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296" r:id="rId4"/>
    <p:sldId id="298" r:id="rId5"/>
    <p:sldId id="299" r:id="rId6"/>
    <p:sldId id="300" r:id="rId7"/>
    <p:sldId id="303" r:id="rId8"/>
    <p:sldId id="304" r:id="rId9"/>
    <p:sldId id="295" r:id="rId10"/>
    <p:sldId id="307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development process model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based development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03" y="2312126"/>
            <a:ext cx="5718119" cy="13062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Suitable for re-usable object oriented classes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Apply characteristics of spiral development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998132" y="1915886"/>
            <a:ext cx="1447800" cy="6739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Identify</a:t>
            </a:r>
          </a:p>
          <a:p>
            <a:pPr algn="ctr"/>
            <a:r>
              <a:rPr lang="en-US">
                <a:latin typeface="Calibri" pitchFamily="34" charset="0"/>
              </a:rPr>
              <a:t>component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855132" y="31350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Construct</a:t>
            </a:r>
          </a:p>
          <a:p>
            <a:pPr algn="ctr"/>
            <a:r>
              <a:rPr lang="en-US" i="1">
                <a:latin typeface="Calibri" pitchFamily="34" charset="0"/>
              </a:rPr>
              <a:t>n</a:t>
            </a:r>
            <a:r>
              <a:rPr lang="en-US">
                <a:latin typeface="Calibri" pitchFamily="34" charset="0"/>
              </a:rPr>
              <a:t>th inter</a:t>
            </a:r>
          </a:p>
          <a:p>
            <a:pPr algn="ctr"/>
            <a:r>
              <a:rPr lang="en-US">
                <a:latin typeface="Calibri" pitchFamily="34" charset="0"/>
              </a:rPr>
              <a:t>system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9760132" y="31350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Lookup</a:t>
            </a:r>
          </a:p>
          <a:p>
            <a:pPr algn="ctr"/>
            <a:r>
              <a:rPr lang="en-US" i="1" dirty="0">
                <a:latin typeface="Calibri" pitchFamily="34" charset="0"/>
              </a:rPr>
              <a:t>components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in library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760132" y="44304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Exract</a:t>
            </a:r>
          </a:p>
          <a:p>
            <a:pPr algn="ctr"/>
            <a:r>
              <a:rPr lang="en-US" i="1">
                <a:latin typeface="Calibri" pitchFamily="34" charset="0"/>
              </a:rPr>
              <a:t>components</a:t>
            </a:r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if available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845732" y="5725886"/>
            <a:ext cx="18288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Build</a:t>
            </a:r>
          </a:p>
          <a:p>
            <a:pPr algn="ctr"/>
            <a:r>
              <a:rPr lang="en-US" i="1">
                <a:latin typeface="Calibri" pitchFamily="34" charset="0"/>
              </a:rPr>
              <a:t>components</a:t>
            </a:r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if unavailable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10445932" y="42018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10141132" y="2754086"/>
            <a:ext cx="0" cy="306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0293532" y="54972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9150532" y="54972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8540932" y="42018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778932" y="44304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Put new</a:t>
            </a:r>
          </a:p>
          <a:p>
            <a:pPr algn="ctr"/>
            <a:r>
              <a:rPr lang="en-US" i="1">
                <a:latin typeface="Calibri" pitchFamily="34" charset="0"/>
              </a:rPr>
              <a:t>components</a:t>
            </a:r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in library</a:t>
            </a:r>
          </a:p>
        </p:txBody>
      </p:sp>
      <p:sp>
        <p:nvSpPr>
          <p:cNvPr id="2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091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 Unified Process (RUP)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" y="1920239"/>
            <a:ext cx="11299372" cy="471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4716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profile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537" y="1854925"/>
            <a:ext cx="8279674" cy="478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6127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Scrap/Rework: Use an Iterative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16184"/>
            <a:ext cx="6631577" cy="420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33212" y="2246812"/>
            <a:ext cx="3918858" cy="213965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u="sng" dirty="0">
                <a:latin typeface="+mj-lt"/>
              </a:rPr>
              <a:t>Iterative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Products are visible at an early stages of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Low probability of rework in case of defects in the deliverable product</a:t>
            </a:r>
            <a:endParaRPr lang="en-GB" sz="2200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1147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- 14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2024743"/>
            <a:ext cx="10652865" cy="14761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A structured set of activities required to develop a software system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A software process model is an abstract representation of a process. </a:t>
            </a:r>
            <a:br>
              <a:rPr lang="en-GB" sz="2200" dirty="0">
                <a:latin typeface="+mj-lt"/>
              </a:rPr>
            </a:br>
            <a:r>
              <a:rPr lang="en-GB" sz="2200" dirty="0">
                <a:latin typeface="+mj-lt"/>
              </a:rPr>
              <a:t>It presents a description of a process from some particular perspective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738" y="1996441"/>
            <a:ext cx="92413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7943" y="3154016"/>
            <a:ext cx="10652865" cy="3564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200" b="1" dirty="0">
                <a:latin typeface="+mj-lt"/>
                <a:cs typeface="Times New Roman" panose="02020603050405020304" pitchFamily="18" charset="0"/>
              </a:rPr>
              <a:t>The waterfall or linear sequential model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Problems of Waterfall Model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Inflexible partitioning of the project into distinct stages where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next phase starts only after completion of the previous phase</a:t>
            </a:r>
            <a:endParaRPr lang="en-GB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This makes it difficult to respond to changing customer requirements (no backtracking)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Therefore, this model is only appropriate when the requirements are well-understood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3183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44" y="1941341"/>
            <a:ext cx="10652865" cy="43891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The V-model is a SDLC model where execution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of processes happens in a sequential manner in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V-shape. It is also known as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Verification and </a:t>
            </a:r>
            <a:br>
              <a:rPr lang="en-US" sz="2000" dirty="0">
                <a:solidFill>
                  <a:srgbClr val="C00000"/>
                </a:solidFill>
                <a:latin typeface="+mj-lt"/>
              </a:rPr>
            </a:br>
            <a:r>
              <a:rPr lang="en-US" sz="2000" dirty="0">
                <a:solidFill>
                  <a:srgbClr val="C00000"/>
                </a:solidFill>
                <a:latin typeface="+mj-lt"/>
              </a:rPr>
              <a:t> Validation</a:t>
            </a:r>
            <a:r>
              <a:rPr lang="en-US" sz="2000" dirty="0">
                <a:latin typeface="+mj-lt"/>
              </a:rPr>
              <a:t>  model.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V-Model is an extension of the waterfall model and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is based on association of a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testing phase </a:t>
            </a:r>
            <a:r>
              <a:rPr lang="en-US" sz="2000" dirty="0">
                <a:latin typeface="+mj-lt"/>
              </a:rPr>
              <a:t>for each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corresponding development stage. This means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that for every single phase in the development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cycle there is a directly associated testing phase.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This is a highly disciplined model and next phase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starts only after completion of the previous phase.</a:t>
            </a:r>
            <a:endParaRPr lang="en-GB" sz="20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831" y="1814732"/>
            <a:ext cx="5078438" cy="48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9251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67" y="1887565"/>
            <a:ext cx="10652865" cy="47120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>
                <a:latin typeface="+mj-lt"/>
              </a:rPr>
              <a:t> </a:t>
            </a:r>
            <a:r>
              <a:rPr lang="en-GB" sz="2200" dirty="0">
                <a:latin typeface="+mj-lt"/>
              </a:rPr>
              <a:t>Requirements are not clear and p</a:t>
            </a:r>
            <a:r>
              <a:rPr lang="en-GB" sz="2200" dirty="0"/>
              <a:t>rototype serves</a:t>
            </a:r>
            <a:br>
              <a:rPr lang="en-GB" sz="2200" dirty="0"/>
            </a:br>
            <a:r>
              <a:rPr lang="en-GB" sz="2200" dirty="0"/>
              <a:t> as a mechanism for identifying software requirements</a:t>
            </a: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 Iteration occurs as the prototype is tuned</a:t>
            </a:r>
            <a:br>
              <a:rPr lang="en-GB" sz="2200" dirty="0">
                <a:latin typeface="+mj-lt"/>
              </a:rPr>
            </a:br>
            <a:r>
              <a:rPr lang="en-GB" sz="2200" dirty="0">
                <a:latin typeface="+mj-lt"/>
              </a:rPr>
              <a:t> to satisfy the needs of the customer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System requirements ALWAYS evolve in the course of a project, so process iteration is  useful where earlier stages are reworked is always part of the process for large systems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1676" y="1887565"/>
            <a:ext cx="4254944" cy="366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6907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Evolutionary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2032782"/>
            <a:ext cx="11168741" cy="17946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b="1" dirty="0">
                <a:latin typeface="+mj-lt"/>
              </a:rPr>
              <a:t>Exploratory development:</a:t>
            </a:r>
            <a:r>
              <a:rPr lang="en-GB" sz="2200" dirty="0">
                <a:latin typeface="+mj-lt"/>
              </a:rPr>
              <a:t> Objective is to work with customers and to evolve a final system from an initial outline specification. Should start with well-understood requirements </a:t>
            </a:r>
          </a:p>
          <a:p>
            <a:pPr>
              <a:buFont typeface="Wingdings" pitchFamily="2" charset="2"/>
              <a:buChar char="q"/>
            </a:pPr>
            <a:r>
              <a:rPr lang="en-GB" sz="2200" b="1" dirty="0">
                <a:latin typeface="+mj-lt"/>
              </a:rPr>
              <a:t>Throw-away prototyping: </a:t>
            </a:r>
            <a:r>
              <a:rPr lang="en-GB" sz="2200" dirty="0">
                <a:latin typeface="+mj-lt"/>
              </a:rPr>
              <a:t>Objective is to understand the system requirements. Should  </a:t>
            </a:r>
            <a:br>
              <a:rPr lang="en-GB" sz="2200" dirty="0">
                <a:latin typeface="+mj-lt"/>
              </a:rPr>
            </a:br>
            <a:r>
              <a:rPr lang="en-GB" sz="2200" dirty="0">
                <a:latin typeface="+mj-lt"/>
              </a:rPr>
              <a:t> start with poorly understood requirements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www.pro-technix.com/services/software/images/evolv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3" y="3174274"/>
            <a:ext cx="6612981" cy="36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326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55" y="1920241"/>
            <a:ext cx="11109622" cy="212924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Rather than deliver the system as a single delivery, the development and </a:t>
            </a:r>
            <a:r>
              <a:rPr lang="en-GB" sz="2000" dirty="0">
                <a:solidFill>
                  <a:srgbClr val="FF0000"/>
                </a:solidFill>
                <a:latin typeface="+mj-lt"/>
              </a:rPr>
              <a:t>delivery is broken down into increments</a:t>
            </a:r>
            <a:r>
              <a:rPr lang="en-GB" sz="2000" dirty="0">
                <a:latin typeface="+mj-lt"/>
              </a:rPr>
              <a:t> with each increment delivering part of the required functionality (SPIRAL).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T</a:t>
            </a:r>
            <a:r>
              <a:rPr lang="en-US" sz="2000" dirty="0"/>
              <a:t>he requirements are relatively certain but there are many complexities that leads to frequent changes.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User requirements are prioritised and the </a:t>
            </a:r>
            <a:r>
              <a:rPr lang="en-GB" sz="2000" dirty="0">
                <a:solidFill>
                  <a:srgbClr val="C00000"/>
                </a:solidFill>
                <a:latin typeface="+mj-lt"/>
              </a:rPr>
              <a:t>highest priority requirements</a:t>
            </a:r>
            <a:r>
              <a:rPr lang="en-GB" sz="2000" dirty="0">
                <a:latin typeface="+mj-lt"/>
              </a:rPr>
              <a:t> are included in early increments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Once the development of an increment is started, the </a:t>
            </a:r>
            <a:r>
              <a:rPr lang="en-GB" sz="2000" dirty="0">
                <a:solidFill>
                  <a:srgbClr val="C00000"/>
                </a:solidFill>
                <a:latin typeface="+mj-lt"/>
              </a:rPr>
              <a:t>requirements are frozen</a:t>
            </a:r>
            <a:r>
              <a:rPr lang="en-GB" sz="2000" dirty="0">
                <a:latin typeface="+mj-lt"/>
              </a:rPr>
              <a:t> though requirements for later increments can continue to evolve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01291" y="4271554"/>
            <a:ext cx="6489700" cy="570410"/>
            <a:chOff x="960" y="1248"/>
            <a:chExt cx="4088" cy="43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Design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Code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Test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176" y="1248"/>
              <a:ext cx="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Calibri" pitchFamily="34" charset="0"/>
                </a:rPr>
                <a:t>Delivery</a:t>
              </a:r>
            </a:p>
            <a:p>
              <a:r>
                <a:rPr lang="en-GB">
                  <a:latin typeface="Calibri" pitchFamily="34" charset="0"/>
                </a:rPr>
                <a:t>increment #1</a:t>
              </a:r>
            </a:p>
          </p:txBody>
        </p:sp>
      </p:grp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3572690" y="4284616"/>
            <a:ext cx="45719" cy="2257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572691" y="6553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909616" y="6553200"/>
            <a:ext cx="118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latin typeface="Calibri" pitchFamily="34" charset="0"/>
              </a:rPr>
              <a:t>Calendar time</a:t>
            </a: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4638261" y="4976949"/>
            <a:ext cx="6808793" cy="677091"/>
            <a:chOff x="960" y="1248"/>
            <a:chExt cx="4088" cy="432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Design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Test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176" y="1248"/>
              <a:ext cx="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Calibri" pitchFamily="34" charset="0"/>
                </a:rPr>
                <a:t>Delivery</a:t>
              </a:r>
            </a:p>
            <a:p>
              <a:r>
                <a:rPr lang="en-GB">
                  <a:latin typeface="Calibri" pitchFamily="34" charset="0"/>
                </a:rPr>
                <a:t>increment #2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406887" y="5865222"/>
            <a:ext cx="6552652" cy="535577"/>
            <a:chOff x="960" y="1248"/>
            <a:chExt cx="3931" cy="432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Design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Test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108" y="1248"/>
              <a:ext cx="7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itchFamily="34" charset="0"/>
                </a:rPr>
                <a:t>Delivery #3</a:t>
              </a:r>
            </a:p>
          </p:txBody>
        </p:sp>
      </p:grpSp>
      <p:sp>
        <p:nvSpPr>
          <p:cNvPr id="2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670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55" y="1998618"/>
            <a:ext cx="11034702" cy="30902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b="1" dirty="0">
                <a:latin typeface="+mj-lt"/>
              </a:rPr>
              <a:t>Advantages of Incremental Development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Customer value can be delivered with each increment so system functionality is available earlier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/>
              <a:t>Deliver the core product first</a:t>
            </a:r>
            <a:endParaRPr lang="en-GB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Early increments act as a prototype to help elicit requirements for later increments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Lower risk of overall project failure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The highest priority system services tend to receive the most testing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765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Application Development (RAD)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2024743"/>
            <a:ext cx="10652865" cy="434993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It is a type of incremental model. The developments are time boxed, delivered and then assembled into a working  prototype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In RAD model the components or functions are </a:t>
            </a:r>
            <a:r>
              <a:rPr lang="en-US" sz="2000" dirty="0">
                <a:solidFill>
                  <a:srgbClr val="C00000"/>
                </a:solidFill>
              </a:rPr>
              <a:t>developed in parallel </a:t>
            </a:r>
            <a:r>
              <a:rPr lang="en-US" sz="2000" dirty="0"/>
              <a:t>as if they were mini projects (frozen requirements in each increments)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 This can quickly give the customer something to see and use and to provide feedback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/>
              <a:t>Delivers a fully functional system in </a:t>
            </a:r>
            <a:r>
              <a:rPr lang="en-GB" altLang="en-US" sz="2000" dirty="0">
                <a:solidFill>
                  <a:srgbClr val="C00000"/>
                </a:solidFill>
              </a:rPr>
              <a:t>90 days</a:t>
            </a:r>
            <a:r>
              <a:rPr lang="en-GB" altLang="en-US" sz="2000" dirty="0"/>
              <a:t>, give or take 30 days</a:t>
            </a:r>
            <a:r>
              <a:rPr lang="en-US" sz="2000" dirty="0"/>
              <a:t> 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en-US" sz="2000" dirty="0"/>
              <a:t>Phases of RAD are: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Requirements Planning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User Design </a:t>
            </a:r>
            <a:r>
              <a:rPr lang="en-GB" altLang="en-US" sz="2000" dirty="0"/>
              <a:t>(user interact with the system analysts)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Construction</a:t>
            </a:r>
            <a:r>
              <a:rPr lang="en-GB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 (program and application development)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Cutover</a:t>
            </a:r>
            <a:r>
              <a:rPr lang="en-GB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(testing, changeover to new system, user training)</a:t>
            </a:r>
            <a:endParaRPr lang="en-US" sz="22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64714" cy="1053864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3733231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509</Words>
  <Application>Microsoft Office PowerPoint</Application>
  <PresentationFormat>Widescreen</PresentationFormat>
  <Paragraphs>127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Bell MT</vt:lpstr>
      <vt:lpstr>Calibri</vt:lpstr>
      <vt:lpstr>Gill Sans MT</vt:lpstr>
      <vt:lpstr>Wingdings</vt:lpstr>
      <vt:lpstr>Wingdings 2</vt:lpstr>
      <vt:lpstr>Dividend</vt:lpstr>
      <vt:lpstr>PowerPoint Presentation</vt:lpstr>
      <vt:lpstr>Software process</vt:lpstr>
      <vt:lpstr>Waterfall model</vt:lpstr>
      <vt:lpstr>V - model</vt:lpstr>
      <vt:lpstr>Prototyping model</vt:lpstr>
      <vt:lpstr>Evolutionary development</vt:lpstr>
      <vt:lpstr>Incremental development</vt:lpstr>
      <vt:lpstr>Incremental development</vt:lpstr>
      <vt:lpstr>Rapid Application Development (RAD)</vt:lpstr>
      <vt:lpstr>Component based development model</vt:lpstr>
      <vt:lpstr>Rational Unified Process (RUP)</vt:lpstr>
      <vt:lpstr>Risk profile</vt:lpstr>
      <vt:lpstr>Reduce Scrap/Rework: Use an Iterative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Ch.02 - Software Developmnet Process Model</dc:title>
  <dc:subject>Software Engineering</dc:subject>
  <dc:creator>M. Mahmudul Hasan</dc:creator>
  <cp:lastModifiedBy> </cp:lastModifiedBy>
  <cp:revision>6</cp:revision>
  <dcterms:created xsi:type="dcterms:W3CDTF">2019-05-13T08:37:20Z</dcterms:created>
  <dcterms:modified xsi:type="dcterms:W3CDTF">2019-05-13T08:50:05Z</dcterms:modified>
</cp:coreProperties>
</file>