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93" r:id="rId3"/>
    <p:sldId id="294" r:id="rId4"/>
    <p:sldId id="295" r:id="rId5"/>
    <p:sldId id="296" r:id="rId6"/>
    <p:sldId id="299" r:id="rId7"/>
    <p:sldId id="298" r:id="rId8"/>
    <p:sldId id="300" r:id="rId9"/>
    <p:sldId id="301" r:id="rId10"/>
    <p:sldId id="302" r:id="rId11"/>
    <p:sldId id="304" r:id="rId12"/>
    <p:sldId id="305" r:id="rId13"/>
    <p:sldId id="306" r:id="rId14"/>
    <p:sldId id="307" r:id="rId15"/>
    <p:sldId id="31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3 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agile software development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assumption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884" y="2050868"/>
            <a:ext cx="10914122" cy="4441372"/>
          </a:xfrm>
        </p:spPr>
        <p:txBody>
          <a:bodyPr>
            <a:noAutofit/>
          </a:bodyPr>
          <a:lstStyle/>
          <a:p>
            <a:pPr marL="90488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It is difficult to predict in advance which software </a:t>
            </a:r>
          </a:p>
          <a:p>
            <a:pPr marL="414488" lvl="1"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requirements will persist and which will change</a:t>
            </a:r>
          </a:p>
          <a:p>
            <a:pPr marL="414488" lvl="1"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It is equally difficult to predict how customer priorities will change as the project proceeds</a:t>
            </a:r>
          </a:p>
          <a:p>
            <a:pPr marL="90488">
              <a:lnSpc>
                <a:spcPct val="90000"/>
              </a:lnSpc>
            </a:pPr>
            <a:endParaRPr lang="en-US" sz="2200" dirty="0">
              <a:latin typeface="+mj-lt"/>
            </a:endParaRPr>
          </a:p>
          <a:p>
            <a:pPr marL="90488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/>
              <a:t>Design and construction are interleaved in</a:t>
            </a:r>
            <a:r>
              <a:rPr lang="en-US" sz="2200" dirty="0">
                <a:latin typeface="+mj-lt"/>
              </a:rPr>
              <a:t> many types of software. That is, both activities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should be performed tightly so that design models are proven as they are created. It is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difficult to predict how much design is necessary before construction is used to prove the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design.</a:t>
            </a:r>
          </a:p>
          <a:p>
            <a:pPr marL="90488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Analysis, design, construction, and testing are not as predictable (from a planning point of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view) as we might like.</a:t>
            </a:r>
            <a:endParaRPr lang="en-US" sz="2200" dirty="0">
              <a:solidFill>
                <a:srgbClr val="002060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12463" cy="1158367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49356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manifesto (Policy)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759" y="1972492"/>
            <a:ext cx="10914122" cy="440218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" pitchFamily="34" charset="0"/>
              </a:rPr>
              <a:t>Our highest priority is to satisfy the costumer through early and continuous delivery of valuable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" pitchFamily="34" charset="0"/>
              </a:rPr>
              <a:t>Welcome changing requirements, even late in development. Agile process harness (control) change for the customer´s competitive advantage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" pitchFamily="34" charset="0"/>
              </a:rPr>
              <a:t>Deliver working software frequently with a preference to the shorter timescale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" pitchFamily="34" charset="0"/>
              </a:rPr>
              <a:t>Business people and developers must work together daily throughout 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" pitchFamily="34" charset="0"/>
              </a:rPr>
              <a:t>Build projects around motivated individuals. Give them the environment and support their need, and trust them to get the job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" pitchFamily="34" charset="0"/>
              </a:rPr>
              <a:t>The most efficient and effective method of conveying information to and within a development team is face-to-face conversation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12463" cy="1158367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7827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manifesto (Policy)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759" y="2129246"/>
            <a:ext cx="10914122" cy="3820980"/>
          </a:xfrm>
        </p:spPr>
        <p:txBody>
          <a:bodyPr>
            <a:noAutofit/>
          </a:bodyPr>
          <a:lstStyle/>
          <a:p>
            <a:pPr marL="457200" indent="-457200">
              <a:buAutoNum type="arabicPeriod" startAt="7"/>
            </a:pPr>
            <a:r>
              <a:rPr lang="en-US" sz="2000" dirty="0">
                <a:latin typeface="+mj-lt"/>
                <a:cs typeface="Calibri" pitchFamily="34" charset="0"/>
              </a:rPr>
              <a:t>Working software is the primary measure of progress</a:t>
            </a:r>
          </a:p>
          <a:p>
            <a:pPr marL="457200" indent="-457200">
              <a:buAutoNum type="arabicPeriod" startAt="7"/>
            </a:pPr>
            <a:r>
              <a:rPr lang="en-US" sz="2000" dirty="0">
                <a:latin typeface="+mj-lt"/>
                <a:cs typeface="Calibri" pitchFamily="34" charset="0"/>
              </a:rPr>
              <a:t>Agile processes promote sustainable development. The sponsors, developers, and users should be able to maintain a constant pace persistently</a:t>
            </a:r>
          </a:p>
          <a:p>
            <a:pPr marL="457200" indent="-457200">
              <a:buAutoNum type="arabicPeriod" startAt="9"/>
            </a:pPr>
            <a:r>
              <a:rPr lang="en-US" sz="2000" dirty="0">
                <a:latin typeface="+mj-lt"/>
                <a:cs typeface="Calibri" pitchFamily="34" charset="0"/>
              </a:rPr>
              <a:t>Continuous attention to technical excellence and good design enhances agility</a:t>
            </a:r>
          </a:p>
          <a:p>
            <a:pPr marL="457200" indent="-457200">
              <a:buAutoNum type="arabicPeriod" startAt="9"/>
            </a:pPr>
            <a:r>
              <a:rPr lang="en-US" sz="2000" dirty="0">
                <a:latin typeface="+mj-lt"/>
                <a:cs typeface="Calibri" pitchFamily="34" charset="0"/>
              </a:rPr>
              <a:t>Simplicity – use simple approaches to make changes easier</a:t>
            </a:r>
          </a:p>
          <a:p>
            <a:pPr marL="457200" indent="-457200">
              <a:buAutoNum type="arabicPeriod" startAt="9"/>
            </a:pPr>
            <a:r>
              <a:rPr lang="en-US" sz="2000" dirty="0">
                <a:latin typeface="+mj-lt"/>
                <a:cs typeface="Calibri" pitchFamily="34" charset="0"/>
              </a:rPr>
              <a:t>The best architectures, requirements, and designs emerge  from self-organizing teams (iterative development rather defined plans)</a:t>
            </a:r>
          </a:p>
          <a:p>
            <a:pPr marL="457200" indent="-457200">
              <a:buAutoNum type="arabicPeriod" startAt="9"/>
            </a:pPr>
            <a:r>
              <a:rPr lang="en-US" sz="2000" dirty="0">
                <a:latin typeface="+mj-lt"/>
                <a:cs typeface="Calibri" pitchFamily="34" charset="0"/>
              </a:rPr>
              <a:t>At regular intervals, the team reflects on how to become more effective, then tunes and adjusts</a:t>
            </a:r>
            <a:br>
              <a:rPr lang="en-US" sz="2000" dirty="0">
                <a:latin typeface="+mj-lt"/>
                <a:cs typeface="Calibri" pitchFamily="34" charset="0"/>
              </a:rPr>
            </a:br>
            <a:r>
              <a:rPr lang="en-US" sz="2000" dirty="0">
                <a:latin typeface="+mj-lt"/>
                <a:cs typeface="Calibri" pitchFamily="34" charset="0"/>
              </a:rPr>
              <a:t> its behavior accordingly</a:t>
            </a:r>
            <a:endParaRPr lang="en-US" sz="2000" dirty="0">
              <a:solidFill>
                <a:srgbClr val="002060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12463" cy="1158367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62646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Human  factors  in  agile 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96" y="1985555"/>
            <a:ext cx="10914122" cy="352697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Competence/skill/capability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Common focus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Collaboration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Decision-making ability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Fuzzy (vague) problem-solving ability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Mutual trust and respect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Self-organization</a:t>
            </a:r>
            <a:endParaRPr lang="en-US" sz="2000" dirty="0">
              <a:solidFill>
                <a:srgbClr val="002060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12463" cy="1158367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23495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96" y="1985555"/>
            <a:ext cx="10914122" cy="352697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</a:t>
            </a:r>
            <a:r>
              <a:rPr lang="en-US" sz="2000" dirty="0">
                <a:latin typeface="+mj-lt"/>
                <a:cs typeface="Calibri" pitchFamily="34" charset="0"/>
              </a:rPr>
              <a:t>Extreme Programming (XP)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Calibri" pitchFamily="34" charset="0"/>
              </a:rPr>
              <a:t>  Scrum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Calibri" pitchFamily="34" charset="0"/>
              </a:rPr>
              <a:t>  Dynamic Systems Development Method (DSDM)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Calibri" pitchFamily="34" charset="0"/>
              </a:rPr>
              <a:t>  Feature-Driven Development (FDD)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Calibri" pitchFamily="34" charset="0"/>
              </a:rPr>
              <a:t>  Crystal Methods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Calibri" pitchFamily="34" charset="0"/>
              </a:rPr>
              <a:t>  Lean Development (LD)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Calibri" pitchFamily="34" charset="0"/>
              </a:rPr>
              <a:t>  Adaptive Software Development (ASD)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12463" cy="1158367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665948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- 15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884" y="1972492"/>
            <a:ext cx="10914122" cy="442830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>
                <a:latin typeface="+mj-lt"/>
                <a:cs typeface="Calibri" pitchFamily="34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  <a:t>“Plan-driven methods work best when developers can determine the requirements in  </a:t>
            </a:r>
            <a:b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</a:br>
            <a: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advance . . . and when the requirements remain relatively stable, with change rates on</a:t>
            </a:r>
            <a:b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</a:br>
            <a: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the order of one percent per month.”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Calibri" pitchFamily="34" charset="0"/>
              </a:rPr>
              <a:t>~ Barry Boehm</a:t>
            </a:r>
          </a:p>
          <a:p>
            <a:pPr>
              <a:buNone/>
            </a:pPr>
            <a:endParaRPr lang="en-US" sz="2400" i="1" dirty="0">
              <a:latin typeface="+mj-lt"/>
              <a:cs typeface="Calibri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>
                <a:latin typeface="+mj-lt"/>
                <a:cs typeface="Calibri" pitchFamily="34" charset="0"/>
              </a:rPr>
              <a:t> Agility is the ability to create and respond to change in order to profit in a turbulent  </a:t>
            </a:r>
            <a:br>
              <a:rPr lang="en-US" sz="2400" dirty="0">
                <a:latin typeface="+mj-lt"/>
                <a:cs typeface="Calibri" pitchFamily="34" charset="0"/>
              </a:rPr>
            </a:br>
            <a:r>
              <a:rPr lang="en-US" sz="2400" dirty="0">
                <a:latin typeface="+mj-lt"/>
                <a:cs typeface="Calibri" pitchFamily="34" charset="0"/>
              </a:rPr>
              <a:t> business environment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>
                <a:latin typeface="+mj-lt"/>
                <a:cs typeface="Calibri" pitchFamily="34" charset="0"/>
              </a:rPr>
              <a:t>Companies need to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>
                <a:latin typeface="+mj-lt"/>
                <a:cs typeface="Calibri" pitchFamily="34" charset="0"/>
              </a:rPr>
              <a:t>  innovate better and faster operations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>
                <a:latin typeface="+mj-lt"/>
                <a:cs typeface="Calibri" pitchFamily="34" charset="0"/>
              </a:rPr>
              <a:t>  respond quickly to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competitive initiatives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new technology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customer's requirements</a:t>
            </a:r>
            <a:endParaRPr lang="en-GB" sz="2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821" y="1907176"/>
            <a:ext cx="10914122" cy="414906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Subset of iterative and evolutionary methods </a:t>
            </a:r>
          </a:p>
          <a:p>
            <a:pPr>
              <a:buNone/>
            </a:pPr>
            <a:r>
              <a:rPr lang="en-US" sz="2200" b="1" u="sng" dirty="0">
                <a:latin typeface="+mj-lt"/>
                <a:cs typeface="Calibri" pitchFamily="34" charset="0"/>
              </a:rPr>
              <a:t>Iterative Products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+mj-lt"/>
                <a:cs typeface="Calibri" pitchFamily="34" charset="0"/>
              </a:rPr>
              <a:t>Each iteration is a </a:t>
            </a:r>
            <a:r>
              <a:rPr lang="en-US" sz="2200" dirty="0">
                <a:solidFill>
                  <a:srgbClr val="FF0000"/>
                </a:solidFill>
                <a:latin typeface="+mj-lt"/>
                <a:cs typeface="Calibri" pitchFamily="34" charset="0"/>
              </a:rPr>
              <a:t>self-contained, mini-project </a:t>
            </a:r>
            <a:r>
              <a:rPr lang="en-US" sz="2200" dirty="0">
                <a:latin typeface="+mj-lt"/>
                <a:cs typeface="Calibri" pitchFamily="34" charset="0"/>
              </a:rPr>
              <a:t>with activities that span requirements analysis, design, implementation, and test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+mj-lt"/>
                <a:cs typeface="Calibri" pitchFamily="34" charset="0"/>
              </a:rPr>
              <a:t>Leads to an iteration release (which may be only an </a:t>
            </a:r>
            <a:r>
              <a:rPr lang="en-US" sz="2200" dirty="0">
                <a:solidFill>
                  <a:srgbClr val="FF0000"/>
                </a:solidFill>
                <a:latin typeface="+mj-lt"/>
                <a:cs typeface="Calibri" pitchFamily="34" charset="0"/>
              </a:rPr>
              <a:t>internal release</a:t>
            </a:r>
            <a:r>
              <a:rPr lang="en-US" sz="2200" dirty="0">
                <a:latin typeface="+mj-lt"/>
                <a:cs typeface="Calibri" pitchFamily="34" charset="0"/>
              </a:rPr>
              <a:t>) that integrates all software across the team and is a growing and evolving subset of the final system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+mj-lt"/>
                <a:cs typeface="Calibri" pitchFamily="34" charset="0"/>
              </a:rPr>
              <a:t>The purpose of having short iterations is so that feedback from iterations N and earlier, </a:t>
            </a:r>
            <a:br>
              <a:rPr lang="en-US" sz="2200" dirty="0">
                <a:latin typeface="+mj-lt"/>
                <a:cs typeface="Calibri" pitchFamily="34" charset="0"/>
              </a:rPr>
            </a:br>
            <a:r>
              <a:rPr lang="en-US" sz="2200" dirty="0">
                <a:latin typeface="+mj-lt"/>
                <a:cs typeface="Calibri" pitchFamily="34" charset="0"/>
              </a:rPr>
              <a:t>and any other new information, can </a:t>
            </a:r>
            <a:r>
              <a:rPr lang="en-US" sz="2200" dirty="0">
                <a:solidFill>
                  <a:srgbClr val="FF0000"/>
                </a:solidFill>
                <a:latin typeface="+mj-lt"/>
                <a:cs typeface="Calibri" pitchFamily="34" charset="0"/>
              </a:rPr>
              <a:t>lead to refinement </a:t>
            </a:r>
            <a:r>
              <a:rPr lang="en-US" sz="2200" dirty="0">
                <a:latin typeface="+mj-lt"/>
                <a:cs typeface="Calibri" pitchFamily="34" charset="0"/>
              </a:rPr>
              <a:t>and requirements adaptation for iteration N + 1</a:t>
            </a:r>
            <a:endParaRPr lang="en-GB" sz="2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9140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methods  vs.  Past  Iterative 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939" y="2275207"/>
            <a:ext cx="10914122" cy="339672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 A key difference between agile methods and past iterative methods is the length of each  </a:t>
            </a:r>
            <a:br>
              <a:rPr lang="en-US" sz="2200" dirty="0">
                <a:latin typeface="+mj-lt"/>
                <a:cs typeface="Calibri" pitchFamily="34" charset="0"/>
              </a:rPr>
            </a:br>
            <a:r>
              <a:rPr lang="en-US" sz="2200" dirty="0">
                <a:latin typeface="+mj-lt"/>
                <a:cs typeface="Calibri" pitchFamily="34" charset="0"/>
              </a:rPr>
              <a:t> iteration</a:t>
            </a:r>
            <a:br>
              <a:rPr lang="en-US" sz="2200" dirty="0">
                <a:latin typeface="+mj-lt"/>
                <a:cs typeface="Calibri" pitchFamily="34" charset="0"/>
              </a:rPr>
            </a:br>
            <a:endParaRPr lang="en-US" sz="2200" dirty="0">
              <a:latin typeface="+mj-lt"/>
              <a:cs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In the past, iterations might have been three or six months long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In agile methods, iteration lengths vary between one to four weeks, and intentionally</a:t>
            </a:r>
            <a:b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</a:b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do not exceed 30 days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Research has shown that shorter iterations have lower complexity and risk, better  </a:t>
            </a:r>
            <a:b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</a:b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feedback, and higher productivity and success rates</a:t>
            </a:r>
          </a:p>
          <a:p>
            <a:pPr>
              <a:buFont typeface="Wingdings" pitchFamily="2" charset="2"/>
              <a:buChar char="q"/>
            </a:pPr>
            <a:endParaRPr lang="en-GB" sz="2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57263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 pitchFamily="34" charset="0"/>
              </a:rPr>
              <a:t>Timebox</a:t>
            </a:r>
            <a:r>
              <a:rPr lang="en-US" dirty="0">
                <a:cs typeface="Calibri" pitchFamily="34" charset="0"/>
              </a:rPr>
              <a:t>  &amp; 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569" y="2116182"/>
            <a:ext cx="10914122" cy="241662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 The pre-determined iteration length serves as a </a:t>
            </a:r>
            <a:r>
              <a:rPr lang="en-US" sz="2200" dirty="0" err="1">
                <a:latin typeface="+mj-lt"/>
                <a:cs typeface="Calibri" pitchFamily="34" charset="0"/>
              </a:rPr>
              <a:t>timebox</a:t>
            </a:r>
            <a:r>
              <a:rPr lang="en-US" sz="2200" dirty="0">
                <a:latin typeface="+mj-lt"/>
                <a:cs typeface="Calibri" pitchFamily="34" charset="0"/>
              </a:rPr>
              <a:t> for the team.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 Scope (set of tasks) is chosen for each iteration to fill the iteration length.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+mj-lt"/>
                <a:cs typeface="Calibri" pitchFamily="34" charset="0"/>
              </a:rPr>
              <a:t>Rather than increase the iteration length to fit the chosen scope, </a:t>
            </a:r>
            <a:br>
              <a:rPr lang="en-US" sz="2200" dirty="0">
                <a:solidFill>
                  <a:srgbClr val="FF0000"/>
                </a:solidFill>
                <a:latin typeface="+mj-lt"/>
                <a:cs typeface="Calibri" pitchFamily="34" charset="0"/>
              </a:rPr>
            </a:br>
            <a:r>
              <a:rPr lang="en-US" sz="2200" dirty="0">
                <a:solidFill>
                  <a:srgbClr val="FF0000"/>
                </a:solidFill>
                <a:latin typeface="+mj-lt"/>
                <a:cs typeface="Calibri" pitchFamily="34" charset="0"/>
              </a:rPr>
              <a:t> the scope is reduced to fit the iteration length.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endParaRPr lang="en-GB" sz="2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18037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proponents  believe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569" y="1998617"/>
            <a:ext cx="10914122" cy="36998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Current software development processes are too heavyweight or cumbersome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Too many things are done that are not directly related to software product being  </a:t>
            </a:r>
            <a:b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</a:b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produced</a:t>
            </a:r>
            <a:endParaRPr lang="en-US" sz="2200" dirty="0">
              <a:latin typeface="+mj-lt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Current software development is too rigid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Difficulty with incomplete or changing requirements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Short development cycle is needed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More active customer involvement needed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47118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What  is  an  agile  method?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569" y="1998616"/>
            <a:ext cx="10914122" cy="438893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Agile methods are considered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Lightweight (do not concentrate on the whole s/w development at once)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People-based rather than Plan-based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Several agile methods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latin typeface="+mj-lt"/>
                <a:cs typeface="Calibri" pitchFamily="34" charset="0"/>
              </a:rPr>
              <a:t>  </a:t>
            </a: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No single agile method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Different agile methods can be combined in s/w development (Hybrid)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No single definition.  Agile Manifesto closest to a definition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Set of principles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Developed by Agile Alliance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72162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value 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46" y="2142307"/>
            <a:ext cx="10914122" cy="421930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In 2001, Kent Beck and 16 other noted software developers, writers, and consultants (known as Agile Alliance) signed a manifesto as following:</a:t>
            </a:r>
            <a:br>
              <a:rPr lang="en-US" sz="2200" dirty="0">
                <a:latin typeface="+mj-lt"/>
              </a:rPr>
            </a:br>
            <a:endParaRPr lang="en-US" sz="2200" dirty="0">
              <a:latin typeface="+mj-lt"/>
            </a:endParaRPr>
          </a:p>
          <a:p>
            <a:pPr marL="90488">
              <a:lnSpc>
                <a:spcPct val="9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“We are uncovering better ways of developing software by doing it and helping others do it. Through this work we have come to value:”</a:t>
            </a:r>
            <a:b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</a:br>
            <a:endParaRPr lang="en-US" sz="2200" dirty="0">
              <a:latin typeface="+mj-lt"/>
              <a:cs typeface="Calibri" pitchFamily="34" charset="0"/>
            </a:endParaRPr>
          </a:p>
          <a:p>
            <a:pPr marL="90488"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b="1" i="1" dirty="0">
                <a:latin typeface="+mj-lt"/>
                <a:cs typeface="Calibri" pitchFamily="34" charset="0"/>
              </a:rPr>
              <a:t>  individuals and interactions</a:t>
            </a:r>
            <a:r>
              <a:rPr lang="en-US" sz="2200" i="1" dirty="0">
                <a:latin typeface="+mj-lt"/>
                <a:cs typeface="Calibri" pitchFamily="34" charset="0"/>
              </a:rPr>
              <a:t> </a:t>
            </a:r>
            <a:r>
              <a:rPr lang="en-US" sz="2200" dirty="0">
                <a:latin typeface="+mj-lt"/>
                <a:cs typeface="Calibri" pitchFamily="34" charset="0"/>
              </a:rPr>
              <a:t>over processes and tools</a:t>
            </a:r>
          </a:p>
          <a:p>
            <a:pPr marL="90488"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b="1" i="1" dirty="0">
                <a:latin typeface="+mj-lt"/>
                <a:cs typeface="Calibri" pitchFamily="34" charset="0"/>
              </a:rPr>
              <a:t>  working software</a:t>
            </a:r>
            <a:r>
              <a:rPr lang="en-US" sz="2200" i="1" dirty="0">
                <a:latin typeface="+mj-lt"/>
                <a:cs typeface="Calibri" pitchFamily="34" charset="0"/>
              </a:rPr>
              <a:t> </a:t>
            </a:r>
            <a:r>
              <a:rPr lang="en-US" sz="2200" dirty="0">
                <a:latin typeface="+mj-lt"/>
                <a:cs typeface="Calibri" pitchFamily="34" charset="0"/>
              </a:rPr>
              <a:t>over comprehensive documentation</a:t>
            </a:r>
          </a:p>
          <a:p>
            <a:pPr marL="90488"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b="1" i="1" dirty="0">
                <a:latin typeface="+mj-lt"/>
                <a:cs typeface="Calibri" pitchFamily="34" charset="0"/>
              </a:rPr>
              <a:t>  customer collaboration</a:t>
            </a:r>
            <a:r>
              <a:rPr lang="en-US" sz="2200" i="1" dirty="0">
                <a:latin typeface="+mj-lt"/>
                <a:cs typeface="Calibri" pitchFamily="34" charset="0"/>
              </a:rPr>
              <a:t> </a:t>
            </a:r>
            <a:r>
              <a:rPr lang="en-US" sz="2200" dirty="0">
                <a:latin typeface="+mj-lt"/>
                <a:cs typeface="Calibri" pitchFamily="34" charset="0"/>
              </a:rPr>
              <a:t>over contract negotiation</a:t>
            </a:r>
          </a:p>
          <a:p>
            <a:pPr marL="90488"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b="1" i="1" dirty="0">
                <a:latin typeface="+mj-lt"/>
                <a:cs typeface="Calibri" pitchFamily="34" charset="0"/>
              </a:rPr>
              <a:t>  responding to change</a:t>
            </a:r>
            <a:r>
              <a:rPr lang="en-US" sz="2200" i="1" dirty="0">
                <a:latin typeface="+mj-lt"/>
                <a:cs typeface="Calibri" pitchFamily="34" charset="0"/>
              </a:rPr>
              <a:t> </a:t>
            </a:r>
            <a:r>
              <a:rPr lang="en-US" sz="2200" dirty="0">
                <a:latin typeface="+mj-lt"/>
                <a:cs typeface="Calibri" pitchFamily="34" charset="0"/>
              </a:rPr>
              <a:t>over following a plan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rgbClr val="C00000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43479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vs.  Plan  driven  process</a:t>
            </a:r>
            <a:endParaRPr lang="en-GB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51652" cy="98855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6609" y="2102394"/>
          <a:ext cx="10665824" cy="4075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Agile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Plan Driven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  <a:cs typeface="Calibri" pitchFamily="34" charset="0"/>
                        </a:rPr>
                        <a:t>Small products and teams; scalability limited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  <a:cs typeface="Calibri" pitchFamily="34" charset="0"/>
                        </a:rPr>
                        <a:t>Large products and teams; hard to scale down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Inappropriate</a:t>
                      </a:r>
                      <a:r>
                        <a:rPr lang="en-US" sz="2000" b="0" baseline="0" dirty="0">
                          <a:latin typeface="+mj-lt"/>
                          <a:cs typeface="Calibri" pitchFamily="34" charset="0"/>
                        </a:rPr>
                        <a:t> for </a:t>
                      </a: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safety-critical products because of frequent changes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Handles highly critical products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Good for dynamic, but expensive for stable environments.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Good for stable, but expensive for dynamic environments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Require experienced Agile personnel throughout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Require experienced personnel only at start if stable environment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9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Personnel succeed on freedom and chaos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Personnel succeed on structure and order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5276090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823</Words>
  <Application>Microsoft Office PowerPoint</Application>
  <PresentationFormat>Widescreen</PresentationFormat>
  <Paragraphs>139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Gill Sans MT</vt:lpstr>
      <vt:lpstr>Wingdings</vt:lpstr>
      <vt:lpstr>Wingdings 2</vt:lpstr>
      <vt:lpstr>Dividend</vt:lpstr>
      <vt:lpstr>PowerPoint Presentation</vt:lpstr>
      <vt:lpstr>Agile  development</vt:lpstr>
      <vt:lpstr>Agile  Model</vt:lpstr>
      <vt:lpstr>Agile  methods  vs.  Past  Iterative  methods</vt:lpstr>
      <vt:lpstr>Timebox  &amp;  scope</vt:lpstr>
      <vt:lpstr>Agile  proponents  believe</vt:lpstr>
      <vt:lpstr>What  is  an  agile  method?</vt:lpstr>
      <vt:lpstr>Agile  value  statement</vt:lpstr>
      <vt:lpstr>Agile  vs.  Plan  driven  process</vt:lpstr>
      <vt:lpstr>Agile  assumption</vt:lpstr>
      <vt:lpstr>Agile  manifesto (Policy)</vt:lpstr>
      <vt:lpstr>Agile  manifesto (Policy)</vt:lpstr>
      <vt:lpstr>Human  factors  in  agile  development</vt:lpstr>
      <vt:lpstr>Agile  methods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Ch.03 - Agile Software Development</dc:title>
  <dc:subject>Software Engineering</dc:subject>
  <dc:creator>M. Mahmudul Hasan</dc:creator>
  <cp:lastModifiedBy> </cp:lastModifiedBy>
  <cp:revision>5</cp:revision>
  <dcterms:created xsi:type="dcterms:W3CDTF">2019-05-13T08:37:20Z</dcterms:created>
  <dcterms:modified xsi:type="dcterms:W3CDTF">2019-05-13T08:51:58Z</dcterms:modified>
</cp:coreProperties>
</file>