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93" r:id="rId3"/>
    <p:sldId id="294" r:id="rId4"/>
    <p:sldId id="295" r:id="rId5"/>
    <p:sldId id="297" r:id="rId6"/>
    <p:sldId id="298" r:id="rId7"/>
    <p:sldId id="299" r:id="rId8"/>
    <p:sldId id="300" r:id="rId9"/>
    <p:sldId id="301" r:id="rId10"/>
    <p:sldId id="302" r:id="rId11"/>
    <p:sldId id="303" r:id="rId12"/>
    <p:sldId id="304" r:id="rId13"/>
    <p:sldId id="305" r:id="rId14"/>
    <p:sldId id="306" r:id="rId15"/>
    <p:sldId id="31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5 </a:t>
            </a:r>
            <a:br>
              <a:rPr lang="en-US" sz="3000" dirty="0">
                <a:solidFill>
                  <a:srgbClr val="C00000"/>
                </a:solidFill>
              </a:rPr>
            </a:br>
            <a:br>
              <a:rPr lang="en-US" sz="3000" dirty="0">
                <a:solidFill>
                  <a:schemeClr val="tx2"/>
                </a:solidFill>
              </a:rPr>
            </a:br>
            <a:r>
              <a:rPr lang="en-US" dirty="0">
                <a:solidFill>
                  <a:srgbClr val="002060"/>
                </a:solidFill>
              </a:rPr>
              <a:t>scrum</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2"/>
            <a:ext cx="11051177" cy="4415245"/>
          </a:xfrm>
        </p:spPr>
        <p:txBody>
          <a:bodyPr>
            <a:noAutofit/>
          </a:bodyPr>
          <a:lstStyle/>
          <a:p>
            <a:pPr>
              <a:buFont typeface="Wingdings" pitchFamily="2" charset="2"/>
              <a:buChar char="q"/>
            </a:pPr>
            <a:r>
              <a:rPr lang="en-US" sz="2000" b="1" dirty="0">
                <a:solidFill>
                  <a:srgbClr val="C00000"/>
                </a:solidFill>
                <a:latin typeface="+mj-lt"/>
              </a:rPr>
              <a:t>Product Backlog</a:t>
            </a:r>
          </a:p>
          <a:p>
            <a:r>
              <a:rPr lang="en-US" sz="2000" dirty="0">
                <a:latin typeface="+mj-lt"/>
              </a:rPr>
              <a:t>Defines the work to be done in the project </a:t>
            </a:r>
          </a:p>
          <a:p>
            <a:r>
              <a:rPr lang="en-US" sz="2000" dirty="0">
                <a:latin typeface="+mj-lt"/>
              </a:rPr>
              <a:t>A prioritized and constantly updated list of business and technical requirements for the system being built or enhanced </a:t>
            </a:r>
          </a:p>
          <a:p>
            <a:r>
              <a:rPr lang="en-US" sz="2000" dirty="0">
                <a:latin typeface="+mj-lt"/>
              </a:rPr>
              <a:t>Include features, functions, defects, bug fixes, requested enhancements and technology upgrades</a:t>
            </a:r>
          </a:p>
          <a:p>
            <a:pPr>
              <a:buNone/>
            </a:pPr>
            <a:endParaRPr lang="en-US" sz="2000" dirty="0">
              <a:latin typeface="+mj-lt"/>
            </a:endParaRPr>
          </a:p>
          <a:p>
            <a:pPr>
              <a:buFont typeface="Wingdings" pitchFamily="2" charset="2"/>
              <a:buChar char="q"/>
            </a:pPr>
            <a:r>
              <a:rPr lang="en-US" sz="2000" b="1" dirty="0">
                <a:solidFill>
                  <a:srgbClr val="C00000"/>
                </a:solidFill>
                <a:latin typeface="+mj-lt"/>
              </a:rPr>
              <a:t>Effort Estimation</a:t>
            </a:r>
          </a:p>
          <a:p>
            <a:r>
              <a:rPr lang="en-US" sz="2000" dirty="0">
                <a:latin typeface="+mj-lt"/>
              </a:rPr>
              <a:t>Effort estimation is an iterative process, in which the Backlog item estimates are focused on a more accurate level when more information is available on a certain Product Backlog item. </a:t>
            </a:r>
          </a:p>
          <a:p>
            <a:r>
              <a:rPr lang="en-US" sz="2000" dirty="0">
                <a:latin typeface="+mj-lt"/>
              </a:rPr>
              <a:t>The </a:t>
            </a:r>
            <a:r>
              <a:rPr lang="en-US" sz="2000" dirty="0">
                <a:solidFill>
                  <a:srgbClr val="7030A0"/>
                </a:solidFill>
                <a:latin typeface="+mj-lt"/>
              </a:rPr>
              <a:t>Product Owner </a:t>
            </a:r>
            <a:r>
              <a:rPr lang="en-US" sz="2000" dirty="0">
                <a:latin typeface="+mj-lt"/>
              </a:rPr>
              <a:t>together with the </a:t>
            </a:r>
            <a:r>
              <a:rPr lang="en-US" sz="2000" dirty="0">
                <a:solidFill>
                  <a:srgbClr val="7030A0"/>
                </a:solidFill>
                <a:latin typeface="+mj-lt"/>
              </a:rPr>
              <a:t>Scrum Team</a:t>
            </a:r>
            <a:r>
              <a:rPr lang="en-US" sz="2000" dirty="0">
                <a:latin typeface="+mj-lt"/>
              </a:rPr>
              <a:t>(s) are responsible for performing the effort estimation. </a:t>
            </a:r>
            <a:endParaRPr lang="en-GB" sz="2000" dirty="0">
              <a:solidFill>
                <a:srgbClr val="C00000"/>
              </a:solidFill>
              <a:latin typeface="+mj-lt"/>
            </a:endParaRPr>
          </a:p>
        </p:txBody>
      </p:sp>
      <p:sp>
        <p:nvSpPr>
          <p:cNvPr id="5" name="Slide Number Placeholder 3"/>
          <p:cNvSpPr txBox="1">
            <a:spLocks/>
          </p:cNvSpPr>
          <p:nvPr/>
        </p:nvSpPr>
        <p:spPr>
          <a:xfrm>
            <a:off x="11766177" y="605119"/>
            <a:ext cx="264714" cy="962424"/>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9914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2"/>
            <a:ext cx="11051177" cy="4415245"/>
          </a:xfrm>
        </p:spPr>
        <p:txBody>
          <a:bodyPr>
            <a:noAutofit/>
          </a:bodyPr>
          <a:lstStyle/>
          <a:p>
            <a:pPr>
              <a:buFont typeface="Wingdings" pitchFamily="2" charset="2"/>
              <a:buChar char="q"/>
            </a:pPr>
            <a:r>
              <a:rPr lang="en-US" sz="2000" b="1" dirty="0">
                <a:solidFill>
                  <a:srgbClr val="C00000"/>
                </a:solidFill>
                <a:latin typeface="+mj-lt"/>
              </a:rPr>
              <a:t>Sprint</a:t>
            </a:r>
          </a:p>
          <a:p>
            <a:r>
              <a:rPr lang="en-US" sz="2000" dirty="0">
                <a:latin typeface="+mj-lt"/>
              </a:rPr>
              <a:t>Sprint is the procedure of adapting to the changing environmental variables (requirements, time, resources, knowledge, technology etc.). </a:t>
            </a:r>
          </a:p>
          <a:p>
            <a:r>
              <a:rPr lang="en-US" sz="2000" dirty="0">
                <a:latin typeface="+mj-lt"/>
              </a:rPr>
              <a:t>The working tools of the team are Sprint Planning Meetings, Sprint Backlog, and Daily Scrum meetings.</a:t>
            </a:r>
            <a:br>
              <a:rPr lang="en-US" sz="2000" dirty="0">
                <a:latin typeface="+mj-lt"/>
              </a:rPr>
            </a:br>
            <a:endParaRPr lang="en-US" sz="2000" dirty="0">
              <a:latin typeface="+mj-lt"/>
            </a:endParaRPr>
          </a:p>
          <a:p>
            <a:pPr>
              <a:buFont typeface="Wingdings" pitchFamily="2" charset="2"/>
              <a:buChar char="q"/>
            </a:pPr>
            <a:r>
              <a:rPr lang="en-US" sz="2000" b="1" dirty="0">
                <a:solidFill>
                  <a:srgbClr val="C00000"/>
                </a:solidFill>
              </a:rPr>
              <a:t>Sprint Backlog </a:t>
            </a:r>
          </a:p>
          <a:p>
            <a:pPr>
              <a:buFont typeface="Wingdings" pitchFamily="2" charset="2"/>
              <a:buChar char="§"/>
            </a:pPr>
            <a:r>
              <a:rPr lang="en-US" sz="2000" dirty="0"/>
              <a:t>Sprint Backlog is the starting point for each Sprint. It is a list of Product Backlog items selected to be implemented in the next Sprint. </a:t>
            </a:r>
          </a:p>
          <a:p>
            <a:pPr>
              <a:buFont typeface="Wingdings" pitchFamily="2" charset="2"/>
              <a:buChar char="§"/>
            </a:pPr>
            <a:r>
              <a:rPr lang="en-US" sz="2000" dirty="0"/>
              <a:t>The items are selected by the </a:t>
            </a:r>
            <a:r>
              <a:rPr lang="en-US" sz="2000" dirty="0">
                <a:solidFill>
                  <a:srgbClr val="7030A0"/>
                </a:solidFill>
              </a:rPr>
              <a:t>Scrum Team </a:t>
            </a:r>
            <a:r>
              <a:rPr lang="en-US" sz="2000" dirty="0"/>
              <a:t>together with the </a:t>
            </a:r>
            <a:r>
              <a:rPr lang="en-US" sz="2000" dirty="0">
                <a:solidFill>
                  <a:srgbClr val="7030A0"/>
                </a:solidFill>
              </a:rPr>
              <a:t>Scrum Master </a:t>
            </a:r>
            <a:r>
              <a:rPr lang="en-US" sz="2000" dirty="0"/>
              <a:t>and the </a:t>
            </a:r>
            <a:r>
              <a:rPr lang="en-US" sz="2000" dirty="0">
                <a:solidFill>
                  <a:srgbClr val="7030A0"/>
                </a:solidFill>
              </a:rPr>
              <a:t>Product Owner </a:t>
            </a:r>
            <a:r>
              <a:rPr lang="en-US" sz="2000" dirty="0"/>
              <a:t>in the </a:t>
            </a:r>
            <a:r>
              <a:rPr lang="en-US" sz="2000" dirty="0">
                <a:solidFill>
                  <a:srgbClr val="C00000"/>
                </a:solidFill>
              </a:rPr>
              <a:t>Sprint Planning meeting</a:t>
            </a:r>
            <a:r>
              <a:rPr lang="en-US" sz="2000" dirty="0"/>
              <a:t>, on the basis of the prioritized items and goals set for the Sprint. </a:t>
            </a:r>
          </a:p>
          <a:p>
            <a:pPr>
              <a:buFont typeface="Wingdings" pitchFamily="2" charset="2"/>
              <a:buChar char="§"/>
            </a:pPr>
            <a:r>
              <a:rPr lang="en-US" sz="2000" dirty="0"/>
              <a:t>Unlike the Product Backlog, the </a:t>
            </a:r>
            <a:r>
              <a:rPr lang="en-US" sz="2000" dirty="0">
                <a:solidFill>
                  <a:srgbClr val="7030A0"/>
                </a:solidFill>
              </a:rPr>
              <a:t>Sprint Backlog is stable </a:t>
            </a:r>
            <a:r>
              <a:rPr lang="en-US" sz="2000" dirty="0"/>
              <a:t>until the Sprint (i.e. 30 days) is completed. When all the items in the Sprint Backlog are completed, a new iteration of the system is delivered. </a:t>
            </a:r>
            <a:endParaRPr lang="en-GB" sz="2000" dirty="0">
              <a:solidFill>
                <a:srgbClr val="C00000"/>
              </a:solidFill>
            </a:endParaRPr>
          </a:p>
        </p:txBody>
      </p:sp>
      <p:sp>
        <p:nvSpPr>
          <p:cNvPr id="5" name="Slide Number Placeholder 3"/>
          <p:cNvSpPr txBox="1">
            <a:spLocks/>
          </p:cNvSpPr>
          <p:nvPr/>
        </p:nvSpPr>
        <p:spPr>
          <a:xfrm>
            <a:off x="11766178" y="605118"/>
            <a:ext cx="225526" cy="92323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5755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3"/>
            <a:ext cx="11051177" cy="3174274"/>
          </a:xfrm>
        </p:spPr>
        <p:txBody>
          <a:bodyPr>
            <a:noAutofit/>
          </a:bodyPr>
          <a:lstStyle/>
          <a:p>
            <a:pPr>
              <a:buFont typeface="Wingdings" pitchFamily="2" charset="2"/>
              <a:buChar char="q"/>
            </a:pPr>
            <a:r>
              <a:rPr lang="en-US" sz="2000" b="1" dirty="0">
                <a:solidFill>
                  <a:srgbClr val="C00000"/>
                </a:solidFill>
              </a:rPr>
              <a:t>Sprint Planning meeting </a:t>
            </a:r>
          </a:p>
          <a:p>
            <a:r>
              <a:rPr lang="en-US" sz="2000" dirty="0"/>
              <a:t>A Sprint Planning Meeting is a </a:t>
            </a:r>
            <a:r>
              <a:rPr lang="en-US" sz="2000" dirty="0">
                <a:solidFill>
                  <a:srgbClr val="C00000"/>
                </a:solidFill>
              </a:rPr>
              <a:t>two-phase meeting </a:t>
            </a:r>
            <a:r>
              <a:rPr lang="en-US" sz="2000" dirty="0"/>
              <a:t>organized by the Scrum Master. </a:t>
            </a:r>
          </a:p>
          <a:p>
            <a:r>
              <a:rPr lang="en-US" sz="2000" dirty="0"/>
              <a:t>The Scrum Master, Management, Product Owner, and Scrum Team participate in the first phase of the meeting to decide upon the goals and the functionality of the next Sprint.</a:t>
            </a:r>
          </a:p>
          <a:p>
            <a:r>
              <a:rPr lang="en-US" sz="2000" dirty="0"/>
              <a:t>The </a:t>
            </a:r>
            <a:r>
              <a:rPr lang="en-US" sz="2000" dirty="0">
                <a:solidFill>
                  <a:srgbClr val="C00000"/>
                </a:solidFill>
              </a:rPr>
              <a:t>second phase </a:t>
            </a:r>
            <a:r>
              <a:rPr lang="en-US" sz="2000" dirty="0"/>
              <a:t>of the meeting is held by the Scrum </a:t>
            </a:r>
            <a:r>
              <a:rPr lang="en-US" sz="2000" dirty="0">
                <a:solidFill>
                  <a:srgbClr val="7030A0"/>
                </a:solidFill>
              </a:rPr>
              <a:t>Master and the Scrum Team </a:t>
            </a:r>
            <a:r>
              <a:rPr lang="en-US" sz="2000" dirty="0"/>
              <a:t>focusing on how the product increment is implemented during the Sprint. </a:t>
            </a:r>
            <a:endParaRPr lang="en-GB" sz="2000" dirty="0">
              <a:solidFill>
                <a:srgbClr val="C00000"/>
              </a:solidFill>
            </a:endParaRPr>
          </a:p>
          <a:p>
            <a:pPr>
              <a:buFont typeface="Wingdings" pitchFamily="2" charset="2"/>
              <a:buChar char="q"/>
            </a:pPr>
            <a:endParaRPr lang="en-GB" sz="2000" dirty="0">
              <a:solidFill>
                <a:srgbClr val="C00000"/>
              </a:solidFill>
              <a:latin typeface="+mj-lt"/>
            </a:endParaRPr>
          </a:p>
        </p:txBody>
      </p:sp>
      <p:sp>
        <p:nvSpPr>
          <p:cNvPr id="5" name="Slide Number Placeholder 3"/>
          <p:cNvSpPr txBox="1">
            <a:spLocks/>
          </p:cNvSpPr>
          <p:nvPr/>
        </p:nvSpPr>
        <p:spPr>
          <a:xfrm>
            <a:off x="11766178" y="605118"/>
            <a:ext cx="225526" cy="88404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1014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59631" y="2090058"/>
            <a:ext cx="11051177" cy="3161210"/>
          </a:xfrm>
        </p:spPr>
        <p:txBody>
          <a:bodyPr>
            <a:noAutofit/>
          </a:bodyPr>
          <a:lstStyle/>
          <a:p>
            <a:pPr>
              <a:buFont typeface="Wingdings" pitchFamily="2" charset="2"/>
              <a:buChar char="q"/>
            </a:pPr>
            <a:r>
              <a:rPr lang="en-US" sz="2000" b="1" dirty="0">
                <a:solidFill>
                  <a:srgbClr val="C00000"/>
                </a:solidFill>
                <a:latin typeface="+mj-lt"/>
              </a:rPr>
              <a:t> Daily Scrum meeting </a:t>
            </a:r>
            <a:endParaRPr lang="en-US" sz="2000" b="1" dirty="0">
              <a:latin typeface="+mj-lt"/>
            </a:endParaRPr>
          </a:p>
          <a:p>
            <a:pPr>
              <a:buFont typeface="Wingdings" pitchFamily="2" charset="2"/>
              <a:buChar char="§"/>
            </a:pPr>
            <a:r>
              <a:rPr lang="en-US" sz="2000" dirty="0">
                <a:latin typeface="+mj-lt"/>
              </a:rPr>
              <a:t>Daily Scrum meetings are organized to keep track of the </a:t>
            </a:r>
            <a:r>
              <a:rPr lang="en-US" sz="2000" b="1" dirty="0">
                <a:latin typeface="+mj-lt"/>
              </a:rPr>
              <a:t>progress</a:t>
            </a:r>
            <a:r>
              <a:rPr lang="en-US" sz="2000" dirty="0">
                <a:latin typeface="+mj-lt"/>
              </a:rPr>
              <a:t> of the Scrum Team continuously and they also serve as planning meetings: </a:t>
            </a:r>
            <a:r>
              <a:rPr lang="en-US" sz="2000" dirty="0">
                <a:solidFill>
                  <a:srgbClr val="C00000"/>
                </a:solidFill>
                <a:latin typeface="+mj-lt"/>
              </a:rPr>
              <a:t>what has been done since the last meeting and what is to</a:t>
            </a:r>
            <a:br>
              <a:rPr lang="en-US" sz="2000" dirty="0">
                <a:solidFill>
                  <a:srgbClr val="C00000"/>
                </a:solidFill>
                <a:latin typeface="+mj-lt"/>
              </a:rPr>
            </a:br>
            <a:r>
              <a:rPr lang="en-US" sz="2000" dirty="0">
                <a:solidFill>
                  <a:srgbClr val="C00000"/>
                </a:solidFill>
                <a:latin typeface="+mj-lt"/>
              </a:rPr>
              <a:t>be done before the next one. </a:t>
            </a:r>
          </a:p>
          <a:p>
            <a:pPr>
              <a:buFont typeface="Wingdings" pitchFamily="2" charset="2"/>
              <a:buChar char="§"/>
            </a:pPr>
            <a:r>
              <a:rPr lang="en-US" sz="2000" dirty="0">
                <a:latin typeface="+mj-lt"/>
              </a:rPr>
              <a:t>Also problems and other variable matters are discussed and controlled in this short (approximately 15 minutes) meeting held daily.  Any deficiencies or impediments in the systems development process or engineering practices are looked for, identified and removed to improve the process. The Scrum     Master conducts the Scrum meetings. Besides the Scrum team also the management, for example, can participate in the meeting. </a:t>
            </a:r>
            <a:endParaRPr lang="en-US" sz="2000" b="1" dirty="0">
              <a:latin typeface="+mj-lt"/>
            </a:endParaRPr>
          </a:p>
        </p:txBody>
      </p:sp>
      <p:sp>
        <p:nvSpPr>
          <p:cNvPr id="5" name="Slide Number Placeholder 3"/>
          <p:cNvSpPr txBox="1">
            <a:spLocks/>
          </p:cNvSpPr>
          <p:nvPr/>
        </p:nvSpPr>
        <p:spPr>
          <a:xfrm>
            <a:off x="11766177" y="605119"/>
            <a:ext cx="238589" cy="910172"/>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0049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3"/>
            <a:ext cx="11051177" cy="3161210"/>
          </a:xfrm>
        </p:spPr>
        <p:txBody>
          <a:bodyPr>
            <a:noAutofit/>
          </a:bodyPr>
          <a:lstStyle/>
          <a:p>
            <a:pPr>
              <a:buFont typeface="Wingdings" pitchFamily="2" charset="2"/>
              <a:buChar char="q"/>
            </a:pPr>
            <a:r>
              <a:rPr lang="en-US" sz="2000" b="1" dirty="0">
                <a:solidFill>
                  <a:srgbClr val="C00000"/>
                </a:solidFill>
                <a:latin typeface="+mj-lt"/>
              </a:rPr>
              <a:t>Sprint Review meeting </a:t>
            </a:r>
          </a:p>
          <a:p>
            <a:r>
              <a:rPr lang="en-US" sz="2000" dirty="0">
                <a:latin typeface="+mj-lt"/>
              </a:rPr>
              <a:t>On the </a:t>
            </a:r>
            <a:r>
              <a:rPr lang="en-US" sz="2000" b="1" dirty="0">
                <a:latin typeface="+mj-lt"/>
              </a:rPr>
              <a:t>last day </a:t>
            </a:r>
            <a:r>
              <a:rPr lang="en-US" sz="2000" dirty="0">
                <a:latin typeface="+mj-lt"/>
              </a:rPr>
              <a:t>of the Sprint, the Scrum Team and the Scrum Master present the results (i.e. working product increment) of the Sprint to the management, customers, users, and the Product Owner in an informal meeting. </a:t>
            </a:r>
          </a:p>
          <a:p>
            <a:r>
              <a:rPr lang="en-US" sz="2000" dirty="0">
                <a:latin typeface="+mj-lt"/>
              </a:rPr>
              <a:t>The participants assess the product increment and make the decision about the following activities.</a:t>
            </a:r>
          </a:p>
          <a:p>
            <a:r>
              <a:rPr lang="en-US" sz="2000" dirty="0">
                <a:latin typeface="+mj-lt"/>
              </a:rPr>
              <a:t>The review meeting may bring out new Backlog items and even change the direction of the system being built.</a:t>
            </a:r>
            <a:endParaRPr lang="en-GB" sz="2000" dirty="0">
              <a:solidFill>
                <a:srgbClr val="002060"/>
              </a:solidFill>
              <a:latin typeface="+mj-lt"/>
            </a:endParaRPr>
          </a:p>
        </p:txBody>
      </p:sp>
      <p:sp>
        <p:nvSpPr>
          <p:cNvPr id="5" name="Slide Number Placeholder 3"/>
          <p:cNvSpPr txBox="1">
            <a:spLocks/>
          </p:cNvSpPr>
          <p:nvPr/>
        </p:nvSpPr>
        <p:spPr>
          <a:xfrm>
            <a:off x="11766178" y="605119"/>
            <a:ext cx="225526" cy="910172"/>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5631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- 16</a:t>
            </a: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a:t>
            </a:r>
          </a:p>
        </p:txBody>
      </p:sp>
      <p:sp>
        <p:nvSpPr>
          <p:cNvPr id="3" name="Content Placeholder 2"/>
          <p:cNvSpPr>
            <a:spLocks noGrp="1"/>
          </p:cNvSpPr>
          <p:nvPr>
            <p:ph idx="1"/>
          </p:nvPr>
        </p:nvSpPr>
        <p:spPr>
          <a:xfrm>
            <a:off x="587829" y="1972492"/>
            <a:ext cx="11051177" cy="4428308"/>
          </a:xfrm>
        </p:spPr>
        <p:txBody>
          <a:bodyPr>
            <a:noAutofit/>
          </a:bodyPr>
          <a:lstStyle/>
          <a:p>
            <a:pPr>
              <a:lnSpc>
                <a:spcPct val="90000"/>
              </a:lnSpc>
              <a:buFont typeface="Wingdings" pitchFamily="2" charset="2"/>
              <a:buChar char="q"/>
            </a:pPr>
            <a:r>
              <a:rPr lang="en-US" sz="2000" dirty="0">
                <a:latin typeface="+mj-lt"/>
              </a:rPr>
              <a:t>The first references in the literature to the term 'Scrum‘ point to the article of Takeuchi and </a:t>
            </a:r>
            <a:r>
              <a:rPr lang="en-US" sz="2000" dirty="0" err="1">
                <a:latin typeface="+mj-lt"/>
              </a:rPr>
              <a:t>Nonaka</a:t>
            </a:r>
            <a:r>
              <a:rPr lang="en-US" sz="2000" dirty="0">
                <a:latin typeface="+mj-lt"/>
              </a:rPr>
              <a:t> (1986) in which an adaptive, quick, self-organizing product development process originating from Japan is presented (</a:t>
            </a:r>
            <a:r>
              <a:rPr lang="en-US" sz="2000" dirty="0" err="1">
                <a:latin typeface="+mj-lt"/>
              </a:rPr>
              <a:t>Schwaber</a:t>
            </a:r>
            <a:r>
              <a:rPr lang="en-US" sz="2000" dirty="0">
                <a:latin typeface="+mj-lt"/>
              </a:rPr>
              <a:t> and </a:t>
            </a:r>
            <a:r>
              <a:rPr lang="en-US" sz="2000" dirty="0" err="1">
                <a:latin typeface="+mj-lt"/>
              </a:rPr>
              <a:t>Beedle</a:t>
            </a:r>
            <a:r>
              <a:rPr lang="en-US" sz="2000" dirty="0">
                <a:latin typeface="+mj-lt"/>
              </a:rPr>
              <a:t> 2002). </a:t>
            </a:r>
          </a:p>
          <a:p>
            <a:pPr>
              <a:lnSpc>
                <a:spcPct val="90000"/>
              </a:lnSpc>
            </a:pPr>
            <a:endParaRPr lang="en-US" sz="2000" dirty="0">
              <a:latin typeface="+mj-lt"/>
            </a:endParaRPr>
          </a:p>
          <a:p>
            <a:pPr>
              <a:lnSpc>
                <a:spcPct val="90000"/>
              </a:lnSpc>
              <a:buFont typeface="Wingdings" pitchFamily="2" charset="2"/>
              <a:buChar char="q"/>
            </a:pPr>
            <a:r>
              <a:rPr lang="en-US" sz="2000" dirty="0">
                <a:latin typeface="+mj-lt"/>
              </a:rPr>
              <a:t>The term 'scrum' originally derives from a strategy in the game of rugby where it denotes "getting an out-of play ball back into the game" with teamwork (</a:t>
            </a:r>
            <a:r>
              <a:rPr lang="en-US" sz="2000" dirty="0" err="1">
                <a:latin typeface="+mj-lt"/>
              </a:rPr>
              <a:t>Schwaber</a:t>
            </a:r>
            <a:r>
              <a:rPr lang="en-US" sz="2000" dirty="0">
                <a:latin typeface="+mj-lt"/>
              </a:rPr>
              <a:t> and </a:t>
            </a:r>
            <a:r>
              <a:rPr lang="en-US" sz="2000" dirty="0" err="1">
                <a:latin typeface="+mj-lt"/>
              </a:rPr>
              <a:t>Beedle</a:t>
            </a:r>
            <a:r>
              <a:rPr lang="en-US" sz="2000" dirty="0">
                <a:latin typeface="+mj-lt"/>
              </a:rPr>
              <a:t> 2002). </a:t>
            </a:r>
          </a:p>
          <a:p>
            <a:pPr>
              <a:lnSpc>
                <a:spcPct val="90000"/>
              </a:lnSpc>
              <a:buFont typeface="Wingdings" pitchFamily="2" charset="2"/>
              <a:buChar char="q"/>
            </a:pPr>
            <a:endParaRPr lang="en-US" sz="2000" dirty="0">
              <a:latin typeface="+mj-lt"/>
            </a:endParaRPr>
          </a:p>
          <a:p>
            <a:pPr>
              <a:lnSpc>
                <a:spcPct val="90000"/>
              </a:lnSpc>
              <a:buFont typeface="Wingdings" pitchFamily="2" charset="2"/>
              <a:buChar char="q"/>
            </a:pPr>
            <a:r>
              <a:rPr lang="en-US" sz="2000" dirty="0">
                <a:latin typeface="+mj-lt"/>
              </a:rPr>
              <a:t>  SCRUM process includes three phases</a:t>
            </a:r>
          </a:p>
          <a:p>
            <a:pPr lvl="1">
              <a:lnSpc>
                <a:spcPct val="90000"/>
              </a:lnSpc>
              <a:buFont typeface="Wingdings" pitchFamily="2" charset="2"/>
              <a:buChar char="§"/>
            </a:pPr>
            <a:r>
              <a:rPr lang="en-US" sz="2000" dirty="0">
                <a:solidFill>
                  <a:srgbClr val="C00000"/>
                </a:solidFill>
                <a:latin typeface="+mj-lt"/>
              </a:rPr>
              <a:t> Pre-game</a:t>
            </a:r>
          </a:p>
          <a:p>
            <a:pPr lvl="1">
              <a:lnSpc>
                <a:spcPct val="90000"/>
              </a:lnSpc>
              <a:buFont typeface="Wingdings" pitchFamily="2" charset="2"/>
              <a:buChar char="§"/>
            </a:pPr>
            <a:r>
              <a:rPr lang="en-US" sz="2000" dirty="0">
                <a:solidFill>
                  <a:srgbClr val="C00000"/>
                </a:solidFill>
                <a:latin typeface="+mj-lt"/>
              </a:rPr>
              <a:t> Development (game phase)</a:t>
            </a:r>
          </a:p>
          <a:p>
            <a:pPr lvl="1">
              <a:lnSpc>
                <a:spcPct val="90000"/>
              </a:lnSpc>
              <a:buFont typeface="Wingdings" pitchFamily="2" charset="2"/>
              <a:buChar char="§"/>
            </a:pPr>
            <a:r>
              <a:rPr lang="en-US" sz="2000" dirty="0">
                <a:solidFill>
                  <a:srgbClr val="C00000"/>
                </a:solidFill>
                <a:latin typeface="+mj-lt"/>
              </a:rPr>
              <a:t> Post-game</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process</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7" name="Picture 5"/>
          <p:cNvPicPr>
            <a:picLocks noChangeAspect="1" noChangeArrowheads="1"/>
          </p:cNvPicPr>
          <p:nvPr/>
        </p:nvPicPr>
        <p:blipFill>
          <a:blip r:embed="rId2"/>
          <a:srcRect/>
          <a:stretch>
            <a:fillRect/>
          </a:stretch>
        </p:blipFill>
        <p:spPr bwMode="auto">
          <a:xfrm>
            <a:off x="6439989" y="1916021"/>
            <a:ext cx="5447212" cy="4563156"/>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378823" y="2129246"/>
            <a:ext cx="6165668" cy="4349931"/>
          </a:xfrm>
          <a:prstGeom prst="rect">
            <a:avLst/>
          </a:prstGeom>
        </p:spPr>
      </p:pic>
      <p:sp>
        <p:nvSpPr>
          <p:cNvPr id="8"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97060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Pre-game  phase</a:t>
            </a:r>
          </a:p>
        </p:txBody>
      </p:sp>
      <p:sp>
        <p:nvSpPr>
          <p:cNvPr id="3" name="Content Placeholder 2"/>
          <p:cNvSpPr>
            <a:spLocks noGrp="1"/>
          </p:cNvSpPr>
          <p:nvPr>
            <p:ph idx="1"/>
          </p:nvPr>
        </p:nvSpPr>
        <p:spPr>
          <a:xfrm>
            <a:off x="587829" y="1972492"/>
            <a:ext cx="11051177" cy="4219302"/>
          </a:xfrm>
        </p:spPr>
        <p:txBody>
          <a:bodyPr>
            <a:noAutofit/>
          </a:bodyPr>
          <a:lstStyle/>
          <a:p>
            <a:pPr>
              <a:lnSpc>
                <a:spcPct val="90000"/>
              </a:lnSpc>
              <a:buFont typeface="Wingdings" pitchFamily="2" charset="2"/>
              <a:buChar char="q"/>
            </a:pPr>
            <a:r>
              <a:rPr lang="en-US" sz="2200" dirty="0">
                <a:latin typeface="+mj-lt"/>
              </a:rPr>
              <a:t>The pre-game phase includes two sub-phases:</a:t>
            </a:r>
          </a:p>
          <a:p>
            <a:pPr marL="457200" indent="-457200">
              <a:lnSpc>
                <a:spcPct val="90000"/>
              </a:lnSpc>
            </a:pPr>
            <a:endParaRPr lang="en-US" sz="2000" dirty="0">
              <a:latin typeface="+mj-lt"/>
            </a:endParaRPr>
          </a:p>
          <a:p>
            <a:pPr marL="457200" indent="-457200">
              <a:lnSpc>
                <a:spcPct val="90000"/>
              </a:lnSpc>
              <a:buNone/>
            </a:pPr>
            <a:r>
              <a:rPr lang="en-US" sz="2200" b="1" dirty="0">
                <a:solidFill>
                  <a:srgbClr val="C00000"/>
                </a:solidFill>
                <a:latin typeface="+mj-lt"/>
              </a:rPr>
              <a:t>1.  </a:t>
            </a:r>
            <a:r>
              <a:rPr lang="en-US" sz="2000" b="1" dirty="0">
                <a:solidFill>
                  <a:srgbClr val="C00000"/>
                </a:solidFill>
                <a:latin typeface="+mj-lt"/>
              </a:rPr>
              <a:t>Planning:</a:t>
            </a:r>
          </a:p>
          <a:p>
            <a:pPr marL="457200" indent="-457200">
              <a:lnSpc>
                <a:spcPct val="90000"/>
              </a:lnSpc>
            </a:pPr>
            <a:r>
              <a:rPr lang="en-US" sz="2000" dirty="0">
                <a:latin typeface="+mj-lt"/>
              </a:rPr>
              <a:t>Definition of the system being developed</a:t>
            </a:r>
          </a:p>
          <a:p>
            <a:pPr marL="457200" indent="-457200">
              <a:lnSpc>
                <a:spcPct val="90000"/>
              </a:lnSpc>
            </a:pPr>
            <a:r>
              <a:rPr lang="en-US" sz="2000" dirty="0">
                <a:latin typeface="+mj-lt"/>
              </a:rPr>
              <a:t>A Product Backlog list is created containing all the requirements that are currently known</a:t>
            </a:r>
          </a:p>
          <a:p>
            <a:pPr marL="457200" indent="-457200">
              <a:lnSpc>
                <a:spcPct val="90000"/>
              </a:lnSpc>
            </a:pPr>
            <a:r>
              <a:rPr lang="en-US" sz="2000" dirty="0">
                <a:latin typeface="+mj-lt"/>
              </a:rPr>
              <a:t>The requirements are prioritized and the effort needed for their implementation is estimated</a:t>
            </a:r>
          </a:p>
          <a:p>
            <a:pPr marL="457200" indent="-457200">
              <a:lnSpc>
                <a:spcPct val="90000"/>
              </a:lnSpc>
            </a:pPr>
            <a:r>
              <a:rPr lang="en-US" sz="2000" dirty="0">
                <a:latin typeface="+mj-lt"/>
              </a:rPr>
              <a:t>The product Backlog list is constantly updated with new and more detailed items, as well as with more accurate estimations and new priority orders</a:t>
            </a:r>
          </a:p>
          <a:p>
            <a:pPr marL="457200" indent="-457200">
              <a:lnSpc>
                <a:spcPct val="90000"/>
              </a:lnSpc>
            </a:pPr>
            <a:r>
              <a:rPr lang="en-US" sz="2000" dirty="0">
                <a:latin typeface="+mj-lt"/>
              </a:rPr>
              <a:t>Planning also includes the definition of the project team, tools and other resources, risk assessment and controlling issues, training needs and verification management approval</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3707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Pre-game  phase</a:t>
            </a:r>
          </a:p>
        </p:txBody>
      </p:sp>
      <p:sp>
        <p:nvSpPr>
          <p:cNvPr id="3" name="Content Placeholder 2"/>
          <p:cNvSpPr>
            <a:spLocks noGrp="1"/>
          </p:cNvSpPr>
          <p:nvPr>
            <p:ph idx="1"/>
          </p:nvPr>
        </p:nvSpPr>
        <p:spPr>
          <a:xfrm>
            <a:off x="581192" y="2129246"/>
            <a:ext cx="11051177" cy="3722914"/>
          </a:xfrm>
        </p:spPr>
        <p:txBody>
          <a:bodyPr>
            <a:noAutofit/>
          </a:bodyPr>
          <a:lstStyle/>
          <a:p>
            <a:pPr>
              <a:lnSpc>
                <a:spcPct val="90000"/>
              </a:lnSpc>
              <a:buNone/>
            </a:pPr>
            <a:r>
              <a:rPr lang="en-US" sz="2200" b="1" dirty="0">
                <a:solidFill>
                  <a:srgbClr val="C00000"/>
                </a:solidFill>
                <a:latin typeface="+mj-lt"/>
              </a:rPr>
              <a:t>2.  Architecture</a:t>
            </a:r>
          </a:p>
          <a:p>
            <a:pPr>
              <a:lnSpc>
                <a:spcPct val="90000"/>
              </a:lnSpc>
            </a:pPr>
            <a:r>
              <a:rPr lang="en-US" sz="2200" dirty="0">
                <a:latin typeface="+mj-lt"/>
              </a:rPr>
              <a:t>The high level design of the system including the architecture is planned based on the current items in the Product Backlog</a:t>
            </a:r>
          </a:p>
          <a:p>
            <a:pPr>
              <a:lnSpc>
                <a:spcPct val="90000"/>
              </a:lnSpc>
            </a:pPr>
            <a:r>
              <a:rPr lang="en-US" sz="2200" dirty="0">
                <a:latin typeface="+mj-lt"/>
              </a:rPr>
              <a:t>In case of an enhancement to an existing system, the changes needed for implementing the Backlog items are identified along with the problems they </a:t>
            </a:r>
            <a:r>
              <a:rPr lang="en-US" sz="2200">
                <a:latin typeface="+mj-lt"/>
              </a:rPr>
              <a:t>may cause</a:t>
            </a:r>
            <a:endParaRPr lang="en-US" sz="2200" dirty="0">
              <a:latin typeface="+mj-lt"/>
            </a:endParaRPr>
          </a:p>
          <a:p>
            <a:pPr>
              <a:lnSpc>
                <a:spcPct val="90000"/>
              </a:lnSpc>
            </a:pPr>
            <a:r>
              <a:rPr lang="en-US" sz="2200" dirty="0">
                <a:latin typeface="+mj-lt"/>
              </a:rPr>
              <a:t>A design review meeting is held to go over the proposals for the implementation and decisions are made on the basis of </a:t>
            </a:r>
            <a:r>
              <a:rPr lang="en-US" sz="2200">
                <a:latin typeface="+mj-lt"/>
              </a:rPr>
              <a:t>this review</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3865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(game)  phase</a:t>
            </a:r>
          </a:p>
        </p:txBody>
      </p:sp>
      <p:sp>
        <p:nvSpPr>
          <p:cNvPr id="3" name="Content Placeholder 2"/>
          <p:cNvSpPr>
            <a:spLocks noGrp="1"/>
          </p:cNvSpPr>
          <p:nvPr>
            <p:ph idx="1"/>
          </p:nvPr>
        </p:nvSpPr>
        <p:spPr>
          <a:xfrm>
            <a:off x="559631" y="2142308"/>
            <a:ext cx="11051177" cy="3670663"/>
          </a:xfrm>
        </p:spPr>
        <p:txBody>
          <a:bodyPr>
            <a:noAutofit/>
          </a:bodyPr>
          <a:lstStyle/>
          <a:p>
            <a:pPr>
              <a:buFont typeface="Wingdings" pitchFamily="2" charset="2"/>
              <a:buChar char="q"/>
            </a:pPr>
            <a:r>
              <a:rPr lang="en-US" sz="2200" dirty="0">
                <a:latin typeface="+mj-lt"/>
              </a:rPr>
              <a:t>This phase is treated as a "black box" where the unpredictable is expected</a:t>
            </a:r>
          </a:p>
          <a:p>
            <a:pPr>
              <a:buFont typeface="Wingdings" pitchFamily="2" charset="2"/>
              <a:buChar char="q"/>
            </a:pPr>
            <a:r>
              <a:rPr lang="en-US" sz="2200" dirty="0">
                <a:latin typeface="+mj-lt"/>
              </a:rPr>
              <a:t> The system is developed in Sprints</a:t>
            </a:r>
          </a:p>
          <a:p>
            <a:pPr lvl="1">
              <a:buFont typeface="Wingdings" pitchFamily="2" charset="2"/>
              <a:buChar char="§"/>
            </a:pPr>
            <a:r>
              <a:rPr lang="en-US" sz="2200" dirty="0">
                <a:solidFill>
                  <a:srgbClr val="C00000"/>
                </a:solidFill>
                <a:latin typeface="+mj-lt"/>
              </a:rPr>
              <a:t>Sprints are iterative cycles where the functionality is developed or enhanced to produce new increments.</a:t>
            </a:r>
          </a:p>
          <a:p>
            <a:pPr lvl="1">
              <a:buFont typeface="Wingdings" pitchFamily="2" charset="2"/>
              <a:buChar char="§"/>
            </a:pPr>
            <a:r>
              <a:rPr lang="en-US" sz="2200" dirty="0">
                <a:solidFill>
                  <a:srgbClr val="C00000"/>
                </a:solidFill>
                <a:latin typeface="+mj-lt"/>
              </a:rPr>
              <a:t>Each Sprint includes the traditional phases of software development: requirements, analysis, design, evolution and delivery phases. </a:t>
            </a:r>
          </a:p>
          <a:p>
            <a:pPr lvl="1">
              <a:buFont typeface="Wingdings" pitchFamily="2" charset="2"/>
              <a:buChar char="§"/>
            </a:pPr>
            <a:r>
              <a:rPr lang="en-US" sz="2200" dirty="0">
                <a:solidFill>
                  <a:srgbClr val="C00000"/>
                </a:solidFill>
                <a:latin typeface="+mj-lt"/>
              </a:rPr>
              <a:t>One Sprint is planned to last from one week to one month.</a:t>
            </a:r>
            <a:endParaRPr lang="en-GB" sz="2200" dirty="0">
              <a:solidFill>
                <a:srgbClr val="C00000"/>
              </a:solidFill>
              <a:latin typeface="+mj-lt"/>
            </a:endParaRPr>
          </a:p>
          <a:p>
            <a:pPr>
              <a:lnSpc>
                <a:spcPct val="90000"/>
              </a:lnSpc>
              <a:buNone/>
            </a:pP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6731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Post-game  phase</a:t>
            </a:r>
          </a:p>
        </p:txBody>
      </p:sp>
      <p:sp>
        <p:nvSpPr>
          <p:cNvPr id="3" name="Content Placeholder 2"/>
          <p:cNvSpPr>
            <a:spLocks noGrp="1"/>
          </p:cNvSpPr>
          <p:nvPr>
            <p:ph idx="1"/>
          </p:nvPr>
        </p:nvSpPr>
        <p:spPr>
          <a:xfrm>
            <a:off x="587829" y="1972492"/>
            <a:ext cx="11051177" cy="3252651"/>
          </a:xfrm>
        </p:spPr>
        <p:txBody>
          <a:bodyPr>
            <a:noAutofit/>
          </a:bodyPr>
          <a:lstStyle/>
          <a:p>
            <a:pPr>
              <a:buFont typeface="Wingdings" pitchFamily="2" charset="2"/>
              <a:buChar char="q"/>
            </a:pPr>
            <a:r>
              <a:rPr lang="en-US" sz="2200" dirty="0">
                <a:latin typeface="+mj-lt"/>
              </a:rPr>
              <a:t>This phase is entered when an </a:t>
            </a:r>
            <a:r>
              <a:rPr lang="en-US" sz="2200" b="1" dirty="0">
                <a:latin typeface="+mj-lt"/>
              </a:rPr>
              <a:t>agreement</a:t>
            </a:r>
            <a:r>
              <a:rPr lang="en-US" sz="2200" dirty="0">
                <a:latin typeface="+mj-lt"/>
              </a:rPr>
              <a:t> has been made such as the requirements are completed. </a:t>
            </a:r>
          </a:p>
          <a:p>
            <a:pPr>
              <a:buFont typeface="Wingdings" pitchFamily="2" charset="2"/>
              <a:buChar char="q"/>
            </a:pPr>
            <a:r>
              <a:rPr lang="en-US" sz="2200" dirty="0">
                <a:latin typeface="+mj-lt"/>
              </a:rPr>
              <a:t>In this case, </a:t>
            </a:r>
            <a:r>
              <a:rPr lang="en-US" sz="2200" b="1" dirty="0">
                <a:latin typeface="+mj-lt"/>
              </a:rPr>
              <a:t>no more items and issues </a:t>
            </a:r>
            <a:r>
              <a:rPr lang="en-US" sz="2200" dirty="0">
                <a:latin typeface="+mj-lt"/>
              </a:rPr>
              <a:t>can be found nor can any new ones be invented. </a:t>
            </a:r>
          </a:p>
          <a:p>
            <a:pPr>
              <a:buFont typeface="Wingdings" pitchFamily="2" charset="2"/>
              <a:buChar char="q"/>
            </a:pPr>
            <a:r>
              <a:rPr lang="en-US" sz="2200" dirty="0">
                <a:latin typeface="+mj-lt"/>
              </a:rPr>
              <a:t>The system is now ready for the </a:t>
            </a:r>
            <a:r>
              <a:rPr lang="en-US" sz="2200" b="1" dirty="0">
                <a:latin typeface="+mj-lt"/>
              </a:rPr>
              <a:t>release</a:t>
            </a:r>
            <a:r>
              <a:rPr lang="en-US" sz="2200" dirty="0">
                <a:latin typeface="+mj-lt"/>
              </a:rPr>
              <a:t> and the preparation for this is done during the post-game phase, including the tasks such as the integration, system testing and documentation.</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2925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  and  responsibilities</a:t>
            </a:r>
          </a:p>
        </p:txBody>
      </p:sp>
      <p:sp>
        <p:nvSpPr>
          <p:cNvPr id="3" name="Content Placeholder 2"/>
          <p:cNvSpPr>
            <a:spLocks noGrp="1"/>
          </p:cNvSpPr>
          <p:nvPr>
            <p:ph idx="1"/>
          </p:nvPr>
        </p:nvSpPr>
        <p:spPr>
          <a:xfrm>
            <a:off x="587829" y="1972492"/>
            <a:ext cx="11051177" cy="4480559"/>
          </a:xfrm>
        </p:spPr>
        <p:txBody>
          <a:bodyPr>
            <a:noAutofit/>
          </a:bodyPr>
          <a:lstStyle/>
          <a:p>
            <a:pPr>
              <a:buFont typeface="Wingdings" pitchFamily="2" charset="2"/>
              <a:buChar char="q"/>
            </a:pPr>
            <a:r>
              <a:rPr lang="en-US" sz="2000" b="1" dirty="0">
                <a:solidFill>
                  <a:srgbClr val="C00000"/>
                </a:solidFill>
                <a:latin typeface="+mj-lt"/>
              </a:rPr>
              <a:t>Scrum Master </a:t>
            </a:r>
            <a:endParaRPr lang="en-US" sz="2000" b="1" dirty="0">
              <a:latin typeface="+mj-lt"/>
            </a:endParaRPr>
          </a:p>
          <a:p>
            <a:pPr>
              <a:buFont typeface="Wingdings" pitchFamily="2" charset="2"/>
              <a:buChar char="§"/>
            </a:pPr>
            <a:r>
              <a:rPr lang="en-US" sz="2000" dirty="0">
                <a:latin typeface="+mj-lt"/>
              </a:rPr>
              <a:t>Scrum Master is responsible for ensuring that the project is carried through according to the practices, values, and rules of Scrum and that it progresses as planned. </a:t>
            </a:r>
          </a:p>
          <a:p>
            <a:pPr>
              <a:buFont typeface="Wingdings" pitchFamily="2" charset="2"/>
              <a:buChar char="§"/>
            </a:pPr>
            <a:r>
              <a:rPr lang="en-US" sz="2000" dirty="0">
                <a:latin typeface="+mj-lt"/>
              </a:rPr>
              <a:t>Scrum Master interacts with the project team as well as with the customer and the management during the project. </a:t>
            </a:r>
            <a:br>
              <a:rPr lang="en-US" sz="2000" dirty="0">
                <a:latin typeface="+mj-lt"/>
              </a:rPr>
            </a:br>
            <a:endParaRPr lang="en-US" sz="2000" b="1" dirty="0">
              <a:latin typeface="+mj-lt"/>
            </a:endParaRPr>
          </a:p>
          <a:p>
            <a:pPr>
              <a:buFont typeface="Wingdings" pitchFamily="2" charset="2"/>
              <a:buChar char="q"/>
            </a:pPr>
            <a:r>
              <a:rPr lang="en-US" sz="2000" b="1" dirty="0">
                <a:solidFill>
                  <a:srgbClr val="C00000"/>
                </a:solidFill>
                <a:latin typeface="+mj-lt"/>
              </a:rPr>
              <a:t>Product Owner </a:t>
            </a:r>
          </a:p>
          <a:p>
            <a:pPr>
              <a:buFont typeface="Wingdings" pitchFamily="2" charset="2"/>
              <a:buChar char="§"/>
            </a:pPr>
            <a:r>
              <a:rPr lang="en-US" sz="2000" dirty="0">
                <a:latin typeface="+mj-lt"/>
              </a:rPr>
              <a:t>Product Owner is officially responsible for the project, managing, controlling, and making visible the Product Backlog list. </a:t>
            </a:r>
          </a:p>
          <a:p>
            <a:pPr>
              <a:buFont typeface="Wingdings" pitchFamily="2" charset="2"/>
              <a:buChar char="§"/>
            </a:pPr>
            <a:r>
              <a:rPr lang="en-US" sz="2000" dirty="0">
                <a:latin typeface="+mj-lt"/>
              </a:rPr>
              <a:t>He is selected by the Scrum Master, the customer, and the management. </a:t>
            </a:r>
          </a:p>
          <a:p>
            <a:pPr>
              <a:buFont typeface="Wingdings" pitchFamily="2" charset="2"/>
              <a:buChar char="§"/>
            </a:pPr>
            <a:r>
              <a:rPr lang="en-US" sz="2000" dirty="0">
                <a:latin typeface="+mj-lt"/>
              </a:rPr>
              <a:t>He makes the final decisions of the tasks related to product Backlog.</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9911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  and  responsibilities</a:t>
            </a:r>
          </a:p>
        </p:txBody>
      </p:sp>
      <p:sp>
        <p:nvSpPr>
          <p:cNvPr id="3" name="Content Placeholder 2"/>
          <p:cNvSpPr>
            <a:spLocks noGrp="1"/>
          </p:cNvSpPr>
          <p:nvPr>
            <p:ph idx="1"/>
          </p:nvPr>
        </p:nvSpPr>
        <p:spPr>
          <a:xfrm>
            <a:off x="587829" y="1972492"/>
            <a:ext cx="11051177" cy="4728754"/>
          </a:xfrm>
        </p:spPr>
        <p:txBody>
          <a:bodyPr>
            <a:noAutofit/>
          </a:bodyPr>
          <a:lstStyle/>
          <a:p>
            <a:pPr>
              <a:buFont typeface="Wingdings" pitchFamily="2" charset="2"/>
              <a:buChar char="q"/>
            </a:pPr>
            <a:r>
              <a:rPr lang="en-US" sz="2000" b="1" dirty="0">
                <a:solidFill>
                  <a:srgbClr val="C00000"/>
                </a:solidFill>
                <a:latin typeface="+mj-lt"/>
              </a:rPr>
              <a:t>Scrum Team </a:t>
            </a:r>
          </a:p>
          <a:p>
            <a:r>
              <a:rPr lang="en-US" sz="2000" dirty="0">
                <a:latin typeface="+mj-lt"/>
              </a:rPr>
              <a:t>Scrum Team is the project team that has the authority to decide on the necessary actions and to organize itself in order to achieve the goals of each Sprint. </a:t>
            </a:r>
          </a:p>
          <a:p>
            <a:r>
              <a:rPr lang="en-US" sz="2000" dirty="0">
                <a:latin typeface="+mj-lt"/>
              </a:rPr>
              <a:t>The scrum team is involved, for example, in effort estimation, creating the Sprint Backlog, reviewing the product Backlog list and suggesting impediments that need to be removed from the project. </a:t>
            </a:r>
          </a:p>
          <a:p>
            <a:pPr>
              <a:buFont typeface="Wingdings" pitchFamily="2" charset="2"/>
              <a:buChar char="q"/>
            </a:pPr>
            <a:r>
              <a:rPr lang="en-US" sz="2000" b="1" dirty="0">
                <a:solidFill>
                  <a:srgbClr val="C00000"/>
                </a:solidFill>
                <a:latin typeface="+mj-lt"/>
              </a:rPr>
              <a:t>Customer</a:t>
            </a:r>
          </a:p>
          <a:p>
            <a:r>
              <a:rPr lang="en-US" sz="2000" dirty="0">
                <a:latin typeface="+mj-lt"/>
              </a:rPr>
              <a:t>Customer participates in the tasks related to product Backlog items for the system being developed or enhanced. </a:t>
            </a:r>
            <a:endParaRPr lang="en-US" sz="2000" b="1" dirty="0">
              <a:latin typeface="+mj-lt"/>
            </a:endParaRPr>
          </a:p>
          <a:p>
            <a:pPr>
              <a:buFont typeface="Wingdings" pitchFamily="2" charset="2"/>
              <a:buChar char="q"/>
            </a:pPr>
            <a:r>
              <a:rPr lang="en-US" sz="2000" b="1" dirty="0">
                <a:solidFill>
                  <a:srgbClr val="C00000"/>
                </a:solidFill>
                <a:latin typeface="+mj-lt"/>
              </a:rPr>
              <a:t>Management </a:t>
            </a:r>
          </a:p>
          <a:p>
            <a:r>
              <a:rPr lang="en-US" sz="2000" dirty="0">
                <a:latin typeface="+mj-lt"/>
              </a:rPr>
              <a:t>Management is in charge of final decision making, along with the agreements, standards, and conventions to be followed in the project. </a:t>
            </a:r>
          </a:p>
          <a:p>
            <a:r>
              <a:rPr lang="en-US" sz="2000" dirty="0">
                <a:latin typeface="+mj-lt"/>
              </a:rPr>
              <a:t>Management also participates in the setting of goals and requirements.</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3575788"/>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0DA505-3AC5-4A8A-A977-48871C7C39BF}"/>
</file>

<file path=customXml/itemProps2.xml><?xml version="1.0" encoding="utf-8"?>
<ds:datastoreItem xmlns:ds="http://schemas.openxmlformats.org/officeDocument/2006/customXml" ds:itemID="{E9D90986-CFCA-4175-A93F-B0ABC3DBA2C7}"/>
</file>

<file path=docProps/app.xml><?xml version="1.0" encoding="utf-8"?>
<Properties xmlns="http://schemas.openxmlformats.org/officeDocument/2006/extended-properties" xmlns:vt="http://schemas.openxmlformats.org/officeDocument/2006/docPropsVTypes">
  <TotalTime>7</TotalTime>
  <Words>1083</Words>
  <Application>Microsoft Office PowerPoint</Application>
  <PresentationFormat>Widescreen</PresentationFormat>
  <Paragraphs>122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Wingdings</vt:lpstr>
      <vt:lpstr>Wingdings 2</vt:lpstr>
      <vt:lpstr>Dividend</vt:lpstr>
      <vt:lpstr>PowerPoint Presentation</vt:lpstr>
      <vt:lpstr>scrum</vt:lpstr>
      <vt:lpstr>Scrum  process</vt:lpstr>
      <vt:lpstr>Pre-game  phase</vt:lpstr>
      <vt:lpstr>Pre-game  phase</vt:lpstr>
      <vt:lpstr>Development (game)  phase</vt:lpstr>
      <vt:lpstr>Post-game  phase</vt:lpstr>
      <vt:lpstr>Roles  and  responsibilities</vt:lpstr>
      <vt:lpstr>Roles  and  responsibilities</vt:lpstr>
      <vt:lpstr>Scrum  practices</vt:lpstr>
      <vt:lpstr>Scrum  practices</vt:lpstr>
      <vt:lpstr>Scrum  practices</vt:lpstr>
      <vt:lpstr>Scrum  practices</vt:lpstr>
      <vt:lpstr>Scrum  practices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Ch.05 - SCRUM</dc:title>
  <dc:subject>Software Engineering</dc:subject>
  <dc:creator>M. Mahmudul Hasan</dc:creator>
  <cp:lastModifiedBy> </cp:lastModifiedBy>
  <cp:revision>10</cp:revision>
  <dcterms:created xsi:type="dcterms:W3CDTF">2019-05-13T08:37:20Z</dcterms:created>
  <dcterms:modified xsi:type="dcterms:W3CDTF">2019-05-13T08:58:36Z</dcterms:modified>
</cp:coreProperties>
</file>