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1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13/05/2019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citations?user=VqMvaIIAAAAJ&amp;hl=en" TargetMode="External"/><Relationship Id="rId3" Type="http://schemas.openxmlformats.org/officeDocument/2006/relationships/hyperlink" Target="http://www.dit.hua.gr/~m.hasa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m-mahmudul-hasan-93043a87/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www.researchgate.net/profile/M_Mahmudul_Hasan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engineering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3114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7 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feature driven development (</a:t>
            </a:r>
            <a:r>
              <a:rPr lang="en-US" sz="3000" dirty="0" err="1">
                <a:solidFill>
                  <a:srgbClr val="002060"/>
                </a:solidFill>
              </a:rPr>
              <a:t>fdd</a:t>
            </a:r>
            <a:r>
              <a:rPr lang="en-US" sz="3000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M. Mahmudul </a:t>
            </a:r>
            <a:r>
              <a:rPr lang="en-US" sz="2400" dirty="0" err="1">
                <a:solidFill>
                  <a:srgbClr val="7030A0"/>
                </a:solidFill>
              </a:rPr>
              <a:t>hasan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Assistant Professor, CS, AIUB</a:t>
            </a:r>
          </a:p>
          <a:p>
            <a:r>
              <a:rPr lang="en-US" sz="2300" cap="none" dirty="0">
                <a:hlinkClick r:id="rId3"/>
              </a:rPr>
              <a:t>http://www.dit.hua.gr/~m.hasan</a:t>
            </a:r>
            <a:r>
              <a:rPr lang="en-US" sz="2300" cap="none" dirty="0"/>
              <a:t>   </a:t>
            </a:r>
          </a:p>
        </p:txBody>
      </p:sp>
      <p:pic>
        <p:nvPicPr>
          <p:cNvPr id="25" name="Picture 24">
            <a:hlinkClick r:id="rId4"/>
            <a:extLst>
              <a:ext uri="{FF2B5EF4-FFF2-40B4-BE49-F238E27FC236}">
                <a16:creationId xmlns:a16="http://schemas.microsoft.com/office/drawing/2014/main" id="{50ADB631-A102-4E27-9E4F-8BEAA3230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936" y="5191026"/>
            <a:ext cx="775212" cy="762000"/>
          </a:xfrm>
          <a:prstGeom prst="rect">
            <a:avLst/>
          </a:prstGeom>
        </p:spPr>
      </p:pic>
      <p:pic>
        <p:nvPicPr>
          <p:cNvPr id="26" name="Picture 25">
            <a:hlinkClick r:id="rId6"/>
            <a:extLst>
              <a:ext uri="{FF2B5EF4-FFF2-40B4-BE49-F238E27FC236}">
                <a16:creationId xmlns:a16="http://schemas.microsoft.com/office/drawing/2014/main" id="{5178D95F-BBA9-4DB7-8929-D0378B824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933" y="5210199"/>
            <a:ext cx="1966006" cy="641961"/>
          </a:xfrm>
          <a:prstGeom prst="rect">
            <a:avLst/>
          </a:prstGeom>
        </p:spPr>
      </p:pic>
      <p:pic>
        <p:nvPicPr>
          <p:cNvPr id="27" name="Picture 26">
            <a:hlinkClick r:id="rId8"/>
            <a:extLst>
              <a:ext uri="{FF2B5EF4-FFF2-40B4-BE49-F238E27FC236}">
                <a16:creationId xmlns:a16="http://schemas.microsoft.com/office/drawing/2014/main" id="{6C55067C-425B-4011-BE53-FC42477C2F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8975" y="5279923"/>
            <a:ext cx="2465593" cy="54231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Fdd</a:t>
            </a:r>
            <a:r>
              <a:rPr lang="en-GB" dirty="0"/>
              <a:t>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26" y="1881053"/>
            <a:ext cx="11273245" cy="474181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>
                <a:solidFill>
                  <a:srgbClr val="C00000"/>
                </a:solidFill>
                <a:latin typeface="+mj-lt"/>
              </a:rPr>
              <a:t>Process #1: Develop an Overall Model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Form a modeling team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Domain walk-through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Build High-level object model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Record Notes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b="1" dirty="0">
                <a:solidFill>
                  <a:srgbClr val="002060"/>
                </a:solidFill>
                <a:latin typeface="+mj-lt"/>
              </a:rPr>
              <a:t>Goal</a:t>
            </a:r>
            <a:r>
              <a:rPr lang="en-US" sz="2000" dirty="0">
                <a:solidFill>
                  <a:srgbClr val="002060"/>
                </a:solidFill>
                <a:latin typeface="+mj-lt"/>
              </a:rPr>
              <a:t> - for team members to gain a good, shared understanding of the problem domain and build </a:t>
            </a:r>
            <a:br>
              <a:rPr lang="en-US" sz="2000" dirty="0">
                <a:solidFill>
                  <a:srgbClr val="002060"/>
                </a:solidFill>
                <a:latin typeface="+mj-lt"/>
              </a:rPr>
            </a:br>
            <a:r>
              <a:rPr lang="en-US" sz="2000" dirty="0">
                <a:solidFill>
                  <a:srgbClr val="002060"/>
                </a:solidFill>
                <a:latin typeface="+mj-lt"/>
              </a:rPr>
              <a:t>a foundation</a:t>
            </a:r>
            <a:br>
              <a:rPr lang="en-US" sz="2000" dirty="0">
                <a:solidFill>
                  <a:srgbClr val="002060"/>
                </a:solidFill>
                <a:latin typeface="+mj-lt"/>
              </a:rPr>
            </a:br>
            <a:endParaRPr lang="en-US" sz="2000" dirty="0">
              <a:solidFill>
                <a:srgbClr val="002060"/>
              </a:solidFill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sz="2000" b="1" dirty="0">
                <a:solidFill>
                  <a:srgbClr val="C00000"/>
                </a:solidFill>
                <a:latin typeface="+mj-lt"/>
              </a:rPr>
              <a:t>Process #2: Build a Features List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  All Features are organized in a three level hierarchy :</a:t>
            </a:r>
          </a:p>
          <a:p>
            <a:pPr>
              <a:buFont typeface="Wingdings" pitchFamily="2" charset="2"/>
              <a:buChar char="q"/>
            </a:pPr>
            <a:endParaRPr lang="en-GB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8" y="605119"/>
            <a:ext cx="225526" cy="844858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67154" y="5259420"/>
            <a:ext cx="41322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000" dirty="0"/>
              <a:t>   Domain Subject Area</a:t>
            </a:r>
          </a:p>
          <a:p>
            <a:pPr lvl="3"/>
            <a:r>
              <a:rPr lang="en-US" sz="2000" dirty="0"/>
              <a:t>   Business Activity</a:t>
            </a:r>
          </a:p>
          <a:p>
            <a:pPr lvl="4"/>
            <a:r>
              <a:rPr lang="en-US" sz="2000" dirty="0"/>
              <a:t>       Features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54580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Fdd</a:t>
            </a:r>
            <a:r>
              <a:rPr lang="en-GB" dirty="0"/>
              <a:t>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2024745"/>
            <a:ext cx="10998925" cy="401029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>
                <a:solidFill>
                  <a:srgbClr val="C00000"/>
                </a:solidFill>
                <a:latin typeface="+mj-lt"/>
              </a:rPr>
              <a:t>Process #3: Plan by Feature</a:t>
            </a:r>
            <a:br>
              <a:rPr lang="en-US" sz="2000" b="1" dirty="0">
                <a:solidFill>
                  <a:srgbClr val="C00000"/>
                </a:solidFill>
                <a:latin typeface="+mj-lt"/>
              </a:rPr>
            </a:br>
            <a:endParaRPr lang="en-US" sz="2000" b="1" dirty="0">
              <a:solidFill>
                <a:srgbClr val="C00000"/>
              </a:solidFill>
              <a:latin typeface="+mj-lt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+mj-lt"/>
              </a:rPr>
              <a:t>Construct initial schedule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Formed on level of individual features</a:t>
            </a:r>
          </a:p>
          <a:p>
            <a:pPr lvl="3">
              <a:buFontTx/>
              <a:buChar char="-"/>
            </a:pPr>
            <a:r>
              <a:rPr lang="en-US" sz="2000" dirty="0">
                <a:latin typeface="+mj-lt"/>
              </a:rPr>
              <a:t>Prioritize by business value</a:t>
            </a:r>
          </a:p>
          <a:p>
            <a:pPr lvl="3">
              <a:buFontTx/>
              <a:buChar char="-"/>
            </a:pPr>
            <a:r>
              <a:rPr lang="en-US" sz="2000" dirty="0">
                <a:latin typeface="+mj-lt"/>
              </a:rPr>
              <a:t>Also consider dependencies, difficulty, and risks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+mj-lt"/>
              </a:rPr>
              <a:t>Assign responsibilities to team members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Determine Class Owners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Assign feature sets to chief programmers</a:t>
            </a:r>
            <a:endParaRPr lang="en-GB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8" y="605119"/>
            <a:ext cx="225526" cy="910172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975526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Fdd</a:t>
            </a:r>
            <a:r>
              <a:rPr lang="en-GB" dirty="0"/>
              <a:t>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273" y="1998620"/>
            <a:ext cx="10816047" cy="451974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>
                <a:solidFill>
                  <a:srgbClr val="C00000"/>
                </a:solidFill>
                <a:latin typeface="+mj-lt"/>
              </a:rPr>
              <a:t>Process #4: Design by Feature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Form Feature Teams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Team members collaborate on the 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full low level analysis and design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Certain features may require teams to 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bring in domain experts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Teams need to update the model artifact to support their changes</a:t>
            </a:r>
            <a:endParaRPr lang="en-US" sz="2000" b="1" dirty="0">
              <a:solidFill>
                <a:srgbClr val="C00000"/>
              </a:solidFill>
              <a:latin typeface="Bell MT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</a:rPr>
              <a:t>Feature Team</a:t>
            </a:r>
            <a:endParaRPr lang="en-US" sz="2000" b="1" dirty="0">
              <a:solidFill>
                <a:srgbClr val="002060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Chief Programmers pick teams based on the current feature in development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Chief Programmers lead picked team (usually 3 to 5 people)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Upon completion of the current feature the team disbands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Each team will concurrently work on their own independent iteration 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Possible to be on multiple teams at once</a:t>
            </a:r>
            <a:endParaRPr lang="en-GB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8" y="605119"/>
            <a:ext cx="225526" cy="910172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067382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Fdd</a:t>
            </a:r>
            <a:r>
              <a:rPr lang="en-GB" dirty="0"/>
              <a:t>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149" y="1998620"/>
            <a:ext cx="10842172" cy="37621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>
                <a:solidFill>
                  <a:srgbClr val="C00000"/>
                </a:solidFill>
                <a:latin typeface="+mj-lt"/>
              </a:rPr>
              <a:t>Process #5: Build by Feature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Implement designed feature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Test feature</a:t>
            </a:r>
          </a:p>
          <a:p>
            <a:pPr lvl="2">
              <a:buFontTx/>
              <a:buChar char="-"/>
            </a:pPr>
            <a:r>
              <a:rPr lang="en-US" sz="2000" dirty="0">
                <a:latin typeface="+mj-lt"/>
              </a:rPr>
              <a:t>Unit-level</a:t>
            </a:r>
          </a:p>
          <a:p>
            <a:pPr lvl="2">
              <a:buFontTx/>
              <a:buChar char="-"/>
            </a:pPr>
            <a:r>
              <a:rPr lang="en-US" sz="2000" dirty="0">
                <a:latin typeface="+mj-lt"/>
              </a:rPr>
              <a:t>Feature-level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Mandated Code Inspections (formal review with checklist)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Integrate with regular build</a:t>
            </a:r>
          </a:p>
          <a:p>
            <a:pPr>
              <a:buFont typeface="Wingdings" pitchFamily="2" charset="2"/>
              <a:buChar char="q"/>
            </a:pPr>
            <a:endParaRPr lang="en-GB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8" y="605119"/>
            <a:ext cx="225526" cy="910172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267100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Fdd</a:t>
            </a:r>
            <a:r>
              <a:rPr lang="en-GB" dirty="0"/>
              <a:t>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1998620"/>
            <a:ext cx="11234058" cy="412786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>
                <a:latin typeface="+mj-lt"/>
              </a:rPr>
              <a:t>Mandated Code Inspections </a:t>
            </a:r>
            <a:r>
              <a:rPr lang="en-US" sz="2000" dirty="0">
                <a:latin typeface="+mj-lt"/>
              </a:rPr>
              <a:t>for Two Main Reasons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Research has shown that when it is done properly, inspections find more bugs as well as different types of bugs than any other form of testing.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It is also a great learning experience </a:t>
            </a:r>
          </a:p>
          <a:p>
            <a:pPr lvl="1"/>
            <a:endParaRPr lang="en-US" sz="2000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sz="2000" b="1" dirty="0">
                <a:latin typeface="+mj-lt"/>
              </a:rPr>
              <a:t>Reporting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FDD emphasizes the ability to provide accurate, meaningful, and timely progress information to all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stakeholders within and outside the project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Feature Milestones</a:t>
            </a:r>
            <a:endParaRPr lang="en-GB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8" y="605119"/>
            <a:ext cx="225526" cy="910172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856782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0" y="2063932"/>
            <a:ext cx="10953310" cy="26256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ea typeface="ＭＳ Ｐゴシック" pitchFamily="34" charset="-128"/>
              </a:rPr>
              <a:t>R.S. Pressman &amp; Associates, Inc. (2010). </a:t>
            </a:r>
            <a:r>
              <a:rPr lang="en-US" sz="2000" i="1" dirty="0">
                <a:ea typeface="ＭＳ Ｐゴシック" pitchFamily="34" charset="-128"/>
              </a:rPr>
              <a:t>Software Engineering: A Practitioner’s Approach.</a:t>
            </a:r>
          </a:p>
          <a:p>
            <a:pPr>
              <a:defRPr/>
            </a:pPr>
            <a:r>
              <a:rPr lang="en-US" sz="2000" dirty="0"/>
              <a:t>Kelly, J. C., </a:t>
            </a:r>
            <a:r>
              <a:rPr lang="en-US" sz="2000" dirty="0" err="1"/>
              <a:t>Sherif</a:t>
            </a:r>
            <a:r>
              <a:rPr lang="en-US" sz="2000" dirty="0"/>
              <a:t>, J. S., &amp; Hops, J. (1992). An analysis of defect densities found during software inspections. </a:t>
            </a:r>
            <a:r>
              <a:rPr lang="en-US" sz="2000" i="1" dirty="0"/>
              <a:t>Journal of Systems and Software</a:t>
            </a:r>
            <a:r>
              <a:rPr lang="en-US" sz="2000" dirty="0"/>
              <a:t>, </a:t>
            </a:r>
            <a:r>
              <a:rPr lang="en-US" sz="2000" i="1" dirty="0"/>
              <a:t>17</a:t>
            </a:r>
            <a:r>
              <a:rPr lang="en-US" sz="2000" dirty="0"/>
              <a:t>(2), 111-117.</a:t>
            </a:r>
          </a:p>
          <a:p>
            <a:pPr>
              <a:defRPr/>
            </a:pPr>
            <a:r>
              <a:rPr lang="en-US" sz="2000" dirty="0"/>
              <a:t>Bhandari, I., Halliday, M. J., </a:t>
            </a:r>
            <a:r>
              <a:rPr lang="en-US" sz="2000" dirty="0" err="1"/>
              <a:t>Chaar</a:t>
            </a:r>
            <a:r>
              <a:rPr lang="en-US" sz="2000" dirty="0"/>
              <a:t>, J., </a:t>
            </a:r>
            <a:r>
              <a:rPr lang="en-US" sz="2000" dirty="0" err="1"/>
              <a:t>Chillarege</a:t>
            </a:r>
            <a:r>
              <a:rPr lang="en-US" sz="2000" dirty="0"/>
              <a:t>, R., Jones, K., Atkinson, J. S., &amp; </a:t>
            </a:r>
            <a:r>
              <a:rPr lang="en-US" sz="2000" dirty="0" err="1"/>
              <a:t>Yonezawa</a:t>
            </a:r>
            <a:r>
              <a:rPr lang="en-US" sz="2000" dirty="0"/>
              <a:t>, M. (1994).</a:t>
            </a:r>
            <a:br>
              <a:rPr lang="en-US" sz="2000" dirty="0"/>
            </a:br>
            <a:r>
              <a:rPr lang="en-US" sz="2000" dirty="0"/>
              <a:t>In-process improvement through defect data interpretation. </a:t>
            </a:r>
            <a:r>
              <a:rPr lang="en-US" sz="2000" i="1" dirty="0"/>
              <a:t>IBM Systems Journal</a:t>
            </a:r>
            <a:r>
              <a:rPr lang="en-US" sz="2000" dirty="0"/>
              <a:t>, </a:t>
            </a:r>
            <a:r>
              <a:rPr lang="en-US" sz="2000" i="1" dirty="0"/>
              <a:t>33</a:t>
            </a:r>
            <a:r>
              <a:rPr lang="en-US" sz="2000" dirty="0"/>
              <a:t>(1), 182-214.</a:t>
            </a:r>
            <a:endParaRPr lang="en-US" sz="2000" dirty="0">
              <a:ea typeface="ＭＳ Ｐゴシック" pitchFamily="34" charset="-128"/>
            </a:endParaRPr>
          </a:p>
          <a:p>
            <a:pPr>
              <a:defRPr/>
            </a:pP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- 15</a:t>
            </a:r>
          </a:p>
        </p:txBody>
      </p:sp>
    </p:spTree>
    <p:extLst>
      <p:ext uri="{BB962C8B-B14F-4D97-AF65-F5344CB8AC3E}">
        <p14:creationId xmlns:p14="http://schemas.microsoft.com/office/powerpoint/2010/main" val="6403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 of </a:t>
            </a:r>
            <a:r>
              <a:rPr lang="en-GB" dirty="0" err="1"/>
              <a:t>fdd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9" y="1972492"/>
            <a:ext cx="11051177" cy="412786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Original Creator: Jeff De Luca</a:t>
            </a:r>
          </a:p>
          <a:p>
            <a:pPr lvl="1"/>
            <a:r>
              <a:rPr lang="en-US" sz="2000" dirty="0">
                <a:latin typeface="+mj-lt"/>
              </a:rPr>
              <a:t>Singapore in late 1997</a:t>
            </a:r>
          </a:p>
          <a:p>
            <a:pPr lvl="1"/>
            <a:endParaRPr lang="en-US" sz="2000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  FDD evolved from an actual project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  Bank Loan Automation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  Luca was Project manager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  50 member developer team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fdd</a:t>
            </a:r>
            <a:r>
              <a:rPr lang="en-GB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9" y="1972492"/>
            <a:ext cx="11051177" cy="339634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>Feature Driven Development (FDD)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FDD is an agile software development process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FDD uses a short-iteration model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FDD combines key advantages of other popular agile approaches along with other industry-recognized best practices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FDD was created to easily scale to much larger projects and teams</a:t>
            </a:r>
          </a:p>
          <a:p>
            <a:pPr>
              <a:buFont typeface="Wingdings" pitchFamily="2" charset="2"/>
              <a:buChar char="q"/>
            </a:pPr>
            <a:endParaRPr lang="en-GB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87533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feature?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9" y="1972492"/>
            <a:ext cx="11051177" cy="404485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FDD delivers the system feature by feature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Feature is a small function expressed in client-valued terms which presents the customer requirements to be developed in software using small iteration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Features are to be “small” in the sense they will </a:t>
            </a:r>
            <a:r>
              <a:rPr lang="en-US" sz="2000" dirty="0">
                <a:solidFill>
                  <a:srgbClr val="FF0000"/>
                </a:solidFill>
              </a:rPr>
              <a:t>take no more than two weeks to complete Features </a:t>
            </a:r>
            <a:r>
              <a:rPr lang="en-US" sz="2000" dirty="0"/>
              <a:t>that appear to take longer are to be broken up into a set of smaller features. Two weeks is the maximum, most features take less time (1 - 5 days) </a:t>
            </a:r>
            <a:endParaRPr lang="en-US" sz="2000" dirty="0">
              <a:latin typeface="+mj-lt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Feature naming template: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</a:rPr>
              <a:t>	&lt;action&gt; the &lt;result&gt; &lt;</a:t>
            </a:r>
            <a:r>
              <a:rPr lang="en-US" sz="2000" b="1" dirty="0" err="1">
                <a:solidFill>
                  <a:srgbClr val="C00000"/>
                </a:solidFill>
                <a:latin typeface="+mj-lt"/>
              </a:rPr>
              <a:t>by|for|of|to</a:t>
            </a:r>
            <a:r>
              <a:rPr lang="en-US" sz="2000" b="1" dirty="0">
                <a:solidFill>
                  <a:srgbClr val="C00000"/>
                </a:solidFill>
                <a:latin typeface="+mj-lt"/>
              </a:rPr>
              <a:t>&gt; a(n) &lt;object&gt;</a:t>
            </a:r>
            <a:endParaRPr lang="en-US" sz="2000" dirty="0">
              <a:latin typeface="+mj-lt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Examples:    Calculate the total of a sale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                   Validate the password of a user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                  Authorize the sales transaction of a customer  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79644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183" y="1894116"/>
            <a:ext cx="11220994" cy="446692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  <a:cs typeface="Times New Roman" pitchFamily="18" charset="0"/>
              </a:rPr>
              <a:t>Class (feature) assigned to specific developer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  <a:cs typeface="Times New Roman" pitchFamily="18" charset="0"/>
              </a:rPr>
              <a:t>Class owner responsible for all changes in implementing new features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  <a:cs typeface="Times New Roman" pitchFamily="18" charset="0"/>
              </a:rPr>
              <a:t>Collective Ownership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  <a:cs typeface="Times New Roman" pitchFamily="18" charset="0"/>
              </a:rPr>
              <a:t>  Any developer can modify any artifact at any time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  <a:cs typeface="Times New Roman" pitchFamily="18" charset="0"/>
              </a:rPr>
              <a:t>Advantages of Class Ownership are: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  <a:cs typeface="Times New Roman" pitchFamily="18" charset="0"/>
              </a:rPr>
              <a:t>  </a:t>
            </a:r>
            <a:r>
              <a:rPr lang="en-US" sz="20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Someone responsible for integrity of each class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  Each class will have an expert available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  Class owners can make changes much quicker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  Easily lends to notion of code ownership (XP)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92031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Fdd</a:t>
            </a:r>
            <a:r>
              <a:rPr lang="en-GB" dirty="0"/>
              <a:t> roles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83080" y="2083938"/>
            <a:ext cx="7924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  <a:latin typeface="Bell MT" pitchFamily="18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FDD Primary Roles</a:t>
            </a:r>
          </a:p>
          <a:p>
            <a:pPr>
              <a:buFont typeface="Wingdings" pitchFamily="2" charset="2"/>
              <a:buChar char="q"/>
            </a:pPr>
            <a:endParaRPr lang="en-US" altLang="en-US" sz="2000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endParaRPr lang="en-US" altLang="en-US" sz="2000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endParaRPr lang="en-US" altLang="en-US" sz="2000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endParaRPr lang="en-US" altLang="en-US" sz="2000" dirty="0">
              <a:latin typeface="+mj-lt"/>
            </a:endParaRPr>
          </a:p>
          <a:p>
            <a:endParaRPr lang="en-US" altLang="en-US" sz="2000" dirty="0">
              <a:solidFill>
                <a:srgbClr val="C00000"/>
              </a:solidFill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2000" dirty="0">
                <a:solidFill>
                  <a:srgbClr val="C00000"/>
                </a:solidFill>
                <a:latin typeface="+mj-lt"/>
              </a:rPr>
              <a:t>  FDD Supporting Roles</a:t>
            </a:r>
            <a:endParaRPr lang="en-GB" altLang="en-US" sz="2000" dirty="0">
              <a:solidFill>
                <a:srgbClr val="C00000"/>
              </a:solidFill>
              <a:latin typeface="+mj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312124" y="2797629"/>
          <a:ext cx="69342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2060"/>
                          </a:solidFill>
                          <a:latin typeface="+mj-lt"/>
                        </a:rPr>
                        <a:t>Project Manager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2060"/>
                          </a:solidFill>
                          <a:latin typeface="+mj-lt"/>
                        </a:rPr>
                        <a:t>Chief Architect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Class Owners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latin typeface="+mj-lt"/>
                        </a:rPr>
                        <a:t>Domain Experts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latin typeface="+mj-lt"/>
                        </a:rPr>
                        <a:t>Chief Programmers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312124" y="4281616"/>
          <a:ext cx="7395756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2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3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861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Font typeface="Arial" charset="0"/>
                        <a:buNone/>
                      </a:pPr>
                      <a:endParaRPr lang="en-US" sz="2000" b="0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95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Font typeface="Arial" charset="0"/>
                        <a:buNone/>
                      </a:pPr>
                      <a:r>
                        <a:rPr lang="en-US" sz="2000" b="0" dirty="0">
                          <a:solidFill>
                            <a:srgbClr val="002060"/>
                          </a:solidFill>
                          <a:latin typeface="+mj-lt"/>
                        </a:rPr>
                        <a:t>Language Guru (shared vocabulary)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en-US" sz="20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95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Font typeface="Arial" charset="0"/>
                        <a:buNone/>
                      </a:pPr>
                      <a:r>
                        <a:rPr lang="en-US" sz="2000" b="0" dirty="0" err="1">
                          <a:solidFill>
                            <a:srgbClr val="002060"/>
                          </a:solidFill>
                          <a:latin typeface="+mj-lt"/>
                        </a:rPr>
                        <a:t>Toolsmith</a:t>
                      </a:r>
                      <a:r>
                        <a:rPr lang="en-US" sz="2000" b="0" dirty="0">
                          <a:solidFill>
                            <a:srgbClr val="002060"/>
                          </a:solidFill>
                          <a:latin typeface="+mj-lt"/>
                        </a:rPr>
                        <a:t> (making tools for application)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Font typeface="Arial" charset="0"/>
                        <a:buNone/>
                      </a:pPr>
                      <a:endParaRPr lang="en-US" sz="2000" b="0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002060"/>
                          </a:solidFill>
                          <a:latin typeface="+mj-lt"/>
                        </a:rPr>
                        <a:t>Tester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en-US" sz="2000" b="0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002060"/>
                          </a:solidFill>
                          <a:latin typeface="+mj-lt"/>
                        </a:rPr>
                        <a:t>Technical Writer (documentation)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US" sz="2000" b="0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60279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Fdd</a:t>
            </a:r>
            <a:r>
              <a:rPr lang="en-GB" dirty="0"/>
              <a:t>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81053"/>
            <a:ext cx="9953897" cy="340940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Process #1: Develop an Overall Model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Process #2: Build a Features List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Process #3: Plan By Feature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Process #4: Design By Feature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Process #5: Build By Feature</a:t>
            </a:r>
          </a:p>
          <a:p>
            <a:pPr>
              <a:buFont typeface="Wingdings" pitchFamily="2" charset="2"/>
              <a:buChar char="q"/>
            </a:pPr>
            <a:endParaRPr lang="en-GB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07226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Fdd</a:t>
            </a:r>
            <a:r>
              <a:rPr lang="en-GB" dirty="0"/>
              <a:t>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26" y="1881053"/>
            <a:ext cx="11273245" cy="459812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Project wide upfront design activities: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Process #1: Develop an Overall Model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Process #2: Build a Features List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Process #3: Plan By Feature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Goal: not to design the system in its entirety but instead is to do just enough initial design that you are able to build on 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Deliver the system feature by feature: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Process #4: Design By Feature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Process #5: Build By Feature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Goal: Deliver real, completed, client-valued function as often as possible </a:t>
            </a:r>
            <a:endParaRPr lang="en-GB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606383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Fdd</a:t>
            </a:r>
            <a:r>
              <a:rPr lang="en-GB" dirty="0"/>
              <a:t> process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4" descr="FDDimage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5577" y="1959430"/>
            <a:ext cx="11129553" cy="4663440"/>
          </a:xfrm>
          <a:prstGeom prst="rect">
            <a:avLst/>
          </a:prstGeom>
          <a:noFill/>
        </p:spPr>
      </p:pic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3300400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790</Words>
  <Application>Microsoft Office PowerPoint</Application>
  <PresentationFormat>Widescreen</PresentationFormat>
  <Paragraphs>154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Bell MT</vt:lpstr>
      <vt:lpstr>Calibri</vt:lpstr>
      <vt:lpstr>Gill Sans MT</vt:lpstr>
      <vt:lpstr>Wingdings</vt:lpstr>
      <vt:lpstr>Wingdings 2</vt:lpstr>
      <vt:lpstr>Dividend</vt:lpstr>
      <vt:lpstr>PowerPoint Presentation</vt:lpstr>
      <vt:lpstr>History of fdd</vt:lpstr>
      <vt:lpstr>What is fdd?</vt:lpstr>
      <vt:lpstr>What is a feature?</vt:lpstr>
      <vt:lpstr>Class ownership</vt:lpstr>
      <vt:lpstr>Fdd roles</vt:lpstr>
      <vt:lpstr>Fdd process</vt:lpstr>
      <vt:lpstr>Fdd process</vt:lpstr>
      <vt:lpstr>Fdd process</vt:lpstr>
      <vt:lpstr>Fdd process</vt:lpstr>
      <vt:lpstr>Fdd process</vt:lpstr>
      <vt:lpstr>Fdd process</vt:lpstr>
      <vt:lpstr>Fdd process</vt:lpstr>
      <vt:lpstr>Fdd process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- Ch.07 - FDD</dc:title>
  <dc:subject>Software Engineering</dc:subject>
  <dc:creator>M. Mahmudul Hasan</dc:creator>
  <cp:lastModifiedBy> </cp:lastModifiedBy>
  <cp:revision>13</cp:revision>
  <dcterms:created xsi:type="dcterms:W3CDTF">2019-05-13T08:37:20Z</dcterms:created>
  <dcterms:modified xsi:type="dcterms:W3CDTF">2019-05-13T09:44:51Z</dcterms:modified>
</cp:coreProperties>
</file>