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handoutMasterIdLst>
    <p:handoutMasterId r:id="rId20"/>
  </p:handoutMasterIdLst>
  <p:sldIdLst>
    <p:sldId id="266" r:id="rId5"/>
    <p:sldId id="485" r:id="rId6"/>
    <p:sldId id="475" r:id="rId7"/>
    <p:sldId id="476" r:id="rId8"/>
    <p:sldId id="477" r:id="rId9"/>
    <p:sldId id="479" r:id="rId10"/>
    <p:sldId id="488" r:id="rId11"/>
    <p:sldId id="490" r:id="rId12"/>
    <p:sldId id="489" r:id="rId13"/>
    <p:sldId id="480" r:id="rId14"/>
    <p:sldId id="481" r:id="rId15"/>
    <p:sldId id="486" r:id="rId16"/>
    <p:sldId id="487" r:id="rId17"/>
    <p:sldId id="329" r:id="rId18"/>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370"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8/26/2023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8/26/2023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26 August 2023</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26 August 2023</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26 August 2023</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26 August 2023</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365759" y="1496292"/>
            <a:ext cx="15893935" cy="2961407"/>
          </a:xfrm>
        </p:spPr>
        <p:txBody>
          <a:bodyPr anchor="t">
            <a:noAutofit/>
          </a:bodyPr>
          <a:lstStyle/>
          <a:p>
            <a:r>
              <a:rPr lang="en-US" sz="4000" b="1" dirty="0">
                <a:solidFill>
                  <a:schemeClr val="accent2"/>
                </a:solidFill>
              </a:rPr>
              <a:t>Digital Logic and Circuits LAB</a:t>
            </a:r>
            <a:br>
              <a:rPr lang="en-US" sz="4000" b="1" dirty="0">
                <a:solidFill>
                  <a:srgbClr val="0070C0"/>
                </a:solidFill>
              </a:rPr>
            </a:br>
            <a:r>
              <a:rPr lang="en-US" sz="4000" i="1" dirty="0">
                <a:solidFill>
                  <a:srgbClr val="0070C0"/>
                </a:solidFill>
              </a:rPr>
              <a:t>Project Title:</a:t>
            </a:r>
            <a:br>
              <a:rPr lang="en-US" sz="1400" i="1" dirty="0">
                <a:solidFill>
                  <a:srgbClr val="0070C0"/>
                </a:solidFill>
              </a:rPr>
            </a:br>
            <a:br>
              <a:rPr lang="en-US" sz="4000" b="1" dirty="0">
                <a:solidFill>
                  <a:srgbClr val="0070C0"/>
                </a:solidFill>
              </a:rPr>
            </a:br>
            <a:r>
              <a:rPr lang="en-US" sz="4400" b="1" dirty="0">
                <a:solidFill>
                  <a:srgbClr val="0070C0"/>
                </a:solidFill>
                <a:effectLst>
                  <a:outerShdw blurRad="38100" dist="38100" dir="2700000" algn="tl">
                    <a:srgbClr val="000000">
                      <a:alpha val="43137"/>
                    </a:srgbClr>
                  </a:outerShdw>
                </a:effectLst>
              </a:rPr>
              <a:t>WATER LEVEL INDICATOR WITH ALARM SYSTEM AND AUTOMATIC OFF</a:t>
            </a:r>
            <a:endParaRPr lang="en-US" sz="3000" b="1" dirty="0">
              <a:solidFill>
                <a:schemeClr val="accent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39436682"/>
              </p:ext>
            </p:extLst>
          </p:nvPr>
        </p:nvGraphicFramePr>
        <p:xfrm>
          <a:off x="2888672" y="5011697"/>
          <a:ext cx="10848108" cy="2743200"/>
        </p:xfrm>
        <a:graphic>
          <a:graphicData uri="http://schemas.openxmlformats.org/drawingml/2006/table">
            <a:tbl>
              <a:tblPr firstRow="1" bandRow="1">
                <a:tableStyleId>{5C22544A-7EE6-4342-B048-85BDC9FD1C3A}</a:tableStyleId>
              </a:tblPr>
              <a:tblGrid>
                <a:gridCol w="1088966">
                  <a:extLst>
                    <a:ext uri="{9D8B030D-6E8A-4147-A177-3AD203B41FA5}">
                      <a16:colId xmlns:a16="http://schemas.microsoft.com/office/drawing/2014/main" val="2913403265"/>
                    </a:ext>
                  </a:extLst>
                </a:gridCol>
                <a:gridCol w="1978429">
                  <a:extLst>
                    <a:ext uri="{9D8B030D-6E8A-4147-A177-3AD203B41FA5}">
                      <a16:colId xmlns:a16="http://schemas.microsoft.com/office/drawing/2014/main" val="241213375"/>
                    </a:ext>
                  </a:extLst>
                </a:gridCol>
                <a:gridCol w="5852160">
                  <a:extLst>
                    <a:ext uri="{9D8B030D-6E8A-4147-A177-3AD203B41FA5}">
                      <a16:colId xmlns:a16="http://schemas.microsoft.com/office/drawing/2014/main" val="1138891670"/>
                    </a:ext>
                  </a:extLst>
                </a:gridCol>
                <a:gridCol w="1928553">
                  <a:extLst>
                    <a:ext uri="{9D8B030D-6E8A-4147-A177-3AD203B41FA5}">
                      <a16:colId xmlns:a16="http://schemas.microsoft.com/office/drawing/2014/main" val="105529590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160" i="1" kern="1200" dirty="0">
                          <a:solidFill>
                            <a:schemeClr val="dk1"/>
                          </a:solidFill>
                          <a:effectLst/>
                          <a:latin typeface="+mn-lt"/>
                          <a:ea typeface="+mn-ea"/>
                          <a:cs typeface="+mn-cs"/>
                        </a:rPr>
                        <a:t>21-44793-1</a:t>
                      </a:r>
                      <a:endParaRPr lang="en-US" sz="2400" i="1" dirty="0">
                        <a:solidFill>
                          <a:schemeClr val="tx1"/>
                        </a:solidFill>
                      </a:endParaRPr>
                    </a:p>
                  </a:txBody>
                  <a:tcPr anchor="ctr"/>
                </a:tc>
                <a:tc>
                  <a:txBody>
                    <a:bodyPr/>
                    <a:lstStyle/>
                    <a:p>
                      <a:pPr algn="ctr"/>
                      <a:r>
                        <a:rPr lang="en-US" sz="2160" i="1" kern="1200" dirty="0">
                          <a:solidFill>
                            <a:schemeClr val="dk1"/>
                          </a:solidFill>
                          <a:effectLst/>
                          <a:latin typeface="+mn-lt"/>
                          <a:ea typeface="+mn-ea"/>
                          <a:cs typeface="+mn-cs"/>
                        </a:rPr>
                        <a:t>NOKIBUL ARFIN SIAM</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160" i="1" kern="1200" dirty="0">
                          <a:solidFill>
                            <a:schemeClr val="dk1"/>
                          </a:solidFill>
                          <a:effectLst/>
                          <a:latin typeface="+mn-lt"/>
                          <a:ea typeface="+mn-ea"/>
                          <a:cs typeface="+mn-cs"/>
                        </a:rPr>
                        <a:t>20-42173-1</a:t>
                      </a:r>
                      <a:endParaRPr lang="en-US" sz="2400" i="1" dirty="0">
                        <a:solidFill>
                          <a:schemeClr val="tx1"/>
                        </a:solidFill>
                      </a:endParaRPr>
                    </a:p>
                  </a:txBody>
                  <a:tcPr anchor="ctr"/>
                </a:tc>
                <a:tc>
                  <a:txBody>
                    <a:bodyPr/>
                    <a:lstStyle/>
                    <a:p>
                      <a:pPr algn="ctr"/>
                      <a:r>
                        <a:rPr lang="en-US" sz="2160" i="1" kern="1200" dirty="0">
                          <a:solidFill>
                            <a:schemeClr val="dk1"/>
                          </a:solidFill>
                          <a:effectLst/>
                          <a:latin typeface="+mn-lt"/>
                          <a:ea typeface="+mn-ea"/>
                          <a:cs typeface="+mn-cs"/>
                        </a:rPr>
                        <a:t>AHNAF AHMED</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extLst>
                  <a:ext uri="{0D108BD9-81ED-4DB2-BD59-A6C34878D82A}">
                    <a16:rowId xmlns:a16="http://schemas.microsoft.com/office/drawing/2014/main" val="76370253"/>
                  </a:ext>
                </a:extLst>
              </a:tr>
              <a:tr h="370840">
                <a:tc>
                  <a:txBody>
                    <a:bodyPr/>
                    <a:lstStyle/>
                    <a:p>
                      <a:pPr algn="ctr"/>
                      <a:r>
                        <a:rPr lang="en-US" sz="2400" i="1" dirty="0">
                          <a:solidFill>
                            <a:schemeClr val="tx1"/>
                          </a:solidFill>
                        </a:rPr>
                        <a:t>3</a:t>
                      </a:r>
                    </a:p>
                  </a:txBody>
                  <a:tcPr anchor="ctr"/>
                </a:tc>
                <a:tc>
                  <a:txBody>
                    <a:bodyPr/>
                    <a:lstStyle/>
                    <a:p>
                      <a:pPr algn="ctr"/>
                      <a:r>
                        <a:rPr lang="en-US" sz="2160" i="1" kern="1200" dirty="0">
                          <a:solidFill>
                            <a:schemeClr val="dk1"/>
                          </a:solidFill>
                          <a:effectLst/>
                          <a:latin typeface="+mn-lt"/>
                          <a:ea typeface="+mn-ea"/>
                          <a:cs typeface="+mn-cs"/>
                        </a:rPr>
                        <a:t>20-42585-1</a:t>
                      </a:r>
                      <a:endParaRPr lang="en-US" sz="2400" i="1" dirty="0">
                        <a:solidFill>
                          <a:schemeClr val="tx1"/>
                        </a:solidFill>
                      </a:endParaRPr>
                    </a:p>
                  </a:txBody>
                  <a:tcPr anchor="ctr"/>
                </a:tc>
                <a:tc>
                  <a:txBody>
                    <a:bodyPr/>
                    <a:lstStyle/>
                    <a:p>
                      <a:pPr algn="ctr"/>
                      <a:r>
                        <a:rPr lang="en-US" sz="2160" i="1" kern="1200" dirty="0">
                          <a:solidFill>
                            <a:schemeClr val="dk1"/>
                          </a:solidFill>
                          <a:effectLst/>
                          <a:latin typeface="+mn-lt"/>
                          <a:ea typeface="+mn-ea"/>
                          <a:cs typeface="+mn-cs"/>
                        </a:rPr>
                        <a:t>SAIFUL ISLAM</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extLst>
                  <a:ext uri="{0D108BD9-81ED-4DB2-BD59-A6C34878D82A}">
                    <a16:rowId xmlns:a16="http://schemas.microsoft.com/office/drawing/2014/main" val="1221224331"/>
                  </a:ext>
                </a:extLst>
              </a:tr>
              <a:tr h="370840">
                <a:tc>
                  <a:txBody>
                    <a:bodyPr/>
                    <a:lstStyle/>
                    <a:p>
                      <a:pPr algn="ctr"/>
                      <a:r>
                        <a:rPr lang="en-US" sz="2400" i="1" dirty="0">
                          <a:solidFill>
                            <a:schemeClr val="tx1"/>
                          </a:solidFill>
                        </a:rPr>
                        <a:t>4</a:t>
                      </a:r>
                    </a:p>
                  </a:txBody>
                  <a:tcPr anchor="ctr"/>
                </a:tc>
                <a:tc>
                  <a:txBody>
                    <a:bodyPr/>
                    <a:lstStyle/>
                    <a:p>
                      <a:pPr algn="ctr"/>
                      <a:r>
                        <a:rPr lang="en-US" sz="2160" i="1" kern="1200" dirty="0">
                          <a:solidFill>
                            <a:schemeClr val="dk1"/>
                          </a:solidFill>
                          <a:effectLst/>
                          <a:latin typeface="+mn-lt"/>
                          <a:ea typeface="+mn-ea"/>
                          <a:cs typeface="+mn-cs"/>
                        </a:rPr>
                        <a:t>19-39711-1</a:t>
                      </a:r>
                      <a:endParaRPr lang="en-US" sz="2400" i="1" dirty="0">
                        <a:solidFill>
                          <a:schemeClr val="tx1"/>
                        </a:solidFill>
                      </a:endParaRPr>
                    </a:p>
                  </a:txBody>
                  <a:tcPr anchor="ctr"/>
                </a:tc>
                <a:tc>
                  <a:txBody>
                    <a:bodyPr/>
                    <a:lstStyle/>
                    <a:p>
                      <a:pPr algn="ctr"/>
                      <a:r>
                        <a:rPr lang="en-US" sz="2160" i="1" kern="1200" dirty="0">
                          <a:solidFill>
                            <a:schemeClr val="dk1"/>
                          </a:solidFill>
                          <a:effectLst/>
                          <a:latin typeface="+mn-lt"/>
                          <a:ea typeface="+mn-ea"/>
                          <a:cs typeface="+mn-cs"/>
                        </a:rPr>
                        <a:t>MAHADI HASAN</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extLst>
                  <a:ext uri="{0D108BD9-81ED-4DB2-BD59-A6C34878D82A}">
                    <a16:rowId xmlns:a16="http://schemas.microsoft.com/office/drawing/2014/main" val="3652590490"/>
                  </a:ext>
                </a:extLst>
              </a:tr>
              <a:tr h="370840">
                <a:tc>
                  <a:txBody>
                    <a:bodyPr/>
                    <a:lstStyle/>
                    <a:p>
                      <a:pPr algn="ctr"/>
                      <a:r>
                        <a:rPr lang="en-US" sz="2400" i="1" dirty="0">
                          <a:solidFill>
                            <a:schemeClr val="tx1"/>
                          </a:solidFill>
                        </a:rPr>
                        <a:t>5</a:t>
                      </a:r>
                    </a:p>
                  </a:txBody>
                  <a:tcPr anchor="ctr"/>
                </a:tc>
                <a:tc>
                  <a:txBody>
                    <a:bodyPr/>
                    <a:lstStyle/>
                    <a:p>
                      <a:pPr algn="ctr"/>
                      <a:r>
                        <a:rPr lang="en-US" sz="2160" i="1" kern="1200" dirty="0">
                          <a:solidFill>
                            <a:schemeClr val="dk1"/>
                          </a:solidFill>
                          <a:effectLst/>
                          <a:latin typeface="+mn-lt"/>
                          <a:ea typeface="+mn-ea"/>
                          <a:cs typeface="+mn-cs"/>
                        </a:rPr>
                        <a:t>21-44721-1</a:t>
                      </a:r>
                      <a:endParaRPr lang="en-US" sz="2400" i="1" dirty="0">
                        <a:solidFill>
                          <a:schemeClr val="tx1"/>
                        </a:solidFill>
                      </a:endParaRPr>
                    </a:p>
                  </a:txBody>
                  <a:tcPr anchor="ctr"/>
                </a:tc>
                <a:tc>
                  <a:txBody>
                    <a:bodyPr/>
                    <a:lstStyle/>
                    <a:p>
                      <a:pPr algn="ctr"/>
                      <a:r>
                        <a:rPr lang="en-US" sz="2160" i="1" kern="1200" dirty="0">
                          <a:solidFill>
                            <a:schemeClr val="dk1"/>
                          </a:solidFill>
                          <a:effectLst/>
                          <a:latin typeface="+mn-lt"/>
                          <a:ea typeface="+mn-ea"/>
                          <a:cs typeface="+mn-cs"/>
                        </a:rPr>
                        <a:t>SHEIKH FAHIM FUAD</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extLst>
                  <a:ext uri="{0D108BD9-81ED-4DB2-BD59-A6C34878D82A}">
                    <a16:rowId xmlns:a16="http://schemas.microsoft.com/office/drawing/2014/main" val="901570957"/>
                  </a:ext>
                </a:extLst>
              </a:tr>
            </a:tbl>
          </a:graphicData>
        </a:graphic>
      </p:graphicFrame>
      <p:sp>
        <p:nvSpPr>
          <p:cNvPr id="7" name="TextBox 6">
            <a:extLst>
              <a:ext uri="{FF2B5EF4-FFF2-40B4-BE49-F238E27FC236}">
                <a16:creationId xmlns:a16="http://schemas.microsoft.com/office/drawing/2014/main" id="{5FC3C6A6-3AA2-EABD-A377-E0DF5C766D54}"/>
              </a:ext>
            </a:extLst>
          </p:cNvPr>
          <p:cNvSpPr txBox="1"/>
          <p:nvPr/>
        </p:nvSpPr>
        <p:spPr>
          <a:xfrm>
            <a:off x="2722420" y="4469128"/>
            <a:ext cx="8298180" cy="553998"/>
          </a:xfrm>
          <a:prstGeom prst="rect">
            <a:avLst/>
          </a:prstGeom>
          <a:noFill/>
        </p:spPr>
        <p:txBody>
          <a:bodyPr wrap="square">
            <a:spAutoFit/>
          </a:bodyPr>
          <a:lstStyle/>
          <a:p>
            <a:r>
              <a:rPr kumimoji="0" lang="en-US" sz="3000" b="1" i="0" u="none" strike="noStrike" kern="1200" cap="none" spc="0" normalizeH="0" baseline="0" noProof="0" dirty="0">
                <a:ln>
                  <a:noFill/>
                </a:ln>
                <a:solidFill>
                  <a:srgbClr val="ED7D31"/>
                </a:solidFill>
                <a:effectLst/>
                <a:uLnTx/>
                <a:uFillTx/>
                <a:latin typeface="Calibri Light" panose="020F0302020204030204"/>
                <a:ea typeface="+mj-ea"/>
                <a:cs typeface="+mj-cs"/>
              </a:rPr>
              <a:t>Group Number: 02 </a:t>
            </a:r>
            <a:endParaRPr lang="en-US" dirty="0"/>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descr="Parchment"/>
          <p:cNvSpPr>
            <a:spLocks noChangeArrowheads="1"/>
          </p:cNvSpPr>
          <p:nvPr/>
        </p:nvSpPr>
        <p:spPr bwMode="auto">
          <a:xfrm>
            <a:off x="2029990" y="353526"/>
            <a:ext cx="12086705" cy="125158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Experimental Setup</a:t>
            </a:r>
          </a:p>
        </p:txBody>
      </p:sp>
      <p:sp>
        <p:nvSpPr>
          <p:cNvPr id="21507" name="Rectangle 1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8" name="Rectangle 2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9" name="Rectangle 28"/>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0" name="Rectangle 37"/>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4" name="Rectangle 12"/>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 name="Rectangle 1"/>
          <p:cNvSpPr/>
          <p:nvPr/>
        </p:nvSpPr>
        <p:spPr>
          <a:xfrm>
            <a:off x="-361604" y="3032889"/>
            <a:ext cx="14647026" cy="646331"/>
          </a:xfrm>
          <a:prstGeom prst="rect">
            <a:avLst/>
          </a:prstGeom>
        </p:spPr>
        <p:txBody>
          <a:bodyPr wrap="square">
            <a:spAutoFit/>
          </a:bodyPr>
          <a:lstStyle/>
          <a:p>
            <a:pPr algn="just"/>
            <a:endParaRPr lang="en-CA" sz="3600"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5" name="Picture 4">
            <a:extLst>
              <a:ext uri="{FF2B5EF4-FFF2-40B4-BE49-F238E27FC236}">
                <a16:creationId xmlns:a16="http://schemas.microsoft.com/office/drawing/2014/main" id="{BDBD4809-CC71-8243-EF51-46E585636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410" y="1942190"/>
            <a:ext cx="7829550" cy="5258712"/>
          </a:xfrm>
          <a:prstGeom prst="rect">
            <a:avLst/>
          </a:prstGeom>
        </p:spPr>
      </p:pic>
      <p:sp>
        <p:nvSpPr>
          <p:cNvPr id="10" name="TextBox 9">
            <a:extLst>
              <a:ext uri="{FF2B5EF4-FFF2-40B4-BE49-F238E27FC236}">
                <a16:creationId xmlns:a16="http://schemas.microsoft.com/office/drawing/2014/main" id="{E7BD99D8-1ECD-1ADE-A970-6FEFA3A95913}"/>
              </a:ext>
            </a:extLst>
          </p:cNvPr>
          <p:cNvSpPr txBox="1"/>
          <p:nvPr/>
        </p:nvSpPr>
        <p:spPr>
          <a:xfrm>
            <a:off x="6069695" y="7086602"/>
            <a:ext cx="4536979" cy="461665"/>
          </a:xfrm>
          <a:prstGeom prst="rect">
            <a:avLst/>
          </a:prstGeom>
          <a:noFill/>
        </p:spPr>
        <p:txBody>
          <a:bodyPr wrap="square">
            <a:spAutoFit/>
          </a:bodyPr>
          <a:lstStyle/>
          <a:p>
            <a:pPr algn="ctr"/>
            <a:r>
              <a:rPr lang="en-US" altLang="en-US" sz="2400" b="1" dirty="0">
                <a:solidFill>
                  <a:srgbClr val="0070C0"/>
                </a:solidFill>
                <a:latin typeface="Comic Sans MS" panose="030F0702030302020204" pitchFamily="66" charset="0"/>
              </a:rPr>
              <a:t>Hardware Implementation </a:t>
            </a:r>
            <a:endParaRPr lang="en-US" sz="2400" dirty="0"/>
          </a:p>
        </p:txBody>
      </p:sp>
    </p:spTree>
    <p:extLst>
      <p:ext uri="{BB962C8B-B14F-4D97-AF65-F5344CB8AC3E}">
        <p14:creationId xmlns:p14="http://schemas.microsoft.com/office/powerpoint/2010/main" val="190850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558849"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sp>
        <p:nvSpPr>
          <p:cNvPr id="4" name="TextBox 3">
            <a:extLst>
              <a:ext uri="{FF2B5EF4-FFF2-40B4-BE49-F238E27FC236}">
                <a16:creationId xmlns:a16="http://schemas.microsoft.com/office/drawing/2014/main" id="{7FDE6D52-C225-B0C7-B8CE-0C26EC46E3AB}"/>
              </a:ext>
            </a:extLst>
          </p:cNvPr>
          <p:cNvSpPr txBox="1"/>
          <p:nvPr/>
        </p:nvSpPr>
        <p:spPr>
          <a:xfrm>
            <a:off x="1558849" y="1994803"/>
            <a:ext cx="11301412" cy="3970318"/>
          </a:xfrm>
          <a:prstGeom prst="rect">
            <a:avLst/>
          </a:prstGeom>
          <a:noFill/>
        </p:spPr>
        <p:txBody>
          <a:bodyPr wrap="square">
            <a:spAutoFit/>
          </a:bodyPr>
          <a:lstStyle/>
          <a:p>
            <a:pPr marL="285750" indent="-285750" algn="just">
              <a:buFont typeface="Arial" panose="020B0604020202020204" pitchFamily="34" charset="0"/>
              <a:buChar char="•"/>
            </a:pPr>
            <a:r>
              <a:rPr lang="en-US" sz="2800" dirty="0">
                <a:solidFill>
                  <a:schemeClr val="accent1">
                    <a:lumMod val="75000"/>
                  </a:schemeClr>
                </a:solidFill>
              </a:rPr>
              <a:t>Successful system build and functionality demonstration.</a:t>
            </a:r>
          </a:p>
          <a:p>
            <a:pPr marL="285750" indent="-285750" algn="just">
              <a:buFont typeface="Arial" panose="020B0604020202020204" pitchFamily="34" charset="0"/>
              <a:buChar char="•"/>
            </a:pPr>
            <a:r>
              <a:rPr lang="en-US" sz="2800" dirty="0">
                <a:solidFill>
                  <a:schemeClr val="accent2"/>
                </a:solidFill>
              </a:rPr>
              <a:t>Testing conducted on a board and in a multisim simulation.</a:t>
            </a:r>
          </a:p>
          <a:p>
            <a:pPr marL="285750" indent="-285750" algn="just">
              <a:buFont typeface="Arial" panose="020B0604020202020204" pitchFamily="34" charset="0"/>
              <a:buChar char="•"/>
            </a:pPr>
            <a:r>
              <a:rPr lang="en-US" sz="2800" dirty="0">
                <a:solidFill>
                  <a:schemeClr val="accent4">
                    <a:lumMod val="75000"/>
                  </a:schemeClr>
                </a:solidFill>
              </a:rPr>
              <a:t>Positive results from tests confirmed system effectiveness.</a:t>
            </a:r>
          </a:p>
          <a:p>
            <a:pPr marL="285750" indent="-285750" algn="just">
              <a:buFont typeface="Arial" panose="020B0604020202020204" pitchFamily="34" charset="0"/>
              <a:buChar char="•"/>
            </a:pPr>
            <a:r>
              <a:rPr lang="en-US" sz="2800" dirty="0">
                <a:solidFill>
                  <a:schemeClr val="accent6"/>
                </a:solidFill>
              </a:rPr>
              <a:t>Multisim simulation mostly aligned with expectations.</a:t>
            </a:r>
          </a:p>
          <a:p>
            <a:pPr marL="285750" indent="-285750" algn="just">
              <a:buFont typeface="Arial" panose="020B0604020202020204" pitchFamily="34" charset="0"/>
              <a:buChar char="•"/>
            </a:pPr>
            <a:r>
              <a:rPr lang="en-US" sz="2800" dirty="0">
                <a:solidFill>
                  <a:srgbClr val="C00000"/>
                </a:solidFill>
              </a:rPr>
              <a:t>Challenges emerged during real-world implementation.</a:t>
            </a:r>
          </a:p>
          <a:p>
            <a:pPr marL="285750" indent="-285750" algn="just">
              <a:buFont typeface="Arial" panose="020B0604020202020204" pitchFamily="34" charset="0"/>
              <a:buChar char="•"/>
            </a:pPr>
            <a:r>
              <a:rPr lang="en-US" sz="2800" dirty="0">
                <a:solidFill>
                  <a:srgbClr val="00B050"/>
                </a:solidFill>
              </a:rPr>
              <a:t>Swift resolution of encountered problems by the team.</a:t>
            </a:r>
          </a:p>
          <a:p>
            <a:pPr marL="285750" indent="-285750" algn="just">
              <a:buFont typeface="Arial" panose="020B0604020202020204" pitchFamily="34" charset="0"/>
              <a:buChar char="•"/>
            </a:pPr>
            <a:r>
              <a:rPr lang="en-US" sz="2800" dirty="0">
                <a:solidFill>
                  <a:schemeClr val="accent1"/>
                </a:solidFill>
              </a:rPr>
              <a:t>Moderate project timeline from start to finish.</a:t>
            </a:r>
          </a:p>
          <a:p>
            <a:pPr marL="285750" indent="-285750" algn="just">
              <a:buFont typeface="Arial" panose="020B0604020202020204" pitchFamily="34" charset="0"/>
              <a:buChar char="•"/>
            </a:pPr>
            <a:r>
              <a:rPr lang="en-US" sz="2800" dirty="0">
                <a:solidFill>
                  <a:schemeClr val="accent2"/>
                </a:solidFill>
              </a:rPr>
              <a:t>Project cost ranged from 400 – 500 Taka.</a:t>
            </a:r>
          </a:p>
          <a:p>
            <a:pPr marL="285750" indent="-285750" algn="just">
              <a:buFont typeface="Arial" panose="020B0604020202020204" pitchFamily="34" charset="0"/>
              <a:buChar char="•"/>
            </a:pPr>
            <a:r>
              <a:rPr lang="en-US" sz="2800" dirty="0">
                <a:solidFill>
                  <a:schemeClr val="accent6"/>
                </a:solidFill>
              </a:rPr>
              <a:t>Affordable production cost makes it suitable for various customers.</a:t>
            </a:r>
          </a:p>
        </p:txBody>
      </p:sp>
    </p:spTree>
    <p:extLst>
      <p:ext uri="{BB962C8B-B14F-4D97-AF65-F5344CB8AC3E}">
        <p14:creationId xmlns:p14="http://schemas.microsoft.com/office/powerpoint/2010/main" val="204391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721786" y="287852"/>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12</a:t>
            </a:fld>
            <a:endParaRPr lang="en-US" dirty="0"/>
          </a:p>
        </p:txBody>
      </p:sp>
      <p:sp>
        <p:nvSpPr>
          <p:cNvPr id="2" name="TextBox 1">
            <a:extLst>
              <a:ext uri="{FF2B5EF4-FFF2-40B4-BE49-F238E27FC236}">
                <a16:creationId xmlns:a16="http://schemas.microsoft.com/office/drawing/2014/main" id="{8F84A35C-968D-E589-6C5A-35FF6D166814}"/>
              </a:ext>
            </a:extLst>
          </p:cNvPr>
          <p:cNvSpPr txBox="1"/>
          <p:nvPr/>
        </p:nvSpPr>
        <p:spPr>
          <a:xfrm>
            <a:off x="1505217" y="1705435"/>
            <a:ext cx="12912617" cy="4154984"/>
          </a:xfrm>
          <a:prstGeom prst="rect">
            <a:avLst/>
          </a:prstGeom>
          <a:noFill/>
        </p:spPr>
        <p:txBody>
          <a:bodyPr wrap="square" rtlCol="0">
            <a:spAutoFit/>
          </a:bodyPr>
          <a:lstStyle/>
          <a:p>
            <a:pPr algn="just"/>
            <a:r>
              <a:rPr lang="en-US" sz="2400" dirty="0">
                <a:solidFill>
                  <a:schemeClr val="accent4">
                    <a:lumMod val="75000"/>
                  </a:schemeClr>
                </a:solidFill>
              </a:rPr>
              <a:t>The Water Level Indicator project equipped with an Alarm System and an Automatic Off feature has successfully demonstrated its practicality and utility in managing water levels effectively. By using a relay for the automatic shutdown of the water pump, this system ensures optimal water usage, prevents overflow, and mitigates wastage. The integration of an alarm system adds an extra layer of alertness, promptly notifying users about critical water levels and potential issues. </a:t>
            </a:r>
          </a:p>
          <a:p>
            <a:pPr algn="just"/>
            <a:endParaRPr lang="en-US" sz="2400" dirty="0"/>
          </a:p>
          <a:p>
            <a:pPr algn="just"/>
            <a:r>
              <a:rPr lang="en-US" sz="2400" dirty="0">
                <a:solidFill>
                  <a:schemeClr val="accent6">
                    <a:lumMod val="75000"/>
                  </a:schemeClr>
                </a:solidFill>
              </a:rPr>
              <a:t>This project holds great significance, particularly in contexts where water conservation and resource management are crucial. Its user-friendly design and automation capabilities enhance convenience while promoting responsible water usage. As such, the Water Level Indicator with Alarm System and Automatic Off </a:t>
            </a:r>
            <a:r>
              <a:rPr lang="en-GB" sz="2400" dirty="0">
                <a:solidFill>
                  <a:schemeClr val="accent6">
                    <a:lumMod val="75000"/>
                  </a:schemeClr>
                </a:solidFill>
              </a:rPr>
              <a:t>is an exemplary innovation that addresses water-related challenges, positively contributing</a:t>
            </a:r>
            <a:r>
              <a:rPr lang="en-US" sz="2400" dirty="0">
                <a:solidFill>
                  <a:schemeClr val="accent6">
                    <a:lumMod val="75000"/>
                  </a:schemeClr>
                </a:solidFill>
              </a:rPr>
              <a:t> to sustainability and efficient resource utilization.</a:t>
            </a:r>
          </a:p>
        </p:txBody>
      </p:sp>
    </p:spTree>
    <p:extLst>
      <p:ext uri="{BB962C8B-B14F-4D97-AF65-F5344CB8AC3E}">
        <p14:creationId xmlns:p14="http://schemas.microsoft.com/office/powerpoint/2010/main" val="121698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774862" y="1498339"/>
            <a:ext cx="15263770" cy="523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2800" b="1" dirty="0">
                <a:solidFill>
                  <a:schemeClr val="accent6">
                    <a:lumMod val="75000"/>
                  </a:schemeClr>
                </a:solidFill>
                <a:latin typeface="+mn-lt"/>
              </a:rPr>
              <a:t>IoT Integration: </a:t>
            </a:r>
            <a:r>
              <a:rPr lang="en-US" altLang="en-US" sz="2800" dirty="0">
                <a:solidFill>
                  <a:schemeClr val="accent6">
                    <a:lumMod val="75000"/>
                  </a:schemeClr>
                </a:solidFill>
                <a:latin typeface="+mn-lt"/>
              </a:rPr>
              <a:t>Explore integrating the system with Internet of Things (IoT) platforms for real-time monitoring and control from anywhere via smartphone apps or web interfaces.</a:t>
            </a:r>
          </a:p>
          <a:p>
            <a:pPr eaLnBrk="1" hangingPunct="1">
              <a:lnSpc>
                <a:spcPct val="90000"/>
              </a:lnSpc>
              <a:spcBef>
                <a:spcPct val="20000"/>
              </a:spcBef>
              <a:buFontTx/>
              <a:buChar char="•"/>
            </a:pPr>
            <a:endParaRPr lang="en-US" altLang="en-US" sz="2800" dirty="0">
              <a:solidFill>
                <a:schemeClr val="accent1">
                  <a:lumMod val="75000"/>
                </a:schemeClr>
              </a:solidFill>
              <a:latin typeface="+mn-lt"/>
            </a:endParaRPr>
          </a:p>
          <a:p>
            <a:pPr eaLnBrk="1" hangingPunct="1">
              <a:lnSpc>
                <a:spcPct val="90000"/>
              </a:lnSpc>
              <a:spcBef>
                <a:spcPct val="20000"/>
              </a:spcBef>
              <a:buFontTx/>
              <a:buChar char="•"/>
            </a:pPr>
            <a:r>
              <a:rPr lang="en-US" altLang="en-US" sz="2800" b="1" dirty="0">
                <a:solidFill>
                  <a:schemeClr val="accent1">
                    <a:lumMod val="75000"/>
                  </a:schemeClr>
                </a:solidFill>
                <a:latin typeface="+mn-lt"/>
              </a:rPr>
              <a:t>Rainwater Harvesting Integration: </a:t>
            </a:r>
            <a:r>
              <a:rPr lang="en-US" altLang="en-US" sz="2800" dirty="0">
                <a:solidFill>
                  <a:schemeClr val="accent1">
                    <a:lumMod val="75000"/>
                  </a:schemeClr>
                </a:solidFill>
                <a:latin typeface="+mn-lt"/>
              </a:rPr>
              <a:t>Extend the project to work in tandem with rainwater harvesting systems, optimizing the use of available water sources and enhancing overall sustainability.</a:t>
            </a:r>
          </a:p>
          <a:p>
            <a:pPr eaLnBrk="1" hangingPunct="1">
              <a:lnSpc>
                <a:spcPct val="90000"/>
              </a:lnSpc>
              <a:spcBef>
                <a:spcPct val="20000"/>
              </a:spcBef>
              <a:buFontTx/>
              <a:buChar char="•"/>
            </a:pPr>
            <a:endParaRPr lang="en-US" altLang="en-US" sz="2800" dirty="0">
              <a:solidFill>
                <a:srgbClr val="00B050"/>
              </a:solidFill>
              <a:latin typeface="+mn-lt"/>
            </a:endParaRPr>
          </a:p>
          <a:p>
            <a:pPr eaLnBrk="1" hangingPunct="1">
              <a:lnSpc>
                <a:spcPct val="90000"/>
              </a:lnSpc>
              <a:spcBef>
                <a:spcPct val="20000"/>
              </a:spcBef>
              <a:buFontTx/>
              <a:buChar char="•"/>
            </a:pPr>
            <a:r>
              <a:rPr lang="en-US" altLang="en-US" sz="2800" b="1" dirty="0">
                <a:solidFill>
                  <a:srgbClr val="00B050"/>
                </a:solidFill>
                <a:latin typeface="+mn-lt"/>
              </a:rPr>
              <a:t>Voice Command Activation: </a:t>
            </a:r>
            <a:r>
              <a:rPr lang="en-US" altLang="en-US" sz="2800" dirty="0">
                <a:solidFill>
                  <a:srgbClr val="00B050"/>
                </a:solidFill>
                <a:latin typeface="+mn-lt"/>
              </a:rPr>
              <a:t>Implement voice recognition technology to enable users to control and monitor the water level system using voice commands, adding a layer of convenience.</a:t>
            </a:r>
          </a:p>
          <a:p>
            <a:pPr marL="0" indent="0" eaLnBrk="1" hangingPunct="1">
              <a:lnSpc>
                <a:spcPct val="90000"/>
              </a:lnSpc>
              <a:spcBef>
                <a:spcPct val="20000"/>
              </a:spcBef>
            </a:pPr>
            <a:endParaRPr lang="en-US" altLang="en-US" sz="2800" dirty="0">
              <a:latin typeface="+mn-lt"/>
            </a:endParaRPr>
          </a:p>
          <a:p>
            <a:pPr eaLnBrk="1" hangingPunct="1">
              <a:lnSpc>
                <a:spcPct val="90000"/>
              </a:lnSpc>
              <a:spcBef>
                <a:spcPct val="20000"/>
              </a:spcBef>
              <a:buFontTx/>
              <a:buChar char="•"/>
            </a:pPr>
            <a:r>
              <a:rPr lang="en-US" altLang="en-US" sz="2800" b="1" dirty="0">
                <a:solidFill>
                  <a:schemeClr val="accent4">
                    <a:lumMod val="75000"/>
                  </a:schemeClr>
                </a:solidFill>
                <a:latin typeface="+mn-lt"/>
              </a:rPr>
              <a:t>Water Quality Monitoring: </a:t>
            </a:r>
            <a:r>
              <a:rPr lang="en-US" altLang="en-US" sz="2800" dirty="0">
                <a:solidFill>
                  <a:schemeClr val="accent4">
                    <a:lumMod val="75000"/>
                  </a:schemeClr>
                </a:solidFill>
                <a:latin typeface="+mn-lt"/>
              </a:rPr>
              <a:t>Including sensors to monitor water quality parameters would provide a more comprehensive solution, alerting users to potential contamination issues.</a:t>
            </a:r>
          </a:p>
        </p:txBody>
      </p:sp>
      <p:sp>
        <p:nvSpPr>
          <p:cNvPr id="25603" name="Oval 3" descr="Parchment"/>
          <p:cNvSpPr>
            <a:spLocks noChangeArrowheads="1"/>
          </p:cNvSpPr>
          <p:nvPr/>
        </p:nvSpPr>
        <p:spPr bwMode="auto">
          <a:xfrm>
            <a:off x="1405328" y="141889"/>
            <a:ext cx="14002838" cy="100373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dirty="0">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49245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26 August 2023</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53F17-9A89-45AC-AE70-3CB35AB34A7D}" type="datetime3">
              <a:rPr lang="en-US" smtClean="0"/>
              <a:t>26 August 2023</a:t>
            </a:fld>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2</a:t>
            </a:fld>
            <a:endParaRPr lang="en-US" dirty="0"/>
          </a:p>
        </p:txBody>
      </p:sp>
      <p:sp>
        <p:nvSpPr>
          <p:cNvPr id="8" name="Content Placeholder 7"/>
          <p:cNvSpPr>
            <a:spLocks noGrp="1"/>
          </p:cNvSpPr>
          <p:nvPr>
            <p:ph idx="1"/>
          </p:nvPr>
        </p:nvSpPr>
        <p:spPr>
          <a:xfrm>
            <a:off x="947843" y="1359479"/>
            <a:ext cx="7876117" cy="6560155"/>
          </a:xfrm>
        </p:spPr>
        <p:txBody>
          <a:bodyPr>
            <a:noAutofit/>
          </a:bodyPr>
          <a:lstStyle/>
          <a:p>
            <a:pPr>
              <a:lnSpc>
                <a:spcPct val="120000"/>
              </a:lnSpc>
              <a:spcBef>
                <a:spcPct val="20000"/>
              </a:spcBef>
              <a:buFontTx/>
              <a:buChar char="•"/>
            </a:pPr>
            <a:r>
              <a:rPr lang="en-US" altLang="en-US" sz="3600" b="1" dirty="0">
                <a:solidFill>
                  <a:schemeClr val="accent1">
                    <a:lumMod val="75000"/>
                  </a:schemeClr>
                </a:solidFill>
              </a:rPr>
              <a:t>Objectives </a:t>
            </a:r>
          </a:p>
          <a:p>
            <a:pPr>
              <a:lnSpc>
                <a:spcPct val="120000"/>
              </a:lnSpc>
              <a:spcBef>
                <a:spcPct val="20000"/>
              </a:spcBef>
              <a:buFontTx/>
              <a:buChar char="•"/>
            </a:pPr>
            <a:r>
              <a:rPr lang="en-US" altLang="en-US" sz="3600" b="1" dirty="0">
                <a:solidFill>
                  <a:schemeClr val="accent2">
                    <a:lumMod val="75000"/>
                  </a:schemeClr>
                </a:solidFill>
              </a:rPr>
              <a:t>Introduction</a:t>
            </a:r>
          </a:p>
          <a:p>
            <a:pPr>
              <a:lnSpc>
                <a:spcPct val="120000"/>
              </a:lnSpc>
              <a:spcBef>
                <a:spcPct val="20000"/>
              </a:spcBef>
              <a:buFontTx/>
              <a:buChar char="•"/>
            </a:pPr>
            <a:r>
              <a:rPr lang="en-US" altLang="en-US" sz="3600" b="1" dirty="0">
                <a:solidFill>
                  <a:schemeClr val="accent4">
                    <a:lumMod val="75000"/>
                  </a:schemeClr>
                </a:solidFill>
              </a:rPr>
              <a:t>Working Method </a:t>
            </a:r>
          </a:p>
          <a:p>
            <a:pPr>
              <a:lnSpc>
                <a:spcPct val="120000"/>
              </a:lnSpc>
              <a:spcBef>
                <a:spcPct val="20000"/>
              </a:spcBef>
              <a:buFontTx/>
              <a:buChar char="•"/>
            </a:pPr>
            <a:r>
              <a:rPr lang="en-US" altLang="en-US" sz="3600" b="1" dirty="0">
                <a:solidFill>
                  <a:schemeClr val="accent5">
                    <a:lumMod val="75000"/>
                  </a:schemeClr>
                </a:solidFill>
              </a:rPr>
              <a:t>Description of the Work </a:t>
            </a:r>
          </a:p>
          <a:p>
            <a:pPr>
              <a:lnSpc>
                <a:spcPct val="120000"/>
              </a:lnSpc>
              <a:spcBef>
                <a:spcPct val="20000"/>
              </a:spcBef>
              <a:buFontTx/>
              <a:buChar char="•"/>
            </a:pPr>
            <a:r>
              <a:rPr lang="en-US" altLang="en-US" sz="3600" b="1" dirty="0">
                <a:solidFill>
                  <a:schemeClr val="accent6">
                    <a:lumMod val="75000"/>
                  </a:schemeClr>
                </a:solidFill>
              </a:rPr>
              <a:t>Results and Discussions</a:t>
            </a:r>
          </a:p>
          <a:p>
            <a:pPr>
              <a:lnSpc>
                <a:spcPct val="120000"/>
              </a:lnSpc>
              <a:spcBef>
                <a:spcPct val="20000"/>
              </a:spcBef>
              <a:buFontTx/>
              <a:buChar char="•"/>
            </a:pPr>
            <a:r>
              <a:rPr lang="en-US" altLang="en-US" sz="3600" b="1" dirty="0">
                <a:solidFill>
                  <a:srgbClr val="C00000"/>
                </a:solidFill>
              </a:rPr>
              <a:t>Conclusions </a:t>
            </a:r>
          </a:p>
          <a:p>
            <a:pPr>
              <a:lnSpc>
                <a:spcPct val="120000"/>
              </a:lnSpc>
              <a:spcBef>
                <a:spcPct val="20000"/>
              </a:spcBef>
              <a:buFontTx/>
              <a:buChar char="•"/>
            </a:pPr>
            <a:r>
              <a:rPr lang="en-US" altLang="en-US" sz="3600" b="1" dirty="0">
                <a:solidFill>
                  <a:srgbClr val="00B050"/>
                </a:solidFill>
              </a:rPr>
              <a:t>Future Works</a:t>
            </a:r>
            <a:endParaRPr lang="en-US" altLang="en-US" sz="3200" b="1" dirty="0">
              <a:solidFill>
                <a:srgbClr val="00B050"/>
              </a:solidFill>
            </a:endParaRPr>
          </a:p>
        </p:txBody>
      </p:sp>
      <p:sp>
        <p:nvSpPr>
          <p:cNvPr id="17" name="Oval 4" descr="Parchment"/>
          <p:cNvSpPr>
            <a:spLocks noChangeArrowheads="1"/>
          </p:cNvSpPr>
          <p:nvPr/>
        </p:nvSpPr>
        <p:spPr bwMode="auto">
          <a:xfrm>
            <a:off x="2628361" y="309966"/>
            <a:ext cx="11202477" cy="87851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b="1" dirty="0">
                <a:solidFill>
                  <a:srgbClr val="0070C0"/>
                </a:solidFill>
                <a:latin typeface="Comic Sans MS" panose="030F0702030302020204" pitchFamily="66" charset="0"/>
              </a:rPr>
              <a:t>Outline of the Presentation</a:t>
            </a:r>
          </a:p>
        </p:txBody>
      </p:sp>
    </p:spTree>
    <p:extLst>
      <p:ext uri="{BB962C8B-B14F-4D97-AF65-F5344CB8AC3E}">
        <p14:creationId xmlns:p14="http://schemas.microsoft.com/office/powerpoint/2010/main" val="295489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2918373" y="44958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1038052" y="2034539"/>
            <a:ext cx="14383096" cy="400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Aft>
                <a:spcPts val="1200"/>
              </a:spcAft>
              <a:buFontTx/>
              <a:buChar char="•"/>
            </a:pPr>
            <a:r>
              <a:rPr lang="en-US" altLang="en-US" sz="2800" dirty="0">
                <a:solidFill>
                  <a:schemeClr val="accent1">
                    <a:lumMod val="75000"/>
                  </a:schemeClr>
                </a:solidFill>
                <a:latin typeface="+mn-lt"/>
              </a:rPr>
              <a:t>To develop an affordable and dependable solution for water wastage. </a:t>
            </a:r>
          </a:p>
          <a:p>
            <a:pPr algn="just" eaLnBrk="1" hangingPunct="1">
              <a:spcAft>
                <a:spcPts val="1200"/>
              </a:spcAft>
              <a:buFontTx/>
              <a:buChar char="•"/>
            </a:pPr>
            <a:r>
              <a:rPr lang="en-US" altLang="en-US" sz="2800" dirty="0">
                <a:solidFill>
                  <a:schemeClr val="accent2">
                    <a:lumMod val="75000"/>
                  </a:schemeClr>
                </a:solidFill>
                <a:latin typeface="+mn-lt"/>
              </a:rPr>
              <a:t>To implement the designed system on a water tank and thoroughly test its functions.</a:t>
            </a:r>
          </a:p>
          <a:p>
            <a:pPr algn="just" eaLnBrk="1" hangingPunct="1">
              <a:spcAft>
                <a:spcPts val="1200"/>
              </a:spcAft>
              <a:buFontTx/>
              <a:buChar char="•"/>
            </a:pPr>
            <a:r>
              <a:rPr lang="en-US" altLang="en-US" sz="2800" dirty="0">
                <a:solidFill>
                  <a:schemeClr val="accent4">
                    <a:lumMod val="75000"/>
                  </a:schemeClr>
                </a:solidFill>
                <a:latin typeface="+mn-lt"/>
              </a:rPr>
              <a:t>To Focus Create a straightforward, cost-efficient, and trustworthy system.</a:t>
            </a:r>
          </a:p>
          <a:p>
            <a:pPr algn="just" eaLnBrk="1" hangingPunct="1">
              <a:spcAft>
                <a:spcPts val="1200"/>
              </a:spcAft>
              <a:buFontTx/>
              <a:buChar char="•"/>
            </a:pPr>
            <a:r>
              <a:rPr lang="en-US" altLang="en-US" sz="2800" dirty="0">
                <a:solidFill>
                  <a:schemeClr val="accent5">
                    <a:lumMod val="75000"/>
                  </a:schemeClr>
                </a:solidFill>
                <a:latin typeface="+mn-lt"/>
              </a:rPr>
              <a:t>To  Ensure ease of use, simple installation, and compatibility with various water tanks.</a:t>
            </a:r>
          </a:p>
          <a:p>
            <a:pPr algn="just" eaLnBrk="1" hangingPunct="1">
              <a:spcAft>
                <a:spcPts val="1200"/>
              </a:spcAft>
              <a:buFontTx/>
              <a:buChar char="•"/>
            </a:pPr>
            <a:r>
              <a:rPr lang="en-US" altLang="en-US" sz="2800" dirty="0">
                <a:solidFill>
                  <a:schemeClr val="accent6">
                    <a:lumMod val="75000"/>
                  </a:schemeClr>
                </a:solidFill>
                <a:latin typeface="+mn-lt"/>
              </a:rPr>
              <a:t>Detect water levels, triggering alarms and enabling automatic shut-off to prevent water waste.</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820487"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968540" y="2000250"/>
            <a:ext cx="1483198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algn="just" eaLnBrk="1" hangingPunct="1">
              <a:lnSpc>
                <a:spcPct val="80000"/>
              </a:lnSpc>
              <a:spcBef>
                <a:spcPct val="20000"/>
              </a:spcBef>
              <a:buFont typeface="Arial" panose="020B0604020202020204" pitchFamily="34" charset="0"/>
              <a:buChar char="•"/>
            </a:pPr>
            <a:r>
              <a:rPr lang="en-US" altLang="en-US" sz="2800" dirty="0">
                <a:solidFill>
                  <a:schemeClr val="accent6">
                    <a:lumMod val="75000"/>
                  </a:schemeClr>
                </a:solidFill>
                <a:latin typeface="+mn-lt"/>
              </a:rPr>
              <a:t>Water is a vital resource for human survival, but water wastage is a pressing concern nowadays.</a:t>
            </a:r>
          </a:p>
          <a:p>
            <a:pPr algn="just" eaLnBrk="1" hangingPunct="1">
              <a:lnSpc>
                <a:spcPct val="80000"/>
              </a:lnSpc>
              <a:spcBef>
                <a:spcPct val="20000"/>
              </a:spcBef>
              <a:buFontTx/>
              <a:buChar char="•"/>
            </a:pPr>
            <a:r>
              <a:rPr lang="en-US" altLang="en-US" sz="2800" dirty="0">
                <a:solidFill>
                  <a:schemeClr val="accent5">
                    <a:lumMod val="75000"/>
                  </a:schemeClr>
                </a:solidFill>
                <a:latin typeface="+mn-lt"/>
              </a:rPr>
              <a:t>Lack of water tank alarms leads to frequent overflow issues in buildings.</a:t>
            </a:r>
          </a:p>
          <a:p>
            <a:pPr algn="just" eaLnBrk="1" hangingPunct="1">
              <a:lnSpc>
                <a:spcPct val="80000"/>
              </a:lnSpc>
              <a:spcBef>
                <a:spcPct val="20000"/>
              </a:spcBef>
              <a:buFontTx/>
              <a:buChar char="•"/>
            </a:pPr>
            <a:r>
              <a:rPr lang="en-US" altLang="en-US" sz="2800" dirty="0">
                <a:solidFill>
                  <a:schemeClr val="accent4">
                    <a:lumMod val="75000"/>
                  </a:schemeClr>
                </a:solidFill>
                <a:latin typeface="+mn-lt"/>
              </a:rPr>
              <a:t>Creating a Water Level Indicator with Alarm and Automatic Shut-off is a highly effective solution.</a:t>
            </a:r>
          </a:p>
          <a:p>
            <a:pPr algn="just" eaLnBrk="1" hangingPunct="1">
              <a:lnSpc>
                <a:spcPct val="80000"/>
              </a:lnSpc>
              <a:spcBef>
                <a:spcPct val="20000"/>
              </a:spcBef>
              <a:buFontTx/>
              <a:buChar char="•"/>
            </a:pPr>
            <a:r>
              <a:rPr lang="en-US" altLang="en-US" sz="2800" dirty="0">
                <a:solidFill>
                  <a:schemeClr val="accent2">
                    <a:lumMod val="75000"/>
                  </a:schemeClr>
                </a:solidFill>
                <a:latin typeface="+mn-lt"/>
              </a:rPr>
              <a:t>The system includes transistors, sensor wires, and a relay for detecting and controlling water levels.</a:t>
            </a:r>
          </a:p>
          <a:p>
            <a:pPr algn="just" eaLnBrk="1" hangingPunct="1">
              <a:lnSpc>
                <a:spcPct val="80000"/>
              </a:lnSpc>
              <a:spcBef>
                <a:spcPct val="20000"/>
              </a:spcBef>
              <a:buFontTx/>
              <a:buChar char="•"/>
            </a:pPr>
            <a:r>
              <a:rPr lang="en-US" altLang="en-US" sz="2800" dirty="0">
                <a:solidFill>
                  <a:schemeClr val="accent1">
                    <a:lumMod val="50000"/>
                  </a:schemeClr>
                </a:solidFill>
                <a:latin typeface="+mn-lt"/>
              </a:rPr>
              <a:t>The project aims to design and implement the water level indicator, testing it through simulations and experiments.</a:t>
            </a:r>
          </a:p>
          <a:p>
            <a:pPr algn="just" eaLnBrk="1" hangingPunct="1">
              <a:lnSpc>
                <a:spcPct val="80000"/>
              </a:lnSpc>
              <a:spcBef>
                <a:spcPct val="20000"/>
              </a:spcBef>
              <a:buFontTx/>
              <a:buChar char="•"/>
            </a:pPr>
            <a:r>
              <a:rPr lang="en-US" altLang="en-US" sz="2800" dirty="0">
                <a:solidFill>
                  <a:srgbClr val="C00000"/>
                </a:solidFill>
                <a:latin typeface="+mn-lt"/>
              </a:rPr>
              <a:t>Component costs will be tracked and compared with other available systems.</a:t>
            </a:r>
          </a:p>
          <a:p>
            <a:pPr algn="just" eaLnBrk="1" hangingPunct="1">
              <a:lnSpc>
                <a:spcPct val="80000"/>
              </a:lnSpc>
              <a:spcBef>
                <a:spcPct val="20000"/>
              </a:spcBef>
              <a:buFontTx/>
              <a:buChar char="•"/>
            </a:pPr>
            <a:r>
              <a:rPr lang="en-US" altLang="en-US" sz="2800" dirty="0">
                <a:solidFill>
                  <a:srgbClr val="00B050"/>
                </a:solidFill>
                <a:latin typeface="+mn-lt"/>
              </a:rPr>
              <a:t>The project will also address system limitations to provide a comprehensive understanding.</a:t>
            </a:r>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2972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2252748" y="48387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dirty="0">
                <a:solidFill>
                  <a:srgbClr val="0070C0"/>
                </a:solidFill>
                <a:latin typeface="Comic Sans MS" panose="030F0702030302020204" pitchFamily="66" charset="0"/>
              </a:rPr>
              <a:t>Literature Review</a:t>
            </a:r>
          </a:p>
        </p:txBody>
      </p:sp>
      <p:sp>
        <p:nvSpPr>
          <p:cNvPr id="18435" name="Rectangle 2"/>
          <p:cNvSpPr>
            <a:spLocks noChangeArrowheads="1"/>
          </p:cNvSpPr>
          <p:nvPr/>
        </p:nvSpPr>
        <p:spPr bwMode="auto">
          <a:xfrm>
            <a:off x="826856" y="1935826"/>
            <a:ext cx="14805487"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Arial" panose="020B0604020202020204" pitchFamily="34" charset="0"/>
              <a:buChar char="•"/>
            </a:pPr>
            <a:r>
              <a:rPr lang="en-US" sz="2400" b="1" i="0" dirty="0">
                <a:solidFill>
                  <a:srgbClr val="00B050"/>
                </a:solidFill>
                <a:effectLst/>
                <a:latin typeface="+mn-lt"/>
              </a:rPr>
              <a:t>"Automatic Water Level Indicator" by Debasis Roy (2018): </a:t>
            </a:r>
            <a:r>
              <a:rPr lang="en-US" sz="2400" b="0" i="0" dirty="0">
                <a:solidFill>
                  <a:srgbClr val="00B050"/>
                </a:solidFill>
                <a:effectLst/>
                <a:latin typeface="+mn-lt"/>
              </a:rPr>
              <a:t>Design using ultrasonic sensor and microcontroller to monitor and alarm critical water levels.</a:t>
            </a:r>
          </a:p>
          <a:p>
            <a:pPr algn="just">
              <a:buFont typeface="Arial" panose="020B0604020202020204" pitchFamily="34" charset="0"/>
              <a:buChar char="•"/>
            </a:pPr>
            <a:r>
              <a:rPr lang="en-US" sz="2400" b="1" i="0" dirty="0">
                <a:solidFill>
                  <a:srgbClr val="C00000"/>
                </a:solidFill>
                <a:effectLst/>
                <a:latin typeface="+mn-lt"/>
              </a:rPr>
              <a:t>"A Review of an Automatic Water Level Indicator" by M.A Barballe et al. (2022):</a:t>
            </a:r>
            <a:r>
              <a:rPr lang="en-US" sz="2400" b="0" i="0" dirty="0">
                <a:solidFill>
                  <a:srgbClr val="C00000"/>
                </a:solidFill>
                <a:effectLst/>
                <a:latin typeface="+mn-lt"/>
              </a:rPr>
              <a:t> Covers sensor types, alarm systems, and control strategies.</a:t>
            </a:r>
          </a:p>
          <a:p>
            <a:pPr algn="just">
              <a:buFont typeface="Arial" panose="020B0604020202020204" pitchFamily="34" charset="0"/>
              <a:buChar char="•"/>
            </a:pPr>
            <a:r>
              <a:rPr lang="en-US" sz="2400" b="1" i="0" dirty="0">
                <a:solidFill>
                  <a:schemeClr val="accent6">
                    <a:lumMod val="75000"/>
                  </a:schemeClr>
                </a:solidFill>
                <a:effectLst/>
                <a:latin typeface="+mn-lt"/>
              </a:rPr>
              <a:t>"Microcontroller-Based Water Level Indicator using RF Technology" by Ifeanyi-Chinaeke Ogbuka (2021): </a:t>
            </a:r>
            <a:r>
              <a:rPr lang="en-US" sz="2400" b="0" i="0" dirty="0">
                <a:solidFill>
                  <a:schemeClr val="accent6">
                    <a:lumMod val="75000"/>
                  </a:schemeClr>
                </a:solidFill>
                <a:effectLst/>
                <a:latin typeface="+mn-lt"/>
              </a:rPr>
              <a:t>Utilizes RF tech for remote monitoring.</a:t>
            </a:r>
          </a:p>
          <a:p>
            <a:pPr algn="just">
              <a:buFont typeface="Arial" panose="020B0604020202020204" pitchFamily="34" charset="0"/>
              <a:buChar char="•"/>
            </a:pPr>
            <a:r>
              <a:rPr lang="en-US" sz="2400" b="1" i="0" dirty="0">
                <a:solidFill>
                  <a:schemeClr val="accent4">
                    <a:lumMod val="75000"/>
                  </a:schemeClr>
                </a:solidFill>
                <a:effectLst/>
                <a:latin typeface="+mn-lt"/>
              </a:rPr>
              <a:t>"Design and Implementation of an Automatic Audible Water Level Controller" (2019) by S. Arulsamy and S. Palanisamy: </a:t>
            </a:r>
            <a:r>
              <a:rPr lang="en-US" sz="2400" b="0" i="0" dirty="0">
                <a:solidFill>
                  <a:schemeClr val="accent4">
                    <a:lumMod val="75000"/>
                  </a:schemeClr>
                </a:solidFill>
                <a:effectLst/>
                <a:latin typeface="+mn-lt"/>
              </a:rPr>
              <a:t>Float switch-based controller with alarm and digital display.</a:t>
            </a:r>
          </a:p>
          <a:p>
            <a:pPr algn="just">
              <a:buFont typeface="Arial" panose="020B0604020202020204" pitchFamily="34" charset="0"/>
              <a:buChar char="•"/>
            </a:pPr>
            <a:r>
              <a:rPr lang="en-US" sz="2400" b="1" i="0" dirty="0">
                <a:solidFill>
                  <a:schemeClr val="accent1">
                    <a:lumMod val="75000"/>
                  </a:schemeClr>
                </a:solidFill>
                <a:effectLst/>
                <a:latin typeface="+mn-lt"/>
              </a:rPr>
              <a:t>"Automatic Water Level Indicator and Controller" by Anikka Pandey (2022): </a:t>
            </a:r>
            <a:r>
              <a:rPr lang="en-US" sz="2400" b="0" i="0" dirty="0">
                <a:solidFill>
                  <a:schemeClr val="accent1">
                    <a:lumMod val="75000"/>
                  </a:schemeClr>
                </a:solidFill>
                <a:effectLst/>
                <a:latin typeface="+mn-lt"/>
              </a:rPr>
              <a:t>Uses ultrasonic sensors and Arduino for energy-efficient water control and display.</a:t>
            </a:r>
          </a:p>
        </p:txBody>
      </p:sp>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3725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Methodology</a:t>
            </a:r>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sp>
        <p:nvSpPr>
          <p:cNvPr id="8" name="TextBox 7">
            <a:extLst>
              <a:ext uri="{FF2B5EF4-FFF2-40B4-BE49-F238E27FC236}">
                <a16:creationId xmlns:a16="http://schemas.microsoft.com/office/drawing/2014/main" id="{5421B52A-A728-65A3-E53D-48FA43611154}"/>
              </a:ext>
            </a:extLst>
          </p:cNvPr>
          <p:cNvSpPr txBox="1"/>
          <p:nvPr/>
        </p:nvSpPr>
        <p:spPr>
          <a:xfrm>
            <a:off x="1477976" y="2111283"/>
            <a:ext cx="13553122" cy="3539430"/>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accent1">
                    <a:lumMod val="75000"/>
                  </a:schemeClr>
                </a:solidFill>
                <a:effectLst/>
              </a:rPr>
              <a:t>The system detects water levels in a tank using transistors and relays.</a:t>
            </a:r>
          </a:p>
          <a:p>
            <a:pPr algn="just">
              <a:buFont typeface="Arial" panose="020B0604020202020204" pitchFamily="34" charset="0"/>
              <a:buChar char="•"/>
            </a:pPr>
            <a:r>
              <a:rPr lang="en-US" sz="2800" b="0" i="0" dirty="0">
                <a:solidFill>
                  <a:schemeClr val="accent2">
                    <a:lumMod val="75000"/>
                  </a:schemeClr>
                </a:solidFill>
                <a:effectLst/>
              </a:rPr>
              <a:t>Water level sensors are placed at various levels in the tank.</a:t>
            </a:r>
          </a:p>
          <a:p>
            <a:pPr algn="just">
              <a:buFont typeface="Arial" panose="020B0604020202020204" pitchFamily="34" charset="0"/>
              <a:buChar char="•"/>
            </a:pPr>
            <a:r>
              <a:rPr lang="en-US" sz="2800" b="0" i="0" dirty="0">
                <a:solidFill>
                  <a:schemeClr val="accent4">
                    <a:lumMod val="75000"/>
                  </a:schemeClr>
                </a:solidFill>
                <a:effectLst/>
              </a:rPr>
              <a:t>Sensors are connected to the base of BC547 transistors via resistors.</a:t>
            </a:r>
          </a:p>
          <a:p>
            <a:pPr algn="just">
              <a:buFont typeface="Arial" panose="020B0604020202020204" pitchFamily="34" charset="0"/>
              <a:buChar char="•"/>
            </a:pPr>
            <a:r>
              <a:rPr lang="en-US" sz="2800" b="0" i="0" dirty="0">
                <a:solidFill>
                  <a:schemeClr val="accent5">
                    <a:lumMod val="75000"/>
                  </a:schemeClr>
                </a:solidFill>
                <a:effectLst/>
              </a:rPr>
              <a:t>LEDs are connected to the transistors' emitter terminals.</a:t>
            </a:r>
          </a:p>
          <a:p>
            <a:pPr algn="just">
              <a:buFont typeface="Arial" panose="020B0604020202020204" pitchFamily="34" charset="0"/>
              <a:buChar char="•"/>
            </a:pPr>
            <a:r>
              <a:rPr lang="en-US" sz="2800" b="0" i="0" dirty="0">
                <a:solidFill>
                  <a:schemeClr val="accent6">
                    <a:lumMod val="75000"/>
                  </a:schemeClr>
                </a:solidFill>
                <a:effectLst/>
              </a:rPr>
              <a:t>Water level changes cause LED conductivity shifts at Empty, Low, Medium, Full, and Overflow levels.</a:t>
            </a:r>
          </a:p>
          <a:p>
            <a:pPr algn="just">
              <a:buFont typeface="Arial" panose="020B0604020202020204" pitchFamily="34" charset="0"/>
              <a:buChar char="•"/>
            </a:pPr>
            <a:r>
              <a:rPr lang="en-US" sz="2800" b="0" i="0" dirty="0">
                <a:solidFill>
                  <a:srgbClr val="C00000"/>
                </a:solidFill>
                <a:effectLst/>
              </a:rPr>
              <a:t>Buzzer sounds an alarm when water reaches specific levels.</a:t>
            </a:r>
          </a:p>
          <a:p>
            <a:pPr algn="just">
              <a:buFont typeface="Arial" panose="020B0604020202020204" pitchFamily="34" charset="0"/>
              <a:buChar char="•"/>
            </a:pPr>
            <a:r>
              <a:rPr lang="en-US" sz="2800" b="0" i="0" dirty="0">
                <a:solidFill>
                  <a:srgbClr val="00B050"/>
                </a:solidFill>
                <a:effectLst/>
              </a:rPr>
              <a:t>A mini water pump is connected to a relay for automatic control.</a:t>
            </a:r>
          </a:p>
        </p:txBody>
      </p:sp>
    </p:spTree>
    <p:extLst>
      <p:ext uri="{BB962C8B-B14F-4D97-AF65-F5344CB8AC3E}">
        <p14:creationId xmlns:p14="http://schemas.microsoft.com/office/powerpoint/2010/main" val="397809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Methodology (Contd.)</a:t>
            </a: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
        <p:nvSpPr>
          <p:cNvPr id="2" name="TextBox 1">
            <a:extLst>
              <a:ext uri="{FF2B5EF4-FFF2-40B4-BE49-F238E27FC236}">
                <a16:creationId xmlns:a16="http://schemas.microsoft.com/office/drawing/2014/main" id="{B0649A84-89B0-82C4-BA32-3A750A1E7AEE}"/>
              </a:ext>
            </a:extLst>
          </p:cNvPr>
          <p:cNvSpPr txBox="1"/>
          <p:nvPr/>
        </p:nvSpPr>
        <p:spPr>
          <a:xfrm>
            <a:off x="506037" y="3592562"/>
            <a:ext cx="2571037" cy="523220"/>
          </a:xfrm>
          <a:prstGeom prst="rect">
            <a:avLst/>
          </a:prstGeom>
          <a:noFill/>
        </p:spPr>
        <p:txBody>
          <a:bodyPr wrap="square">
            <a:spAutoFit/>
          </a:bodyPr>
          <a:lstStyle/>
          <a:p>
            <a:pPr algn="just"/>
            <a:r>
              <a:rPr lang="en-US" altLang="en-US" sz="2800" b="1" dirty="0">
                <a:solidFill>
                  <a:srgbClr val="0070C0"/>
                </a:solidFill>
                <a:latin typeface="Comic Sans MS" panose="030F0702030302020204" pitchFamily="66" charset="0"/>
              </a:rPr>
              <a:t>Components:</a:t>
            </a:r>
            <a:endParaRPr lang="en-US" sz="2800" b="0" i="0" dirty="0">
              <a:solidFill>
                <a:schemeClr val="accent1">
                  <a:lumMod val="75000"/>
                </a:schemeClr>
              </a:solidFill>
              <a:effectLst/>
            </a:endParaRPr>
          </a:p>
        </p:txBody>
      </p:sp>
      <p:graphicFrame>
        <p:nvGraphicFramePr>
          <p:cNvPr id="4" name="Table 4">
            <a:extLst>
              <a:ext uri="{FF2B5EF4-FFF2-40B4-BE49-F238E27FC236}">
                <a16:creationId xmlns:a16="http://schemas.microsoft.com/office/drawing/2014/main" id="{B55E024F-701E-9FE1-EF51-A308BFA07FC6}"/>
              </a:ext>
            </a:extLst>
          </p:cNvPr>
          <p:cNvGraphicFramePr>
            <a:graphicFrameLocks noGrp="1"/>
          </p:cNvGraphicFramePr>
          <p:nvPr>
            <p:extLst>
              <p:ext uri="{D42A27DB-BD31-4B8C-83A1-F6EECF244321}">
                <p14:modId xmlns:p14="http://schemas.microsoft.com/office/powerpoint/2010/main" val="2813359541"/>
              </p:ext>
            </p:extLst>
          </p:nvPr>
        </p:nvGraphicFramePr>
        <p:xfrm>
          <a:off x="2073765" y="4114800"/>
          <a:ext cx="13528185" cy="3596132"/>
        </p:xfrm>
        <a:graphic>
          <a:graphicData uri="http://schemas.openxmlformats.org/drawingml/2006/table">
            <a:tbl>
              <a:tblPr firstRow="1" bandRow="1">
                <a:tableStyleId>{2D5ABB26-0587-4C30-8999-92F81FD0307C}</a:tableStyleId>
              </a:tblPr>
              <a:tblGrid>
                <a:gridCol w="7131715">
                  <a:extLst>
                    <a:ext uri="{9D8B030D-6E8A-4147-A177-3AD203B41FA5}">
                      <a16:colId xmlns:a16="http://schemas.microsoft.com/office/drawing/2014/main" val="1071474005"/>
                    </a:ext>
                  </a:extLst>
                </a:gridCol>
                <a:gridCol w="6396470">
                  <a:extLst>
                    <a:ext uri="{9D8B030D-6E8A-4147-A177-3AD203B41FA5}">
                      <a16:colId xmlns:a16="http://schemas.microsoft.com/office/drawing/2014/main" val="3817828061"/>
                    </a:ext>
                  </a:extLst>
                </a:gridCol>
              </a:tblGrid>
              <a:tr h="370840">
                <a:tc>
                  <a:txBody>
                    <a:bodyPr/>
                    <a:lstStyle/>
                    <a:p>
                      <a:pPr marL="457200" marR="0" lvl="0" indent="-457200" algn="just">
                        <a:lnSpc>
                          <a:spcPct val="107000"/>
                        </a:lnSpc>
                        <a:spcBef>
                          <a:spcPts val="0"/>
                        </a:spcBef>
                        <a:spcAft>
                          <a:spcPts val="1200"/>
                        </a:spcAft>
                        <a:buFont typeface="+mj-lt"/>
                        <a:buAutoNum type="arabicPeriod"/>
                      </a:pPr>
                      <a:r>
                        <a:rPr lang="en-US" sz="2600" b="1" kern="0" dirty="0">
                          <a:solidFill>
                            <a:schemeClr val="accent2">
                              <a:lumMod val="75000"/>
                            </a:schemeClr>
                          </a:solidFill>
                          <a:effectLst/>
                          <a:latin typeface="+mn-lt"/>
                        </a:rPr>
                        <a:t>C547 NPN Transistor</a:t>
                      </a:r>
                      <a:r>
                        <a:rPr lang="en-US" sz="2600" b="1" kern="100" dirty="0">
                          <a:solidFill>
                            <a:schemeClr val="accent2">
                              <a:lumMod val="75000"/>
                            </a:schemeClr>
                          </a:solidFill>
                          <a:effectLst/>
                          <a:latin typeface="+mn-lt"/>
                        </a:rPr>
                        <a:t> [6 pc]</a:t>
                      </a:r>
                    </a:p>
                    <a:p>
                      <a:pPr marL="457200" marR="0" lvl="0" indent="-457200" algn="just">
                        <a:lnSpc>
                          <a:spcPct val="107000"/>
                        </a:lnSpc>
                        <a:spcBef>
                          <a:spcPts val="0"/>
                        </a:spcBef>
                        <a:spcAft>
                          <a:spcPts val="1200"/>
                        </a:spcAft>
                        <a:buFont typeface="+mj-lt"/>
                        <a:buAutoNum type="arabicPeriod"/>
                      </a:pPr>
                      <a:r>
                        <a:rPr lang="en-US" sz="2600" b="1" kern="0" dirty="0">
                          <a:solidFill>
                            <a:schemeClr val="accent2">
                              <a:lumMod val="75000"/>
                            </a:schemeClr>
                          </a:solidFill>
                          <a:effectLst/>
                          <a:latin typeface="+mn-lt"/>
                        </a:rPr>
                        <a:t>Resistor-1kohm [5 pc]</a:t>
                      </a:r>
                      <a:endParaRPr lang="en-US" sz="2600" b="1" kern="100" dirty="0">
                        <a:solidFill>
                          <a:schemeClr val="accent2">
                            <a:lumMod val="75000"/>
                          </a:schemeClr>
                        </a:solidFill>
                        <a:effectLst/>
                        <a:latin typeface="+mn-lt"/>
                      </a:endParaRPr>
                    </a:p>
                    <a:p>
                      <a:pPr marL="457200" marR="0" lvl="0" indent="-457200" algn="just">
                        <a:lnSpc>
                          <a:spcPct val="107000"/>
                        </a:lnSpc>
                        <a:spcBef>
                          <a:spcPts val="0"/>
                        </a:spcBef>
                        <a:spcAft>
                          <a:spcPts val="1200"/>
                        </a:spcAft>
                        <a:buFont typeface="+mj-lt"/>
                        <a:buAutoNum type="arabicPeriod"/>
                      </a:pPr>
                      <a:r>
                        <a:rPr lang="en-US" sz="2600" b="1" kern="0" dirty="0">
                          <a:solidFill>
                            <a:schemeClr val="accent2">
                              <a:lumMod val="75000"/>
                            </a:schemeClr>
                          </a:solidFill>
                          <a:effectLst/>
                          <a:latin typeface="+mn-lt"/>
                        </a:rPr>
                        <a:t>Battery 9V [2 pc]</a:t>
                      </a:r>
                      <a:endParaRPr lang="en-US" sz="2600" b="1" kern="100" dirty="0">
                        <a:solidFill>
                          <a:schemeClr val="accent2">
                            <a:lumMod val="75000"/>
                          </a:schemeClr>
                        </a:solidFill>
                        <a:effectLst/>
                        <a:latin typeface="+mn-lt"/>
                      </a:endParaRPr>
                    </a:p>
                    <a:p>
                      <a:pPr marL="457200" marR="0" lvl="0" indent="-457200" algn="just">
                        <a:lnSpc>
                          <a:spcPct val="107000"/>
                        </a:lnSpc>
                        <a:spcBef>
                          <a:spcPts val="0"/>
                        </a:spcBef>
                        <a:spcAft>
                          <a:spcPts val="1200"/>
                        </a:spcAft>
                        <a:buFont typeface="+mj-lt"/>
                        <a:buAutoNum type="arabicPeriod"/>
                      </a:pPr>
                      <a:r>
                        <a:rPr lang="en-US" sz="2600" b="1" kern="0" dirty="0">
                          <a:solidFill>
                            <a:schemeClr val="accent2">
                              <a:lumMod val="75000"/>
                            </a:schemeClr>
                          </a:solidFill>
                          <a:effectLst/>
                          <a:latin typeface="+mn-lt"/>
                        </a:rPr>
                        <a:t>Buzzer</a:t>
                      </a:r>
                      <a:r>
                        <a:rPr lang="en-US" sz="2600" b="1" dirty="0">
                          <a:solidFill>
                            <a:schemeClr val="accent2">
                              <a:lumMod val="75000"/>
                            </a:schemeClr>
                          </a:solidFill>
                          <a:effectLst/>
                          <a:latin typeface="+mn-lt"/>
                        </a:rPr>
                        <a:t> [1 pc]</a:t>
                      </a:r>
                    </a:p>
                    <a:p>
                      <a:pPr marL="0" indent="0">
                        <a:lnSpc>
                          <a:spcPct val="150000"/>
                        </a:lnSpc>
                        <a:buFont typeface="+mj-lt"/>
                        <a:buNone/>
                      </a:pPr>
                      <a:r>
                        <a:rPr lang="en-US" sz="2600" b="1" dirty="0">
                          <a:solidFill>
                            <a:schemeClr val="accent2">
                              <a:lumMod val="75000"/>
                            </a:schemeClr>
                          </a:solidFill>
                          <a:latin typeface="+mn-lt"/>
                        </a:rPr>
                        <a:t>5.   5V Relay [1 pc]</a:t>
                      </a:r>
                    </a:p>
                    <a:p>
                      <a:pPr marL="457200" indent="-457200">
                        <a:lnSpc>
                          <a:spcPct val="150000"/>
                        </a:lnSpc>
                        <a:buFont typeface="+mj-lt"/>
                        <a:buAutoNum type="arabicPeriod" startAt="6"/>
                      </a:pPr>
                      <a:r>
                        <a:rPr lang="en-US" sz="2600" b="1" dirty="0">
                          <a:solidFill>
                            <a:schemeClr val="accent2">
                              <a:lumMod val="75000"/>
                            </a:schemeClr>
                          </a:solidFill>
                          <a:latin typeface="+mn-lt"/>
                        </a:rPr>
                        <a:t>Switch [2 pc]</a:t>
                      </a:r>
                    </a:p>
                  </a:txBody>
                  <a:tcPr/>
                </a:tc>
                <a:tc>
                  <a:txBody>
                    <a:bodyPr/>
                    <a:lstStyle/>
                    <a:p>
                      <a:pPr marL="457200" indent="-457200">
                        <a:lnSpc>
                          <a:spcPct val="150000"/>
                        </a:lnSpc>
                        <a:buFont typeface="+mj-lt"/>
                        <a:buAutoNum type="arabicPeriod" startAt="7"/>
                      </a:pPr>
                      <a:r>
                        <a:rPr lang="en-US" sz="2600" b="1" dirty="0">
                          <a:solidFill>
                            <a:schemeClr val="accent6">
                              <a:lumMod val="75000"/>
                            </a:schemeClr>
                          </a:solidFill>
                          <a:latin typeface="+mn-lt"/>
                        </a:rPr>
                        <a:t>Connecting ware </a:t>
                      </a:r>
                    </a:p>
                    <a:p>
                      <a:pPr marL="457200" indent="-457200">
                        <a:lnSpc>
                          <a:spcPct val="150000"/>
                        </a:lnSpc>
                        <a:buFont typeface="+mj-lt"/>
                        <a:buAutoNum type="arabicPeriod" startAt="7"/>
                      </a:pPr>
                      <a:r>
                        <a:rPr lang="en-US" sz="2600" b="1" dirty="0">
                          <a:solidFill>
                            <a:schemeClr val="accent6">
                              <a:lumMod val="75000"/>
                            </a:schemeClr>
                          </a:solidFill>
                          <a:latin typeface="+mn-lt"/>
                        </a:rPr>
                        <a:t>Breadboard </a:t>
                      </a:r>
                      <a:endParaRPr lang="en-US" sz="2600" b="1" kern="1200" dirty="0">
                        <a:solidFill>
                          <a:schemeClr val="accent6">
                            <a:lumMod val="75000"/>
                          </a:schemeClr>
                        </a:solidFill>
                        <a:effectLst/>
                        <a:latin typeface="+mn-lt"/>
                      </a:endParaRPr>
                    </a:p>
                    <a:p>
                      <a:pPr marL="457200" indent="-457200">
                        <a:lnSpc>
                          <a:spcPct val="150000"/>
                        </a:lnSpc>
                        <a:buFont typeface="+mj-lt"/>
                        <a:buAutoNum type="arabicPeriod" startAt="7"/>
                      </a:pPr>
                      <a:r>
                        <a:rPr lang="en-US" sz="2600" b="1" kern="0" dirty="0">
                          <a:solidFill>
                            <a:schemeClr val="accent6">
                              <a:lumMod val="75000"/>
                            </a:schemeClr>
                          </a:solidFill>
                          <a:effectLst/>
                          <a:latin typeface="+mn-lt"/>
                        </a:rPr>
                        <a:t> </a:t>
                      </a:r>
                      <a:r>
                        <a:rPr lang="en-US" sz="2600" b="1" dirty="0">
                          <a:solidFill>
                            <a:schemeClr val="accent6">
                              <a:lumMod val="75000"/>
                            </a:schemeClr>
                          </a:solidFill>
                          <a:latin typeface="+mn-lt"/>
                        </a:rPr>
                        <a:t>Diode 1N4007 [1 pc]</a:t>
                      </a:r>
                      <a:endParaRPr lang="en-US" sz="2600" b="1" kern="0" dirty="0">
                        <a:solidFill>
                          <a:schemeClr val="accent6">
                            <a:lumMod val="75000"/>
                          </a:schemeClr>
                        </a:solidFill>
                        <a:effectLst/>
                        <a:latin typeface="+mn-lt"/>
                      </a:endParaRPr>
                    </a:p>
                    <a:p>
                      <a:pPr marL="457200" indent="-457200">
                        <a:lnSpc>
                          <a:spcPct val="150000"/>
                        </a:lnSpc>
                        <a:buFont typeface="+mj-lt"/>
                        <a:buAutoNum type="arabicPeriod" startAt="7"/>
                      </a:pPr>
                      <a:r>
                        <a:rPr lang="en-US" sz="2600" b="1" kern="0" dirty="0">
                          <a:solidFill>
                            <a:schemeClr val="accent6">
                              <a:lumMod val="75000"/>
                            </a:schemeClr>
                          </a:solidFill>
                          <a:effectLst/>
                          <a:latin typeface="+mn-lt"/>
                        </a:rPr>
                        <a:t>LED--- Red (2pc), yellow(1pc), green(1pc)</a:t>
                      </a:r>
                      <a:endParaRPr lang="en-US" sz="2600" b="1" kern="100" dirty="0">
                        <a:solidFill>
                          <a:schemeClr val="accent6">
                            <a:lumMod val="75000"/>
                          </a:schemeClr>
                        </a:solidFill>
                        <a:effectLst/>
                        <a:latin typeface="+mn-lt"/>
                      </a:endParaRPr>
                    </a:p>
                    <a:p>
                      <a:pPr marL="457200" indent="-457200">
                        <a:lnSpc>
                          <a:spcPct val="150000"/>
                        </a:lnSpc>
                        <a:buFont typeface="+mj-lt"/>
                        <a:buAutoNum type="arabicPeriod" startAt="7"/>
                      </a:pPr>
                      <a:r>
                        <a:rPr lang="en-US" sz="2600" b="1" kern="0" dirty="0">
                          <a:solidFill>
                            <a:schemeClr val="accent6">
                              <a:lumMod val="75000"/>
                            </a:schemeClr>
                          </a:solidFill>
                          <a:effectLst/>
                          <a:latin typeface="+mn-lt"/>
                        </a:rPr>
                        <a:t>Water Pump and pipe</a:t>
                      </a:r>
                      <a:endParaRPr lang="en-US" sz="2600" b="1" dirty="0">
                        <a:solidFill>
                          <a:schemeClr val="accent6">
                            <a:lumMod val="75000"/>
                          </a:schemeClr>
                        </a:solidFill>
                        <a:latin typeface="+mn-lt"/>
                        <a:cs typeface="Times New Roman" panose="02020603050405020304" pitchFamily="18" charset="0"/>
                      </a:endParaRPr>
                    </a:p>
                    <a:p>
                      <a:pPr marL="457200" indent="-457200">
                        <a:lnSpc>
                          <a:spcPct val="150000"/>
                        </a:lnSpc>
                        <a:buFont typeface="+mj-lt"/>
                        <a:buAutoNum type="arabicPeriod" startAt="6"/>
                      </a:pPr>
                      <a:endParaRPr lang="en-US" sz="2600" b="1" dirty="0">
                        <a:solidFill>
                          <a:schemeClr val="accent6">
                            <a:lumMod val="75000"/>
                          </a:schemeClr>
                        </a:solidFill>
                        <a:latin typeface="+mn-lt"/>
                      </a:endParaRPr>
                    </a:p>
                  </a:txBody>
                  <a:tcPr/>
                </a:tc>
                <a:extLst>
                  <a:ext uri="{0D108BD9-81ED-4DB2-BD59-A6C34878D82A}">
                    <a16:rowId xmlns:a16="http://schemas.microsoft.com/office/drawing/2014/main" val="1428075160"/>
                  </a:ext>
                </a:extLst>
              </a:tr>
            </a:tbl>
          </a:graphicData>
        </a:graphic>
      </p:graphicFrame>
      <p:sp>
        <p:nvSpPr>
          <p:cNvPr id="6" name="TextBox 5">
            <a:extLst>
              <a:ext uri="{FF2B5EF4-FFF2-40B4-BE49-F238E27FC236}">
                <a16:creationId xmlns:a16="http://schemas.microsoft.com/office/drawing/2014/main" id="{9D74E5C8-C024-483E-831C-7297294771A5}"/>
              </a:ext>
            </a:extLst>
          </p:cNvPr>
          <p:cNvSpPr txBox="1"/>
          <p:nvPr/>
        </p:nvSpPr>
        <p:spPr>
          <a:xfrm>
            <a:off x="2140268" y="2004060"/>
            <a:ext cx="11598592" cy="1384995"/>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FFC000">
                    <a:lumMod val="75000"/>
                  </a:srgbClr>
                </a:solidFill>
                <a:effectLst/>
                <a:uLnTx/>
                <a:uFillTx/>
                <a:latin typeface="Calibri" panose="020F0502020204030204"/>
                <a:ea typeface="+mn-ea"/>
                <a:cs typeface="+mn-cs"/>
              </a:rPr>
              <a:t>Transistor deactivates relay as water level rises, allowing the pump to operate.</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Wires connected to transistor base detect water levels at each stage.</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Overflow Level triggers circuit and alarm, automatically shutting down pump.</a:t>
            </a:r>
          </a:p>
        </p:txBody>
      </p:sp>
    </p:spTree>
    <p:extLst>
      <p:ext uri="{BB962C8B-B14F-4D97-AF65-F5344CB8AC3E}">
        <p14:creationId xmlns:p14="http://schemas.microsoft.com/office/powerpoint/2010/main" val="333533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20483" name="Oval 3" descr="Parchment"/>
          <p:cNvSpPr>
            <a:spLocks noChangeArrowheads="1"/>
          </p:cNvSpPr>
          <p:nvPr/>
        </p:nvSpPr>
        <p:spPr bwMode="auto">
          <a:xfrm>
            <a:off x="1447454" y="312420"/>
            <a:ext cx="13564292" cy="88773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4800" b="0" i="0">
                <a:solidFill>
                  <a:srgbClr val="0070C0"/>
                </a:solidFill>
                <a:effectLst/>
                <a:latin typeface="Comic Sans MS" panose="030F0702030302020204" pitchFamily="66" charset="0"/>
              </a:rPr>
              <a:t>Description of the Work </a:t>
            </a:r>
            <a:endParaRPr lang="en-US" sz="4800" b="0" i="0" dirty="0">
              <a:solidFill>
                <a:srgbClr val="0070C0"/>
              </a:solidFill>
              <a:effectLst/>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9" name="Picture 8">
            <a:extLst>
              <a:ext uri="{FF2B5EF4-FFF2-40B4-BE49-F238E27FC236}">
                <a16:creationId xmlns:a16="http://schemas.microsoft.com/office/drawing/2014/main" id="{15CC1FB4-765B-E8C4-3D1D-31DA9DD77FE0}"/>
              </a:ext>
            </a:extLst>
          </p:cNvPr>
          <p:cNvPicPr>
            <a:picLocks noChangeAspect="1"/>
          </p:cNvPicPr>
          <p:nvPr/>
        </p:nvPicPr>
        <p:blipFill>
          <a:blip r:embed="rId3"/>
          <a:stretch>
            <a:fillRect/>
          </a:stretch>
        </p:blipFill>
        <p:spPr>
          <a:xfrm>
            <a:off x="830234" y="1631335"/>
            <a:ext cx="4652010" cy="2880360"/>
          </a:xfrm>
          <a:prstGeom prst="rect">
            <a:avLst/>
          </a:prstGeom>
        </p:spPr>
      </p:pic>
      <p:sp>
        <p:nvSpPr>
          <p:cNvPr id="10" name="TextBox 9">
            <a:extLst>
              <a:ext uri="{FF2B5EF4-FFF2-40B4-BE49-F238E27FC236}">
                <a16:creationId xmlns:a16="http://schemas.microsoft.com/office/drawing/2014/main" id="{B1F2CC19-C3E8-F26A-C8EF-D9B3E16EE749}"/>
              </a:ext>
            </a:extLst>
          </p:cNvPr>
          <p:cNvSpPr txBox="1"/>
          <p:nvPr/>
        </p:nvSpPr>
        <p:spPr>
          <a:xfrm>
            <a:off x="777240" y="1200150"/>
            <a:ext cx="3086100" cy="461665"/>
          </a:xfrm>
          <a:prstGeom prst="rect">
            <a:avLst/>
          </a:prstGeom>
          <a:noFill/>
        </p:spPr>
        <p:txBody>
          <a:bodyPr wrap="square" rtlCol="0">
            <a:spAutoFit/>
          </a:bodyPr>
          <a:lstStyle/>
          <a:p>
            <a:r>
              <a:rPr lang="en-US" sz="2400" b="1" dirty="0">
                <a:solidFill>
                  <a:schemeClr val="accent1">
                    <a:lumMod val="75000"/>
                  </a:schemeClr>
                </a:solidFill>
              </a:rPr>
              <a:t>How Transistor work:</a:t>
            </a:r>
          </a:p>
        </p:txBody>
      </p:sp>
      <p:pic>
        <p:nvPicPr>
          <p:cNvPr id="14" name="Picture 13">
            <a:extLst>
              <a:ext uri="{FF2B5EF4-FFF2-40B4-BE49-F238E27FC236}">
                <a16:creationId xmlns:a16="http://schemas.microsoft.com/office/drawing/2014/main" id="{6B497AFC-63E2-9B5C-C3E1-246B3BD9C490}"/>
              </a:ext>
            </a:extLst>
          </p:cNvPr>
          <p:cNvPicPr>
            <a:picLocks noChangeAspect="1"/>
          </p:cNvPicPr>
          <p:nvPr/>
        </p:nvPicPr>
        <p:blipFill>
          <a:blip r:embed="rId4"/>
          <a:stretch>
            <a:fillRect/>
          </a:stretch>
        </p:blipFill>
        <p:spPr>
          <a:xfrm>
            <a:off x="777240" y="5015210"/>
            <a:ext cx="4705004" cy="2813030"/>
          </a:xfrm>
          <a:prstGeom prst="rect">
            <a:avLst/>
          </a:prstGeom>
        </p:spPr>
      </p:pic>
      <p:sp>
        <p:nvSpPr>
          <p:cNvPr id="15" name="Arrow: Down 14">
            <a:extLst>
              <a:ext uri="{FF2B5EF4-FFF2-40B4-BE49-F238E27FC236}">
                <a16:creationId xmlns:a16="http://schemas.microsoft.com/office/drawing/2014/main" id="{B83C9DE6-1EDD-9EB6-997F-812B66D20994}"/>
              </a:ext>
            </a:extLst>
          </p:cNvPr>
          <p:cNvSpPr/>
          <p:nvPr/>
        </p:nvSpPr>
        <p:spPr>
          <a:xfrm>
            <a:off x="2939068" y="4511695"/>
            <a:ext cx="407751" cy="50351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25C64B4-8C43-8829-353B-9429B1A119F5}"/>
              </a:ext>
            </a:extLst>
          </p:cNvPr>
          <p:cNvSpPr txBox="1"/>
          <p:nvPr/>
        </p:nvSpPr>
        <p:spPr>
          <a:xfrm>
            <a:off x="5996595" y="1292966"/>
            <a:ext cx="2817128" cy="461665"/>
          </a:xfrm>
          <a:prstGeom prst="rect">
            <a:avLst/>
          </a:prstGeom>
          <a:noFill/>
        </p:spPr>
        <p:txBody>
          <a:bodyPr wrap="square">
            <a:spAutoFit/>
          </a:bodyPr>
          <a:lstStyle/>
          <a:p>
            <a:r>
              <a:rPr lang="en-US" sz="2400" b="1" dirty="0">
                <a:solidFill>
                  <a:srgbClr val="5B9BD5">
                    <a:lumMod val="75000"/>
                  </a:srgbClr>
                </a:solidFill>
                <a:latin typeface="Calibri" panose="020F0502020204030204"/>
              </a:rPr>
              <a:t>How Relay works</a:t>
            </a:r>
            <a:endParaRPr lang="en-US" dirty="0"/>
          </a:p>
        </p:txBody>
      </p:sp>
      <p:pic>
        <p:nvPicPr>
          <p:cNvPr id="23" name="Picture 22">
            <a:extLst>
              <a:ext uri="{FF2B5EF4-FFF2-40B4-BE49-F238E27FC236}">
                <a16:creationId xmlns:a16="http://schemas.microsoft.com/office/drawing/2014/main" id="{F1DBBCDE-C401-F77E-BE61-6EE0D487F095}"/>
              </a:ext>
            </a:extLst>
          </p:cNvPr>
          <p:cNvPicPr>
            <a:picLocks noChangeAspect="1"/>
          </p:cNvPicPr>
          <p:nvPr/>
        </p:nvPicPr>
        <p:blipFill>
          <a:blip r:embed="rId5"/>
          <a:stretch>
            <a:fillRect/>
          </a:stretch>
        </p:blipFill>
        <p:spPr>
          <a:xfrm>
            <a:off x="6075045" y="1765386"/>
            <a:ext cx="4040089" cy="2746309"/>
          </a:xfrm>
          <a:prstGeom prst="rect">
            <a:avLst/>
          </a:prstGeom>
        </p:spPr>
      </p:pic>
      <p:cxnSp>
        <p:nvCxnSpPr>
          <p:cNvPr id="25" name="Straight Connector 24">
            <a:extLst>
              <a:ext uri="{FF2B5EF4-FFF2-40B4-BE49-F238E27FC236}">
                <a16:creationId xmlns:a16="http://schemas.microsoft.com/office/drawing/2014/main" id="{9A5E7B10-C295-0BF7-833F-2D5B28A66383}"/>
              </a:ext>
            </a:extLst>
          </p:cNvPr>
          <p:cNvCxnSpPr>
            <a:cxnSpLocks/>
          </p:cNvCxnSpPr>
          <p:nvPr/>
        </p:nvCxnSpPr>
        <p:spPr>
          <a:xfrm>
            <a:off x="5732585" y="1359463"/>
            <a:ext cx="0" cy="6663742"/>
          </a:xfrm>
          <a:prstGeom prst="line">
            <a:avLst/>
          </a:prstGeom>
          <a:ln w="149225"/>
        </p:spPr>
        <p:style>
          <a:lnRef idx="3">
            <a:schemeClr val="accent2"/>
          </a:lnRef>
          <a:fillRef idx="0">
            <a:schemeClr val="accent2"/>
          </a:fillRef>
          <a:effectRef idx="2">
            <a:schemeClr val="accent2"/>
          </a:effectRef>
          <a:fontRef idx="minor">
            <a:schemeClr val="tx1"/>
          </a:fontRef>
        </p:style>
      </p:cxnSp>
      <p:pic>
        <p:nvPicPr>
          <p:cNvPr id="28" name="Picture 27">
            <a:extLst>
              <a:ext uri="{FF2B5EF4-FFF2-40B4-BE49-F238E27FC236}">
                <a16:creationId xmlns:a16="http://schemas.microsoft.com/office/drawing/2014/main" id="{7AF2D9CD-2BE9-0BFC-1BEE-65DA7C49EB36}"/>
              </a:ext>
            </a:extLst>
          </p:cNvPr>
          <p:cNvPicPr>
            <a:picLocks noChangeAspect="1"/>
          </p:cNvPicPr>
          <p:nvPr/>
        </p:nvPicPr>
        <p:blipFill>
          <a:blip r:embed="rId6"/>
          <a:stretch>
            <a:fillRect/>
          </a:stretch>
        </p:blipFill>
        <p:spPr>
          <a:xfrm>
            <a:off x="11269985" y="1754632"/>
            <a:ext cx="4411973" cy="2757064"/>
          </a:xfrm>
          <a:prstGeom prst="rect">
            <a:avLst/>
          </a:prstGeom>
        </p:spPr>
      </p:pic>
      <p:sp>
        <p:nvSpPr>
          <p:cNvPr id="29" name="Arrow: Down 28">
            <a:extLst>
              <a:ext uri="{FF2B5EF4-FFF2-40B4-BE49-F238E27FC236}">
                <a16:creationId xmlns:a16="http://schemas.microsoft.com/office/drawing/2014/main" id="{D938D457-D133-4E29-1B34-93761781B176}"/>
              </a:ext>
            </a:extLst>
          </p:cNvPr>
          <p:cNvSpPr/>
          <p:nvPr/>
        </p:nvSpPr>
        <p:spPr>
          <a:xfrm rot="16200000">
            <a:off x="10496673" y="2598537"/>
            <a:ext cx="391774" cy="1154852"/>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DDE5845-46EB-B9EC-013F-EA9218DFF793}"/>
              </a:ext>
            </a:extLst>
          </p:cNvPr>
          <p:cNvPicPr>
            <a:picLocks noChangeAspect="1"/>
          </p:cNvPicPr>
          <p:nvPr/>
        </p:nvPicPr>
        <p:blipFill>
          <a:blip r:embed="rId7"/>
          <a:stretch>
            <a:fillRect/>
          </a:stretch>
        </p:blipFill>
        <p:spPr>
          <a:xfrm>
            <a:off x="11269985" y="4926769"/>
            <a:ext cx="4411972" cy="2901471"/>
          </a:xfrm>
          <a:prstGeom prst="rect">
            <a:avLst/>
          </a:prstGeom>
        </p:spPr>
      </p:pic>
      <p:sp>
        <p:nvSpPr>
          <p:cNvPr id="34" name="Arrow: Down 33">
            <a:extLst>
              <a:ext uri="{FF2B5EF4-FFF2-40B4-BE49-F238E27FC236}">
                <a16:creationId xmlns:a16="http://schemas.microsoft.com/office/drawing/2014/main" id="{931DEAFD-B95F-48FB-4E1B-B8B717A91DB8}"/>
              </a:ext>
            </a:extLst>
          </p:cNvPr>
          <p:cNvSpPr/>
          <p:nvPr/>
        </p:nvSpPr>
        <p:spPr>
          <a:xfrm>
            <a:off x="13384533" y="4511695"/>
            <a:ext cx="422902" cy="415074"/>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665298D0-14FD-A37F-061B-184B1BB5D588}"/>
              </a:ext>
            </a:extLst>
          </p:cNvPr>
          <p:cNvPicPr>
            <a:picLocks noChangeAspect="1"/>
          </p:cNvPicPr>
          <p:nvPr/>
        </p:nvPicPr>
        <p:blipFill>
          <a:blip r:embed="rId8"/>
          <a:stretch>
            <a:fillRect/>
          </a:stretch>
        </p:blipFill>
        <p:spPr>
          <a:xfrm>
            <a:off x="6075045" y="4884421"/>
            <a:ext cx="4061800" cy="2943820"/>
          </a:xfrm>
          <a:prstGeom prst="rect">
            <a:avLst/>
          </a:prstGeom>
        </p:spPr>
      </p:pic>
      <p:sp>
        <p:nvSpPr>
          <p:cNvPr id="39" name="Arrow: Down 38">
            <a:extLst>
              <a:ext uri="{FF2B5EF4-FFF2-40B4-BE49-F238E27FC236}">
                <a16:creationId xmlns:a16="http://schemas.microsoft.com/office/drawing/2014/main" id="{1C889C80-7F6F-A868-F368-A8EB4BAA05E7}"/>
              </a:ext>
            </a:extLst>
          </p:cNvPr>
          <p:cNvSpPr/>
          <p:nvPr/>
        </p:nvSpPr>
        <p:spPr>
          <a:xfrm rot="5400000">
            <a:off x="10496673" y="5778905"/>
            <a:ext cx="391774" cy="1154852"/>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5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descr="Parchment"/>
          <p:cNvSpPr>
            <a:spLocks noChangeArrowheads="1"/>
          </p:cNvSpPr>
          <p:nvPr/>
        </p:nvSpPr>
        <p:spPr bwMode="auto">
          <a:xfrm>
            <a:off x="2186247" y="486686"/>
            <a:ext cx="12086705" cy="125158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Experimental Setup</a:t>
            </a:r>
          </a:p>
        </p:txBody>
      </p:sp>
      <p:sp>
        <p:nvSpPr>
          <p:cNvPr id="21507" name="Rectangle 1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8" name="Rectangle 2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9" name="Rectangle 28"/>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0" name="Rectangle 37"/>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4" name="Rectangle 12"/>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 name="Rectangle 1"/>
          <p:cNvSpPr/>
          <p:nvPr/>
        </p:nvSpPr>
        <p:spPr>
          <a:xfrm>
            <a:off x="-361604" y="3032889"/>
            <a:ext cx="14647026" cy="646331"/>
          </a:xfrm>
          <a:prstGeom prst="rect">
            <a:avLst/>
          </a:prstGeom>
        </p:spPr>
        <p:txBody>
          <a:bodyPr wrap="square">
            <a:spAutoFit/>
          </a:bodyPr>
          <a:lstStyle/>
          <a:p>
            <a:pPr algn="just"/>
            <a:endParaRPr lang="en-CA" sz="3600"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6" name="Picture 5">
            <a:extLst>
              <a:ext uri="{FF2B5EF4-FFF2-40B4-BE49-F238E27FC236}">
                <a16:creationId xmlns:a16="http://schemas.microsoft.com/office/drawing/2014/main" id="{3DE941D5-FFC1-13F6-736C-F3A982659CB3}"/>
              </a:ext>
            </a:extLst>
          </p:cNvPr>
          <p:cNvPicPr>
            <a:picLocks noChangeAspect="1"/>
          </p:cNvPicPr>
          <p:nvPr/>
        </p:nvPicPr>
        <p:blipFill>
          <a:blip r:embed="rId3"/>
          <a:stretch>
            <a:fillRect/>
          </a:stretch>
        </p:blipFill>
        <p:spPr>
          <a:xfrm>
            <a:off x="2495550" y="1827890"/>
            <a:ext cx="11777402" cy="5258710"/>
          </a:xfrm>
          <a:prstGeom prst="rect">
            <a:avLst/>
          </a:prstGeom>
        </p:spPr>
      </p:pic>
      <p:sp>
        <p:nvSpPr>
          <p:cNvPr id="8" name="TextBox 7">
            <a:extLst>
              <a:ext uri="{FF2B5EF4-FFF2-40B4-BE49-F238E27FC236}">
                <a16:creationId xmlns:a16="http://schemas.microsoft.com/office/drawing/2014/main" id="{5E805E94-2419-85C0-63A3-233D306D4BB8}"/>
              </a:ext>
            </a:extLst>
          </p:cNvPr>
          <p:cNvSpPr txBox="1"/>
          <p:nvPr/>
        </p:nvSpPr>
        <p:spPr>
          <a:xfrm>
            <a:off x="3698125" y="7086600"/>
            <a:ext cx="8435340" cy="461665"/>
          </a:xfrm>
          <a:prstGeom prst="rect">
            <a:avLst/>
          </a:prstGeom>
          <a:noFill/>
        </p:spPr>
        <p:txBody>
          <a:bodyPr wrap="square">
            <a:spAutoFit/>
          </a:bodyPr>
          <a:lstStyle/>
          <a:p>
            <a:pPr algn="ctr"/>
            <a:r>
              <a:rPr lang="en-US" altLang="en-US" sz="2400" b="1" dirty="0">
                <a:solidFill>
                  <a:srgbClr val="0070C0"/>
                </a:solidFill>
                <a:latin typeface="Comic Sans MS" panose="030F0702030302020204" pitchFamily="66" charset="0"/>
              </a:rPr>
              <a:t>Simulation</a:t>
            </a:r>
            <a:endParaRPr lang="en-US" altLang="en-US" sz="1800" b="1"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3230007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56854b82-c475-49f3-ad5c-f50bfaba19f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01260B57E01704FA3B89595C74A444B" ma:contentTypeVersion="4" ma:contentTypeDescription="Create a new document." ma:contentTypeScope="" ma:versionID="17e61fd56370cffbbc1188b8b617c0fb">
  <xsd:schema xmlns:xsd="http://www.w3.org/2001/XMLSchema" xmlns:xs="http://www.w3.org/2001/XMLSchema" xmlns:p="http://schemas.microsoft.com/office/2006/metadata/properties" xmlns:ns2="56854b82-c475-49f3-ad5c-f50bfaba19f8" targetNamespace="http://schemas.microsoft.com/office/2006/metadata/properties" ma:root="true" ma:fieldsID="0202bc167006c6a468fafbfe0bb0fdf8" ns2:_="">
    <xsd:import namespace="56854b82-c475-49f3-ad5c-f50bfaba19f8"/>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854b82-c475-49f3-ad5c-f50bfaba19f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8E20A-3CCF-4936-A030-6C75490658A6}">
  <ds:schemaRefs>
    <ds:schemaRef ds:uri="http://purl.org/dc/dcmitype/"/>
    <ds:schemaRef ds:uri="b8d4537a-75fc-4c95-93ca-a321653b0576"/>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 ds:uri="56854b82-c475-49f3-ad5c-f50bfaba19f8"/>
  </ds:schemaRefs>
</ds:datastoreItem>
</file>

<file path=customXml/itemProps2.xml><?xml version="1.0" encoding="utf-8"?>
<ds:datastoreItem xmlns:ds="http://schemas.openxmlformats.org/officeDocument/2006/customXml" ds:itemID="{0427AB6C-43B7-4FA7-9E14-EAF9AAAD0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854b82-c475-49f3-ad5c-f50bfaba19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8059</TotalTime>
  <Words>983</Words>
  <Application>Microsoft Office PowerPoint</Application>
  <PresentationFormat>Custom</PresentationFormat>
  <Paragraphs>124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Calibri Light</vt:lpstr>
      <vt:lpstr>Comic Sans MS</vt:lpstr>
      <vt:lpstr>Office Theme</vt:lpstr>
      <vt:lpstr>Digital Logic and Circuits LAB Project Title:  WATER LEVEL INDICATOR WITH ALARM SYSTEM AND AUTOMATIC OFF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Nokibul Arfin</cp:lastModifiedBy>
  <cp:revision>437</cp:revision>
  <dcterms:created xsi:type="dcterms:W3CDTF">2017-01-20T15:00:05Z</dcterms:created>
  <dcterms:modified xsi:type="dcterms:W3CDTF">2023-08-26T03:31:46Z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0x010100101260B57E01704FA3B89595C74A444B</vt:lpwstr>
  </property>
</Properties>
</file>