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6" r:id="rId4"/>
    <p:sldId id="25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840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3358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41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97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21757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1374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1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81870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60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07047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4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300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59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0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8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149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12751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Network Switching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</a:t>
            </a:r>
            <a:r>
              <a:rPr lang="en-US" b="1" dirty="0"/>
              <a:t>COE 3201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Engineering</a:t>
            </a:r>
          </a:p>
          <a:p>
            <a:pPr algn="ctr"/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Engineering</a:t>
            </a:r>
            <a:endParaRPr lang="en-US" sz="2000" b="1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105089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bg2"/>
                          </a:solidFill>
                        </a:rPr>
                        <a:t>Lecture </a:t>
                      </a: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i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</a:t>
            </a:r>
            <a:r>
              <a:rPr lang="en-US" b="1" dirty="0"/>
              <a:t>Data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prstClr val="white">
                  <a:lumMod val="65000"/>
                </a:prstClr>
              </a:buClr>
              <a:buNone/>
            </a:pPr>
            <a:r>
              <a:rPr lang="en-US" sz="2600" b="1" dirty="0" smtClean="0">
                <a:solidFill>
                  <a:prstClr val="black"/>
                </a:solidFill>
              </a:rPr>
              <a:t>Virtual-Circuit Packet </a:t>
            </a:r>
            <a:r>
              <a:rPr lang="en-US" sz="2600" b="1" dirty="0">
                <a:solidFill>
                  <a:prstClr val="black"/>
                </a:solidFill>
              </a:rPr>
              <a:t>Switching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224658" y="1364790"/>
            <a:ext cx="4572000" cy="4986337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bg2"/>
                </a:solidFill>
              </a:rPr>
              <a:t>Preplanned route established before any packets sent</a:t>
            </a:r>
          </a:p>
          <a:p>
            <a:pPr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bg2"/>
                </a:solidFill>
              </a:rPr>
              <a:t>Call request and call accept packets establish connection (handshake)</a:t>
            </a:r>
          </a:p>
          <a:p>
            <a:pPr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bg2"/>
                </a:solidFill>
              </a:rPr>
              <a:t>Communication with virtual circuits takes place in three phases 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 smtClean="0">
                <a:solidFill>
                  <a:schemeClr val="bg2"/>
                </a:solidFill>
              </a:rPr>
              <a:t>VC establishment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 smtClean="0">
                <a:solidFill>
                  <a:schemeClr val="bg2"/>
                </a:solidFill>
              </a:rPr>
              <a:t>data transfer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 smtClean="0">
                <a:solidFill>
                  <a:schemeClr val="bg2"/>
                </a:solidFill>
              </a:rPr>
              <a:t>VC disconnect</a:t>
            </a:r>
            <a:endParaRPr lang="en-US" altLang="en-US" sz="2000" dirty="0" smtClean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000" b="1" i="1" u="sng" dirty="0" smtClean="0">
                <a:solidFill>
                  <a:schemeClr val="bg2"/>
                </a:solidFill>
              </a:rPr>
              <a:t>Note:</a:t>
            </a:r>
            <a:r>
              <a:rPr lang="en-US" altLang="en-US" sz="2000" dirty="0" smtClean="0">
                <a:solidFill>
                  <a:schemeClr val="bg2"/>
                </a:solidFill>
              </a:rPr>
              <a:t> packet headers don’t need to contain the full destination address of the packet 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5"/>
          <a:stretch>
            <a:fillRect/>
          </a:stretch>
        </p:blipFill>
        <p:spPr>
          <a:xfrm>
            <a:off x="4935538" y="1364790"/>
            <a:ext cx="3751262" cy="49863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84827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2"/>
            <a:ext cx="7062833" cy="90367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prstClr val="white">
                  <a:lumMod val="65000"/>
                </a:prstClr>
              </a:buClr>
              <a:buNone/>
            </a:pPr>
            <a:r>
              <a:rPr lang="en-US" altLang="en-US" b="1" dirty="0"/>
              <a:t>Datagram vs. Virtual-Circuits</a:t>
            </a:r>
            <a:br>
              <a:rPr lang="en-US" altLang="en-US" b="1" dirty="0"/>
            </a:br>
            <a:r>
              <a:rPr lang="en-US" altLang="en-US" b="1" dirty="0">
                <a:solidFill>
                  <a:schemeClr val="bg2"/>
                </a:solidFill>
              </a:rPr>
              <a:t>Packet Switching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/>
            </a:endParaRPr>
          </a:p>
        </p:txBody>
      </p:sp>
      <p:graphicFrame>
        <p:nvGraphicFramePr>
          <p:cNvPr id="4" name="Group 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0988270"/>
              </p:ext>
            </p:extLst>
          </p:nvPr>
        </p:nvGraphicFramePr>
        <p:xfrm>
          <a:off x="457200" y="1719263"/>
          <a:ext cx="8229600" cy="478822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Datagram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Virtual circuits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066">
                <a:tc>
                  <a:txBody>
                    <a:bodyPr/>
                    <a:lstStyle/>
                    <a:p>
                      <a:pPr marL="287338" marR="0" lvl="0" indent="-2873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Wingdings" pitchFamily="2" charset="2"/>
                        <a:buChar char="ý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No call setup phase</a:t>
                      </a:r>
                    </a:p>
                    <a:p>
                      <a:pPr marL="741363" marR="0" lvl="1" indent="-2841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Char char="ý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Better if few packets</a:t>
                      </a:r>
                    </a:p>
                    <a:p>
                      <a:pPr marL="287338" marR="0" lvl="0" indent="-2873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Wingdings" pitchFamily="2" charset="2"/>
                        <a:buChar char="ý"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  <a:p>
                      <a:pPr marL="287338" marR="0" lvl="0" indent="-2873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Wingdings" pitchFamily="2" charset="2"/>
                        <a:buChar char="ý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More flexible</a:t>
                      </a:r>
                    </a:p>
                    <a:p>
                      <a:pPr marL="741363" marR="0" lvl="1" indent="-2841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Char char="ý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Routing can be used to avoid congested parts of the network</a:t>
                      </a:r>
                    </a:p>
                    <a:p>
                      <a:pPr marL="287338" marR="0" lvl="0" indent="-2873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39725" marR="0" lvl="0" indent="-339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Wingdings" pitchFamily="2" charset="2"/>
                        <a:buChar char="ý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Network can provide sequencing and error control</a:t>
                      </a:r>
                    </a:p>
                    <a:p>
                      <a:pPr marL="339725" marR="0" lvl="0" indent="-339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Wingdings" pitchFamily="2" charset="2"/>
                        <a:buChar char="ý"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  <a:p>
                      <a:pPr marL="339725" marR="0" lvl="0" indent="-339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Wingdings" pitchFamily="2" charset="2"/>
                        <a:buChar char="ý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Packets are forwarded more quickly</a:t>
                      </a:r>
                    </a:p>
                    <a:p>
                      <a:pPr marL="741363" marR="0" lvl="1" indent="-2873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Char char="ý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No routing decisions to make</a:t>
                      </a:r>
                    </a:p>
                    <a:p>
                      <a:pPr marL="339725" marR="0" lvl="0" indent="-339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Wingdings" pitchFamily="2" charset="2"/>
                        <a:buChar char="ý"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</a:endParaRPr>
                    </a:p>
                    <a:p>
                      <a:pPr marL="339725" marR="0" lvl="0" indent="-339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0000"/>
                        <a:buFont typeface="Wingdings" pitchFamily="2" charset="2"/>
                        <a:buChar char="ý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Less reliable</a:t>
                      </a:r>
                    </a:p>
                    <a:p>
                      <a:pPr marL="741363" marR="0" lvl="1" indent="-2873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Char char="ý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Loss of a node looses all circuits through that node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2349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783772" y="2435897"/>
            <a:ext cx="7688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 smtClean="0">
                <a:solidFill>
                  <a:schemeClr val="bg2"/>
                </a:solidFill>
              </a:rPr>
              <a:t>1. </a:t>
            </a:r>
            <a:r>
              <a:rPr lang="en-US" dirty="0" err="1">
                <a:solidFill>
                  <a:schemeClr val="bg2"/>
                </a:solidFill>
              </a:rPr>
              <a:t>Forouzan</a:t>
            </a:r>
            <a:r>
              <a:rPr lang="en-US" dirty="0">
                <a:solidFill>
                  <a:schemeClr val="bg2"/>
                </a:solidFill>
              </a:rPr>
              <a:t>, B. A. "Data Communication and Networking. Tata McGraw." (2005).</a:t>
            </a:r>
          </a:p>
          <a:p>
            <a:endParaRPr lang="en-FI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79159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 smtClean="0">
                <a:solidFill>
                  <a:schemeClr val="bg2"/>
                </a:solidFill>
              </a:rPr>
              <a:t>1. Prakash </a:t>
            </a:r>
            <a:r>
              <a:rPr lang="en-US" dirty="0">
                <a:solidFill>
                  <a:schemeClr val="bg2"/>
                </a:solidFill>
              </a:rPr>
              <a:t>C. Gupta, “Data communications”, Prentice Hall India Pvt.</a:t>
            </a:r>
          </a:p>
          <a:p>
            <a:pPr lvl="0"/>
            <a:r>
              <a:rPr lang="en-US" dirty="0" smtClean="0">
                <a:solidFill>
                  <a:schemeClr val="bg2"/>
                </a:solidFill>
              </a:rPr>
              <a:t>2. William </a:t>
            </a:r>
            <a:r>
              <a:rPr lang="en-US" dirty="0">
                <a:solidFill>
                  <a:schemeClr val="bg2"/>
                </a:solidFill>
              </a:rPr>
              <a:t>Stallings, "Data and Computer Communications”, </a:t>
            </a:r>
            <a:r>
              <a:rPr lang="en-US" dirty="0" smtClean="0">
                <a:solidFill>
                  <a:schemeClr val="bg2"/>
                </a:solidFill>
              </a:rPr>
              <a:t>Pearson</a:t>
            </a:r>
          </a:p>
          <a:p>
            <a:pPr lvl="0"/>
            <a:r>
              <a:rPr lang="en-US" dirty="0" smtClean="0">
                <a:solidFill>
                  <a:schemeClr val="bg2"/>
                </a:solidFill>
              </a:rPr>
              <a:t>3. </a:t>
            </a:r>
            <a:r>
              <a:rPr lang="en-US" dirty="0" err="1" smtClean="0">
                <a:solidFill>
                  <a:schemeClr val="bg2"/>
                </a:solidFill>
              </a:rPr>
              <a:t>Forouzan</a:t>
            </a:r>
            <a:r>
              <a:rPr lang="en-US" dirty="0">
                <a:solidFill>
                  <a:schemeClr val="bg2"/>
                </a:solidFill>
              </a:rPr>
              <a:t>, B. A. "Data Communication and Networking. Tata McGraw." (2005</a:t>
            </a:r>
            <a:r>
              <a:rPr lang="en-US" dirty="0" smtClean="0">
                <a:solidFill>
                  <a:schemeClr val="bg2"/>
                </a:solidFill>
              </a:rPr>
              <a:t>).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Switching Mechanism for Data Transfer 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Circuit Switching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Message Switching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Packet Switching 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Virtual Circuit Switching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Datagram Switching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b="1" kern="0" dirty="0">
                <a:latin typeface="Arial"/>
              </a:rPr>
              <a:t>Switching Mechanism for Data Transfer </a:t>
            </a:r>
            <a:endParaRPr lang="en-US" dirty="0">
              <a:latin typeface="Arial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ct val="0"/>
              </a:spcBef>
              <a:buClrTx/>
              <a:buSzTx/>
            </a:pPr>
            <a:r>
              <a:rPr lang="en-US" altLang="en-US" b="1" dirty="0"/>
              <a:t>Taxonomy of Switched Network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41" y="2202873"/>
            <a:ext cx="7991475" cy="1801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55" y="3886200"/>
            <a:ext cx="638175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800" b="1" dirty="0"/>
              <a:t>Circuit Switching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35494" y="1224576"/>
            <a:ext cx="8229600" cy="4986337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800" dirty="0" smtClean="0">
                <a:solidFill>
                  <a:schemeClr val="bg2"/>
                </a:solidFill>
              </a:rPr>
              <a:t>Dedicated communication path between two stations</a:t>
            </a:r>
          </a:p>
          <a:p>
            <a:pPr>
              <a:lnSpc>
                <a:spcPct val="90000"/>
              </a:lnSpc>
            </a:pPr>
            <a:r>
              <a:rPr lang="en-US" altLang="en-US" sz="1800" dirty="0" smtClean="0">
                <a:solidFill>
                  <a:schemeClr val="bg2"/>
                </a:solidFill>
              </a:rPr>
              <a:t>Must have switching capacity and channel capacity to establish connection</a:t>
            </a:r>
          </a:p>
          <a:p>
            <a:pPr>
              <a:lnSpc>
                <a:spcPct val="90000"/>
              </a:lnSpc>
            </a:pPr>
            <a:r>
              <a:rPr lang="en-US" altLang="en-US" sz="1800" dirty="0" smtClean="0">
                <a:solidFill>
                  <a:schemeClr val="bg2"/>
                </a:solidFill>
              </a:rPr>
              <a:t>Must have intelligence to work out routing</a:t>
            </a:r>
          </a:p>
          <a:p>
            <a:pPr>
              <a:lnSpc>
                <a:spcPct val="80000"/>
              </a:lnSpc>
            </a:pPr>
            <a:r>
              <a:rPr lang="en-US" altLang="en-US" sz="1800" dirty="0" smtClean="0">
                <a:solidFill>
                  <a:schemeClr val="bg2"/>
                </a:solidFill>
              </a:rPr>
              <a:t>Inefficient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 smtClean="0">
                <a:solidFill>
                  <a:schemeClr val="bg2"/>
                </a:solidFill>
              </a:rPr>
              <a:t>Channel capacity dedicated for duration of connection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 smtClean="0">
                <a:solidFill>
                  <a:schemeClr val="bg2"/>
                </a:solidFill>
              </a:rPr>
              <a:t>If no data, capacity wasted</a:t>
            </a:r>
          </a:p>
          <a:p>
            <a:pPr>
              <a:lnSpc>
                <a:spcPct val="80000"/>
              </a:lnSpc>
            </a:pPr>
            <a:r>
              <a:rPr lang="en-US" altLang="en-US" sz="1800" dirty="0" smtClean="0">
                <a:solidFill>
                  <a:schemeClr val="bg2"/>
                </a:solidFill>
              </a:rPr>
              <a:t>Set up (connection) takes time</a:t>
            </a:r>
          </a:p>
          <a:p>
            <a:pPr>
              <a:lnSpc>
                <a:spcPct val="80000"/>
              </a:lnSpc>
            </a:pPr>
            <a:r>
              <a:rPr lang="en-US" altLang="en-US" sz="1800" dirty="0" smtClean="0">
                <a:solidFill>
                  <a:schemeClr val="bg2"/>
                </a:solidFill>
              </a:rPr>
              <a:t>Developed for voice traffic (phone)</a:t>
            </a:r>
          </a:p>
          <a:p>
            <a:pPr>
              <a:lnSpc>
                <a:spcPct val="80000"/>
              </a:lnSpc>
            </a:pPr>
            <a:r>
              <a:rPr lang="en-US" altLang="en-US" sz="1800" dirty="0" smtClean="0">
                <a:solidFill>
                  <a:schemeClr val="bg2"/>
                </a:solidFill>
              </a:rPr>
              <a:t>Examples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 smtClean="0">
                <a:solidFill>
                  <a:schemeClr val="bg2"/>
                </a:solidFill>
              </a:rPr>
              <a:t>Telephone networks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 smtClean="0">
                <a:solidFill>
                  <a:schemeClr val="bg2"/>
                </a:solidFill>
              </a:rPr>
              <a:t>ISDN (Integrated Services Digital Networks)</a:t>
            </a:r>
          </a:p>
          <a:p>
            <a:pPr>
              <a:lnSpc>
                <a:spcPct val="90000"/>
              </a:lnSpc>
            </a:pPr>
            <a:endParaRPr lang="en-US" altLang="en-US" sz="26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b="1" dirty="0"/>
              <a:t>Circuit Switching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52800" y="1503001"/>
            <a:ext cx="8171999" cy="5013325"/>
            <a:chOff x="192" y="866"/>
            <a:chExt cx="5687" cy="315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688" y="1080"/>
              <a:ext cx="0" cy="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bg2"/>
                </a:solidFill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688" y="1117"/>
              <a:ext cx="0" cy="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bg2"/>
                </a:solidFill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673" y="1210"/>
              <a:ext cx="0" cy="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bg2"/>
                </a:solidFill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130" y="1306"/>
              <a:ext cx="0" cy="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bg2"/>
                </a:solidFill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673" y="1258"/>
              <a:ext cx="0" cy="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bg2"/>
                </a:solidFill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130" y="1355"/>
              <a:ext cx="0" cy="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bg2"/>
                </a:solidFill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673" y="1948"/>
              <a:ext cx="0" cy="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bg2"/>
                </a:solidFill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988" y="2221"/>
              <a:ext cx="0" cy="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bg2"/>
                </a:solidFill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673" y="2405"/>
              <a:ext cx="0" cy="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bg2"/>
                </a:solidFill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988" y="2686"/>
              <a:ext cx="0" cy="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bg2"/>
                </a:solidFill>
              </a:endParaRPr>
            </a:p>
          </p:txBody>
        </p:sp>
        <p:sp>
          <p:nvSpPr>
            <p:cNvPr id="16" name="AutoShape 15"/>
            <p:cNvSpPr>
              <a:spLocks noChangeArrowheads="1"/>
            </p:cNvSpPr>
            <p:nvPr/>
          </p:nvSpPr>
          <p:spPr bwMode="auto">
            <a:xfrm rot="5400000">
              <a:off x="2335" y="1505"/>
              <a:ext cx="1115" cy="3265"/>
            </a:xfrm>
            <a:prstGeom prst="parallelogram">
              <a:avLst>
                <a:gd name="adj" fmla="val 25000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lIns="92121" tIns="46062" rIns="92121" bIns="46062" anchor="ctr"/>
            <a:lstStyle>
              <a:lvl1pPr defTabSz="915988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5988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5988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5988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5988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ts val="100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en-US" altLang="zh-TW" sz="2400" i="1">
                  <a:solidFill>
                    <a:schemeClr val="bg2"/>
                  </a:solidFill>
                  <a:ea typeface="新細明體" pitchFamily="18" charset="-120"/>
                </a:rPr>
                <a:t>DATA</a:t>
              </a: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2352" y="1872"/>
              <a:ext cx="2" cy="21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ot="10800000" vert="eaVert" wrap="none" lIns="92121" tIns="46062" rIns="92121" bIns="46062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1265" y="1764"/>
              <a:ext cx="0" cy="22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ot="10800000" vert="eaVert" wrap="none" lIns="92121" tIns="46062" rIns="92121" bIns="46062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4530" y="1764"/>
              <a:ext cx="0" cy="22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ot="10800000" vert="eaVert" wrap="none" lIns="92121" tIns="46062" rIns="92121" bIns="46062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0" name="AutoShape 19"/>
            <p:cNvSpPr>
              <a:spLocks noChangeArrowheads="1"/>
            </p:cNvSpPr>
            <p:nvPr/>
          </p:nvSpPr>
          <p:spPr bwMode="auto">
            <a:xfrm rot="16200000" flipH="1">
              <a:off x="2782" y="2187"/>
              <a:ext cx="232" cy="3265"/>
            </a:xfrm>
            <a:prstGeom prst="parallelogram">
              <a:avLst>
                <a:gd name="adj" fmla="val 80898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lIns="92121" tIns="46062" rIns="92121" bIns="46062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bg2"/>
                </a:solidFill>
              </a:endParaRPr>
            </a:p>
          </p:txBody>
        </p:sp>
        <p:sp>
          <p:nvSpPr>
            <p:cNvPr id="21" name="AutoShape 20"/>
            <p:cNvSpPr>
              <a:spLocks noChangeArrowheads="1"/>
            </p:cNvSpPr>
            <p:nvPr/>
          </p:nvSpPr>
          <p:spPr bwMode="auto">
            <a:xfrm rot="16200000" flipH="1">
              <a:off x="2802" y="863"/>
              <a:ext cx="192" cy="3265"/>
            </a:xfrm>
            <a:prstGeom prst="parallelogram">
              <a:avLst>
                <a:gd name="adj" fmla="val 79579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lIns="92121" tIns="46062" rIns="92121" bIns="46062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bg2"/>
                </a:solidFill>
              </a:endParaRPr>
            </a:p>
          </p:txBody>
        </p:sp>
        <p:sp>
          <p:nvSpPr>
            <p:cNvPr id="22" name="AutoShape 21"/>
            <p:cNvSpPr>
              <a:spLocks noChangeArrowheads="1"/>
            </p:cNvSpPr>
            <p:nvPr/>
          </p:nvSpPr>
          <p:spPr bwMode="auto">
            <a:xfrm rot="5400000">
              <a:off x="2840" y="1663"/>
              <a:ext cx="115" cy="1089"/>
            </a:xfrm>
            <a:prstGeom prst="parallelogram">
              <a:avLst>
                <a:gd name="adj" fmla="val 63884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lIns="92121" tIns="46062" rIns="92121" bIns="46062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bg2"/>
                </a:solidFill>
              </a:endParaRPr>
            </a:p>
          </p:txBody>
        </p:sp>
        <p:sp>
          <p:nvSpPr>
            <p:cNvPr id="23" name="AutoShape 22"/>
            <p:cNvSpPr>
              <a:spLocks noChangeArrowheads="1"/>
            </p:cNvSpPr>
            <p:nvPr/>
          </p:nvSpPr>
          <p:spPr bwMode="auto">
            <a:xfrm rot="5400000">
              <a:off x="1751" y="1548"/>
              <a:ext cx="116" cy="1088"/>
            </a:xfrm>
            <a:prstGeom prst="parallelogram">
              <a:avLst>
                <a:gd name="adj" fmla="val 63884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lIns="92121" tIns="46062" rIns="92121" bIns="46062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bg2"/>
                </a:solidFill>
              </a:endParaRPr>
            </a:p>
          </p:txBody>
        </p:sp>
        <p:graphicFrame>
          <p:nvGraphicFramePr>
            <p:cNvPr id="24" name="Object 23"/>
            <p:cNvGraphicFramePr>
              <a:graphicFrameLocks noChangeAspect="1"/>
            </p:cNvGraphicFramePr>
            <p:nvPr/>
          </p:nvGraphicFramePr>
          <p:xfrm>
            <a:off x="192" y="866"/>
            <a:ext cx="5192" cy="7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" name="VISIO" r:id="rId4" imgW="8280400" imgH="1153160" progId="Visio.Drawing.4">
                    <p:embed/>
                  </p:oleObj>
                </mc:Choice>
                <mc:Fallback>
                  <p:oleObj name="VISIO" r:id="rId4" imgW="8280400" imgH="1153160" progId="Visio.Drawing.4">
                    <p:embed/>
                    <p:pic>
                      <p:nvPicPr>
                        <p:cNvPr id="16406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866"/>
                          <a:ext cx="5192" cy="7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5" name="Group 24"/>
            <p:cNvGrpSpPr>
              <a:grpSpLocks/>
            </p:cNvGrpSpPr>
            <p:nvPr/>
          </p:nvGrpSpPr>
          <p:grpSpPr bwMode="auto">
            <a:xfrm>
              <a:off x="1099" y="2020"/>
              <a:ext cx="48" cy="1923"/>
              <a:chOff x="1152" y="2016"/>
              <a:chExt cx="48" cy="1920"/>
            </a:xfrm>
          </p:grpSpPr>
          <p:sp>
            <p:nvSpPr>
              <p:cNvPr id="44" name="AutoShape 25"/>
              <p:cNvSpPr>
                <a:spLocks/>
              </p:cNvSpPr>
              <p:nvPr/>
            </p:nvSpPr>
            <p:spPr bwMode="auto">
              <a:xfrm>
                <a:off x="1152" y="2016"/>
                <a:ext cx="48" cy="528"/>
              </a:xfrm>
              <a:prstGeom prst="leftBrace">
                <a:avLst>
                  <a:gd name="adj1" fmla="val 91667"/>
                  <a:gd name="adj2" fmla="val 36366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845" tIns="45924" rIns="91845" bIns="229630" anchor="ctr"/>
              <a:lstStyle>
                <a:lvl1pPr defTabSz="915988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5988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spcAft>
                    <a:spcPts val="1000"/>
                  </a:spcAft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chemeClr val="bg2"/>
                    </a:solidFill>
                    <a:latin typeface="新細明體" pitchFamily="18" charset="-120"/>
                  </a:rPr>
                  <a:t>Set-up phase   </a:t>
                </a:r>
              </a:p>
            </p:txBody>
          </p:sp>
          <p:sp>
            <p:nvSpPr>
              <p:cNvPr id="45" name="AutoShape 26"/>
              <p:cNvSpPr>
                <a:spLocks/>
              </p:cNvSpPr>
              <p:nvPr/>
            </p:nvSpPr>
            <p:spPr bwMode="auto">
              <a:xfrm>
                <a:off x="1152" y="2592"/>
                <a:ext cx="48" cy="768"/>
              </a:xfrm>
              <a:prstGeom prst="leftBrace">
                <a:avLst>
                  <a:gd name="adj1" fmla="val 133333"/>
                  <a:gd name="adj2" fmla="val 36366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845" tIns="45924" rIns="91845" bIns="229630" anchor="ctr"/>
              <a:lstStyle>
                <a:lvl1pPr defTabSz="915988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5988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spcAft>
                    <a:spcPts val="1000"/>
                  </a:spcAft>
                  <a:buClrTx/>
                  <a:buSzTx/>
                  <a:buFontTx/>
                  <a:buNone/>
                </a:pPr>
                <a:r>
                  <a:rPr lang="en-US" altLang="en-US" sz="1600" dirty="0" smtClean="0">
                    <a:solidFill>
                      <a:schemeClr val="bg2"/>
                    </a:solidFill>
                    <a:latin typeface="新細明體" pitchFamily="18" charset="-120"/>
                  </a:rPr>
                  <a:t>  Data                  </a:t>
                </a:r>
                <a:r>
                  <a:rPr lang="en-US" altLang="en-US" sz="1600" dirty="0">
                    <a:solidFill>
                      <a:schemeClr val="bg2"/>
                    </a:solidFill>
                    <a:latin typeface="新細明體" pitchFamily="18" charset="-120"/>
                  </a:rPr>
                  <a:t/>
                </a:r>
                <a:br>
                  <a:rPr lang="en-US" altLang="en-US" sz="1600" dirty="0">
                    <a:solidFill>
                      <a:schemeClr val="bg2"/>
                    </a:solidFill>
                    <a:latin typeface="新細明體" pitchFamily="18" charset="-120"/>
                  </a:rPr>
                </a:br>
                <a:r>
                  <a:rPr lang="en-US" altLang="en-US" sz="1600" dirty="0">
                    <a:solidFill>
                      <a:schemeClr val="bg2"/>
                    </a:solidFill>
                    <a:latin typeface="新細明體" pitchFamily="18" charset="-120"/>
                  </a:rPr>
                  <a:t> Transfer phase     </a:t>
                </a:r>
              </a:p>
            </p:txBody>
          </p:sp>
          <p:sp>
            <p:nvSpPr>
              <p:cNvPr id="46" name="AutoShape 27"/>
              <p:cNvSpPr>
                <a:spLocks/>
              </p:cNvSpPr>
              <p:nvPr/>
            </p:nvSpPr>
            <p:spPr bwMode="auto">
              <a:xfrm>
                <a:off x="1152" y="3456"/>
                <a:ext cx="48" cy="480"/>
              </a:xfrm>
              <a:prstGeom prst="leftBrace">
                <a:avLst>
                  <a:gd name="adj1" fmla="val 83333"/>
                  <a:gd name="adj2" fmla="val 36366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845" tIns="45924" rIns="91845" bIns="229630" anchor="ctr"/>
              <a:lstStyle>
                <a:lvl1pPr defTabSz="915988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15988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15988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15988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15988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15988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spcAft>
                    <a:spcPts val="1000"/>
                  </a:spcAft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chemeClr val="bg2"/>
                    </a:solidFill>
                    <a:latin typeface="新細明體" pitchFamily="18" charset="-120"/>
                  </a:rPr>
                  <a:t>Teardown phase      </a:t>
                </a:r>
              </a:p>
            </p:txBody>
          </p:sp>
        </p:grp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>
              <a:off x="1279" y="2026"/>
              <a:ext cx="33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274731" tIns="45786" rIns="91570" bIns="228943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7" name="Line 29"/>
            <p:cNvSpPr>
              <a:spLocks noChangeShapeType="1"/>
            </p:cNvSpPr>
            <p:nvPr/>
          </p:nvSpPr>
          <p:spPr bwMode="auto">
            <a:xfrm>
              <a:off x="2345" y="2112"/>
              <a:ext cx="23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274731" tIns="45786" rIns="91570" bIns="228943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8" name="AutoShape 30"/>
            <p:cNvSpPr>
              <a:spLocks/>
            </p:cNvSpPr>
            <p:nvPr/>
          </p:nvSpPr>
          <p:spPr bwMode="auto">
            <a:xfrm>
              <a:off x="4656" y="2020"/>
              <a:ext cx="48" cy="96"/>
            </a:xfrm>
            <a:prstGeom prst="rightBrace">
              <a:avLst>
                <a:gd name="adj1" fmla="val 16667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274731" tIns="45786" rIns="91570" bIns="228943" anchor="ctr"/>
            <a:lstStyle>
              <a:lvl1pPr defTabSz="915988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5988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5988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5988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5988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endParaRPr lang="en-US" altLang="en-US" sz="1400">
                <a:solidFill>
                  <a:schemeClr val="bg2"/>
                </a:solidFill>
                <a:latin typeface="新細明體" pitchFamily="18" charset="-120"/>
              </a:endParaRPr>
            </a:p>
          </p:txBody>
        </p:sp>
        <p:sp>
          <p:nvSpPr>
            <p:cNvPr id="29" name="Text Box 31"/>
            <p:cNvSpPr txBox="1">
              <a:spLocks noChangeArrowheads="1"/>
            </p:cNvSpPr>
            <p:nvPr/>
          </p:nvSpPr>
          <p:spPr bwMode="auto">
            <a:xfrm>
              <a:off x="528" y="1010"/>
              <a:ext cx="492" cy="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570" tIns="45786" rIns="91570" bIns="228943" anchorCtr="1">
              <a:spAutoFit/>
            </a:bodyPr>
            <a:lstStyle>
              <a:lvl1pPr defTabSz="915988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5988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5988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5988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5988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en-US" altLang="en-US" sz="3200" b="1">
                  <a:solidFill>
                    <a:schemeClr val="bg2"/>
                  </a:solidFill>
                </a:rPr>
                <a:t>A</a:t>
              </a:r>
            </a:p>
          </p:txBody>
        </p:sp>
        <p:sp>
          <p:nvSpPr>
            <p:cNvPr id="30" name="Text Box 32"/>
            <p:cNvSpPr txBox="1">
              <a:spLocks noChangeArrowheads="1"/>
            </p:cNvSpPr>
            <p:nvPr/>
          </p:nvSpPr>
          <p:spPr bwMode="auto">
            <a:xfrm>
              <a:off x="4759" y="1010"/>
              <a:ext cx="473" cy="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570" tIns="45786" rIns="91570" bIns="228943" anchorCtr="1">
              <a:spAutoFit/>
            </a:bodyPr>
            <a:lstStyle>
              <a:lvl1pPr defTabSz="915988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5988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5988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5988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5988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en-US" altLang="en-US" sz="3200" b="1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31" name="Text Box 33"/>
            <p:cNvSpPr txBox="1">
              <a:spLocks noChangeArrowheads="1"/>
            </p:cNvSpPr>
            <p:nvPr/>
          </p:nvSpPr>
          <p:spPr bwMode="auto">
            <a:xfrm>
              <a:off x="2064" y="1106"/>
              <a:ext cx="528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570" tIns="45786" rIns="91570" bIns="228943" anchorCtr="1">
              <a:spAutoFit/>
            </a:bodyPr>
            <a:lstStyle>
              <a:lvl1pPr defTabSz="915988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5988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5988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5988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5988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chemeClr val="bg2"/>
                  </a:solidFill>
                </a:rPr>
                <a:t>Node 1</a:t>
              </a:r>
            </a:p>
          </p:txBody>
        </p:sp>
        <p:sp>
          <p:nvSpPr>
            <p:cNvPr id="32" name="Text Box 34"/>
            <p:cNvSpPr txBox="1">
              <a:spLocks noChangeArrowheads="1"/>
            </p:cNvSpPr>
            <p:nvPr/>
          </p:nvSpPr>
          <p:spPr bwMode="auto">
            <a:xfrm>
              <a:off x="3072" y="1106"/>
              <a:ext cx="528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570" tIns="45786" rIns="91570" bIns="228943" anchorCtr="1">
              <a:spAutoFit/>
            </a:bodyPr>
            <a:lstStyle>
              <a:lvl1pPr defTabSz="915988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5988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5988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5988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5988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chemeClr val="bg2"/>
                  </a:solidFill>
                </a:rPr>
                <a:t>Node 2</a:t>
              </a:r>
            </a:p>
          </p:txBody>
        </p:sp>
        <p:sp>
          <p:nvSpPr>
            <p:cNvPr id="33" name="Text Box 35"/>
            <p:cNvSpPr txBox="1">
              <a:spLocks noChangeArrowheads="1"/>
            </p:cNvSpPr>
            <p:nvPr/>
          </p:nvSpPr>
          <p:spPr bwMode="auto">
            <a:xfrm>
              <a:off x="4728" y="1824"/>
              <a:ext cx="1151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chemeClr val="bg2"/>
                  </a:solidFill>
                </a:rPr>
                <a:t>propagation delay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chemeClr val="bg2"/>
                  </a:solidFill>
                </a:rPr>
                <a:t>between </a:t>
              </a:r>
              <a:r>
                <a:rPr lang="en-US" altLang="en-US" sz="1600" b="1">
                  <a:solidFill>
                    <a:schemeClr val="bg2"/>
                  </a:solidFill>
                </a:rPr>
                <a:t>A</a:t>
              </a:r>
              <a:r>
                <a:rPr lang="en-US" altLang="en-US" sz="1400">
                  <a:solidFill>
                    <a:schemeClr val="bg2"/>
                  </a:solidFill>
                </a:rPr>
                <a:t>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chemeClr val="bg2"/>
                  </a:solidFill>
                </a:rPr>
                <a:t>and Node 1</a:t>
              </a:r>
            </a:p>
          </p:txBody>
        </p:sp>
        <p:sp>
          <p:nvSpPr>
            <p:cNvPr id="34" name="AutoShape 36"/>
            <p:cNvSpPr>
              <a:spLocks noChangeArrowheads="1"/>
            </p:cNvSpPr>
            <p:nvPr/>
          </p:nvSpPr>
          <p:spPr bwMode="auto">
            <a:xfrm rot="5400000">
              <a:off x="3928" y="1786"/>
              <a:ext cx="116" cy="1088"/>
            </a:xfrm>
            <a:prstGeom prst="parallelogram">
              <a:avLst>
                <a:gd name="adj" fmla="val 63884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lIns="92121" tIns="46062" rIns="92121" bIns="46062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bg2"/>
                </a:solidFill>
              </a:endParaRPr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>
              <a:off x="4520" y="2410"/>
              <a:ext cx="138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274731" tIns="45786" rIns="91570" bIns="228943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36" name="Line 38"/>
            <p:cNvSpPr>
              <a:spLocks noChangeShapeType="1"/>
            </p:cNvSpPr>
            <p:nvPr/>
          </p:nvSpPr>
          <p:spPr bwMode="auto">
            <a:xfrm>
              <a:off x="1267" y="2553"/>
              <a:ext cx="33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274731" tIns="45786" rIns="91570" bIns="228943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37" name="AutoShape 39"/>
            <p:cNvSpPr>
              <a:spLocks/>
            </p:cNvSpPr>
            <p:nvPr/>
          </p:nvSpPr>
          <p:spPr bwMode="auto">
            <a:xfrm>
              <a:off x="4674" y="2404"/>
              <a:ext cx="48" cy="137"/>
            </a:xfrm>
            <a:prstGeom prst="rightBrace">
              <a:avLst>
                <a:gd name="adj1" fmla="val 23785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274731" tIns="45786" rIns="91570" bIns="228943" anchor="ctr"/>
            <a:lstStyle>
              <a:lvl1pPr defTabSz="915988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5988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5988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5988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5988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endParaRPr lang="en-US" altLang="en-US" sz="1200" i="1">
                <a:solidFill>
                  <a:schemeClr val="bg2"/>
                </a:solidFill>
              </a:endParaRPr>
            </a:p>
          </p:txBody>
        </p:sp>
        <p:sp>
          <p:nvSpPr>
            <p:cNvPr id="38" name="Text Box 40"/>
            <p:cNvSpPr txBox="1">
              <a:spLocks noChangeArrowheads="1"/>
            </p:cNvSpPr>
            <p:nvPr/>
          </p:nvSpPr>
          <p:spPr bwMode="auto">
            <a:xfrm>
              <a:off x="4704" y="2278"/>
              <a:ext cx="1151" cy="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chemeClr val="bg2"/>
                  </a:solidFill>
                </a:rPr>
                <a:t>propagation delay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chemeClr val="bg2"/>
                  </a:solidFill>
                </a:rPr>
                <a:t>between </a:t>
              </a:r>
              <a:r>
                <a:rPr lang="en-US" altLang="en-US" sz="1600" b="1">
                  <a:solidFill>
                    <a:schemeClr val="bg2"/>
                  </a:solidFill>
                </a:rPr>
                <a:t>B</a:t>
              </a:r>
              <a:r>
                <a:rPr lang="en-US" altLang="en-US" sz="1400">
                  <a:solidFill>
                    <a:schemeClr val="bg2"/>
                  </a:solidFill>
                </a:rPr>
                <a:t>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chemeClr val="bg2"/>
                  </a:solidFill>
                </a:rPr>
                <a:t>and </a:t>
              </a:r>
              <a:r>
                <a:rPr lang="en-US" altLang="en-US" sz="1800" b="1">
                  <a:solidFill>
                    <a:schemeClr val="bg2"/>
                  </a:solidFill>
                </a:rPr>
                <a:t>A</a:t>
              </a:r>
            </a:p>
          </p:txBody>
        </p:sp>
        <p:sp>
          <p:nvSpPr>
            <p:cNvPr id="39" name="Line 41"/>
            <p:cNvSpPr>
              <a:spLocks noChangeShapeType="1"/>
            </p:cNvSpPr>
            <p:nvPr/>
          </p:nvSpPr>
          <p:spPr bwMode="auto">
            <a:xfrm flipV="1">
              <a:off x="2352" y="1728"/>
              <a:ext cx="38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40" name="Line 42"/>
            <p:cNvSpPr>
              <a:spLocks noChangeShapeType="1"/>
            </p:cNvSpPr>
            <p:nvPr/>
          </p:nvSpPr>
          <p:spPr bwMode="auto">
            <a:xfrm flipV="1">
              <a:off x="2352" y="1776"/>
              <a:ext cx="38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41" name="AutoShape 43"/>
            <p:cNvSpPr>
              <a:spLocks/>
            </p:cNvSpPr>
            <p:nvPr/>
          </p:nvSpPr>
          <p:spPr bwMode="auto">
            <a:xfrm>
              <a:off x="2736" y="1728"/>
              <a:ext cx="47" cy="72"/>
            </a:xfrm>
            <a:prstGeom prst="rightBrace">
              <a:avLst>
                <a:gd name="adj1" fmla="val 12766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274731" tIns="45786" rIns="91570" bIns="228943" anchor="ctr"/>
            <a:lstStyle>
              <a:lvl1pPr defTabSz="915988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5988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5988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5988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5988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endParaRPr lang="en-US" altLang="en-US" sz="1400">
                <a:solidFill>
                  <a:schemeClr val="bg2"/>
                </a:solidFill>
                <a:latin typeface="新細明體" pitchFamily="18" charset="-120"/>
              </a:endParaRPr>
            </a:p>
          </p:txBody>
        </p:sp>
        <p:sp>
          <p:nvSpPr>
            <p:cNvPr id="42" name="Text Box 44"/>
            <p:cNvSpPr txBox="1">
              <a:spLocks noChangeArrowheads="1"/>
            </p:cNvSpPr>
            <p:nvPr/>
          </p:nvSpPr>
          <p:spPr bwMode="auto">
            <a:xfrm>
              <a:off x="2658" y="1634"/>
              <a:ext cx="163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chemeClr val="bg2"/>
                  </a:solidFill>
                </a:rPr>
                <a:t>processing delay at Node 1</a:t>
              </a:r>
            </a:p>
          </p:txBody>
        </p:sp>
        <p:sp>
          <p:nvSpPr>
            <p:cNvPr id="43" name="Line 45"/>
            <p:cNvSpPr>
              <a:spLocks noChangeShapeType="1"/>
            </p:cNvSpPr>
            <p:nvPr/>
          </p:nvSpPr>
          <p:spPr bwMode="auto">
            <a:xfrm flipH="1">
              <a:off x="3440" y="1864"/>
              <a:ext cx="0" cy="21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ot="10800000" vert="eaVert" wrap="none" lIns="92121" tIns="46062" rIns="92121" bIns="46062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5910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800" b="1" dirty="0"/>
              <a:t>Message Switching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35494" y="1475627"/>
            <a:ext cx="8229600" cy="3276482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TW" sz="1800" dirty="0" smtClean="0">
                <a:solidFill>
                  <a:schemeClr val="bg2"/>
                </a:solidFill>
                <a:ea typeface="新細明體" pitchFamily="18" charset="-120"/>
              </a:rPr>
              <a:t>No dedicated path needs to be established between end-nodes. </a:t>
            </a:r>
          </a:p>
          <a:p>
            <a:pPr>
              <a:lnSpc>
                <a:spcPct val="80000"/>
              </a:lnSpc>
            </a:pPr>
            <a:r>
              <a:rPr lang="en-US" altLang="zh-TW" sz="1800" dirty="0" smtClean="0">
                <a:solidFill>
                  <a:schemeClr val="bg2"/>
                </a:solidFill>
                <a:ea typeface="新細明體" pitchFamily="18" charset="-120"/>
              </a:rPr>
              <a:t>Source and destination node do not interact in real time. There is no need to determine the status of the destination node before sending the message.</a:t>
            </a:r>
          </a:p>
          <a:p>
            <a:pPr>
              <a:lnSpc>
                <a:spcPct val="80000"/>
              </a:lnSpc>
            </a:pPr>
            <a:r>
              <a:rPr lang="en-US" altLang="zh-TW" sz="1800" dirty="0" smtClean="0">
                <a:solidFill>
                  <a:schemeClr val="bg2"/>
                </a:solidFill>
                <a:ea typeface="新細明體" pitchFamily="18" charset="-120"/>
              </a:rPr>
              <a:t>Each message is an independent entity and carries address information of the destination. There is no upper limit on the size of the message. 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TW" sz="1800" dirty="0" smtClean="0">
              <a:solidFill>
                <a:schemeClr val="bg2"/>
              </a:solidFill>
              <a:ea typeface="新細明體" pitchFamily="18" charset="-120"/>
            </a:endParaRPr>
          </a:p>
          <a:p>
            <a:pPr>
              <a:lnSpc>
                <a:spcPct val="80000"/>
              </a:lnSpc>
            </a:pPr>
            <a:endParaRPr lang="en-US" altLang="zh-TW" sz="1800" dirty="0" smtClean="0">
              <a:solidFill>
                <a:schemeClr val="bg2"/>
              </a:solidFill>
              <a:ea typeface="新細明體" pitchFamily="18" charset="-120"/>
            </a:endParaRPr>
          </a:p>
          <a:p>
            <a:pPr>
              <a:lnSpc>
                <a:spcPct val="80000"/>
              </a:lnSpc>
            </a:pPr>
            <a:r>
              <a:rPr lang="en-US" altLang="zh-TW" sz="1800" dirty="0" smtClean="0">
                <a:solidFill>
                  <a:schemeClr val="bg2"/>
                </a:solidFill>
                <a:ea typeface="新細明體" pitchFamily="18" charset="-120"/>
              </a:rPr>
              <a:t>The messages are stored at each node before being forwarded to the next node in the route. </a:t>
            </a:r>
          </a:p>
          <a:p>
            <a:pPr>
              <a:lnSpc>
                <a:spcPct val="80000"/>
              </a:lnSpc>
            </a:pPr>
            <a:r>
              <a:rPr lang="en-US" altLang="zh-TW" sz="1800" dirty="0" smtClean="0">
                <a:solidFill>
                  <a:schemeClr val="bg2"/>
                </a:solidFill>
                <a:ea typeface="新細明體" pitchFamily="18" charset="-120"/>
              </a:rPr>
              <a:t>Message switching accept all traffic but offers longer delivery time than circuit switching. Circuit switching blocks/rejects access traffic.</a:t>
            </a:r>
          </a:p>
          <a:p>
            <a:pPr>
              <a:lnSpc>
                <a:spcPct val="80000"/>
              </a:lnSpc>
            </a:pPr>
            <a:endParaRPr lang="en-US" altLang="en-US" sz="2100" dirty="0" smtClean="0">
              <a:solidFill>
                <a:schemeClr val="bg2"/>
              </a:solidFill>
            </a:endParaRP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447800" y="3656806"/>
            <a:ext cx="5033963" cy="458788"/>
            <a:chOff x="1057" y="2063"/>
            <a:chExt cx="3171" cy="289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057" y="2063"/>
              <a:ext cx="818" cy="289"/>
            </a:xfrm>
            <a:prstGeom prst="rect">
              <a:avLst/>
            </a:prstGeom>
            <a:solidFill>
              <a:srgbClr val="FF99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1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00"/>
              </a:extrusionClr>
              <a:contourClr>
                <a:srgbClr val="FF9900"/>
              </a:contourClr>
            </a:sp3d>
          </p:spPr>
          <p:txBody>
            <a:bodyPr wrap="none" lIns="91570" tIns="45786" rIns="91570" bIns="45786" anchor="ctr">
              <a:flatTx/>
            </a:bodyPr>
            <a:lstStyle>
              <a:lvl1pPr defTabSz="915988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5988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5988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5988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5988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ts val="100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en-US" altLang="zh-TW" sz="1600">
                  <a:ea typeface="新細明體" pitchFamily="18" charset="-120"/>
                </a:rPr>
                <a:t>Header</a:t>
              </a:r>
              <a:endParaRPr lang="en-US" altLang="zh-TW" sz="2400" i="1">
                <a:ea typeface="新細明體" pitchFamily="18" charset="-120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873" y="2063"/>
              <a:ext cx="2355" cy="289"/>
            </a:xfrm>
            <a:prstGeom prst="rect">
              <a:avLst/>
            </a:prstGeom>
            <a:solidFill>
              <a:srgbClr val="99CC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1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FF"/>
              </a:extrusionClr>
              <a:contourClr>
                <a:srgbClr val="99CCFF"/>
              </a:contourClr>
            </a:sp3d>
          </p:spPr>
          <p:txBody>
            <a:bodyPr wrap="none" lIns="91570" tIns="45786" rIns="91570" bIns="45786" anchor="ctr">
              <a:flatTx/>
            </a:bodyPr>
            <a:lstStyle>
              <a:lvl1pPr defTabSz="915988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5988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5988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5988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5988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ts val="100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en-US" altLang="zh-TW" sz="1600">
                  <a:ea typeface="新細明體" pitchFamily="18" charset="-120"/>
                </a:rPr>
                <a:t>Data</a:t>
              </a:r>
              <a:endParaRPr lang="en-US" altLang="zh-TW" sz="1800" i="1">
                <a:ea typeface="新細明體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4975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Packet Switching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719263"/>
            <a:ext cx="8229600" cy="498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</a:rPr>
              <a:t>Messages are broken into small segments of bit-sequences and they are called packets. As packets are restricted to a specific size, they can be routed more rapidly.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</a:rPr>
              <a:t>Packets have the following structure: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endParaRPr kumimoji="0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新細明體" pitchFamily="18" charset="-12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endParaRPr kumimoji="0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新細明體" pitchFamily="18" charset="-120"/>
            </a:endParaRPr>
          </a:p>
          <a:p>
            <a:pPr marL="987425" marR="0" lvl="2" indent="-293688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CC00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endParaRPr kumimoji="0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新細明體" pitchFamily="18" charset="-120"/>
            </a:endParaRPr>
          </a:p>
          <a:p>
            <a:pPr marL="987425" marR="0" lvl="2" indent="-293688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CC00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</a:rPr>
              <a:t>Header carries control information (e.g., destination id, source id, message id, packet id, control info)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endParaRPr kumimoji="0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新細明體" pitchFamily="18" charset="-12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</a:rPr>
              <a:t>Each packet is passed through the network from node to node along some path (</a:t>
            </a: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</a:rPr>
              <a:t>Routing</a:t>
            </a: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endParaRPr kumimoji="0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新細明體" pitchFamily="18" charset="-12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</a:rPr>
              <a:t>At each node the entire packet is received, stored briefly, and then forwarded to the next node (</a:t>
            </a: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</a:rPr>
              <a:t>Store-and-Forward Networks</a:t>
            </a: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endParaRPr kumimoji="0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新細明體" pitchFamily="18" charset="-12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新細明體" pitchFamily="18" charset="-120"/>
              </a:rPr>
              <a:t>Typically no storage is required at nodes/switches for packets.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endParaRPr kumimoji="0" lang="en-US" altLang="en-US" sz="2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524000" y="2971006"/>
            <a:ext cx="5037138" cy="458788"/>
            <a:chOff x="1057" y="1823"/>
            <a:chExt cx="3173" cy="289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057" y="1823"/>
              <a:ext cx="818" cy="289"/>
            </a:xfrm>
            <a:prstGeom prst="rect">
              <a:avLst/>
            </a:prstGeom>
            <a:solidFill>
              <a:srgbClr val="FF99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1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00"/>
              </a:extrusionClr>
              <a:contourClr>
                <a:srgbClr val="FF9900"/>
              </a:contourClr>
            </a:sp3d>
          </p:spPr>
          <p:txBody>
            <a:bodyPr wrap="none" lIns="91570" tIns="45786" rIns="91570" bIns="45786" anchor="ctr">
              <a:flatTx/>
            </a:bodyPr>
            <a:lstStyle>
              <a:lvl1pPr defTabSz="915988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5988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5988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5988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5988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ts val="100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en-US" altLang="zh-TW" sz="1600">
                  <a:ea typeface="新細明體" pitchFamily="18" charset="-120"/>
                </a:rPr>
                <a:t>Header</a:t>
              </a:r>
              <a:endParaRPr lang="en-US" altLang="zh-TW" sz="2400" i="1">
                <a:ea typeface="新細明體" pitchFamily="18" charset="-120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875" y="1823"/>
              <a:ext cx="2355" cy="289"/>
            </a:xfrm>
            <a:prstGeom prst="rect">
              <a:avLst/>
            </a:prstGeom>
            <a:solidFill>
              <a:srgbClr val="99CC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1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FF"/>
              </a:extrusionClr>
              <a:contourClr>
                <a:srgbClr val="99CCFF"/>
              </a:contourClr>
            </a:sp3d>
          </p:spPr>
          <p:txBody>
            <a:bodyPr wrap="none" lIns="91570" tIns="45786" rIns="91570" bIns="45786" anchor="ctr">
              <a:flatTx/>
            </a:bodyPr>
            <a:lstStyle>
              <a:lvl1pPr defTabSz="915988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15988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15988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15988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15988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15988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ts val="100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en-US" altLang="zh-TW" sz="1600" dirty="0">
                  <a:ea typeface="新細明體" pitchFamily="18" charset="-120"/>
                </a:rPr>
                <a:t>Data</a:t>
              </a:r>
              <a:endParaRPr lang="en-US" altLang="zh-TW" sz="1800" i="1" dirty="0">
                <a:ea typeface="新細明體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1270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prstClr val="white">
                  <a:lumMod val="65000"/>
                </a:prstClr>
              </a:buClr>
              <a:buNone/>
            </a:pPr>
            <a:r>
              <a:rPr lang="en-US" sz="2600" b="1" dirty="0">
                <a:solidFill>
                  <a:prstClr val="black"/>
                </a:solidFill>
              </a:rPr>
              <a:t>Packet </a:t>
            </a:r>
            <a:r>
              <a:rPr lang="en-US" sz="2600" b="1" dirty="0" smtClean="0">
                <a:solidFill>
                  <a:prstClr val="black"/>
                </a:solidFill>
              </a:rPr>
              <a:t>Switching Advantages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95745" y="2578245"/>
            <a:ext cx="8229600" cy="498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Packetization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allows short messages to get through a transmission link without waiting behind long messages.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Line efficiency</a:t>
            </a:r>
          </a:p>
          <a:p>
            <a:pPr marL="692150" marR="0" lvl="1" indent="-34766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9999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Single node to node link can be shared by many packets over time</a:t>
            </a:r>
          </a:p>
          <a:p>
            <a:pPr marL="692150" marR="0" lvl="1" indent="-34766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9999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Packets queued and transmitted as fast as possible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Packets are accepted even when network is busy</a:t>
            </a:r>
          </a:p>
          <a:p>
            <a:pPr marL="692150" marR="0" lvl="1" indent="-347663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9999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Delivery may slow down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Priorities can be used</a:t>
            </a:r>
          </a:p>
        </p:txBody>
      </p:sp>
    </p:spTree>
    <p:extLst>
      <p:ext uri="{BB962C8B-B14F-4D97-AF65-F5344CB8AC3E}">
        <p14:creationId xmlns:p14="http://schemas.microsoft.com/office/powerpoint/2010/main" val="2028553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prstClr val="white">
                  <a:lumMod val="65000"/>
                </a:prstClr>
              </a:buClr>
              <a:buNone/>
            </a:pPr>
            <a:r>
              <a:rPr lang="en-US" sz="2600" b="1" dirty="0">
                <a:solidFill>
                  <a:prstClr val="black"/>
                </a:solidFill>
              </a:rPr>
              <a:t>Datagram packet switching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1066987" y="1795817"/>
            <a:ext cx="254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FI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Modify as appropriate…..</a:t>
            </a: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10"/>
          <a:stretch>
            <a:fillRect/>
          </a:stretch>
        </p:blipFill>
        <p:spPr>
          <a:xfrm>
            <a:off x="304800" y="1719263"/>
            <a:ext cx="3714750" cy="4986337"/>
          </a:xfrm>
          <a:prstGeom prst="rect">
            <a:avLst/>
          </a:prstGeom>
          <a:noFill/>
        </p:spPr>
      </p:pic>
      <p:sp>
        <p:nvSpPr>
          <p:cNvPr id="6" name="Rectangle 8"/>
          <p:cNvSpPr txBox="1">
            <a:spLocks noChangeArrowheads="1"/>
          </p:cNvSpPr>
          <p:nvPr/>
        </p:nvSpPr>
        <p:spPr bwMode="auto">
          <a:xfrm>
            <a:off x="4343400" y="1719263"/>
            <a:ext cx="4572000" cy="498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Each packet is independently switched</a:t>
            </a:r>
          </a:p>
          <a:p>
            <a:pPr marL="692150" marR="0" lvl="1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99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each packet header contains destination address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endParaRPr kumimoji="0" lang="en-US" altLang="en-US" sz="2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No resources are pre-allocated (reserved) in advance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endParaRPr kumimoji="0" lang="en-US" altLang="en-US" sz="2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Routes may change during session</a:t>
            </a:r>
          </a:p>
        </p:txBody>
      </p:sp>
    </p:spTree>
    <p:extLst>
      <p:ext uri="{BB962C8B-B14F-4D97-AF65-F5344CB8AC3E}">
        <p14:creationId xmlns:p14="http://schemas.microsoft.com/office/powerpoint/2010/main" val="23775530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EEE">
  <a:themeElements>
    <a:clrScheme name="Custom 11">
      <a:dk1>
        <a:srgbClr val="FF6600"/>
      </a:dk1>
      <a:lt1>
        <a:srgbClr val="FEF2E6"/>
      </a:lt1>
      <a:dk2>
        <a:srgbClr val="FFA347"/>
      </a:dk2>
      <a:lt2>
        <a:srgbClr val="000000"/>
      </a:lt2>
      <a:accent1>
        <a:srgbClr val="FFFF00"/>
      </a:accent1>
      <a:accent2>
        <a:srgbClr val="FFA347"/>
      </a:accent2>
      <a:accent3>
        <a:srgbClr val="FF6600"/>
      </a:accent3>
      <a:accent4>
        <a:srgbClr val="FF6600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EEE" id="{7085EFE6-1651-4882-93F2-4A2A6E95977E}" vid="{54A24EE4-6E88-485C-AF6E-3EB622AD36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ThemeEEE</Template>
  <TotalTime>74</TotalTime>
  <Words>642</Words>
  <Application>Microsoft Office PowerPoint</Application>
  <PresentationFormat>On-screen Show (4:3)</PresentationFormat>
  <Paragraphs>119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Corbel</vt:lpstr>
      <vt:lpstr>新細明體</vt:lpstr>
      <vt:lpstr>Wingdings</vt:lpstr>
      <vt:lpstr>ThemeEEE</vt:lpstr>
      <vt:lpstr>VISIO</vt:lpstr>
      <vt:lpstr>Network Switching</vt:lpstr>
      <vt:lpstr>Lecture Outline</vt:lpstr>
      <vt:lpstr>Switching Mechanism for Data Transfer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Abir Ahmed</cp:lastModifiedBy>
  <cp:revision>24</cp:revision>
  <dcterms:created xsi:type="dcterms:W3CDTF">2018-12-10T17:20:29Z</dcterms:created>
  <dcterms:modified xsi:type="dcterms:W3CDTF">2020-05-31T15:09:31Z</dcterms:modified>
</cp:coreProperties>
</file>