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8" r:id="rId5"/>
    <p:sldId id="270" r:id="rId6"/>
    <p:sldId id="274" r:id="rId7"/>
    <p:sldId id="276" r:id="rId8"/>
    <p:sldId id="277" r:id="rId9"/>
    <p:sldId id="275" r:id="rId10"/>
    <p:sldId id="269" r:id="rId11"/>
    <p:sldId id="278" r:id="rId12"/>
    <p:sldId id="280" r:id="rId13"/>
    <p:sldId id="281" r:id="rId14"/>
    <p:sldId id="279" r:id="rId15"/>
    <p:sldId id="282" r:id="rId16"/>
    <p:sldId id="283" r:id="rId17"/>
    <p:sldId id="271" r:id="rId18"/>
    <p:sldId id="292" r:id="rId19"/>
    <p:sldId id="284" r:id="rId20"/>
    <p:sldId id="295" r:id="rId21"/>
    <p:sldId id="297" r:id="rId22"/>
    <p:sldId id="285" r:id="rId23"/>
    <p:sldId id="287" r:id="rId24"/>
    <p:sldId id="298" r:id="rId25"/>
    <p:sldId id="293" r:id="rId26"/>
    <p:sldId id="299" r:id="rId27"/>
    <p:sldId id="300" r:id="rId28"/>
    <p:sldId id="301" r:id="rId29"/>
    <p:sldId id="302" r:id="rId30"/>
    <p:sldId id="303" r:id="rId31"/>
    <p:sldId id="294" r:id="rId32"/>
    <p:sldId id="304" r:id="rId33"/>
    <p:sldId id="305" r:id="rId34"/>
    <p:sldId id="288" r:id="rId35"/>
    <p:sldId id="264"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724"/>
  </p:normalViewPr>
  <p:slideViewPr>
    <p:cSldViewPr snapToGrid="0" snapToObjects="1">
      <p:cViewPr varScale="1">
        <p:scale>
          <a:sx n="72" d="100"/>
          <a:sy n="72" d="100"/>
        </p:scale>
        <p:origin x="150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Shahriar Alam" userId="35c64291-5bcb-4b80-9658-6c964f181bd5" providerId="ADAL" clId="{D7C77BED-E505-4976-802E-FE3140EEBAC9}"/>
    <pc:docChg chg="custSel modSld">
      <pc:chgData name="Sadman Shahriar Alam" userId="35c64291-5bcb-4b80-9658-6c964f181bd5" providerId="ADAL" clId="{D7C77BED-E505-4976-802E-FE3140EEBAC9}" dt="2023-06-19T03:12:02.635" v="14" actId="20577"/>
      <pc:docMkLst>
        <pc:docMk/>
      </pc:docMkLst>
      <pc:sldChg chg="modSp mod">
        <pc:chgData name="Sadman Shahriar Alam" userId="35c64291-5bcb-4b80-9658-6c964f181bd5" providerId="ADAL" clId="{D7C77BED-E505-4976-802E-FE3140EEBAC9}" dt="2023-06-19T03:12:02.635" v="14" actId="20577"/>
        <pc:sldMkLst>
          <pc:docMk/>
          <pc:sldMk cId="631728362" sldId="292"/>
        </pc:sldMkLst>
        <pc:spChg chg="mod">
          <ac:chgData name="Sadman Shahriar Alam" userId="35c64291-5bcb-4b80-9658-6c964f181bd5" providerId="ADAL" clId="{D7C77BED-E505-4976-802E-FE3140EEBAC9}" dt="2023-06-19T03:12:02.635" v="14" actId="20577"/>
          <ac:spMkLst>
            <pc:docMk/>
            <pc:sldMk cId="631728362" sldId="292"/>
            <ac:spMk id="6" creationId="{6C7C8482-C46D-4641-A992-8F356F5313A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70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260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857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90486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14720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2575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82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227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33037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0011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902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53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40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072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6/19/2023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2633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501728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5</a:t>
                      </a:r>
                    </a:p>
                  </a:txBody>
                  <a:tcPr/>
                </a:tc>
                <a:tc>
                  <a:txBody>
                    <a:bodyPr/>
                    <a:lstStyle/>
                    <a:p>
                      <a:r>
                        <a:rPr lang="en-US" dirty="0">
                          <a:solidFill>
                            <a:schemeClr val="bg2"/>
                          </a:solidFill>
                        </a:rPr>
                        <a:t>Week No:</a:t>
                      </a:r>
                    </a:p>
                  </a:txBody>
                  <a:tcPr/>
                </a:tc>
                <a:tc>
                  <a:txBody>
                    <a:bodyPr/>
                    <a:lstStyle/>
                    <a:p>
                      <a:r>
                        <a:rPr lang="en-US" dirty="0">
                          <a:solidFill>
                            <a:schemeClr val="bg2"/>
                          </a:solidFill>
                        </a:rPr>
                        <a:t>5</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 Component</a:t>
            </a:r>
          </a:p>
        </p:txBody>
      </p:sp>
      <p:sp>
        <p:nvSpPr>
          <p:cNvPr id="7" name="Rectangle 3">
            <a:extLst>
              <a:ext uri="{FF2B5EF4-FFF2-40B4-BE49-F238E27FC236}">
                <a16:creationId xmlns:a16="http://schemas.microsoft.com/office/drawing/2014/main" id="{E89D308F-F4C5-4B59-BA7D-5824D691597D}"/>
              </a:ext>
            </a:extLst>
          </p:cNvPr>
          <p:cNvSpPr txBox="1">
            <a:spLocks noChangeArrowheads="1"/>
          </p:cNvSpPr>
          <p:nvPr/>
        </p:nvSpPr>
        <p:spPr bwMode="auto">
          <a:xfrm>
            <a:off x="92125" y="1795817"/>
            <a:ext cx="8610600" cy="420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When the voltage level in a digital signal is constant for a while, the spectrum creates very low frequencies (results of Fourier analysis).</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These frequencies around zero, call DC (direct-current) components, present problems for a system that cannot pass low frequencies or a system that uses electrical coupling (via a transformer).</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For example, a telephone line cannot pass frequencies below 200 Hz.</a:t>
            </a:r>
          </a:p>
        </p:txBody>
      </p:sp>
    </p:spTree>
    <p:extLst>
      <p:ext uri="{BB962C8B-B14F-4D97-AF65-F5344CB8AC3E}">
        <p14:creationId xmlns:p14="http://schemas.microsoft.com/office/powerpoint/2010/main" val="708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a:t>
            </a:r>
          </a:p>
        </p:txBody>
      </p:sp>
      <p:sp>
        <p:nvSpPr>
          <p:cNvPr id="7" name="Rectangle 3">
            <a:extLst>
              <a:ext uri="{FF2B5EF4-FFF2-40B4-BE49-F238E27FC236}">
                <a16:creationId xmlns:a16="http://schemas.microsoft.com/office/drawing/2014/main" id="{8C2D7933-785A-4807-8E87-6DE1030D536E}"/>
              </a:ext>
            </a:extLst>
          </p:cNvPr>
          <p:cNvSpPr txBox="1">
            <a:spLocks noChangeArrowheads="1"/>
          </p:cNvSpPr>
          <p:nvPr/>
        </p:nvSpPr>
        <p:spPr bwMode="auto">
          <a:xfrm>
            <a:off x="228600" y="2096076"/>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Self-synchronization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Digital signal includes timing information in the data being transmitted.</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This can be achieved </a:t>
            </a:r>
            <a:r>
              <a:rPr kumimoji="1" lang="en-US" altLang="zh-TW" sz="2200" b="0" i="0" u="sng" strike="noStrike" kern="1200" cap="none" spc="0" normalizeH="0" baseline="0" noProof="0" dirty="0">
                <a:ln>
                  <a:noFill/>
                </a:ln>
                <a:effectLst/>
                <a:uLnTx/>
                <a:uFillTx/>
                <a:ea typeface="新細明體"/>
                <a:cs typeface="Times New Roman" panose="02020603050405020304" pitchFamily="18" charset="0"/>
              </a:rPr>
              <a:t>if there are transitions in the signal that alert the receiver to the beginning, middle, or end of the pulse</a:t>
            </a: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134180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pic>
        <p:nvPicPr>
          <p:cNvPr id="6" name="Picture 6">
            <a:extLst>
              <a:ext uri="{FF2B5EF4-FFF2-40B4-BE49-F238E27FC236}">
                <a16:creationId xmlns:a16="http://schemas.microsoft.com/office/drawing/2014/main" id="{AFF3DC08-89BE-483E-8062-2C4932C8CAB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9641" y="1403144"/>
            <a:ext cx="7584739" cy="48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sp>
        <p:nvSpPr>
          <p:cNvPr id="5" name="Rectangle 9">
            <a:extLst>
              <a:ext uri="{FF2B5EF4-FFF2-40B4-BE49-F238E27FC236}">
                <a16:creationId xmlns:a16="http://schemas.microsoft.com/office/drawing/2014/main" id="{18ACCC90-A0C4-47C7-B66E-43A906A0A566}"/>
              </a:ext>
            </a:extLst>
          </p:cNvPr>
          <p:cNvSpPr>
            <a:spLocks noChangeArrowheads="1"/>
          </p:cNvSpPr>
          <p:nvPr/>
        </p:nvSpPr>
        <p:spPr bwMode="auto">
          <a:xfrm>
            <a:off x="368487" y="1528551"/>
            <a:ext cx="82876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cs typeface="Times New Roman" panose="02020603050405020304" pitchFamily="18" charset="0"/>
              </a:rPr>
              <a:t>Problem:</a:t>
            </a:r>
          </a:p>
          <a:p>
            <a:pPr algn="just"/>
            <a:r>
              <a:rPr lang="en-US" altLang="zh-TW" sz="2200" dirty="0">
                <a:solidFill>
                  <a:schemeClr val="bg2"/>
                </a:solidFill>
                <a:ea typeface="新細明體" panose="02020500000000000000" pitchFamily="18" charset="-120"/>
                <a:cs typeface="Times New Roman" panose="02020603050405020304" pitchFamily="18" charset="0"/>
              </a:rPr>
              <a:t>In a digital transmission, the receiver clock is 0.1 percent faster than the sender clock. How many extra bits per second does the receiver receive if the data rate is 1 kbps? How many if the data rate is 1 Mbps?</a:t>
            </a:r>
          </a:p>
        </p:txBody>
      </p:sp>
      <p:sp>
        <p:nvSpPr>
          <p:cNvPr id="7" name="Rectangle 10">
            <a:extLst>
              <a:ext uri="{FF2B5EF4-FFF2-40B4-BE49-F238E27FC236}">
                <a16:creationId xmlns:a16="http://schemas.microsoft.com/office/drawing/2014/main" id="{64E913DA-1D1E-4205-A59A-4DA81212D746}"/>
              </a:ext>
            </a:extLst>
          </p:cNvPr>
          <p:cNvSpPr>
            <a:spLocks noChangeArrowheads="1"/>
          </p:cNvSpPr>
          <p:nvPr/>
        </p:nvSpPr>
        <p:spPr bwMode="auto">
          <a:xfrm>
            <a:off x="368487" y="3138983"/>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ea typeface="新細明體" panose="02020500000000000000" pitchFamily="18" charset="-120"/>
                <a:cs typeface="Times New Roman" panose="02020603050405020304" pitchFamily="18" charset="0"/>
              </a:rPr>
              <a:t>Solution:</a:t>
            </a:r>
          </a:p>
          <a:p>
            <a:pPr algn="just"/>
            <a:r>
              <a:rPr lang="en-US" altLang="zh-TW" sz="2200" dirty="0">
                <a:solidFill>
                  <a:schemeClr val="bg2"/>
                </a:solidFill>
                <a:ea typeface="新細明體" panose="02020500000000000000" pitchFamily="18" charset="-120"/>
                <a:cs typeface="Times New Roman" panose="02020603050405020304" pitchFamily="18" charset="0"/>
              </a:rPr>
              <a:t>At 1 kbps, the receiver receives 1001 bps instead of 1000 bps.</a:t>
            </a:r>
          </a:p>
        </p:txBody>
      </p:sp>
      <p:sp>
        <p:nvSpPr>
          <p:cNvPr id="8" name="Rectangle 14">
            <a:extLst>
              <a:ext uri="{FF2B5EF4-FFF2-40B4-BE49-F238E27FC236}">
                <a16:creationId xmlns:a16="http://schemas.microsoft.com/office/drawing/2014/main" id="{3FD3060C-C230-4B08-AFCE-6D52B468BEC9}"/>
              </a:ext>
            </a:extLst>
          </p:cNvPr>
          <p:cNvSpPr>
            <a:spLocks noChangeArrowheads="1"/>
          </p:cNvSpPr>
          <p:nvPr/>
        </p:nvSpPr>
        <p:spPr bwMode="auto">
          <a:xfrm>
            <a:off x="390095" y="4588874"/>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dirty="0">
                <a:solidFill>
                  <a:schemeClr val="bg2"/>
                </a:solidFill>
                <a:ea typeface="新細明體" panose="02020500000000000000" pitchFamily="18" charset="-120"/>
                <a:cs typeface="Times New Roman" panose="02020603050405020304" pitchFamily="18" charset="0"/>
              </a:rPr>
              <a:t>At 1 Mbps, the receiver receives 1,001,000 bps instead of 1,000,000 bps.</a:t>
            </a:r>
          </a:p>
        </p:txBody>
      </p:sp>
      <p:pic>
        <p:nvPicPr>
          <p:cNvPr id="9" name="Picture 8">
            <a:extLst>
              <a:ext uri="{FF2B5EF4-FFF2-40B4-BE49-F238E27FC236}">
                <a16:creationId xmlns:a16="http://schemas.microsoft.com/office/drawing/2014/main" id="{97711AD7-CF8D-4E6C-B182-FF21C076BF4F}"/>
              </a:ext>
            </a:extLst>
          </p:cNvPr>
          <p:cNvPicPr>
            <a:picLocks noChangeAspect="1"/>
          </p:cNvPicPr>
          <p:nvPr/>
        </p:nvPicPr>
        <p:blipFill>
          <a:blip r:embed="rId2"/>
          <a:stretch>
            <a:fillRect/>
          </a:stretch>
        </p:blipFill>
        <p:spPr>
          <a:xfrm>
            <a:off x="770852" y="4009343"/>
            <a:ext cx="7602295" cy="413761"/>
          </a:xfrm>
          <a:prstGeom prst="rect">
            <a:avLst/>
          </a:prstGeom>
        </p:spPr>
      </p:pic>
      <p:pic>
        <p:nvPicPr>
          <p:cNvPr id="10" name="Picture 9">
            <a:extLst>
              <a:ext uri="{FF2B5EF4-FFF2-40B4-BE49-F238E27FC236}">
                <a16:creationId xmlns:a16="http://schemas.microsoft.com/office/drawing/2014/main" id="{6A11F21D-38C0-468F-9062-E521CBCB4D01}"/>
              </a:ext>
            </a:extLst>
          </p:cNvPr>
          <p:cNvPicPr>
            <a:picLocks/>
          </p:cNvPicPr>
          <p:nvPr/>
        </p:nvPicPr>
        <p:blipFill>
          <a:blip r:embed="rId3"/>
          <a:stretch>
            <a:fillRect/>
          </a:stretch>
        </p:blipFill>
        <p:spPr>
          <a:xfrm>
            <a:off x="420247" y="5422715"/>
            <a:ext cx="8370368" cy="365760"/>
          </a:xfrm>
          <a:prstGeom prst="rect">
            <a:avLst/>
          </a:prstGeom>
        </p:spPr>
      </p:pic>
    </p:spTree>
    <p:extLst>
      <p:ext uri="{BB962C8B-B14F-4D97-AF65-F5344CB8AC3E}">
        <p14:creationId xmlns:p14="http://schemas.microsoft.com/office/powerpoint/2010/main" val="66540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 Coding</a:t>
            </a:r>
          </a:p>
        </p:txBody>
      </p:sp>
      <p:sp>
        <p:nvSpPr>
          <p:cNvPr id="7" name="Rectangle 2">
            <a:extLst>
              <a:ext uri="{FF2B5EF4-FFF2-40B4-BE49-F238E27FC236}">
                <a16:creationId xmlns:a16="http://schemas.microsoft.com/office/drawing/2014/main" id="{E6F17C2B-312D-4333-9997-6CA5F710D114}"/>
              </a:ext>
            </a:extLst>
          </p:cNvPr>
          <p:cNvSpPr txBox="1">
            <a:spLocks noChangeArrowheads="1"/>
          </p:cNvSpPr>
          <p:nvPr/>
        </p:nvSpPr>
        <p:spPr>
          <a:xfrm>
            <a:off x="280359" y="1790314"/>
            <a:ext cx="8610600" cy="639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400" dirty="0">
                <a:latin typeface="+mn-lt"/>
                <a:cs typeface="Times New Roman" panose="02020603050405020304" pitchFamily="18" charset="0"/>
              </a:rPr>
              <a:t>Line coding schemes</a:t>
            </a:r>
          </a:p>
        </p:txBody>
      </p:sp>
      <p:pic>
        <p:nvPicPr>
          <p:cNvPr id="8" name="Picture 6">
            <a:extLst>
              <a:ext uri="{FF2B5EF4-FFF2-40B4-BE49-F238E27FC236}">
                <a16:creationId xmlns:a16="http://schemas.microsoft.com/office/drawing/2014/main" id="{D70324C7-BFAF-4062-9EF8-80904A4C1E7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512" y="2619751"/>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Non-Return to Zero</a:t>
            </a:r>
            <a:endParaRPr lang="en-FI" dirty="0"/>
          </a:p>
        </p:txBody>
      </p:sp>
      <p:pic>
        <p:nvPicPr>
          <p:cNvPr id="6" name="Picture 6">
            <a:extLst>
              <a:ext uri="{FF2B5EF4-FFF2-40B4-BE49-F238E27FC236}">
                <a16:creationId xmlns:a16="http://schemas.microsoft.com/office/drawing/2014/main" id="{52314FD4-6B68-466F-B0CC-531FAFC4A4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8124" y="2077429"/>
            <a:ext cx="8267752" cy="21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a:extLst>
              <a:ext uri="{FF2B5EF4-FFF2-40B4-BE49-F238E27FC236}">
                <a16:creationId xmlns:a16="http://schemas.microsoft.com/office/drawing/2014/main" id="{2C06A22B-AB0A-4053-B9AA-DAEA9E8FEBE6}"/>
              </a:ext>
            </a:extLst>
          </p:cNvPr>
          <p:cNvSpPr txBox="1">
            <a:spLocks noChangeArrowheads="1"/>
          </p:cNvSpPr>
          <p:nvPr/>
        </p:nvSpPr>
        <p:spPr bwMode="auto">
          <a:xfrm>
            <a:off x="534375" y="4749879"/>
            <a:ext cx="76959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0" dirty="0">
                <a:solidFill>
                  <a:schemeClr val="bg2"/>
                </a:solidFill>
                <a:ea typeface="新細明體" panose="02020500000000000000" pitchFamily="18" charset="-120"/>
                <a:cs typeface="Times New Roman" panose="02020603050405020304" pitchFamily="18" charset="0"/>
              </a:rPr>
              <a:t>It is called NRZ because the signal does not return to zero at the middle of the bit.</a:t>
            </a:r>
          </a:p>
        </p:txBody>
      </p:sp>
    </p:spTree>
    <p:extLst>
      <p:ext uri="{BB962C8B-B14F-4D97-AF65-F5344CB8AC3E}">
        <p14:creationId xmlns:p14="http://schemas.microsoft.com/office/powerpoint/2010/main" val="42496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NRZ-L (NRZ-Level), NRZ-I (NRZ-Invert)</a:t>
            </a:r>
            <a:endParaRPr lang="en-FI" dirty="0"/>
          </a:p>
        </p:txBody>
      </p:sp>
      <p:pic>
        <p:nvPicPr>
          <p:cNvPr id="6" name="Picture 6">
            <a:extLst>
              <a:ext uri="{FF2B5EF4-FFF2-40B4-BE49-F238E27FC236}">
                <a16:creationId xmlns:a16="http://schemas.microsoft.com/office/drawing/2014/main" id="{68D7AC71-6145-418A-BB30-9971BF9717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906" y="2530415"/>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4" name="Rectangle 3">
            <a:extLst>
              <a:ext uri="{FF2B5EF4-FFF2-40B4-BE49-F238E27FC236}">
                <a16:creationId xmlns:a16="http://schemas.microsoft.com/office/drawing/2014/main" id="{57B8A0EA-B23E-42C6-866C-31B6C332D4A2}"/>
              </a:ext>
            </a:extLst>
          </p:cNvPr>
          <p:cNvSpPr/>
          <p:nvPr/>
        </p:nvSpPr>
        <p:spPr>
          <a:xfrm>
            <a:off x="754811" y="1500225"/>
            <a:ext cx="7634377" cy="4524315"/>
          </a:xfrm>
          <a:prstGeom prst="rect">
            <a:avLst/>
          </a:prstGeom>
        </p:spPr>
        <p:txBody>
          <a:bodyPr wrap="square">
            <a:spAutoFit/>
          </a:bodyPr>
          <a:lstStyle/>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NRZ-L the level of the voltage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NRZ-I the inversion or the lack of inversion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an average signal rate of N/2 Baud.</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 DC component problem.</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8343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6" name="Rectangle 9">
            <a:extLst>
              <a:ext uri="{FF2B5EF4-FFF2-40B4-BE49-F238E27FC236}">
                <a16:creationId xmlns:a16="http://schemas.microsoft.com/office/drawing/2014/main" id="{6C7C8482-C46D-4641-A992-8F356F5313A1}"/>
              </a:ext>
            </a:extLst>
          </p:cNvPr>
          <p:cNvSpPr>
            <a:spLocks noChangeArrowheads="1"/>
          </p:cNvSpPr>
          <p:nvPr/>
        </p:nvSpPr>
        <p:spPr bwMode="auto">
          <a:xfrm>
            <a:off x="723330" y="1528225"/>
            <a:ext cx="7697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system is using NRZ-I to transfer 10-Mbps data. What are the average signal rate and minimum bandwidth? </a:t>
            </a:r>
            <a:r>
              <a:rPr lang="en-US" altLang="zh-TW" sz="2400">
                <a:solidFill>
                  <a:schemeClr val="bg2"/>
                </a:solidFill>
                <a:ea typeface="新細明體" panose="02020500000000000000" pitchFamily="18" charset="-120"/>
                <a:cs typeface="Times New Roman" panose="02020603050405020304" pitchFamily="18" charset="0"/>
              </a:rPr>
              <a:t>Given, c</a:t>
            </a:r>
            <a:r>
              <a:rPr lang="en-US" altLang="zh-TW" sz="2400" dirty="0">
                <a:solidFill>
                  <a:schemeClr val="bg2"/>
                </a:solidFill>
                <a:ea typeface="新細明體" panose="02020500000000000000" pitchFamily="18" charset="-120"/>
                <a:cs typeface="Times New Roman" panose="02020603050405020304" pitchFamily="18" charset="0"/>
              </a:rPr>
              <a:t>=1</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b="1" dirty="0">
                <a:solidFill>
                  <a:schemeClr val="bg2"/>
                </a:solidFill>
                <a:cs typeface="Times New Roman" panose="02020603050405020304" pitchFamily="18" charset="0"/>
              </a:rPr>
              <a:t>Solution:</a:t>
            </a:r>
          </a:p>
          <a:p>
            <a:pPr algn="just"/>
            <a:r>
              <a:rPr lang="en-US" altLang="zh-TW" sz="2400" dirty="0">
                <a:solidFill>
                  <a:schemeClr val="bg2"/>
                </a:solidFill>
                <a:cs typeface="Times New Roman" panose="02020603050405020304" pitchFamily="18" charset="0"/>
              </a:rPr>
              <a:t>The average signal rate,</a:t>
            </a:r>
          </a:p>
          <a:p>
            <a:pPr algn="just"/>
            <a:r>
              <a:rPr lang="en-US" altLang="zh-TW" sz="2400" dirty="0">
                <a:solidFill>
                  <a:schemeClr val="bg2"/>
                </a:solidFill>
                <a:cs typeface="Times New Roman" panose="02020603050405020304" pitchFamily="18" charset="0"/>
              </a:rPr>
              <a:t>S = N/2 = 5000 </a:t>
            </a:r>
            <a:r>
              <a:rPr lang="en-US" altLang="zh-TW" sz="2400" dirty="0" err="1">
                <a:solidFill>
                  <a:schemeClr val="bg2"/>
                </a:solidFill>
                <a:cs typeface="Times New Roman" panose="02020603050405020304" pitchFamily="18" charset="0"/>
              </a:rPr>
              <a:t>kbaud</a:t>
            </a:r>
            <a:endParaRPr lang="en-US" altLang="zh-TW" sz="2400" dirty="0">
              <a:solidFill>
                <a:schemeClr val="bg2"/>
              </a:solidFill>
              <a:cs typeface="Times New Roman" panose="02020603050405020304" pitchFamily="18" charset="0"/>
            </a:endParaRPr>
          </a:p>
          <a:p>
            <a:pPr algn="just"/>
            <a:r>
              <a:rPr lang="en-US" altLang="zh-TW" sz="2400" dirty="0">
                <a:solidFill>
                  <a:schemeClr val="bg2"/>
                </a:solidFill>
                <a:cs typeface="Times New Roman" panose="02020603050405020304" pitchFamily="18" charset="0"/>
              </a:rPr>
              <a:t>The minimum bandwidth for this average baud rate,</a:t>
            </a:r>
          </a:p>
          <a:p>
            <a:pPr algn="just"/>
            <a:r>
              <a:rPr lang="en-US" altLang="zh-TW" sz="2400" dirty="0" err="1">
                <a:solidFill>
                  <a:schemeClr val="bg2"/>
                </a:solidFill>
                <a:cs typeface="Times New Roman" panose="02020603050405020304" pitchFamily="18" charset="0"/>
              </a:rPr>
              <a:t>B</a:t>
            </a:r>
            <a:r>
              <a:rPr lang="en-US" altLang="zh-TW" sz="2400" baseline="-14000" dirty="0" err="1">
                <a:solidFill>
                  <a:schemeClr val="bg2"/>
                </a:solidFill>
                <a:cs typeface="Times New Roman" panose="02020603050405020304" pitchFamily="18" charset="0"/>
              </a:rPr>
              <a:t>min</a:t>
            </a:r>
            <a:r>
              <a:rPr lang="en-US" altLang="zh-TW" sz="2400" dirty="0">
                <a:solidFill>
                  <a:schemeClr val="bg2"/>
                </a:solidFill>
                <a:cs typeface="Times New Roman" panose="02020603050405020304" pitchFamily="18" charset="0"/>
              </a:rPr>
              <a:t> = S = 5000 kHz.</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17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RZ: Return-to-Zero Scheme</a:t>
            </a:r>
            <a:endParaRPr lang="en-FI" dirty="0"/>
          </a:p>
        </p:txBody>
      </p:sp>
      <p:pic>
        <p:nvPicPr>
          <p:cNvPr id="7" name="Picture 6">
            <a:extLst>
              <a:ext uri="{FF2B5EF4-FFF2-40B4-BE49-F238E27FC236}">
                <a16:creationId xmlns:a16="http://schemas.microsoft.com/office/drawing/2014/main" id="{331B52EE-C4F9-4B39-BB79-6B368FAD1B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5542" y="2734146"/>
            <a:ext cx="8192916" cy="24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1293672"/>
          </a:xfrm>
        </p:spPr>
        <p:txBody>
          <a:bodyPr>
            <a:noAutofit/>
          </a:bodyPr>
          <a:lstStyle/>
          <a:p>
            <a:pPr marL="342900" indent="-342900">
              <a:buClr>
                <a:schemeClr val="accent3"/>
              </a:buClr>
              <a:buAutoNum type="arabicPeriod"/>
            </a:pPr>
            <a:r>
              <a:rPr lang="en-US" sz="2400" dirty="0">
                <a:solidFill>
                  <a:schemeClr val="bg2"/>
                </a:solidFill>
              </a:rPr>
              <a:t>Digital to Digital Conversion</a:t>
            </a:r>
          </a:p>
          <a:p>
            <a:pPr marL="342900" indent="-342900">
              <a:buClr>
                <a:schemeClr val="accent3"/>
              </a:buClr>
              <a:buAutoNum type="arabicPeriod"/>
            </a:pPr>
            <a:r>
              <a:rPr lang="en-US" sz="2400" dirty="0">
                <a:solidFill>
                  <a:schemeClr val="bg2"/>
                </a:solidFill>
              </a:rPr>
              <a:t>Signal Element vs Data Element</a:t>
            </a:r>
          </a:p>
          <a:p>
            <a:pPr marL="342900" indent="-342900">
              <a:buClr>
                <a:schemeClr val="accent3"/>
              </a:buClr>
              <a:buAutoNum type="arabicPeriod"/>
            </a:pPr>
            <a:r>
              <a:rPr lang="en-US" sz="2400" dirty="0">
                <a:solidFill>
                  <a:schemeClr val="bg2"/>
                </a:solidFill>
              </a:rPr>
              <a:t>Signal Rate vs Data Rate</a:t>
            </a:r>
          </a:p>
          <a:p>
            <a:pPr marL="342900" indent="-342900">
              <a:buClr>
                <a:schemeClr val="accent3"/>
              </a:buClr>
              <a:buAutoNum type="arabicPeriod"/>
            </a:pPr>
            <a:r>
              <a:rPr lang="en-US" sz="2400" dirty="0">
                <a:solidFill>
                  <a:schemeClr val="bg2"/>
                </a:solidFill>
              </a:rPr>
              <a:t>Baseline Wandering</a:t>
            </a:r>
          </a:p>
          <a:p>
            <a:pPr marL="342900" indent="-342900">
              <a:buClr>
                <a:schemeClr val="accent3"/>
              </a:buClr>
              <a:buAutoNum type="arabicPeriod"/>
            </a:pPr>
            <a:r>
              <a:rPr lang="en-US" sz="2400" dirty="0">
                <a:solidFill>
                  <a:schemeClr val="bg2"/>
                </a:solidFill>
              </a:rPr>
              <a:t>DC Component</a:t>
            </a:r>
          </a:p>
          <a:p>
            <a:pPr marL="342900" indent="-342900">
              <a:buClr>
                <a:schemeClr val="accent3"/>
              </a:buClr>
              <a:buAutoNum type="arabicPeriod"/>
            </a:pPr>
            <a:r>
              <a:rPr lang="en-US" sz="2400" dirty="0">
                <a:solidFill>
                  <a:schemeClr val="bg2"/>
                </a:solidFill>
              </a:rPr>
              <a:t>Synchronization</a:t>
            </a:r>
          </a:p>
          <a:p>
            <a:pPr marL="342900" indent="-342900">
              <a:buClr>
                <a:schemeClr val="accent3"/>
              </a:buClr>
              <a:buAutoNum type="arabicPeriod"/>
            </a:pPr>
            <a:r>
              <a:rPr lang="en-US" sz="2400" dirty="0">
                <a:solidFill>
                  <a:schemeClr val="bg2"/>
                </a:solidFill>
              </a:rPr>
              <a:t>Line Coding:	</a:t>
            </a: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p:txBody>
      </p:sp>
      <p:sp>
        <p:nvSpPr>
          <p:cNvPr id="4" name="Subtitle 2">
            <a:extLst>
              <a:ext uri="{FF2B5EF4-FFF2-40B4-BE49-F238E27FC236}">
                <a16:creationId xmlns:a16="http://schemas.microsoft.com/office/drawing/2014/main" id="{8F3DF1FC-7EC3-4758-ACB0-BA41898E61F1}"/>
              </a:ext>
            </a:extLst>
          </p:cNvPr>
          <p:cNvSpPr txBox="1">
            <a:spLocks/>
          </p:cNvSpPr>
          <p:nvPr/>
        </p:nvSpPr>
        <p:spPr>
          <a:xfrm>
            <a:off x="2781376" y="4689112"/>
            <a:ext cx="3564833" cy="1293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buClr>
                <a:schemeClr val="accent3"/>
              </a:buClr>
              <a:buFont typeface="+mj-lt"/>
              <a:buAutoNum type="alphaLcParenR"/>
            </a:pPr>
            <a:r>
              <a:rPr lang="en-US" dirty="0">
                <a:solidFill>
                  <a:schemeClr val="bg2"/>
                </a:solidFill>
              </a:rPr>
              <a:t>Unipolar</a:t>
            </a:r>
          </a:p>
          <a:p>
            <a:pPr marL="457200" indent="-457200">
              <a:buClr>
                <a:schemeClr val="accent3"/>
              </a:buClr>
              <a:buFont typeface="+mj-lt"/>
              <a:buAutoNum type="alphaLcParenR"/>
            </a:pPr>
            <a:r>
              <a:rPr lang="en-US" dirty="0">
                <a:solidFill>
                  <a:schemeClr val="bg2"/>
                </a:solidFill>
              </a:rPr>
              <a:t>Polar</a:t>
            </a:r>
          </a:p>
          <a:p>
            <a:pPr marL="457200" indent="-457200">
              <a:buClr>
                <a:schemeClr val="accent3"/>
              </a:buClr>
              <a:buFont typeface="+mj-lt"/>
              <a:buAutoNum type="alphaLcParenR"/>
            </a:pPr>
            <a:r>
              <a:rPr lang="en-US" dirty="0">
                <a:solidFill>
                  <a:schemeClr val="bg2"/>
                </a:solidFill>
              </a:rPr>
              <a:t>Bipolar</a:t>
            </a:r>
          </a:p>
          <a:p>
            <a:pPr marL="457200" indent="-457200">
              <a:buClr>
                <a:schemeClr val="accent3"/>
              </a:buClr>
              <a:buFont typeface="+mj-lt"/>
              <a:buAutoNum type="alphaLcParenR"/>
            </a:pPr>
            <a:r>
              <a:rPr lang="en-US" dirty="0">
                <a:solidFill>
                  <a:schemeClr val="bg2"/>
                </a:solidFill>
              </a:rPr>
              <a:t>Multilevel</a:t>
            </a:r>
          </a:p>
          <a:p>
            <a:pPr marL="457200" indent="-457200">
              <a:buClr>
                <a:schemeClr val="accent3"/>
              </a:buClr>
              <a:buFont typeface="+mj-lt"/>
              <a:buAutoNum type="alphaLcParenR"/>
            </a:pPr>
            <a:r>
              <a:rPr lang="en-US" dirty="0">
                <a:solidFill>
                  <a:schemeClr val="bg2"/>
                </a:solidFill>
              </a:rPr>
              <a:t>Multitransition</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 Biphase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Manchester and Differential Manchester Schemes</a:t>
            </a:r>
            <a:endParaRPr lang="en-FI" dirty="0"/>
          </a:p>
        </p:txBody>
      </p:sp>
      <p:pic>
        <p:nvPicPr>
          <p:cNvPr id="6" name="Picture 7">
            <a:extLst>
              <a:ext uri="{FF2B5EF4-FFF2-40B4-BE49-F238E27FC236}">
                <a16:creationId xmlns:a16="http://schemas.microsoft.com/office/drawing/2014/main" id="{0D8AFAC3-60EF-4917-A160-56E81502D6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8613" y="207913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Manchester and differential Manchester schemes</a:t>
            </a:r>
          </a:p>
        </p:txBody>
      </p:sp>
      <p:sp>
        <p:nvSpPr>
          <p:cNvPr id="4" name="Rectangle 3">
            <a:extLst>
              <a:ext uri="{FF2B5EF4-FFF2-40B4-BE49-F238E27FC236}">
                <a16:creationId xmlns:a16="http://schemas.microsoft.com/office/drawing/2014/main" id="{1E105FF4-0CE0-4277-B1BD-642FAFF4D780}"/>
              </a:ext>
            </a:extLst>
          </p:cNvPr>
          <p:cNvSpPr/>
          <p:nvPr/>
        </p:nvSpPr>
        <p:spPr>
          <a:xfrm>
            <a:off x="421341" y="1790420"/>
            <a:ext cx="8231340" cy="2308324"/>
          </a:xfrm>
          <a:prstGeom prst="rect">
            <a:avLst/>
          </a:prstGeom>
        </p:spPr>
        <p:txBody>
          <a:bodyPr wrap="square">
            <a:spAutoFit/>
          </a:bodyPr>
          <a:lstStyle/>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Manchester and differential Manchester encoding, the transition at the middle of the bit is used for synchronization.</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The minimum bandwidth of Manchester and differential Manchester is 2 times that of NRZ.</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87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Schemes</a:t>
            </a:r>
          </a:p>
        </p:txBody>
      </p:sp>
      <p:sp>
        <p:nvSpPr>
          <p:cNvPr id="6" name="Subtitle 5">
            <a:extLst>
              <a:ext uri="{FF2B5EF4-FFF2-40B4-BE49-F238E27FC236}">
                <a16:creationId xmlns:a16="http://schemas.microsoft.com/office/drawing/2014/main" id="{1FDB827D-69D3-42DB-9863-04277BCD5690}"/>
              </a:ext>
            </a:extLst>
          </p:cNvPr>
          <p:cNvSpPr>
            <a:spLocks noGrp="1"/>
          </p:cNvSpPr>
          <p:nvPr>
            <p:ph type="subTitle" idx="1"/>
          </p:nvPr>
        </p:nvSpPr>
        <p:spPr/>
        <p:txBody>
          <a:bodyPr/>
          <a:lstStyle/>
          <a:p>
            <a:r>
              <a:rPr lang="en-US" dirty="0"/>
              <a:t>AMI and Pseudoternary</a:t>
            </a:r>
          </a:p>
        </p:txBody>
      </p:sp>
      <p:sp>
        <p:nvSpPr>
          <p:cNvPr id="7" name="Rectangle 3">
            <a:extLst>
              <a:ext uri="{FF2B5EF4-FFF2-40B4-BE49-F238E27FC236}">
                <a16:creationId xmlns:a16="http://schemas.microsoft.com/office/drawing/2014/main" id="{D1F1BCD6-49DB-4AA2-9AFD-F4EB73B41D86}"/>
              </a:ext>
            </a:extLst>
          </p:cNvPr>
          <p:cNvSpPr txBox="1">
            <a:spLocks noChangeArrowheads="1"/>
          </p:cNvSpPr>
          <p:nvPr/>
        </p:nvSpPr>
        <p:spPr bwMode="auto">
          <a:xfrm>
            <a:off x="719920" y="2082428"/>
            <a:ext cx="8610600" cy="404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encoding (sometimes called multilevel binary)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voltage levels: positive, negative, and zero</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Two variations of bipolar encoding</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AMI (alternate mark inversion)</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alternating positive and negative voltages</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Pseudoternary</a:t>
            </a:r>
            <a:endPar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alternating positive and negative voltages</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schemes have </a:t>
            </a:r>
            <a:r>
              <a:rPr kumimoji="1" lang="en-US" altLang="zh-TW" sz="20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no</a:t>
            </a: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t>
            </a:r>
            <a:r>
              <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DC component problem</a:t>
            </a:r>
          </a:p>
          <a:p>
            <a:pPr lvl="0" defTabSz="914400">
              <a:buClr>
                <a:schemeClr val="accent3"/>
              </a:buClr>
              <a:buFont typeface="Wingdings" panose="05000000000000000000" pitchFamily="2" charset="2"/>
              <a:buChar char="v"/>
            </a:pPr>
            <a:r>
              <a:rPr lang="en-US" altLang="zh-TW" sz="2000" dirty="0">
                <a:solidFill>
                  <a:schemeClr val="bg2"/>
                </a:solidFill>
                <a:ea typeface="新細明體"/>
                <a:cs typeface="Times New Roman" panose="02020603050405020304" pitchFamily="18" charset="0"/>
              </a:rPr>
              <a:t>In bipolar encoding, we use three levels: positive, zero, and negative.</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endParaRPr>
          </a:p>
        </p:txBody>
      </p:sp>
    </p:spTree>
    <p:extLst>
      <p:ext uri="{BB962C8B-B14F-4D97-AF65-F5344CB8AC3E}">
        <p14:creationId xmlns:p14="http://schemas.microsoft.com/office/powerpoint/2010/main" val="19056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sp>
        <p:nvSpPr>
          <p:cNvPr id="6" name="Rectangle 3">
            <a:extLst>
              <a:ext uri="{FF2B5EF4-FFF2-40B4-BE49-F238E27FC236}">
                <a16:creationId xmlns:a16="http://schemas.microsoft.com/office/drawing/2014/main" id="{CF80A0C3-6F57-4A79-9F70-F5BA774E8E88}"/>
              </a:ext>
            </a:extLst>
          </p:cNvPr>
          <p:cNvSpPr txBox="1">
            <a:spLocks noChangeArrowheads="1"/>
          </p:cNvSpPr>
          <p:nvPr/>
        </p:nvSpPr>
        <p:spPr bwMode="auto">
          <a:xfrm>
            <a:off x="651684" y="1509212"/>
            <a:ext cx="779628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AMI</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(alternate mark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a:t>
            </a: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word mark comes from telegraphy and means 1</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AMI means alternate 1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neutral zero voltage represents binary 0</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Binary 1s are represented by alternating positive and negative voltages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Pesudoternary</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Same as AMI, but 1 bit is encoded as a zero voltage and the 0 bit is encoded as alternating positive and negative voltages.</a:t>
            </a:r>
          </a:p>
        </p:txBody>
      </p:sp>
    </p:spTree>
    <p:extLst>
      <p:ext uri="{BB962C8B-B14F-4D97-AF65-F5344CB8AC3E}">
        <p14:creationId xmlns:p14="http://schemas.microsoft.com/office/powerpoint/2010/main" val="218150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pic>
        <p:nvPicPr>
          <p:cNvPr id="4" name="Picture 7">
            <a:extLst>
              <a:ext uri="{FF2B5EF4-FFF2-40B4-BE49-F238E27FC236}">
                <a16:creationId xmlns:a16="http://schemas.microsoft.com/office/drawing/2014/main" id="{FAAD1339-BBDE-4E88-AC80-C246991827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Multilevel Schemes</a:t>
            </a:r>
          </a:p>
        </p:txBody>
      </p:sp>
      <p:sp>
        <p:nvSpPr>
          <p:cNvPr id="8" name="Rectangle 3">
            <a:extLst>
              <a:ext uri="{FF2B5EF4-FFF2-40B4-BE49-F238E27FC236}">
                <a16:creationId xmlns:a16="http://schemas.microsoft.com/office/drawing/2014/main" id="{607D29C2-F999-47E9-A80A-1F6E7E652C09}"/>
              </a:ext>
            </a:extLst>
          </p:cNvPr>
          <p:cNvSpPr txBox="1">
            <a:spLocks noChangeArrowheads="1"/>
          </p:cNvSpPr>
          <p:nvPr/>
        </p:nvSpPr>
        <p:spPr bwMode="auto">
          <a:xfrm>
            <a:off x="510575" y="2299646"/>
            <a:ext cx="8128455" cy="33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desire to increase the data speed or decrease the required bandwidth has resulted in the creation of many schemes.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goal is to increase the number of bits per baud by encoding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m</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data elements into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signal elements.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Different types of signal elements can be allowed for different signal levels.</a:t>
            </a:r>
          </a:p>
        </p:txBody>
      </p:sp>
    </p:spTree>
    <p:extLst>
      <p:ext uri="{BB962C8B-B14F-4D97-AF65-F5344CB8AC3E}">
        <p14:creationId xmlns:p14="http://schemas.microsoft.com/office/powerpoint/2010/main" val="11821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Schemes</a:t>
            </a:r>
          </a:p>
        </p:txBody>
      </p:sp>
      <p:sp>
        <p:nvSpPr>
          <p:cNvPr id="4" name="Rectangle 3">
            <a:extLst>
              <a:ext uri="{FF2B5EF4-FFF2-40B4-BE49-F238E27FC236}">
                <a16:creationId xmlns:a16="http://schemas.microsoft.com/office/drawing/2014/main" id="{3DA79671-7919-4437-9946-A865861BC06B}"/>
              </a:ext>
            </a:extLst>
          </p:cNvPr>
          <p:cNvSpPr txBox="1">
            <a:spLocks noChangeArrowheads="1"/>
          </p:cNvSpPr>
          <p:nvPr/>
        </p:nvSpPr>
        <p:spPr bwMode="auto">
          <a:xfrm>
            <a:off x="645565" y="1509248"/>
            <a:ext cx="7927800" cy="425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If we have L different levels, then we can produce L</a:t>
            </a:r>
            <a:r>
              <a:rPr kumimoji="1" lang="en-US" altLang="zh-TW" sz="2400" b="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n</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combinations of signal patterns.</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data element and signal element relation is </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mBnL</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coding, where m is the length of the binary pattern, B means binary data, n is the length of the signal pattern, and L is the number of levels in the signaling.</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 (binary, L=2), T (</a:t>
            </a: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tenary</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L=3), and Q (quaternary, L=4).</a:t>
            </a:r>
          </a:p>
        </p:txBody>
      </p:sp>
    </p:spTree>
    <p:extLst>
      <p:ext uri="{BB962C8B-B14F-4D97-AF65-F5344CB8AC3E}">
        <p14:creationId xmlns:p14="http://schemas.microsoft.com/office/powerpoint/2010/main" val="146312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
        <p:nvSpPr>
          <p:cNvPr id="5" name="Rectangle 3">
            <a:extLst>
              <a:ext uri="{FF2B5EF4-FFF2-40B4-BE49-F238E27FC236}">
                <a16:creationId xmlns:a16="http://schemas.microsoft.com/office/drawing/2014/main" id="{F0E96BEB-02F3-4009-8D99-B20A6371FFAB}"/>
              </a:ext>
            </a:extLst>
          </p:cNvPr>
          <p:cNvSpPr txBox="1">
            <a:spLocks noChangeArrowheads="1"/>
          </p:cNvSpPr>
          <p:nvPr/>
        </p:nvSpPr>
        <p:spPr bwMode="auto">
          <a:xfrm>
            <a:off x="690113" y="1618400"/>
            <a:ext cx="7712016" cy="438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2B1Q (two binary, one quaternary)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m=2, n=1, and L=4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(baud rate)</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2B1Q</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is used in </a:t>
            </a: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DSL (digital subscriber line)</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technology to provide a high-speed connection to the Internet by using subscriber telephone lines.</a:t>
            </a:r>
          </a:p>
        </p:txBody>
      </p:sp>
      <p:graphicFrame>
        <p:nvGraphicFramePr>
          <p:cNvPr id="6" name="Object 4">
            <a:extLst>
              <a:ext uri="{FF2B5EF4-FFF2-40B4-BE49-F238E27FC236}">
                <a16:creationId xmlns:a16="http://schemas.microsoft.com/office/drawing/2014/main" id="{E2CF69BC-CABC-48C7-8805-4DA1E342E470}"/>
              </a:ext>
            </a:extLst>
          </p:cNvPr>
          <p:cNvGraphicFramePr>
            <a:graphicFrameLocks noChangeAspect="1"/>
          </p:cNvGraphicFramePr>
          <p:nvPr>
            <p:extLst>
              <p:ext uri="{D42A27DB-BD31-4B8C-83A1-F6EECF244321}">
                <p14:modId xmlns:p14="http://schemas.microsoft.com/office/powerpoint/2010/main" val="3452776631"/>
              </p:ext>
            </p:extLst>
          </p:nvPr>
        </p:nvGraphicFramePr>
        <p:xfrm>
          <a:off x="2805208" y="2994418"/>
          <a:ext cx="2864168" cy="786012"/>
        </p:xfrm>
        <a:graphic>
          <a:graphicData uri="http://schemas.openxmlformats.org/presentationml/2006/ole">
            <mc:AlternateContent xmlns:mc="http://schemas.openxmlformats.org/markup-compatibility/2006">
              <mc:Choice xmlns:v="urn:schemas-microsoft-com:vml" Requires="v">
                <p:oleObj name="方程式" r:id="rId2" imgW="1612800" imgH="393480" progId="Equation.3">
                  <p:embed/>
                </p:oleObj>
              </mc:Choice>
              <mc:Fallback>
                <p:oleObj name="方程式" r:id="rId2" imgW="1612800" imgH="393480" progId="Equation.3">
                  <p:embed/>
                  <p:pic>
                    <p:nvPicPr>
                      <p:cNvPr id="6" name="Object 4">
                        <a:extLst>
                          <a:ext uri="{FF2B5EF4-FFF2-40B4-BE49-F238E27FC236}">
                            <a16:creationId xmlns:a16="http://schemas.microsoft.com/office/drawing/2014/main" id="{E2CF69BC-CABC-48C7-8805-4DA1E342E470}"/>
                          </a:ext>
                        </a:extLst>
                      </p:cNvPr>
                      <p:cNvPicPr>
                        <a:picLocks noChangeAspect="1" noChangeArrowheads="1"/>
                      </p:cNvPicPr>
                      <p:nvPr/>
                    </p:nvPicPr>
                    <p:blipFill>
                      <a:blip r:embed="rId3">
                        <a:lum bright="-100000" contrast="66000"/>
                        <a:extLst>
                          <a:ext uri="{28A0092B-C50C-407E-A947-70E740481C1C}">
                            <a14:useLocalDpi xmlns:a14="http://schemas.microsoft.com/office/drawing/2010/main" val="0"/>
                          </a:ext>
                        </a:extLst>
                      </a:blip>
                      <a:srcRect/>
                      <a:stretch>
                        <a:fillRect/>
                      </a:stretch>
                    </p:blipFill>
                    <p:spPr bwMode="auto">
                      <a:xfrm>
                        <a:off x="2805208" y="2994418"/>
                        <a:ext cx="2864168" cy="7860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10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5C1F44F-5323-4A9E-92AA-C8A5EF57342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6114" y="1323833"/>
            <a:ext cx="7425430" cy="5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Tree>
    <p:extLst>
      <p:ext uri="{BB962C8B-B14F-4D97-AF65-F5344CB8AC3E}">
        <p14:creationId xmlns:p14="http://schemas.microsoft.com/office/powerpoint/2010/main" val="312462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4" name="Rectangle 3">
            <a:extLst>
              <a:ext uri="{FF2B5EF4-FFF2-40B4-BE49-F238E27FC236}">
                <a16:creationId xmlns:a16="http://schemas.microsoft.com/office/drawing/2014/main" id="{EF90B74F-90CF-4301-835A-A046CB2C60B2}"/>
              </a:ext>
            </a:extLst>
          </p:cNvPr>
          <p:cNvSpPr txBox="1">
            <a:spLocks noChangeArrowheads="1"/>
          </p:cNvSpPr>
          <p:nvPr/>
        </p:nvSpPr>
        <p:spPr bwMode="auto">
          <a:xfrm>
            <a:off x="133066" y="1686643"/>
            <a:ext cx="8610600" cy="45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code is used with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100BASE-4T cable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Encode a pattern of 8 bits as a pattern of 6 signal elements, where the signal has three levels (ternary).</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8</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=256 different data patterns and 3</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6</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=729 different signal patterns. (The mapping is shown in Appendix D.)</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There are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729-256=473</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redundant signal elements that provide synchronization and error detection.</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Part of the redundancy is also used to provide </a:t>
            </a:r>
            <a:r>
              <a:rPr kumimoji="1" lang="en-US" altLang="zh-TW" b="1" i="0" u="none" strike="noStrike" kern="1200" cap="none" spc="0" normalizeH="0" baseline="0" noProof="0" dirty="0">
                <a:ln>
                  <a:noFill/>
                </a:ln>
                <a:solidFill>
                  <a:schemeClr val="bg2"/>
                </a:solidFill>
                <a:effectLst/>
                <a:uLnTx/>
                <a:uFillTx/>
                <a:ea typeface="新細明體"/>
                <a:cs typeface="Times New Roman" panose="02020603050405020304" pitchFamily="18" charset="0"/>
              </a:rPr>
              <a:t>DC (direct-current) balance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30572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Digital to Digital Conversion</a:t>
            </a:r>
          </a:p>
        </p:txBody>
      </p:sp>
      <p:sp>
        <p:nvSpPr>
          <p:cNvPr id="7" name="Rectangle 5">
            <a:extLst>
              <a:ext uri="{FF2B5EF4-FFF2-40B4-BE49-F238E27FC236}">
                <a16:creationId xmlns:a16="http://schemas.microsoft.com/office/drawing/2014/main" id="{25946914-F870-48A7-8585-634CD2AA9FF9}"/>
              </a:ext>
            </a:extLst>
          </p:cNvPr>
          <p:cNvSpPr>
            <a:spLocks noChangeArrowheads="1"/>
          </p:cNvSpPr>
          <p:nvPr/>
        </p:nvSpPr>
        <p:spPr bwMode="auto">
          <a:xfrm>
            <a:off x="421341" y="2260344"/>
            <a:ext cx="82859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Digital to digital conversion is the way of representing digital data by using digital signals. The conversion involves three techniques: line coding, block coding, and scrambling.</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Line coding is always needed. We will mainly discuss line coding in this lecture.</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Block coding and scrambling may or may not be needed.</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6" name="Rectangle 3">
            <a:extLst>
              <a:ext uri="{FF2B5EF4-FFF2-40B4-BE49-F238E27FC236}">
                <a16:creationId xmlns:a16="http://schemas.microsoft.com/office/drawing/2014/main" id="{331A0B6C-E45B-44A4-AAFC-8F4CEFD8C719}"/>
              </a:ext>
            </a:extLst>
          </p:cNvPr>
          <p:cNvSpPr txBox="1">
            <a:spLocks noChangeArrowheads="1"/>
          </p:cNvSpPr>
          <p:nvPr/>
        </p:nvSpPr>
        <p:spPr bwMode="auto">
          <a:xfrm>
            <a:off x="507027" y="1480374"/>
            <a:ext cx="7924800" cy="1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(positive signal), - (negative signal), and 0 (lack of signal) notation.</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To make whole stream DC-balanced, the sender keeps track of the weight</a:t>
            </a:r>
          </a:p>
        </p:txBody>
      </p:sp>
      <p:grpSp>
        <p:nvGrpSpPr>
          <p:cNvPr id="7" name="Group 6">
            <a:extLst>
              <a:ext uri="{FF2B5EF4-FFF2-40B4-BE49-F238E27FC236}">
                <a16:creationId xmlns:a16="http://schemas.microsoft.com/office/drawing/2014/main" id="{665E0CD6-AC9C-4A6C-962F-5E4F7C595D19}"/>
              </a:ext>
            </a:extLst>
          </p:cNvPr>
          <p:cNvGrpSpPr/>
          <p:nvPr/>
        </p:nvGrpSpPr>
        <p:grpSpPr>
          <a:xfrm>
            <a:off x="69850" y="2762474"/>
            <a:ext cx="8921750" cy="3121025"/>
            <a:chOff x="69850" y="1524000"/>
            <a:chExt cx="8921750" cy="3121025"/>
          </a:xfrm>
        </p:grpSpPr>
        <p:pic>
          <p:nvPicPr>
            <p:cNvPr id="8" name="Picture 6">
              <a:extLst>
                <a:ext uri="{FF2B5EF4-FFF2-40B4-BE49-F238E27FC236}">
                  <a16:creationId xmlns:a16="http://schemas.microsoft.com/office/drawing/2014/main" id="{02A1A4CD-14B1-4A8E-99D5-5E8F753319D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DA49ADCA-D8DD-4AB5-8E74-58867016D591}"/>
                </a:ext>
              </a:extLst>
            </p:cNvPr>
            <p:cNvSpPr txBox="1">
              <a:spLocks noChangeArrowheads="1"/>
            </p:cNvSpPr>
            <p:nvPr/>
          </p:nvSpPr>
          <p:spPr bwMode="auto">
            <a:xfrm>
              <a:off x="5486400" y="1524000"/>
              <a:ext cx="180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CC3300"/>
                  </a:solidFill>
                  <a:ea typeface="新細明體" panose="02020500000000000000" pitchFamily="18" charset="-120"/>
                </a:rPr>
                <a:t>Invert - + + - 0 - = -1</a:t>
              </a:r>
            </a:p>
          </p:txBody>
        </p:sp>
        <p:sp>
          <p:nvSpPr>
            <p:cNvPr id="10" name="Line 8">
              <a:extLst>
                <a:ext uri="{FF2B5EF4-FFF2-40B4-BE49-F238E27FC236}">
                  <a16:creationId xmlns:a16="http://schemas.microsoft.com/office/drawing/2014/main" id="{DC4369C1-1C28-4DC9-9973-1F2A7A9B8CC7}"/>
                </a:ext>
              </a:extLst>
            </p:cNvPr>
            <p:cNvSpPr>
              <a:spLocks noChangeShapeType="1"/>
            </p:cNvSpPr>
            <p:nvPr/>
          </p:nvSpPr>
          <p:spPr bwMode="auto">
            <a:xfrm>
              <a:off x="5867400" y="1828800"/>
              <a:ext cx="457200" cy="137160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675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Multiline Transmission: MLT-</a:t>
            </a:r>
            <a:r>
              <a:rPr lang="en-US" dirty="0">
                <a:latin typeface="+mn-lt"/>
              </a:rPr>
              <a:t>3</a:t>
            </a:r>
          </a:p>
        </p:txBody>
      </p:sp>
      <p:sp>
        <p:nvSpPr>
          <p:cNvPr id="7" name="Rectangle 3">
            <a:extLst>
              <a:ext uri="{FF2B5EF4-FFF2-40B4-BE49-F238E27FC236}">
                <a16:creationId xmlns:a16="http://schemas.microsoft.com/office/drawing/2014/main" id="{79EF5D9B-90B0-46F8-B78B-1A6C9FC6A18B}"/>
              </a:ext>
            </a:extLst>
          </p:cNvPr>
          <p:cNvSpPr txBox="1">
            <a:spLocks noChangeArrowheads="1"/>
          </p:cNvSpPr>
          <p:nvPr/>
        </p:nvSpPr>
        <p:spPr bwMode="auto">
          <a:xfrm>
            <a:off x="675006" y="2355773"/>
            <a:ext cx="7821283" cy="31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levels (+V, 0, and –V) and three transition rules to move the levels</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0, there is no transition</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not 0, the next level is 0.</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0, the next level is the opposite of the last nonzero level.</a:t>
            </a:r>
          </a:p>
        </p:txBody>
      </p:sp>
    </p:spTree>
    <p:extLst>
      <p:ext uri="{BB962C8B-B14F-4D97-AF65-F5344CB8AC3E}">
        <p14:creationId xmlns:p14="http://schemas.microsoft.com/office/powerpoint/2010/main" val="1195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0956328D-8BA2-45FF-82F7-2A4CAEDA8BAA}"/>
              </a:ext>
            </a:extLst>
          </p:cNvPr>
          <p:cNvSpPr txBox="1">
            <a:spLocks noChangeArrowheads="1"/>
          </p:cNvSpPr>
          <p:nvPr/>
        </p:nvSpPr>
        <p:spPr bwMode="auto">
          <a:xfrm>
            <a:off x="661358" y="1798856"/>
            <a:ext cx="7821283" cy="34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Why do we need to use MLT-3?</a:t>
            </a:r>
          </a:p>
          <a:p>
            <a:pPr marL="0" marR="0" lvl="0" indent="0" algn="l" defTabSz="914400" rtl="0" eaLnBrk="1" fontAlgn="base" latinLnBrk="0" hangingPunct="1">
              <a:lnSpc>
                <a:spcPct val="100000"/>
              </a:lnSpc>
              <a:spcBef>
                <a:spcPct val="20000"/>
              </a:spcBef>
              <a:spcAft>
                <a:spcPct val="0"/>
              </a:spcAft>
              <a:buClr>
                <a:schemeClr val="accent3"/>
              </a:buClr>
              <a:buSzTx/>
              <a:buNone/>
              <a:tabLst/>
              <a:defRPr/>
            </a:pPr>
            <a:endPar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for MLT-3 is one-fourth the bit rate (N/4).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makes MLT-3 a suitable choice when we need to send 100 Mbps on a copper wire that cannot support more than 32 MHz (frequencies above this level create electromagnetic emission).</a:t>
            </a:r>
          </a:p>
        </p:txBody>
      </p:sp>
    </p:spTree>
    <p:extLst>
      <p:ext uri="{BB962C8B-B14F-4D97-AF65-F5344CB8AC3E}">
        <p14:creationId xmlns:p14="http://schemas.microsoft.com/office/powerpoint/2010/main" val="3166660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pic>
        <p:nvPicPr>
          <p:cNvPr id="5" name="Picture 6">
            <a:extLst>
              <a:ext uri="{FF2B5EF4-FFF2-40B4-BE49-F238E27FC236}">
                <a16:creationId xmlns:a16="http://schemas.microsoft.com/office/drawing/2014/main" id="{AE2773C2-FD2D-4838-AB7A-D80996E7FB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25" y="1217020"/>
            <a:ext cx="8829675" cy="540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21231106-B453-C576-DE3F-3C2F5736DA64}"/>
              </a:ext>
            </a:extLst>
          </p:cNvPr>
          <p:cNvSpPr txBox="1"/>
          <p:nvPr/>
        </p:nvSpPr>
        <p:spPr>
          <a:xfrm>
            <a:off x="4670716" y="1224576"/>
            <a:ext cx="3264635" cy="1015663"/>
          </a:xfrm>
          <a:prstGeom prst="rect">
            <a:avLst/>
          </a:prstGeom>
          <a:noFill/>
        </p:spPr>
        <p:txBody>
          <a:bodyPr wrap="square" rtlCol="0">
            <a:spAutoFit/>
          </a:bodyPr>
          <a:lstStyle/>
          <a:p>
            <a:r>
              <a:rPr lang="en-US" sz="1200" dirty="0">
                <a:solidFill>
                  <a:srgbClr val="FF0000"/>
                </a:solidFill>
              </a:rPr>
              <a:t>Given</a:t>
            </a:r>
            <a:r>
              <a:rPr lang="en-US" sz="1200" dirty="0">
                <a:solidFill>
                  <a:schemeClr val="bg2"/>
                </a:solidFill>
              </a:rPr>
              <a:t>, </a:t>
            </a:r>
            <a:r>
              <a:rPr lang="en-US" sz="1200" dirty="0">
                <a:solidFill>
                  <a:srgbClr val="0070C0"/>
                </a:solidFill>
              </a:rPr>
              <a:t>*Last level was at zero voltage</a:t>
            </a:r>
          </a:p>
          <a:p>
            <a:r>
              <a:rPr lang="en-US" sz="1200" dirty="0">
                <a:solidFill>
                  <a:srgbClr val="0070C0"/>
                </a:solidFill>
              </a:rPr>
              <a:t>*Last non-zero level is negative</a:t>
            </a:r>
          </a:p>
          <a:p>
            <a:r>
              <a:rPr lang="en-US" sz="1200" dirty="0">
                <a:solidFill>
                  <a:srgbClr val="FF0000"/>
                </a:solidFill>
              </a:rPr>
              <a:t>Rules:</a:t>
            </a:r>
            <a:r>
              <a:rPr lang="en-US" sz="1200" dirty="0">
                <a:solidFill>
                  <a:srgbClr val="0070C0"/>
                </a:solidFill>
              </a:rPr>
              <a:t> </a:t>
            </a:r>
            <a:r>
              <a:rPr lang="en-US" sz="1200" dirty="0">
                <a:solidFill>
                  <a:schemeClr val="bg2"/>
                </a:solidFill>
              </a:rPr>
              <a:t>*O=no transition</a:t>
            </a:r>
          </a:p>
          <a:p>
            <a:r>
              <a:rPr lang="en-US" sz="1200" dirty="0">
                <a:solidFill>
                  <a:schemeClr val="bg2"/>
                </a:solidFill>
              </a:rPr>
              <a:t>*1=if not 0, return to 0; if 0 then opposite of last non-zero level</a:t>
            </a:r>
          </a:p>
        </p:txBody>
      </p:sp>
    </p:spTree>
    <p:extLst>
      <p:ext uri="{BB962C8B-B14F-4D97-AF65-F5344CB8AC3E}">
        <p14:creationId xmlns:p14="http://schemas.microsoft.com/office/powerpoint/2010/main" val="138244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Summary</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6B7D12D4-BE0F-48B3-8970-48D575905C28}"/>
              </a:ext>
            </a:extLst>
          </p:cNvPr>
          <p:cNvPicPr>
            <a:picLocks noChangeAspect="1"/>
          </p:cNvPicPr>
          <p:nvPr/>
        </p:nvPicPr>
        <p:blipFill>
          <a:blip r:embed="rId2"/>
          <a:stretch>
            <a:fillRect/>
          </a:stretch>
        </p:blipFill>
        <p:spPr>
          <a:xfrm>
            <a:off x="330560" y="1801504"/>
            <a:ext cx="8482880" cy="3767759"/>
          </a:xfrm>
          <a:prstGeom prst="rect">
            <a:avLst/>
          </a:prstGeom>
        </p:spPr>
      </p:pic>
    </p:spTree>
    <p:extLst>
      <p:ext uri="{BB962C8B-B14F-4D97-AF65-F5344CB8AC3E}">
        <p14:creationId xmlns:p14="http://schemas.microsoft.com/office/powerpoint/2010/main" val="167403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Signal Element vs Data Element</a:t>
            </a:r>
          </a:p>
        </p:txBody>
      </p:sp>
      <p:sp>
        <p:nvSpPr>
          <p:cNvPr id="7" name="Rectangle 3">
            <a:extLst>
              <a:ext uri="{FF2B5EF4-FFF2-40B4-BE49-F238E27FC236}">
                <a16:creationId xmlns:a16="http://schemas.microsoft.com/office/drawing/2014/main" id="{1BBD986F-2FB4-4E44-B108-7FC785924D5E}"/>
              </a:ext>
            </a:extLst>
          </p:cNvPr>
          <p:cNvSpPr txBox="1">
            <a:spLocks noChangeArrowheads="1"/>
          </p:cNvSpPr>
          <p:nvPr/>
        </p:nvSpPr>
        <p:spPr>
          <a:xfrm>
            <a:off x="554216" y="2272488"/>
            <a:ext cx="8071168" cy="3705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Signal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shortest unit (timewise) of a </a:t>
            </a:r>
            <a:r>
              <a:rPr lang="en-US" altLang="zh-TW" sz="2400" b="1" dirty="0">
                <a:solidFill>
                  <a:schemeClr val="bg2"/>
                </a:solidFill>
                <a:cs typeface="Times" panose="02020603050405020304" pitchFamily="18" charset="0"/>
              </a:rPr>
              <a:t>digital signal</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Data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smallest entity that can represent a piece of information: this is </a:t>
            </a:r>
            <a:r>
              <a:rPr lang="en-US" altLang="zh-TW" sz="2400" b="1" dirty="0">
                <a:solidFill>
                  <a:schemeClr val="bg2"/>
                </a:solidFill>
                <a:cs typeface="Times" panose="02020603050405020304" pitchFamily="18" charset="0"/>
              </a:rPr>
              <a:t>bit</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dirty="0">
                <a:solidFill>
                  <a:schemeClr val="bg2"/>
                </a:solidFill>
                <a:cs typeface="Times" panose="02020603050405020304" pitchFamily="18" charset="0"/>
              </a:rPr>
              <a:t>In other words</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Data elements are what we need to send.</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Signal elements are what we can send.</a:t>
            </a:r>
          </a:p>
        </p:txBody>
      </p:sp>
    </p:spTree>
    <p:extLst>
      <p:ext uri="{BB962C8B-B14F-4D97-AF65-F5344CB8AC3E}">
        <p14:creationId xmlns:p14="http://schemas.microsoft.com/office/powerpoint/2010/main" val="164928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Element vs Data Element</a:t>
            </a:r>
          </a:p>
        </p:txBody>
      </p:sp>
      <p:pic>
        <p:nvPicPr>
          <p:cNvPr id="4" name="Picture 6">
            <a:extLst>
              <a:ext uri="{FF2B5EF4-FFF2-40B4-BE49-F238E27FC236}">
                <a16:creationId xmlns:a16="http://schemas.microsoft.com/office/drawing/2014/main" id="{95E16195-3D47-4D36-9CFB-4E3083C0F1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0196" y="1459173"/>
            <a:ext cx="6543608" cy="52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Signal Rate vs Data Rate</a:t>
            </a:r>
          </a:p>
        </p:txBody>
      </p:sp>
      <p:sp>
        <p:nvSpPr>
          <p:cNvPr id="6" name="TextBox 5">
            <a:extLst>
              <a:ext uri="{FF2B5EF4-FFF2-40B4-BE49-F238E27FC236}">
                <a16:creationId xmlns:a16="http://schemas.microsoft.com/office/drawing/2014/main" id="{37C26D19-85DA-834B-9600-C9820C508897}"/>
              </a:ext>
            </a:extLst>
          </p:cNvPr>
          <p:cNvSpPr txBox="1"/>
          <p:nvPr/>
        </p:nvSpPr>
        <p:spPr>
          <a:xfrm>
            <a:off x="339457" y="2108351"/>
            <a:ext cx="8490646" cy="3693319"/>
          </a:xfrm>
          <a:prstGeom prst="rect">
            <a:avLst/>
          </a:prstGeom>
          <a:noFill/>
        </p:spPr>
        <p:txBody>
          <a:bodyPr wrap="square" rtlCol="0">
            <a:spAutoFit/>
          </a:bodyPr>
          <a:lstStyle/>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Signal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signal elements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a:t>
            </a:r>
            <a:r>
              <a:rPr kumimoji="1" lang="en-US" altLang="zh-TW" sz="2000" b="1" dirty="0">
                <a:solidFill>
                  <a:schemeClr val="bg2"/>
                </a:solidFill>
                <a:ea typeface="新細明體"/>
                <a:cs typeface="Times New Roman" panose="02020603050405020304" pitchFamily="18" charset="0"/>
              </a:rPr>
              <a:t>baud</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Data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data elements (bits)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bits per second (</a:t>
            </a:r>
            <a:r>
              <a:rPr kumimoji="1" lang="en-US" altLang="zh-TW" sz="2000" b="1" dirty="0">
                <a:solidFill>
                  <a:schemeClr val="bg2"/>
                </a:solidFill>
                <a:ea typeface="新細明體"/>
                <a:cs typeface="Times New Roman" panose="02020603050405020304" pitchFamily="18" charset="0"/>
              </a:rPr>
              <a:t>bps</a:t>
            </a:r>
            <a:r>
              <a:rPr kumimoji="1" lang="en-US" altLang="zh-TW" sz="2000" dirty="0">
                <a:solidFill>
                  <a:schemeClr val="bg2"/>
                </a:solidFill>
                <a:ea typeface="新細明體"/>
                <a:cs typeface="Times New Roman" panose="02020603050405020304" pitchFamily="18" charset="0"/>
              </a:rPr>
              <a:t>)</a:t>
            </a:r>
            <a:endParaRPr kumimoji="1" lang="en-US" altLang="zh-TW" sz="2000" b="1"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Relationship between data rate and signal rate</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S: signal rate (baud), c: case factor, N: data rate (bps), r: data elements per signal elements</a:t>
            </a:r>
          </a:p>
        </p:txBody>
      </p:sp>
      <p:graphicFrame>
        <p:nvGraphicFramePr>
          <p:cNvPr id="7" name="Object 4">
            <a:extLst>
              <a:ext uri="{FF2B5EF4-FFF2-40B4-BE49-F238E27FC236}">
                <a16:creationId xmlns:a16="http://schemas.microsoft.com/office/drawing/2014/main" id="{E7C807C1-8CA1-4915-BBB4-59E5C4EB1A13}"/>
              </a:ext>
            </a:extLst>
          </p:cNvPr>
          <p:cNvGraphicFramePr>
            <a:graphicFrameLocks noChangeAspect="1"/>
          </p:cNvGraphicFramePr>
          <p:nvPr>
            <p:extLst>
              <p:ext uri="{D42A27DB-BD31-4B8C-83A1-F6EECF244321}">
                <p14:modId xmlns:p14="http://schemas.microsoft.com/office/powerpoint/2010/main" val="158411108"/>
              </p:ext>
            </p:extLst>
          </p:nvPr>
        </p:nvGraphicFramePr>
        <p:xfrm>
          <a:off x="2700089" y="4419817"/>
          <a:ext cx="2209800" cy="736600"/>
        </p:xfrm>
        <a:graphic>
          <a:graphicData uri="http://schemas.openxmlformats.org/presentationml/2006/ole">
            <mc:AlternateContent xmlns:mc="http://schemas.openxmlformats.org/markup-compatibility/2006">
              <mc:Choice xmlns:v="urn:schemas-microsoft-com:vml" Requires="v">
                <p:oleObj name="方程式" r:id="rId2" imgW="825480" imgH="393480" progId="Equation.3">
                  <p:embed/>
                </p:oleObj>
              </mc:Choice>
              <mc:Fallback>
                <p:oleObj name="方程式" r:id="rId2" imgW="825480" imgH="393480" progId="Equation.3">
                  <p:embed/>
                  <p:pic>
                    <p:nvPicPr>
                      <p:cNvPr id="7" name="Object 4">
                        <a:extLst>
                          <a:ext uri="{FF2B5EF4-FFF2-40B4-BE49-F238E27FC236}">
                            <a16:creationId xmlns:a16="http://schemas.microsoft.com/office/drawing/2014/main" id="{E7C807C1-8CA1-4915-BBB4-59E5C4EB1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089" y="4419817"/>
                        <a:ext cx="2209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A06CB3D3-7E60-47AE-935A-5004D2A84B15}"/>
              </a:ext>
            </a:extLst>
          </p:cNvPr>
          <p:cNvSpPr txBox="1">
            <a:spLocks noChangeArrowheads="1"/>
          </p:cNvSpPr>
          <p:nvPr/>
        </p:nvSpPr>
        <p:spPr bwMode="auto">
          <a:xfrm>
            <a:off x="5062289" y="4572217"/>
            <a:ext cx="832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chemeClr val="bg2"/>
                </a:solidFill>
                <a:ea typeface="新細明體" panose="02020500000000000000" pitchFamily="18" charset="-120"/>
              </a:rPr>
              <a:t>baud</a:t>
            </a:r>
            <a:endParaRPr lang="en-US" altLang="zh-TW" sz="2000" b="1" dirty="0">
              <a:solidFill>
                <a:schemeClr val="bg2"/>
              </a:solidFill>
              <a:ea typeface="新細明體" panose="02020500000000000000" pitchFamily="18" charset="-120"/>
            </a:endParaRPr>
          </a:p>
        </p:txBody>
      </p:sp>
    </p:spTree>
    <p:extLst>
      <p:ext uri="{BB962C8B-B14F-4D97-AF65-F5344CB8AC3E}">
        <p14:creationId xmlns:p14="http://schemas.microsoft.com/office/powerpoint/2010/main" val="16272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sp>
        <p:nvSpPr>
          <p:cNvPr id="4" name="Rectangle 9">
            <a:extLst>
              <a:ext uri="{FF2B5EF4-FFF2-40B4-BE49-F238E27FC236}">
                <a16:creationId xmlns:a16="http://schemas.microsoft.com/office/drawing/2014/main" id="{3EACA6AC-F6F9-4590-B229-38220AEABB30}"/>
              </a:ext>
            </a:extLst>
          </p:cNvPr>
          <p:cNvSpPr>
            <a:spLocks noChangeArrowheads="1"/>
          </p:cNvSpPr>
          <p:nvPr/>
        </p:nvSpPr>
        <p:spPr bwMode="auto">
          <a:xfrm>
            <a:off x="555018" y="1666766"/>
            <a:ext cx="78974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signal is carrying data in which one data element is encoded as one signal element (r = 1). If the bit rate is 100 kbps, what is the average value of the baud rate if c is assumed to vary between 0 and 1?</a:t>
            </a:r>
          </a:p>
        </p:txBody>
      </p:sp>
      <p:sp>
        <p:nvSpPr>
          <p:cNvPr id="6" name="Rectangle 10">
            <a:extLst>
              <a:ext uri="{FF2B5EF4-FFF2-40B4-BE49-F238E27FC236}">
                <a16:creationId xmlns:a16="http://schemas.microsoft.com/office/drawing/2014/main" id="{329ED596-D2D0-40B3-AAB9-E6E9188B0716}"/>
              </a:ext>
            </a:extLst>
          </p:cNvPr>
          <p:cNvSpPr>
            <a:spLocks noChangeArrowheads="1"/>
          </p:cNvSpPr>
          <p:nvPr/>
        </p:nvSpPr>
        <p:spPr bwMode="auto">
          <a:xfrm>
            <a:off x="555018" y="3706704"/>
            <a:ext cx="7897483" cy="12003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We assume that the average value of c is 1/2 . The baud rate is then</a:t>
            </a:r>
          </a:p>
        </p:txBody>
      </p:sp>
      <p:pic>
        <p:nvPicPr>
          <p:cNvPr id="7" name="Picture 11">
            <a:extLst>
              <a:ext uri="{FF2B5EF4-FFF2-40B4-BE49-F238E27FC236}">
                <a16:creationId xmlns:a16="http://schemas.microsoft.com/office/drawing/2014/main" id="{CB028B5D-5E7E-4C65-9A8A-9D65E0CE3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7010" y="4958188"/>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pic>
        <p:nvPicPr>
          <p:cNvPr id="8" name="Picture 7">
            <a:extLst>
              <a:ext uri="{FF2B5EF4-FFF2-40B4-BE49-F238E27FC236}">
                <a16:creationId xmlns:a16="http://schemas.microsoft.com/office/drawing/2014/main" id="{0ACC9F87-3339-4A05-AE28-E50B45733224}"/>
              </a:ext>
            </a:extLst>
          </p:cNvPr>
          <p:cNvPicPr>
            <a:picLocks noChangeAspect="1"/>
          </p:cNvPicPr>
          <p:nvPr/>
        </p:nvPicPr>
        <p:blipFill>
          <a:blip r:embed="rId2"/>
          <a:stretch>
            <a:fillRect/>
          </a:stretch>
        </p:blipFill>
        <p:spPr>
          <a:xfrm>
            <a:off x="1978923" y="5120782"/>
            <a:ext cx="5280843" cy="443148"/>
          </a:xfrm>
          <a:prstGeom prst="rect">
            <a:avLst/>
          </a:prstGeom>
        </p:spPr>
      </p:pic>
      <p:sp>
        <p:nvSpPr>
          <p:cNvPr id="9" name="Rectangle 9">
            <a:extLst>
              <a:ext uri="{FF2B5EF4-FFF2-40B4-BE49-F238E27FC236}">
                <a16:creationId xmlns:a16="http://schemas.microsoft.com/office/drawing/2014/main" id="{D58A1981-AEEB-452A-A823-673179749204}"/>
              </a:ext>
            </a:extLst>
          </p:cNvPr>
          <p:cNvSpPr>
            <a:spLocks noChangeArrowheads="1"/>
          </p:cNvSpPr>
          <p:nvPr/>
        </p:nvSpPr>
        <p:spPr bwMode="auto">
          <a:xfrm>
            <a:off x="666390" y="1556623"/>
            <a:ext cx="78112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The maximum data rate of a channel is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14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 = 2 × B × log</a:t>
            </a:r>
            <a:r>
              <a:rPr lang="en-US" altLang="zh-TW" sz="2400" baseline="-25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 L (defined by the Nyquist formula). Does this agree with the previous formula for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25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a:t>
            </a:r>
          </a:p>
        </p:txBody>
      </p:sp>
      <p:sp>
        <p:nvSpPr>
          <p:cNvPr id="10" name="Rectangle 10">
            <a:extLst>
              <a:ext uri="{FF2B5EF4-FFF2-40B4-BE49-F238E27FC236}">
                <a16:creationId xmlns:a16="http://schemas.microsoft.com/office/drawing/2014/main" id="{6DD89DBF-548E-4B2D-9964-BD701B20663A}"/>
              </a:ext>
            </a:extLst>
          </p:cNvPr>
          <p:cNvSpPr>
            <a:spLocks noChangeArrowheads="1"/>
          </p:cNvSpPr>
          <p:nvPr/>
        </p:nvSpPr>
        <p:spPr bwMode="auto">
          <a:xfrm>
            <a:off x="666390" y="3385423"/>
            <a:ext cx="7811219" cy="15696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A signal with L levels can carry log</a:t>
            </a:r>
            <a:r>
              <a:rPr lang="en-US" altLang="zh-TW" sz="2400" baseline="-16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L bits per level. If each level corresponds to one signal element and we assume the average case (c = 1/2), then we have</a:t>
            </a:r>
          </a:p>
        </p:txBody>
      </p:sp>
    </p:spTree>
    <p:extLst>
      <p:ext uri="{BB962C8B-B14F-4D97-AF65-F5344CB8AC3E}">
        <p14:creationId xmlns:p14="http://schemas.microsoft.com/office/powerpoint/2010/main" val="169039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 Wandering</a:t>
            </a:r>
          </a:p>
        </p:txBody>
      </p:sp>
      <p:sp>
        <p:nvSpPr>
          <p:cNvPr id="9" name="Rectangle 3">
            <a:extLst>
              <a:ext uri="{FF2B5EF4-FFF2-40B4-BE49-F238E27FC236}">
                <a16:creationId xmlns:a16="http://schemas.microsoft.com/office/drawing/2014/main" id="{12FD0C85-B9F4-4A5A-97D5-088653755931}"/>
              </a:ext>
            </a:extLst>
          </p:cNvPr>
          <p:cNvSpPr txBox="1">
            <a:spLocks noChangeArrowheads="1"/>
          </p:cNvSpPr>
          <p:nvPr/>
        </p:nvSpPr>
        <p:spPr bwMode="auto">
          <a:xfrm>
            <a:off x="460616" y="2195985"/>
            <a:ext cx="8273954" cy="33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In decoding a digital signal, the receiver calculates a running average of the received signal power.</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average is called the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incoming signal power is evaluated against this baseline to determine the value of the data element.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long string of 0s or 1s can cause a drift in the baseline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 wandering</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and make it difficult for the receiver to decode correctly.</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good line coding scheme needs to prevent baseline wandering.</a:t>
            </a:r>
          </a:p>
        </p:txBody>
      </p:sp>
    </p:spTree>
    <p:extLst>
      <p:ext uri="{BB962C8B-B14F-4D97-AF65-F5344CB8AC3E}">
        <p14:creationId xmlns:p14="http://schemas.microsoft.com/office/powerpoint/2010/main" val="60947748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327</TotalTime>
  <Words>1718</Words>
  <Application>Microsoft Office PowerPoint</Application>
  <PresentationFormat>On-screen Show (4:3)</PresentationFormat>
  <Paragraphs>193</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Corbel</vt:lpstr>
      <vt:lpstr>Courier New</vt:lpstr>
      <vt:lpstr>Wingdings</vt:lpstr>
      <vt:lpstr>ThemeEEE</vt:lpstr>
      <vt:lpstr>方程式</vt:lpstr>
      <vt:lpstr>Data &amp; Signals (Part 1)</vt:lpstr>
      <vt:lpstr>Lecture Outline</vt:lpstr>
      <vt:lpstr>Digital to Digital Conversion</vt:lpstr>
      <vt:lpstr>Signal Element vs Data Element</vt:lpstr>
      <vt:lpstr>PowerPoint Presentation</vt:lpstr>
      <vt:lpstr>Signal Rate vs Data Rate</vt:lpstr>
      <vt:lpstr>PowerPoint Presentation</vt:lpstr>
      <vt:lpstr>PowerPoint Presentation</vt:lpstr>
      <vt:lpstr>Baseline Wandering</vt:lpstr>
      <vt:lpstr>DC Component</vt:lpstr>
      <vt:lpstr>Synchronization</vt:lpstr>
      <vt:lpstr>PowerPoint Presentation</vt:lpstr>
      <vt:lpstr>PowerPoint Presentation</vt:lpstr>
      <vt:lpstr>Line Coding</vt:lpstr>
      <vt:lpstr>Unipolar</vt:lpstr>
      <vt:lpstr>Polar</vt:lpstr>
      <vt:lpstr>PowerPoint Presentation</vt:lpstr>
      <vt:lpstr>PowerPoint Presentation</vt:lpstr>
      <vt:lpstr>Polar</vt:lpstr>
      <vt:lpstr>Polar Biphase</vt:lpstr>
      <vt:lpstr>PowerPoint Presentation</vt:lpstr>
      <vt:lpstr>Bipolar Schemes</vt:lpstr>
      <vt:lpstr>PowerPoint Presentation</vt:lpstr>
      <vt:lpstr>PowerPoint Presentation</vt:lpstr>
      <vt:lpstr>Multilevel Schemes</vt:lpstr>
      <vt:lpstr>PowerPoint Presentation</vt:lpstr>
      <vt:lpstr>PowerPoint Presentation</vt:lpstr>
      <vt:lpstr>PowerPoint Presentation</vt:lpstr>
      <vt:lpstr>PowerPoint Presentation</vt:lpstr>
      <vt:lpstr>PowerPoint Presentation</vt:lpstr>
      <vt:lpstr>Multiline Transmission: MLT-3</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63</cp:revision>
  <dcterms:created xsi:type="dcterms:W3CDTF">2018-12-10T17:20:29Z</dcterms:created>
  <dcterms:modified xsi:type="dcterms:W3CDTF">2023-06-19T03:12:03Z</dcterms:modified>
</cp:coreProperties>
</file>