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sldIdLst>
    <p:sldId id="256" r:id="rId2"/>
    <p:sldId id="257" r:id="rId3"/>
    <p:sldId id="299" r:id="rId4"/>
    <p:sldId id="330" r:id="rId5"/>
    <p:sldId id="300" r:id="rId6"/>
    <p:sldId id="301" r:id="rId7"/>
    <p:sldId id="302" r:id="rId8"/>
    <p:sldId id="303" r:id="rId9"/>
    <p:sldId id="331" r:id="rId10"/>
    <p:sldId id="332" r:id="rId11"/>
    <p:sldId id="333" r:id="rId12"/>
    <p:sldId id="305" r:id="rId13"/>
    <p:sldId id="335" r:id="rId14"/>
    <p:sldId id="336" r:id="rId15"/>
    <p:sldId id="334" r:id="rId16"/>
    <p:sldId id="264" r:id="rId17"/>
    <p:sldId id="33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A543-DB37-4C16-9121-2AD21CF4117B}" type="datetimeFigureOut">
              <a:rPr lang="en-US" smtClean="0"/>
              <a:t>5/31/2020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12C81-9B47-4361-A704-C0D2C6C0D325}" type="slidenum">
              <a:rPr lang="en-US" smtClean="0"/>
              <a:t>‹#›</a:t>
            </a:fld>
            <a:endParaRPr lang="en-US"/>
          </a:p>
        </p:txBody>
      </p:sp>
    </p:spTree>
    <p:extLst>
      <p:ext uri="{BB962C8B-B14F-4D97-AF65-F5344CB8AC3E}">
        <p14:creationId xmlns:p14="http://schemas.microsoft.com/office/powerpoint/2010/main" val="174772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41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6188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71931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700181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19381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57868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576884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6751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0853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244787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6487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57468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12483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66467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70580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03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extLst>
      <p:ext uri="{BB962C8B-B14F-4D97-AF65-F5344CB8AC3E}">
        <p14:creationId xmlns:p14="http://schemas.microsoft.com/office/powerpoint/2010/main" val="33019743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0567"/>
            <a:ext cx="7063676" cy="1088136"/>
          </a:xfrm>
        </p:spPr>
        <p:txBody>
          <a:bodyPr>
            <a:normAutofit fontScale="90000"/>
          </a:bodyPr>
          <a:lstStyle/>
          <a:p>
            <a:r>
              <a:rPr lang="en-US" sz="4400" dirty="0"/>
              <a:t>Bandwidth </a:t>
            </a:r>
            <a:r>
              <a:rPr lang="en-US" sz="4400" dirty="0" smtClean="0"/>
              <a:t>Utilization (Part 1): </a:t>
            </a:r>
            <a:r>
              <a:rPr lang="en-US" sz="4400" dirty="0"/>
              <a:t>WDM and TDM</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endParaRPr lang="en-US" sz="2000" b="1" dirty="0">
              <a:solidFill>
                <a:schemeClr val="bg2">
                  <a:lumMod val="10000"/>
                </a:schemeClr>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72801356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smtClean="0">
                          <a:solidFill>
                            <a:schemeClr val="bg2"/>
                          </a:solidFill>
                        </a:rPr>
                        <a:t>Lecture </a:t>
                      </a:r>
                      <a:r>
                        <a:rPr lang="en-US" dirty="0">
                          <a:solidFill>
                            <a:schemeClr val="bg2"/>
                          </a:solidFill>
                        </a:rPr>
                        <a:t>No:</a:t>
                      </a:r>
                    </a:p>
                  </a:txBody>
                  <a:tcPr/>
                </a:tc>
                <a:tc>
                  <a:txBody>
                    <a:bodyPr/>
                    <a:lstStyle/>
                    <a:p>
                      <a:r>
                        <a:rPr lang="en-US" dirty="0">
                          <a:solidFill>
                            <a:schemeClr val="bg2"/>
                          </a:solidFill>
                        </a:rPr>
                        <a:t>8</a:t>
                      </a:r>
                    </a:p>
                  </a:txBody>
                  <a:tcPr/>
                </a:tc>
                <a:tc>
                  <a:txBody>
                    <a:bodyPr/>
                    <a:lstStyle/>
                    <a:p>
                      <a:r>
                        <a:rPr lang="en-US" dirty="0">
                          <a:solidFill>
                            <a:schemeClr val="bg2"/>
                          </a:solidFill>
                        </a:rPr>
                        <a:t>Week No:</a:t>
                      </a:r>
                    </a:p>
                  </a:txBody>
                  <a:tcPr/>
                </a:tc>
                <a:tc>
                  <a:txBody>
                    <a:bodyPr/>
                    <a:lstStyle/>
                    <a:p>
                      <a:r>
                        <a:rPr lang="en-US" dirty="0">
                          <a:solidFill>
                            <a:schemeClr val="bg2"/>
                          </a:solidFill>
                        </a:rPr>
                        <a:t>9</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992188"/>
            <a:ext cx="7332663" cy="1087437"/>
          </a:xfrm>
          <a:solidFill>
            <a:schemeClr val="bg1">
              <a:alpha val="70000"/>
            </a:schemeClr>
          </a:solidFill>
          <a:ln>
            <a:solidFill>
              <a:schemeClr val="bg1"/>
            </a:solidFill>
          </a:ln>
        </p:spPr>
        <p:txBody>
          <a:bodyPr>
            <a:normAutofit/>
          </a:bodyPr>
          <a:lstStyle/>
          <a:p>
            <a:pPr algn="l"/>
            <a:r>
              <a:rPr lang="en-US" dirty="0">
                <a:solidFill>
                  <a:schemeClr val="tx1"/>
                </a:solidFill>
              </a:rPr>
              <a:t>Synchronous TDM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US" sz="2800" dirty="0">
                <a:solidFill>
                  <a:schemeClr val="bg2"/>
                </a:solidFill>
              </a:rPr>
              <a:t>We can divide TDM into two different schemes: </a:t>
            </a:r>
            <a:r>
              <a:rPr lang="en-US" sz="2800" b="1" dirty="0">
                <a:solidFill>
                  <a:schemeClr val="bg2"/>
                </a:solidFill>
              </a:rPr>
              <a:t>synchronous</a:t>
            </a:r>
            <a:r>
              <a:rPr lang="en-US" sz="2800" dirty="0">
                <a:solidFill>
                  <a:schemeClr val="bg2"/>
                </a:solidFill>
              </a:rPr>
              <a:t> and </a:t>
            </a:r>
            <a:r>
              <a:rPr lang="en-US" sz="2800" b="1" dirty="0">
                <a:solidFill>
                  <a:schemeClr val="bg2"/>
                </a:solidFill>
              </a:rPr>
              <a:t>statistical</a:t>
            </a:r>
            <a:r>
              <a:rPr lang="en-US" sz="2800" dirty="0">
                <a:solidFill>
                  <a:schemeClr val="bg2"/>
                </a:solidFill>
              </a:rPr>
              <a:t>.</a:t>
            </a:r>
          </a:p>
          <a:p>
            <a:pPr marL="285750" indent="-285750" algn="just">
              <a:buFont typeface="Arial" panose="020B0604020202020204" pitchFamily="34" charset="0"/>
              <a:buChar char="•"/>
            </a:pPr>
            <a:r>
              <a:rPr lang="en-US" sz="2800" dirty="0">
                <a:solidFill>
                  <a:schemeClr val="bg2"/>
                </a:solidFill>
              </a:rPr>
              <a:t>In synchronous TDM, each input connection has an allotment in the output even if it is not sending data.</a:t>
            </a:r>
          </a:p>
          <a:p>
            <a:pPr marL="285750" indent="-285750" algn="just">
              <a:buFont typeface="Arial" panose="020B0604020202020204" pitchFamily="34" charset="0"/>
              <a:buChar char="•"/>
            </a:pPr>
            <a:r>
              <a:rPr lang="en-US" sz="2800" dirty="0">
                <a:solidFill>
                  <a:schemeClr val="bg2"/>
                </a:solidFill>
              </a:rPr>
              <a:t>Time Slots and Frames: In synchronous TDM, the data flow of each input connection is divided into units, where each input occupies one input time slot. Each input unit becomes one output unit and occupies one output time slot. However, the duration of an output time slot is n times shorter than the duration of an input time slot. </a:t>
            </a:r>
          </a:p>
        </p:txBody>
      </p:sp>
    </p:spTree>
    <p:extLst>
      <p:ext uri="{BB962C8B-B14F-4D97-AF65-F5344CB8AC3E}">
        <p14:creationId xmlns:p14="http://schemas.microsoft.com/office/powerpoint/2010/main" val="1452620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C08521D-C1D7-48CA-9783-18BBB0E3E982}"/>
              </a:ext>
            </a:extLst>
          </p:cNvPr>
          <p:cNvGrpSpPr/>
          <p:nvPr/>
        </p:nvGrpSpPr>
        <p:grpSpPr>
          <a:xfrm>
            <a:off x="735767" y="1867533"/>
            <a:ext cx="7922035" cy="3644602"/>
            <a:chOff x="619593" y="1295400"/>
            <a:chExt cx="7922035" cy="3644602"/>
          </a:xfrm>
        </p:grpSpPr>
        <p:pic>
          <p:nvPicPr>
            <p:cNvPr id="11" name="Picture 2">
              <a:extLst>
                <a:ext uri="{FF2B5EF4-FFF2-40B4-BE49-F238E27FC236}">
                  <a16:creationId xmlns:a16="http://schemas.microsoft.com/office/drawing/2014/main" id="{2610981D-BB7A-41A6-B350-DECE11E83B0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593" y="1295400"/>
              <a:ext cx="7922035" cy="305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
              <a:extLst>
                <a:ext uri="{FF2B5EF4-FFF2-40B4-BE49-F238E27FC236}">
                  <a16:creationId xmlns:a16="http://schemas.microsoft.com/office/drawing/2014/main" id="{B7C8E963-60B7-47B1-8E64-E4A6D7AF65D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54143" y="2133600"/>
              <a:ext cx="925424" cy="70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6">
              <a:extLst>
                <a:ext uri="{FF2B5EF4-FFF2-40B4-BE49-F238E27FC236}">
                  <a16:creationId xmlns:a16="http://schemas.microsoft.com/office/drawing/2014/main" id="{E9BFDC04-D60E-407B-996A-84E394743DA3}"/>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267871" y="2133600"/>
              <a:ext cx="925424" cy="70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a:extLst>
                <a:ext uri="{FF2B5EF4-FFF2-40B4-BE49-F238E27FC236}">
                  <a16:creationId xmlns:a16="http://schemas.microsoft.com/office/drawing/2014/main" id="{5826778C-4CB1-4661-94DD-69B88DD04F93}"/>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181600" y="2133600"/>
              <a:ext cx="925424" cy="70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a:extLst>
                <a:ext uri="{FF2B5EF4-FFF2-40B4-BE49-F238E27FC236}">
                  <a16:creationId xmlns:a16="http://schemas.microsoft.com/office/drawing/2014/main" id="{A6BAAA35-75AA-43C6-9F52-3B1B1D66729A}"/>
                </a:ext>
              </a:extLst>
            </p:cNvPr>
            <p:cNvGrpSpPr/>
            <p:nvPr/>
          </p:nvGrpSpPr>
          <p:grpSpPr>
            <a:xfrm>
              <a:off x="5051028" y="3629246"/>
              <a:ext cx="2433687" cy="1310756"/>
              <a:chOff x="8284015" y="117019"/>
              <a:chExt cx="2433687" cy="1310756"/>
            </a:xfrm>
          </p:grpSpPr>
          <p:pic>
            <p:nvPicPr>
              <p:cNvPr id="17" name="Picture 8">
                <a:extLst>
                  <a:ext uri="{FF2B5EF4-FFF2-40B4-BE49-F238E27FC236}">
                    <a16:creationId xmlns:a16="http://schemas.microsoft.com/office/drawing/2014/main" id="{D135BAA1-E867-47B1-B5CC-F7FBEB15A7AB}"/>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9033697" y="117019"/>
                <a:ext cx="934322" cy="790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9">
                <a:extLst>
                  <a:ext uri="{FF2B5EF4-FFF2-40B4-BE49-F238E27FC236}">
                    <a16:creationId xmlns:a16="http://schemas.microsoft.com/office/drawing/2014/main" id="{E1A7E772-DD8E-4E7D-9CA5-8AD9E389F10B}"/>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8284015" y="996968"/>
                <a:ext cx="2433687" cy="43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3" name="Rectangle 2">
            <a:extLst>
              <a:ext uri="{FF2B5EF4-FFF2-40B4-BE49-F238E27FC236}">
                <a16:creationId xmlns:a16="http://schemas.microsoft.com/office/drawing/2014/main" id="{E99BC237-E0BB-4648-9782-AE3E082F03C7}"/>
              </a:ext>
            </a:extLst>
          </p:cNvPr>
          <p:cNvSpPr/>
          <p:nvPr/>
        </p:nvSpPr>
        <p:spPr>
          <a:xfrm>
            <a:off x="725774" y="5188969"/>
            <a:ext cx="4572000" cy="646331"/>
          </a:xfrm>
          <a:prstGeom prst="rect">
            <a:avLst/>
          </a:prstGeom>
        </p:spPr>
        <p:txBody>
          <a:bodyPr>
            <a:spAutoFit/>
          </a:bodyPr>
          <a:lstStyle/>
          <a:p>
            <a:r>
              <a:rPr lang="en-US" dirty="0">
                <a:solidFill>
                  <a:schemeClr val="bg2"/>
                </a:solidFill>
              </a:rPr>
              <a:t>Figure 6.13:  Synchronous time-division multiplexing</a:t>
            </a:r>
          </a:p>
        </p:txBody>
      </p:sp>
      <p:sp>
        <p:nvSpPr>
          <p:cNvPr id="19" name="Title 1"/>
          <p:cNvSpPr txBox="1">
            <a:spLocks/>
          </p:cNvSpPr>
          <p:nvPr/>
        </p:nvSpPr>
        <p:spPr>
          <a:xfrm>
            <a:off x="476205" y="992981"/>
            <a:ext cx="7332708" cy="1087437"/>
          </a:xfrm>
          <a:prstGeom prst="rect">
            <a:avLst/>
          </a:prstGeom>
          <a:solidFill>
            <a:schemeClr val="bg1">
              <a:alpha val="70000"/>
            </a:schemeClr>
          </a:solidFill>
          <a:ln>
            <a:solidFill>
              <a:schemeClr val="bg1"/>
            </a:solidFill>
          </a:ln>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smtClean="0">
                <a:solidFill>
                  <a:schemeClr val="tx1"/>
                </a:solidFill>
              </a:rPr>
              <a:t>Synchronous TDM</a:t>
            </a:r>
            <a:endParaRPr lang="en-US" dirty="0">
              <a:solidFill>
                <a:schemeClr val="tx1"/>
              </a:solidFill>
            </a:endParaRPr>
          </a:p>
        </p:txBody>
      </p:sp>
    </p:spTree>
    <p:extLst>
      <p:ext uri="{BB962C8B-B14F-4D97-AF65-F5344CB8AC3E}">
        <p14:creationId xmlns:p14="http://schemas.microsoft.com/office/powerpoint/2010/main" val="255541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1773382"/>
            <a:ext cx="8382045" cy="39925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6.5: </a:t>
            </a:r>
            <a:r>
              <a:rPr lang="en-US" sz="2400" dirty="0">
                <a:solidFill>
                  <a:schemeClr val="bg2"/>
                </a:solidFill>
              </a:rPr>
              <a:t>In Figure 6.13, the data rate for each input connection is 1 kbps. If 1 bit at a time is multiplexed (a unit is 1 bit), what is the duration of 1. each input slot, 2. each output slot, and 3. each frame?</a:t>
            </a:r>
          </a:p>
          <a:p>
            <a:endParaRPr lang="en-US" sz="1300" dirty="0">
              <a:solidFill>
                <a:schemeClr val="bg2"/>
              </a:solidFill>
            </a:endParaRPr>
          </a:p>
          <a:p>
            <a:r>
              <a:rPr lang="en-US" sz="2400" b="1" dirty="0">
                <a:solidFill>
                  <a:schemeClr val="bg2"/>
                </a:solidFill>
              </a:rPr>
              <a:t>Solution: </a:t>
            </a:r>
            <a:r>
              <a:rPr lang="en-US" sz="2400" dirty="0">
                <a:solidFill>
                  <a:schemeClr val="bg2"/>
                </a:solidFill>
              </a:rPr>
              <a:t>We can answer the questions as follows:</a:t>
            </a:r>
          </a:p>
          <a:p>
            <a:r>
              <a:rPr lang="en-US" sz="2400" dirty="0">
                <a:solidFill>
                  <a:schemeClr val="bg2"/>
                </a:solidFill>
              </a:rPr>
              <a:t>1. The data rate of each input connection is 1 kbps. This means that the bit duration is 1/1000 s or 1 </a:t>
            </a:r>
            <a:r>
              <a:rPr lang="en-US" sz="2400" dirty="0" err="1">
                <a:solidFill>
                  <a:schemeClr val="bg2"/>
                </a:solidFill>
              </a:rPr>
              <a:t>ms.</a:t>
            </a:r>
            <a:r>
              <a:rPr lang="en-US" sz="2400" dirty="0">
                <a:solidFill>
                  <a:schemeClr val="bg2"/>
                </a:solidFill>
              </a:rPr>
              <a:t> The duration of the input time slot is 1 </a:t>
            </a:r>
            <a:r>
              <a:rPr lang="en-US" sz="2400" dirty="0" err="1">
                <a:solidFill>
                  <a:schemeClr val="bg2"/>
                </a:solidFill>
              </a:rPr>
              <a:t>ms</a:t>
            </a:r>
            <a:r>
              <a:rPr lang="en-US" sz="2400" dirty="0">
                <a:solidFill>
                  <a:schemeClr val="bg2"/>
                </a:solidFill>
              </a:rPr>
              <a:t> (same as bit duration).</a:t>
            </a:r>
          </a:p>
          <a:p>
            <a:r>
              <a:rPr lang="en-US" sz="2400" dirty="0">
                <a:solidFill>
                  <a:schemeClr val="bg2"/>
                </a:solidFill>
              </a:rPr>
              <a:t>2. The duration of each output time slot is one-third of the input time slot. This means that the duration of the output time slot is 1/3 </a:t>
            </a:r>
            <a:r>
              <a:rPr lang="en-US" sz="2400" dirty="0" err="1">
                <a:solidFill>
                  <a:schemeClr val="bg2"/>
                </a:solidFill>
              </a:rPr>
              <a:t>ms.</a:t>
            </a:r>
            <a:endParaRPr lang="en-US" sz="2400" dirty="0">
              <a:solidFill>
                <a:schemeClr val="bg2"/>
              </a:solidFill>
            </a:endParaRPr>
          </a:p>
          <a:p>
            <a:r>
              <a:rPr lang="en-US" sz="2400" dirty="0">
                <a:solidFill>
                  <a:schemeClr val="bg2"/>
                </a:solidFill>
              </a:rPr>
              <a:t>3. Each frame carries three output time slots. So the duration of a frame is 3 × (1/3) </a:t>
            </a:r>
            <a:r>
              <a:rPr lang="en-US" sz="2400" dirty="0" err="1">
                <a:solidFill>
                  <a:schemeClr val="bg2"/>
                </a:solidFill>
              </a:rPr>
              <a:t>ms</a:t>
            </a:r>
            <a:r>
              <a:rPr lang="en-US" sz="2400" dirty="0">
                <a:solidFill>
                  <a:schemeClr val="bg2"/>
                </a:solidFill>
              </a:rPr>
              <a:t>, or 1 </a:t>
            </a:r>
            <a:r>
              <a:rPr lang="en-US" sz="2400" dirty="0" err="1">
                <a:solidFill>
                  <a:schemeClr val="bg2"/>
                </a:solidFill>
              </a:rPr>
              <a:t>ms.</a:t>
            </a:r>
            <a:r>
              <a:rPr lang="en-US" sz="2400" dirty="0">
                <a:solidFill>
                  <a:schemeClr val="bg2"/>
                </a:solidFill>
              </a:rPr>
              <a:t> The duration of a frame is the same as the duration of an input unit.</a:t>
            </a:r>
          </a:p>
          <a:p>
            <a:endParaRPr lang="en-US" sz="2400" dirty="0">
              <a:solidFill>
                <a:schemeClr val="bg2"/>
              </a:solidFill>
            </a:endParaRPr>
          </a:p>
        </p:txBody>
      </p:sp>
      <p:sp>
        <p:nvSpPr>
          <p:cNvPr id="6" name="Title 1"/>
          <p:cNvSpPr txBox="1">
            <a:spLocks/>
          </p:cNvSpPr>
          <p:nvPr/>
        </p:nvSpPr>
        <p:spPr>
          <a:xfrm>
            <a:off x="476205" y="727581"/>
            <a:ext cx="7332708" cy="1087437"/>
          </a:xfrm>
          <a:prstGeom prst="rect">
            <a:avLst/>
          </a:prstGeom>
          <a:solidFill>
            <a:schemeClr val="bg1">
              <a:alpha val="70000"/>
            </a:schemeClr>
          </a:solidFill>
          <a:ln>
            <a:solidFill>
              <a:schemeClr val="bg1"/>
            </a:solidFill>
          </a:ln>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smtClean="0">
                <a:solidFill>
                  <a:schemeClr val="tx1"/>
                </a:solidFill>
              </a:rPr>
              <a:t>Synchronous TDM</a:t>
            </a:r>
            <a:endParaRPr lang="en-US" dirty="0">
              <a:solidFill>
                <a:schemeClr val="tx1"/>
              </a:solidFill>
            </a:endParaRPr>
          </a:p>
        </p:txBody>
      </p:sp>
    </p:spTree>
    <p:extLst>
      <p:ext uri="{BB962C8B-B14F-4D97-AF65-F5344CB8AC3E}">
        <p14:creationId xmlns:p14="http://schemas.microsoft.com/office/powerpoint/2010/main" val="25116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1736436"/>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6.5: </a:t>
            </a:r>
            <a:r>
              <a:rPr lang="en-US" sz="2400" dirty="0">
                <a:solidFill>
                  <a:schemeClr val="bg2"/>
                </a:solidFill>
              </a:rPr>
              <a:t>Figure 6.14 shows synchronous TDM with a data stream for each input and one data stream for the output. The unit of data is 1 bit. Find (a) the input bit duration, (b) the output bit duration, (c) the output bit rate, and (d) the output frame rate.</a:t>
            </a:r>
          </a:p>
          <a:p>
            <a:endParaRPr lang="en-US" sz="1300" dirty="0">
              <a:solidFill>
                <a:schemeClr val="bg2"/>
              </a:solidFill>
            </a:endParaRPr>
          </a:p>
          <a:p>
            <a:endParaRPr lang="en-US" sz="2400" dirty="0">
              <a:solidFill>
                <a:schemeClr val="bg2"/>
              </a:solidFill>
            </a:endParaRPr>
          </a:p>
        </p:txBody>
      </p:sp>
      <p:grpSp>
        <p:nvGrpSpPr>
          <p:cNvPr id="6" name="Group 5">
            <a:extLst>
              <a:ext uri="{FF2B5EF4-FFF2-40B4-BE49-F238E27FC236}">
                <a16:creationId xmlns:a16="http://schemas.microsoft.com/office/drawing/2014/main" id="{DAA878B4-BED4-4247-836E-3DA69CB644AA}"/>
              </a:ext>
            </a:extLst>
          </p:cNvPr>
          <p:cNvGrpSpPr/>
          <p:nvPr/>
        </p:nvGrpSpPr>
        <p:grpSpPr>
          <a:xfrm>
            <a:off x="1344930" y="3518455"/>
            <a:ext cx="6915902" cy="2210544"/>
            <a:chOff x="500285" y="3588057"/>
            <a:chExt cx="7505086" cy="2435146"/>
          </a:xfrm>
        </p:grpSpPr>
        <p:pic>
          <p:nvPicPr>
            <p:cNvPr id="7" name="Picture 2">
              <a:extLst>
                <a:ext uri="{FF2B5EF4-FFF2-40B4-BE49-F238E27FC236}">
                  <a16:creationId xmlns:a16="http://schemas.microsoft.com/office/drawing/2014/main" id="{3CD10428-C81B-43A7-87B9-995C8990F9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00285" y="3588057"/>
              <a:ext cx="7505086" cy="1898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4">
              <a:extLst>
                <a:ext uri="{FF2B5EF4-FFF2-40B4-BE49-F238E27FC236}">
                  <a16:creationId xmlns:a16="http://schemas.microsoft.com/office/drawing/2014/main" id="{7D0F94CF-4560-4564-8774-B31D58ABE0FC}"/>
                </a:ext>
              </a:extLst>
            </p:cNvPr>
            <p:cNvSpPr>
              <a:spLocks noChangeArrowheads="1"/>
            </p:cNvSpPr>
            <p:nvPr/>
          </p:nvSpPr>
          <p:spPr bwMode="auto">
            <a:xfrm>
              <a:off x="533400" y="5616345"/>
              <a:ext cx="5410263" cy="4068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US" dirty="0">
                  <a:solidFill>
                    <a:schemeClr val="bg2"/>
                  </a:solidFill>
                </a:rPr>
                <a:t>Figure 6.14:  Example 6.6</a:t>
              </a:r>
            </a:p>
          </p:txBody>
        </p:sp>
      </p:grpSp>
      <p:sp>
        <p:nvSpPr>
          <p:cNvPr id="9" name="Title 1"/>
          <p:cNvSpPr txBox="1">
            <a:spLocks/>
          </p:cNvSpPr>
          <p:nvPr/>
        </p:nvSpPr>
        <p:spPr>
          <a:xfrm>
            <a:off x="476205" y="752835"/>
            <a:ext cx="7332708" cy="1087437"/>
          </a:xfrm>
          <a:prstGeom prst="rect">
            <a:avLst/>
          </a:prstGeom>
          <a:solidFill>
            <a:schemeClr val="bg1">
              <a:alpha val="70000"/>
            </a:schemeClr>
          </a:solidFill>
          <a:ln>
            <a:solidFill>
              <a:schemeClr val="bg1"/>
            </a:solidFill>
          </a:ln>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smtClean="0">
                <a:solidFill>
                  <a:schemeClr val="tx1"/>
                </a:solidFill>
              </a:rPr>
              <a:t>Synchronous TDM</a:t>
            </a:r>
            <a:endParaRPr lang="en-US" dirty="0">
              <a:solidFill>
                <a:schemeClr val="tx1"/>
              </a:solidFill>
            </a:endParaRPr>
          </a:p>
        </p:txBody>
      </p:sp>
    </p:spTree>
    <p:extLst>
      <p:ext uri="{BB962C8B-B14F-4D97-AF65-F5344CB8AC3E}">
        <p14:creationId xmlns:p14="http://schemas.microsoft.com/office/powerpoint/2010/main" val="293261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Synchronous TDM</a:t>
            </a:r>
          </a:p>
        </p:txBody>
      </p:sp>
      <p:grpSp>
        <p:nvGrpSpPr>
          <p:cNvPr id="9" name="Group 8">
            <a:extLst>
              <a:ext uri="{FF2B5EF4-FFF2-40B4-BE49-F238E27FC236}">
                <a16:creationId xmlns:a16="http://schemas.microsoft.com/office/drawing/2014/main" id="{D87ED6CC-0037-4EDB-A606-792A563F6A08}"/>
              </a:ext>
            </a:extLst>
          </p:cNvPr>
          <p:cNvGrpSpPr/>
          <p:nvPr/>
        </p:nvGrpSpPr>
        <p:grpSpPr>
          <a:xfrm>
            <a:off x="174625" y="2352822"/>
            <a:ext cx="8794750" cy="3237914"/>
            <a:chOff x="274847" y="3124200"/>
            <a:chExt cx="8441905" cy="2876858"/>
          </a:xfrm>
        </p:grpSpPr>
        <p:pic>
          <p:nvPicPr>
            <p:cNvPr id="10" name="Picture 2">
              <a:extLst>
                <a:ext uri="{FF2B5EF4-FFF2-40B4-BE49-F238E27FC236}">
                  <a16:creationId xmlns:a16="http://schemas.microsoft.com/office/drawing/2014/main" id="{D478CFFE-06CC-4CDE-9633-7161C2361F5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74847" y="3124200"/>
              <a:ext cx="8441905" cy="2023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7">
              <a:extLst>
                <a:ext uri="{FF2B5EF4-FFF2-40B4-BE49-F238E27FC236}">
                  <a16:creationId xmlns:a16="http://schemas.microsoft.com/office/drawing/2014/main" id="{68623B65-CFC1-4D15-8631-9E68077AD04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2495" y="5257800"/>
              <a:ext cx="8121905" cy="74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8813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896938"/>
            <a:ext cx="7254875" cy="1087437"/>
          </a:xfrm>
          <a:solidFill>
            <a:schemeClr val="bg1">
              <a:alpha val="70000"/>
            </a:schemeClr>
          </a:solidFill>
        </p:spPr>
        <p:txBody>
          <a:bodyPr>
            <a:normAutofit/>
          </a:bodyPr>
          <a:lstStyle/>
          <a:p>
            <a:pPr algn="l"/>
            <a:r>
              <a:rPr lang="en-US" dirty="0">
                <a:solidFill>
                  <a:schemeClr val="tx1"/>
                </a:solidFill>
              </a:rPr>
              <a:t>Synchronous TDM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000" b="1" dirty="0">
                <a:solidFill>
                  <a:schemeClr val="bg2"/>
                </a:solidFill>
              </a:rPr>
              <a:t>Example 6.5: </a:t>
            </a:r>
            <a:r>
              <a:rPr lang="en-US" sz="2000" dirty="0">
                <a:solidFill>
                  <a:schemeClr val="bg2"/>
                </a:solidFill>
              </a:rPr>
              <a:t>Four 1-kbps connections are multiplexed together. A unit is 1 bit. Find (1) the duration of 1 bit before multiplexing, (2) the transmission rate of the link, (3) the duration of a time slot, and (4) the duration of a frame.</a:t>
            </a:r>
          </a:p>
          <a:p>
            <a:endParaRPr lang="en-US" sz="1200" dirty="0">
              <a:solidFill>
                <a:schemeClr val="bg2"/>
              </a:solidFill>
            </a:endParaRPr>
          </a:p>
          <a:p>
            <a:endParaRPr lang="en-US" sz="2000" dirty="0">
              <a:solidFill>
                <a:schemeClr val="bg2"/>
              </a:solidFill>
            </a:endParaRPr>
          </a:p>
        </p:txBody>
      </p:sp>
      <p:pic>
        <p:nvPicPr>
          <p:cNvPr id="6" name="Picture 2">
            <a:extLst>
              <a:ext uri="{FF2B5EF4-FFF2-40B4-BE49-F238E27FC236}">
                <a16:creationId xmlns:a16="http://schemas.microsoft.com/office/drawing/2014/main" id="{876944DD-0C6E-4541-BE99-A962BE9428C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21341" y="3102137"/>
            <a:ext cx="8572500" cy="28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60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5260479" cy="646331"/>
          </a:xfrm>
          <a:prstGeom prst="rect">
            <a:avLst/>
          </a:prstGeom>
          <a:noFill/>
        </p:spPr>
        <p:txBody>
          <a:bodyPr wrap="none" rtlCol="0">
            <a:spAutoFit/>
          </a:bodyPr>
          <a:lstStyle/>
          <a:p>
            <a:r>
              <a:rPr lang="en-US" dirty="0">
                <a:solidFill>
                  <a:schemeClr val="bg2"/>
                </a:solidFill>
              </a:rPr>
              <a:t>[1] </a:t>
            </a:r>
            <a:r>
              <a:rPr lang="en-US" dirty="0" err="1">
                <a:solidFill>
                  <a:schemeClr val="bg2"/>
                </a:solidFill>
              </a:rPr>
              <a:t>Forouzan</a:t>
            </a:r>
            <a:r>
              <a:rPr lang="en-US" dirty="0">
                <a:solidFill>
                  <a:schemeClr val="bg2"/>
                </a:solidFill>
              </a:rPr>
              <a:t> AB. Data communications &amp; networking. </a:t>
            </a:r>
          </a:p>
          <a:p>
            <a:r>
              <a:rPr lang="en-US" dirty="0">
                <a:solidFill>
                  <a:schemeClr val="bg2"/>
                </a:solidFill>
              </a:rPr>
              <a:t>      5th ed., Tata McGraw-Hill Education.</a:t>
            </a:r>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234920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bg2"/>
                </a:solidFill>
              </a:rPr>
              <a:t>Wavelength-division multiplexing (WDM)</a:t>
            </a:r>
          </a:p>
          <a:p>
            <a:pPr marL="342900" indent="-342900">
              <a:buAutoNum type="arabicPeriod"/>
            </a:pPr>
            <a:r>
              <a:rPr lang="en-US" sz="2400" dirty="0">
                <a:solidFill>
                  <a:schemeClr val="bg2"/>
                </a:solidFill>
              </a:rPr>
              <a:t>Time-division multiplexing (TDM)</a:t>
            </a:r>
          </a:p>
          <a:p>
            <a:pPr marL="342900" indent="-342900">
              <a:buAutoNum type="arabicPeriod"/>
            </a:pPr>
            <a:r>
              <a:rPr lang="en-US" sz="2400" dirty="0">
                <a:solidFill>
                  <a:schemeClr val="bg2"/>
                </a:solidFill>
              </a:rPr>
              <a:t>Synchronous TDM</a:t>
            </a:r>
          </a:p>
          <a:p>
            <a:pPr marL="342900" indent="-342900">
              <a:buAutoNum type="arabicPeriod"/>
            </a:pPr>
            <a:endParaRPr lang="en-US" sz="2800" dirty="0">
              <a:solidFill>
                <a:schemeClr val="bg2"/>
              </a:solidFill>
            </a:endParaRPr>
          </a:p>
          <a:p>
            <a:pPr marL="342900" indent="-342900">
              <a:buAutoNum type="arabicPeriod"/>
            </a:pPr>
            <a:endParaRPr lang="en-US" sz="2400" dirty="0">
              <a:solidFill>
                <a:schemeClr val="bg2"/>
              </a:solidFill>
            </a:endParaRPr>
          </a:p>
          <a:p>
            <a:pPr marL="342900" indent="-342900">
              <a:buAutoNum type="arabicPeriod"/>
            </a:pPr>
            <a:endParaRPr lang="en-US" sz="2400" dirty="0">
              <a:solidFill>
                <a:schemeClr val="bg2"/>
              </a:solidFill>
            </a:endParaRPr>
          </a:p>
          <a:p>
            <a:pPr marL="342900" indent="-342900">
              <a:buAutoNum type="arabicPeriod"/>
            </a:pPr>
            <a:endParaRPr lang="en-US" dirty="0">
              <a:solidFill>
                <a:schemeClr val="bg2"/>
              </a:solidFill>
            </a:endParaRPr>
          </a:p>
          <a:p>
            <a:pPr marL="342900" indent="-342900">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fontScale="90000"/>
          </a:bodyPr>
          <a:lstStyle/>
          <a:p>
            <a:r>
              <a:rPr lang="en-US" dirty="0"/>
              <a:t>Wavelength-division multiplexing (WDM)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Wavelength-division multiplexing (WDM) is designed to use the high-data-rate capability of fiber-optic cable.</a:t>
            </a:r>
          </a:p>
          <a:p>
            <a:pPr marL="285750" indent="-285750">
              <a:buFont typeface="Arial" panose="020B0604020202020204" pitchFamily="34" charset="0"/>
              <a:buChar char="•"/>
            </a:pPr>
            <a:r>
              <a:rPr lang="en-US" sz="2800" dirty="0">
                <a:solidFill>
                  <a:schemeClr val="bg2"/>
                </a:solidFill>
              </a:rPr>
              <a:t>The optical fiber data rate is higher than the data rate of metallic transmission cable but using a fiber-optic cable for a single line wastes the available bandwidth. </a:t>
            </a:r>
          </a:p>
          <a:p>
            <a:pPr marL="285750" indent="-285750">
              <a:buFont typeface="Arial" panose="020B0604020202020204" pitchFamily="34" charset="0"/>
              <a:buChar char="•"/>
            </a:pPr>
            <a:r>
              <a:rPr lang="en-US" sz="2800" dirty="0">
                <a:solidFill>
                  <a:schemeClr val="bg2"/>
                </a:solidFill>
              </a:rPr>
              <a:t>WDM allows us to combine several lines into one.</a:t>
            </a:r>
          </a:p>
        </p:txBody>
      </p:sp>
    </p:spTree>
    <p:extLst>
      <p:ext uri="{BB962C8B-B14F-4D97-AF65-F5344CB8AC3E}">
        <p14:creationId xmlns:p14="http://schemas.microsoft.com/office/powerpoint/2010/main" val="351769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263769" y="1616364"/>
            <a:ext cx="8382045" cy="399256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US" sz="2800" dirty="0">
                <a:solidFill>
                  <a:schemeClr val="bg2"/>
                </a:solidFill>
              </a:rPr>
              <a:t>WDM is conceptually the same as FDM, except that the multiplexing and demultiplexing involve optical signals transmitted through fiber-optic channels.</a:t>
            </a:r>
          </a:p>
          <a:p>
            <a:pPr marL="285750" indent="-285750" algn="just">
              <a:buFont typeface="Arial" panose="020B0604020202020204" pitchFamily="34" charset="0"/>
              <a:buChar char="•"/>
            </a:pPr>
            <a:r>
              <a:rPr lang="en-US" sz="2800" dirty="0">
                <a:solidFill>
                  <a:schemeClr val="bg2"/>
                </a:solidFill>
              </a:rPr>
              <a:t>The idea is the same: We are combining different signals of different frequencies. </a:t>
            </a:r>
          </a:p>
          <a:p>
            <a:pPr marL="285750" indent="-285750" algn="just">
              <a:buFont typeface="Arial" panose="020B0604020202020204" pitchFamily="34" charset="0"/>
              <a:buChar char="•"/>
            </a:pPr>
            <a:r>
              <a:rPr lang="en-US" sz="2800" dirty="0">
                <a:solidFill>
                  <a:schemeClr val="bg2"/>
                </a:solidFill>
              </a:rPr>
              <a:t>The difference is that the frequencies are very high.</a:t>
            </a:r>
          </a:p>
          <a:p>
            <a:pPr marL="285750" indent="-285750" algn="just">
              <a:buFont typeface="Arial" panose="020B0604020202020204" pitchFamily="34" charset="0"/>
              <a:buChar char="•"/>
            </a:pPr>
            <a:r>
              <a:rPr lang="en-US" sz="2800" dirty="0">
                <a:solidFill>
                  <a:schemeClr val="bg2"/>
                </a:solidFill>
              </a:rPr>
              <a:t>Figure 6.10 gives a conceptual view of a WDM multiplexer and demultiplexer.</a:t>
            </a:r>
          </a:p>
          <a:p>
            <a:pPr marL="285750" indent="-285750" algn="just">
              <a:buFont typeface="Arial" panose="020B0604020202020204" pitchFamily="34" charset="0"/>
              <a:buChar char="•"/>
            </a:pPr>
            <a:r>
              <a:rPr lang="en-US" sz="2800" dirty="0">
                <a:solidFill>
                  <a:schemeClr val="bg2"/>
                </a:solidFill>
              </a:rPr>
              <a:t>Very narrow bands of light from different sources are combined to make a wider band of light. At the receiver, the signals are separated by the demultiplexer.</a:t>
            </a:r>
          </a:p>
        </p:txBody>
      </p:sp>
    </p:spTree>
    <p:extLst>
      <p:ext uri="{BB962C8B-B14F-4D97-AF65-F5344CB8AC3E}">
        <p14:creationId xmlns:p14="http://schemas.microsoft.com/office/powerpoint/2010/main" val="128484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C878A7-D8AB-424E-A97C-324DF2429AE9}"/>
              </a:ext>
            </a:extLst>
          </p:cNvPr>
          <p:cNvSpPr/>
          <p:nvPr/>
        </p:nvSpPr>
        <p:spPr>
          <a:xfrm>
            <a:off x="2077374" y="5714167"/>
            <a:ext cx="4989251" cy="400110"/>
          </a:xfrm>
          <a:prstGeom prst="rect">
            <a:avLst/>
          </a:prstGeom>
        </p:spPr>
        <p:txBody>
          <a:bodyPr wrap="none">
            <a:spAutoFit/>
          </a:bodyPr>
          <a:lstStyle/>
          <a:p>
            <a:r>
              <a:rPr lang="en-US" sz="2000" dirty="0">
                <a:solidFill>
                  <a:schemeClr val="bg2"/>
                </a:solidFill>
              </a:rPr>
              <a:t>Figure 6.10:  Wavelength-division multiplexing</a:t>
            </a:r>
          </a:p>
        </p:txBody>
      </p:sp>
      <p:pic>
        <p:nvPicPr>
          <p:cNvPr id="10" name="Picture 2">
            <a:extLst>
              <a:ext uri="{FF2B5EF4-FFF2-40B4-BE49-F238E27FC236}">
                <a16:creationId xmlns:a16="http://schemas.microsoft.com/office/drawing/2014/main" id="{74D54F8A-CB41-40CA-893F-2E3D7916AD0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0411" y="2271899"/>
            <a:ext cx="762317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55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365369" y="1699491"/>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Although WDM technology is very complex, the basic idea is very simple. </a:t>
            </a:r>
          </a:p>
          <a:p>
            <a:pPr marL="285750" indent="-285750">
              <a:buFont typeface="Arial" panose="020B0604020202020204" pitchFamily="34" charset="0"/>
              <a:buChar char="•"/>
            </a:pPr>
            <a:r>
              <a:rPr lang="en-US" sz="2800" dirty="0">
                <a:solidFill>
                  <a:schemeClr val="bg2"/>
                </a:solidFill>
              </a:rPr>
              <a:t>We want to combine multiple light sources into one single light at the multiplexer and do the reverse at the demultiplexer. </a:t>
            </a:r>
          </a:p>
          <a:p>
            <a:pPr marL="285750" indent="-285750">
              <a:buFont typeface="Arial" panose="020B0604020202020204" pitchFamily="34" charset="0"/>
              <a:buChar char="•"/>
            </a:pPr>
            <a:r>
              <a:rPr lang="en-US" sz="2800" dirty="0">
                <a:solidFill>
                  <a:schemeClr val="bg2"/>
                </a:solidFill>
              </a:rPr>
              <a:t>The combining and splitting of light sources are easily handled by a prism.</a:t>
            </a:r>
          </a:p>
        </p:txBody>
      </p:sp>
    </p:spTree>
    <p:extLst>
      <p:ext uri="{BB962C8B-B14F-4D97-AF65-F5344CB8AC3E}">
        <p14:creationId xmlns:p14="http://schemas.microsoft.com/office/powerpoint/2010/main" val="174804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endParaRPr lang="en-US" sz="2800" dirty="0">
              <a:solidFill>
                <a:schemeClr val="tx1"/>
              </a:solidFill>
            </a:endParaRPr>
          </a:p>
        </p:txBody>
      </p:sp>
      <p:pic>
        <p:nvPicPr>
          <p:cNvPr id="7" name="Picture 6">
            <a:extLst>
              <a:ext uri="{FF2B5EF4-FFF2-40B4-BE49-F238E27FC236}">
                <a16:creationId xmlns:a16="http://schemas.microsoft.com/office/drawing/2014/main" id="{9559B4F1-1239-4B1C-AE99-1C6188EE04F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4800" y="2133600"/>
            <a:ext cx="840105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5700947E-A239-4A26-BD3C-1165B78BE027}"/>
              </a:ext>
            </a:extLst>
          </p:cNvPr>
          <p:cNvSpPr/>
          <p:nvPr/>
        </p:nvSpPr>
        <p:spPr>
          <a:xfrm>
            <a:off x="1311959" y="5004534"/>
            <a:ext cx="6386732" cy="400110"/>
          </a:xfrm>
          <a:prstGeom prst="rect">
            <a:avLst/>
          </a:prstGeom>
        </p:spPr>
        <p:txBody>
          <a:bodyPr wrap="square">
            <a:spAutoFit/>
          </a:bodyPr>
          <a:lstStyle/>
          <a:p>
            <a:r>
              <a:rPr lang="en-US" sz="2000" dirty="0">
                <a:solidFill>
                  <a:schemeClr val="bg2"/>
                </a:solidFill>
              </a:rPr>
              <a:t>Figure 6.11:  Prisms in wave-length division multiplexing</a:t>
            </a:r>
          </a:p>
        </p:txBody>
      </p:sp>
    </p:spTree>
    <p:extLst>
      <p:ext uri="{BB962C8B-B14F-4D97-AF65-F5344CB8AC3E}">
        <p14:creationId xmlns:p14="http://schemas.microsoft.com/office/powerpoint/2010/main" val="312558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98387"/>
            <a:ext cx="7808976" cy="1088136"/>
          </a:xfrm>
        </p:spPr>
        <p:txBody>
          <a:bodyPr>
            <a:normAutofit fontScale="90000"/>
          </a:bodyPr>
          <a:lstStyle/>
          <a:p>
            <a:r>
              <a:rPr lang="en-US" dirty="0"/>
              <a:t>Time-division multiplexing </a:t>
            </a:r>
            <a:br>
              <a:rPr lang="en-US" dirty="0"/>
            </a:br>
            <a:r>
              <a:rPr lang="en-US" dirty="0"/>
              <a:t>(TDM)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Time-division multiplexing (TDM) is a digital process that allows several connections to share the high bandwidth of a link. </a:t>
            </a:r>
          </a:p>
          <a:p>
            <a:pPr marL="285750" indent="-285750">
              <a:buFont typeface="Arial" panose="020B0604020202020204" pitchFamily="34" charset="0"/>
              <a:buChar char="•"/>
            </a:pPr>
            <a:r>
              <a:rPr lang="en-US" sz="2800" dirty="0">
                <a:solidFill>
                  <a:schemeClr val="bg2"/>
                </a:solidFill>
              </a:rPr>
              <a:t>Instead of sharing a portion of the bandwidth as in FDM, time is shared. Each connection occupies a portion of time in the link. </a:t>
            </a:r>
          </a:p>
          <a:p>
            <a:pPr marL="285750" indent="-285750">
              <a:buFont typeface="Arial" panose="020B0604020202020204" pitchFamily="34" charset="0"/>
              <a:buChar char="•"/>
            </a:pPr>
            <a:r>
              <a:rPr lang="en-US" sz="2800" dirty="0">
                <a:solidFill>
                  <a:schemeClr val="bg2"/>
                </a:solidFill>
              </a:rPr>
              <a:t>Figure 6.12 gives a conceptual view of TDM. </a:t>
            </a:r>
          </a:p>
          <a:p>
            <a:pPr marL="285750" indent="-285750">
              <a:buFont typeface="Arial" panose="020B0604020202020204" pitchFamily="34" charset="0"/>
              <a:buChar char="•"/>
            </a:pPr>
            <a:r>
              <a:rPr lang="en-US" sz="2800" dirty="0">
                <a:solidFill>
                  <a:schemeClr val="bg2"/>
                </a:solidFill>
              </a:rPr>
              <a:t>Note that the same link is used as in FDM; here, however, the link is shown sectioned by time rather than by frequency. </a:t>
            </a:r>
          </a:p>
        </p:txBody>
      </p:sp>
    </p:spTree>
    <p:extLst>
      <p:ext uri="{BB962C8B-B14F-4D97-AF65-F5344CB8AC3E}">
        <p14:creationId xmlns:p14="http://schemas.microsoft.com/office/powerpoint/2010/main" val="3263862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the figure, portions of signals 1, 2, 3, and 4 occupy the link sequentially.</a:t>
            </a:r>
          </a:p>
        </p:txBody>
      </p:sp>
      <p:pic>
        <p:nvPicPr>
          <p:cNvPr id="6" name="Picture 2">
            <a:extLst>
              <a:ext uri="{FF2B5EF4-FFF2-40B4-BE49-F238E27FC236}">
                <a16:creationId xmlns:a16="http://schemas.microsoft.com/office/drawing/2014/main" id="{9F490FDC-972E-402B-B6C2-B521232CA86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73939" y="3429000"/>
            <a:ext cx="5358643" cy="189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4EBB3570-C79E-4F91-8045-2BA25A73B137}"/>
              </a:ext>
            </a:extLst>
          </p:cNvPr>
          <p:cNvSpPr/>
          <p:nvPr/>
        </p:nvSpPr>
        <p:spPr>
          <a:xfrm>
            <a:off x="3338495" y="5422790"/>
            <a:ext cx="2029530" cy="400110"/>
          </a:xfrm>
          <a:prstGeom prst="rect">
            <a:avLst/>
          </a:prstGeom>
        </p:spPr>
        <p:txBody>
          <a:bodyPr wrap="none">
            <a:spAutoFit/>
          </a:bodyPr>
          <a:lstStyle/>
          <a:p>
            <a:r>
              <a:rPr lang="en-US" sz="2000" dirty="0">
                <a:solidFill>
                  <a:schemeClr val="bg2"/>
                </a:solidFill>
              </a:rPr>
              <a:t>Figure 6.12:  TDM</a:t>
            </a:r>
          </a:p>
        </p:txBody>
      </p:sp>
    </p:spTree>
    <p:extLst>
      <p:ext uri="{BB962C8B-B14F-4D97-AF65-F5344CB8AC3E}">
        <p14:creationId xmlns:p14="http://schemas.microsoft.com/office/powerpoint/2010/main" val="68217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ThemeEEE</Template>
  <TotalTime>574</TotalTime>
  <Words>875</Words>
  <Application>Microsoft Office PowerPoint</Application>
  <PresentationFormat>On-screen Show (4:3)</PresentationFormat>
  <Paragraphs>65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Corbel</vt:lpstr>
      <vt:lpstr>Wingdings</vt:lpstr>
      <vt:lpstr>ThemeEEE</vt:lpstr>
      <vt:lpstr>Bandwidth Utilization (Part 1): WDM and TDM</vt:lpstr>
      <vt:lpstr>Lecture Outline</vt:lpstr>
      <vt:lpstr>Wavelength-division multiplexing (WDM)</vt:lpstr>
      <vt:lpstr>PowerPoint Presentation</vt:lpstr>
      <vt:lpstr>PowerPoint Presentation</vt:lpstr>
      <vt:lpstr>PowerPoint Presentation</vt:lpstr>
      <vt:lpstr>PowerPoint Presentation</vt:lpstr>
      <vt:lpstr>Time-division multiplexing  (TDM)</vt:lpstr>
      <vt:lpstr>PowerPoint Presentation</vt:lpstr>
      <vt:lpstr>Synchronous TDM</vt:lpstr>
      <vt:lpstr>PowerPoint Presentation</vt:lpstr>
      <vt:lpstr>PowerPoint Presentation</vt:lpstr>
      <vt:lpstr>PowerPoint Presentation</vt:lpstr>
      <vt:lpstr>Synchronous TDM</vt:lpstr>
      <vt:lpstr>Synchronous TDM</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Abir Ahmed</cp:lastModifiedBy>
  <cp:revision>90</cp:revision>
  <dcterms:created xsi:type="dcterms:W3CDTF">2018-12-10T17:20:29Z</dcterms:created>
  <dcterms:modified xsi:type="dcterms:W3CDTF">2020-05-31T15:00:00Z</dcterms:modified>
</cp:coreProperties>
</file>