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handoutMasterIdLst>
    <p:handoutMasterId r:id="rId18"/>
  </p:handoutMasterIdLst>
  <p:sldIdLst>
    <p:sldId id="266" r:id="rId5"/>
    <p:sldId id="458" r:id="rId6"/>
    <p:sldId id="475" r:id="rId7"/>
    <p:sldId id="476" r:id="rId8"/>
    <p:sldId id="477" r:id="rId9"/>
    <p:sldId id="478" r:id="rId10"/>
    <p:sldId id="479" r:id="rId11"/>
    <p:sldId id="480" r:id="rId12"/>
    <p:sldId id="481" r:id="rId13"/>
    <p:sldId id="482" r:id="rId14"/>
    <p:sldId id="484" r:id="rId15"/>
    <p:sldId id="329" r:id="rId16"/>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8"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C7CB8F75-3DFE-4BD6-B671-7FC80358252C}"/>
    <pc:docChg chg="modSld">
      <pc:chgData name="Protik Parvez Sheikh" userId="980b2c0e-c4be-48b4-89f1-66949b55d700" providerId="ADAL" clId="{C7CB8F75-3DFE-4BD6-B671-7FC80358252C}" dt="2023-05-24T09:31:28.273" v="2" actId="14100"/>
      <pc:docMkLst>
        <pc:docMk/>
      </pc:docMkLst>
      <pc:sldChg chg="modSp mod">
        <pc:chgData name="Protik Parvez Sheikh" userId="980b2c0e-c4be-48b4-89f1-66949b55d700" providerId="ADAL" clId="{C7CB8F75-3DFE-4BD6-B671-7FC80358252C}" dt="2023-05-24T09:31:28.273" v="2" actId="14100"/>
        <pc:sldMkLst>
          <pc:docMk/>
          <pc:sldMk cId="448916472" sldId="458"/>
        </pc:sldMkLst>
        <pc:spChg chg="mod">
          <ac:chgData name="Protik Parvez Sheikh" userId="980b2c0e-c4be-48b4-89f1-66949b55d700" providerId="ADAL" clId="{C7CB8F75-3DFE-4BD6-B671-7FC80358252C}" dt="2023-05-24T09:31:28.273" v="2" actId="14100"/>
          <ac:spMkLst>
            <pc:docMk/>
            <pc:sldMk cId="448916472" sldId="458"/>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5/24/2023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24 May 2023</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24 May 2023</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24 May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24 May 2023</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365759" y="1496293"/>
            <a:ext cx="15893935" cy="2394066"/>
          </a:xfrm>
        </p:spPr>
        <p:txBody>
          <a:bodyPr anchor="t">
            <a:noAutofit/>
          </a:bodyPr>
          <a:lstStyle/>
          <a:p>
            <a:r>
              <a:rPr lang="en-US" sz="5400" b="1" dirty="0">
                <a:solidFill>
                  <a:srgbClr val="0070C0"/>
                </a:solidFill>
              </a:rPr>
              <a:t>Capstone Project Title:</a:t>
            </a:r>
            <a:br>
              <a:rPr lang="en-US" sz="5400" b="1" dirty="0">
                <a:solidFill>
                  <a:srgbClr val="0070C0"/>
                </a:solidFill>
              </a:rPr>
            </a:br>
            <a:r>
              <a:rPr lang="en-US" sz="5400" b="1" dirty="0">
                <a:solidFill>
                  <a:srgbClr val="0070C0"/>
                </a:solidFill>
              </a:rPr>
              <a:t>Each Word First Character of the Title must be Capitalized  </a:t>
            </a:r>
            <a:endParaRPr lang="en-US" sz="4400" b="1" dirty="0">
              <a:solidFill>
                <a:srgbClr val="0070C0"/>
              </a:solidFill>
            </a:endParaRPr>
          </a:p>
        </p:txBody>
      </p:sp>
      <p:sp>
        <p:nvSpPr>
          <p:cNvPr id="3" name="Rectangle 8"/>
          <p:cNvSpPr>
            <a:spLocks noChangeArrowheads="1"/>
          </p:cNvSpPr>
          <p:nvPr/>
        </p:nvSpPr>
        <p:spPr bwMode="auto">
          <a:xfrm>
            <a:off x="3695643" y="3940463"/>
            <a:ext cx="83058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a:t>
            </a:r>
            <a:r>
              <a:rPr lang="en-GB" altLang="en-US" sz="2400" b="1" dirty="0" err="1">
                <a:solidFill>
                  <a:srgbClr val="00B050"/>
                </a:solidFill>
              </a:rPr>
              <a:t>Prof.</a:t>
            </a:r>
            <a:r>
              <a:rPr lang="en-GB" altLang="en-US" sz="2400" b="1" dirty="0">
                <a:solidFill>
                  <a:srgbClr val="00B050"/>
                </a:solidFill>
              </a:rPr>
              <a:t> </a:t>
            </a:r>
            <a:r>
              <a:rPr lang="en-GB" altLang="en-US" sz="2400" b="1" dirty="0" err="1">
                <a:solidFill>
                  <a:srgbClr val="00B050"/>
                </a:solidFill>
              </a:rPr>
              <a:t>Dr.</a:t>
            </a:r>
            <a:r>
              <a:rPr lang="en-GB" altLang="en-US" sz="2400" b="1" dirty="0">
                <a:solidFill>
                  <a:srgbClr val="00B050"/>
                </a:solidFill>
              </a:rPr>
              <a:t> Engr. </a:t>
            </a:r>
            <a:r>
              <a:rPr lang="en-GB" altLang="en-US" sz="2400" b="1" dirty="0" err="1">
                <a:solidFill>
                  <a:srgbClr val="00B050"/>
                </a:solidFill>
              </a:rPr>
              <a:t>Muhibul</a:t>
            </a:r>
            <a:r>
              <a:rPr lang="en-GB" altLang="en-US" sz="2400" b="1" dirty="0">
                <a:solidFill>
                  <a:srgbClr val="00B050"/>
                </a:solidFill>
              </a:rPr>
              <a:t> </a:t>
            </a:r>
            <a:r>
              <a:rPr lang="en-GB" altLang="en-US" sz="2400" b="1" dirty="0" err="1">
                <a:solidFill>
                  <a:srgbClr val="00B050"/>
                </a:solidFill>
              </a:rPr>
              <a:t>Haque</a:t>
            </a:r>
            <a:r>
              <a:rPr lang="en-GB" altLang="en-US" sz="2400" b="1" dirty="0">
                <a:solidFill>
                  <a:srgbClr val="00B050"/>
                </a:solidFill>
              </a:rPr>
              <a:t> </a:t>
            </a:r>
            <a:r>
              <a:rPr lang="en-GB" altLang="en-US" sz="2400" b="1" dirty="0" err="1">
                <a:solidFill>
                  <a:srgbClr val="00B050"/>
                </a:solidFill>
              </a:rPr>
              <a:t>Bhuyan</a:t>
            </a:r>
            <a:endParaRPr lang="en-GB" altLang="en-US" sz="2400" b="1" dirty="0">
              <a:solidFill>
                <a:srgbClr val="00B050"/>
              </a:solidFill>
            </a:endParaRPr>
          </a:p>
          <a:p>
            <a:pPr algn="ctr" eaLnBrk="1" hangingPunct="1"/>
            <a:r>
              <a:rPr lang="en-GB" altLang="en-US" sz="2000" dirty="0">
                <a:solidFill>
                  <a:srgbClr val="00B050"/>
                </a:solidFill>
              </a:rPr>
              <a:t>Professor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2024459600"/>
              </p:ext>
            </p:extLst>
          </p:nvPr>
        </p:nvGraphicFramePr>
        <p:xfrm>
          <a:off x="490452" y="5184486"/>
          <a:ext cx="10848108" cy="2743200"/>
        </p:xfrm>
        <a:graphic>
          <a:graphicData uri="http://schemas.openxmlformats.org/drawingml/2006/table">
            <a:tbl>
              <a:tblPr firstRow="1" bandRow="1">
                <a:tableStyleId>{5C22544A-7EE6-4342-B048-85BDC9FD1C3A}</a:tableStyleId>
              </a:tblPr>
              <a:tblGrid>
                <a:gridCol w="1088966">
                  <a:extLst>
                    <a:ext uri="{9D8B030D-6E8A-4147-A177-3AD203B41FA5}">
                      <a16:colId xmlns:a16="http://schemas.microsoft.com/office/drawing/2014/main" val="2913403265"/>
                    </a:ext>
                  </a:extLst>
                </a:gridCol>
                <a:gridCol w="1978429">
                  <a:extLst>
                    <a:ext uri="{9D8B030D-6E8A-4147-A177-3AD203B41FA5}">
                      <a16:colId xmlns:a16="http://schemas.microsoft.com/office/drawing/2014/main" val="241213375"/>
                    </a:ext>
                  </a:extLst>
                </a:gridCol>
                <a:gridCol w="5852160">
                  <a:extLst>
                    <a:ext uri="{9D8B030D-6E8A-4147-A177-3AD203B41FA5}">
                      <a16:colId xmlns:a16="http://schemas.microsoft.com/office/drawing/2014/main" val="1138891670"/>
                    </a:ext>
                  </a:extLst>
                </a:gridCol>
                <a:gridCol w="1928553">
                  <a:extLst>
                    <a:ext uri="{9D8B030D-6E8A-4147-A177-3AD203B41FA5}">
                      <a16:colId xmlns:a16="http://schemas.microsoft.com/office/drawing/2014/main" val="105529590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i="1" dirty="0">
                          <a:solidFill>
                            <a:schemeClr val="tx1"/>
                          </a:solidFill>
                        </a:rPr>
                        <a:t>19-39639-2</a:t>
                      </a:r>
                    </a:p>
                  </a:txBody>
                  <a:tcPr anchor="ctr"/>
                </a:tc>
                <a:tc>
                  <a:txBody>
                    <a:bodyPr/>
                    <a:lstStyle/>
                    <a:p>
                      <a:pPr algn="ctr"/>
                      <a:r>
                        <a:rPr lang="en-US" sz="2400" i="1" dirty="0">
                          <a:solidFill>
                            <a:schemeClr val="tx1"/>
                          </a:solidFill>
                        </a:rPr>
                        <a:t>ABC XYZ</a:t>
                      </a:r>
                    </a:p>
                  </a:txBody>
                  <a:tcPr anchor="ctr"/>
                </a:tc>
                <a:tc>
                  <a:txBody>
                    <a:bodyPr/>
                    <a:lstStyle/>
                    <a:p>
                      <a:pPr algn="ctr"/>
                      <a:r>
                        <a:rPr lang="en-US" sz="2400" i="1" dirty="0">
                          <a:solidFill>
                            <a:schemeClr val="tx1"/>
                          </a:solidFill>
                        </a:rPr>
                        <a:t>BSc in EEE</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19-39640-2</a:t>
                      </a:r>
                    </a:p>
                  </a:txBody>
                  <a:tcPr anchor="ctr"/>
                </a:tc>
                <a:tc>
                  <a:txBody>
                    <a:bodyPr/>
                    <a:lstStyle/>
                    <a:p>
                      <a:pPr algn="ctr"/>
                      <a:r>
                        <a:rPr lang="en-US" sz="2400" i="1" dirty="0">
                          <a:solidFill>
                            <a:schemeClr val="tx1"/>
                          </a:solidFill>
                        </a:rPr>
                        <a:t>DEF XYZ</a:t>
                      </a: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76370253"/>
                  </a:ext>
                </a:extLst>
              </a:tr>
              <a:tr h="370840">
                <a:tc>
                  <a:txBody>
                    <a:bodyPr/>
                    <a:lstStyle/>
                    <a:p>
                      <a:pPr algn="ctr"/>
                      <a:endParaRPr lang="en-US" sz="2400" i="1" dirty="0">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1221224331"/>
                  </a:ext>
                </a:extLst>
              </a:tr>
              <a:tr h="370840">
                <a:tc>
                  <a:txBody>
                    <a:bodyPr/>
                    <a:lstStyle/>
                    <a:p>
                      <a:pPr algn="ctr"/>
                      <a:endParaRPr lang="en-US" sz="2400" i="1">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3652590490"/>
                  </a:ext>
                </a:extLst>
              </a:tr>
              <a:tr h="370840">
                <a:tc>
                  <a:txBody>
                    <a:bodyPr/>
                    <a:lstStyle/>
                    <a:p>
                      <a:pPr algn="ctr"/>
                      <a:endParaRPr lang="en-US" sz="2400" i="1" dirty="0">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901570957"/>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1-2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24 May 2023</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24 May 2023</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304801" y="1359479"/>
            <a:ext cx="10134600" cy="1726622"/>
          </a:xfrm>
        </p:spPr>
        <p:txBody>
          <a:bodyPr>
            <a:noAutofit/>
          </a:bodyPr>
          <a:lstStyle/>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Objectives (1 slide, several lines, numbered) </a:t>
            </a:r>
            <a:r>
              <a:rPr lang="en-US" altLang="en-US" sz="1100" b="1" dirty="0">
                <a:solidFill>
                  <a:srgbClr val="FF0000"/>
                </a:solidFill>
                <a:latin typeface="Times New Roman" panose="02020603050405020304" pitchFamily="18" charset="0"/>
                <a:cs typeface="Times New Roman" panose="02020603050405020304" pitchFamily="18" charset="0"/>
              </a:rPr>
              <a:t>&lt;&lt; What are purposes of this work?</a:t>
            </a:r>
            <a:endParaRPr lang="en-US" altLang="en-US" sz="1100" b="1" dirty="0">
              <a:solidFill>
                <a:srgbClr val="0000B0"/>
              </a:solidFill>
              <a:latin typeface="Times New Roman" panose="02020603050405020304" pitchFamily="18" charset="0"/>
              <a:cs typeface="Times New Roman" panose="02020603050405020304" pitchFamily="18" charset="0"/>
            </a:endParaRP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Introduction (2-3 slides) </a:t>
            </a:r>
            <a:r>
              <a:rPr lang="en-US" altLang="en-US" sz="1100" b="1" dirty="0">
                <a:solidFill>
                  <a:srgbClr val="FF0000"/>
                </a:solidFill>
                <a:latin typeface="Times New Roman" panose="02020603050405020304" pitchFamily="18" charset="0"/>
                <a:cs typeface="Times New Roman" panose="02020603050405020304" pitchFamily="18" charset="0"/>
              </a:rPr>
              <a:t>&lt;&lt; Background, motivation, and What has been done.</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Research/Working Method (1-2 slides) </a:t>
            </a:r>
            <a:r>
              <a:rPr lang="en-US" altLang="en-US" sz="1100" b="1" dirty="0">
                <a:solidFill>
                  <a:srgbClr val="FF0000"/>
                </a:solidFill>
                <a:latin typeface="Times New Roman" panose="02020603050405020304" pitchFamily="18" charset="0"/>
                <a:cs typeface="Times New Roman" panose="02020603050405020304" pitchFamily="18" charset="0"/>
              </a:rPr>
              <a:t>&lt;&lt; What are the working principles?</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Description of the Work (2-3 slides) </a:t>
            </a:r>
            <a:r>
              <a:rPr lang="en-US" altLang="en-US" sz="1100" b="1" dirty="0">
                <a:solidFill>
                  <a:srgbClr val="FF0000"/>
                </a:solidFill>
                <a:latin typeface="Times New Roman" panose="02020603050405020304" pitchFamily="18" charset="0"/>
                <a:cs typeface="Times New Roman" panose="02020603050405020304" pitchFamily="18" charset="0"/>
              </a:rPr>
              <a:t>&lt;&lt; How has the work done? Circuit/Block Diagram.</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Results and Discussions (in the form of Tables/Graphs/Plots/Images/Photos/ Figures in 2-6 slides) </a:t>
            </a:r>
            <a:r>
              <a:rPr lang="en-US" altLang="en-US" sz="1100" b="1" dirty="0">
                <a:solidFill>
                  <a:srgbClr val="FF0000"/>
                </a:solidFill>
                <a:latin typeface="Times New Roman" panose="02020603050405020304" pitchFamily="18" charset="0"/>
                <a:cs typeface="Times New Roman" panose="02020603050405020304" pitchFamily="18" charset="0"/>
              </a:rPr>
              <a:t>&lt;&lt; What is your present outcome? Discuss each result/outcome.</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Conclusions (1-2 slides) </a:t>
            </a:r>
            <a:r>
              <a:rPr lang="en-US" altLang="en-US" sz="1100" b="1" dirty="0">
                <a:solidFill>
                  <a:srgbClr val="FF0000"/>
                </a:solidFill>
                <a:latin typeface="Times New Roman" panose="02020603050405020304" pitchFamily="18" charset="0"/>
                <a:cs typeface="Times New Roman" panose="02020603050405020304" pitchFamily="18" charset="0"/>
              </a:rPr>
              <a:t>&lt;&lt; What is your summary?</a:t>
            </a:r>
            <a:endParaRPr lang="en-US" altLang="en-US" sz="1100" b="1" dirty="0">
              <a:solidFill>
                <a:srgbClr val="0000B0"/>
              </a:solidFill>
              <a:latin typeface="Times New Roman" panose="02020603050405020304" pitchFamily="18" charset="0"/>
              <a:cs typeface="Times New Roman" panose="02020603050405020304" pitchFamily="18" charset="0"/>
            </a:endParaRP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Future Works (1 slide) </a:t>
            </a:r>
            <a:r>
              <a:rPr lang="en-US" altLang="en-US" sz="1100" b="1" dirty="0">
                <a:solidFill>
                  <a:srgbClr val="FF0000"/>
                </a:solidFill>
                <a:latin typeface="Times New Roman" panose="02020603050405020304" pitchFamily="18" charset="0"/>
                <a:cs typeface="Times New Roman" panose="02020603050405020304" pitchFamily="18" charset="0"/>
              </a:rPr>
              <a:t>&lt;&lt; What do you want to do next? Or How someone can carry further research on it?</a:t>
            </a:r>
          </a:p>
        </p:txBody>
      </p:sp>
      <p:sp>
        <p:nvSpPr>
          <p:cNvPr id="17" name="Oval 4" descr="Parchment"/>
          <p:cNvSpPr>
            <a:spLocks noChangeArrowheads="1"/>
          </p:cNvSpPr>
          <p:nvPr/>
        </p:nvSpPr>
        <p:spPr bwMode="auto">
          <a:xfrm>
            <a:off x="2344189" y="423330"/>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rPr>
              <a:t>To develop --- </a:t>
            </a:r>
            <a:r>
              <a:rPr lang="en-US" altLang="en-US" sz="3200" dirty="0">
                <a:solidFill>
                  <a:srgbClr val="FF0000"/>
                </a:solidFill>
              </a:rPr>
              <a:t>(to write objectives use some specific action verbs that are realizable)</a:t>
            </a:r>
          </a:p>
          <a:p>
            <a:pPr eaLnBrk="1" hangingPunct="1">
              <a:spcAft>
                <a:spcPts val="1200"/>
              </a:spcAft>
              <a:buFontTx/>
              <a:buChar char="•"/>
            </a:pPr>
            <a:r>
              <a:rPr lang="en-US" altLang="en-US" sz="3200" dirty="0"/>
              <a:t>To implement --</a:t>
            </a:r>
          </a:p>
          <a:p>
            <a:pPr eaLnBrk="1" hangingPunct="1">
              <a:spcAft>
                <a:spcPts val="1200"/>
              </a:spcAft>
              <a:buFontTx/>
              <a:buChar char="•"/>
            </a:pPr>
            <a:r>
              <a:rPr lang="en-US" altLang="en-US" sz="3200" dirty="0">
                <a:solidFill>
                  <a:srgbClr val="0000D6"/>
                </a:solidFill>
              </a:rPr>
              <a:t>To incorporate --</a:t>
            </a:r>
          </a:p>
          <a:p>
            <a:pPr eaLnBrk="1" hangingPunct="1">
              <a:spcAft>
                <a:spcPts val="1200"/>
              </a:spcAft>
              <a:buFontTx/>
              <a:buChar char="•"/>
            </a:pPr>
            <a:r>
              <a:rPr lang="en-US" altLang="en-US" sz="3200" dirty="0"/>
              <a:t>To analyze –</a:t>
            </a:r>
          </a:p>
          <a:p>
            <a:pPr eaLnBrk="1" hangingPunct="1">
              <a:spcAft>
                <a:spcPts val="1200"/>
              </a:spcAft>
              <a:buFontTx/>
              <a:buChar char="•"/>
            </a:pPr>
            <a:r>
              <a:rPr lang="en-US" altLang="en-US" sz="3200" dirty="0">
                <a:solidFill>
                  <a:srgbClr val="0000D6"/>
                </a:solidFill>
              </a:rPr>
              <a:t>To design --</a:t>
            </a:r>
          </a:p>
          <a:p>
            <a:pPr eaLnBrk="1" hangingPunct="1">
              <a:spcAft>
                <a:spcPts val="1200"/>
              </a:spcAft>
              <a:buFontTx/>
              <a:buChar char="•"/>
            </a:pPr>
            <a:r>
              <a:rPr lang="en-US" altLang="en-US" sz="3200" dirty="0"/>
              <a:t>To simulate –</a:t>
            </a:r>
          </a:p>
          <a:p>
            <a:pPr eaLnBrk="1" hangingPunct="1">
              <a:spcAft>
                <a:spcPts val="1200"/>
              </a:spcAft>
              <a:buFontTx/>
              <a:buChar char="•"/>
            </a:pPr>
            <a:r>
              <a:rPr lang="en-US" altLang="en-US" sz="3200" dirty="0">
                <a:solidFill>
                  <a:srgbClr val="0000FF"/>
                </a:solidFill>
              </a:rPr>
              <a:t>To test --</a:t>
            </a:r>
          </a:p>
          <a:p>
            <a:pPr eaLnBrk="1" hangingPunct="1">
              <a:spcAft>
                <a:spcPts val="1200"/>
              </a:spcAft>
              <a:buFontTx/>
              <a:buChar char="•"/>
            </a:pPr>
            <a:r>
              <a:rPr lang="en-US" altLang="en-US" sz="3200" dirty="0"/>
              <a:t>To validate --</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altLang="en-US" sz="3600" b="1" dirty="0"/>
              <a:t>Previous works, literature survey, motivation behind doing this work is to be described here in 2-3 slides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Please don’t describe too much, use bullets/numbers to present your points of discussions</a:t>
            </a:r>
          </a:p>
          <a:p>
            <a:pPr eaLnBrk="1" hangingPunct="1">
              <a:lnSpc>
                <a:spcPct val="80000"/>
              </a:lnSpc>
              <a:spcBef>
                <a:spcPct val="20000"/>
              </a:spcBef>
              <a:buFontTx/>
              <a:buChar char="•"/>
            </a:pPr>
            <a:endParaRPr lang="en-US" altLang="en-US" sz="3600" b="1" dirty="0">
              <a:solidFill>
                <a:srgbClr val="FF0000"/>
              </a:solidFill>
            </a:endParaRPr>
          </a:p>
          <a:p>
            <a:pPr eaLnBrk="1" hangingPunct="1">
              <a:lnSpc>
                <a:spcPct val="80000"/>
              </a:lnSpc>
              <a:spcBef>
                <a:spcPct val="20000"/>
              </a:spcBef>
              <a:buFontTx/>
              <a:buChar char="•"/>
            </a:pPr>
            <a:r>
              <a:rPr lang="en-US" altLang="en-US" sz="3600" b="1" dirty="0"/>
              <a:t>Please use 28-36 font size so that these are visible from far by the audiences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It is better to use alternate colors in different lines</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r>
              <a:rPr lang="en-US" altLang="en-US" sz="3600" dirty="0">
                <a:solidFill>
                  <a:srgbClr val="0000FF"/>
                </a:solidFill>
              </a:rPr>
              <a:t>Working method has to be described here with figures (if any) in 2-3 slides</a:t>
            </a:r>
          </a:p>
          <a:p>
            <a:pPr eaLnBrk="1" hangingPunct="1">
              <a:spcBef>
                <a:spcPct val="20000"/>
              </a:spcBef>
              <a:buFont typeface="Wingdings" panose="05000000000000000000" pitchFamily="2" charset="2"/>
              <a:buChar char="§"/>
            </a:pPr>
            <a:r>
              <a:rPr lang="en-US" altLang="en-US" sz="3600" dirty="0">
                <a:solidFill>
                  <a:srgbClr val="00B050"/>
                </a:solidFill>
              </a:rPr>
              <a:t>Various colors for the text and figures may be used, but it should be legible including their labels inside the figures</a:t>
            </a:r>
          </a:p>
          <a:p>
            <a:pPr eaLnBrk="1" hangingPunct="1">
              <a:spcBef>
                <a:spcPct val="20000"/>
              </a:spcBef>
              <a:buFont typeface="Wingdings" panose="05000000000000000000" pitchFamily="2" charset="2"/>
              <a:buChar char="§"/>
            </a:pPr>
            <a:r>
              <a:rPr lang="en-US" altLang="en-US" sz="3600" dirty="0">
                <a:solidFill>
                  <a:srgbClr val="FF0000"/>
                </a:solidFill>
              </a:rPr>
              <a:t>Working methods must be detailed with simulation or implementation methodology supported by theories</a:t>
            </a:r>
            <a:endParaRPr lang="en-US" altLang="en-US" sz="3600" dirty="0">
              <a:solidFill>
                <a:srgbClr val="00B050"/>
              </a:solidFill>
            </a:endParaRPr>
          </a:p>
        </p:txBody>
      </p:sp>
      <p:sp>
        <p:nvSpPr>
          <p:cNvPr id="18436" name="Text Box 29"/>
          <p:cNvSpPr txBox="1">
            <a:spLocks noChangeArrowheads="1"/>
          </p:cNvSpPr>
          <p:nvPr/>
        </p:nvSpPr>
        <p:spPr bwMode="auto">
          <a:xfrm>
            <a:off x="8678487" y="7227223"/>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dirty="0">
                <a:solidFill>
                  <a:srgbClr val="FF1919"/>
                </a:solidFill>
              </a:rPr>
              <a:t>Pocket Implanted SOI n-MOSFET Structure</a:t>
            </a:r>
          </a:p>
        </p:txBody>
      </p:sp>
      <p:graphicFrame>
        <p:nvGraphicFramePr>
          <p:cNvPr id="18437" name="Object 6"/>
          <p:cNvGraphicFramePr>
            <a:graphicFrameLocks noChangeAspect="1"/>
          </p:cNvGraphicFramePr>
          <p:nvPr>
            <p:extLst>
              <p:ext uri="{D42A27DB-BD31-4B8C-83A1-F6EECF244321}">
                <p14:modId xmlns:p14="http://schemas.microsoft.com/office/powerpoint/2010/main" val="2787613887"/>
              </p:ext>
            </p:extLst>
          </p:nvPr>
        </p:nvGraphicFramePr>
        <p:xfrm>
          <a:off x="9443229" y="1718310"/>
          <a:ext cx="6600681" cy="5508914"/>
        </p:xfrm>
        <a:graphic>
          <a:graphicData uri="http://schemas.openxmlformats.org/presentationml/2006/ole">
            <mc:AlternateContent xmlns:mc="http://schemas.openxmlformats.org/markup-compatibility/2006">
              <mc:Choice xmlns:v="urn:schemas-microsoft-com:vml" Requires="v">
                <p:oleObj name="Visio" r:id="rId3" imgW="5038701" imgH="4030675" progId="Visio.Drawing.6">
                  <p:embed/>
                </p:oleObj>
              </mc:Choice>
              <mc:Fallback>
                <p:oleObj name="Visio" r:id="rId3" imgW="5038701" imgH="4030675" progId="Visio.Drawing.6">
                  <p:embed/>
                  <p:pic>
                    <p:nvPicPr>
                      <p:cNvPr id="18437" name="Object 6"/>
                      <p:cNvPicPr>
                        <a:picLocks noChangeAspect="1" noChangeArrowheads="1"/>
                      </p:cNvPicPr>
                      <p:nvPr/>
                    </p:nvPicPr>
                    <p:blipFill>
                      <a:blip r:embed="rId4">
                        <a:extLst>
                          <a:ext uri="{28A0092B-C50C-407E-A947-70E740481C1C}">
                            <a14:useLocalDpi xmlns:a14="http://schemas.microsoft.com/office/drawing/2010/main" val="0"/>
                          </a:ext>
                        </a:extLst>
                      </a:blip>
                      <a:srcRect r="3630"/>
                      <a:stretch>
                        <a:fillRect/>
                      </a:stretch>
                    </p:blipFill>
                    <p:spPr bwMode="auto">
                      <a:xfrm>
                        <a:off x="9443229" y="1718310"/>
                        <a:ext cx="6600681" cy="5508914"/>
                      </a:xfrm>
                      <a:prstGeom prst="rect">
                        <a:avLst/>
                      </a:prstGeom>
                      <a:no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372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In case of continuation of same titled slides use triple dots (…) at the end of the slides but not in the last one</a:t>
            </a: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7013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 such as, in these slides there are not triple dots in the end</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To change the header or footer contents, please go to View Menu then click on to Slide Master and again go to View Menu then click on to Slide Master. Now you are able to change any contents from the bottom right text box. Finally, from the Slide Master Menu click on the Red Cross button at the right to close that View.</a:t>
            </a: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Description/Methodology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97809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1263535" y="39433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a:solidFill>
                  <a:srgbClr val="0070C0"/>
                </a:solidFill>
                <a:latin typeface="Comic Sans MS" panose="030F0702030302020204" pitchFamily="66" charset="0"/>
              </a:rPr>
              <a:t>Equations/Mathematical Model</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1" name="Text Box 17"/>
          <p:cNvSpPr txBox="1">
            <a:spLocks noChangeArrowheads="1"/>
          </p:cNvSpPr>
          <p:nvPr/>
        </p:nvSpPr>
        <p:spPr bwMode="auto">
          <a:xfrm>
            <a:off x="232756" y="1827935"/>
            <a:ext cx="15860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dirty="0">
                <a:solidFill>
                  <a:srgbClr val="FF0A0A"/>
                </a:solidFill>
              </a:rPr>
              <a:t>Must use equation editor to present equations. Values must be inserted to show the sample calculations.</a:t>
            </a:r>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mc:AlternateContent xmlns:mc="http://schemas.openxmlformats.org/markup-compatibility/2006" xmlns:a14="http://schemas.microsoft.com/office/drawing/2010/main">
        <mc:Choice Requires="a14">
          <p:sp>
            <p:nvSpPr>
              <p:cNvPr id="2" name="Rectangle 1"/>
              <p:cNvSpPr/>
              <p:nvPr/>
            </p:nvSpPr>
            <p:spPr>
              <a:xfrm>
                <a:off x="232756" y="3261489"/>
                <a:ext cx="14647026" cy="2017412"/>
              </a:xfrm>
              <a:prstGeom prst="rect">
                <a:avLst/>
              </a:prstGeom>
            </p:spPr>
            <p:txBody>
              <a:bodyPr wrap="square">
                <a:spAutoFit/>
              </a:bodyPr>
              <a:lstStyle/>
              <a:p>
                <a:pPr algn="just"/>
                <a:r>
                  <a:rPr lang="en-CA" sz="3600" dirty="0"/>
                  <a:t>One example is like this:</a:t>
                </a:r>
              </a:p>
              <a:p>
                <a:pPr algn="just"/>
                <a:r>
                  <a:rPr lang="en-CA" sz="3600" dirty="0"/>
                  <a:t>The PWM frequency for the </a:t>
                </a:r>
                <a:r>
                  <a:rPr lang="en-CA" sz="3600" dirty="0">
                    <a:solidFill>
                      <a:srgbClr val="00B050"/>
                    </a:solidFill>
                  </a:rPr>
                  <a:t>Fast PWM Mode</a:t>
                </a:r>
                <a:r>
                  <a:rPr lang="en-CA" sz="3600" dirty="0"/>
                  <a:t>:</a:t>
                </a:r>
              </a:p>
              <a:p>
                <a:pPr algn="just"/>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𝟑𝟖</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kHz</a:t>
                </a:r>
              </a:p>
            </p:txBody>
          </p:sp>
        </mc:Choice>
        <mc:Fallback xmlns="">
          <p:sp>
            <p:nvSpPr>
              <p:cNvPr id="2" name="Rectangle 1"/>
              <p:cNvSpPr>
                <a:spLocks noRot="1" noChangeAspect="1" noMove="1" noResize="1" noEditPoints="1" noAdjustHandles="1" noChangeArrowheads="1" noChangeShapeType="1" noTextEdit="1"/>
              </p:cNvSpPr>
              <p:nvPr/>
            </p:nvSpPr>
            <p:spPr>
              <a:xfrm>
                <a:off x="232756" y="3261489"/>
                <a:ext cx="14647026" cy="2017412"/>
              </a:xfrm>
              <a:prstGeom prst="rect">
                <a:avLst/>
              </a:prstGeom>
              <a:blipFill>
                <a:blip r:embed="rId3"/>
                <a:stretch>
                  <a:fillRect l="-1248" t="-4532" b="-51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0850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2713" y="7528087"/>
            <a:ext cx="8189768" cy="45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sz="2400" dirty="0"/>
              <a:t>Figure Caption should be here at the bottom of the figure</a:t>
            </a:r>
          </a:p>
        </p:txBody>
      </p:sp>
      <p:sp>
        <p:nvSpPr>
          <p:cNvPr id="22531" name="Text Box 15"/>
          <p:cNvSpPr txBox="1">
            <a:spLocks noChangeArrowheads="1"/>
          </p:cNvSpPr>
          <p:nvPr/>
        </p:nvSpPr>
        <p:spPr bwMode="auto">
          <a:xfrm>
            <a:off x="7723695" y="1854950"/>
            <a:ext cx="846949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200"/>
              </a:spcBef>
            </a:pPr>
            <a:r>
              <a:rPr lang="en-US" altLang="en-US" sz="3200" dirty="0">
                <a:solidFill>
                  <a:srgbClr val="FF0000"/>
                </a:solidFill>
                <a:latin typeface="Times New Roman" panose="02020603050405020304" pitchFamily="18" charset="0"/>
                <a:cs typeface="Times New Roman" panose="02020603050405020304" pitchFamily="18" charset="0"/>
              </a:rPr>
              <a:t>Present and describe your current data or results in 2-6 slides with graphs/figures/tables</a:t>
            </a:r>
          </a:p>
          <a:p>
            <a:pPr eaLnBrk="1" hangingPunct="1">
              <a:spcBef>
                <a:spcPts val="1200"/>
              </a:spcBef>
            </a:pPr>
            <a:r>
              <a:rPr lang="en-US" altLang="en-US" sz="3200" dirty="0">
                <a:solidFill>
                  <a:srgbClr val="008000"/>
                </a:solidFill>
                <a:latin typeface="Times New Roman" panose="02020603050405020304" pitchFamily="18" charset="0"/>
                <a:cs typeface="Times New Roman" panose="02020603050405020304" pitchFamily="18" charset="0"/>
              </a:rPr>
              <a:t>Discuss results side-by-side or in another slide</a:t>
            </a:r>
          </a:p>
          <a:p>
            <a:pPr eaLnBrk="1" hangingPunct="1">
              <a:spcBef>
                <a:spcPts val="1200"/>
              </a:spcBef>
            </a:pPr>
            <a:r>
              <a:rPr lang="en-US" altLang="en-US" sz="3200" dirty="0">
                <a:solidFill>
                  <a:srgbClr val="0000FF"/>
                </a:solidFill>
                <a:latin typeface="Times New Roman" panose="02020603050405020304" pitchFamily="18" charset="0"/>
                <a:cs typeface="Times New Roman" panose="02020603050405020304" pitchFamily="18" charset="0"/>
              </a:rPr>
              <a:t>If there are multiple plots in one figure then legends must be given for each plot.</a:t>
            </a:r>
          </a:p>
        </p:txBody>
      </p:sp>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pic>
        <p:nvPicPr>
          <p:cNvPr id="22533" name="Picture 7"/>
          <p:cNvPicPr>
            <a:picLocks noChangeAspect="1" noChangeArrowheads="1"/>
          </p:cNvPicPr>
          <p:nvPr/>
        </p:nvPicPr>
        <p:blipFill>
          <a:blip r:embed="rId3">
            <a:extLst>
              <a:ext uri="{28A0092B-C50C-407E-A947-70E740481C1C}">
                <a14:useLocalDpi xmlns:a14="http://schemas.microsoft.com/office/drawing/2010/main" val="0"/>
              </a:ext>
            </a:extLst>
          </a:blip>
          <a:srcRect l="3622" t="4572" r="6000" b="1143"/>
          <a:stretch>
            <a:fillRect/>
          </a:stretch>
        </p:blipFill>
        <p:spPr bwMode="auto">
          <a:xfrm>
            <a:off x="272588" y="1629990"/>
            <a:ext cx="7558001" cy="591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6"/>
          <p:cNvSpPr>
            <a:spLocks noChangeArrowheads="1"/>
          </p:cNvSpPr>
          <p:nvPr/>
        </p:nvSpPr>
        <p:spPr bwMode="auto">
          <a:xfrm>
            <a:off x="3324226" y="2606912"/>
            <a:ext cx="30604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D6"/>
                </a:solidFill>
              </a:rPr>
              <a:t>Gaussian in (Zhou et. al., 1999)</a:t>
            </a:r>
          </a:p>
        </p:txBody>
      </p:sp>
      <p:sp>
        <p:nvSpPr>
          <p:cNvPr id="22535" name="Rectangle 7"/>
          <p:cNvSpPr>
            <a:spLocks noChangeArrowheads="1"/>
          </p:cNvSpPr>
          <p:nvPr/>
        </p:nvSpPr>
        <p:spPr bwMode="auto">
          <a:xfrm>
            <a:off x="3531845" y="4058266"/>
            <a:ext cx="38106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008000"/>
                </a:solidFill>
              </a:rPr>
              <a:t>Hyperbolic cosine in (Zhou et. al., 2000)</a:t>
            </a: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983754789"/>
              </p:ext>
            </p:extLst>
          </p:nvPr>
        </p:nvGraphicFramePr>
        <p:xfrm>
          <a:off x="10458773" y="5552894"/>
          <a:ext cx="4070556" cy="2286000"/>
        </p:xfrm>
        <a:graphic>
          <a:graphicData uri="http://schemas.openxmlformats.org/drawingml/2006/table">
            <a:tbl>
              <a:tblPr firstRow="1" bandRow="1">
                <a:tableStyleId>{5C22544A-7EE6-4342-B048-85BDC9FD1C3A}</a:tableStyleId>
              </a:tblPr>
              <a:tblGrid>
                <a:gridCol w="581508">
                  <a:extLst>
                    <a:ext uri="{9D8B030D-6E8A-4147-A177-3AD203B41FA5}">
                      <a16:colId xmlns:a16="http://schemas.microsoft.com/office/drawing/2014/main" val="1222092067"/>
                    </a:ext>
                  </a:extLst>
                </a:gridCol>
                <a:gridCol w="372825">
                  <a:extLst>
                    <a:ext uri="{9D8B030D-6E8A-4147-A177-3AD203B41FA5}">
                      <a16:colId xmlns:a16="http://schemas.microsoft.com/office/drawing/2014/main" val="1861634225"/>
                    </a:ext>
                  </a:extLst>
                </a:gridCol>
                <a:gridCol w="334297">
                  <a:extLst>
                    <a:ext uri="{9D8B030D-6E8A-4147-A177-3AD203B41FA5}">
                      <a16:colId xmlns:a16="http://schemas.microsoft.com/office/drawing/2014/main" val="4216423268"/>
                    </a:ext>
                  </a:extLst>
                </a:gridCol>
                <a:gridCol w="422787">
                  <a:extLst>
                    <a:ext uri="{9D8B030D-6E8A-4147-A177-3AD203B41FA5}">
                      <a16:colId xmlns:a16="http://schemas.microsoft.com/office/drawing/2014/main" val="2899842173"/>
                    </a:ext>
                  </a:extLst>
                </a:gridCol>
                <a:gridCol w="471949">
                  <a:extLst>
                    <a:ext uri="{9D8B030D-6E8A-4147-A177-3AD203B41FA5}">
                      <a16:colId xmlns:a16="http://schemas.microsoft.com/office/drawing/2014/main" val="3762230952"/>
                    </a:ext>
                  </a:extLst>
                </a:gridCol>
                <a:gridCol w="678426">
                  <a:extLst>
                    <a:ext uri="{9D8B030D-6E8A-4147-A177-3AD203B41FA5}">
                      <a16:colId xmlns:a16="http://schemas.microsoft.com/office/drawing/2014/main" val="3783908055"/>
                    </a:ext>
                  </a:extLst>
                </a:gridCol>
                <a:gridCol w="1208764">
                  <a:extLst>
                    <a:ext uri="{9D8B030D-6E8A-4147-A177-3AD203B41FA5}">
                      <a16:colId xmlns:a16="http://schemas.microsoft.com/office/drawing/2014/main" val="3593710793"/>
                    </a:ext>
                  </a:extLst>
                </a:gridCol>
              </a:tblGrid>
              <a:tr h="370840">
                <a:tc>
                  <a:txBody>
                    <a:bodyPr/>
                    <a:lstStyle/>
                    <a:p>
                      <a:pPr algn="ctr"/>
                      <a:r>
                        <a:rPr lang="en-CA" sz="2400" dirty="0"/>
                        <a:t>R1</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C=0</a:t>
                      </a:r>
                    </a:p>
                  </a:txBody>
                  <a:tcPr/>
                </a:tc>
                <a:tc>
                  <a:txBody>
                    <a:bodyPr/>
                    <a:lstStyle/>
                    <a:p>
                      <a:pPr algn="ctr"/>
                      <a:r>
                        <a:rPr lang="en-CA" sz="2400" dirty="0"/>
                        <a:t>R2=0</a:t>
                      </a:r>
                    </a:p>
                  </a:txBody>
                  <a:tcPr/>
                </a:tc>
                <a:extLst>
                  <a:ext uri="{0D108BD9-81ED-4DB2-BD59-A6C34878D82A}">
                    <a16:rowId xmlns:a16="http://schemas.microsoft.com/office/drawing/2014/main" val="2072660025"/>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C=0</a:t>
                      </a:r>
                    </a:p>
                  </a:txBody>
                  <a:tcPr/>
                </a:tc>
                <a:tc>
                  <a:txBody>
                    <a:bodyPr/>
                    <a:lstStyle/>
                    <a:p>
                      <a:pPr algn="ctr"/>
                      <a:r>
                        <a:rPr lang="en-CA" sz="2400" dirty="0"/>
                        <a:t>R2=0</a:t>
                      </a:r>
                    </a:p>
                  </a:txBody>
                  <a:tcPr/>
                </a:tc>
                <a:extLst>
                  <a:ext uri="{0D108BD9-81ED-4DB2-BD59-A6C34878D82A}">
                    <a16:rowId xmlns:a16="http://schemas.microsoft.com/office/drawing/2014/main" val="2050964191"/>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C=1</a:t>
                      </a:r>
                    </a:p>
                  </a:txBody>
                  <a:tcPr/>
                </a:tc>
                <a:tc>
                  <a:txBody>
                    <a:bodyPr/>
                    <a:lstStyle/>
                    <a:p>
                      <a:pPr algn="ctr"/>
                      <a:r>
                        <a:rPr lang="en-CA" sz="2400" dirty="0"/>
                        <a:t>R2=1</a:t>
                      </a:r>
                    </a:p>
                  </a:txBody>
                  <a:tcPr/>
                </a:tc>
                <a:extLst>
                  <a:ext uri="{0D108BD9-81ED-4DB2-BD59-A6C34878D82A}">
                    <a16:rowId xmlns:a16="http://schemas.microsoft.com/office/drawing/2014/main" val="853321946"/>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C=0</a:t>
                      </a:r>
                    </a:p>
                  </a:txBody>
                  <a:tcPr/>
                </a:tc>
                <a:tc>
                  <a:txBody>
                    <a:bodyPr/>
                    <a:lstStyle/>
                    <a:p>
                      <a:pPr algn="ctr"/>
                      <a:r>
                        <a:rPr lang="en-CA" sz="2400" dirty="0"/>
                        <a:t>R2=1</a:t>
                      </a:r>
                    </a:p>
                  </a:txBody>
                  <a:tcPr/>
                </a:tc>
                <a:extLst>
                  <a:ext uri="{0D108BD9-81ED-4DB2-BD59-A6C34878D82A}">
                    <a16:rowId xmlns:a16="http://schemas.microsoft.com/office/drawing/2014/main" val="3241713093"/>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C=1</a:t>
                      </a:r>
                    </a:p>
                  </a:txBody>
                  <a:tcPr/>
                </a:tc>
                <a:tc>
                  <a:txBody>
                    <a:bodyPr/>
                    <a:lstStyle/>
                    <a:p>
                      <a:pPr algn="ctr"/>
                      <a:r>
                        <a:rPr lang="en-CA" sz="2400" dirty="0"/>
                        <a:t>R2=2</a:t>
                      </a:r>
                    </a:p>
                  </a:txBody>
                  <a:tcPr/>
                </a:tc>
                <a:extLst>
                  <a:ext uri="{0D108BD9-81ED-4DB2-BD59-A6C34878D82A}">
                    <a16:rowId xmlns:a16="http://schemas.microsoft.com/office/drawing/2014/main" val="2597952795"/>
                  </a:ext>
                </a:extLst>
              </a:tr>
            </a:tbl>
          </a:graphicData>
        </a:graphic>
      </p:graphicFrame>
      <p:sp>
        <p:nvSpPr>
          <p:cNvPr id="11" name="Rectangle 2"/>
          <p:cNvSpPr>
            <a:spLocks noChangeArrowheads="1"/>
          </p:cNvSpPr>
          <p:nvPr/>
        </p:nvSpPr>
        <p:spPr bwMode="auto">
          <a:xfrm>
            <a:off x="10142202" y="4826529"/>
            <a:ext cx="4538073" cy="72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ctr" eaLnBrk="1" hangingPunct="1">
              <a:lnSpc>
                <a:spcPct val="80000"/>
              </a:lnSpc>
            </a:pPr>
            <a:r>
              <a:rPr lang="en-US" altLang="en-US" sz="2400" dirty="0">
                <a:solidFill>
                  <a:srgbClr val="0070C0"/>
                </a:solidFill>
              </a:rPr>
              <a:t>Table Caption should be here at the top of the table</a:t>
            </a:r>
          </a:p>
        </p:txBody>
      </p:sp>
    </p:spTree>
    <p:extLst>
      <p:ext uri="{BB962C8B-B14F-4D97-AF65-F5344CB8AC3E}">
        <p14:creationId xmlns:p14="http://schemas.microsoft.com/office/powerpoint/2010/main" val="2043916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80E4FE-3E68-48ED-8978-667B715A0932}"/>
</file>

<file path=customXml/itemProps2.xml><?xml version="1.0" encoding="utf-8"?>
<ds:datastoreItem xmlns:ds="http://schemas.openxmlformats.org/officeDocument/2006/customXml" ds:itemID="{F358E20A-3CCF-4936-A030-6C75490658A6}">
  <ds:schemaRef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f05aa4fc-6785-42fa-879e-4fefad1725f6"/>
    <ds:schemaRef ds:uri="http://schemas.microsoft.com/office/2006/metadata/properties"/>
    <ds:schemaRef ds:uri="b8d4537a-75fc-4c95-93ca-a321653b0576"/>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7858</TotalTime>
  <Words>730</Words>
  <Application>Microsoft Office PowerPoint</Application>
  <PresentationFormat>Custom</PresentationFormat>
  <Paragraphs>121</Paragraphs>
  <Slides>12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Arial Black</vt:lpstr>
      <vt:lpstr>Calibri</vt:lpstr>
      <vt:lpstr>Calibri Light</vt:lpstr>
      <vt:lpstr>Cambria Math</vt:lpstr>
      <vt:lpstr>Comic Sans MS</vt:lpstr>
      <vt:lpstr>Times New Roman</vt:lpstr>
      <vt:lpstr>Wingdings</vt:lpstr>
      <vt:lpstr>Office Theme</vt:lpstr>
      <vt:lpstr>Visio</vt:lpstr>
      <vt:lpstr>Capstone Project Title: Each Word First Character of the Title must be Capitalized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427</cp:revision>
  <dcterms:created xsi:type="dcterms:W3CDTF">2017-01-20T15:00:05Z</dcterms:created>
  <dcterms:modified xsi:type="dcterms:W3CDTF">2023-05-24T09:31:37Z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