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66" r:id="rId5"/>
    <p:sldId id="458" r:id="rId6"/>
    <p:sldId id="478" r:id="rId7"/>
    <p:sldId id="459" r:id="rId8"/>
    <p:sldId id="485" r:id="rId9"/>
    <p:sldId id="463" r:id="rId10"/>
    <p:sldId id="486" r:id="rId11"/>
    <p:sldId id="471" r:id="rId12"/>
    <p:sldId id="460" r:id="rId13"/>
    <p:sldId id="461" r:id="rId14"/>
    <p:sldId id="462" r:id="rId15"/>
    <p:sldId id="464" r:id="rId16"/>
    <p:sldId id="487" r:id="rId17"/>
    <p:sldId id="488" r:id="rId18"/>
    <p:sldId id="465" r:id="rId19"/>
    <p:sldId id="466" r:id="rId20"/>
    <p:sldId id="472" r:id="rId21"/>
    <p:sldId id="491" r:id="rId22"/>
    <p:sldId id="493" r:id="rId23"/>
    <p:sldId id="467" r:id="rId24"/>
    <p:sldId id="492" r:id="rId25"/>
    <p:sldId id="473" r:id="rId26"/>
    <p:sldId id="468" r:id="rId27"/>
    <p:sldId id="474" r:id="rId28"/>
    <p:sldId id="469" r:id="rId29"/>
    <p:sldId id="475" r:id="rId30"/>
    <p:sldId id="500" r:id="rId31"/>
    <p:sldId id="477" r:id="rId32"/>
    <p:sldId id="497" r:id="rId33"/>
    <p:sldId id="489" r:id="rId34"/>
    <p:sldId id="490" r:id="rId35"/>
    <p:sldId id="495" r:id="rId36"/>
    <p:sldId id="496" r:id="rId37"/>
    <p:sldId id="498" r:id="rId38"/>
    <p:sldId id="499" r:id="rId39"/>
    <p:sldId id="329" r:id="rId40"/>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90993-6345-4894-94C6-B7556502EA11}" v="2" dt="2023-07-26T06:48:43.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p:scale>
          <a:sx n="60" d="100"/>
          <a:sy n="60" d="100"/>
        </p:scale>
        <p:origin x="84" y="-5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BAE90993-6345-4894-94C6-B7556502EA11}"/>
    <pc:docChg chg="modSld">
      <pc:chgData name="Protik Parvez Sheikh" userId="980b2c0e-c4be-48b4-89f1-66949b55d700" providerId="ADAL" clId="{BAE90993-6345-4894-94C6-B7556502EA11}" dt="2023-08-22T10:46:56.683" v="4" actId="1036"/>
      <pc:docMkLst>
        <pc:docMk/>
      </pc:docMkLst>
      <pc:sldChg chg="modSp mod">
        <pc:chgData name="Protik Parvez Sheikh" userId="980b2c0e-c4be-48b4-89f1-66949b55d700" providerId="ADAL" clId="{BAE90993-6345-4894-94C6-B7556502EA11}" dt="2023-08-22T10:46:56.683" v="4" actId="1036"/>
        <pc:sldMkLst>
          <pc:docMk/>
          <pc:sldMk cId="1955498655" sldId="463"/>
        </pc:sldMkLst>
        <pc:cxnChg chg="mod">
          <ac:chgData name="Protik Parvez Sheikh" userId="980b2c0e-c4be-48b4-89f1-66949b55d700" providerId="ADAL" clId="{BAE90993-6345-4894-94C6-B7556502EA11}" dt="2023-08-22T10:46:56.683" v="4" actId="1036"/>
          <ac:cxnSpMkLst>
            <pc:docMk/>
            <pc:sldMk cId="1955498655" sldId="463"/>
            <ac:cxnSpMk id="11" creationId="{00000000-0000-0000-0000-000000000000}"/>
          </ac:cxnSpMkLst>
        </pc:cxnChg>
      </pc:sldChg>
      <pc:sldChg chg="modSp mod">
        <pc:chgData name="Protik Parvez Sheikh" userId="980b2c0e-c4be-48b4-89f1-66949b55d700" providerId="ADAL" clId="{BAE90993-6345-4894-94C6-B7556502EA11}" dt="2023-07-26T06:49:30.435" v="2" actId="1035"/>
        <pc:sldMkLst>
          <pc:docMk/>
          <pc:sldMk cId="1818298944" sldId="490"/>
        </pc:sldMkLst>
        <pc:spChg chg="mod">
          <ac:chgData name="Protik Parvez Sheikh" userId="980b2c0e-c4be-48b4-89f1-66949b55d700" providerId="ADAL" clId="{BAE90993-6345-4894-94C6-B7556502EA11}" dt="2023-07-26T06:49:30.435" v="2" actId="1035"/>
          <ac:spMkLst>
            <pc:docMk/>
            <pc:sldMk cId="1818298944" sldId="490"/>
            <ac:spMk id="3" creationId="{25AADCBA-8B92-4FBD-B325-3AA53CFF953E}"/>
          </ac:spMkLst>
        </pc:spChg>
      </pc:sldChg>
    </pc:docChg>
  </pc:docChgLst>
  <pc:docChgLst>
    <pc:chgData name="Protik Parvez Sheikh" userId="980b2c0e-c4be-48b4-89f1-66949b55d700" providerId="ADAL" clId="{A41FD9CF-3E7F-4419-863B-F9A8E2FEE597}"/>
    <pc:docChg chg="undo custSel modSld">
      <pc:chgData name="Protik Parvez Sheikh" userId="980b2c0e-c4be-48b4-89f1-66949b55d700" providerId="ADAL" clId="{A41FD9CF-3E7F-4419-863B-F9A8E2FEE597}" dt="2023-05-09T05:40:50.708" v="5" actId="1076"/>
      <pc:docMkLst>
        <pc:docMk/>
      </pc:docMkLst>
      <pc:sldChg chg="modSp mod">
        <pc:chgData name="Protik Parvez Sheikh" userId="980b2c0e-c4be-48b4-89f1-66949b55d700" providerId="ADAL" clId="{A41FD9CF-3E7F-4419-863B-F9A8E2FEE597}" dt="2023-05-09T05:40:50.708" v="5" actId="1076"/>
        <pc:sldMkLst>
          <pc:docMk/>
          <pc:sldMk cId="1975832402" sldId="462"/>
        </pc:sldMkLst>
        <pc:picChg chg="mod">
          <ac:chgData name="Protik Parvez Sheikh" userId="980b2c0e-c4be-48b4-89f1-66949b55d700" providerId="ADAL" clId="{A41FD9CF-3E7F-4419-863B-F9A8E2FEE597}" dt="2023-05-09T05:40:50.708" v="5" actId="1076"/>
          <ac:picMkLst>
            <pc:docMk/>
            <pc:sldMk cId="1975832402" sldId="462"/>
            <ac:picMk id="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8/22/2023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8/22/2023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9</a:t>
            </a:fld>
            <a:endParaRPr lang="en-US"/>
          </a:p>
        </p:txBody>
      </p:sp>
    </p:spTree>
    <p:extLst>
      <p:ext uri="{BB962C8B-B14F-4D97-AF65-F5344CB8AC3E}">
        <p14:creationId xmlns:p14="http://schemas.microsoft.com/office/powerpoint/2010/main" val="236851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26</a:t>
            </a:fld>
            <a:endParaRPr lang="en-US"/>
          </a:p>
        </p:txBody>
      </p:sp>
    </p:spTree>
    <p:extLst>
      <p:ext uri="{BB962C8B-B14F-4D97-AF65-F5344CB8AC3E}">
        <p14:creationId xmlns:p14="http://schemas.microsoft.com/office/powerpoint/2010/main" val="3180780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965B7B65-A783-4BF8-B786-04DFB978018A}" type="datetime3">
              <a:rPr lang="en-US" smtClean="0"/>
              <a:t>22 August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9467B6AE-1671-460B-8C50-E55B439C5DED}" type="datetime3">
              <a:rPr lang="en-US" smtClean="0"/>
              <a:t>22 August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828F848-9CDE-4985-A071-C53DAED7E295}" type="datetime3">
              <a:rPr lang="en-US" smtClean="0"/>
              <a:t>22 August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2 (Final)</a:t>
            </a:r>
            <a:br>
              <a:rPr lang="en-US" b="1" dirty="0">
                <a:solidFill>
                  <a:srgbClr val="0070C0"/>
                </a:solidFill>
              </a:rPr>
            </a:br>
            <a:r>
              <a:rPr lang="en-US" b="1" dirty="0">
                <a:solidFill>
                  <a:srgbClr val="0070C0"/>
                </a:solidFill>
              </a:rPr>
              <a:t>Pulse Width Modulation (PWM)</a:t>
            </a:r>
            <a:endParaRPr lang="en-US" sz="6000" b="1" dirty="0">
              <a:solidFill>
                <a:srgbClr val="0070C0"/>
              </a:solidFill>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20488" y="128516"/>
            <a:ext cx="7538719" cy="862147"/>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33004" y="801351"/>
            <a:ext cx="16209818" cy="7278619"/>
          </a:xfrm>
        </p:spPr>
        <p:txBody>
          <a:bodyPr>
            <a:noAutofit/>
          </a:bodyPr>
          <a:lstStyle/>
          <a:p>
            <a:pPr algn="just">
              <a:spcBef>
                <a:spcPts val="600"/>
              </a:spcBef>
              <a:buClrTx/>
            </a:pPr>
            <a:r>
              <a:rPr lang="en-CA" sz="3600" dirty="0"/>
              <a:t>Due to the single-slope operation, the operating frequency of the </a:t>
            </a:r>
            <a:r>
              <a:rPr lang="en-CA" sz="3600" dirty="0">
                <a:solidFill>
                  <a:srgbClr val="00B050"/>
                </a:solidFill>
              </a:rPr>
              <a:t>Fast PWM mode </a:t>
            </a:r>
            <a:r>
              <a:rPr lang="en-CA" sz="3600" dirty="0"/>
              <a:t>can be </a:t>
            </a:r>
            <a:r>
              <a:rPr lang="en-CA" sz="3600" b="1" dirty="0">
                <a:solidFill>
                  <a:srgbClr val="00B050"/>
                </a:solidFill>
              </a:rPr>
              <a:t>twice as high as</a:t>
            </a:r>
            <a:r>
              <a:rPr lang="en-CA" sz="3600" b="1" dirty="0"/>
              <a:t> </a:t>
            </a:r>
            <a:r>
              <a:rPr lang="en-CA" sz="3600" dirty="0"/>
              <a:t>the phase correct PWM mode that uses dual-slope operation. </a:t>
            </a:r>
          </a:p>
          <a:p>
            <a:pPr algn="just">
              <a:spcBef>
                <a:spcPts val="600"/>
              </a:spcBef>
              <a:buClrTx/>
            </a:pPr>
            <a:r>
              <a:rPr lang="en-CA" sz="3600" dirty="0"/>
              <a:t>This high frequency makes the fast PWM mode well suited for </a:t>
            </a:r>
            <a:r>
              <a:rPr lang="en-CA" sz="3600" b="1" dirty="0">
                <a:solidFill>
                  <a:srgbClr val="00B050"/>
                </a:solidFill>
              </a:rPr>
              <a:t>power regulation, rectification, and DAC </a:t>
            </a:r>
            <a:r>
              <a:rPr lang="en-CA" sz="3600" b="1" dirty="0">
                <a:solidFill>
                  <a:srgbClr val="FF0000"/>
                </a:solidFill>
              </a:rPr>
              <a:t>applications</a:t>
            </a:r>
            <a:r>
              <a:rPr lang="en-CA" sz="3600" dirty="0"/>
              <a:t>.</a:t>
            </a:r>
          </a:p>
          <a:p>
            <a:pPr algn="just">
              <a:spcBef>
                <a:spcPts val="600"/>
              </a:spcBef>
              <a:buClrTx/>
            </a:pPr>
            <a:r>
              <a:rPr lang="en-CA" sz="3600" dirty="0"/>
              <a:t>High frequency allows physically small-sized external components (coils, capacitors), and therefore </a:t>
            </a:r>
            <a:r>
              <a:rPr lang="en-CA" sz="3600" b="1" dirty="0">
                <a:solidFill>
                  <a:srgbClr val="00B050"/>
                </a:solidFill>
              </a:rPr>
              <a:t>reduces</a:t>
            </a:r>
            <a:r>
              <a:rPr lang="en-CA" sz="3600" dirty="0"/>
              <a:t> the total system cost.</a:t>
            </a:r>
          </a:p>
          <a:p>
            <a:pPr algn="just">
              <a:spcBef>
                <a:spcPts val="600"/>
              </a:spcBef>
            </a:pPr>
            <a:r>
              <a:rPr lang="en-CA" sz="3600" dirty="0">
                <a:solidFill>
                  <a:prstClr val="black"/>
                </a:solidFill>
              </a:rPr>
              <a:t>In fast PWM mode, the counter is incremented until the counter value </a:t>
            </a:r>
            <a:r>
              <a:rPr lang="en-CA" sz="3600" b="1" dirty="0">
                <a:solidFill>
                  <a:srgbClr val="0070C0"/>
                </a:solidFill>
              </a:rPr>
              <a:t>matches the TOP</a:t>
            </a:r>
            <a:r>
              <a:rPr lang="en-CA" sz="3600" dirty="0">
                <a:solidFill>
                  <a:prstClr val="black"/>
                </a:solidFill>
              </a:rPr>
              <a:t> value, </a:t>
            </a:r>
            <a:r>
              <a:rPr lang="en-US" sz="3600" dirty="0">
                <a:solidFill>
                  <a:prstClr val="black"/>
                </a:solidFill>
              </a:rPr>
              <a:t>the register </a:t>
            </a:r>
            <a:r>
              <a:rPr lang="en-US" sz="3600" dirty="0" err="1">
                <a:solidFill>
                  <a:prstClr val="black"/>
                </a:solidFill>
              </a:rPr>
              <a:t>TCNTn</a:t>
            </a:r>
            <a:r>
              <a:rPr lang="en-US" sz="3600" dirty="0">
                <a:solidFill>
                  <a:prstClr val="black"/>
                </a:solidFill>
              </a:rPr>
              <a:t> counts from bottom value to maximum value stored in the register </a:t>
            </a:r>
            <a:r>
              <a:rPr lang="en-US" sz="3600" dirty="0" err="1">
                <a:solidFill>
                  <a:prstClr val="black"/>
                </a:solidFill>
              </a:rPr>
              <a:t>OCRn</a:t>
            </a:r>
            <a:r>
              <a:rPr lang="en-US" sz="3600" dirty="0">
                <a:solidFill>
                  <a:prstClr val="black"/>
                </a:solidFill>
              </a:rPr>
              <a:t>. </a:t>
            </a:r>
            <a:r>
              <a:rPr lang="en-CA" sz="3600" dirty="0">
                <a:solidFill>
                  <a:prstClr val="black"/>
                </a:solidFill>
              </a:rPr>
              <a:t>The counter is then cleared/reset to zero at the following timer clock cycle. </a:t>
            </a:r>
            <a:r>
              <a:rPr lang="en-US" sz="3600" dirty="0">
                <a:solidFill>
                  <a:prstClr val="black"/>
                </a:solidFill>
              </a:rPr>
              <a:t>If the timer is configured in non-inverting mode, </a:t>
            </a:r>
            <a:r>
              <a:rPr lang="en-US" sz="3600" dirty="0">
                <a:solidFill>
                  <a:srgbClr val="FF0000"/>
                </a:solidFill>
              </a:rPr>
              <a:t>PWM output pin (</a:t>
            </a:r>
            <a:r>
              <a:rPr lang="en-US" sz="3600" dirty="0" err="1">
                <a:solidFill>
                  <a:srgbClr val="FF0000"/>
                </a:solidFill>
              </a:rPr>
              <a:t>OCn</a:t>
            </a:r>
            <a:r>
              <a:rPr lang="en-US" sz="3600" dirty="0">
                <a:solidFill>
                  <a:srgbClr val="FF0000"/>
                </a:solidFill>
              </a:rPr>
              <a:t>) </a:t>
            </a:r>
            <a:r>
              <a:rPr lang="en-US" sz="3600" dirty="0">
                <a:solidFill>
                  <a:prstClr val="black"/>
                </a:solidFill>
              </a:rPr>
              <a:t>goes low when the value of the above two registers matches. The </a:t>
            </a:r>
            <a:r>
              <a:rPr lang="en-US" sz="3600" dirty="0" err="1">
                <a:solidFill>
                  <a:prstClr val="black"/>
                </a:solidFill>
              </a:rPr>
              <a:t>OCn</a:t>
            </a:r>
            <a:r>
              <a:rPr lang="en-US" sz="3600" dirty="0">
                <a:solidFill>
                  <a:prstClr val="black"/>
                </a:solidFill>
              </a:rPr>
              <a:t> pin becomes high when the </a:t>
            </a:r>
            <a:r>
              <a:rPr lang="en-US" sz="3600" dirty="0" err="1">
                <a:solidFill>
                  <a:srgbClr val="FF0000"/>
                </a:solidFill>
              </a:rPr>
              <a:t>TCNTn</a:t>
            </a:r>
            <a:r>
              <a:rPr lang="en-US" sz="3600" dirty="0">
                <a:solidFill>
                  <a:srgbClr val="FF0000"/>
                </a:solidFill>
              </a:rPr>
              <a:t> register reaches at bottom value</a:t>
            </a:r>
            <a:r>
              <a:rPr lang="en-US" sz="3600" dirty="0">
                <a:solidFill>
                  <a:prstClr val="black"/>
                </a:solidFill>
              </a:rPr>
              <a:t>. In inverting mode, </a:t>
            </a:r>
            <a:r>
              <a:rPr lang="en-US" sz="3600" dirty="0" err="1">
                <a:solidFill>
                  <a:srgbClr val="FF0000"/>
                </a:solidFill>
              </a:rPr>
              <a:t>OCn</a:t>
            </a:r>
            <a:r>
              <a:rPr lang="en-US" sz="3600" dirty="0">
                <a:solidFill>
                  <a:srgbClr val="FF0000"/>
                </a:solidFill>
              </a:rPr>
              <a:t> pin behaves opposite to non-inverting mode</a:t>
            </a:r>
            <a:r>
              <a:rPr lang="en-US" sz="3600" dirty="0">
                <a:solidFill>
                  <a:prstClr val="black"/>
                </a:solidFill>
              </a:rPr>
              <a:t>. </a:t>
            </a:r>
            <a:endParaRPr lang="en-CA" sz="3600" dirty="0">
              <a:solidFill>
                <a:prstClr val="black"/>
              </a:solidFill>
            </a:endParaRPr>
          </a:p>
        </p:txBody>
      </p:sp>
    </p:spTree>
    <p:extLst>
      <p:ext uri="{BB962C8B-B14F-4D97-AF65-F5344CB8AC3E}">
        <p14:creationId xmlns:p14="http://schemas.microsoft.com/office/powerpoint/2010/main" val="195183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42066"/>
            <a:ext cx="7538719" cy="808912"/>
          </a:xfrm>
        </p:spPr>
        <p:txBody>
          <a:bodyPr>
            <a:no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pic>
        <p:nvPicPr>
          <p:cNvPr id="4" name="Content Placeholder 3"/>
          <p:cNvPicPr>
            <a:picLocks noGrp="1" noChangeAspect="1"/>
          </p:cNvPicPr>
          <p:nvPr>
            <p:ph idx="1"/>
          </p:nvPr>
        </p:nvPicPr>
        <p:blipFill rotWithShape="1">
          <a:blip r:embed="rId2">
            <a:duotone>
              <a:schemeClr val="accent5">
                <a:shade val="45000"/>
                <a:satMod val="135000"/>
              </a:schemeClr>
              <a:prstClr val="white"/>
            </a:duotone>
          </a:blip>
          <a:srcRect l="8731" t="10217" r="4060" b="3103"/>
          <a:stretch/>
        </p:blipFill>
        <p:spPr>
          <a:xfrm>
            <a:off x="5619404" y="1968020"/>
            <a:ext cx="10725391" cy="5662925"/>
          </a:xfrm>
          <a:prstGeom prst="rect">
            <a:avLst/>
          </a:prstGeom>
        </p:spPr>
      </p:pic>
      <p:sp>
        <p:nvSpPr>
          <p:cNvPr id="3" name="Rectangle 2"/>
          <p:cNvSpPr/>
          <p:nvPr/>
        </p:nvSpPr>
        <p:spPr>
          <a:xfrm>
            <a:off x="214707" y="834602"/>
            <a:ext cx="16080212" cy="1646605"/>
          </a:xfrm>
          <a:prstGeom prst="rect">
            <a:avLst/>
          </a:prstGeom>
        </p:spPr>
        <p:txBody>
          <a:bodyPr wrap="square">
            <a:spAutoFit/>
          </a:bodyPr>
          <a:lstStyle/>
          <a:p>
            <a:pPr marL="411480" indent="-411480">
              <a:spcAft>
                <a:spcPts val="600"/>
              </a:spcAft>
              <a:buSzPct val="100000"/>
              <a:buFont typeface="Arial" panose="020B0604020202020204" pitchFamily="34" charset="0"/>
              <a:buChar char="•"/>
            </a:pPr>
            <a:r>
              <a:rPr lang="en-CA" sz="3200" dirty="0">
                <a:solidFill>
                  <a:prstClr val="black"/>
                </a:solidFill>
              </a:rPr>
              <a:t>The timing diagram for the </a:t>
            </a:r>
            <a:r>
              <a:rPr lang="en-CA" sz="3200" dirty="0">
                <a:solidFill>
                  <a:srgbClr val="00B050"/>
                </a:solidFill>
              </a:rPr>
              <a:t>Fast PWM Mode </a:t>
            </a:r>
            <a:r>
              <a:rPr lang="en-CA" sz="3200" dirty="0">
                <a:solidFill>
                  <a:prstClr val="black"/>
                </a:solidFill>
              </a:rPr>
              <a:t>is shown in Figure 12.6. </a:t>
            </a:r>
          </a:p>
          <a:p>
            <a:pPr marL="411480" indent="-411480">
              <a:spcAft>
                <a:spcPts val="600"/>
              </a:spcAft>
              <a:buSzPct val="100000"/>
              <a:buFont typeface="Arial" panose="020B0604020202020204" pitchFamily="34" charset="0"/>
              <a:buChar char="•"/>
            </a:pPr>
            <a:r>
              <a:rPr lang="en-CA" sz="3200" dirty="0">
                <a:solidFill>
                  <a:prstClr val="black"/>
                </a:solidFill>
              </a:rPr>
              <a:t>The TCNT0 value is in the timing diagram shown as a histogram for illustrating the </a:t>
            </a:r>
            <a:r>
              <a:rPr lang="en-CA" sz="3200" dirty="0">
                <a:solidFill>
                  <a:srgbClr val="00B050"/>
                </a:solidFill>
              </a:rPr>
              <a:t>single-slope operation</a:t>
            </a:r>
            <a:r>
              <a:rPr lang="en-CA" sz="3200" dirty="0">
                <a:solidFill>
                  <a:prstClr val="black"/>
                </a:solidFill>
              </a:rPr>
              <a:t>. </a:t>
            </a:r>
          </a:p>
        </p:txBody>
      </p:sp>
      <p:sp>
        <p:nvSpPr>
          <p:cNvPr id="8" name="TextBox 7"/>
          <p:cNvSpPr txBox="1"/>
          <p:nvPr/>
        </p:nvSpPr>
        <p:spPr>
          <a:xfrm>
            <a:off x="9470852" y="7433189"/>
            <a:ext cx="6824068" cy="523220"/>
          </a:xfrm>
          <a:prstGeom prst="rect">
            <a:avLst/>
          </a:prstGeom>
          <a:noFill/>
        </p:spPr>
        <p:txBody>
          <a:bodyPr wrap="square" rtlCol="0">
            <a:spAutoFit/>
          </a:bodyPr>
          <a:lstStyle/>
          <a:p>
            <a:r>
              <a:rPr lang="en-US" sz="2800" dirty="0"/>
              <a:t>Fig. 12.6 Timing Diagram of Fast PWM Mode</a:t>
            </a:r>
          </a:p>
        </p:txBody>
      </p:sp>
      <p:sp>
        <p:nvSpPr>
          <p:cNvPr id="9" name="Rectangle 8"/>
          <p:cNvSpPr/>
          <p:nvPr/>
        </p:nvSpPr>
        <p:spPr>
          <a:xfrm>
            <a:off x="234912" y="2481207"/>
            <a:ext cx="7063663" cy="1077218"/>
          </a:xfrm>
          <a:prstGeom prst="rect">
            <a:avLst/>
          </a:prstGeom>
        </p:spPr>
        <p:txBody>
          <a:bodyPr wrap="square">
            <a:spAutoFit/>
          </a:bodyPr>
          <a:lstStyle/>
          <a:p>
            <a:pPr marL="411480" indent="-411480">
              <a:spcAft>
                <a:spcPts val="1200"/>
              </a:spcAft>
              <a:buSzPct val="100000"/>
              <a:buFont typeface="Arial" panose="020B0604020202020204" pitchFamily="34" charset="0"/>
              <a:buChar char="•"/>
            </a:pPr>
            <a:r>
              <a:rPr lang="en-CA" sz="3200" dirty="0">
                <a:solidFill>
                  <a:prstClr val="black"/>
                </a:solidFill>
              </a:rPr>
              <a:t>The diagram includes </a:t>
            </a:r>
            <a:r>
              <a:rPr lang="en-CA" sz="3200" b="1" dirty="0">
                <a:solidFill>
                  <a:srgbClr val="FF0000"/>
                </a:solidFill>
              </a:rPr>
              <a:t>non-inverted and inverted PWM outputs</a:t>
            </a:r>
            <a:r>
              <a:rPr lang="en-CA" sz="3200" dirty="0">
                <a:solidFill>
                  <a:prstClr val="black"/>
                </a:solidFill>
              </a:rPr>
              <a:t>.</a:t>
            </a:r>
          </a:p>
        </p:txBody>
      </p:sp>
      <p:sp>
        <p:nvSpPr>
          <p:cNvPr id="10" name="Rectangle 9"/>
          <p:cNvSpPr/>
          <p:nvPr/>
        </p:nvSpPr>
        <p:spPr>
          <a:xfrm>
            <a:off x="390698" y="3748446"/>
            <a:ext cx="484632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r">
              <a:spcAft>
                <a:spcPts val="1200"/>
              </a:spcAft>
              <a:buSzPct val="100000"/>
            </a:pPr>
            <a:r>
              <a:rPr lang="en-CA" sz="3200" dirty="0">
                <a:solidFill>
                  <a:prstClr val="black"/>
                </a:solidFill>
              </a:rPr>
              <a:t>The </a:t>
            </a:r>
            <a:r>
              <a:rPr lang="en-CA" sz="3200" b="1" dirty="0">
                <a:solidFill>
                  <a:prstClr val="black"/>
                </a:solidFill>
              </a:rPr>
              <a:t>small horizontal line marks </a:t>
            </a:r>
            <a:r>
              <a:rPr lang="en-CA" sz="3200" dirty="0">
                <a:solidFill>
                  <a:prstClr val="black"/>
                </a:solidFill>
              </a:rPr>
              <a:t>on the TCNT0 slopes represent </a:t>
            </a:r>
            <a:r>
              <a:rPr lang="en-CA" sz="3200" dirty="0">
                <a:solidFill>
                  <a:srgbClr val="0070C0"/>
                </a:solidFill>
              </a:rPr>
              <a:t>compare matches </a:t>
            </a:r>
            <a:r>
              <a:rPr lang="en-CA" sz="3200" dirty="0">
                <a:solidFill>
                  <a:prstClr val="black"/>
                </a:solidFill>
              </a:rPr>
              <a:t>between OCR0x and TCNT0. </a:t>
            </a:r>
            <a:endParaRPr lang="en-US" sz="3200" dirty="0">
              <a:solidFill>
                <a:prstClr val="black"/>
              </a:solidFill>
            </a:endParaRPr>
          </a:p>
        </p:txBody>
      </p:sp>
      <p:cxnSp>
        <p:nvCxnSpPr>
          <p:cNvPr id="12" name="Straight Arrow Connector 11"/>
          <p:cNvCxnSpPr/>
          <p:nvPr/>
        </p:nvCxnSpPr>
        <p:spPr>
          <a:xfrm>
            <a:off x="5237018" y="4056611"/>
            <a:ext cx="3984451" cy="448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buClrTx/>
                </a:pPr>
                <a:r>
                  <a:rPr lang="en-CA" sz="3600" dirty="0">
                    <a:solidFill>
                      <a:srgbClr val="000000"/>
                    </a:solidFill>
                  </a:rPr>
                  <a:t>The actual </a:t>
                </a:r>
                <a:r>
                  <a:rPr lang="en-CA" sz="3600" dirty="0">
                    <a:solidFill>
                      <a:srgbClr val="C00000"/>
                    </a:solidFill>
                  </a:rPr>
                  <a:t>OC0x value will only be visible on the </a:t>
                </a:r>
                <a:r>
                  <a:rPr lang="en-CA" sz="3600" b="1" dirty="0">
                    <a:solidFill>
                      <a:srgbClr val="C00000"/>
                    </a:solidFill>
                  </a:rPr>
                  <a:t>port pin </a:t>
                </a:r>
                <a:r>
                  <a:rPr lang="en-CA" sz="3600" dirty="0">
                    <a:solidFill>
                      <a:srgbClr val="C00000"/>
                    </a:solidFill>
                  </a:rPr>
                  <a:t>if the data direction for the port pin is </a:t>
                </a:r>
                <a:r>
                  <a:rPr lang="en-CA" sz="3600" b="1" dirty="0">
                    <a:solidFill>
                      <a:srgbClr val="C00000"/>
                    </a:solidFill>
                  </a:rPr>
                  <a:t>set</a:t>
                </a:r>
                <a:r>
                  <a:rPr lang="en-CA" sz="3600" dirty="0">
                    <a:solidFill>
                      <a:srgbClr val="C00000"/>
                    </a:solidFill>
                  </a:rPr>
                  <a:t> as </a:t>
                </a:r>
                <a:r>
                  <a:rPr lang="en-CA" sz="3600" b="1" dirty="0">
                    <a:solidFill>
                      <a:srgbClr val="C00000"/>
                    </a:solidFill>
                  </a:rPr>
                  <a:t>output</a:t>
                </a:r>
                <a:r>
                  <a:rPr lang="en-CA" sz="3600" dirty="0">
                    <a:solidFill>
                      <a:srgbClr val="000000"/>
                    </a:solidFill>
                  </a:rPr>
                  <a:t>. </a:t>
                </a:r>
              </a:p>
              <a:p>
                <a:pPr>
                  <a:buClrTx/>
                </a:pPr>
                <a:r>
                  <a:rPr lang="en-CA" sz="3600" dirty="0">
                    <a:solidFill>
                      <a:srgbClr val="000000"/>
                    </a:solidFill>
                  </a:rPr>
                  <a:t>The PWM waveform is generated by </a:t>
                </a:r>
                <a:r>
                  <a:rPr lang="en-CA" sz="3600" b="1" dirty="0">
                    <a:solidFill>
                      <a:srgbClr val="00B0F0"/>
                    </a:solidFill>
                  </a:rPr>
                  <a:t>setting (or clearing) the OC0x Register </a:t>
                </a:r>
                <a:r>
                  <a:rPr lang="en-CA" sz="3600" dirty="0">
                    <a:solidFill>
                      <a:srgbClr val="000000"/>
                    </a:solidFill>
                  </a:rPr>
                  <a:t>at the </a:t>
                </a:r>
                <a:r>
                  <a:rPr lang="en-CA" sz="3600" b="1" dirty="0">
                    <a:solidFill>
                      <a:srgbClr val="00B050"/>
                    </a:solidFill>
                  </a:rPr>
                  <a:t>compare match between OCR0x and TCNT0</a:t>
                </a:r>
                <a:r>
                  <a:rPr lang="en-CA" sz="3600" dirty="0">
                    <a:solidFill>
                      <a:srgbClr val="000000"/>
                    </a:solidFill>
                  </a:rPr>
                  <a:t>, and clearing (or setting) the OC0x Register at the timer clock cycle the counter is cleared (i.e., from TOP to BOTTOM). </a:t>
                </a:r>
              </a:p>
              <a:p>
                <a:pPr>
                  <a:buClrTx/>
                </a:pPr>
                <a:r>
                  <a:rPr lang="en-CA" sz="3600" dirty="0">
                    <a:solidFill>
                      <a:srgbClr val="000000"/>
                    </a:solidFill>
                  </a:rPr>
                  <a:t>The PWM frequency for the output can be calculated by the following equation:</a:t>
                </a:r>
              </a:p>
              <a:p>
                <a:pPr marL="0" indent="0" algn="ctr">
                  <a:buClrTx/>
                  <a:buNone/>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𝑶𝑪𝒏𝒙𝑷𝑾𝑴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m:t>
                              </m:r>
                              <m:r>
                                <a:rPr lang="en-US" sz="3600" b="1" i="1" smtClean="0">
                                  <a:latin typeface="Cambria Math" panose="02040503050406030204" pitchFamily="18" charset="0"/>
                                </a:rPr>
                                <m:t>𝒍𝒌</m:t>
                              </m:r>
                              <m:r>
                                <a:rPr lang="en-US" sz="3600" b="1" i="1" smtClean="0">
                                  <a:latin typeface="Cambria Math" panose="02040503050406030204" pitchFamily="18" charset="0"/>
                                </a:rPr>
                                <m:t>_</m:t>
                              </m:r>
                              <m:r>
                                <a:rPr lang="en-US" sz="3600" b="1" i="1" smtClean="0">
                                  <a:latin typeface="Cambria Math" panose="02040503050406030204" pitchFamily="18" charset="0"/>
                                </a:rPr>
                                <m:t>𝑰𝑶</m:t>
                              </m:r>
                            </m:sub>
                          </m:sSub>
                        </m:num>
                        <m:den>
                          <m:r>
                            <a:rPr lang="en-US" sz="3600" b="1" i="1" smtClean="0">
                              <a:latin typeface="Cambria Math" panose="02040503050406030204" pitchFamily="18" charset="0"/>
                            </a:rPr>
                            <m:t>𝑵</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oMath>
                  </m:oMathPara>
                </a14:m>
                <a:endParaRPr lang="en-CA" sz="3600" dirty="0">
                  <a:solidFill>
                    <a:srgbClr val="000000"/>
                  </a:solidFill>
                </a:endParaRPr>
              </a:p>
              <a:p>
                <a:pPr>
                  <a:buClrTx/>
                </a:pPr>
                <a:r>
                  <a:rPr lang="en-CA" sz="3600" dirty="0">
                    <a:solidFill>
                      <a:srgbClr val="000000"/>
                    </a:solidFill>
                  </a:rPr>
                  <a:t>The </a:t>
                </a:r>
                <a:r>
                  <a:rPr lang="en-CA" sz="3600" i="1" dirty="0">
                    <a:solidFill>
                      <a:srgbClr val="000000"/>
                    </a:solidFill>
                  </a:rPr>
                  <a:t>N </a:t>
                </a:r>
                <a:r>
                  <a:rPr lang="en-CA" sz="3600" dirty="0">
                    <a:solidFill>
                      <a:srgbClr val="000000"/>
                    </a:solidFill>
                  </a:rPr>
                  <a:t>variable represents the pre-scale factor (1, 8, 64, 256, or 1024). </a:t>
                </a:r>
              </a:p>
              <a:p>
                <a:pPr>
                  <a:buClrTx/>
                </a:pPr>
                <a:r>
                  <a:rPr lang="en-CA" sz="3600" dirty="0">
                    <a:solidFill>
                      <a:srgbClr val="000000"/>
                    </a:solidFill>
                  </a:rPr>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den>
                    </m:f>
                  </m:oMath>
                </a14:m>
                <a:r>
                  <a:rPr lang="en-CA" sz="3600" dirty="0">
                    <a:solidFill>
                      <a:srgbClr val="000000"/>
                    </a:solidFill>
                  </a:rPr>
                  <a:t> when OCR0A is </a:t>
                </a:r>
                <a:r>
                  <a:rPr lang="en-CA" sz="3600" b="1" dirty="0">
                    <a:solidFill>
                      <a:schemeClr val="accent2">
                        <a:lumMod val="75000"/>
                      </a:schemeClr>
                    </a:solidFill>
                  </a:rPr>
                  <a:t>set to zero</a:t>
                </a:r>
                <a:r>
                  <a:rPr lang="en-CA" sz="3600" dirty="0">
                    <a:solidFill>
                      <a:srgbClr val="000000"/>
                    </a:solidFill>
                  </a:rPr>
                  <a:t>, otherwise the formula would be,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𝑶𝑪𝑹𝒏𝒙</m:t>
                            </m:r>
                          </m:e>
                        </m:d>
                      </m:den>
                    </m:f>
                  </m:oMath>
                </a14:m>
                <a:endParaRPr lang="en-US" sz="3600" dirty="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305"/>
                </a:stretch>
              </a:blipFill>
            </p:spPr>
            <p:txBody>
              <a:bodyPr/>
              <a:lstStyle/>
              <a:p>
                <a:r>
                  <a:rPr lang="en-US">
                    <a:noFill/>
                  </a:rPr>
                  <a:t> </a:t>
                </a:r>
              </a:p>
            </p:txBody>
          </p:sp>
        </mc:Fallback>
      </mc:AlternateContent>
    </p:spTree>
    <p:extLst>
      <p:ext uri="{BB962C8B-B14F-4D97-AF65-F5344CB8AC3E}">
        <p14:creationId xmlns:p14="http://schemas.microsoft.com/office/powerpoint/2010/main" val="319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Non-Inverting Fast PWM Duty Cycle</a:t>
                </a:r>
              </a:p>
              <a:p>
                <a:pPr>
                  <a:spcBef>
                    <a:spcPts val="600"/>
                  </a:spcBef>
                  <a:buClrTx/>
                </a:pPr>
                <a:r>
                  <a:rPr lang="en-US" sz="3600" dirty="0">
                    <a:solidFill>
                      <a:srgbClr val="000000"/>
                    </a:solidFill>
                  </a:rPr>
                  <a:t>The duty cycle of the </a:t>
                </a:r>
                <a:r>
                  <a:rPr lang="en-US" sz="3600" b="1" dirty="0">
                    <a:solidFill>
                      <a:srgbClr val="FF0000"/>
                    </a:solidFill>
                  </a:rPr>
                  <a:t>Non-Inverting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𝟏𝟗𝟏</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a:stretch>
              </a:blipFill>
            </p:spPr>
            <p:txBody>
              <a:bodyPr/>
              <a:lstStyle/>
              <a:p>
                <a:r>
                  <a:rPr lang="en-US">
                    <a:noFill/>
                  </a:rPr>
                  <a:t> </a:t>
                </a:r>
              </a:p>
            </p:txBody>
          </p:sp>
        </mc:Fallback>
      </mc:AlternateContent>
    </p:spTree>
    <p:extLst>
      <p:ext uri="{BB962C8B-B14F-4D97-AF65-F5344CB8AC3E}">
        <p14:creationId xmlns:p14="http://schemas.microsoft.com/office/powerpoint/2010/main" val="144854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Inverting Fast PWM Duty Cycle</a:t>
                </a:r>
              </a:p>
              <a:p>
                <a:pPr>
                  <a:spcBef>
                    <a:spcPts val="600"/>
                  </a:spcBef>
                  <a:buClrTx/>
                </a:pPr>
                <a:r>
                  <a:rPr lang="en-US" sz="3600" dirty="0">
                    <a:solidFill>
                      <a:srgbClr val="000000"/>
                    </a:solidFill>
                  </a:rPr>
                  <a:t>The formula for frequency computation is the same as for non-inverting fast PWM. But, the duty cycle of the </a:t>
                </a:r>
                <a:r>
                  <a:rPr lang="en-US" sz="3600" b="1" dirty="0">
                    <a:solidFill>
                      <a:srgbClr val="FF0000"/>
                    </a:solidFill>
                  </a:rPr>
                  <a:t>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𝟐𝟓𝟓</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𝟔𝟑</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458"/>
                </a:stretch>
              </a:blipFill>
            </p:spPr>
            <p:txBody>
              <a:bodyPr/>
              <a:lstStyle/>
              <a:p>
                <a:r>
                  <a:rPr lang="en-US">
                    <a:noFill/>
                  </a:rPr>
                  <a:t> </a:t>
                </a:r>
              </a:p>
            </p:txBody>
          </p:sp>
        </mc:Fallback>
      </mc:AlternateContent>
    </p:spTree>
    <p:extLst>
      <p:ext uri="{BB962C8B-B14F-4D97-AF65-F5344CB8AC3E}">
        <p14:creationId xmlns:p14="http://schemas.microsoft.com/office/powerpoint/2010/main" val="36372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99128" y="192163"/>
            <a:ext cx="7538719" cy="821990"/>
          </a:xfrm>
        </p:spPr>
        <p:txBody>
          <a:bodyPr>
            <a:noAutofit/>
          </a:bodyPr>
          <a:lstStyle/>
          <a:p>
            <a:r>
              <a:rPr lang="en-CA" sz="5400" b="1" dirty="0">
                <a:solidFill>
                  <a:srgbClr val="0070C0"/>
                </a:solidFill>
              </a:rPr>
              <a:t>Phase correct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1831" y="1014152"/>
            <a:ext cx="16071114" cy="6905481"/>
          </a:xfrm>
        </p:spPr>
        <p:txBody>
          <a:bodyPr>
            <a:noAutofit/>
          </a:bodyPr>
          <a:lstStyle/>
          <a:p>
            <a:pPr>
              <a:buClrTx/>
            </a:pPr>
            <a:r>
              <a:rPr lang="en-CA" sz="3600" dirty="0"/>
              <a:t>The </a:t>
            </a:r>
            <a:r>
              <a:rPr lang="en-CA" sz="3600" dirty="0">
                <a:solidFill>
                  <a:srgbClr val="00B050"/>
                </a:solidFill>
              </a:rPr>
              <a:t>phase correct PWM mode </a:t>
            </a:r>
            <a:r>
              <a:rPr lang="en-CA" sz="3600" dirty="0"/>
              <a:t>(</a:t>
            </a:r>
            <a:r>
              <a:rPr lang="en-CA" sz="3600" b="1" dirty="0">
                <a:solidFill>
                  <a:srgbClr val="00B050"/>
                </a:solidFill>
              </a:rPr>
              <a:t>WGM02:0 = 1 or 5</a:t>
            </a:r>
            <a:r>
              <a:rPr lang="en-CA" sz="3600" dirty="0"/>
              <a:t>) provides a </a:t>
            </a:r>
            <a:r>
              <a:rPr lang="en-CA" sz="3600" dirty="0">
                <a:solidFill>
                  <a:srgbClr val="00B050"/>
                </a:solidFill>
              </a:rPr>
              <a:t>high-resolution phase correct PWM waveform generation option</a:t>
            </a:r>
            <a:r>
              <a:rPr lang="en-CA" sz="3600" dirty="0"/>
              <a:t>. The phase correct PWM mode is based on a </a:t>
            </a:r>
            <a:r>
              <a:rPr lang="en-CA" sz="3600" b="1" dirty="0">
                <a:solidFill>
                  <a:srgbClr val="C00000"/>
                </a:solidFill>
              </a:rPr>
              <a:t>dual-slope operation</a:t>
            </a:r>
            <a:r>
              <a:rPr lang="en-CA" sz="3600" dirty="0"/>
              <a:t>. The counter counts repeatedly from BOTTOM to TOP and then from TOP to BOTTOM.</a:t>
            </a:r>
          </a:p>
          <a:p>
            <a:pPr>
              <a:buClrTx/>
            </a:pPr>
            <a:r>
              <a:rPr lang="en-CA" sz="3600" dirty="0"/>
              <a:t>In non-inverting Compare Output mode, the </a:t>
            </a:r>
            <a:r>
              <a:rPr lang="en-CA" sz="3600" dirty="0">
                <a:solidFill>
                  <a:srgbClr val="FF0000"/>
                </a:solidFill>
              </a:rPr>
              <a:t>Output Compare (OC0x) is cleared </a:t>
            </a:r>
            <a:r>
              <a:rPr lang="en-CA" sz="3600" dirty="0"/>
              <a:t>on the </a:t>
            </a:r>
            <a:r>
              <a:rPr lang="en-CA" sz="3600" dirty="0">
                <a:solidFill>
                  <a:srgbClr val="FF0000"/>
                </a:solidFill>
              </a:rPr>
              <a:t>compare match between TCNT0 and OCR0x </a:t>
            </a:r>
            <a:r>
              <a:rPr lang="en-CA" sz="3600" dirty="0"/>
              <a:t>while </a:t>
            </a:r>
            <a:r>
              <a:rPr lang="en-CA" sz="3600" dirty="0">
                <a:solidFill>
                  <a:srgbClr val="FF0000"/>
                </a:solidFill>
              </a:rPr>
              <a:t>up counting</a:t>
            </a:r>
            <a:r>
              <a:rPr lang="en-CA" sz="3600" dirty="0"/>
              <a:t>, and </a:t>
            </a:r>
            <a:r>
              <a:rPr lang="en-CA" sz="3600" dirty="0">
                <a:solidFill>
                  <a:srgbClr val="00B050"/>
                </a:solidFill>
              </a:rPr>
              <a:t>set on the compare match while down counting</a:t>
            </a:r>
            <a:r>
              <a:rPr lang="en-CA" sz="3600" dirty="0"/>
              <a:t>. </a:t>
            </a:r>
          </a:p>
          <a:p>
            <a:pPr>
              <a:buClrTx/>
            </a:pPr>
            <a:r>
              <a:rPr lang="en-CA" sz="3600" dirty="0"/>
              <a:t>In inverting Output Compare mode, the operation is inverted. </a:t>
            </a:r>
          </a:p>
          <a:p>
            <a:pPr>
              <a:buClrTx/>
            </a:pPr>
            <a:r>
              <a:rPr lang="en-CA" sz="3600" dirty="0"/>
              <a:t>The dual-slope operation has a lower maximum operation frequency than the single-slope operation.</a:t>
            </a:r>
          </a:p>
          <a:p>
            <a:pPr>
              <a:buClrTx/>
            </a:pPr>
            <a:r>
              <a:rPr lang="en-CA" sz="3600" dirty="0"/>
              <a:t>However, due to the </a:t>
            </a:r>
            <a:r>
              <a:rPr lang="en-CA" sz="3600" dirty="0">
                <a:solidFill>
                  <a:srgbClr val="00B0F0"/>
                </a:solidFill>
              </a:rPr>
              <a:t>symmetric feature of the dual-slope PWM modes</a:t>
            </a:r>
            <a:r>
              <a:rPr lang="en-CA" sz="3600" dirty="0"/>
              <a:t>, these modes are </a:t>
            </a:r>
            <a:r>
              <a:rPr lang="en-CA" sz="3600" dirty="0">
                <a:solidFill>
                  <a:srgbClr val="00B0F0"/>
                </a:solidFill>
              </a:rPr>
              <a:t>preferred for motor control applications</a:t>
            </a:r>
            <a:r>
              <a:rPr lang="en-CA" sz="3600" dirty="0"/>
              <a:t>. </a:t>
            </a:r>
          </a:p>
        </p:txBody>
      </p:sp>
    </p:spTree>
    <p:extLst>
      <p:ext uri="{BB962C8B-B14F-4D97-AF65-F5344CB8AC3E}">
        <p14:creationId xmlns:p14="http://schemas.microsoft.com/office/powerpoint/2010/main" val="294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5" name="Rectangle 4"/>
          <p:cNvSpPr/>
          <p:nvPr/>
        </p:nvSpPr>
        <p:spPr>
          <a:xfrm>
            <a:off x="200456" y="1077661"/>
            <a:ext cx="16059240" cy="5386090"/>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In phase correct PWM mode, the counter is incremented until the counter value matches TOP. </a:t>
            </a:r>
            <a:r>
              <a:rPr lang="en-CA" sz="3600" dirty="0">
                <a:solidFill>
                  <a:srgbClr val="0070C0"/>
                </a:solidFill>
              </a:rPr>
              <a:t>When the counter reaches TOP, it changes the count direction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will be equal to TOP for one timer clock cycle. The timing diagram for the phase correct PWM mode is shown on </a:t>
            </a:r>
            <a:r>
              <a:rPr lang="en-CA" sz="3600" b="1" dirty="0">
                <a:solidFill>
                  <a:srgbClr val="0070C0"/>
                </a:solidFill>
              </a:rPr>
              <a:t>Figure 12.7</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is in the timing diagram shown as a histogram for illustrating the </a:t>
            </a:r>
            <a:r>
              <a:rPr lang="en-CA" sz="3600" b="1" dirty="0">
                <a:solidFill>
                  <a:srgbClr val="0070C0"/>
                </a:solidFill>
              </a:rPr>
              <a:t>dual-slope operation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small horizontal line marks on the TCNT0 slopes represent compare matches between OCR0x and TCNT0. </a:t>
            </a:r>
            <a:endParaRPr lang="en-US" sz="3600" dirty="0">
              <a:solidFill>
                <a:prstClr val="black"/>
              </a:solidFill>
            </a:endParaRPr>
          </a:p>
        </p:txBody>
      </p:sp>
    </p:spTree>
    <p:extLst>
      <p:ext uri="{BB962C8B-B14F-4D97-AF65-F5344CB8AC3E}">
        <p14:creationId xmlns:p14="http://schemas.microsoft.com/office/powerpoint/2010/main" val="404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pic>
        <p:nvPicPr>
          <p:cNvPr id="4" name="Picture 3"/>
          <p:cNvPicPr>
            <a:picLocks noChangeAspect="1"/>
          </p:cNvPicPr>
          <p:nvPr/>
        </p:nvPicPr>
        <p:blipFill rotWithShape="1">
          <a:blip r:embed="rId2">
            <a:duotone>
              <a:schemeClr val="accent5">
                <a:shade val="45000"/>
                <a:satMod val="135000"/>
              </a:schemeClr>
              <a:prstClr val="white"/>
            </a:duotone>
          </a:blip>
          <a:srcRect l="9215" t="9884" r="3479" b="3208"/>
          <a:stretch/>
        </p:blipFill>
        <p:spPr>
          <a:xfrm>
            <a:off x="6646228" y="864524"/>
            <a:ext cx="9679968" cy="6531890"/>
          </a:xfrm>
          <a:prstGeom prst="rect">
            <a:avLst/>
          </a:prstGeom>
        </p:spPr>
      </p:pic>
      <p:sp>
        <p:nvSpPr>
          <p:cNvPr id="5" name="Rectangle 4"/>
          <p:cNvSpPr/>
          <p:nvPr/>
        </p:nvSpPr>
        <p:spPr>
          <a:xfrm>
            <a:off x="150581" y="1077661"/>
            <a:ext cx="7480504" cy="2939266"/>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a:t>
            </a:r>
            <a:r>
              <a:rPr lang="en-CA" sz="3600" dirty="0">
                <a:solidFill>
                  <a:srgbClr val="0070C0"/>
                </a:solidFill>
              </a:rPr>
              <a:t>small horizontal line marks </a:t>
            </a:r>
            <a:r>
              <a:rPr lang="en-CA" sz="3600" dirty="0">
                <a:solidFill>
                  <a:prstClr val="black"/>
                </a:solidFill>
              </a:rPr>
              <a:t>on the TCNT0 slopes represent </a:t>
            </a:r>
            <a:r>
              <a:rPr lang="en-CA" sz="3600" dirty="0">
                <a:solidFill>
                  <a:srgbClr val="00B050"/>
                </a:solidFill>
              </a:rPr>
              <a:t>compare matches between OCR0x and TCNT0</a:t>
            </a:r>
            <a:r>
              <a:rPr lang="en-CA" sz="3600" dirty="0">
                <a:solidFill>
                  <a:prstClr val="black"/>
                </a:solidFill>
              </a:rPr>
              <a:t>. </a:t>
            </a:r>
            <a:endParaRPr lang="en-US" sz="3600" dirty="0">
              <a:solidFill>
                <a:prstClr val="black"/>
              </a:solidFill>
            </a:endParaRPr>
          </a:p>
        </p:txBody>
      </p:sp>
      <p:sp>
        <p:nvSpPr>
          <p:cNvPr id="8" name="TextBox 7"/>
          <p:cNvSpPr txBox="1"/>
          <p:nvPr/>
        </p:nvSpPr>
        <p:spPr>
          <a:xfrm>
            <a:off x="6710346" y="7396414"/>
            <a:ext cx="9559636" cy="523220"/>
          </a:xfrm>
          <a:prstGeom prst="rect">
            <a:avLst/>
          </a:prstGeom>
          <a:noFill/>
        </p:spPr>
        <p:txBody>
          <a:bodyPr wrap="square" rtlCol="0">
            <a:spAutoFit/>
          </a:bodyPr>
          <a:lstStyle/>
          <a:p>
            <a:pPr algn="r"/>
            <a:r>
              <a:rPr lang="en-US" sz="2800" dirty="0">
                <a:solidFill>
                  <a:srgbClr val="00B0F0"/>
                </a:solidFill>
              </a:rPr>
              <a:t>Figure 12.7 </a:t>
            </a:r>
            <a:r>
              <a:rPr lang="en-US" sz="2800" dirty="0"/>
              <a:t>Timing Diagram of the Phase Correct PWM Mode</a:t>
            </a:r>
          </a:p>
        </p:txBody>
      </p:sp>
      <p:cxnSp>
        <p:nvCxnSpPr>
          <p:cNvPr id="9" name="Straight Arrow Connector 8"/>
          <p:cNvCxnSpPr/>
          <p:nvPr/>
        </p:nvCxnSpPr>
        <p:spPr>
          <a:xfrm>
            <a:off x="7498080" y="3192087"/>
            <a:ext cx="3142211" cy="1348060"/>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16" y="4007572"/>
            <a:ext cx="6117232" cy="3970318"/>
          </a:xfrm>
          <a:prstGeom prst="rect">
            <a:avLst/>
          </a:prstGeom>
        </p:spPr>
        <p:txBody>
          <a:bodyPr wrap="square">
            <a:spAutoFit/>
          </a:bodyPr>
          <a:lstStyle/>
          <a:p>
            <a:pPr marL="285750" indent="-285750">
              <a:buFont typeface="Arial" panose="020B0604020202020204" pitchFamily="34" charset="0"/>
              <a:buChar char="•"/>
            </a:pPr>
            <a:r>
              <a:rPr lang="en-CA" sz="3600" dirty="0"/>
              <a:t>The </a:t>
            </a:r>
            <a:r>
              <a:rPr lang="en-CA" sz="3600" dirty="0">
                <a:solidFill>
                  <a:srgbClr val="0070C0"/>
                </a:solidFill>
              </a:rPr>
              <a:t>Timer/Counter Overflow Flag (TOV0) is set </a:t>
            </a:r>
            <a:r>
              <a:rPr lang="en-CA" sz="3600" dirty="0"/>
              <a:t>each time the counter reaches </a:t>
            </a:r>
            <a:r>
              <a:rPr lang="en-CA" sz="3600" dirty="0">
                <a:solidFill>
                  <a:srgbClr val="0070C0"/>
                </a:solidFill>
              </a:rPr>
              <a:t>BOTTOM</a:t>
            </a:r>
            <a:r>
              <a:rPr lang="en-CA" sz="3600" dirty="0"/>
              <a:t>. </a:t>
            </a:r>
          </a:p>
          <a:p>
            <a:pPr marL="285750" indent="-285750">
              <a:buFont typeface="Arial" panose="020B0604020202020204" pitchFamily="34" charset="0"/>
              <a:buChar char="•"/>
            </a:pPr>
            <a:r>
              <a:rPr lang="en-CA" sz="3600" dirty="0"/>
              <a:t>The </a:t>
            </a:r>
            <a:r>
              <a:rPr lang="en-CA" sz="3600" dirty="0">
                <a:solidFill>
                  <a:srgbClr val="FF0000"/>
                </a:solidFill>
              </a:rPr>
              <a:t>Interrupt Flag </a:t>
            </a:r>
            <a:r>
              <a:rPr lang="en-CA" sz="3600" dirty="0"/>
              <a:t>can be used to </a:t>
            </a:r>
            <a:r>
              <a:rPr lang="en-CA" sz="3600" dirty="0">
                <a:solidFill>
                  <a:srgbClr val="FF0000"/>
                </a:solidFill>
              </a:rPr>
              <a:t>generate an interrupt </a:t>
            </a:r>
            <a:r>
              <a:rPr lang="en-CA" sz="3600" dirty="0"/>
              <a:t>each time the </a:t>
            </a:r>
            <a:r>
              <a:rPr lang="en-CA" sz="3600" dirty="0">
                <a:solidFill>
                  <a:srgbClr val="FF0000"/>
                </a:solidFill>
              </a:rPr>
              <a:t>counter reaches the BOTTOM </a:t>
            </a:r>
            <a:r>
              <a:rPr lang="en-CA" sz="3600" dirty="0"/>
              <a:t>value. </a:t>
            </a:r>
          </a:p>
        </p:txBody>
      </p:sp>
      <p:pic>
        <p:nvPicPr>
          <p:cNvPr id="11" name="Picture 10">
            <a:extLst>
              <a:ext uri="{FF2B5EF4-FFF2-40B4-BE49-F238E27FC236}">
                <a16:creationId xmlns:a16="http://schemas.microsoft.com/office/drawing/2014/main" id="{A31C5495-8F92-4809-A116-1C1658F4D68D}"/>
              </a:ext>
            </a:extLst>
          </p:cNvPr>
          <p:cNvPicPr>
            <a:picLocks noChangeAspect="1"/>
          </p:cNvPicPr>
          <p:nvPr/>
        </p:nvPicPr>
        <p:blipFill>
          <a:blip r:embed="rId3"/>
          <a:stretch>
            <a:fillRect/>
          </a:stretch>
        </p:blipFill>
        <p:spPr>
          <a:xfrm>
            <a:off x="7797338" y="6344490"/>
            <a:ext cx="8123008" cy="1134412"/>
          </a:xfrm>
          <a:prstGeom prst="rect">
            <a:avLst/>
          </a:prstGeom>
        </p:spPr>
      </p:pic>
      <p:sp>
        <p:nvSpPr>
          <p:cNvPr id="13" name="Rectangle 12">
            <a:extLst>
              <a:ext uri="{FF2B5EF4-FFF2-40B4-BE49-F238E27FC236}">
                <a16:creationId xmlns:a16="http://schemas.microsoft.com/office/drawing/2014/main" id="{569403F5-2091-46F9-8584-17CF75922322}"/>
              </a:ext>
            </a:extLst>
          </p:cNvPr>
          <p:cNvSpPr/>
          <p:nvPr/>
        </p:nvSpPr>
        <p:spPr>
          <a:xfrm>
            <a:off x="14501636" y="6344539"/>
            <a:ext cx="640209" cy="1068500"/>
          </a:xfrm>
          <a:prstGeom prst="rect">
            <a:avLst/>
          </a:prstGeom>
          <a:noFill/>
          <a:ln w="57150" cap="flat" cmpd="sng" algn="ctr">
            <a:solidFill>
              <a:srgbClr val="A04DA3"/>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cxnSp>
        <p:nvCxnSpPr>
          <p:cNvPr id="14" name="Straight Arrow Connector 13"/>
          <p:cNvCxnSpPr/>
          <p:nvPr/>
        </p:nvCxnSpPr>
        <p:spPr>
          <a:xfrm>
            <a:off x="5805055" y="4926494"/>
            <a:ext cx="8696581" cy="1804203"/>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spcBef>
                <a:spcPts val="0"/>
              </a:spcBef>
              <a:buNone/>
            </a:pPr>
            <a:r>
              <a:rPr lang="en-US" sz="3600" dirty="0">
                <a:solidFill>
                  <a:srgbClr val="000000"/>
                </a:solidFill>
              </a:rPr>
              <a:t>The OCR0x Registers are double buffered when using any of the Pulse Width Modulation (PWM) modes. For the normal and Clear Timer on Compare (CTC) modes of operation, the double buffering is </a:t>
            </a:r>
            <a:r>
              <a:rPr lang="en-US" sz="3600" b="1" dirty="0">
                <a:solidFill>
                  <a:srgbClr val="FF0000"/>
                </a:solidFill>
              </a:rPr>
              <a:t>disabled</a:t>
            </a:r>
            <a:r>
              <a:rPr lang="en-US" sz="3600" dirty="0">
                <a:solidFill>
                  <a:srgbClr val="000000"/>
                </a:solidFill>
              </a:rPr>
              <a:t>.</a:t>
            </a:r>
          </a:p>
          <a:p>
            <a:pPr marL="0" indent="0" algn="just">
              <a:spcBef>
                <a:spcPts val="0"/>
              </a:spcBef>
              <a:buNone/>
            </a:pPr>
            <a:r>
              <a:rPr lang="en-US" sz="3600" dirty="0">
                <a:solidFill>
                  <a:srgbClr val="000000"/>
                </a:solidFill>
              </a:rPr>
              <a:t>The double buffering synchronizes the update of the </a:t>
            </a:r>
            <a:r>
              <a:rPr lang="en-US" sz="3600" dirty="0">
                <a:solidFill>
                  <a:srgbClr val="FF0000"/>
                </a:solidFill>
              </a:rPr>
              <a:t>OCR0x Compare Registers to either top or bottom of the counting sequence</a:t>
            </a:r>
            <a:r>
              <a:rPr lang="en-US" sz="3600" dirty="0">
                <a:solidFill>
                  <a:srgbClr val="000000"/>
                </a:solidFill>
              </a:rPr>
              <a:t>.</a:t>
            </a:r>
            <a:endParaRPr lang="en-US" sz="3600" dirty="0"/>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812800" y="3352800"/>
            <a:ext cx="6316133" cy="4583192"/>
          </a:xfrm>
          <a:prstGeom prst="rect">
            <a:avLst/>
          </a:prstGeom>
        </p:spPr>
      </p:pic>
      <p:sp>
        <p:nvSpPr>
          <p:cNvPr id="7" name="Rectangle 6"/>
          <p:cNvSpPr/>
          <p:nvPr/>
        </p:nvSpPr>
        <p:spPr>
          <a:xfrm>
            <a:off x="5452110" y="7441360"/>
            <a:ext cx="7383357" cy="461665"/>
          </a:xfrm>
          <a:prstGeom prst="rect">
            <a:avLst/>
          </a:prstGeom>
        </p:spPr>
        <p:txBody>
          <a:bodyPr wrap="square">
            <a:spAutoFit/>
          </a:bodyPr>
          <a:lstStyle/>
          <a:p>
            <a:r>
              <a:rPr lang="en-US" sz="2400" b="1" dirty="0">
                <a:latin typeface="Arial" panose="020B0604020202020204" pitchFamily="34" charset="0"/>
              </a:rPr>
              <a:t>Figure 12-3. </a:t>
            </a:r>
            <a:r>
              <a:rPr lang="en-US" sz="2400" dirty="0">
                <a:latin typeface="Arial" panose="020B0604020202020204" pitchFamily="34" charset="0"/>
              </a:rPr>
              <a:t>Output Compare Unit, Block Diagram</a:t>
            </a:r>
            <a:endParaRPr lang="en-US" sz="2400" dirty="0"/>
          </a:p>
        </p:txBody>
      </p:sp>
    </p:spTree>
    <p:extLst>
      <p:ext uri="{BB962C8B-B14F-4D97-AF65-F5344CB8AC3E}">
        <p14:creationId xmlns:p14="http://schemas.microsoft.com/office/powerpoint/2010/main" val="15097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accent2">
                <a:shade val="45000"/>
                <a:satMod val="135000"/>
              </a:schemeClr>
              <a:prstClr val="white"/>
            </a:duotone>
            <a:lum contrast="20000"/>
          </a:blip>
          <a:stretch>
            <a:fillRect/>
          </a:stretch>
        </p:blipFill>
        <p:spPr>
          <a:xfrm>
            <a:off x="678506" y="3352800"/>
            <a:ext cx="6635655" cy="461178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r>
              <a:rPr lang="en-US" dirty="0"/>
              <a:t>The Compare Output mode (COM0x1:0) bits have two functions. The Waveform Generator uses the COM0x1:0 bits for defining the Output Compare (OC0x) state at the next compare match.</a:t>
            </a:r>
          </a:p>
          <a:p>
            <a:r>
              <a:rPr lang="en-US" dirty="0"/>
              <a:t>Also, the COM0x1:0 bits control the OC0x pin output source. </a:t>
            </a:r>
            <a:r>
              <a:rPr lang="en-US" dirty="0">
                <a:solidFill>
                  <a:srgbClr val="FF0000"/>
                </a:solidFill>
              </a:rPr>
              <a:t>Figure 12-4 </a:t>
            </a:r>
            <a:r>
              <a:rPr lang="en-US" dirty="0"/>
              <a:t>shows a simplified schematic of the logic affected by the COM0x1:0 bit setting.</a:t>
            </a:r>
            <a:endParaRPr lang="en-US" sz="3600" dirty="0"/>
          </a:p>
        </p:txBody>
      </p:sp>
      <p:sp>
        <p:nvSpPr>
          <p:cNvPr id="7" name="Rectangle 6"/>
          <p:cNvSpPr/>
          <p:nvPr/>
        </p:nvSpPr>
        <p:spPr>
          <a:xfrm>
            <a:off x="5452110" y="7441360"/>
            <a:ext cx="9059757" cy="523220"/>
          </a:xfrm>
          <a:prstGeom prst="rect">
            <a:avLst/>
          </a:prstGeom>
        </p:spPr>
        <p:txBody>
          <a:bodyPr wrap="square">
            <a:spAutoFit/>
          </a:bodyPr>
          <a:lstStyle/>
          <a:p>
            <a:r>
              <a:rPr lang="en-US" sz="2800" b="1" dirty="0"/>
              <a:t>Figure 12-4. </a:t>
            </a:r>
            <a:r>
              <a:rPr lang="en-US" sz="2800" dirty="0"/>
              <a:t>Compare Match Output Unit, Schematic</a:t>
            </a:r>
            <a:endParaRPr lang="en-US" sz="3600" dirty="0"/>
          </a:p>
        </p:txBody>
      </p:sp>
    </p:spTree>
    <p:extLst>
      <p:ext uri="{BB962C8B-B14F-4D97-AF65-F5344CB8AC3E}">
        <p14:creationId xmlns:p14="http://schemas.microsoft.com/office/powerpoint/2010/main" val="3212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59106" y="4239491"/>
            <a:ext cx="10998510" cy="3880717"/>
            <a:chOff x="359106" y="4239491"/>
            <a:chExt cx="10998510" cy="3880717"/>
          </a:xfrm>
        </p:grpSpPr>
        <p:pic>
          <p:nvPicPr>
            <p:cNvPr id="4" name="Picture 3"/>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Lst>
            </a:blip>
            <a:stretch>
              <a:fillRect/>
            </a:stretch>
          </p:blipFill>
          <p:spPr>
            <a:xfrm>
              <a:off x="359106" y="4239491"/>
              <a:ext cx="10998510" cy="3880717"/>
            </a:xfrm>
            <a:prstGeom prst="rect">
              <a:avLst/>
            </a:prstGeom>
          </p:spPr>
        </p:pic>
        <p:cxnSp>
          <p:nvCxnSpPr>
            <p:cNvPr id="9" name="Straight Arrow Connector 8"/>
            <p:cNvCxnSpPr/>
            <p:nvPr/>
          </p:nvCxnSpPr>
          <p:spPr>
            <a:xfrm>
              <a:off x="548640"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46415"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018" y="6417427"/>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ON</a:t>
              </a:r>
            </a:p>
          </p:txBody>
        </p:sp>
        <p:sp>
          <p:nvSpPr>
            <p:cNvPr id="12" name="TextBox 11"/>
            <p:cNvSpPr txBox="1"/>
            <p:nvPr/>
          </p:nvSpPr>
          <p:spPr>
            <a:xfrm>
              <a:off x="1586072" y="6419118"/>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OFF</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70365" y="135381"/>
            <a:ext cx="7538719" cy="912024"/>
          </a:xfrm>
        </p:spPr>
        <p:txBody>
          <a:bodyPr>
            <a:normAutofit/>
          </a:bodyPr>
          <a:lstStyle/>
          <a:p>
            <a:r>
              <a:rPr lang="en-US" sz="5400" b="1" dirty="0">
                <a:solidFill>
                  <a:srgbClr val="0070C0"/>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16131" y="794222"/>
            <a:ext cx="16076814" cy="3657778"/>
          </a:xfrm>
        </p:spPr>
        <p:txBody>
          <a:bodyPr>
            <a:normAutofit/>
          </a:bodyPr>
          <a:lstStyle/>
          <a:p>
            <a:pPr marL="0" indent="0">
              <a:buNone/>
            </a:pPr>
            <a:r>
              <a:rPr lang="en-CA" sz="3600" dirty="0"/>
              <a:t>Pulse Width Modulation, or PWM, is a technique for getting analog results with digital means. Digital control is used to create a square wave, a signal switched between on and off. This on-off pattern can simulate voltages in between the full </a:t>
            </a:r>
            <a:r>
              <a:rPr lang="en-CA" sz="3600" i="1" dirty="0"/>
              <a:t>V</a:t>
            </a:r>
            <a:r>
              <a:rPr lang="en-CA" sz="3600" i="1" baseline="-25000" dirty="0"/>
              <a:t>CC</a:t>
            </a:r>
            <a:r>
              <a:rPr lang="en-CA" sz="3600" dirty="0"/>
              <a:t> of the board (e.g., 5 V on UNO) and off (0 Volts). The duration of "on time" is called the </a:t>
            </a:r>
            <a:r>
              <a:rPr lang="en-CA" sz="3600" b="1" dirty="0">
                <a:solidFill>
                  <a:srgbClr val="FF0000"/>
                </a:solidFill>
              </a:rPr>
              <a:t>pulse width</a:t>
            </a:r>
            <a:r>
              <a:rPr lang="en-CA" sz="3600" dirty="0"/>
              <a:t>. To get varying analog values, the pulse width can be varied. If this on-off pattern is repeated fast enough with an LED, for example, the result is as if the signal is a steady voltage between 0 and </a:t>
            </a:r>
            <a:r>
              <a:rPr lang="en-CA" sz="3600" i="1" dirty="0"/>
              <a:t>V</a:t>
            </a:r>
            <a:r>
              <a:rPr lang="en-CA" sz="3600" i="1" baseline="-25000" dirty="0"/>
              <a:t>CC</a:t>
            </a:r>
            <a:r>
              <a:rPr lang="en-CA" sz="3600" dirty="0"/>
              <a:t> controlling the brightness of the LED.</a:t>
            </a:r>
            <a:endParaRPr lang="en-US" sz="3600" dirty="0"/>
          </a:p>
        </p:txBody>
      </p:sp>
      <mc:AlternateContent xmlns:mc="http://schemas.openxmlformats.org/markup-compatibility/2006" xmlns:a14="http://schemas.microsoft.com/office/drawing/2010/main">
        <mc:Choice Requires="a14">
          <p:sp>
            <p:nvSpPr>
              <p:cNvPr id="14" name="TextBox 13"/>
              <p:cNvSpPr txBox="1"/>
              <p:nvPr/>
            </p:nvSpPr>
            <p:spPr>
              <a:xfrm>
                <a:off x="11663528" y="4359519"/>
                <a:ext cx="4592497" cy="3820020"/>
              </a:xfrm>
              <a:prstGeom prst="rect">
                <a:avLst/>
              </a:prstGeom>
              <a:noFill/>
            </p:spPr>
            <p:txBody>
              <a:bodyPr wrap="square" lIns="0" tIns="0" rIns="0" bIns="0" rtlCol="0">
                <a:spAutoFit/>
              </a:bodyPr>
              <a:lstStyle/>
              <a:p>
                <a:r>
                  <a:rPr lang="en-US" sz="2800" dirty="0">
                    <a:solidFill>
                      <a:srgbClr val="FF0000"/>
                    </a:solidFill>
                  </a:rPr>
                  <a:t>Duty Cycle is defined as the ratio of ON pulse duration to the time period. </a:t>
                </a:r>
              </a:p>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𝑫</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𝑻</m:t>
                              </m:r>
                            </m:e>
                            <m:sub>
                              <m:r>
                                <a:rPr lang="en-US" sz="2800" b="1" i="1" smtClean="0">
                                  <a:solidFill>
                                    <a:srgbClr val="FF0000"/>
                                  </a:solidFill>
                                  <a:latin typeface="Cambria Math" panose="02040503050406030204" pitchFamily="18" charset="0"/>
                                </a:rPr>
                                <m:t>𝑶𝑵</m:t>
                              </m:r>
                            </m:sub>
                          </m:sSub>
                        </m:num>
                        <m:den>
                          <m:r>
                            <a:rPr lang="en-US" sz="2800" b="1" i="1" smtClean="0">
                              <a:solidFill>
                                <a:srgbClr val="FF0000"/>
                              </a:solidFill>
                              <a:latin typeface="Cambria Math" panose="02040503050406030204" pitchFamily="18" charset="0"/>
                            </a:rPr>
                            <m:t>𝑻</m:t>
                          </m:r>
                        </m:den>
                      </m:f>
                      <m:r>
                        <a:rPr lang="en-US" sz="2800" b="1" i="1" smtClean="0">
                          <a:solidFill>
                            <a:srgbClr val="FF0000"/>
                          </a:solidFill>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𝟏𝟎𝟎</m:t>
                      </m:r>
                      <m:r>
                        <a:rPr lang="en-US" sz="2800" b="1" i="1" smtClean="0">
                          <a:solidFill>
                            <a:srgbClr val="FF0000"/>
                          </a:solidFill>
                          <a:latin typeface="Cambria Math" panose="02040503050406030204" pitchFamily="18" charset="0"/>
                          <a:ea typeface="Cambria Math" panose="02040503050406030204" pitchFamily="18" charset="0"/>
                        </a:rPr>
                        <m:t>%</m:t>
                      </m:r>
                    </m:oMath>
                  </m:oMathPara>
                </a14:m>
                <a:endParaRPr lang="en-US" sz="2000" b="1" dirty="0">
                  <a:solidFill>
                    <a:srgbClr val="FF0000"/>
                  </a:solidFill>
                </a:endParaRPr>
              </a:p>
              <a:p>
                <a:r>
                  <a:rPr lang="en-US" sz="2800" dirty="0">
                    <a:solidFill>
                      <a:srgbClr val="FF0000"/>
                    </a:solidFill>
                  </a:rPr>
                  <a:t>Here,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ON pulse duration</a:t>
                </a:r>
              </a:p>
              <a:p>
                <a:r>
                  <a:rPr lang="en-US" sz="2800" i="1" dirty="0">
                    <a:solidFill>
                      <a:srgbClr val="FF0000"/>
                    </a:solidFill>
                  </a:rPr>
                  <a:t>T</a:t>
                </a:r>
                <a:r>
                  <a:rPr lang="en-US" sz="2800" dirty="0">
                    <a:solidFill>
                      <a:srgbClr val="FF0000"/>
                    </a:solidFill>
                  </a:rPr>
                  <a:t> = Timer period =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a:t>
                </a:r>
                <a:r>
                  <a:rPr lang="en-US" sz="2800" i="1" dirty="0">
                    <a:solidFill>
                      <a:srgbClr val="FF0000"/>
                    </a:solidFill>
                  </a:rPr>
                  <a:t>T</a:t>
                </a:r>
                <a:r>
                  <a:rPr lang="en-US" sz="2800" i="1" baseline="-25000" dirty="0">
                    <a:solidFill>
                      <a:srgbClr val="FF0000"/>
                    </a:solidFill>
                  </a:rPr>
                  <a:t>OFF</a:t>
                </a:r>
                <a:r>
                  <a:rPr lang="en-US" sz="2800" i="1" dirty="0">
                    <a:solidFill>
                      <a:srgbClr val="FF0000"/>
                    </a:solidFill>
                  </a:rPr>
                  <a:t> </a:t>
                </a:r>
                <a:r>
                  <a:rPr lang="en-US" sz="2800" dirty="0">
                    <a:solidFill>
                      <a:srgbClr val="FF0000"/>
                    </a:solidFill>
                  </a:rPr>
                  <a:t>,where </a:t>
                </a:r>
                <a:r>
                  <a:rPr lang="en-US" sz="2800" i="1" dirty="0">
                    <a:solidFill>
                      <a:srgbClr val="FF0000"/>
                    </a:solidFill>
                  </a:rPr>
                  <a:t>T</a:t>
                </a:r>
                <a:r>
                  <a:rPr lang="en-US" sz="2800" i="1" baseline="-25000" dirty="0">
                    <a:solidFill>
                      <a:srgbClr val="FF0000"/>
                    </a:solidFill>
                  </a:rPr>
                  <a:t>OFF</a:t>
                </a:r>
                <a:r>
                  <a:rPr lang="en-US" sz="2800" dirty="0">
                    <a:solidFill>
                      <a:srgbClr val="FF0000"/>
                    </a:solidFill>
                  </a:rPr>
                  <a:t> = OFF pulse duration</a:t>
                </a:r>
              </a:p>
            </p:txBody>
          </p:sp>
        </mc:Choice>
        <mc:Fallback xmlns="">
          <p:sp>
            <p:nvSpPr>
              <p:cNvPr id="14" name="TextBox 13"/>
              <p:cNvSpPr txBox="1">
                <a:spLocks noRot="1" noChangeAspect="1" noMove="1" noResize="1" noEditPoints="1" noAdjustHandles="1" noChangeArrowheads="1" noChangeShapeType="1" noTextEdit="1"/>
              </p:cNvSpPr>
              <p:nvPr/>
            </p:nvSpPr>
            <p:spPr>
              <a:xfrm>
                <a:off x="11663528" y="4359519"/>
                <a:ext cx="4592497" cy="3820020"/>
              </a:xfrm>
              <a:prstGeom prst="rect">
                <a:avLst/>
              </a:prstGeom>
              <a:blipFill>
                <a:blip r:embed="rId4"/>
                <a:stretch>
                  <a:fillRect l="-4642" t="-2711" b="-4785"/>
                </a:stretch>
              </a:blipFill>
            </p:spPr>
            <p:txBody>
              <a:bodyPr/>
              <a:lstStyle/>
              <a:p>
                <a:r>
                  <a:rPr lang="en-US">
                    <a:noFill/>
                  </a:rPr>
                  <a:t> </a:t>
                </a:r>
              </a:p>
            </p:txBody>
          </p:sp>
        </mc:Fallback>
      </mc:AlternateContent>
    </p:spTree>
    <p:extLst>
      <p:ext uri="{BB962C8B-B14F-4D97-AF65-F5344CB8AC3E}">
        <p14:creationId xmlns:p14="http://schemas.microsoft.com/office/powerpoint/2010/main" val="4489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82169" y="2610197"/>
            <a:ext cx="13045964" cy="531157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12.4 </a:t>
            </a:r>
            <a:r>
              <a:rPr lang="en-US" sz="3600" dirty="0"/>
              <a:t>shows the COM0A1:0 bit functionality when the WGM02:0 bits are set to Phase Correct PWM mode.</a:t>
            </a:r>
            <a:br>
              <a:rPr lang="en-CA" sz="3600" dirty="0"/>
            </a:br>
            <a:br>
              <a:rPr lang="en-CA" sz="3600" dirty="0"/>
            </a:br>
            <a:endParaRPr lang="en-US" sz="3600" dirty="0"/>
          </a:p>
        </p:txBody>
      </p:sp>
      <p:sp>
        <p:nvSpPr>
          <p:cNvPr id="8" name="TextBox 7">
            <a:extLst>
              <a:ext uri="{FF2B5EF4-FFF2-40B4-BE49-F238E27FC236}">
                <a16:creationId xmlns:a16="http://schemas.microsoft.com/office/drawing/2014/main" id="{4B10C64A-BC51-738E-60C1-BFAA0ED40D6B}"/>
              </a:ext>
            </a:extLst>
          </p:cNvPr>
          <p:cNvSpPr txBox="1"/>
          <p:nvPr/>
        </p:nvSpPr>
        <p:spPr>
          <a:xfrm>
            <a:off x="579105" y="5067540"/>
            <a:ext cx="3557073" cy="646331"/>
          </a:xfrm>
          <a:prstGeom prst="rect">
            <a:avLst/>
          </a:prstGeom>
          <a:noFill/>
          <a:ln w="57150">
            <a:solidFill>
              <a:srgbClr val="FF0000"/>
            </a:solidFill>
            <a:prstDash val="sysDash"/>
          </a:ln>
        </p:spPr>
        <p:txBody>
          <a:bodyPr wrap="square" rtlCol="0">
            <a:spAutoFit/>
          </a:bodyPr>
          <a:lstStyle/>
          <a:p>
            <a:endParaRPr lang="en-US" sz="3600" dirty="0"/>
          </a:p>
        </p:txBody>
      </p:sp>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4412354" y="5390705"/>
            <a:ext cx="61879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38D83B-CA78-2382-B6CF-61414C850B11}"/>
              </a:ext>
            </a:extLst>
          </p:cNvPr>
          <p:cNvSpPr txBox="1"/>
          <p:nvPr/>
        </p:nvSpPr>
        <p:spPr>
          <a:xfrm>
            <a:off x="581499" y="5901026"/>
            <a:ext cx="3557073" cy="707886"/>
          </a:xfrm>
          <a:prstGeom prst="rect">
            <a:avLst/>
          </a:prstGeom>
          <a:noFill/>
          <a:ln w="57150">
            <a:solidFill>
              <a:srgbClr val="FF0000"/>
            </a:solidFill>
            <a:prstDash val="sysDash"/>
          </a:ln>
        </p:spPr>
        <p:txBody>
          <a:bodyPr wrap="square" rtlCol="0">
            <a:spAutoFit/>
          </a:bodyPr>
          <a:lstStyle/>
          <a:p>
            <a:endParaRPr lang="en-US" sz="4000" dirty="0"/>
          </a:p>
        </p:txBody>
      </p:sp>
      <p:cxnSp>
        <p:nvCxnSpPr>
          <p:cNvPr id="11" name="Straight Connector 10">
            <a:extLst>
              <a:ext uri="{FF2B5EF4-FFF2-40B4-BE49-F238E27FC236}">
                <a16:creationId xmlns:a16="http://schemas.microsoft.com/office/drawing/2014/main" id="{43CD97F0-0B31-D0EF-CD49-A3B11F28A1F3}"/>
              </a:ext>
            </a:extLst>
          </p:cNvPr>
          <p:cNvCxnSpPr>
            <a:cxnSpLocks/>
          </p:cNvCxnSpPr>
          <p:nvPr/>
        </p:nvCxnSpPr>
        <p:spPr>
          <a:xfrm>
            <a:off x="4412354" y="6254969"/>
            <a:ext cx="59677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7196667" y="5747737"/>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E80D55-6BDB-C6CE-0F9B-F483259EFB4F}"/>
              </a:ext>
            </a:extLst>
          </p:cNvPr>
          <p:cNvCxnSpPr>
            <a:cxnSpLocks/>
          </p:cNvCxnSpPr>
          <p:nvPr/>
        </p:nvCxnSpPr>
        <p:spPr>
          <a:xfrm>
            <a:off x="7061200" y="6608912"/>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ircle(in)">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12.7 </a:t>
            </a:r>
            <a:r>
              <a:rPr lang="en-US" sz="3600" dirty="0"/>
              <a:t>shows the COM0B1:0 bit functionality when the WGM02:0 bits are set to Phase Correct PWM mode.</a:t>
            </a:r>
            <a:br>
              <a:rPr lang="en-CA" sz="3600" dirty="0"/>
            </a:br>
            <a:br>
              <a:rPr lang="en-CA" sz="3600" dirty="0"/>
            </a:br>
            <a:endParaRPr lang="en-US" sz="3600" dirty="0"/>
          </a:p>
        </p:txBody>
      </p:sp>
      <p:pic>
        <p:nvPicPr>
          <p:cNvPr id="5" name="Picture 4"/>
          <p:cNvPicPr>
            <a:picLocks noChangeAspect="1"/>
          </p:cNvPicPr>
          <p:nvPr/>
        </p:nvPicPr>
        <p:blipFill rotWithShape="1">
          <a:blip r:embed="rId2"/>
          <a:srcRect l="1084" t="22405" r="1545" b="2498"/>
          <a:stretch/>
        </p:blipFill>
        <p:spPr>
          <a:xfrm>
            <a:off x="282633" y="2610197"/>
            <a:ext cx="15993687" cy="5220394"/>
          </a:xfrm>
          <a:prstGeom prst="rect">
            <a:avLst/>
          </a:prstGeom>
        </p:spPr>
      </p:pic>
      <p:sp>
        <p:nvSpPr>
          <p:cNvPr id="8" name="TextBox 7"/>
          <p:cNvSpPr txBox="1"/>
          <p:nvPr/>
        </p:nvSpPr>
        <p:spPr>
          <a:xfrm>
            <a:off x="1026657" y="5608460"/>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9" name="Straight Connector 8"/>
          <p:cNvCxnSpPr/>
          <p:nvPr/>
        </p:nvCxnSpPr>
        <p:spPr>
          <a:xfrm>
            <a:off x="5227196"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6657" y="681078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12965730" y="6037071"/>
            <a:ext cx="16985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950663"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596929" y="6511204"/>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684933"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27196" y="7188537"/>
            <a:ext cx="15969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632266"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96929" y="7698756"/>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1)">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ircle(in)">
                                      <p:cBhvr>
                                        <p:cTn id="46" dur="2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ircle(in)">
                                      <p:cBhvr>
                                        <p:cTn id="51" dur="2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circle(in)">
                                      <p:cBhvr>
                                        <p:cTn id="56" dur="20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ircle(in)">
                                      <p:cBhvr>
                                        <p:cTn id="6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8"/>
            <a:ext cx="16047938" cy="3784939"/>
          </a:xfrm>
        </p:spPr>
        <p:txBody>
          <a:bodyPr>
            <a:noAutofit/>
          </a:bodyPr>
          <a:lstStyle/>
          <a:p>
            <a:r>
              <a:rPr lang="en-CA" sz="3600" dirty="0"/>
              <a:t>In phase correct PWM mode, the compare unit allows the generation of PWM waveforms on the OC0x pins. Setting the COM0x1:0 bits to </a:t>
            </a:r>
            <a:r>
              <a:rPr lang="en-CA" sz="3600" b="1" dirty="0">
                <a:solidFill>
                  <a:srgbClr val="00B0F0"/>
                </a:solidFill>
              </a:rPr>
              <a:t>10</a:t>
            </a:r>
            <a:r>
              <a:rPr lang="en-CA" sz="3600" dirty="0"/>
              <a:t> will produce a </a:t>
            </a:r>
            <a:r>
              <a:rPr lang="en-CA" sz="3600" dirty="0">
                <a:solidFill>
                  <a:srgbClr val="00B0F0"/>
                </a:solidFill>
              </a:rPr>
              <a:t>non-inverted PWM</a:t>
            </a:r>
            <a:r>
              <a:rPr lang="en-CA" sz="3600" dirty="0"/>
              <a:t>. </a:t>
            </a:r>
          </a:p>
          <a:p>
            <a:r>
              <a:rPr lang="en-CA" sz="3600" dirty="0"/>
              <a:t>An </a:t>
            </a:r>
            <a:r>
              <a:rPr lang="en-CA" sz="3600" dirty="0">
                <a:solidFill>
                  <a:srgbClr val="00B050"/>
                </a:solidFill>
              </a:rPr>
              <a:t>inverted</a:t>
            </a:r>
            <a:r>
              <a:rPr lang="en-CA" sz="3600" dirty="0"/>
              <a:t> PWM output can be generated by setting the COM0x1:0 to </a:t>
            </a:r>
            <a:r>
              <a:rPr lang="en-CA" sz="3600" b="1" dirty="0">
                <a:solidFill>
                  <a:srgbClr val="00B050"/>
                </a:solidFill>
              </a:rPr>
              <a:t>11</a:t>
            </a:r>
            <a:r>
              <a:rPr lang="en-CA" sz="3600" dirty="0"/>
              <a:t>.</a:t>
            </a:r>
          </a:p>
          <a:p>
            <a:r>
              <a:rPr lang="en-CA" sz="3600" dirty="0"/>
              <a:t>Setting the COM0A0 bits to </a:t>
            </a:r>
            <a:r>
              <a:rPr lang="en-CA" sz="3600" b="1" dirty="0">
                <a:solidFill>
                  <a:srgbClr val="00B050"/>
                </a:solidFill>
              </a:rPr>
              <a:t>01</a:t>
            </a:r>
            <a:r>
              <a:rPr lang="en-CA" sz="3600" dirty="0"/>
              <a:t> allows the </a:t>
            </a:r>
            <a:r>
              <a:rPr lang="en-CA" sz="3600" dirty="0">
                <a:solidFill>
                  <a:srgbClr val="00B050"/>
                </a:solidFill>
              </a:rPr>
              <a:t>OC0A pin </a:t>
            </a:r>
            <a:r>
              <a:rPr lang="en-CA" sz="3600" dirty="0"/>
              <a:t>to toggle on Compare Matches if the WGM02 bit is set. This option is not available for the OC0B pin (</a:t>
            </a:r>
            <a:r>
              <a:rPr lang="en-CA" sz="3600" dirty="0">
                <a:solidFill>
                  <a:srgbClr val="00B0F0"/>
                </a:solidFill>
              </a:rPr>
              <a:t>Table 12-7</a:t>
            </a:r>
            <a:r>
              <a:rPr lang="en-CA" sz="3600" dirty="0"/>
              <a:t>). </a:t>
            </a:r>
            <a:br>
              <a:rPr lang="en-CA" sz="3600" dirty="0"/>
            </a:br>
            <a:br>
              <a:rPr lang="en-CA" sz="3600" dirty="0"/>
            </a:br>
            <a:endParaRPr lang="en-US" sz="3600" dirty="0"/>
          </a:p>
        </p:txBody>
      </p:sp>
      <p:pic>
        <p:nvPicPr>
          <p:cNvPr id="8" name="Picture 7">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503511" y="4316403"/>
            <a:ext cx="13772008" cy="1801764"/>
          </a:xfrm>
          <a:prstGeom prst="rect">
            <a:avLst/>
          </a:prstGeom>
        </p:spPr>
      </p:pic>
      <p:pic>
        <p:nvPicPr>
          <p:cNvPr id="9" name="Picture 8">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536762" y="6251170"/>
            <a:ext cx="13762600" cy="1685089"/>
          </a:xfrm>
          <a:prstGeom prst="rect">
            <a:avLst/>
          </a:prstGeom>
        </p:spPr>
      </p:pic>
    </p:spTree>
    <p:extLst>
      <p:ext uri="{BB962C8B-B14F-4D97-AF65-F5344CB8AC3E}">
        <p14:creationId xmlns:p14="http://schemas.microsoft.com/office/powerpoint/2010/main" val="2535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0"/>
                <a:ext cx="15992263" cy="6217921"/>
              </a:xfrm>
            </p:spPr>
            <p:txBody>
              <a:bodyPr>
                <a:noAutofit/>
              </a:bodyPr>
              <a:lstStyle/>
              <a:p>
                <a:pPr>
                  <a:lnSpc>
                    <a:spcPct val="100000"/>
                  </a:lnSpc>
                  <a:spcBef>
                    <a:spcPts val="0"/>
                  </a:spcBef>
                  <a:spcAft>
                    <a:spcPts val="600"/>
                  </a:spcAft>
                  <a:buClrTx/>
                </a:pPr>
                <a:r>
                  <a:rPr lang="en-CA" sz="3600" dirty="0"/>
                  <a:t>The PWM waveform is generated by clearing (or setting) the OC0x Register at the compare match between OCR0x and TCNT0 when the counter increments, and setting (or clearing) the OC0x Register at compare match between OCR0x and TCNT0 when the counter decrements. </a:t>
                </a:r>
              </a:p>
              <a:p>
                <a:pPr>
                  <a:lnSpc>
                    <a:spcPct val="100000"/>
                  </a:lnSpc>
                  <a:spcBef>
                    <a:spcPts val="0"/>
                  </a:spcBef>
                  <a:spcAft>
                    <a:spcPts val="600"/>
                  </a:spcAft>
                  <a:buClrTx/>
                </a:pPr>
                <a:r>
                  <a:rPr lang="en-CA" sz="3600" dirty="0"/>
                  <a:t>The PWM frequency for the output when using phase correct PWM can be calculated by the following equation:</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𝑶𝑪𝒏𝒙</m:t>
                          </m:r>
                          <m:r>
                            <a:rPr lang="en-US" sz="3600" b="1" i="1" smtClean="0">
                              <a:latin typeface="Cambria Math" panose="02040503050406030204" pitchFamily="18" charset="0"/>
                            </a:rPr>
                            <m:t>𝑷𝑪</m:t>
                          </m:r>
                          <m:r>
                            <a:rPr lang="en-US" sz="3600" b="1" i="1">
                              <a:latin typeface="Cambria Math" panose="02040503050406030204" pitchFamily="18" charset="0"/>
                            </a:rPr>
                            <m:t>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oMath>
                  </m:oMathPara>
                </a14:m>
                <a:endParaRPr lang="en-CA" sz="3600" dirty="0"/>
              </a:p>
              <a:p>
                <a:pPr>
                  <a:lnSpc>
                    <a:spcPct val="100000"/>
                  </a:lnSpc>
                  <a:spcBef>
                    <a:spcPts val="0"/>
                  </a:spcBef>
                  <a:spcAft>
                    <a:spcPts val="600"/>
                  </a:spcAft>
                  <a:buClrTx/>
                </a:pPr>
                <a:r>
                  <a:rPr lang="en-CA" sz="3600" dirty="0"/>
                  <a:t>The </a:t>
                </a:r>
                <a:r>
                  <a:rPr lang="en-CA" sz="3600" i="1" dirty="0"/>
                  <a:t>N</a:t>
                </a:r>
                <a:r>
                  <a:rPr lang="en-CA" sz="3600" dirty="0"/>
                  <a:t> variable represents the pre-scale factor (1, 8, 64, 256, or 1024).</a:t>
                </a:r>
              </a:p>
              <a:p>
                <a:pPr>
                  <a:lnSpc>
                    <a:spcPct val="100000"/>
                  </a:lnSpc>
                  <a:spcBef>
                    <a:spcPts val="0"/>
                  </a:spcBef>
                  <a:spcAft>
                    <a:spcPts val="600"/>
                  </a:spcAft>
                  <a:buClrTx/>
                </a:pPr>
                <a:r>
                  <a:rPr lang="en-CA" sz="3600" dirty="0"/>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oMath>
                </a14:m>
                <a:r>
                  <a:rPr lang="en-CA" sz="3600" dirty="0"/>
                  <a:t>.</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50806" y="1130530"/>
                <a:ext cx="15992263" cy="6217921"/>
              </a:xfrm>
              <a:blipFill>
                <a:blip r:embed="rId2"/>
                <a:stretch>
                  <a:fillRect l="-1029" t="-1471"/>
                </a:stretch>
              </a:blipFill>
            </p:spPr>
            <p:txBody>
              <a:bodyPr/>
              <a:lstStyle/>
              <a:p>
                <a:r>
                  <a:rPr lang="en-US">
                    <a:noFill/>
                  </a:rPr>
                  <a:t> </a:t>
                </a:r>
              </a:p>
            </p:txBody>
          </p:sp>
        </mc:Fallback>
      </mc:AlternateContent>
    </p:spTree>
    <p:extLst>
      <p:ext uri="{BB962C8B-B14F-4D97-AF65-F5344CB8AC3E}">
        <p14:creationId xmlns:p14="http://schemas.microsoft.com/office/powerpoint/2010/main" val="2389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1"/>
            <a:ext cx="15992263" cy="6483928"/>
          </a:xfrm>
        </p:spPr>
        <p:txBody>
          <a:bodyPr>
            <a:noAutofit/>
          </a:bodyPr>
          <a:lstStyle/>
          <a:p>
            <a:pPr>
              <a:lnSpc>
                <a:spcPct val="100000"/>
              </a:lnSpc>
              <a:spcBef>
                <a:spcPts val="0"/>
              </a:spcBef>
              <a:spcAft>
                <a:spcPts val="1200"/>
              </a:spcAft>
              <a:buClrTx/>
            </a:pPr>
            <a:r>
              <a:rPr lang="en-CA" sz="4000" dirty="0"/>
              <a:t>The </a:t>
            </a:r>
            <a:r>
              <a:rPr lang="en-CA" sz="4000" b="1" dirty="0">
                <a:solidFill>
                  <a:srgbClr val="0070C0"/>
                </a:solidFill>
              </a:rPr>
              <a:t>extreme values for the OCR0A Register represent special cases </a:t>
            </a:r>
            <a:r>
              <a:rPr lang="en-CA" sz="4000" dirty="0"/>
              <a:t>when generating a PWM waveform output in the phase correct PWM mode. </a:t>
            </a:r>
          </a:p>
          <a:p>
            <a:pPr>
              <a:lnSpc>
                <a:spcPct val="100000"/>
              </a:lnSpc>
              <a:spcBef>
                <a:spcPts val="0"/>
              </a:spcBef>
              <a:spcAft>
                <a:spcPts val="1200"/>
              </a:spcAft>
              <a:buClrTx/>
            </a:pPr>
            <a:r>
              <a:rPr lang="en-CA" sz="4000" dirty="0"/>
              <a:t>If the </a:t>
            </a:r>
            <a:r>
              <a:rPr lang="en-CA" sz="4000" b="1" dirty="0">
                <a:solidFill>
                  <a:srgbClr val="0070C0"/>
                </a:solidFill>
              </a:rPr>
              <a:t>OCR0A is set equal to BOTTOM</a:t>
            </a:r>
            <a:r>
              <a:rPr lang="en-CA" sz="4000" dirty="0"/>
              <a:t>, the output will be continuously low and if set equal to MAX the output will be continuously high for non-inverted PWM mode.</a:t>
            </a:r>
          </a:p>
          <a:p>
            <a:pPr>
              <a:lnSpc>
                <a:spcPct val="100000"/>
              </a:lnSpc>
              <a:spcBef>
                <a:spcPts val="0"/>
              </a:spcBef>
              <a:spcAft>
                <a:spcPts val="1200"/>
              </a:spcAft>
              <a:buClrTx/>
            </a:pPr>
            <a:r>
              <a:rPr lang="en-CA" sz="4000" dirty="0"/>
              <a:t> For inverted PWM, the output will have the opposite logic values.</a:t>
            </a:r>
          </a:p>
        </p:txBody>
      </p:sp>
    </p:spTree>
    <p:extLst>
      <p:ext uri="{BB962C8B-B14F-4D97-AF65-F5344CB8AC3E}">
        <p14:creationId xmlns:p14="http://schemas.microsoft.com/office/powerpoint/2010/main" val="53038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37114" y="168631"/>
            <a:ext cx="7538719" cy="950973"/>
          </a:xfrm>
        </p:spPr>
        <p:txBody>
          <a:bodyPr>
            <a:normAutofit/>
          </a:bodyPr>
          <a:lstStyle/>
          <a:p>
            <a:r>
              <a:rPr lang="en-CA" sz="5400" b="1" dirty="0">
                <a:solidFill>
                  <a:srgbClr val="0070C0"/>
                </a:solidFill>
              </a:rPr>
              <a:t>Example to Self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969975"/>
                <a:ext cx="16043564" cy="6782237"/>
              </a:xfrm>
            </p:spPr>
            <p:txBody>
              <a:bodyPr>
                <a:noAutofit/>
              </a:bodyPr>
              <a:lstStyle/>
              <a:p>
                <a:pPr marL="0" indent="0" algn="just">
                  <a:buNone/>
                </a:pPr>
                <a:r>
                  <a:rPr lang="en-CA" sz="3600" dirty="0"/>
                  <a:t>Calculate the PWM frequency for the output when using Fast PWM Mode and Phase Correct PWM Mode when </a:t>
                </a:r>
                <a:r>
                  <a:rPr lang="en-CA" sz="3600" b="1" i="1" dirty="0" err="1"/>
                  <a:t>f</a:t>
                </a:r>
                <a:r>
                  <a:rPr lang="en-CA" sz="3600" b="1" i="1" baseline="-25000" dirty="0" err="1"/>
                  <a:t>clk_IO</a:t>
                </a:r>
                <a:r>
                  <a:rPr lang="en-CA" sz="3600" b="1" dirty="0"/>
                  <a:t> </a:t>
                </a:r>
                <a:r>
                  <a:rPr lang="en-CA" sz="3600" dirty="0"/>
                  <a:t>is</a:t>
                </a:r>
                <a:r>
                  <a:rPr lang="en-CA" sz="3600" b="1" dirty="0"/>
                  <a:t> 10 MHz </a:t>
                </a:r>
                <a:r>
                  <a:rPr lang="en-CA" sz="3600" dirty="0"/>
                  <a:t>and the pre-scale factors are </a:t>
                </a:r>
                <a:r>
                  <a:rPr lang="en-CA" sz="3600" b="1" dirty="0"/>
                  <a:t>1, 8, 64, 256, </a:t>
                </a:r>
                <a:r>
                  <a:rPr lang="en-CA" sz="3600" dirty="0"/>
                  <a:t>or</a:t>
                </a:r>
                <a:r>
                  <a:rPr lang="en-CA" sz="3600" b="1" dirty="0"/>
                  <a:t> 1024.</a:t>
                </a:r>
                <a:r>
                  <a:rPr lang="en-CA" sz="3600" dirty="0"/>
                  <a:t> Comment on the results afterward.</a:t>
                </a:r>
              </a:p>
              <a:p>
                <a:pPr marL="0" indent="0" algn="just">
                  <a:buNone/>
                </a:pPr>
                <a:r>
                  <a:rPr lang="en-CA" sz="3600" b="1" dirty="0">
                    <a:solidFill>
                      <a:srgbClr val="00B050"/>
                    </a:solidFill>
                  </a:rPr>
                  <a:t>Solution:</a:t>
                </a:r>
              </a:p>
              <a:p>
                <a:pPr marL="0" indent="0" algn="just">
                  <a:buNone/>
                </a:pPr>
                <a:r>
                  <a:rPr lang="en-CA" sz="3600" dirty="0"/>
                  <a:t>The PWM frequency for the </a:t>
                </a:r>
                <a:r>
                  <a:rPr lang="en-CA" sz="3600" dirty="0">
                    <a:solidFill>
                      <a:srgbClr val="00B050"/>
                    </a:solidFill>
                  </a:rPr>
                  <a:t>Fast PWM Mode</a:t>
                </a:r>
                <a:r>
                  <a:rPr lang="en-CA" sz="3600" dirty="0"/>
                  <a:t>:</a:t>
                </a:r>
              </a:p>
              <a:p>
                <a:pPr marL="0" indent="0" algn="just">
                  <a:buNone/>
                </a:pPr>
                <a14:m>
                  <m:oMath xmlns:m="http://schemas.openxmlformats.org/officeDocument/2006/math">
                    <m:sSub>
                      <m:sSubPr>
                        <m:ctrlPr>
                          <a:rPr lang="en-US" sz="3600" b="1" i="1" smtClean="0">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𝟏𝟎</m:t>
                        </m:r>
                      </m:num>
                      <m:den>
                        <m:r>
                          <a:rPr lang="en-US" sz="3600" b="1" i="1" smtClean="0">
                            <a:latin typeface="Cambria Math" panose="02040503050406030204" pitchFamily="18" charset="0"/>
                            <a:ea typeface="Cambria Math" panose="02040503050406030204" pitchFamily="18" charset="0"/>
                          </a:rPr>
                          <m:t>𝟏𝟎𝟐𝟒</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𝟑𝟖</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𝟏𝟓</m:t>
                    </m:r>
                  </m:oMath>
                </a14:m>
                <a:r>
                  <a:rPr lang="en-CA" sz="3600" dirty="0"/>
                  <a:t> Hz</a:t>
                </a:r>
              </a:p>
              <a:p>
                <a:pPr marL="0" indent="0" algn="just">
                  <a:buNone/>
                </a:pPr>
                <a:endParaRPr lang="en-CA" sz="1800" dirty="0"/>
              </a:p>
              <a:p>
                <a:pPr marL="0" indent="0" algn="just">
                  <a:buNone/>
                </a:pPr>
                <a:r>
                  <a:rPr lang="en-CA" sz="3600" dirty="0"/>
                  <a:t>The PWM frequency for the </a:t>
                </a:r>
                <a:r>
                  <a:rPr lang="en-CA" sz="3600" dirty="0">
                    <a:solidFill>
                      <a:srgbClr val="0070C0"/>
                    </a:solidFill>
                  </a:rPr>
                  <a:t>Phase Correct PWM Mode</a:t>
                </a:r>
                <a:r>
                  <a:rPr lang="en-CA" sz="3600" dirty="0"/>
                  <a:t>:</a:t>
                </a:r>
              </a:p>
              <a:p>
                <a:pPr marL="0" indent="0" algn="just">
                  <a:buNone/>
                </a:pPr>
                <a14:m>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𝑶𝑪𝒏𝒙𝑷𝑪𝑷𝑾𝑴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Hz</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99506" y="969975"/>
                <a:ext cx="16043564" cy="6782237"/>
              </a:xfrm>
              <a:blipFill>
                <a:blip r:embed="rId2"/>
                <a:stretch>
                  <a:fillRect l="-1178" t="-2156" r="-1140"/>
                </a:stretch>
              </a:blipFill>
            </p:spPr>
            <p:txBody>
              <a:bodyPr/>
              <a:lstStyle/>
              <a:p>
                <a:r>
                  <a:rPr lang="en-US">
                    <a:noFill/>
                  </a:rPr>
                  <a:t> </a:t>
                </a:r>
              </a:p>
            </p:txBody>
          </p:sp>
        </mc:Fallback>
      </mc:AlternateContent>
    </p:spTree>
    <p:extLst>
      <p:ext uri="{BB962C8B-B14F-4D97-AF65-F5344CB8AC3E}">
        <p14:creationId xmlns:p14="http://schemas.microsoft.com/office/powerpoint/2010/main" val="18164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95796" y="168631"/>
            <a:ext cx="7680037" cy="950973"/>
          </a:xfrm>
        </p:spPr>
        <p:txBody>
          <a:bodyPr>
            <a:normAutofit/>
          </a:bodyPr>
          <a:lstStyle/>
          <a:p>
            <a:r>
              <a:rPr lang="en-CA" sz="5400" b="1" dirty="0">
                <a:solidFill>
                  <a:srgbClr val="0070C0"/>
                </a:solidFill>
              </a:rPr>
              <a:t>Important!</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1018006"/>
            <a:ext cx="16043564" cy="3221862"/>
          </a:xfrm>
        </p:spPr>
        <p:txBody>
          <a:bodyPr>
            <a:noAutofit/>
          </a:bodyPr>
          <a:lstStyle/>
          <a:p>
            <a:pPr marL="0" indent="0" algn="just">
              <a:buNone/>
            </a:pPr>
            <a:r>
              <a:rPr lang="en-US" sz="3600" dirty="0"/>
              <a:t>Note that in those WGM modes where OCR0A sets the frequency (modes 2, 5, and 7) then you can't do PWM on channel A (because OCR0A couldn't be used for two things at once, i.e., </a:t>
            </a:r>
            <a:r>
              <a:rPr lang="en-US" sz="3600" dirty="0">
                <a:solidFill>
                  <a:srgbClr val="FF0000"/>
                </a:solidFill>
              </a:rPr>
              <a:t>setting both PWM frequency and duty cycle!</a:t>
            </a:r>
            <a:r>
              <a:rPr lang="en-US" sz="3600" dirty="0"/>
              <a:t>).</a:t>
            </a:r>
          </a:p>
          <a:p>
            <a:pPr marL="0" indent="0" algn="just">
              <a:buNone/>
            </a:pPr>
            <a:r>
              <a:rPr lang="en-US" sz="3600" dirty="0"/>
              <a:t>So, the </a:t>
            </a:r>
            <a:r>
              <a:rPr lang="en-US" sz="3600" b="1" dirty="0">
                <a:solidFill>
                  <a:srgbClr val="FF0000"/>
                </a:solidFill>
              </a:rPr>
              <a:t>only active PWM channel </a:t>
            </a:r>
            <a:r>
              <a:rPr lang="en-US" sz="3600" dirty="0"/>
              <a:t>in those modes is </a:t>
            </a:r>
            <a:r>
              <a:rPr lang="en-US" sz="3600" b="1" dirty="0">
                <a:solidFill>
                  <a:srgbClr val="FF0000"/>
                </a:solidFill>
              </a:rPr>
              <a:t>channel B</a:t>
            </a:r>
            <a:r>
              <a:rPr lang="en-US" sz="3600" dirty="0"/>
              <a:t> and you set the duty cycle of that (as always) </a:t>
            </a:r>
            <a:r>
              <a:rPr lang="en-US" sz="3600" dirty="0">
                <a:solidFill>
                  <a:srgbClr val="FF0000"/>
                </a:solidFill>
              </a:rPr>
              <a:t>with OCR0B </a:t>
            </a:r>
            <a:r>
              <a:rPr lang="en-US" sz="3600" dirty="0"/>
              <a:t>(set to some value between 0 and the OCR0A upper limit). As such, the PWM output will be on </a:t>
            </a:r>
            <a:r>
              <a:rPr lang="en-US" sz="3600" dirty="0">
                <a:solidFill>
                  <a:srgbClr val="FF0000"/>
                </a:solidFill>
              </a:rPr>
              <a:t>pin 11 </a:t>
            </a:r>
            <a:r>
              <a:rPr lang="en-US" sz="3600" dirty="0"/>
              <a:t>(</a:t>
            </a:r>
            <a:r>
              <a:rPr lang="en-US" sz="3600" dirty="0">
                <a:solidFill>
                  <a:srgbClr val="FF0000"/>
                </a:solidFill>
              </a:rPr>
              <a:t>PD5</a:t>
            </a:r>
            <a:r>
              <a:rPr lang="en-US" sz="3600" dirty="0"/>
              <a:t>).</a:t>
            </a:r>
            <a:endParaRPr lang="en-CA" sz="36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90" t="20882" r="6652" b="18737"/>
          <a:stretch/>
        </p:blipFill>
        <p:spPr bwMode="auto">
          <a:xfrm>
            <a:off x="977123" y="4256801"/>
            <a:ext cx="5422683" cy="384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556009" y="4111335"/>
            <a:ext cx="6705592" cy="3282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16979" y="7393998"/>
            <a:ext cx="239030" cy="646331"/>
          </a:xfrm>
          <a:prstGeom prst="rect">
            <a:avLst/>
          </a:prstGeom>
          <a:noFill/>
          <a:ln w="57150">
            <a:solidFill>
              <a:srgbClr val="FF0000"/>
            </a:solidFill>
            <a:prstDash val="sysDash"/>
          </a:ln>
        </p:spPr>
        <p:txBody>
          <a:bodyPr wrap="square" rtlCol="0">
            <a:spAutoFit/>
          </a:bodyPr>
          <a:lstStyle/>
          <a:p>
            <a:endParaRPr lang="en-US" sz="3600" dirty="0"/>
          </a:p>
        </p:txBody>
      </p:sp>
      <p:sp>
        <p:nvSpPr>
          <p:cNvPr id="13" name="Rectangle 12"/>
          <p:cNvSpPr/>
          <p:nvPr/>
        </p:nvSpPr>
        <p:spPr>
          <a:xfrm>
            <a:off x="9973733" y="4279257"/>
            <a:ext cx="6269337" cy="1077218"/>
          </a:xfrm>
          <a:prstGeom prst="rect">
            <a:avLst/>
          </a:prstGeom>
        </p:spPr>
        <p:txBody>
          <a:bodyPr wrap="square">
            <a:spAutoFit/>
          </a:bodyPr>
          <a:lstStyle/>
          <a:p>
            <a:pPr algn="just"/>
            <a:r>
              <a:rPr lang="en-US" sz="3200" dirty="0"/>
              <a:t>The PWM output for </a:t>
            </a:r>
            <a:r>
              <a:rPr lang="en-US" sz="3200" b="1" dirty="0">
                <a:solidFill>
                  <a:srgbClr val="FF0000"/>
                </a:solidFill>
              </a:rPr>
              <a:t>channel A</a:t>
            </a:r>
            <a:r>
              <a:rPr lang="en-US" sz="3200" dirty="0"/>
              <a:t> </a:t>
            </a:r>
            <a:r>
              <a:rPr lang="en-US" sz="3200" dirty="0">
                <a:solidFill>
                  <a:srgbClr val="FF0000"/>
                </a:solidFill>
              </a:rPr>
              <a:t>with OCR0A </a:t>
            </a:r>
            <a:r>
              <a:rPr lang="en-US" sz="3200" dirty="0"/>
              <a:t>will be on </a:t>
            </a:r>
            <a:r>
              <a:rPr lang="en-US" sz="3200" dirty="0">
                <a:solidFill>
                  <a:srgbClr val="FF0000"/>
                </a:solidFill>
              </a:rPr>
              <a:t>pin 12 </a:t>
            </a:r>
            <a:r>
              <a:rPr lang="en-US" sz="3200" dirty="0"/>
              <a:t>(</a:t>
            </a:r>
            <a:r>
              <a:rPr lang="en-US" sz="3200" dirty="0">
                <a:solidFill>
                  <a:srgbClr val="FF0000"/>
                </a:solidFill>
              </a:rPr>
              <a:t>PD6</a:t>
            </a:r>
            <a:r>
              <a:rPr lang="en-US" sz="3200" dirty="0"/>
              <a:t>).</a:t>
            </a:r>
            <a:endParaRPr lang="en-CA" sz="3200" dirty="0"/>
          </a:p>
        </p:txBody>
      </p:sp>
      <p:graphicFrame>
        <p:nvGraphicFramePr>
          <p:cNvPr id="11" name="Table 10"/>
          <p:cNvGraphicFramePr>
            <a:graphicFrameLocks noGrp="1"/>
          </p:cNvGraphicFramePr>
          <p:nvPr>
            <p:extLst>
              <p:ext uri="{D42A27DB-BD31-4B8C-83A1-F6EECF244321}">
                <p14:modId xmlns:p14="http://schemas.microsoft.com/office/powerpoint/2010/main" val="412713614"/>
              </p:ext>
            </p:extLst>
          </p:nvPr>
        </p:nvGraphicFramePr>
        <p:xfrm>
          <a:off x="9381071" y="5466238"/>
          <a:ext cx="6658803" cy="2419529"/>
        </p:xfrm>
        <a:graphic>
          <a:graphicData uri="http://schemas.openxmlformats.org/drawingml/2006/table">
            <a:tbl>
              <a:tblPr firstRow="1" firstCol="1" bandRow="1">
                <a:tableStyleId>{5C22544A-7EE6-4342-B048-85BDC9FD1C3A}</a:tableStyleId>
              </a:tblPr>
              <a:tblGrid>
                <a:gridCol w="1475920">
                  <a:extLst>
                    <a:ext uri="{9D8B030D-6E8A-4147-A177-3AD203B41FA5}">
                      <a16:colId xmlns:a16="http://schemas.microsoft.com/office/drawing/2014/main" val="2173418045"/>
                    </a:ext>
                  </a:extLst>
                </a:gridCol>
                <a:gridCol w="1716188">
                  <a:extLst>
                    <a:ext uri="{9D8B030D-6E8A-4147-A177-3AD203B41FA5}">
                      <a16:colId xmlns:a16="http://schemas.microsoft.com/office/drawing/2014/main" val="203192747"/>
                    </a:ext>
                  </a:extLst>
                </a:gridCol>
                <a:gridCol w="1029712">
                  <a:extLst>
                    <a:ext uri="{9D8B030D-6E8A-4147-A177-3AD203B41FA5}">
                      <a16:colId xmlns:a16="http://schemas.microsoft.com/office/drawing/2014/main" val="1531685765"/>
                    </a:ext>
                  </a:extLst>
                </a:gridCol>
                <a:gridCol w="1252816">
                  <a:extLst>
                    <a:ext uri="{9D8B030D-6E8A-4147-A177-3AD203B41FA5}">
                      <a16:colId xmlns:a16="http://schemas.microsoft.com/office/drawing/2014/main" val="533353788"/>
                    </a:ext>
                  </a:extLst>
                </a:gridCol>
                <a:gridCol w="1184167">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solidFill>
                            <a:srgbClr val="FFFF00"/>
                          </a:solidFill>
                          <a:effectLst/>
                        </a:rPr>
                        <a:t>Timer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Arduino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Chip Pin</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Pin Name</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dirty="0">
                          <a:effectLst/>
                        </a:rPr>
                        <a:t>OC0A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dirty="0">
                          <a:effectLst/>
                        </a:rPr>
                        <a:t>OC1A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dirty="0">
                          <a:effectLst/>
                        </a:rPr>
                        <a:t>OC1B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dirty="0">
                          <a:effectLst/>
                        </a:rPr>
                        <a:t>OC2A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5341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12422" y="168631"/>
            <a:ext cx="7663411" cy="950973"/>
          </a:xfrm>
        </p:spPr>
        <p:txBody>
          <a:bodyPr>
            <a:normAutofit/>
          </a:bodyPr>
          <a:lstStyle/>
          <a:p>
            <a:r>
              <a:rPr lang="en-CA" sz="5400" b="1" dirty="0">
                <a:solidFill>
                  <a:srgbClr val="0070C0"/>
                </a:solidFill>
              </a:rPr>
              <a:t>Example for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21734" y="1119604"/>
                <a:ext cx="15887470" cy="6632608"/>
              </a:xfrm>
            </p:spPr>
            <p:txBody>
              <a:bodyPr>
                <a:noAutofit/>
              </a:bodyPr>
              <a:lstStyle/>
              <a:p>
                <a:pPr marL="0" indent="0" algn="just">
                  <a:buNone/>
                </a:pPr>
                <a:r>
                  <a:rPr lang="en-US" sz="3600" dirty="0"/>
                  <a:t>Using ATmega328p </a:t>
                </a:r>
                <a:r>
                  <a:rPr lang="en-US" sz="3600" dirty="0">
                    <a:solidFill>
                      <a:srgbClr val="FF0000"/>
                    </a:solidFill>
                  </a:rPr>
                  <a:t>Timer 0 Fast PWM mode with TOP</a:t>
                </a:r>
                <a:r>
                  <a:rPr lang="en-US" sz="3600" dirty="0"/>
                  <a:t> at OCR0A (mode 7) and toggle on OC0A pin. Calculate the </a:t>
                </a:r>
                <a:r>
                  <a:rPr lang="en-US" sz="3600" dirty="0">
                    <a:solidFill>
                      <a:srgbClr val="FF0000"/>
                    </a:solidFill>
                  </a:rPr>
                  <a:t>PWM frequency</a:t>
                </a:r>
                <a:r>
                  <a:rPr lang="en-US" sz="3600" dirty="0"/>
                  <a:t>. Also, </a:t>
                </a:r>
                <a:r>
                  <a:rPr lang="en-US" sz="3600" dirty="0">
                    <a:solidFill>
                      <a:srgbClr val="FF0000"/>
                    </a:solidFill>
                  </a:rPr>
                  <a:t>calculate the duty cycle</a:t>
                </a:r>
                <a:r>
                  <a:rPr lang="en-US" sz="3600" dirty="0"/>
                  <a:t> in this mode. OCR0A is loaded with different values. OCR0A = 100 and OCR0A = 200. The Pre-scaler value, </a:t>
                </a:r>
                <a:r>
                  <a:rPr lang="en-US" sz="3600" i="1" dirty="0"/>
                  <a:t>N</a:t>
                </a:r>
                <a:r>
                  <a:rPr lang="en-US" sz="3600" dirty="0"/>
                  <a:t> = 1, and the system clock frequency, </a:t>
                </a:r>
                <a:r>
                  <a:rPr lang="en-CA" sz="3600" b="1" i="1" dirty="0" err="1"/>
                  <a:t>f</a:t>
                </a:r>
                <a:r>
                  <a:rPr lang="en-CA" sz="3600" b="1" i="1" baseline="-25000" dirty="0" err="1"/>
                  <a:t>clk_IO</a:t>
                </a:r>
                <a:r>
                  <a:rPr lang="en-US" sz="3600" dirty="0"/>
                  <a:t> = 16 </a:t>
                </a:r>
                <a:r>
                  <a:rPr lang="en-US" sz="3600" dirty="0" err="1"/>
                  <a:t>MHz.</a:t>
                </a:r>
                <a:endParaRPr lang="en-US" sz="3600" dirty="0"/>
              </a:p>
              <a:p>
                <a:pPr marL="0" indent="0" algn="just">
                  <a:buNone/>
                </a:pPr>
                <a:endParaRPr lang="en-US" sz="1200" dirty="0"/>
              </a:p>
              <a:p>
                <a:pPr marL="0" indent="0" algn="just">
                  <a:buNone/>
                </a:pPr>
                <a:r>
                  <a:rPr lang="en-CA" sz="3600" dirty="0"/>
                  <a:t>The PWM frequency for the </a:t>
                </a:r>
                <a:r>
                  <a:rPr lang="en-CA" sz="3600" dirty="0">
                    <a:solidFill>
                      <a:srgbClr val="0070C0"/>
                    </a:solidFill>
                  </a:rPr>
                  <a:t>Fast PWM Mode</a:t>
                </a:r>
                <a:r>
                  <a:rPr lang="en-CA" sz="3600" dirty="0"/>
                  <a:t>:</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smtClean="0">
                            <a:solidFill>
                              <a:srgbClr val="0070C0"/>
                            </a:solidFill>
                            <a:latin typeface="Cambria Math" panose="02040503050406030204" pitchFamily="18" charset="0"/>
                          </a:rPr>
                          <m:t>𝟎</m:t>
                        </m:r>
                        <m:r>
                          <a:rPr lang="en-US" sz="3600" b="1" i="1" smtClean="0">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smtClean="0">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smtClean="0">
                                <a:solidFill>
                                  <a:srgbClr val="0070C0"/>
                                </a:solidFill>
                                <a:latin typeface="Cambria Math" panose="02040503050406030204" pitchFamily="18" charset="0"/>
                                <a:ea typeface="Cambria Math" panose="02040503050406030204" pitchFamily="18" charset="0"/>
                              </a:rPr>
                            </m:ctrlPr>
                          </m:dPr>
                          <m:e>
                            <m:r>
                              <a:rPr lang="en-US" sz="3600" b="1" i="1" smtClean="0">
                                <a:solidFill>
                                  <a:srgbClr val="0070C0"/>
                                </a:solidFill>
                                <a:latin typeface="Cambria Math" panose="02040503050406030204" pitchFamily="18" charset="0"/>
                                <a:ea typeface="Cambria Math" panose="02040503050406030204" pitchFamily="18" charset="0"/>
                              </a:rPr>
                              <m:t>𝟏</m:t>
                            </m:r>
                            <m:r>
                              <a:rPr lang="en-US" sz="3600" b="1" i="1" smtClean="0">
                                <a:solidFill>
                                  <a:srgbClr val="0070C0"/>
                                </a:solidFill>
                                <a:latin typeface="Cambria Math" panose="02040503050406030204" pitchFamily="18" charset="0"/>
                                <a:ea typeface="Cambria Math" panose="02040503050406030204" pitchFamily="18" charset="0"/>
                              </a:rPr>
                              <m:t>+</m:t>
                            </m:r>
                            <m:r>
                              <a:rPr lang="en-US" sz="3600" b="1" i="1" smtClean="0">
                                <a:solidFill>
                                  <a:srgbClr val="0070C0"/>
                                </a:solidFill>
                                <a:latin typeface="Cambria Math" panose="02040503050406030204" pitchFamily="18" charset="0"/>
                                <a:ea typeface="Cambria Math" panose="02040503050406030204" pitchFamily="18" charset="0"/>
                              </a:rPr>
                              <m:t>𝑶𝑪𝑹</m:t>
                            </m:r>
                            <m:r>
                              <a:rPr lang="en-US" sz="3600" b="1" i="1" smtClean="0">
                                <a:solidFill>
                                  <a:srgbClr val="0070C0"/>
                                </a:solidFill>
                                <a:latin typeface="Cambria Math" panose="02040503050406030204" pitchFamily="18" charset="0"/>
                                <a:ea typeface="Cambria Math" panose="02040503050406030204" pitchFamily="18" charset="0"/>
                              </a:rPr>
                              <m:t>𝟎</m:t>
                            </m:r>
                            <m:r>
                              <a:rPr lang="en-US" sz="3600" b="1" i="1" smtClean="0">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𝟏𝟎</m:t>
                        </m:r>
                        <m:r>
                          <a:rPr lang="en-US" sz="3600" b="1" i="1" smtClean="0">
                            <a:latin typeface="Cambria Math" panose="02040503050406030204" pitchFamily="18" charset="0"/>
                            <a:ea typeface="Cambria Math" panose="02040503050406030204" pitchFamily="18" charset="0"/>
                          </a:rPr>
                          <m:t>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oMath>
                </a14:m>
                <a:r>
                  <a:rPr lang="en-CA" sz="3600" dirty="0"/>
                  <a:t> kHz</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a:solidFill>
                              <a:srgbClr val="0070C0"/>
                            </a:solidFill>
                            <a:latin typeface="Cambria Math" panose="02040503050406030204" pitchFamily="18" charset="0"/>
                          </a:rPr>
                          <m:t>𝟎</m:t>
                        </m:r>
                        <m:r>
                          <a:rPr lang="en-US" sz="3600" b="1" i="1">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a:solidFill>
                                  <a:srgbClr val="0070C0"/>
                                </a:solidFill>
                                <a:latin typeface="Cambria Math" panose="02040503050406030204" pitchFamily="18" charset="0"/>
                                <a:ea typeface="Cambria Math" panose="02040503050406030204" pitchFamily="18" charset="0"/>
                              </a:rPr>
                            </m:ctrlPr>
                          </m:dPr>
                          <m:e>
                            <m:r>
                              <a:rPr lang="en-US" sz="3600" b="1" i="1">
                                <a:solidFill>
                                  <a:srgbClr val="0070C0"/>
                                </a:solidFill>
                                <a:latin typeface="Cambria Math" panose="02040503050406030204" pitchFamily="18" charset="0"/>
                                <a:ea typeface="Cambria Math" panose="02040503050406030204" pitchFamily="18" charset="0"/>
                              </a:rPr>
                              <m:t>𝟏</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𝑶𝑪𝑹</m:t>
                            </m:r>
                            <m:r>
                              <a:rPr lang="en-US" sz="3600" b="1" i="1">
                                <a:solidFill>
                                  <a:srgbClr val="0070C0"/>
                                </a:solidFill>
                                <a:latin typeface="Cambria Math" panose="02040503050406030204" pitchFamily="18" charset="0"/>
                                <a:ea typeface="Cambria Math" panose="02040503050406030204" pitchFamily="18" charset="0"/>
                              </a:rPr>
                              <m:t>𝟎</m:t>
                            </m:r>
                            <m:r>
                              <a:rPr lang="en-US" sz="3600" b="1" i="1">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𝟎𝟏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𝟖</m:t>
                    </m:r>
                  </m:oMath>
                </a14:m>
                <a:r>
                  <a:rPr lang="en-CA" sz="3600" dirty="0"/>
                  <a:t> kHz</a:t>
                </a:r>
              </a:p>
              <a:p>
                <a:pPr marL="0" indent="0" algn="just">
                  <a:buNone/>
                </a:pPr>
                <a:r>
                  <a:rPr lang="en-US" sz="3600" dirty="0"/>
                  <a:t>The frequency changes when OCR0A is loaded with different values. With OCR0A = 100, the frequency is 79.2 kHz and with OCR0A = 200, the frequency is 39.8 kHz</a:t>
                </a:r>
                <a:endParaRPr lang="en-CA" sz="36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21734" y="1119604"/>
                <a:ext cx="15887470" cy="6632608"/>
              </a:xfrm>
              <a:blipFill>
                <a:blip r:embed="rId2"/>
                <a:stretch>
                  <a:fillRect l="-1190" t="-2298" r="-1151"/>
                </a:stretch>
              </a:blipFill>
            </p:spPr>
            <p:txBody>
              <a:bodyPr/>
              <a:lstStyle/>
              <a:p>
                <a:r>
                  <a:rPr lang="en-US">
                    <a:noFill/>
                  </a:rPr>
                  <a:t> </a:t>
                </a:r>
              </a:p>
            </p:txBody>
          </p:sp>
        </mc:Fallback>
      </mc:AlternateContent>
    </p:spTree>
    <p:extLst>
      <p:ext uri="{BB962C8B-B14F-4D97-AF65-F5344CB8AC3E}">
        <p14:creationId xmlns:p14="http://schemas.microsoft.com/office/powerpoint/2010/main" val="32388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OC0B pin is set as PWM output pin by sending a HIGH to Port D’s Data Direction Register, DDRD</a:t>
            </a:r>
          </a:p>
          <a:p>
            <a:pPr marL="0" indent="0" algn="just">
              <a:spcBef>
                <a:spcPts val="0"/>
              </a:spcBef>
              <a:buNone/>
            </a:pPr>
            <a:r>
              <a:rPr lang="en-CA" sz="2800" dirty="0"/>
              <a:t>  DDRD |= (1&lt;&lt;PD5);  </a:t>
            </a:r>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00B0F0"/>
                </a:solidFill>
              </a:rPr>
              <a:t>mode 3 (011)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COM0B1) | (1&lt;&lt;WGM01) | (1&lt;&lt;WGM00); </a:t>
            </a:r>
          </a:p>
          <a:p>
            <a:pPr marL="0" indent="0" algn="just">
              <a:spcBef>
                <a:spcPts val="0"/>
              </a:spcBef>
              <a:buNone/>
            </a:pPr>
            <a:r>
              <a:rPr lang="en-CA" sz="2800" dirty="0"/>
              <a:t>  TCCR0B |= (1&lt;&lt;CS00); </a:t>
            </a:r>
          </a:p>
          <a:p>
            <a:pPr marL="0" indent="0" algn="just">
              <a:spcBef>
                <a:spcPts val="0"/>
              </a:spcBef>
              <a:buNone/>
            </a:pPr>
            <a:r>
              <a:rPr lang="en-CA" sz="2800" dirty="0"/>
              <a:t>  // TCC0A = 0b00100011; TCC0B = 0b00000001;</a:t>
            </a:r>
          </a:p>
          <a:p>
            <a:pPr marL="0" indent="0" algn="just">
              <a:spcBef>
                <a:spcPts val="0"/>
              </a:spcBef>
              <a:buNone/>
            </a:pPr>
            <a:r>
              <a:rPr lang="en-CA" sz="2800" dirty="0"/>
              <a:t>  // TCC0A = 0x23; TCC0B = 0x01</a:t>
            </a:r>
          </a:p>
          <a:p>
            <a:pPr marL="0" indent="0" algn="just">
              <a:spcBef>
                <a:spcPts val="0"/>
              </a:spcBef>
              <a:buNone/>
            </a:pPr>
            <a:r>
              <a:rPr lang="en-CA" sz="2800" dirty="0"/>
              <a:t>  while(1);</a:t>
            </a:r>
          </a:p>
          <a:p>
            <a:pPr marL="0" indent="0" algn="just">
              <a:spcBef>
                <a:spcPts val="0"/>
              </a:spcBef>
              <a:buNone/>
            </a:pPr>
            <a:r>
              <a:rPr lang="en-CA" sz="2800" dirty="0"/>
              <a:t>return 0;</a:t>
            </a:r>
          </a:p>
          <a:p>
            <a:pPr marL="0" indent="0" algn="just">
              <a:spcBef>
                <a:spcPts val="0"/>
              </a:spcBef>
              <a:buNone/>
            </a:pPr>
            <a:r>
              <a:rPr lang="en-CA" sz="2800" dirty="0"/>
              <a:t>}</a:t>
            </a:r>
          </a:p>
        </p:txBody>
      </p:sp>
      <p:graphicFrame>
        <p:nvGraphicFramePr>
          <p:cNvPr id="7" name="Table 6"/>
          <p:cNvGraphicFramePr>
            <a:graphicFrameLocks noGrp="1"/>
          </p:cNvGraphicFramePr>
          <p:nvPr>
            <p:extLst>
              <p:ext uri="{D42A27DB-BD31-4B8C-83A1-F6EECF244321}">
                <p14:modId xmlns:p14="http://schemas.microsoft.com/office/powerpoint/2010/main" val="626428530"/>
              </p:ext>
            </p:extLst>
          </p:nvPr>
        </p:nvGraphicFramePr>
        <p:xfrm>
          <a:off x="9584267" y="5500104"/>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a:effectLst/>
                        </a:rPr>
                        <a:t>OC2B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91473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A764A8-1998-9E55-A9AB-F092137A188F}"/>
              </a:ext>
            </a:extLst>
          </p:cNvPr>
          <p:cNvPicPr>
            <a:picLocks noChangeAspect="1"/>
          </p:cNvPicPr>
          <p:nvPr/>
        </p:nvPicPr>
        <p:blipFill rotWithShape="1">
          <a:blip r:embed="rId2"/>
          <a:srcRect l="983" t="19537" r="2256" b="1758"/>
          <a:stretch/>
        </p:blipFill>
        <p:spPr>
          <a:xfrm>
            <a:off x="9724596" y="5111959"/>
            <a:ext cx="6520269" cy="2874099"/>
          </a:xfrm>
          <a:prstGeom prst="rect">
            <a:avLst/>
          </a:prstGeom>
          <a:ln>
            <a:solidFill>
              <a:srgbClr val="FF0000"/>
            </a:solidFill>
          </a:ln>
        </p:spPr>
      </p:pic>
      <p:pic>
        <p:nvPicPr>
          <p:cNvPr id="7" name="Picture 6">
            <a:extLst>
              <a:ext uri="{FF2B5EF4-FFF2-40B4-BE49-F238E27FC236}">
                <a16:creationId xmlns:a16="http://schemas.microsoft.com/office/drawing/2014/main" id="{3B39DB14-280D-E407-A666-6C0D8626C299}"/>
              </a:ext>
            </a:extLst>
          </p:cNvPr>
          <p:cNvPicPr>
            <a:picLocks noChangeAspect="1"/>
          </p:cNvPicPr>
          <p:nvPr/>
        </p:nvPicPr>
        <p:blipFill rotWithShape="1">
          <a:blip r:embed="rId3"/>
          <a:srcRect r="14413"/>
          <a:stretch/>
        </p:blipFill>
        <p:spPr>
          <a:xfrm>
            <a:off x="9744892" y="2346870"/>
            <a:ext cx="6520269" cy="2582061"/>
          </a:xfrm>
          <a:prstGeom prst="rect">
            <a:avLst/>
          </a:prstGeom>
          <a:ln>
            <a:solidFill>
              <a:srgbClr val="FF0000"/>
            </a:solidFill>
          </a:ln>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8" y="151699"/>
            <a:ext cx="10109200" cy="1050568"/>
          </a:xfrm>
        </p:spPr>
        <p:txBody>
          <a:bodyPr>
            <a:noAutofit/>
          </a:bodyPr>
          <a:lstStyle/>
          <a:p>
            <a:r>
              <a:rPr lang="nn-NO" sz="4000" b="1" dirty="0">
                <a:solidFill>
                  <a:srgbClr val="0070C0"/>
                </a:solidFill>
              </a:rPr>
              <a:t>Programming Arduino for Fast PWM: </a:t>
            </a:r>
            <a:r>
              <a:rPr lang="en-US" sz="4000" b="1" dirty="0">
                <a:solidFill>
                  <a:srgbClr val="0070C0"/>
                </a:solidFill>
              </a:rPr>
              <a:t>Varying the Timer Top Limit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7872" y="1273239"/>
            <a:ext cx="15994226" cy="1073631"/>
          </a:xfrm>
        </p:spPr>
        <p:txBody>
          <a:bodyPr>
            <a:noAutofit/>
          </a:bodyPr>
          <a:lstStyle/>
          <a:p>
            <a:pPr marL="0" indent="0" algn="just">
              <a:spcBef>
                <a:spcPts val="0"/>
              </a:spcBef>
              <a:buNone/>
            </a:pPr>
            <a:r>
              <a:rPr lang="en-US" sz="3400" dirty="0"/>
              <a:t>The timer resets when it matches </a:t>
            </a:r>
            <a:r>
              <a:rPr lang="en-US" sz="3400" b="1" dirty="0" err="1">
                <a:solidFill>
                  <a:srgbClr val="00B050"/>
                </a:solidFill>
              </a:rPr>
              <a:t>OCRnA</a:t>
            </a:r>
            <a:r>
              <a:rPr lang="en-US" sz="3400" dirty="0"/>
              <a:t>, yielding a faster output frequency for </a:t>
            </a:r>
            <a:r>
              <a:rPr lang="en-US" sz="3400" b="1" dirty="0" err="1">
                <a:solidFill>
                  <a:schemeClr val="accent2"/>
                </a:solidFill>
              </a:rPr>
              <a:t>OCnB</a:t>
            </a:r>
            <a:r>
              <a:rPr lang="en-US" sz="3400" dirty="0"/>
              <a:t>. Note how </a:t>
            </a:r>
            <a:r>
              <a:rPr lang="en-US" sz="3400" b="1" dirty="0" err="1">
                <a:solidFill>
                  <a:srgbClr val="00B050"/>
                </a:solidFill>
              </a:rPr>
              <a:t>OCnA</a:t>
            </a:r>
            <a:r>
              <a:rPr lang="en-US" sz="3400" dirty="0"/>
              <a:t> toggles once for each timer reset. Here is the diagram</a:t>
            </a:r>
          </a:p>
        </p:txBody>
      </p:sp>
      <p:sp>
        <p:nvSpPr>
          <p:cNvPr id="8" name="Rectangle 7"/>
          <p:cNvSpPr/>
          <p:nvPr/>
        </p:nvSpPr>
        <p:spPr>
          <a:xfrm>
            <a:off x="1258334" y="7213386"/>
            <a:ext cx="6069034" cy="523220"/>
          </a:xfrm>
          <a:prstGeom prst="rect">
            <a:avLst/>
          </a:prstGeom>
        </p:spPr>
        <p:txBody>
          <a:bodyPr wrap="none">
            <a:spAutoFit/>
          </a:bodyPr>
          <a:lstStyle/>
          <a:p>
            <a:pPr algn="just"/>
            <a:r>
              <a:rPr lang="en-US" sz="2800" dirty="0"/>
              <a:t>Fast PWM with </a:t>
            </a:r>
            <a:r>
              <a:rPr lang="en-US" sz="2800" dirty="0" err="1"/>
              <a:t>OCRnA</a:t>
            </a:r>
            <a:r>
              <a:rPr lang="en-US" sz="2800" dirty="0"/>
              <a:t> value as the TOP </a:t>
            </a:r>
            <a:endParaRPr lang="en-CA" sz="2000" dirty="0"/>
          </a:p>
        </p:txBody>
      </p:sp>
      <p:pic>
        <p:nvPicPr>
          <p:cNvPr id="9" name="Picture 8" descr="https://docs.arduino.cc/881d7bc75745f53faff9e1d135645864/pwm4.gif"/>
          <p:cNvPicPr/>
          <p:nvPr/>
        </p:nvPicPr>
        <p:blipFill rotWithShape="1">
          <a:blip r:embed="rId4" cstate="hqprint">
            <a:extLst>
              <a:ext uri="{28A0092B-C50C-407E-A947-70E740481C1C}">
                <a14:useLocalDpi xmlns:a14="http://schemas.microsoft.com/office/drawing/2010/main" val="0"/>
              </a:ext>
            </a:extLst>
          </a:blip>
          <a:srcRect l="1254" t="7573" r="1949" b="12082"/>
          <a:stretch/>
        </p:blipFill>
        <p:spPr bwMode="auto">
          <a:xfrm>
            <a:off x="154579" y="3013679"/>
            <a:ext cx="9446621" cy="3966094"/>
          </a:xfrm>
          <a:prstGeom prst="rect">
            <a:avLst/>
          </a:prstGeom>
          <a:noFill/>
          <a:ln>
            <a:noFill/>
          </a:ln>
        </p:spPr>
      </p:pic>
      <p:sp>
        <p:nvSpPr>
          <p:cNvPr id="11" name="TextBox 10">
            <a:extLst>
              <a:ext uri="{FF2B5EF4-FFF2-40B4-BE49-F238E27FC236}">
                <a16:creationId xmlns:a16="http://schemas.microsoft.com/office/drawing/2014/main" id="{4B10C64A-BC51-738E-60C1-BFAA0ED40D6B}"/>
              </a:ext>
            </a:extLst>
          </p:cNvPr>
          <p:cNvSpPr txBox="1"/>
          <p:nvPr/>
        </p:nvSpPr>
        <p:spPr>
          <a:xfrm>
            <a:off x="10100222" y="3382554"/>
            <a:ext cx="1562533" cy="369332"/>
          </a:xfrm>
          <a:prstGeom prst="rect">
            <a:avLst/>
          </a:prstGeom>
          <a:noFill/>
          <a:ln w="57150">
            <a:solidFill>
              <a:srgbClr val="92D050"/>
            </a:solidFill>
            <a:prstDash val="sysDash"/>
          </a:ln>
        </p:spPr>
        <p:txBody>
          <a:bodyPr wrap="square" rtlCol="0">
            <a:spAutoFit/>
          </a:bodyPr>
          <a:lstStyle/>
          <a:p>
            <a:endParaRPr lang="en-US" dirty="0"/>
          </a:p>
        </p:txBody>
      </p:sp>
      <p:cxnSp>
        <p:nvCxnSpPr>
          <p:cNvPr id="12" name="Straight Connector 11">
            <a:extLst>
              <a:ext uri="{FF2B5EF4-FFF2-40B4-BE49-F238E27FC236}">
                <a16:creationId xmlns:a16="http://schemas.microsoft.com/office/drawing/2014/main" id="{ABE80D55-6BDB-C6CE-0F9B-F483259EFB4F}"/>
              </a:ext>
            </a:extLst>
          </p:cNvPr>
          <p:cNvCxnSpPr>
            <a:cxnSpLocks/>
          </p:cNvCxnSpPr>
          <p:nvPr/>
        </p:nvCxnSpPr>
        <p:spPr>
          <a:xfrm>
            <a:off x="11662755" y="6556303"/>
            <a:ext cx="212028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CD97F0-0B31-D0EF-CD49-A3B11F28A1F3}"/>
              </a:ext>
            </a:extLst>
          </p:cNvPr>
          <p:cNvCxnSpPr>
            <a:cxnSpLocks/>
          </p:cNvCxnSpPr>
          <p:nvPr/>
        </p:nvCxnSpPr>
        <p:spPr>
          <a:xfrm>
            <a:off x="13055600" y="3819542"/>
            <a:ext cx="234550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12088678" y="3806269"/>
            <a:ext cx="83309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E80D55-6BDB-C6CE-0F9B-F483259EFB4F}"/>
              </a:ext>
            </a:extLst>
          </p:cNvPr>
          <p:cNvCxnSpPr>
            <a:cxnSpLocks/>
          </p:cNvCxnSpPr>
          <p:nvPr/>
        </p:nvCxnSpPr>
        <p:spPr>
          <a:xfrm>
            <a:off x="13783037" y="6556874"/>
            <a:ext cx="135880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007891" y="6343575"/>
            <a:ext cx="1408080" cy="389330"/>
          </a:xfrm>
          <a:prstGeom prst="rect">
            <a:avLst/>
          </a:prstGeom>
          <a:noFill/>
          <a:ln w="57150">
            <a:solidFill>
              <a:schemeClr val="accent2"/>
            </a:solidFill>
            <a:prstDash val="sysDash"/>
          </a:ln>
        </p:spPr>
        <p:txBody>
          <a:bodyPr wrap="square" rtlCol="0">
            <a:spAutoFit/>
          </a:bodyPr>
          <a:lstStyle/>
          <a:p>
            <a:endParaRPr lang="en-US" sz="4400" dirty="0"/>
          </a:p>
        </p:txBody>
      </p:sp>
      <p:cxnSp>
        <p:nvCxnSpPr>
          <p:cNvPr id="50" name="Straight Connector 49">
            <a:extLst>
              <a:ext uri="{FF2B5EF4-FFF2-40B4-BE49-F238E27FC236}">
                <a16:creationId xmlns:a16="http://schemas.microsoft.com/office/drawing/2014/main" id="{ABE80D55-6BDB-C6CE-0F9B-F483259EFB4F}"/>
              </a:ext>
            </a:extLst>
          </p:cNvPr>
          <p:cNvCxnSpPr>
            <a:cxnSpLocks/>
          </p:cNvCxnSpPr>
          <p:nvPr/>
        </p:nvCxnSpPr>
        <p:spPr>
          <a:xfrm>
            <a:off x="11662755" y="6771465"/>
            <a:ext cx="149154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heel(1)">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2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circle(in)">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circle(in)">
                                      <p:cBhvr>
                                        <p:cTn id="6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893970"/>
            <a:ext cx="7251778" cy="6827630"/>
          </a:xfrm>
        </p:spPr>
        <p:txBody>
          <a:bodyPr>
            <a:noAutofit/>
          </a:bodyPr>
          <a:lstStyle/>
          <a:p>
            <a:pPr marL="0" indent="0">
              <a:buNone/>
            </a:pPr>
            <a:r>
              <a:rPr lang="en-CA" sz="3600" dirty="0"/>
              <a:t>The Arduino’s programming language makes PWM easy to use; simply call the built-in function </a:t>
            </a:r>
            <a:r>
              <a:rPr lang="en-CA" sz="3600" b="1" dirty="0" err="1">
                <a:solidFill>
                  <a:srgbClr val="FF0000"/>
                </a:solidFill>
              </a:rPr>
              <a:t>analogWrite</a:t>
            </a:r>
            <a:r>
              <a:rPr lang="en-CA" sz="3600" b="1" dirty="0">
                <a:solidFill>
                  <a:srgbClr val="FF0000"/>
                </a:solidFill>
              </a:rPr>
              <a:t>(pin, </a:t>
            </a:r>
            <a:r>
              <a:rPr lang="en-CA" sz="3600" b="1" dirty="0" err="1">
                <a:solidFill>
                  <a:srgbClr val="FF0000"/>
                </a:solidFill>
              </a:rPr>
              <a:t>dutyCycle</a:t>
            </a:r>
            <a:r>
              <a:rPr lang="en-CA" sz="3600" b="1" dirty="0">
                <a:solidFill>
                  <a:srgbClr val="FF0000"/>
                </a:solidFill>
              </a:rPr>
              <a:t>)</a:t>
            </a:r>
            <a:r>
              <a:rPr lang="en-CA" sz="3600" dirty="0"/>
              <a:t>,</a:t>
            </a:r>
            <a:r>
              <a:rPr lang="en-CA" sz="3600" b="1" dirty="0"/>
              <a:t> </a:t>
            </a:r>
            <a:r>
              <a:rPr lang="en-CA" sz="3600" dirty="0"/>
              <a:t>where </a:t>
            </a:r>
            <a:r>
              <a:rPr lang="en-CA" sz="3600" b="1" dirty="0" err="1"/>
              <a:t>dutyCycle</a:t>
            </a:r>
            <a:r>
              <a:rPr lang="en-CA" sz="3600" b="1" dirty="0"/>
              <a:t> </a:t>
            </a:r>
            <a:r>
              <a:rPr lang="en-CA" sz="3600" dirty="0"/>
              <a:t>is a value</a:t>
            </a:r>
            <a:r>
              <a:rPr lang="en-CA" sz="3600" b="1" dirty="0"/>
              <a:t> </a:t>
            </a:r>
            <a:r>
              <a:rPr lang="en-CA" sz="3600" b="1" dirty="0">
                <a:solidFill>
                  <a:srgbClr val="FF0000"/>
                </a:solidFill>
              </a:rPr>
              <a:t>from 0 to 255</a:t>
            </a:r>
            <a:r>
              <a:rPr lang="en-CA" sz="3600" dirty="0"/>
              <a:t>, and </a:t>
            </a:r>
            <a:r>
              <a:rPr lang="en-CA" sz="3600" b="1" dirty="0"/>
              <a:t>pin</a:t>
            </a:r>
            <a:r>
              <a:rPr lang="en-CA" sz="3600" dirty="0"/>
              <a:t> is one of the </a:t>
            </a:r>
            <a:r>
              <a:rPr lang="en-CA" sz="3600" b="1" dirty="0"/>
              <a:t>PWM pins (</a:t>
            </a:r>
            <a:r>
              <a:rPr lang="en-CA" sz="3600" b="1" dirty="0">
                <a:solidFill>
                  <a:srgbClr val="FF0000"/>
                </a:solidFill>
              </a:rPr>
              <a:t>3, 5, 6, 9, 10, or 11</a:t>
            </a:r>
            <a:r>
              <a:rPr lang="en-CA" sz="3600" b="1" dirty="0"/>
              <a:t>).</a:t>
            </a:r>
          </a:p>
          <a:p>
            <a:pPr marL="0" indent="0">
              <a:buNone/>
            </a:pPr>
            <a:r>
              <a:rPr lang="en-CA" sz="3600" dirty="0"/>
              <a:t>The </a:t>
            </a:r>
            <a:r>
              <a:rPr lang="en-CA" sz="3600" b="1" dirty="0" err="1"/>
              <a:t>analogWrite</a:t>
            </a:r>
            <a:r>
              <a:rPr lang="en-CA" sz="3600" b="1" dirty="0"/>
              <a:t>() </a:t>
            </a:r>
            <a:r>
              <a:rPr lang="en-CA" sz="3600" dirty="0"/>
              <a:t>function provides a simple interface to the hardware PWM, but doesn’t provide any control over frequency. </a:t>
            </a:r>
            <a:endParaRPr lang="en-CA" sz="3600" b="1" dirty="0"/>
          </a:p>
          <a:p>
            <a:pPr marL="0" indent="0">
              <a:buNone/>
            </a:pPr>
            <a:r>
              <a:rPr lang="en-CA" sz="3600" b="1" dirty="0">
                <a:solidFill>
                  <a:srgbClr val="FF0000"/>
                </a:solidFill>
              </a:rPr>
              <a:t>Note the tilde ~ sign </a:t>
            </a:r>
            <a:r>
              <a:rPr lang="en-CA" sz="3600" dirty="0"/>
              <a:t>with the pin numbers of the image.</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90" t="20882" r="6652" b="18737"/>
          <a:stretch/>
        </p:blipFill>
        <p:spPr bwMode="auto">
          <a:xfrm>
            <a:off x="7571305" y="1693334"/>
            <a:ext cx="8721638" cy="618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a:endCxn id="18" idx="1"/>
          </p:cNvCxnSpPr>
          <p:nvPr/>
        </p:nvCxnSpPr>
        <p:spPr>
          <a:xfrm>
            <a:off x="4170595" y="6589932"/>
            <a:ext cx="4599799" cy="4612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0394" y="6666456"/>
            <a:ext cx="3557073" cy="769441"/>
          </a:xfrm>
          <a:prstGeom prst="rect">
            <a:avLst/>
          </a:prstGeom>
          <a:noFill/>
          <a:ln w="57150">
            <a:solidFill>
              <a:srgbClr val="FF0000"/>
            </a:solidFill>
            <a:prstDash val="sysDash"/>
          </a:ln>
        </p:spPr>
        <p:txBody>
          <a:bodyPr wrap="square" rtlCol="0">
            <a:spAutoFit/>
          </a:bodyPr>
          <a:lstStyle/>
          <a:p>
            <a:endParaRPr lang="en-US" sz="4400" dirty="0"/>
          </a:p>
        </p:txBody>
      </p:sp>
    </p:spTree>
    <p:extLst>
      <p:ext uri="{BB962C8B-B14F-4D97-AF65-F5344CB8AC3E}">
        <p14:creationId xmlns:p14="http://schemas.microsoft.com/office/powerpoint/2010/main" val="39976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heel(1)">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a:t>
            </a:r>
            <a:r>
              <a:rPr lang="en-CA" sz="2800" dirty="0">
                <a:solidFill>
                  <a:schemeClr val="accent2"/>
                </a:solidFill>
              </a:rPr>
              <a:t>OC0B pin is set </a:t>
            </a:r>
            <a:r>
              <a:rPr lang="en-CA" sz="2800" dirty="0"/>
              <a:t>as PWM output pin by sending a HIGH to Port D’s Data Direction Register, DDRD</a:t>
            </a:r>
          </a:p>
          <a:p>
            <a:pPr marL="0" indent="0" algn="just">
              <a:spcBef>
                <a:spcPts val="0"/>
              </a:spcBef>
              <a:buNone/>
            </a:pPr>
            <a:r>
              <a:rPr lang="en-CA" sz="2800" dirty="0"/>
              <a:t>  DDRD |= (1&lt;&lt;</a:t>
            </a:r>
            <a:r>
              <a:rPr lang="en-CA" sz="2800" dirty="0">
                <a:solidFill>
                  <a:schemeClr val="accent2"/>
                </a:solidFill>
              </a:rPr>
              <a:t>PD5</a:t>
            </a:r>
            <a:r>
              <a:rPr lang="en-CA" sz="2800" dirty="0"/>
              <a:t>);  </a:t>
            </a:r>
          </a:p>
          <a:p>
            <a:pPr marL="0" indent="0" algn="just">
              <a:spcBef>
                <a:spcPts val="0"/>
              </a:spcBef>
              <a:buNone/>
            </a:pPr>
            <a:r>
              <a:rPr lang="en-CA" sz="2800" dirty="0"/>
              <a:t>  </a:t>
            </a:r>
            <a:r>
              <a:rPr lang="en-US" sz="2800" dirty="0"/>
              <a:t>OCR0A = 200;	// Top Value of 200 (</a:t>
            </a:r>
            <a:r>
              <a:rPr lang="en-US" sz="2800" dirty="0">
                <a:solidFill>
                  <a:srgbClr val="FF0000"/>
                </a:solidFill>
              </a:rPr>
              <a:t>must be equal or greater than the value in the OCR0B</a:t>
            </a:r>
            <a:r>
              <a:rPr lang="en-US" sz="2800" dirty="0"/>
              <a:t>)</a:t>
            </a:r>
            <a:endParaRPr lang="en-CA" sz="2800" dirty="0"/>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FF000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a:t>
            </a:r>
            <a:r>
              <a:rPr lang="en-CA" sz="2800" dirty="0">
                <a:solidFill>
                  <a:schemeClr val="accent2"/>
                </a:solidFill>
              </a:rPr>
              <a:t>COM0B1</a:t>
            </a:r>
            <a:r>
              <a:rPr lang="en-CA" sz="2800" dirty="0"/>
              <a:t>) | (1 &lt;&lt; </a:t>
            </a:r>
            <a:r>
              <a:rPr lang="en-CA" sz="2800" dirty="0">
                <a:solidFill>
                  <a:srgbClr val="92D050"/>
                </a:solidFill>
              </a:rPr>
              <a:t>COM0A0</a:t>
            </a:r>
            <a:r>
              <a:rPr lang="en-CA" sz="2800" dirty="0"/>
              <a:t>) | (1&lt;&lt;WGM01) | (1&lt;&lt;WGM00); </a:t>
            </a:r>
          </a:p>
          <a:p>
            <a:pPr marL="0" indent="0" algn="just">
              <a:spcBef>
                <a:spcPts val="0"/>
              </a:spcBef>
              <a:buNone/>
            </a:pPr>
            <a:r>
              <a:rPr lang="en-CA" sz="2800" dirty="0"/>
              <a:t>  TCCR0B |= (1&lt;&lt;WGM02) | (1&lt;&lt;CS00); </a:t>
            </a:r>
          </a:p>
          <a:p>
            <a:pPr marL="0" indent="0" algn="just">
              <a:spcBef>
                <a:spcPts val="0"/>
              </a:spcBef>
              <a:buNone/>
            </a:pPr>
            <a:r>
              <a:rPr lang="en-CA" sz="2800" dirty="0"/>
              <a:t>   // TCC0A = 0b01100011 = 0x63; TCC0B = 0b00001001 = 0x09;</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745150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26978"/>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OC0A pin is set as PWM output pin by sending a HIGH to Port D’s Data Direction Register, DDRD</a:t>
            </a:r>
          </a:p>
          <a:p>
            <a:pPr marL="0" indent="0" algn="just">
              <a:spcBef>
                <a:spcPts val="0"/>
              </a:spcBef>
              <a:buNone/>
            </a:pPr>
            <a:r>
              <a:rPr lang="en-CA" sz="2800" dirty="0"/>
              <a:t>  DDRD |= (1&lt;&lt;PD6);  </a:t>
            </a:r>
          </a:p>
          <a:p>
            <a:pPr marL="0" indent="0" algn="just">
              <a:spcBef>
                <a:spcPts val="0"/>
              </a:spcBef>
              <a:buNone/>
            </a:pPr>
            <a:r>
              <a:rPr lang="en-CA" sz="2800" dirty="0"/>
              <a:t>  OCR0A= 63; // Load 63 into OCR0A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inverting</a:t>
            </a:r>
            <a:r>
              <a:rPr lang="en-CA" sz="2800" dirty="0"/>
              <a:t> (11), (ii) Fast PWM mode </a:t>
            </a:r>
            <a:r>
              <a:rPr lang="en-CA" sz="2800" b="1" dirty="0">
                <a:solidFill>
                  <a:srgbClr val="0070C0"/>
                </a:solidFill>
              </a:rPr>
              <a:t>3 (011)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COM0A1) | (1 &lt;&lt; COM0A0) | (1&lt;&lt;WGM01) | (1&lt;&lt;WGM00); </a:t>
            </a:r>
          </a:p>
          <a:p>
            <a:pPr marL="0" indent="0" algn="just">
              <a:spcBef>
                <a:spcPts val="0"/>
              </a:spcBef>
              <a:buNone/>
            </a:pPr>
            <a:r>
              <a:rPr lang="en-CA" sz="2800" dirty="0"/>
              <a:t>  TCCR0B |= (1&lt;&lt;CS00); </a:t>
            </a:r>
          </a:p>
          <a:p>
            <a:pPr marL="0" indent="0" algn="just">
              <a:spcBef>
                <a:spcPts val="0"/>
              </a:spcBef>
              <a:buNone/>
            </a:pPr>
            <a:r>
              <a:rPr lang="en-CA" sz="2800" dirty="0"/>
              <a:t> // TCC0A = 0b11000011 = 0xC3; TCC0B = 0b00000011 = 0x03;</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181829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35467"/>
            <a:ext cx="10429211" cy="575733"/>
          </a:xfrm>
        </p:spPr>
        <p:txBody>
          <a:bodyPr>
            <a:noAutofit/>
          </a:bodyPr>
          <a:lstStyle/>
          <a:p>
            <a:r>
              <a:rPr lang="nn-NO" sz="4000" b="1" dirty="0">
                <a:solidFill>
                  <a:srgbClr val="0070C0"/>
                </a:solidFill>
              </a:rPr>
              <a:t>Programming Arduino for Phase-Correct PWM</a:t>
            </a:r>
            <a:endParaRPr lang="en-US" sz="40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4000" y="663636"/>
            <a:ext cx="15951200" cy="3535829"/>
          </a:xfrm>
        </p:spPr>
        <p:txBody>
          <a:bodyPr>
            <a:noAutofit/>
          </a:bodyPr>
          <a:lstStyle/>
          <a:p>
            <a:pPr marL="0" indent="0" algn="just">
              <a:spcBef>
                <a:spcPts val="0"/>
              </a:spcBef>
              <a:buNone/>
            </a:pPr>
            <a:r>
              <a:rPr lang="en-US" sz="3600" dirty="0"/>
              <a:t>The next code fragment sets up phase-correct PWM on pins 3 and 11 of the Timer 2 using the value of OCR2A as the TOP value for the timer. The waveform generation mode bits WGM2x are set to </a:t>
            </a:r>
            <a:r>
              <a:rPr lang="en-US" sz="3600" b="1" dirty="0">
                <a:solidFill>
                  <a:srgbClr val="0070C0"/>
                </a:solidFill>
              </a:rPr>
              <a:t>101</a:t>
            </a:r>
            <a:r>
              <a:rPr lang="en-US" sz="3600" dirty="0"/>
              <a:t> for phase-correct PWM (</a:t>
            </a:r>
            <a:r>
              <a:rPr lang="en-US" sz="3600" b="1" dirty="0">
                <a:solidFill>
                  <a:srgbClr val="0070C0"/>
                </a:solidFill>
              </a:rPr>
              <a:t>mode 5</a:t>
            </a:r>
            <a:r>
              <a:rPr lang="en-US" sz="3600" dirty="0"/>
              <a:t>) with OCR2A controlling the TOP limit. The OCR2A TOP limit is arbitrarily set to 180, and the OCR2B compare register is arbitrarily set to 50 (this value must be less than or equal to the value stored in the OCR2A. The mode of the OCR2A register is set to “Toggle on Compare Match” by setting the COM2A bits to 01.</a:t>
            </a:r>
            <a:endParaRPr lang="en-CA" sz="3600" dirty="0"/>
          </a:p>
        </p:txBody>
      </p:sp>
      <p:pic>
        <p:nvPicPr>
          <p:cNvPr id="7" name="Picture 6" descr="https://docs.arduino.cc/b46f9320c3fd5fd51d65c17cbb14554a/pwm5.gif"/>
          <p:cNvPicPr/>
          <p:nvPr/>
        </p:nvPicPr>
        <p:blipFill rotWithShape="1">
          <a:blip r:embed="rId2">
            <a:extLst>
              <a:ext uri="{28A0092B-C50C-407E-A947-70E740481C1C}">
                <a14:useLocalDpi xmlns:a14="http://schemas.microsoft.com/office/drawing/2010/main" val="0"/>
              </a:ext>
            </a:extLst>
          </a:blip>
          <a:srcRect l="1143" t="7127" r="1988" b="8604"/>
          <a:stretch/>
        </p:blipFill>
        <p:spPr bwMode="auto">
          <a:xfrm>
            <a:off x="254000" y="4199465"/>
            <a:ext cx="10600267" cy="3720169"/>
          </a:xfrm>
          <a:prstGeom prst="rect">
            <a:avLst/>
          </a:prstGeom>
          <a:noFill/>
          <a:ln>
            <a:noFill/>
          </a:ln>
        </p:spPr>
      </p:pic>
      <p:sp>
        <p:nvSpPr>
          <p:cNvPr id="8" name="Rectangle 7"/>
          <p:cNvSpPr/>
          <p:nvPr/>
        </p:nvSpPr>
        <p:spPr>
          <a:xfrm>
            <a:off x="10367882" y="7473684"/>
            <a:ext cx="5432641" cy="523220"/>
          </a:xfrm>
          <a:prstGeom prst="rect">
            <a:avLst/>
          </a:prstGeom>
        </p:spPr>
        <p:txBody>
          <a:bodyPr wrap="none">
            <a:spAutoFit/>
          </a:bodyPr>
          <a:lstStyle/>
          <a:p>
            <a:pPr algn="just"/>
            <a:r>
              <a:rPr lang="en-US" sz="2800" dirty="0"/>
              <a:t>Phase-Correct PWM with OCRA top </a:t>
            </a:r>
            <a:endParaRPr lang="en-CA" sz="2000" dirty="0"/>
          </a:p>
        </p:txBody>
      </p:sp>
      <p:sp>
        <p:nvSpPr>
          <p:cNvPr id="9" name="Rectangle 8"/>
          <p:cNvSpPr/>
          <p:nvPr/>
        </p:nvSpPr>
        <p:spPr>
          <a:xfrm>
            <a:off x="10940655" y="4645415"/>
            <a:ext cx="5129077" cy="646331"/>
          </a:xfrm>
          <a:prstGeom prst="rect">
            <a:avLst/>
          </a:prstGeom>
        </p:spPr>
        <p:txBody>
          <a:bodyPr wrap="square">
            <a:spAutoFit/>
          </a:bodyPr>
          <a:lstStyle/>
          <a:p>
            <a:pPr algn="just"/>
            <a:r>
              <a:rPr lang="en-US" dirty="0">
                <a:solidFill>
                  <a:srgbClr val="92D050"/>
                </a:solidFill>
              </a:rPr>
              <a:t>The timer can be configured in phase-correct PWM mode to reset when it reaches </a:t>
            </a:r>
            <a:r>
              <a:rPr lang="en-US" dirty="0" err="1">
                <a:solidFill>
                  <a:srgbClr val="92D050"/>
                </a:solidFill>
              </a:rPr>
              <a:t>OCRnA</a:t>
            </a:r>
            <a:r>
              <a:rPr lang="en-US" dirty="0">
                <a:solidFill>
                  <a:srgbClr val="92D050"/>
                </a:solidFill>
              </a:rPr>
              <a:t>.</a:t>
            </a:r>
          </a:p>
        </p:txBody>
      </p:sp>
    </p:spTree>
    <p:extLst>
      <p:ext uri="{BB962C8B-B14F-4D97-AF65-F5344CB8AC3E}">
        <p14:creationId xmlns:p14="http://schemas.microsoft.com/office/powerpoint/2010/main" val="407797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2AB9565-7519-C014-058C-D8197A480623}"/>
              </a:ext>
            </a:extLst>
          </p:cNvPr>
          <p:cNvGrpSpPr/>
          <p:nvPr/>
        </p:nvGrpSpPr>
        <p:grpSpPr>
          <a:xfrm>
            <a:off x="10106240" y="922803"/>
            <a:ext cx="6097238" cy="3481846"/>
            <a:chOff x="10106240" y="922803"/>
            <a:chExt cx="6097238" cy="3481846"/>
          </a:xfrm>
        </p:grpSpPr>
        <p:pic>
          <p:nvPicPr>
            <p:cNvPr id="8" name="Picture 7">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0106240" y="922803"/>
              <a:ext cx="6097238" cy="3481846"/>
            </a:xfrm>
            <a:prstGeom prst="rect">
              <a:avLst/>
            </a:prstGeom>
            <a:ln>
              <a:solidFill>
                <a:srgbClr val="FF0000"/>
              </a:solidFill>
            </a:ln>
          </p:spPr>
        </p:pic>
        <p:sp>
          <p:nvSpPr>
            <p:cNvPr id="11" name="TextBox 10">
              <a:extLst>
                <a:ext uri="{FF2B5EF4-FFF2-40B4-BE49-F238E27FC236}">
                  <a16:creationId xmlns:a16="http://schemas.microsoft.com/office/drawing/2014/main" id="{ADFA2262-C467-A94E-B051-7CE1052B9BDD}"/>
                </a:ext>
              </a:extLst>
            </p:cNvPr>
            <p:cNvSpPr txBox="1"/>
            <p:nvPr/>
          </p:nvSpPr>
          <p:spPr>
            <a:xfrm>
              <a:off x="10140106" y="943619"/>
              <a:ext cx="567569" cy="307777"/>
            </a:xfrm>
            <a:prstGeom prst="rect">
              <a:avLst/>
            </a:prstGeom>
            <a:solidFill>
              <a:schemeClr val="bg1"/>
            </a:solidFill>
          </p:spPr>
          <p:txBody>
            <a:bodyPr wrap="square" lIns="0" tIns="0" rIns="0" bIns="0" rtlCol="0">
              <a:spAutoFit/>
            </a:bodyPr>
            <a:lstStyle/>
            <a:p>
              <a:r>
                <a:rPr lang="en-US" sz="2000" b="1" dirty="0"/>
                <a:t>CS22</a:t>
              </a:r>
            </a:p>
          </p:txBody>
        </p:sp>
        <p:sp>
          <p:nvSpPr>
            <p:cNvPr id="12" name="TextBox 11">
              <a:extLst>
                <a:ext uri="{FF2B5EF4-FFF2-40B4-BE49-F238E27FC236}">
                  <a16:creationId xmlns:a16="http://schemas.microsoft.com/office/drawing/2014/main" id="{15DF1215-728E-924C-214B-7CCC8AA1C467}"/>
                </a:ext>
              </a:extLst>
            </p:cNvPr>
            <p:cNvSpPr txBox="1"/>
            <p:nvPr/>
          </p:nvSpPr>
          <p:spPr>
            <a:xfrm>
              <a:off x="10834477" y="943618"/>
              <a:ext cx="567569" cy="307777"/>
            </a:xfrm>
            <a:prstGeom prst="rect">
              <a:avLst/>
            </a:prstGeom>
            <a:solidFill>
              <a:schemeClr val="bg1"/>
            </a:solidFill>
          </p:spPr>
          <p:txBody>
            <a:bodyPr wrap="square" lIns="0" tIns="0" rIns="0" bIns="0" rtlCol="0">
              <a:spAutoFit/>
            </a:bodyPr>
            <a:lstStyle/>
            <a:p>
              <a:r>
                <a:rPr lang="en-US" sz="2000" b="1" dirty="0"/>
                <a:t>CS21</a:t>
              </a:r>
            </a:p>
          </p:txBody>
        </p:sp>
        <p:sp>
          <p:nvSpPr>
            <p:cNvPr id="13" name="TextBox 12">
              <a:extLst>
                <a:ext uri="{FF2B5EF4-FFF2-40B4-BE49-F238E27FC236}">
                  <a16:creationId xmlns:a16="http://schemas.microsoft.com/office/drawing/2014/main" id="{06948D63-D0C4-D254-022D-E16D20CD5B66}"/>
                </a:ext>
              </a:extLst>
            </p:cNvPr>
            <p:cNvSpPr txBox="1"/>
            <p:nvPr/>
          </p:nvSpPr>
          <p:spPr>
            <a:xfrm>
              <a:off x="11533902" y="922803"/>
              <a:ext cx="567569" cy="307777"/>
            </a:xfrm>
            <a:prstGeom prst="rect">
              <a:avLst/>
            </a:prstGeom>
            <a:solidFill>
              <a:schemeClr val="bg1"/>
            </a:solidFill>
          </p:spPr>
          <p:txBody>
            <a:bodyPr wrap="square" lIns="0" tIns="0" rIns="0" bIns="0" rtlCol="0">
              <a:spAutoFit/>
            </a:bodyPr>
            <a:lstStyle/>
            <a:p>
              <a:r>
                <a:rPr lang="en-US" sz="2000" b="1" dirty="0"/>
                <a:t>CS20</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7067" y="1053104"/>
            <a:ext cx="15934266" cy="6736229"/>
          </a:xfrm>
        </p:spPr>
        <p:txBody>
          <a:bodyPr>
            <a:noAutofit/>
          </a:bodyPr>
          <a:lstStyle/>
          <a:p>
            <a:pPr marL="0" indent="0">
              <a:buNone/>
            </a:pPr>
            <a:r>
              <a:rPr lang="en-US" sz="3200" dirty="0"/>
              <a:t>This is the program segment using Timer2:</a:t>
            </a:r>
          </a:p>
          <a:p>
            <a:pPr marL="0" indent="0">
              <a:buNone/>
            </a:pPr>
            <a:r>
              <a:rPr lang="en-US" sz="3200" dirty="0"/>
              <a:t>The data direction register of port D must be set</a:t>
            </a:r>
          </a:p>
          <a:p>
            <a:pPr marL="0" indent="0">
              <a:buNone/>
            </a:pPr>
            <a:endParaRPr lang="en-US" sz="1050" dirty="0"/>
          </a:p>
          <a:p>
            <a:pPr marL="1097280" lvl="2" indent="0">
              <a:buNone/>
            </a:pPr>
            <a:r>
              <a:rPr lang="en-US" sz="3600" dirty="0"/>
              <a:t>DDRB |= (1&lt;&lt;</a:t>
            </a:r>
            <a:r>
              <a:rPr lang="en-US" sz="3600" dirty="0">
                <a:solidFill>
                  <a:srgbClr val="00B050"/>
                </a:solidFill>
              </a:rPr>
              <a:t>PB3</a:t>
            </a:r>
            <a:r>
              <a:rPr lang="en-US" sz="3600" dirty="0"/>
              <a:t>);</a:t>
            </a:r>
          </a:p>
          <a:p>
            <a:pPr marL="1097280" lvl="2" indent="0">
              <a:buNone/>
            </a:pPr>
            <a:r>
              <a:rPr lang="en-US" sz="3600" dirty="0"/>
              <a:t>DDRD |= (1&lt;&lt;</a:t>
            </a:r>
            <a:r>
              <a:rPr lang="en-US" sz="3600" dirty="0">
                <a:solidFill>
                  <a:srgbClr val="FF0000"/>
                </a:solidFill>
              </a:rPr>
              <a:t>PD3</a:t>
            </a:r>
            <a:r>
              <a:rPr lang="en-US" sz="3600" dirty="0"/>
              <a:t>);</a:t>
            </a:r>
          </a:p>
          <a:p>
            <a:pPr marL="1097280" lvl="2" indent="0">
              <a:buNone/>
            </a:pPr>
            <a:r>
              <a:rPr lang="en-US" sz="3600" dirty="0" err="1"/>
              <a:t>pinMode</a:t>
            </a:r>
            <a:r>
              <a:rPr lang="en-US" sz="3600" dirty="0"/>
              <a:t>(3, OUTPUT);</a:t>
            </a:r>
          </a:p>
          <a:p>
            <a:pPr marL="1097280" lvl="2" indent="0">
              <a:buNone/>
            </a:pPr>
            <a:r>
              <a:rPr lang="en-US" sz="3600" dirty="0" err="1"/>
              <a:t>pinMode</a:t>
            </a:r>
            <a:r>
              <a:rPr lang="en-US" sz="3600" dirty="0"/>
              <a:t>(11, OUTPUT);</a:t>
            </a:r>
          </a:p>
          <a:p>
            <a:pPr marL="1097280" lvl="2" indent="0">
              <a:buNone/>
            </a:pPr>
            <a:r>
              <a:rPr lang="en-US" sz="3600" dirty="0"/>
              <a:t>TCCR2A = _BV(COM2A0) | _BV(COM2B1) | _BV(WGM20);</a:t>
            </a:r>
          </a:p>
          <a:p>
            <a:pPr marL="1097280" lvl="2" indent="0">
              <a:buNone/>
            </a:pPr>
            <a:r>
              <a:rPr lang="en-US" sz="3600" dirty="0"/>
              <a:t>TCCR2B = _BV(WGM22) | </a:t>
            </a:r>
            <a:r>
              <a:rPr lang="en-US" sz="3600" dirty="0">
                <a:solidFill>
                  <a:schemeClr val="accent2"/>
                </a:solidFill>
              </a:rPr>
              <a:t>_BV(CS22</a:t>
            </a:r>
            <a:r>
              <a:rPr lang="en-US" sz="3600" dirty="0"/>
              <a:t>);</a:t>
            </a:r>
          </a:p>
          <a:p>
            <a:pPr marL="1097280" lvl="2" indent="0">
              <a:buNone/>
            </a:pPr>
            <a:r>
              <a:rPr lang="en-US" sz="3600" dirty="0"/>
              <a:t>OCR2A = 180;</a:t>
            </a:r>
          </a:p>
          <a:p>
            <a:pPr marL="1097280" lvl="2" indent="0">
              <a:buNone/>
            </a:pPr>
            <a:r>
              <a:rPr lang="en-US" sz="3600" dirty="0"/>
              <a:t>OCR2B = 50;</a:t>
            </a:r>
          </a:p>
        </p:txBody>
      </p:sp>
      <p:graphicFrame>
        <p:nvGraphicFramePr>
          <p:cNvPr id="7" name="Table 6"/>
          <p:cNvGraphicFramePr>
            <a:graphicFrameLocks noGrp="1"/>
          </p:cNvGraphicFramePr>
          <p:nvPr>
            <p:extLst>
              <p:ext uri="{D42A27DB-BD31-4B8C-83A1-F6EECF244321}">
                <p14:modId xmlns:p14="http://schemas.microsoft.com/office/powerpoint/2010/main" val="1444688323"/>
              </p:ext>
            </p:extLst>
          </p:nvPr>
        </p:nvGraphicFramePr>
        <p:xfrm>
          <a:off x="9584267" y="5415439"/>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a:effectLst/>
                        </a:rPr>
                        <a:t>OC0B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00B050"/>
                          </a:solidFill>
                          <a:effectLst/>
                        </a:rPr>
                        <a:t>PB3</a:t>
                      </a:r>
                      <a:endParaRPr lang="en-US"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0000"/>
                          </a:solidFill>
                          <a:effectLst/>
                        </a:rPr>
                        <a:t>PD3</a:t>
                      </a:r>
                      <a:endParaRPr lang="en-US" sz="1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12657438" y="3200400"/>
            <a:ext cx="161736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40106" y="2844941"/>
            <a:ext cx="1982438" cy="369332"/>
          </a:xfrm>
          <a:prstGeom prst="rect">
            <a:avLst/>
          </a:prstGeom>
          <a:noFill/>
          <a:ln w="57150">
            <a:solidFill>
              <a:schemeClr val="accent2"/>
            </a:solidFill>
            <a:prstDash val="sysDash"/>
          </a:ln>
        </p:spPr>
        <p:txBody>
          <a:bodyPr wrap="square" rtlCol="0">
            <a:spAutoFit/>
          </a:bodyPr>
          <a:lstStyle/>
          <a:p>
            <a:endParaRPr lang="en-US" dirty="0"/>
          </a:p>
        </p:txBody>
      </p:sp>
    </p:spTree>
    <p:extLst>
      <p:ext uri="{BB962C8B-B14F-4D97-AF65-F5344CB8AC3E}">
        <p14:creationId xmlns:p14="http://schemas.microsoft.com/office/powerpoint/2010/main" val="11897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00B050"/>
                    </a:solidFill>
                  </a:rPr>
                  <a:t>Output A</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𝐴𝑃𝐶𝑃𝑊𝑀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a:solidFill>
                                  <a:srgbClr val="0070C0"/>
                                </a:solidFill>
                                <a:latin typeface="Cambria Math" panose="02040503050406030204" pitchFamily="18" charset="0"/>
                                <a:ea typeface="Cambria Math" panose="02040503050406030204" pitchFamily="18" charset="0"/>
                              </a:rPr>
                              <m:t>𝐴</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1+180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r>
                      <a:rPr lang="en-US" sz="3200" b="0" i="1">
                        <a:latin typeface="Cambria Math" panose="02040503050406030204" pitchFamily="18" charset="0"/>
                        <a:ea typeface="Cambria Math" panose="02040503050406030204" pitchFamily="18" charset="0"/>
                      </a:rPr>
                      <m:t>7</m:t>
                    </m:r>
                    <m:r>
                      <a:rPr lang="en-US" sz="3200" b="0" i="1" smtClean="0">
                        <a:latin typeface="Cambria Math" panose="02040503050406030204" pitchFamily="18" charset="0"/>
                        <a:ea typeface="Cambria Math" panose="02040503050406030204" pitchFamily="18" charset="0"/>
                      </a:rPr>
                      <m:t>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𝐴</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×180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≅70.6%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i="1">
                          <a:latin typeface="Cambria Math" panose="02040503050406030204" pitchFamily="18" charset="0"/>
                        </a:rPr>
                        <m:t>𝐴</m:t>
                      </m:r>
                      <m:r>
                        <a:rPr lang="en-US" sz="3200" b="0" i="1" smtClean="0">
                          <a:latin typeface="Cambria Math" panose="02040503050406030204" pitchFamily="18" charset="0"/>
                        </a:rPr>
                        <m:t>=255−180=75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75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29</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709853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FF0000"/>
                    </a:solidFill>
                  </a:rPr>
                  <a:t>Output B</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smtClean="0">
                            <a:solidFill>
                              <a:srgbClr val="0070C0"/>
                            </a:solidFill>
                            <a:latin typeface="Cambria Math" panose="02040503050406030204" pitchFamily="18" charset="0"/>
                          </a:rPr>
                          <m:t>𝐵𝑃𝐶𝑃𝑊𝑀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smtClean="0">
                                <a:solidFill>
                                  <a:srgbClr val="0070C0"/>
                                </a:solidFill>
                                <a:latin typeface="Cambria Math" panose="02040503050406030204" pitchFamily="18" charset="0"/>
                                <a:ea typeface="Cambria Math" panose="02040503050406030204" pitchFamily="18" charset="0"/>
                              </a:rPr>
                              <m:t>𝐵</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1+50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612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75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smtClean="0">
                              <a:latin typeface="Cambria Math" panose="02040503050406030204" pitchFamily="18" charset="0"/>
                            </a:rPr>
                            <m:t>𝐵</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×50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≅19.6%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b="0" i="1" smtClean="0">
                          <a:latin typeface="Cambria Math" panose="02040503050406030204" pitchFamily="18" charset="0"/>
                        </a:rPr>
                        <m:t>𝐵</m:t>
                      </m:r>
                      <m:r>
                        <a:rPr lang="en-US" sz="3200" b="0" i="1" smtClean="0">
                          <a:latin typeface="Cambria Math" panose="02040503050406030204" pitchFamily="18" charset="0"/>
                        </a:rPr>
                        <m:t>=255−50=205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205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80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128695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3438144"/>
          </a:xfrm>
        </p:spPr>
        <p:txBody>
          <a:bodyPr>
            <a:noAutofit/>
          </a:bodyPr>
          <a:lstStyle/>
          <a:p>
            <a:pPr marL="0" indent="0">
              <a:buNone/>
            </a:pPr>
            <a:r>
              <a:rPr lang="en-CA" sz="3600" dirty="0"/>
              <a:t>The </a:t>
            </a:r>
            <a:r>
              <a:rPr lang="en-CA" sz="3600" b="1" dirty="0">
                <a:solidFill>
                  <a:srgbClr val="FF0000"/>
                </a:solidFill>
              </a:rPr>
              <a:t>main PWM modes </a:t>
            </a:r>
            <a:r>
              <a:rPr lang="en-CA" sz="3600" dirty="0"/>
              <a:t>are "Fast PWM" and "Phase-correct PWM“.</a:t>
            </a:r>
          </a:p>
          <a:p>
            <a:pPr marL="0" indent="0">
              <a:buNone/>
            </a:pPr>
            <a:r>
              <a:rPr lang="en-US" sz="3600" dirty="0"/>
              <a:t>There are </a:t>
            </a:r>
            <a:r>
              <a:rPr lang="en-US" sz="3600" b="1" dirty="0">
                <a:solidFill>
                  <a:srgbClr val="FF0000"/>
                </a:solidFill>
              </a:rPr>
              <a:t>two Fast PWM modes </a:t>
            </a:r>
            <a:r>
              <a:rPr lang="en-US" sz="3600" dirty="0"/>
              <a:t>for Timer/Counter 0 unit. These are </a:t>
            </a:r>
            <a:r>
              <a:rPr lang="en-US" sz="3600" b="1" dirty="0">
                <a:solidFill>
                  <a:srgbClr val="00B050"/>
                </a:solidFill>
              </a:rPr>
              <a:t>modes 3 and 7</a:t>
            </a:r>
            <a:r>
              <a:rPr lang="en-US" sz="3600" dirty="0"/>
              <a:t>, which are selected using the waveform generation mode bits (WGM02, WGM01, and WGM00).  The WGM01 and WGM00 bits are located in the TCCR0A register. The WGM02 bit is located in the TCCR0B register.</a:t>
            </a:r>
          </a:p>
          <a:p>
            <a:pPr marL="0" indent="0">
              <a:buNone/>
            </a:pPr>
            <a:r>
              <a:rPr lang="en-US" sz="3600" dirty="0"/>
              <a:t>There are </a:t>
            </a:r>
            <a:r>
              <a:rPr lang="en-US" sz="3600" b="1" dirty="0">
                <a:solidFill>
                  <a:srgbClr val="FF0000"/>
                </a:solidFill>
              </a:rPr>
              <a:t>2 types </a:t>
            </a:r>
            <a:r>
              <a:rPr lang="en-US" sz="3600" dirty="0"/>
              <a:t>of Fast PWM modes: (a) Non-inverting and (b) Inverting Fast PWM</a:t>
            </a:r>
          </a:p>
          <a:p>
            <a:pPr marL="0" indent="0">
              <a:buNone/>
            </a:pPr>
            <a:endParaRPr lang="en-US" sz="3600"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9" name="Picture 8">
            <a:extLst>
              <a:ext uri="{FF2B5EF4-FFF2-40B4-BE49-F238E27FC236}">
                <a16:creationId xmlns:a16="http://schemas.microsoft.com/office/drawing/2014/main" id="{2E0E42CB-49ED-4442-89CB-F030F9856445}"/>
              </a:ext>
            </a:extLst>
          </p:cNvPr>
          <p:cNvPicPr>
            <a:picLocks noChangeAspect="1"/>
          </p:cNvPicPr>
          <p:nvPr/>
        </p:nvPicPr>
        <p:blipFill rotWithShape="1">
          <a:blip r:embed="rId2"/>
          <a:srcRect t="8673" b="4720"/>
          <a:stretch/>
        </p:blipFill>
        <p:spPr>
          <a:xfrm>
            <a:off x="389143" y="5481639"/>
            <a:ext cx="8886937" cy="1188720"/>
          </a:xfrm>
          <a:prstGeom prst="rect">
            <a:avLst/>
          </a:prstGeom>
        </p:spPr>
      </p:pic>
      <p:pic>
        <p:nvPicPr>
          <p:cNvPr id="10" name="Picture 9">
            <a:extLst>
              <a:ext uri="{FF2B5EF4-FFF2-40B4-BE49-F238E27FC236}">
                <a16:creationId xmlns:a16="http://schemas.microsoft.com/office/drawing/2014/main" id="{1E8DFCF5-ECBB-4512-A3FC-67B8FB967CF5}"/>
              </a:ext>
            </a:extLst>
          </p:cNvPr>
          <p:cNvPicPr>
            <a:picLocks noChangeAspect="1"/>
          </p:cNvPicPr>
          <p:nvPr/>
        </p:nvPicPr>
        <p:blipFill rotWithShape="1">
          <a:blip r:embed="rId3"/>
          <a:srcRect t="2016" b="11707"/>
          <a:stretch/>
        </p:blipFill>
        <p:spPr>
          <a:xfrm>
            <a:off x="375451" y="5463156"/>
            <a:ext cx="8900629" cy="1201783"/>
          </a:xfrm>
          <a:prstGeom prst="rect">
            <a:avLst/>
          </a:prstGeom>
        </p:spPr>
      </p:pic>
      <p:pic>
        <p:nvPicPr>
          <p:cNvPr id="11" name="Picture 10">
            <a:extLst>
              <a:ext uri="{FF2B5EF4-FFF2-40B4-BE49-F238E27FC236}">
                <a16:creationId xmlns:a16="http://schemas.microsoft.com/office/drawing/2014/main" id="{98C93BA3-2DEF-47DC-9D6A-26CB3E39311E}"/>
              </a:ext>
            </a:extLst>
          </p:cNvPr>
          <p:cNvPicPr>
            <a:picLocks noChangeAspect="1"/>
          </p:cNvPicPr>
          <p:nvPr/>
        </p:nvPicPr>
        <p:blipFill rotWithShape="1">
          <a:blip r:embed="rId4"/>
          <a:srcRect t="5714" b="6554"/>
          <a:stretch/>
        </p:blipFill>
        <p:spPr>
          <a:xfrm>
            <a:off x="389143" y="4114188"/>
            <a:ext cx="8886938" cy="1240971"/>
          </a:xfrm>
          <a:prstGeom prst="rect">
            <a:avLst/>
          </a:prstGeom>
        </p:spPr>
      </p:pic>
      <p:pic>
        <p:nvPicPr>
          <p:cNvPr id="12" name="Picture 11">
            <a:extLst>
              <a:ext uri="{FF2B5EF4-FFF2-40B4-BE49-F238E27FC236}">
                <a16:creationId xmlns:a16="http://schemas.microsoft.com/office/drawing/2014/main" id="{EA47A922-FE95-43B1-B54F-C731DC1014D3}"/>
              </a:ext>
            </a:extLst>
          </p:cNvPr>
          <p:cNvPicPr>
            <a:picLocks noChangeAspect="1"/>
          </p:cNvPicPr>
          <p:nvPr/>
        </p:nvPicPr>
        <p:blipFill rotWithShape="1">
          <a:blip r:embed="rId5"/>
          <a:srcRect t="9868" b="8472"/>
          <a:stretch/>
        </p:blipFill>
        <p:spPr>
          <a:xfrm>
            <a:off x="389143" y="4165864"/>
            <a:ext cx="9033633" cy="1204007"/>
          </a:xfrm>
          <a:prstGeom prst="rect">
            <a:avLst/>
          </a:prstGeom>
        </p:spPr>
      </p:pic>
      <p:pic>
        <p:nvPicPr>
          <p:cNvPr id="13" name="Picture 12">
            <a:extLst>
              <a:ext uri="{FF2B5EF4-FFF2-40B4-BE49-F238E27FC236}">
                <a16:creationId xmlns:a16="http://schemas.microsoft.com/office/drawing/2014/main" id="{EF19CC15-DE0C-4EF5-A354-B04F06B37833}"/>
              </a:ext>
            </a:extLst>
          </p:cNvPr>
          <p:cNvPicPr>
            <a:picLocks noChangeAspect="1"/>
          </p:cNvPicPr>
          <p:nvPr/>
        </p:nvPicPr>
        <p:blipFill rotWithShape="1">
          <a:blip r:embed="rId6"/>
          <a:srcRect l="1295" r="1001"/>
          <a:stretch/>
        </p:blipFill>
        <p:spPr>
          <a:xfrm>
            <a:off x="9996202" y="4232365"/>
            <a:ext cx="6097238" cy="3481846"/>
          </a:xfrm>
          <a:prstGeom prst="rect">
            <a:avLst/>
          </a:prstGeom>
        </p:spPr>
      </p:pic>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7"/>
          <a:stretch>
            <a:fillRect/>
          </a:stretch>
        </p:blipFill>
        <p:spPr>
          <a:xfrm>
            <a:off x="542467" y="6772936"/>
            <a:ext cx="8866617" cy="1128215"/>
          </a:xfrm>
          <a:prstGeom prst="rect">
            <a:avLst/>
          </a:prstGeom>
        </p:spPr>
      </p:pic>
    </p:spTree>
    <p:extLst>
      <p:ext uri="{BB962C8B-B14F-4D97-AF65-F5344CB8AC3E}">
        <p14:creationId xmlns:p14="http://schemas.microsoft.com/office/powerpoint/2010/main" val="25810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2744845"/>
          </a:xfrm>
        </p:spPr>
        <p:txBody>
          <a:bodyPr>
            <a:noAutofit/>
          </a:bodyPr>
          <a:lstStyle/>
          <a:p>
            <a:pPr marL="0" indent="0">
              <a:spcBef>
                <a:spcPts val="600"/>
              </a:spcBef>
              <a:buNone/>
            </a:pPr>
            <a:r>
              <a:rPr lang="en-US" sz="3600" dirty="0"/>
              <a:t>The difference between the mode 3 and mode 7 Fast PWMs is their TOP values.</a:t>
            </a:r>
          </a:p>
          <a:p>
            <a:pPr marL="0" indent="0">
              <a:spcBef>
                <a:spcPts val="600"/>
              </a:spcBef>
              <a:buNone/>
            </a:pPr>
            <a:r>
              <a:rPr lang="en-US" sz="3600" dirty="0"/>
              <a:t>For mode 3, the TOP value is fixed (0xFF), whereas that for mode 7 is </a:t>
            </a:r>
            <a:r>
              <a:rPr lang="en-US" sz="3600" dirty="0" err="1"/>
              <a:t>OCRnA</a:t>
            </a:r>
            <a:r>
              <a:rPr lang="en-US" sz="3600" dirty="0"/>
              <a:t> value.</a:t>
            </a:r>
          </a:p>
          <a:p>
            <a:pPr marL="0" indent="0">
              <a:spcBef>
                <a:spcPts val="600"/>
              </a:spcBef>
              <a:buNone/>
            </a:pPr>
            <a:r>
              <a:rPr lang="en-US" sz="3600" dirty="0"/>
              <a:t>So, if mode 7 is used then we have to </a:t>
            </a:r>
            <a:r>
              <a:rPr lang="en-US" sz="3600" b="1" dirty="0">
                <a:solidFill>
                  <a:srgbClr val="00B050"/>
                </a:solidFill>
              </a:rPr>
              <a:t>load a count value </a:t>
            </a:r>
            <a:r>
              <a:rPr lang="en-US" sz="3600" dirty="0"/>
              <a:t>into the </a:t>
            </a:r>
            <a:r>
              <a:rPr lang="en-US" sz="3600" b="1" dirty="0" err="1">
                <a:solidFill>
                  <a:srgbClr val="FF0000"/>
                </a:solidFill>
              </a:rPr>
              <a:t>OCRnA</a:t>
            </a:r>
            <a:r>
              <a:rPr lang="en-US" sz="3600" b="1" dirty="0">
                <a:solidFill>
                  <a:srgbClr val="FF0000"/>
                </a:solidFill>
              </a:rPr>
              <a:t> register</a:t>
            </a:r>
            <a:r>
              <a:rPr lang="en-US" sz="3600" dirty="0"/>
              <a:t>.</a:t>
            </a:r>
          </a:p>
          <a:p>
            <a:pPr marL="0" indent="0">
              <a:spcBef>
                <a:spcPts val="600"/>
              </a:spcBef>
              <a:buNone/>
            </a:pPr>
            <a:r>
              <a:rPr lang="en-US" sz="3600" dirty="0"/>
              <a:t>Once a mode is selected, the timer/counter starts counting from BOTTOM to TOP value and when the TOP value is reached the counting is repeated from BOTTOM. </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800723"/>
          </a:xfrm>
          <a:prstGeom prst="rect">
            <a:avLst/>
          </a:prstGeom>
        </p:spPr>
        <p:txBody>
          <a:bodyPr vert="horz" lIns="91440" tIns="45720" rIns="91440" bIns="45720" rtlCol="0" anchor="ctr">
            <a:normAutofit lnSpcReduction="10000"/>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4" name="Picture 3"/>
          <p:cNvPicPr>
            <a:picLocks noChangeAspect="1"/>
          </p:cNvPicPr>
          <p:nvPr/>
        </p:nvPicPr>
        <p:blipFill>
          <a:blip r:embed="rId2"/>
          <a:stretch>
            <a:fillRect/>
          </a:stretch>
        </p:blipFill>
        <p:spPr>
          <a:xfrm>
            <a:off x="371736" y="3539066"/>
            <a:ext cx="9534264" cy="4414434"/>
          </a:xfrm>
          <a:prstGeom prst="rect">
            <a:avLst/>
          </a:prstGeom>
        </p:spPr>
      </p:pic>
      <p:sp>
        <p:nvSpPr>
          <p:cNvPr id="15" name="Rectangle 14"/>
          <p:cNvSpPr/>
          <p:nvPr/>
        </p:nvSpPr>
        <p:spPr>
          <a:xfrm>
            <a:off x="10044981" y="3795829"/>
            <a:ext cx="6051172" cy="830997"/>
          </a:xfrm>
          <a:prstGeom prst="rect">
            <a:avLst/>
          </a:prstGeom>
        </p:spPr>
        <p:txBody>
          <a:bodyPr wrap="square">
            <a:spAutoFit/>
          </a:bodyPr>
          <a:lstStyle/>
          <a:p>
            <a:r>
              <a:rPr lang="en-US" sz="2400" dirty="0"/>
              <a:t>The table in the right shows the </a:t>
            </a:r>
            <a:r>
              <a:rPr lang="en-US" sz="2400" b="1" dirty="0">
                <a:solidFill>
                  <a:srgbClr val="00B050"/>
                </a:solidFill>
              </a:rPr>
              <a:t>WGM bits combination </a:t>
            </a:r>
            <a:r>
              <a:rPr lang="en-US" sz="2400" dirty="0"/>
              <a:t>for mode 3 and mode 7.</a:t>
            </a:r>
          </a:p>
        </p:txBody>
      </p:sp>
      <p:sp>
        <p:nvSpPr>
          <p:cNvPr id="17" name="TextBox 16"/>
          <p:cNvSpPr txBox="1"/>
          <p:nvPr/>
        </p:nvSpPr>
        <p:spPr>
          <a:xfrm>
            <a:off x="405602" y="5822665"/>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0" name="TextBox 19"/>
          <p:cNvSpPr txBox="1"/>
          <p:nvPr/>
        </p:nvSpPr>
        <p:spPr>
          <a:xfrm>
            <a:off x="431002" y="7517748"/>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2" name="Right Brace 21"/>
          <p:cNvSpPr/>
          <p:nvPr/>
        </p:nvSpPr>
        <p:spPr>
          <a:xfrm rot="16200000" flipV="1">
            <a:off x="2664374" y="2495038"/>
            <a:ext cx="501586" cy="3008869"/>
          </a:xfrm>
          <a:prstGeom prst="rightBrace">
            <a:avLst>
              <a:gd name="adj1" fmla="val 63094"/>
              <a:gd name="adj2" fmla="val 494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Tree>
    <p:extLst>
      <p:ext uri="{BB962C8B-B14F-4D97-AF65-F5344CB8AC3E}">
        <p14:creationId xmlns:p14="http://schemas.microsoft.com/office/powerpoint/2010/main" val="34517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buNone/>
            </a:pPr>
            <a:r>
              <a:rPr lang="en-CA" sz="3600" dirty="0">
                <a:solidFill>
                  <a:srgbClr val="000000"/>
                </a:solidFill>
              </a:rPr>
              <a:t>In the fast PWM mode</a:t>
            </a:r>
            <a:r>
              <a:rPr lang="en-CA" sz="3600">
                <a:solidFill>
                  <a:srgbClr val="000000"/>
                </a:solidFill>
              </a:rPr>
              <a:t>, </a:t>
            </a:r>
            <a:r>
              <a:rPr lang="en-US" sz="3600">
                <a:solidFill>
                  <a:srgbClr val="000000"/>
                </a:solidFill>
              </a:rPr>
              <a:t>the Compare Output Mode </a:t>
            </a:r>
            <a:r>
              <a:rPr lang="en-US" sz="3600">
                <a:solidFill>
                  <a:srgbClr val="FF0000"/>
                </a:solidFill>
              </a:rPr>
              <a:t>bits COM0A1, COM0A0 (in the TCCR0A register)</a:t>
            </a:r>
            <a:r>
              <a:rPr lang="en-US" sz="3600">
                <a:solidFill>
                  <a:srgbClr val="000000"/>
                </a:solidFill>
              </a:rPr>
              <a:t> for the output at OC0A and </a:t>
            </a:r>
            <a:r>
              <a:rPr lang="en-US" sz="3600">
                <a:solidFill>
                  <a:srgbClr val="FF0000"/>
                </a:solidFill>
              </a:rPr>
              <a:t>bits COM0B1, COM0B0 (in the TCCR0A register)</a:t>
            </a:r>
            <a:r>
              <a:rPr lang="en-US" sz="3600">
                <a:solidFill>
                  <a:srgbClr val="000000"/>
                </a:solidFill>
              </a:rPr>
              <a:t> for the output at OC0B, are used to configure the output as either non-inverting or inverting mode of operation. </a:t>
            </a:r>
            <a:r>
              <a:rPr lang="en-US" sz="3600" dirty="0">
                <a:solidFill>
                  <a:srgbClr val="000000"/>
                </a:solidFill>
              </a:rPr>
              <a:t>Table 12-3 shows how to select COM0A1, COM0A0 bits to generate non-inverting and inverting mode’s fast PWM waveform.</a:t>
            </a:r>
            <a:endParaRPr lang="en-US" sz="3600" dirty="0"/>
          </a:p>
        </p:txBody>
      </p:sp>
      <p:pic>
        <p:nvPicPr>
          <p:cNvPr id="6" name="Picture 5"/>
          <p:cNvPicPr>
            <a:picLocks noChangeAspect="1"/>
          </p:cNvPicPr>
          <p:nvPr/>
        </p:nvPicPr>
        <p:blipFill>
          <a:blip r:embed="rId2"/>
          <a:stretch>
            <a:fillRect/>
          </a:stretch>
        </p:blipFill>
        <p:spPr>
          <a:xfrm>
            <a:off x="327024" y="3352800"/>
            <a:ext cx="14282547" cy="4566833"/>
          </a:xfrm>
          <a:prstGeom prst="rect">
            <a:avLst/>
          </a:prstGeom>
        </p:spPr>
      </p:pic>
      <p:sp>
        <p:nvSpPr>
          <p:cNvPr id="10" name="TextBox 9"/>
          <p:cNvSpPr txBox="1"/>
          <p:nvPr/>
        </p:nvSpPr>
        <p:spPr>
          <a:xfrm>
            <a:off x="777861" y="605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775200" y="6862333"/>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861" y="698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775200" y="7772455"/>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1627641"/>
          </a:xfrm>
        </p:spPr>
        <p:txBody>
          <a:bodyPr>
            <a:noAutofit/>
          </a:bodyPr>
          <a:lstStyle/>
          <a:p>
            <a:pPr marL="0" indent="0" algn="just">
              <a:buNone/>
            </a:pPr>
            <a:r>
              <a:rPr lang="en-CA" sz="3600" dirty="0">
                <a:solidFill>
                  <a:srgbClr val="000000"/>
                </a:solidFill>
              </a:rPr>
              <a:t>In the fast PWM mode, the compare unit allows the generation of PWM waveforms on the OC0x pins. </a:t>
            </a:r>
            <a:r>
              <a:rPr lang="en-US" sz="3600" dirty="0">
                <a:solidFill>
                  <a:srgbClr val="00B0F0"/>
                </a:solidFill>
              </a:rPr>
              <a:t>Table 12.6 </a:t>
            </a:r>
            <a:r>
              <a:rPr lang="en-US" sz="3600" dirty="0"/>
              <a:t>shows the COM0B1:0 bit functionality when the WGM02:0 bits are set to the fast PWM mode.</a:t>
            </a:r>
          </a:p>
        </p:txBody>
      </p:sp>
      <p:pic>
        <p:nvPicPr>
          <p:cNvPr id="5" name="Picture 4"/>
          <p:cNvPicPr>
            <a:picLocks noChangeAspect="1"/>
          </p:cNvPicPr>
          <p:nvPr/>
        </p:nvPicPr>
        <p:blipFill rotWithShape="1">
          <a:blip r:embed="rId2"/>
          <a:srcRect l="983" t="19537" r="2256" b="1758"/>
          <a:stretch/>
        </p:blipFill>
        <p:spPr>
          <a:xfrm>
            <a:off x="220882" y="2427316"/>
            <a:ext cx="13029606" cy="5537137"/>
          </a:xfrm>
          <a:prstGeom prst="rect">
            <a:avLst/>
          </a:prstGeom>
        </p:spPr>
      </p:pic>
      <p:sp>
        <p:nvSpPr>
          <p:cNvPr id="10" name="TextBox 9"/>
          <p:cNvSpPr txBox="1"/>
          <p:nvPr/>
        </p:nvSpPr>
        <p:spPr>
          <a:xfrm>
            <a:off x="422261" y="478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216404" y="5588000"/>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261" y="571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216399" y="6536321"/>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256183"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6"/>
            <a:ext cx="16072064" cy="2276034"/>
          </a:xfrm>
        </p:spPr>
        <p:txBody>
          <a:bodyPr>
            <a:noAutofit/>
          </a:bodyPr>
          <a:lstStyle/>
          <a:p>
            <a:pPr marL="0" indent="0">
              <a:buNone/>
            </a:pPr>
            <a:r>
              <a:rPr lang="en-CA" sz="3600" dirty="0">
                <a:solidFill>
                  <a:srgbClr val="000000"/>
                </a:solidFill>
              </a:rPr>
              <a:t>Setting the COM0x1:0 bits to</a:t>
            </a:r>
            <a:r>
              <a:rPr lang="en-CA" sz="3600" b="1" dirty="0">
                <a:solidFill>
                  <a:schemeClr val="accent2">
                    <a:lumMod val="75000"/>
                  </a:schemeClr>
                </a:solidFill>
              </a:rPr>
              <a:t> 10 </a:t>
            </a:r>
            <a:r>
              <a:rPr lang="en-CA" sz="3600" dirty="0">
                <a:solidFill>
                  <a:srgbClr val="000000"/>
                </a:solidFill>
              </a:rPr>
              <a:t>will produce </a:t>
            </a:r>
            <a:r>
              <a:rPr lang="en-CA" sz="3600" b="1" dirty="0">
                <a:solidFill>
                  <a:srgbClr val="C00000"/>
                </a:solidFill>
              </a:rPr>
              <a:t>a non-inverted PWM </a:t>
            </a:r>
            <a:r>
              <a:rPr lang="en-CA" sz="3600" dirty="0">
                <a:solidFill>
                  <a:srgbClr val="000000"/>
                </a:solidFill>
              </a:rPr>
              <a:t>and </a:t>
            </a:r>
            <a:r>
              <a:rPr lang="en-CA" sz="3600" b="1" dirty="0">
                <a:solidFill>
                  <a:srgbClr val="00B0F0"/>
                </a:solidFill>
              </a:rPr>
              <a:t>an inverted PWM output </a:t>
            </a:r>
            <a:r>
              <a:rPr lang="en-CA" sz="3600" dirty="0">
                <a:solidFill>
                  <a:srgbClr val="000000"/>
                </a:solidFill>
              </a:rPr>
              <a:t>can be generated by setting the COM0x1:0 to </a:t>
            </a:r>
            <a:r>
              <a:rPr lang="en-CA" sz="3600" b="1" dirty="0">
                <a:solidFill>
                  <a:srgbClr val="00B0F0"/>
                </a:solidFill>
              </a:rPr>
              <a:t>11</a:t>
            </a:r>
            <a:r>
              <a:rPr lang="en-CA" sz="3600" dirty="0">
                <a:solidFill>
                  <a:srgbClr val="000000"/>
                </a:solidFill>
              </a:rPr>
              <a:t>.</a:t>
            </a:r>
          </a:p>
          <a:p>
            <a:pPr marL="0" indent="0">
              <a:buNone/>
            </a:pPr>
            <a:r>
              <a:rPr lang="en-CA" sz="3600" dirty="0">
                <a:solidFill>
                  <a:srgbClr val="000000"/>
                </a:solidFill>
              </a:rPr>
              <a:t>Setting the COM0A1:0 bits to </a:t>
            </a:r>
            <a:r>
              <a:rPr lang="en-CA" sz="3600" b="1" dirty="0">
                <a:solidFill>
                  <a:schemeClr val="accent2">
                    <a:lumMod val="75000"/>
                  </a:schemeClr>
                </a:solidFill>
              </a:rPr>
              <a:t>01</a:t>
            </a:r>
            <a:r>
              <a:rPr lang="en-CA" sz="3600" dirty="0">
                <a:solidFill>
                  <a:srgbClr val="000000"/>
                </a:solidFill>
              </a:rPr>
              <a:t> allows the OC0A pin to toggle on Compare Matches if the WGM02 bit is set. This option is not available for the OC0B pin (see </a:t>
            </a:r>
            <a:r>
              <a:rPr lang="en-CA" sz="3600" dirty="0">
                <a:solidFill>
                  <a:srgbClr val="0000FF"/>
                </a:solidFill>
              </a:rPr>
              <a:t>Table 12-6 </a:t>
            </a:r>
            <a:r>
              <a:rPr lang="en-CA" sz="3600" dirty="0">
                <a:solidFill>
                  <a:srgbClr val="000000"/>
                </a:solidFill>
              </a:rPr>
              <a:t>).</a:t>
            </a:r>
            <a:endParaRPr lang="en-US" sz="3600" dirty="0">
              <a:solidFill>
                <a:schemeClr val="bg1"/>
              </a:solidFill>
            </a:endParaRPr>
          </a:p>
        </p:txBody>
      </p:sp>
      <p:pic>
        <p:nvPicPr>
          <p:cNvPr id="10" name="Picture 9">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220881" y="3031251"/>
            <a:ext cx="15855934" cy="1710084"/>
          </a:xfrm>
          <a:prstGeom prst="rect">
            <a:avLst/>
          </a:prstGeom>
        </p:spPr>
      </p:pic>
      <p:pic>
        <p:nvPicPr>
          <p:cNvPr id="11" name="Picture 10">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220881" y="4637355"/>
            <a:ext cx="15855934" cy="1627978"/>
          </a:xfrm>
          <a:prstGeom prst="rect">
            <a:avLst/>
          </a:prstGeom>
        </p:spPr>
      </p:pic>
      <p:sp>
        <p:nvSpPr>
          <p:cNvPr id="12" name="TextBox 11"/>
          <p:cNvSpPr txBox="1"/>
          <p:nvPr/>
        </p:nvSpPr>
        <p:spPr>
          <a:xfrm>
            <a:off x="2201334" y="3339644"/>
            <a:ext cx="3305474" cy="646331"/>
          </a:xfrm>
          <a:prstGeom prst="rect">
            <a:avLst/>
          </a:prstGeom>
          <a:noFill/>
          <a:ln w="57150">
            <a:solidFill>
              <a:srgbClr val="C00000"/>
            </a:solidFill>
            <a:prstDash val="sysDash"/>
          </a:ln>
        </p:spPr>
        <p:txBody>
          <a:bodyPr wrap="square" rtlCol="0">
            <a:spAutoFit/>
          </a:bodyPr>
          <a:lstStyle/>
          <a:p>
            <a:endParaRPr lang="en-US" sz="3600" dirty="0">
              <a:solidFill>
                <a:srgbClr val="C00000"/>
              </a:solidFill>
            </a:endParaRPr>
          </a:p>
        </p:txBody>
      </p:sp>
      <p:sp>
        <p:nvSpPr>
          <p:cNvPr id="14" name="TextBox 13"/>
          <p:cNvSpPr txBox="1"/>
          <p:nvPr/>
        </p:nvSpPr>
        <p:spPr>
          <a:xfrm>
            <a:off x="5506807" y="3331275"/>
            <a:ext cx="3264659" cy="646331"/>
          </a:xfrm>
          <a:prstGeom prst="rect">
            <a:avLst/>
          </a:prstGeom>
          <a:noFill/>
          <a:ln w="57150">
            <a:solidFill>
              <a:srgbClr val="00B050"/>
            </a:solidFill>
            <a:prstDash val="sysDash"/>
          </a:ln>
        </p:spPr>
        <p:txBody>
          <a:bodyPr wrap="square" rtlCol="0">
            <a:spAutoFit/>
          </a:bodyPr>
          <a:lstStyle/>
          <a:p>
            <a:endParaRPr lang="en-US" sz="3600" dirty="0"/>
          </a:p>
        </p:txBody>
      </p:sp>
      <p:pic>
        <p:nvPicPr>
          <p:cNvPr id="13" name="Picture 12">
            <a:extLst>
              <a:ext uri="{FF2B5EF4-FFF2-40B4-BE49-F238E27FC236}">
                <a16:creationId xmlns:a16="http://schemas.microsoft.com/office/drawing/2014/main" id="{2E0E42CB-49ED-4442-89CB-F030F9856445}"/>
              </a:ext>
            </a:extLst>
          </p:cNvPr>
          <p:cNvPicPr>
            <a:picLocks noChangeAspect="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contrast="20000"/>
                    </a14:imgEffect>
                  </a14:imgLayer>
                </a14:imgProps>
              </a:ext>
            </a:extLst>
          </a:blip>
          <a:srcRect l="879" t="8673" r="1233" b="4720"/>
          <a:stretch/>
        </p:blipFill>
        <p:spPr>
          <a:xfrm>
            <a:off x="220135" y="6319913"/>
            <a:ext cx="13885331" cy="1616654"/>
          </a:xfrm>
          <a:prstGeom prst="rect">
            <a:avLst/>
          </a:prstGeom>
        </p:spPr>
      </p:pic>
      <p:pic>
        <p:nvPicPr>
          <p:cNvPr id="17" name="Picture 16">
            <a:extLst>
              <a:ext uri="{FF2B5EF4-FFF2-40B4-BE49-F238E27FC236}">
                <a16:creationId xmlns:a16="http://schemas.microsoft.com/office/drawing/2014/main" id="{1E8DFCF5-ECBB-4512-A3FC-67B8FB967CF5}"/>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7">
                    <a14:imgEffect>
                      <a14:saturation sat="300000"/>
                    </a14:imgEffect>
                  </a14:imgLayer>
                </a14:imgProps>
              </a:ext>
            </a:extLst>
          </a:blip>
          <a:srcRect l="1707" t="2016" r="1412" b="11707"/>
          <a:stretch/>
        </p:blipFill>
        <p:spPr>
          <a:xfrm>
            <a:off x="220136" y="6265333"/>
            <a:ext cx="13885329" cy="1654301"/>
          </a:xfrm>
          <a:prstGeom prst="rect">
            <a:avLst/>
          </a:prstGeom>
        </p:spPr>
      </p:pic>
    </p:spTree>
    <p:extLst>
      <p:ext uri="{BB962C8B-B14F-4D97-AF65-F5344CB8AC3E}">
        <p14:creationId xmlns:p14="http://schemas.microsoft.com/office/powerpoint/2010/main" val="2716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14953"/>
            <a:ext cx="7538719" cy="865950"/>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03700" y="814648"/>
            <a:ext cx="7510511" cy="7104986"/>
          </a:xfrm>
        </p:spPr>
        <p:txBody>
          <a:bodyPr>
            <a:noAutofit/>
          </a:bodyPr>
          <a:lstStyle/>
          <a:p>
            <a:pPr>
              <a:buClrTx/>
            </a:pPr>
            <a:r>
              <a:rPr lang="en-CA" sz="3200" dirty="0"/>
              <a:t>The </a:t>
            </a:r>
            <a:r>
              <a:rPr lang="en-CA" sz="3200" b="1" dirty="0">
                <a:solidFill>
                  <a:srgbClr val="00B050"/>
                </a:solidFill>
              </a:rPr>
              <a:t>Fast Pulse Width Modulation </a:t>
            </a:r>
            <a:r>
              <a:rPr lang="en-CA" sz="3200" dirty="0"/>
              <a:t>or </a:t>
            </a:r>
            <a:r>
              <a:rPr lang="en-CA" sz="3200" b="1" dirty="0">
                <a:solidFill>
                  <a:srgbClr val="00B050"/>
                </a:solidFill>
              </a:rPr>
              <a:t>Fast PWM Mode</a:t>
            </a:r>
            <a:r>
              <a:rPr lang="en-CA" sz="3200" dirty="0">
                <a:solidFill>
                  <a:srgbClr val="00B050"/>
                </a:solidFill>
              </a:rPr>
              <a:t> </a:t>
            </a:r>
            <a:r>
              <a:rPr lang="en-CA" sz="3200" b="1" dirty="0">
                <a:solidFill>
                  <a:srgbClr val="FF0000"/>
                </a:solidFill>
              </a:rPr>
              <a:t>(WGM02:0 = 3 or 7) </a:t>
            </a:r>
            <a:r>
              <a:rPr lang="en-CA" sz="3200" dirty="0"/>
              <a:t>provides a high-frequency PWM waveform generation option. The </a:t>
            </a:r>
            <a:r>
              <a:rPr lang="en-CA" sz="3200" dirty="0">
                <a:solidFill>
                  <a:srgbClr val="00B050"/>
                </a:solidFill>
              </a:rPr>
              <a:t>Fast PWM </a:t>
            </a:r>
            <a:r>
              <a:rPr lang="en-CA" sz="3200" dirty="0"/>
              <a:t>differs from the other PWM option in its </a:t>
            </a:r>
            <a:r>
              <a:rPr lang="en-CA" sz="3200" dirty="0">
                <a:solidFill>
                  <a:srgbClr val="FF0000"/>
                </a:solidFill>
              </a:rPr>
              <a:t>single-slope operation</a:t>
            </a:r>
            <a:r>
              <a:rPr lang="en-CA" sz="3200" dirty="0"/>
              <a:t>. </a:t>
            </a:r>
          </a:p>
          <a:p>
            <a:pPr>
              <a:buClrTx/>
            </a:pPr>
            <a:r>
              <a:rPr lang="en-CA" sz="3200" dirty="0"/>
              <a:t>The counter starts counting from </a:t>
            </a:r>
            <a:r>
              <a:rPr lang="en-CA" sz="3200" dirty="0">
                <a:solidFill>
                  <a:srgbClr val="00B050"/>
                </a:solidFill>
              </a:rPr>
              <a:t>BOTTOM to TOP </a:t>
            </a:r>
            <a:r>
              <a:rPr lang="en-CA" sz="3200" dirty="0"/>
              <a:t>and then restarts from </a:t>
            </a:r>
            <a:r>
              <a:rPr lang="en-CA" sz="3200" dirty="0">
                <a:solidFill>
                  <a:srgbClr val="00B050"/>
                </a:solidFill>
              </a:rPr>
              <a:t>BOTTOM</a:t>
            </a:r>
            <a:r>
              <a:rPr lang="en-CA" sz="3200" dirty="0"/>
              <a:t>. </a:t>
            </a:r>
          </a:p>
          <a:p>
            <a:pPr>
              <a:buClrTx/>
            </a:pPr>
            <a:r>
              <a:rPr lang="en-CA" sz="3200" dirty="0"/>
              <a:t>In </a:t>
            </a:r>
            <a:r>
              <a:rPr lang="en-CA" sz="3200" b="1" dirty="0">
                <a:solidFill>
                  <a:srgbClr val="FF0000"/>
                </a:solidFill>
              </a:rPr>
              <a:t>Non-inverting Compare Output Mode</a:t>
            </a:r>
            <a:r>
              <a:rPr lang="en-CA" sz="3200" dirty="0"/>
              <a:t>, the Output Compare (OC0x) is </a:t>
            </a:r>
            <a:r>
              <a:rPr lang="en-CA" sz="3200" b="1" dirty="0">
                <a:solidFill>
                  <a:srgbClr val="FF0000"/>
                </a:solidFill>
              </a:rPr>
              <a:t>cleared</a:t>
            </a:r>
            <a:r>
              <a:rPr lang="en-CA" sz="3200" dirty="0"/>
              <a:t> on the </a:t>
            </a:r>
            <a:r>
              <a:rPr lang="en-CA" sz="3200" dirty="0">
                <a:solidFill>
                  <a:srgbClr val="00B050"/>
                </a:solidFill>
              </a:rPr>
              <a:t>compare match </a:t>
            </a:r>
            <a:r>
              <a:rPr lang="en-CA" sz="3200" dirty="0"/>
              <a:t>between </a:t>
            </a:r>
            <a:r>
              <a:rPr lang="en-CA" sz="3200" dirty="0">
                <a:solidFill>
                  <a:srgbClr val="00B050"/>
                </a:solidFill>
              </a:rPr>
              <a:t>TCNT0 and OCR0x</a:t>
            </a:r>
            <a:r>
              <a:rPr lang="en-CA" sz="3200" dirty="0"/>
              <a:t>, and </a:t>
            </a:r>
            <a:r>
              <a:rPr lang="en-CA" sz="3200" b="1" dirty="0">
                <a:solidFill>
                  <a:srgbClr val="00B050"/>
                </a:solidFill>
              </a:rPr>
              <a:t>set</a:t>
            </a:r>
            <a:r>
              <a:rPr lang="en-CA" sz="3200" dirty="0"/>
              <a:t> at BOTTOM. </a:t>
            </a:r>
          </a:p>
          <a:p>
            <a:pPr>
              <a:buClrTx/>
            </a:pPr>
            <a:r>
              <a:rPr lang="en-CA" sz="3200" dirty="0"/>
              <a:t>In </a:t>
            </a:r>
            <a:r>
              <a:rPr lang="en-CA" sz="3200" b="1" dirty="0">
                <a:solidFill>
                  <a:srgbClr val="00B050"/>
                </a:solidFill>
              </a:rPr>
              <a:t>Inverting Compare Output Mode</a:t>
            </a:r>
            <a:r>
              <a:rPr lang="en-CA" sz="3200" dirty="0"/>
              <a:t>, the output is </a:t>
            </a:r>
            <a:r>
              <a:rPr lang="en-CA" sz="3200" b="1" dirty="0">
                <a:solidFill>
                  <a:srgbClr val="00B050"/>
                </a:solidFill>
              </a:rPr>
              <a:t>set</a:t>
            </a:r>
            <a:r>
              <a:rPr lang="en-CA" sz="3200" dirty="0"/>
              <a:t> on compare match and </a:t>
            </a:r>
            <a:r>
              <a:rPr lang="en-CA" sz="3200" b="1" dirty="0">
                <a:solidFill>
                  <a:srgbClr val="FF0000"/>
                </a:solidFill>
              </a:rPr>
              <a:t>cleared</a:t>
            </a:r>
            <a:r>
              <a:rPr lang="en-CA" sz="3200" dirty="0"/>
              <a:t> at BOTTOM.</a:t>
            </a:r>
            <a:endParaRPr lang="en-US" sz="3200" dirty="0"/>
          </a:p>
        </p:txBody>
      </p:sp>
      <p:pic>
        <p:nvPicPr>
          <p:cNvPr id="4" name="Picture 3"/>
          <p:cNvPicPr>
            <a:picLocks noChangeAspect="1"/>
          </p:cNvPicPr>
          <p:nvPr/>
        </p:nvPicPr>
        <p:blipFill rotWithShape="1">
          <a:blip r:embed="rId3"/>
          <a:srcRect l="1012" t="746" r="1301"/>
          <a:stretch/>
        </p:blipFill>
        <p:spPr>
          <a:xfrm>
            <a:off x="7531331" y="515390"/>
            <a:ext cx="8711738" cy="7404244"/>
          </a:xfrm>
          <a:prstGeom prst="rect">
            <a:avLst/>
          </a:prstGeom>
        </p:spPr>
      </p:pic>
      <p:sp>
        <p:nvSpPr>
          <p:cNvPr id="8" name="TextBox 7"/>
          <p:cNvSpPr txBox="1"/>
          <p:nvPr/>
        </p:nvSpPr>
        <p:spPr>
          <a:xfrm>
            <a:off x="13405450" y="3502325"/>
            <a:ext cx="1362972" cy="724619"/>
          </a:xfrm>
          <a:prstGeom prst="rect">
            <a:avLst/>
          </a:prstGeom>
          <a:noFill/>
          <a:ln w="28575">
            <a:solidFill>
              <a:srgbClr val="C00000"/>
            </a:solidFill>
            <a:prstDash val="dash"/>
          </a:ln>
        </p:spPr>
        <p:txBody>
          <a:bodyPr wrap="square" rtlCol="0">
            <a:spAutoFit/>
          </a:bodyPr>
          <a:lstStyle/>
          <a:p>
            <a:endParaRPr lang="en-US" dirty="0"/>
          </a:p>
        </p:txBody>
      </p:sp>
      <p:sp>
        <p:nvSpPr>
          <p:cNvPr id="9" name="TextBox 8"/>
          <p:cNvSpPr txBox="1"/>
          <p:nvPr/>
        </p:nvSpPr>
        <p:spPr>
          <a:xfrm>
            <a:off x="13405450" y="5107131"/>
            <a:ext cx="1362972" cy="724619"/>
          </a:xfrm>
          <a:prstGeom prst="rect">
            <a:avLst/>
          </a:prstGeom>
          <a:noFill/>
          <a:ln w="28575">
            <a:solidFill>
              <a:srgbClr val="00B050"/>
            </a:solidFill>
            <a:prstDash val="dash"/>
          </a:ln>
        </p:spPr>
        <p:txBody>
          <a:bodyPr wrap="square" rtlCol="0">
            <a:spAutoFit/>
          </a:bodyPr>
          <a:lstStyle/>
          <a:p>
            <a:endParaRPr lang="en-US" dirty="0"/>
          </a:p>
        </p:txBody>
      </p:sp>
      <p:cxnSp>
        <p:nvCxnSpPr>
          <p:cNvPr id="11" name="Straight Arrow Connector 10"/>
          <p:cNvCxnSpPr/>
          <p:nvPr/>
        </p:nvCxnSpPr>
        <p:spPr>
          <a:xfrm flipH="1">
            <a:off x="14086936" y="2829464"/>
            <a:ext cx="474453" cy="396815"/>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4086936" y="4384852"/>
            <a:ext cx="474453" cy="396815"/>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5144" y="2449901"/>
            <a:ext cx="2249081" cy="724619"/>
          </a:xfrm>
          <a:prstGeom prst="rect">
            <a:avLst/>
          </a:prstGeom>
          <a:noFill/>
          <a:ln w="28575">
            <a:solidFill>
              <a:srgbClr val="FF0000"/>
            </a:solidFill>
            <a:prstDash val="dash"/>
          </a:ln>
        </p:spPr>
        <p:txBody>
          <a:bodyPr wrap="square" rtlCol="0">
            <a:spAutoFit/>
          </a:bodyPr>
          <a:lstStyle/>
          <a:p>
            <a:endParaRPr lang="en-US" dirty="0"/>
          </a:p>
        </p:txBody>
      </p:sp>
      <p:sp>
        <p:nvSpPr>
          <p:cNvPr id="14" name="TextBox 13"/>
          <p:cNvSpPr txBox="1"/>
          <p:nvPr/>
        </p:nvSpPr>
        <p:spPr>
          <a:xfrm>
            <a:off x="8275143" y="4174224"/>
            <a:ext cx="2249081" cy="724619"/>
          </a:xfrm>
          <a:prstGeom prst="rect">
            <a:avLst/>
          </a:prstGeom>
          <a:noFill/>
          <a:ln w="28575">
            <a:solidFill>
              <a:srgbClr val="C00000"/>
            </a:solidFill>
            <a:prstDash val="dash"/>
          </a:ln>
        </p:spPr>
        <p:txBody>
          <a:bodyPr wrap="square" rtlCol="0">
            <a:spAutoFit/>
          </a:bodyPr>
          <a:lstStyle/>
          <a:p>
            <a:endParaRPr lang="en-US" dirty="0"/>
          </a:p>
        </p:txBody>
      </p:sp>
      <p:sp>
        <p:nvSpPr>
          <p:cNvPr id="16" name="TextBox 15"/>
          <p:cNvSpPr txBox="1"/>
          <p:nvPr/>
        </p:nvSpPr>
        <p:spPr>
          <a:xfrm>
            <a:off x="8278689" y="5726017"/>
            <a:ext cx="2249081" cy="724619"/>
          </a:xfrm>
          <a:prstGeom prst="rect">
            <a:avLst/>
          </a:prstGeom>
          <a:noFill/>
          <a:ln w="28575">
            <a:solidFill>
              <a:srgbClr val="00B050"/>
            </a:solidFill>
            <a:prstDash val="dash"/>
          </a:ln>
        </p:spPr>
        <p:txBody>
          <a:bodyPr wrap="square" rtlCol="0">
            <a:spAutoFit/>
          </a:bodyPr>
          <a:lstStyle/>
          <a:p>
            <a:endParaRPr lang="en-US" dirty="0"/>
          </a:p>
        </p:txBody>
      </p:sp>
      <p:sp>
        <p:nvSpPr>
          <p:cNvPr id="17" name="TextBox 16"/>
          <p:cNvSpPr txBox="1"/>
          <p:nvPr/>
        </p:nvSpPr>
        <p:spPr>
          <a:xfrm>
            <a:off x="15441282" y="3502325"/>
            <a:ext cx="858093" cy="724619"/>
          </a:xfrm>
          <a:prstGeom prst="rect">
            <a:avLst/>
          </a:prstGeom>
          <a:noFill/>
          <a:ln w="28575">
            <a:solidFill>
              <a:srgbClr val="C00000"/>
            </a:solidFill>
            <a:prstDash val="dash"/>
          </a:ln>
        </p:spPr>
        <p:txBody>
          <a:bodyPr wrap="square" rtlCol="0">
            <a:spAutoFit/>
          </a:bodyPr>
          <a:lstStyle/>
          <a:p>
            <a:endParaRPr lang="en-US" dirty="0"/>
          </a:p>
        </p:txBody>
      </p:sp>
      <p:sp>
        <p:nvSpPr>
          <p:cNvPr id="18" name="TextBox 17"/>
          <p:cNvSpPr txBox="1"/>
          <p:nvPr/>
        </p:nvSpPr>
        <p:spPr>
          <a:xfrm>
            <a:off x="15458535" y="5053157"/>
            <a:ext cx="858094" cy="724619"/>
          </a:xfrm>
          <a:prstGeom prst="rect">
            <a:avLst/>
          </a:prstGeom>
          <a:noFill/>
          <a:ln w="28575">
            <a:solidFill>
              <a:srgbClr val="00B050"/>
            </a:solidFill>
            <a:prstDash val="dash"/>
          </a:ln>
        </p:spPr>
        <p:txBody>
          <a:bodyPr wrap="square" rtlCol="0">
            <a:spAutoFit/>
          </a:bodyPr>
          <a:lstStyle/>
          <a:p>
            <a:endParaRPr lang="en-US" dirty="0"/>
          </a:p>
        </p:txBody>
      </p:sp>
    </p:spTree>
    <p:extLst>
      <p:ext uri="{BB962C8B-B14F-4D97-AF65-F5344CB8AC3E}">
        <p14:creationId xmlns:p14="http://schemas.microsoft.com/office/powerpoint/2010/main" val="326236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heel(1)">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2.xml><?xml version="1.0" encoding="utf-8"?>
<ds:datastoreItem xmlns:ds="http://schemas.openxmlformats.org/officeDocument/2006/customXml" ds:itemID="{86EC1C7B-CC7E-4EE9-AC5A-0CF1C1A5CEEC}"/>
</file>

<file path=customXml/itemProps3.xml><?xml version="1.0" encoding="utf-8"?>
<ds:datastoreItem xmlns:ds="http://schemas.openxmlformats.org/officeDocument/2006/customXml" ds:itemID="{F358E20A-3CCF-4936-A030-6C75490658A6}">
  <ds:schemaRef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f05aa4fc-6785-42fa-879e-4fefad1725f6"/>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10156</TotalTime>
  <Words>3843</Words>
  <Application>Microsoft Office PowerPoint</Application>
  <PresentationFormat>Custom</PresentationFormat>
  <Paragraphs>339</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Calibri</vt:lpstr>
      <vt:lpstr>Calibri Light</vt:lpstr>
      <vt:lpstr>Cambria Math</vt:lpstr>
      <vt:lpstr>Georgia</vt:lpstr>
      <vt:lpstr>Times New Roman</vt:lpstr>
      <vt:lpstr>Office Theme</vt:lpstr>
      <vt:lpstr>Lecture # 2 (Final) Pulse Width Modulation (PWM)</vt:lpstr>
      <vt:lpstr>PWM</vt:lpstr>
      <vt:lpstr>PWM</vt:lpstr>
      <vt:lpstr>PWM</vt:lpstr>
      <vt:lpstr>PowerPoint Presentation</vt:lpstr>
      <vt:lpstr>Fast PWM Mode: Setting Modes </vt:lpstr>
      <vt:lpstr>Fast PWM Mode: Setting Modes </vt:lpstr>
      <vt:lpstr>Fast PWM Mode: Setting Modes </vt:lpstr>
      <vt:lpstr>Fast PWM Mode </vt:lpstr>
      <vt:lpstr>Fast PWM Mode </vt:lpstr>
      <vt:lpstr>Fast PWM Mode </vt:lpstr>
      <vt:lpstr>Fast PWM Mode: Output Frequency </vt:lpstr>
      <vt:lpstr>Fast PWM Mode: Output Frequency </vt:lpstr>
      <vt:lpstr>Fast PWM Mode: Output Frequency </vt:lpstr>
      <vt:lpstr>Phase correct PWM Mode </vt:lpstr>
      <vt:lpstr>Phase correct PWM Mode </vt:lpstr>
      <vt:lpstr>Phase correct PWM Mode </vt:lpstr>
      <vt:lpstr>Phase-Correct PWM Mode: Setting Modes </vt:lpstr>
      <vt:lpstr>Phase-Correct PWM Mode: Setting Modes </vt:lpstr>
      <vt:lpstr>Phase Correct PWM Mode </vt:lpstr>
      <vt:lpstr>Phase Correct PWM Mode </vt:lpstr>
      <vt:lpstr>Phase Correct PWM Mode </vt:lpstr>
      <vt:lpstr>Phase correct PWM Mode </vt:lpstr>
      <vt:lpstr>Phase correct PWM Mode </vt:lpstr>
      <vt:lpstr>Example to Self practice:</vt:lpstr>
      <vt:lpstr>Important!</vt:lpstr>
      <vt:lpstr>Example for Practice</vt:lpstr>
      <vt:lpstr>Programming Arduino for Fast PWM</vt:lpstr>
      <vt:lpstr>Programming Arduino for Fast PWM: Varying the Timer Top Limit</vt:lpstr>
      <vt:lpstr>Programming Arduino for Fast PWM</vt:lpstr>
      <vt:lpstr>Programming Arduino for Fast PWM</vt:lpstr>
      <vt:lpstr>Programming Arduino for Phase-Correct PWM</vt:lpstr>
      <vt:lpstr>Programming Arduino for Phase-Correct PWM</vt:lpstr>
      <vt:lpstr>Programming Arduino for Phase-Correct PWM</vt:lpstr>
      <vt:lpstr>Programming Arduino for Phase-Correct PWM</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520</cp:revision>
  <dcterms:created xsi:type="dcterms:W3CDTF">2017-01-20T15:00:05Z</dcterms:created>
  <dcterms:modified xsi:type="dcterms:W3CDTF">2023-08-22T10:47:05Z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