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9"/>
  </p:notesMasterIdLst>
  <p:handoutMasterIdLst>
    <p:handoutMasterId r:id="rId30"/>
  </p:handoutMasterIdLst>
  <p:sldIdLst>
    <p:sldId id="266" r:id="rId5"/>
    <p:sldId id="332" r:id="rId6"/>
    <p:sldId id="333" r:id="rId7"/>
    <p:sldId id="327" r:id="rId8"/>
    <p:sldId id="335" r:id="rId9"/>
    <p:sldId id="336" r:id="rId10"/>
    <p:sldId id="337" r:id="rId11"/>
    <p:sldId id="338" r:id="rId12"/>
    <p:sldId id="339" r:id="rId13"/>
    <p:sldId id="340" r:id="rId14"/>
    <p:sldId id="353" r:id="rId15"/>
    <p:sldId id="354" r:id="rId16"/>
    <p:sldId id="341" r:id="rId17"/>
    <p:sldId id="350" r:id="rId18"/>
    <p:sldId id="351" r:id="rId19"/>
    <p:sldId id="342" r:id="rId20"/>
    <p:sldId id="344" r:id="rId21"/>
    <p:sldId id="345" r:id="rId22"/>
    <p:sldId id="347" r:id="rId23"/>
    <p:sldId id="348" r:id="rId24"/>
    <p:sldId id="352" r:id="rId25"/>
    <p:sldId id="355" r:id="rId26"/>
    <p:sldId id="349" r:id="rId27"/>
    <p:sldId id="329" r:id="rId28"/>
  </p:sldIdLst>
  <p:sldSz cx="16459200" cy="82296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FF"/>
    <a:srgbClr val="FFA3FF"/>
    <a:srgbClr val="FC64D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3558E45-70E1-4473-ABE0-E6A56CC8E143}" v="10" dt="2023-08-14T07:39:40.83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50" d="100"/>
          <a:sy n="50" d="100"/>
        </p:scale>
        <p:origin x="588" y="16"/>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handoutMaster" Target="handoutMasters/handoutMaster1.xml"/><Relationship Id="rId35"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otik Parvez Sheikh" userId="980b2c0e-c4be-48b4-89f1-66949b55d700" providerId="ADAL" clId="{18A7A57E-FD8C-46E5-B26B-F05253DC950B}"/>
    <pc:docChg chg="custSel modSld">
      <pc:chgData name="Protik Parvez Sheikh" userId="980b2c0e-c4be-48b4-89f1-66949b55d700" providerId="ADAL" clId="{18A7A57E-FD8C-46E5-B26B-F05253DC950B}" dt="2023-04-08T05:11:17.662" v="12" actId="20577"/>
      <pc:docMkLst>
        <pc:docMk/>
      </pc:docMkLst>
      <pc:sldChg chg="modSp">
        <pc:chgData name="Protik Parvez Sheikh" userId="980b2c0e-c4be-48b4-89f1-66949b55d700" providerId="ADAL" clId="{18A7A57E-FD8C-46E5-B26B-F05253DC950B}" dt="2023-04-08T05:11:17.662" v="12" actId="20577"/>
        <pc:sldMkLst>
          <pc:docMk/>
          <pc:sldMk cId="1686083136" sldId="348"/>
        </pc:sldMkLst>
        <pc:spChg chg="mod">
          <ac:chgData name="Protik Parvez Sheikh" userId="980b2c0e-c4be-48b4-89f1-66949b55d700" providerId="ADAL" clId="{18A7A57E-FD8C-46E5-B26B-F05253DC950B}" dt="2023-04-08T05:11:17.662" v="12" actId="20577"/>
          <ac:spMkLst>
            <pc:docMk/>
            <pc:sldMk cId="1686083136" sldId="348"/>
            <ac:spMk id="5" creationId="{BC1E5814-C005-4843-BCE7-F5EF6B290DFF}"/>
          </ac:spMkLst>
        </pc:spChg>
      </pc:sldChg>
      <pc:sldChg chg="addSp delSp modSp">
        <pc:chgData name="Protik Parvez Sheikh" userId="980b2c0e-c4be-48b4-89f1-66949b55d700" providerId="ADAL" clId="{18A7A57E-FD8C-46E5-B26B-F05253DC950B}" dt="2023-04-06T18:33:33.212" v="11" actId="1035"/>
        <pc:sldMkLst>
          <pc:docMk/>
          <pc:sldMk cId="1955268551" sldId="354"/>
        </pc:sldMkLst>
        <pc:picChg chg="add mod">
          <ac:chgData name="Protik Parvez Sheikh" userId="980b2c0e-c4be-48b4-89f1-66949b55d700" providerId="ADAL" clId="{18A7A57E-FD8C-46E5-B26B-F05253DC950B}" dt="2023-04-06T18:33:33.212" v="11" actId="1035"/>
          <ac:picMkLst>
            <pc:docMk/>
            <pc:sldMk cId="1955268551" sldId="354"/>
            <ac:picMk id="3" creationId="{0E74A1EC-A8F6-4737-943E-9E2813ADD933}"/>
          </ac:picMkLst>
        </pc:picChg>
        <pc:picChg chg="del">
          <ac:chgData name="Protik Parvez Sheikh" userId="980b2c0e-c4be-48b4-89f1-66949b55d700" providerId="ADAL" clId="{18A7A57E-FD8C-46E5-B26B-F05253DC950B}" dt="2023-04-06T18:33:25.400" v="0" actId="478"/>
          <ac:picMkLst>
            <pc:docMk/>
            <pc:sldMk cId="1955268551" sldId="354"/>
            <ac:picMk id="7" creationId="{00000000-0000-0000-0000-000000000000}"/>
          </ac:picMkLst>
        </pc:picChg>
      </pc:sldChg>
    </pc:docChg>
  </pc:docChgLst>
  <pc:docChgLst>
    <pc:chgData name="Protik Parvez Sheikh" userId="980b2c0e-c4be-48b4-89f1-66949b55d700" providerId="ADAL" clId="{23558E45-70E1-4473-ABE0-E6A56CC8E143}"/>
    <pc:docChg chg="undo custSel modSld sldOrd">
      <pc:chgData name="Protik Parvez Sheikh" userId="980b2c0e-c4be-48b4-89f1-66949b55d700" providerId="ADAL" clId="{23558E45-70E1-4473-ABE0-E6A56CC8E143}" dt="2023-08-14T07:39:39.497" v="10" actId="20577"/>
      <pc:docMkLst>
        <pc:docMk/>
      </pc:docMkLst>
      <pc:sldChg chg="ord">
        <pc:chgData name="Protik Parvez Sheikh" userId="980b2c0e-c4be-48b4-89f1-66949b55d700" providerId="ADAL" clId="{23558E45-70E1-4473-ABE0-E6A56CC8E143}" dt="2023-08-14T07:34:04.606" v="3" actId="20578"/>
        <pc:sldMkLst>
          <pc:docMk/>
          <pc:sldMk cId="1606859409" sldId="338"/>
        </pc:sldMkLst>
      </pc:sldChg>
      <pc:sldChg chg="modSp mod">
        <pc:chgData name="Protik Parvez Sheikh" userId="980b2c0e-c4be-48b4-89f1-66949b55d700" providerId="ADAL" clId="{23558E45-70E1-4473-ABE0-E6A56CC8E143}" dt="2023-08-14T07:39:39.497" v="10" actId="20577"/>
        <pc:sldMkLst>
          <pc:docMk/>
          <pc:sldMk cId="2569672808" sldId="353"/>
        </pc:sldMkLst>
        <pc:graphicFrameChg chg="mod modGraphic">
          <ac:chgData name="Protik Parvez Sheikh" userId="980b2c0e-c4be-48b4-89f1-66949b55d700" providerId="ADAL" clId="{23558E45-70E1-4473-ABE0-E6A56CC8E143}" dt="2023-08-14T07:39:39.497" v="10" actId="20577"/>
          <ac:graphicFrameMkLst>
            <pc:docMk/>
            <pc:sldMk cId="2569672808" sldId="353"/>
            <ac:graphicFrameMk id="8" creationId="{00000000-0000-0000-0000-000000000000}"/>
          </ac:graphicFrameMkLst>
        </pc:graphicFrameChg>
      </pc:sldChg>
    </pc:docChg>
  </pc:docChgLst>
  <pc:docChgLst>
    <pc:chgData name="Protik Parvez Sheikh" userId="980b2c0e-c4be-48b4-89f1-66949b55d700" providerId="ADAL" clId="{1F6E0301-E404-4D42-BB4F-65F845035F1B}"/>
    <pc:docChg chg="modSld">
      <pc:chgData name="Protik Parvez Sheikh" userId="980b2c0e-c4be-48b4-89f1-66949b55d700" providerId="ADAL" clId="{1F6E0301-E404-4D42-BB4F-65F845035F1B}" dt="2023-04-15T07:22:04.380" v="10" actId="20577"/>
      <pc:docMkLst>
        <pc:docMk/>
      </pc:docMkLst>
      <pc:sldChg chg="modSp">
        <pc:chgData name="Protik Parvez Sheikh" userId="980b2c0e-c4be-48b4-89f1-66949b55d700" providerId="ADAL" clId="{1F6E0301-E404-4D42-BB4F-65F845035F1B}" dt="2023-04-15T07:22:04.380" v="10" actId="20577"/>
        <pc:sldMkLst>
          <pc:docMk/>
          <pc:sldMk cId="3906831371" sldId="352"/>
        </pc:sldMkLst>
        <pc:spChg chg="mod">
          <ac:chgData name="Protik Parvez Sheikh" userId="980b2c0e-c4be-48b4-89f1-66949b55d700" providerId="ADAL" clId="{1F6E0301-E404-4D42-BB4F-65F845035F1B}" dt="2023-04-15T07:22:04.380" v="10" actId="20577"/>
          <ac:spMkLst>
            <pc:docMk/>
            <pc:sldMk cId="3906831371" sldId="352"/>
            <ac:spMk id="7" creationId="{00000000-0000-0000-0000-000000000000}"/>
          </ac:spMkLst>
        </pc:spChg>
      </pc:sldChg>
    </pc:docChg>
  </pc:docChgLst>
  <pc:docChgLst>
    <pc:chgData name="Protik Parvez Sheikh" userId="980b2c0e-c4be-48b4-89f1-66949b55d700" providerId="ADAL" clId="{1B313328-C912-4C0E-970A-4832757441DE}"/>
    <pc:docChg chg="modSld">
      <pc:chgData name="Protik Parvez Sheikh" userId="980b2c0e-c4be-48b4-89f1-66949b55d700" providerId="ADAL" clId="{1B313328-C912-4C0E-970A-4832757441DE}" dt="2023-05-02T08:42:14.626" v="0" actId="1076"/>
      <pc:docMkLst>
        <pc:docMk/>
      </pc:docMkLst>
      <pc:sldChg chg="modSp mod">
        <pc:chgData name="Protik Parvez Sheikh" userId="980b2c0e-c4be-48b4-89f1-66949b55d700" providerId="ADAL" clId="{1B313328-C912-4C0E-970A-4832757441DE}" dt="2023-05-02T08:42:14.626" v="0" actId="1076"/>
        <pc:sldMkLst>
          <pc:docMk/>
          <pc:sldMk cId="1686083136" sldId="348"/>
        </pc:sldMkLst>
        <pc:picChg chg="mod">
          <ac:chgData name="Protik Parvez Sheikh" userId="980b2c0e-c4be-48b4-89f1-66949b55d700" providerId="ADAL" clId="{1B313328-C912-4C0E-970A-4832757441DE}" dt="2023-05-02T08:42:14.626" v="0" actId="1076"/>
          <ac:picMkLst>
            <pc:docMk/>
            <pc:sldMk cId="1686083136" sldId="348"/>
            <ac:picMk id="4" creationId="{393D6907-F11D-4E4B-A611-C06574848B90}"/>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959C53-1F47-4EC3-BD04-DCF7D9853FE2}" type="datetimeFigureOut">
              <a:rPr lang="en-US" smtClean="0"/>
              <a:t>8/14/2023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5966561-935E-43F2-AA27-F6429D640CD0}" type="slidenum">
              <a:rPr lang="en-US" smtClean="0"/>
              <a:t>‹#›</a:t>
            </a:fld>
            <a:endParaRPr lang="en-US"/>
          </a:p>
        </p:txBody>
      </p:sp>
    </p:spTree>
    <p:extLst>
      <p:ext uri="{BB962C8B-B14F-4D97-AF65-F5344CB8AC3E}">
        <p14:creationId xmlns:p14="http://schemas.microsoft.com/office/powerpoint/2010/main" val="285837984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83753D4-FC42-4AF9-9F67-FF67B8A220EF}" type="datetimeFigureOut">
              <a:rPr lang="en-US" smtClean="0"/>
              <a:t>8/14/2023</a:t>
            </a:fld>
            <a:endParaRPr lang="en-US"/>
          </a:p>
        </p:txBody>
      </p:sp>
      <p:sp>
        <p:nvSpPr>
          <p:cNvPr id="4" name="Slide Image Placeholder 3"/>
          <p:cNvSpPr>
            <a:spLocks noGrp="1" noRot="1" noChangeAspect="1"/>
          </p:cNvSpPr>
          <p:nvPr>
            <p:ph type="sldImg" idx="2"/>
          </p:nvPr>
        </p:nvSpPr>
        <p:spPr>
          <a:xfrm>
            <a:off x="342900" y="1143000"/>
            <a:ext cx="61722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BCD5281-AB0E-4AE5-96D1-620E2E6C6426}" type="slidenum">
              <a:rPr lang="en-US" smtClean="0"/>
              <a:t>‹#›</a:t>
            </a:fld>
            <a:endParaRPr lang="en-US"/>
          </a:p>
        </p:txBody>
      </p:sp>
    </p:spTree>
    <p:extLst>
      <p:ext uri="{BB962C8B-B14F-4D97-AF65-F5344CB8AC3E}">
        <p14:creationId xmlns:p14="http://schemas.microsoft.com/office/powerpoint/2010/main" val="3235946233"/>
      </p:ext>
    </p:extLst>
  </p:cSld>
  <p:clrMap bg1="lt1" tx1="dk1" bg2="lt2" tx2="dk2" accent1="accent1" accent2="accent2" accent3="accent3" accent4="accent4" accent5="accent5" accent6="accent6" hlink="hlink" folHlink="folHlink"/>
  <p:hf hdr="0" ftr="0" dt="0"/>
  <p:notesStyle>
    <a:lvl1pPr marL="0" algn="l" defTabSz="1185062" rtl="0" eaLnBrk="1" latinLnBrk="0" hangingPunct="1">
      <a:defRPr sz="1555" kern="1200">
        <a:solidFill>
          <a:schemeClr val="tx1"/>
        </a:solidFill>
        <a:latin typeface="+mn-lt"/>
        <a:ea typeface="+mn-ea"/>
        <a:cs typeface="+mn-cs"/>
      </a:defRPr>
    </a:lvl1pPr>
    <a:lvl2pPr marL="592531" algn="l" defTabSz="1185062" rtl="0" eaLnBrk="1" latinLnBrk="0" hangingPunct="1">
      <a:defRPr sz="1555" kern="1200">
        <a:solidFill>
          <a:schemeClr val="tx1"/>
        </a:solidFill>
        <a:latin typeface="+mn-lt"/>
        <a:ea typeface="+mn-ea"/>
        <a:cs typeface="+mn-cs"/>
      </a:defRPr>
    </a:lvl2pPr>
    <a:lvl3pPr marL="1185062" algn="l" defTabSz="1185062" rtl="0" eaLnBrk="1" latinLnBrk="0" hangingPunct="1">
      <a:defRPr sz="1555" kern="1200">
        <a:solidFill>
          <a:schemeClr val="tx1"/>
        </a:solidFill>
        <a:latin typeface="+mn-lt"/>
        <a:ea typeface="+mn-ea"/>
        <a:cs typeface="+mn-cs"/>
      </a:defRPr>
    </a:lvl3pPr>
    <a:lvl4pPr marL="1777594" algn="l" defTabSz="1185062" rtl="0" eaLnBrk="1" latinLnBrk="0" hangingPunct="1">
      <a:defRPr sz="1555" kern="1200">
        <a:solidFill>
          <a:schemeClr val="tx1"/>
        </a:solidFill>
        <a:latin typeface="+mn-lt"/>
        <a:ea typeface="+mn-ea"/>
        <a:cs typeface="+mn-cs"/>
      </a:defRPr>
    </a:lvl4pPr>
    <a:lvl5pPr marL="2370125" algn="l" defTabSz="1185062" rtl="0" eaLnBrk="1" latinLnBrk="0" hangingPunct="1">
      <a:defRPr sz="1555" kern="1200">
        <a:solidFill>
          <a:schemeClr val="tx1"/>
        </a:solidFill>
        <a:latin typeface="+mn-lt"/>
        <a:ea typeface="+mn-ea"/>
        <a:cs typeface="+mn-cs"/>
      </a:defRPr>
    </a:lvl5pPr>
    <a:lvl6pPr marL="2962656" algn="l" defTabSz="1185062" rtl="0" eaLnBrk="1" latinLnBrk="0" hangingPunct="1">
      <a:defRPr sz="1555" kern="1200">
        <a:solidFill>
          <a:schemeClr val="tx1"/>
        </a:solidFill>
        <a:latin typeface="+mn-lt"/>
        <a:ea typeface="+mn-ea"/>
        <a:cs typeface="+mn-cs"/>
      </a:defRPr>
    </a:lvl6pPr>
    <a:lvl7pPr marL="3555187" algn="l" defTabSz="1185062" rtl="0" eaLnBrk="1" latinLnBrk="0" hangingPunct="1">
      <a:defRPr sz="1555" kern="1200">
        <a:solidFill>
          <a:schemeClr val="tx1"/>
        </a:solidFill>
        <a:latin typeface="+mn-lt"/>
        <a:ea typeface="+mn-ea"/>
        <a:cs typeface="+mn-cs"/>
      </a:defRPr>
    </a:lvl7pPr>
    <a:lvl8pPr marL="4147718" algn="l" defTabSz="1185062" rtl="0" eaLnBrk="1" latinLnBrk="0" hangingPunct="1">
      <a:defRPr sz="1555" kern="1200">
        <a:solidFill>
          <a:schemeClr val="tx1"/>
        </a:solidFill>
        <a:latin typeface="+mn-lt"/>
        <a:ea typeface="+mn-ea"/>
        <a:cs typeface="+mn-cs"/>
      </a:defRPr>
    </a:lvl8pPr>
    <a:lvl9pPr marL="4740250" algn="l" defTabSz="1185062" rtl="0" eaLnBrk="1" latinLnBrk="0" hangingPunct="1">
      <a:defRPr sz="1555"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CD5281-AB0E-4AE5-96D1-620E2E6C6426}" type="slidenum">
              <a:rPr lang="en-US" smtClean="0"/>
              <a:t>21</a:t>
            </a:fld>
            <a:endParaRPr lang="en-US"/>
          </a:p>
        </p:txBody>
      </p:sp>
    </p:spTree>
    <p:extLst>
      <p:ext uri="{BB962C8B-B14F-4D97-AF65-F5344CB8AC3E}">
        <p14:creationId xmlns:p14="http://schemas.microsoft.com/office/powerpoint/2010/main" val="51837239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057400" y="1346836"/>
            <a:ext cx="12344400" cy="2865120"/>
          </a:xfrm>
        </p:spPr>
        <p:txBody>
          <a:bodyPr anchor="b"/>
          <a:lstStyle>
            <a:lvl1pPr algn="ctr">
              <a:defRPr sz="7200"/>
            </a:lvl1pPr>
          </a:lstStyle>
          <a:p>
            <a:r>
              <a:rPr lang="en-US"/>
              <a:t>Click to edit Master title style</a:t>
            </a:r>
            <a:endParaRPr lang="en-US" dirty="0"/>
          </a:p>
        </p:txBody>
      </p:sp>
      <p:sp>
        <p:nvSpPr>
          <p:cNvPr id="3" name="Subtitle 2"/>
          <p:cNvSpPr>
            <a:spLocks noGrp="1"/>
          </p:cNvSpPr>
          <p:nvPr>
            <p:ph type="subTitle" idx="1"/>
          </p:nvPr>
        </p:nvSpPr>
        <p:spPr>
          <a:xfrm>
            <a:off x="2057400" y="4322446"/>
            <a:ext cx="12344400" cy="1986914"/>
          </a:xfrm>
        </p:spPr>
        <p:txBody>
          <a:bodyPr/>
          <a:lstStyle>
            <a:lvl1pPr marL="0" indent="0" algn="ctr">
              <a:buNone/>
              <a:defRPr sz="2880"/>
            </a:lvl1pPr>
            <a:lvl2pPr marL="548640" indent="0" algn="ctr">
              <a:buNone/>
              <a:defRPr sz="2400"/>
            </a:lvl2pPr>
            <a:lvl3pPr marL="1097280" indent="0" algn="ctr">
              <a:buNone/>
              <a:defRPr sz="2160"/>
            </a:lvl3pPr>
            <a:lvl4pPr marL="1645920" indent="0" algn="ctr">
              <a:buNone/>
              <a:defRPr sz="1920"/>
            </a:lvl4pPr>
            <a:lvl5pPr marL="2194560" indent="0" algn="ctr">
              <a:buNone/>
              <a:defRPr sz="1920"/>
            </a:lvl5pPr>
            <a:lvl6pPr marL="2743200" indent="0" algn="ctr">
              <a:buNone/>
              <a:defRPr sz="1920"/>
            </a:lvl6pPr>
            <a:lvl7pPr marL="3291840" indent="0" algn="ctr">
              <a:buNone/>
              <a:defRPr sz="1920"/>
            </a:lvl7pPr>
            <a:lvl8pPr marL="3840480" indent="0" algn="ctr">
              <a:buNone/>
              <a:defRPr sz="1920"/>
            </a:lvl8pPr>
            <a:lvl9pPr marL="4389120" indent="0" algn="ctr">
              <a:buNone/>
              <a:defRPr sz="1920"/>
            </a:lvl9pPr>
          </a:lstStyle>
          <a:p>
            <a:r>
              <a:rPr lang="en-US"/>
              <a:t>Click to edit Master subtitle style</a:t>
            </a:r>
            <a:endParaRPr lang="en-US" dirty="0"/>
          </a:p>
        </p:txBody>
      </p:sp>
      <p:sp>
        <p:nvSpPr>
          <p:cNvPr id="4" name="Date Placeholder 3"/>
          <p:cNvSpPr>
            <a:spLocks noGrp="1"/>
          </p:cNvSpPr>
          <p:nvPr>
            <p:ph type="dt" sz="half" idx="10"/>
          </p:nvPr>
        </p:nvSpPr>
        <p:spPr>
          <a:xfrm>
            <a:off x="10521" y="7950630"/>
            <a:ext cx="3703320" cy="278969"/>
          </a:xfrm>
        </p:spPr>
        <p:txBody>
          <a:bodyPr/>
          <a:lstStyle>
            <a:lvl1pPr>
              <a:defRPr>
                <a:solidFill>
                  <a:srgbClr val="0070C0"/>
                </a:solidFill>
              </a:defRPr>
            </a:lvl1pPr>
          </a:lstStyle>
          <a:p>
            <a:fld id="{A510017F-955A-437C-8953-5BC74D83C96F}" type="datetime3">
              <a:rPr lang="en-US" smtClean="0"/>
              <a:t>14 August 2023</a:t>
            </a:fld>
            <a:endParaRPr lang="en-US" dirty="0"/>
          </a:p>
        </p:txBody>
      </p:sp>
      <p:sp>
        <p:nvSpPr>
          <p:cNvPr id="5" name="Footer Placeholder 4"/>
          <p:cNvSpPr>
            <a:spLocks noGrp="1"/>
          </p:cNvSpPr>
          <p:nvPr>
            <p:ph type="ftr" sz="quarter" idx="11"/>
          </p:nvPr>
        </p:nvSpPr>
        <p:spPr>
          <a:xfrm>
            <a:off x="5452110" y="7950630"/>
            <a:ext cx="5554980" cy="267212"/>
          </a:xfrm>
        </p:spPr>
        <p:txBody>
          <a:bodyPr/>
          <a:lstStyle>
            <a:lvl1pPr>
              <a:defRPr sz="1600">
                <a:solidFill>
                  <a:srgbClr val="0070C0"/>
                </a:solidFill>
              </a:defRPr>
            </a:lvl1pPr>
          </a:lstStyle>
          <a:p>
            <a:r>
              <a:rPr lang="en-US" dirty="0"/>
              <a:t>Course Teacher: Prof. Dr. Engr. </a:t>
            </a:r>
            <a:r>
              <a:rPr lang="en-US" dirty="0" err="1"/>
              <a:t>Muhibul</a:t>
            </a:r>
            <a:r>
              <a:rPr lang="en-US" dirty="0"/>
              <a:t> </a:t>
            </a:r>
            <a:r>
              <a:rPr lang="en-US" dirty="0" err="1"/>
              <a:t>Haque</a:t>
            </a:r>
            <a:r>
              <a:rPr lang="en-US" dirty="0"/>
              <a:t> </a:t>
            </a:r>
            <a:r>
              <a:rPr lang="en-US" dirty="0" err="1"/>
              <a:t>Bhuyan</a:t>
            </a:r>
            <a:endParaRPr lang="en-US" dirty="0"/>
          </a:p>
        </p:txBody>
      </p:sp>
      <p:sp>
        <p:nvSpPr>
          <p:cNvPr id="6" name="Slide Number Placeholder 5"/>
          <p:cNvSpPr>
            <a:spLocks noGrp="1"/>
          </p:cNvSpPr>
          <p:nvPr>
            <p:ph type="sldNum" sz="quarter" idx="12"/>
          </p:nvPr>
        </p:nvSpPr>
        <p:spPr>
          <a:xfrm>
            <a:off x="14401799" y="7950630"/>
            <a:ext cx="2031381" cy="278970"/>
          </a:xfrm>
        </p:spPr>
        <p:txBody>
          <a:bodyPr/>
          <a:lstStyle>
            <a:lvl1pPr>
              <a:defRPr>
                <a:solidFill>
                  <a:srgbClr val="0070C0"/>
                </a:solidFill>
              </a:defRPr>
            </a:lvl1pPr>
          </a:lstStyle>
          <a:p>
            <a:fld id="{48F63A3B-78C7-47BE-AE5E-E10140E04643}"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521" y="11980"/>
            <a:ext cx="2133997" cy="2012367"/>
          </a:xfrm>
          <a:prstGeom prst="rect">
            <a:avLst/>
          </a:prstGeom>
        </p:spPr>
      </p:pic>
      <p:sp>
        <p:nvSpPr>
          <p:cNvPr id="8" name="TextBox 7"/>
          <p:cNvSpPr txBox="1"/>
          <p:nvPr userDrawn="1"/>
        </p:nvSpPr>
        <p:spPr>
          <a:xfrm>
            <a:off x="2355742" y="405040"/>
            <a:ext cx="13331330" cy="941796"/>
          </a:xfrm>
          <a:prstGeom prst="rect">
            <a:avLst/>
          </a:prstGeom>
          <a:noFill/>
        </p:spPr>
        <p:txBody>
          <a:bodyPr wrap="square" rtlCol="0">
            <a:spAutoFit/>
          </a:bodyPr>
          <a:lstStyle/>
          <a:p>
            <a:pPr algn="l"/>
            <a:r>
              <a:rPr lang="en-US" sz="3600" b="1" dirty="0">
                <a:solidFill>
                  <a:schemeClr val="accent1">
                    <a:lumMod val="75000"/>
                  </a:schemeClr>
                </a:solidFill>
              </a:rPr>
              <a:t>AMERICAN INTERNATIONAL UNIVERSITY – BANGLADESH (AIUB)</a:t>
            </a:r>
          </a:p>
          <a:p>
            <a:pPr algn="l"/>
            <a:r>
              <a:rPr lang="en-US" sz="1920" dirty="0">
                <a:solidFill>
                  <a:srgbClr val="0070C0"/>
                </a:solidFill>
              </a:rPr>
              <a:t>Where leaders are created</a:t>
            </a:r>
          </a:p>
        </p:txBody>
      </p:sp>
      <p:sp>
        <p:nvSpPr>
          <p:cNvPr id="9" name="TextBox 8"/>
          <p:cNvSpPr txBox="1"/>
          <p:nvPr userDrawn="1"/>
        </p:nvSpPr>
        <p:spPr>
          <a:xfrm>
            <a:off x="11301557" y="7813972"/>
            <a:ext cx="2905681" cy="400110"/>
          </a:xfrm>
          <a:prstGeom prst="rect">
            <a:avLst/>
          </a:prstGeom>
          <a:noFill/>
        </p:spPr>
        <p:txBody>
          <a:bodyPr wrap="square" rtlCol="0">
            <a:spAutoFit/>
          </a:bodyPr>
          <a:lstStyle/>
          <a:p>
            <a:pPr algn="r"/>
            <a:r>
              <a:rPr lang="en-US" sz="2000" b="1" dirty="0">
                <a:solidFill>
                  <a:schemeClr val="accent1">
                    <a:lumMod val="75000"/>
                  </a:schemeClr>
                </a:solidFill>
              </a:rPr>
              <a:t>Department of EEE</a:t>
            </a:r>
          </a:p>
        </p:txBody>
      </p:sp>
    </p:spTree>
    <p:extLst>
      <p:ext uri="{BB962C8B-B14F-4D97-AF65-F5344CB8AC3E}">
        <p14:creationId xmlns:p14="http://schemas.microsoft.com/office/powerpoint/2010/main" val="40497159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6274" y="7919634"/>
            <a:ext cx="2788920" cy="309966"/>
          </a:xfrm>
        </p:spPr>
        <p:txBody>
          <a:bodyPr/>
          <a:lstStyle>
            <a:lvl1pPr>
              <a:defRPr sz="1400">
                <a:solidFill>
                  <a:srgbClr val="0070C0"/>
                </a:solidFill>
              </a:defRPr>
            </a:lvl1pPr>
          </a:lstStyle>
          <a:p>
            <a:fld id="{448C5242-7EA9-4034-B72E-8EA0A4573529}" type="datetime3">
              <a:rPr lang="en-US" smtClean="0"/>
              <a:t>14 August 2023</a:t>
            </a:fld>
            <a:endParaRPr lang="en-US"/>
          </a:p>
        </p:txBody>
      </p:sp>
      <p:sp>
        <p:nvSpPr>
          <p:cNvPr id="5" name="Footer Placeholder 4"/>
          <p:cNvSpPr>
            <a:spLocks noGrp="1"/>
          </p:cNvSpPr>
          <p:nvPr>
            <p:ph type="ftr" sz="quarter" idx="11"/>
          </p:nvPr>
        </p:nvSpPr>
        <p:spPr>
          <a:xfrm>
            <a:off x="5452110" y="7919634"/>
            <a:ext cx="6636568" cy="325464"/>
          </a:xfrm>
        </p:spPr>
        <p:txBody>
          <a:bodyPr/>
          <a:lstStyle>
            <a:lvl1pPr>
              <a:defRPr sz="1600">
                <a:solidFill>
                  <a:srgbClr val="0070C0"/>
                </a:solidFill>
              </a:defRPr>
            </a:lvl1pPr>
          </a:lstStyle>
          <a:p>
            <a:r>
              <a:rPr lang="en-US"/>
              <a:t>Course Teacher: Prof. Dr. Engr. Muhibul Haque Bhuyan</a:t>
            </a:r>
            <a:endParaRPr lang="en-US" dirty="0"/>
          </a:p>
        </p:txBody>
      </p:sp>
      <p:sp>
        <p:nvSpPr>
          <p:cNvPr id="6" name="Slide Number Placeholder 5"/>
          <p:cNvSpPr>
            <a:spLocks noGrp="1"/>
          </p:cNvSpPr>
          <p:nvPr>
            <p:ph type="sldNum" sz="quarter" idx="12"/>
          </p:nvPr>
        </p:nvSpPr>
        <p:spPr>
          <a:xfrm>
            <a:off x="15141845" y="7919634"/>
            <a:ext cx="1317356" cy="290270"/>
          </a:xfrm>
        </p:spPr>
        <p:txBody>
          <a:bodyPr/>
          <a:lstStyle>
            <a:lvl1pPr>
              <a:defRPr>
                <a:solidFill>
                  <a:srgbClr val="0070C0"/>
                </a:solidFill>
              </a:defRPr>
            </a:lvl1pPr>
          </a:lstStyle>
          <a:p>
            <a:fld id="{48F63A3B-78C7-47BE-AE5E-E10140E04643}" type="slidenum">
              <a:rPr lang="en-US" smtClean="0"/>
              <a:pPr/>
              <a:t>‹#›</a:t>
            </a:fld>
            <a:endParaRPr lang="en-US" dirty="0"/>
          </a:p>
        </p:txBody>
      </p:sp>
      <p:pic>
        <p:nvPicPr>
          <p:cNvPr id="7" name="Picture 6"/>
          <p:cNvPicPr>
            <a:picLocks noChangeAspect="1"/>
          </p:cNvPicPr>
          <p:nvPr userDrawn="1"/>
        </p:nvPicPr>
        <p:blipFill>
          <a:blip r:embed="rId2"/>
          <a:stretch>
            <a:fillRect/>
          </a:stretch>
        </p:blipFill>
        <p:spPr>
          <a:xfrm>
            <a:off x="0" y="18938"/>
            <a:ext cx="1689315" cy="645504"/>
          </a:xfrm>
          <a:prstGeom prst="rect">
            <a:avLst/>
          </a:prstGeom>
        </p:spPr>
      </p:pic>
      <p:sp>
        <p:nvSpPr>
          <p:cNvPr id="8" name="Rectangle 7"/>
          <p:cNvSpPr/>
          <p:nvPr userDrawn="1"/>
        </p:nvSpPr>
        <p:spPr>
          <a:xfrm>
            <a:off x="11794210" y="-16858"/>
            <a:ext cx="4682591" cy="4638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000" b="1" dirty="0">
                <a:solidFill>
                  <a:srgbClr val="FFFF00"/>
                </a:solidFill>
              </a:rPr>
              <a:t>Microprocessor and Embedded Systems</a:t>
            </a:r>
          </a:p>
        </p:txBody>
      </p:sp>
      <p:sp>
        <p:nvSpPr>
          <p:cNvPr id="9" name="TextBox 8"/>
          <p:cNvSpPr txBox="1"/>
          <p:nvPr userDrawn="1"/>
        </p:nvSpPr>
        <p:spPr>
          <a:xfrm>
            <a:off x="12241563" y="7635430"/>
            <a:ext cx="607859" cy="523220"/>
          </a:xfrm>
          <a:prstGeom prst="rect">
            <a:avLst/>
          </a:prstGeom>
          <a:noFill/>
        </p:spPr>
        <p:txBody>
          <a:bodyPr wrap="none" rtlCol="0">
            <a:spAutoFit/>
          </a:bodyPr>
          <a:lstStyle/>
          <a:p>
            <a:fld id="{4B2552B2-E763-405A-8E5A-B8DDC8F7B503}" type="slidenum">
              <a:rPr lang="en-US" sz="2800" smtClean="0">
                <a:solidFill>
                  <a:schemeClr val="bg1"/>
                </a:solidFill>
              </a:rPr>
              <a:t>‹#›</a:t>
            </a:fld>
            <a:endParaRPr lang="en-US" sz="2800" dirty="0">
              <a:solidFill>
                <a:schemeClr val="bg1"/>
              </a:solidFill>
            </a:endParaRPr>
          </a:p>
        </p:txBody>
      </p:sp>
    </p:spTree>
    <p:extLst>
      <p:ext uri="{BB962C8B-B14F-4D97-AF65-F5344CB8AC3E}">
        <p14:creationId xmlns:p14="http://schemas.microsoft.com/office/powerpoint/2010/main" val="43230489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31570" y="438150"/>
            <a:ext cx="14196060" cy="159067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31570" y="2190750"/>
            <a:ext cx="14196060" cy="522160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31570" y="7627621"/>
            <a:ext cx="3703320" cy="438150"/>
          </a:xfrm>
          <a:prstGeom prst="rect">
            <a:avLst/>
          </a:prstGeom>
        </p:spPr>
        <p:txBody>
          <a:bodyPr vert="horz" lIns="91440" tIns="45720" rIns="91440" bIns="45720" rtlCol="0" anchor="ctr"/>
          <a:lstStyle>
            <a:lvl1pPr algn="l">
              <a:defRPr sz="1440">
                <a:solidFill>
                  <a:schemeClr val="tx1">
                    <a:tint val="75000"/>
                  </a:schemeClr>
                </a:solidFill>
              </a:defRPr>
            </a:lvl1pPr>
          </a:lstStyle>
          <a:p>
            <a:fld id="{713BAE9C-92B7-4312-8FDE-1E199FE4CD6F}" type="datetime3">
              <a:rPr lang="en-US" smtClean="0"/>
              <a:t>14 August 2023</a:t>
            </a:fld>
            <a:endParaRPr lang="en-US"/>
          </a:p>
        </p:txBody>
      </p:sp>
      <p:sp>
        <p:nvSpPr>
          <p:cNvPr id="5" name="Footer Placeholder 4"/>
          <p:cNvSpPr>
            <a:spLocks noGrp="1"/>
          </p:cNvSpPr>
          <p:nvPr>
            <p:ph type="ftr" sz="quarter" idx="3"/>
          </p:nvPr>
        </p:nvSpPr>
        <p:spPr>
          <a:xfrm>
            <a:off x="5452110" y="7627621"/>
            <a:ext cx="5554980" cy="438150"/>
          </a:xfrm>
          <a:prstGeom prst="rect">
            <a:avLst/>
          </a:prstGeom>
        </p:spPr>
        <p:txBody>
          <a:bodyPr vert="horz" lIns="91440" tIns="45720" rIns="91440" bIns="45720" rtlCol="0" anchor="ctr"/>
          <a:lstStyle>
            <a:lvl1pPr algn="ctr">
              <a:defRPr sz="1440">
                <a:solidFill>
                  <a:schemeClr val="tx1">
                    <a:tint val="75000"/>
                  </a:schemeClr>
                </a:solidFill>
              </a:defRPr>
            </a:lvl1pPr>
          </a:lstStyle>
          <a:p>
            <a:r>
              <a:rPr lang="en-US"/>
              <a:t>Course Teacher: Prof. Dr. Engr. Muhibul Haque Bhuyan</a:t>
            </a:r>
          </a:p>
        </p:txBody>
      </p:sp>
      <p:sp>
        <p:nvSpPr>
          <p:cNvPr id="6" name="Slide Number Placeholder 5"/>
          <p:cNvSpPr>
            <a:spLocks noGrp="1"/>
          </p:cNvSpPr>
          <p:nvPr>
            <p:ph type="sldNum" sz="quarter" idx="4"/>
          </p:nvPr>
        </p:nvSpPr>
        <p:spPr>
          <a:xfrm>
            <a:off x="11624310" y="7627621"/>
            <a:ext cx="3703320" cy="438150"/>
          </a:xfrm>
          <a:prstGeom prst="rect">
            <a:avLst/>
          </a:prstGeom>
        </p:spPr>
        <p:txBody>
          <a:bodyPr vert="horz" lIns="91440" tIns="45720" rIns="91440" bIns="45720" rtlCol="0" anchor="ctr"/>
          <a:lstStyle>
            <a:lvl1pPr algn="r">
              <a:defRPr sz="1440">
                <a:solidFill>
                  <a:schemeClr val="tx1">
                    <a:tint val="75000"/>
                  </a:schemeClr>
                </a:solidFill>
              </a:defRPr>
            </a:lvl1pPr>
          </a:lstStyle>
          <a:p>
            <a:fld id="{C9C7C91F-6875-4C79-9E49-C73FDE57945E}" type="slidenum">
              <a:rPr lang="en-US" smtClean="0"/>
              <a:t>‹#›</a:t>
            </a:fld>
            <a:endParaRPr lang="en-US"/>
          </a:p>
        </p:txBody>
      </p:sp>
    </p:spTree>
    <p:extLst>
      <p:ext uri="{BB962C8B-B14F-4D97-AF65-F5344CB8AC3E}">
        <p14:creationId xmlns:p14="http://schemas.microsoft.com/office/powerpoint/2010/main" val="2637165226"/>
      </p:ext>
    </p:extLst>
  </p:cSld>
  <p:clrMap bg1="lt1" tx1="dk1" bg2="lt2" tx2="dk2" accent1="accent1" accent2="accent2" accent3="accent3" accent4="accent4" accent5="accent5" accent6="accent6" hlink="hlink" folHlink="folHlink"/>
  <p:sldLayoutIdLst>
    <p:sldLayoutId id="2147483661" r:id="rId1"/>
    <p:sldLayoutId id="2147483662" r:id="rId2"/>
  </p:sldLayoutIdLst>
  <p:hf sldNum="0" hdr="0" ftr="0" dt="0"/>
  <p:txStyles>
    <p:titleStyle>
      <a:lvl1pPr algn="l" defTabSz="1097280" rtl="0" eaLnBrk="1" latinLnBrk="0" hangingPunct="1">
        <a:lnSpc>
          <a:spcPct val="90000"/>
        </a:lnSpc>
        <a:spcBef>
          <a:spcPct val="0"/>
        </a:spcBef>
        <a:buNone/>
        <a:defRPr sz="5280" kern="1200">
          <a:solidFill>
            <a:schemeClr val="tx1"/>
          </a:solidFill>
          <a:latin typeface="+mj-lt"/>
          <a:ea typeface="+mj-ea"/>
          <a:cs typeface="+mj-cs"/>
        </a:defRPr>
      </a:lvl1pPr>
    </p:titleStyle>
    <p:bodyStyle>
      <a:lvl1pPr marL="274320" indent="-274320" algn="l" defTabSz="1097280" rtl="0" eaLnBrk="1" latinLnBrk="0" hangingPunct="1">
        <a:lnSpc>
          <a:spcPct val="90000"/>
        </a:lnSpc>
        <a:spcBef>
          <a:spcPts val="1200"/>
        </a:spcBef>
        <a:buFont typeface="Arial" panose="020B0604020202020204" pitchFamily="34" charset="0"/>
        <a:buChar char="•"/>
        <a:defRPr sz="3360" kern="1200">
          <a:solidFill>
            <a:schemeClr val="tx1"/>
          </a:solidFill>
          <a:latin typeface="+mn-lt"/>
          <a:ea typeface="+mn-ea"/>
          <a:cs typeface="+mn-cs"/>
        </a:defRPr>
      </a:lvl1pPr>
      <a:lvl2pPr marL="822960" indent="-274320" algn="l" defTabSz="1097280" rtl="0" eaLnBrk="1" latinLnBrk="0" hangingPunct="1">
        <a:lnSpc>
          <a:spcPct val="90000"/>
        </a:lnSpc>
        <a:spcBef>
          <a:spcPts val="600"/>
        </a:spcBef>
        <a:buFont typeface="Arial" panose="020B0604020202020204" pitchFamily="34" charset="0"/>
        <a:buChar char="•"/>
        <a:defRPr sz="2880" kern="1200">
          <a:solidFill>
            <a:schemeClr val="tx1"/>
          </a:solidFill>
          <a:latin typeface="+mn-lt"/>
          <a:ea typeface="+mn-ea"/>
          <a:cs typeface="+mn-cs"/>
        </a:defRPr>
      </a:lvl2pPr>
      <a:lvl3pPr marL="1371600" indent="-274320" algn="l" defTabSz="1097280" rtl="0" eaLnBrk="1" latinLnBrk="0" hangingPunct="1">
        <a:lnSpc>
          <a:spcPct val="90000"/>
        </a:lnSpc>
        <a:spcBef>
          <a:spcPts val="600"/>
        </a:spcBef>
        <a:buFont typeface="Arial" panose="020B0604020202020204" pitchFamily="34" charset="0"/>
        <a:buChar char="•"/>
        <a:defRPr sz="2400" kern="1200">
          <a:solidFill>
            <a:schemeClr val="tx1"/>
          </a:solidFill>
          <a:latin typeface="+mn-lt"/>
          <a:ea typeface="+mn-ea"/>
          <a:cs typeface="+mn-cs"/>
        </a:defRPr>
      </a:lvl3pPr>
      <a:lvl4pPr marL="192024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4pPr>
      <a:lvl5pPr marL="246888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5pPr>
      <a:lvl6pPr marL="301752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6pPr>
      <a:lvl7pPr marL="356616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7pPr>
      <a:lvl8pPr marL="411480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8pPr>
      <a:lvl9pPr marL="466344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9pPr>
    </p:bodyStyle>
    <p:otherStyle>
      <a:defPPr>
        <a:defRPr lang="en-US"/>
      </a:defPPr>
      <a:lvl1pPr marL="0" algn="l" defTabSz="1097280" rtl="0" eaLnBrk="1" latinLnBrk="0" hangingPunct="1">
        <a:defRPr sz="2160" kern="1200">
          <a:solidFill>
            <a:schemeClr val="tx1"/>
          </a:solidFill>
          <a:latin typeface="+mn-lt"/>
          <a:ea typeface="+mn-ea"/>
          <a:cs typeface="+mn-cs"/>
        </a:defRPr>
      </a:lvl1pPr>
      <a:lvl2pPr marL="548640" algn="l" defTabSz="1097280" rtl="0" eaLnBrk="1" latinLnBrk="0" hangingPunct="1">
        <a:defRPr sz="2160" kern="1200">
          <a:solidFill>
            <a:schemeClr val="tx1"/>
          </a:solidFill>
          <a:latin typeface="+mn-lt"/>
          <a:ea typeface="+mn-ea"/>
          <a:cs typeface="+mn-cs"/>
        </a:defRPr>
      </a:lvl2pPr>
      <a:lvl3pPr marL="1097280" algn="l" defTabSz="1097280" rtl="0" eaLnBrk="1" latinLnBrk="0" hangingPunct="1">
        <a:defRPr sz="2160" kern="1200">
          <a:solidFill>
            <a:schemeClr val="tx1"/>
          </a:solidFill>
          <a:latin typeface="+mn-lt"/>
          <a:ea typeface="+mn-ea"/>
          <a:cs typeface="+mn-cs"/>
        </a:defRPr>
      </a:lvl3pPr>
      <a:lvl4pPr marL="1645920" algn="l" defTabSz="1097280" rtl="0" eaLnBrk="1" latinLnBrk="0" hangingPunct="1">
        <a:defRPr sz="2160" kern="1200">
          <a:solidFill>
            <a:schemeClr val="tx1"/>
          </a:solidFill>
          <a:latin typeface="+mn-lt"/>
          <a:ea typeface="+mn-ea"/>
          <a:cs typeface="+mn-cs"/>
        </a:defRPr>
      </a:lvl4pPr>
      <a:lvl5pPr marL="2194560" algn="l" defTabSz="1097280" rtl="0" eaLnBrk="1" latinLnBrk="0" hangingPunct="1">
        <a:defRPr sz="2160" kern="1200">
          <a:solidFill>
            <a:schemeClr val="tx1"/>
          </a:solidFill>
          <a:latin typeface="+mn-lt"/>
          <a:ea typeface="+mn-ea"/>
          <a:cs typeface="+mn-cs"/>
        </a:defRPr>
      </a:lvl5pPr>
      <a:lvl6pPr marL="2743200" algn="l" defTabSz="1097280" rtl="0" eaLnBrk="1" latinLnBrk="0" hangingPunct="1">
        <a:defRPr sz="2160" kern="1200">
          <a:solidFill>
            <a:schemeClr val="tx1"/>
          </a:solidFill>
          <a:latin typeface="+mn-lt"/>
          <a:ea typeface="+mn-ea"/>
          <a:cs typeface="+mn-cs"/>
        </a:defRPr>
      </a:lvl6pPr>
      <a:lvl7pPr marL="3291840" algn="l" defTabSz="1097280" rtl="0" eaLnBrk="1" latinLnBrk="0" hangingPunct="1">
        <a:defRPr sz="2160" kern="1200">
          <a:solidFill>
            <a:schemeClr val="tx1"/>
          </a:solidFill>
          <a:latin typeface="+mn-lt"/>
          <a:ea typeface="+mn-ea"/>
          <a:cs typeface="+mn-cs"/>
        </a:defRPr>
      </a:lvl7pPr>
      <a:lvl8pPr marL="3840480" algn="l" defTabSz="1097280" rtl="0" eaLnBrk="1" latinLnBrk="0" hangingPunct="1">
        <a:defRPr sz="2160" kern="1200">
          <a:solidFill>
            <a:schemeClr val="tx1"/>
          </a:solidFill>
          <a:latin typeface="+mn-lt"/>
          <a:ea typeface="+mn-ea"/>
          <a:cs typeface="+mn-cs"/>
        </a:defRPr>
      </a:lvl8pPr>
      <a:lvl9pPr marL="4389120" algn="l" defTabSz="1097280" rtl="0" eaLnBrk="1" latinLnBrk="0" hangingPunct="1">
        <a:defRPr sz="21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8.emf"/></Relationships>
</file>

<file path=ppt/slides/_rels/slide1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8.emf"/></Relationships>
</file>

<file path=ppt/slides/_rels/slide19.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8.emf"/><Relationship Id="rId4" Type="http://schemas.microsoft.com/office/2007/relationships/hdphoto" Target="../media/hdphoto1.wdp"/></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3F83542-990E-4AD7-9205-9BAC0D2B3160}"/>
              </a:ext>
            </a:extLst>
          </p:cNvPr>
          <p:cNvSpPr>
            <a:spLocks noGrp="1"/>
          </p:cNvSpPr>
          <p:nvPr>
            <p:ph type="ctrTitle"/>
          </p:nvPr>
        </p:nvSpPr>
        <p:spPr>
          <a:xfrm>
            <a:off x="1762298" y="2111433"/>
            <a:ext cx="13283738" cy="3138631"/>
          </a:xfrm>
        </p:spPr>
        <p:txBody>
          <a:bodyPr>
            <a:noAutofit/>
          </a:bodyPr>
          <a:lstStyle/>
          <a:p>
            <a:r>
              <a:rPr lang="en-US" b="1" dirty="0">
                <a:solidFill>
                  <a:srgbClr val="0070C0"/>
                </a:solidFill>
              </a:rPr>
              <a:t>Lecture # 4 (Final)</a:t>
            </a:r>
            <a:br>
              <a:rPr lang="en-US" b="1" dirty="0">
                <a:solidFill>
                  <a:srgbClr val="0070C0"/>
                </a:solidFill>
              </a:rPr>
            </a:br>
            <a:r>
              <a:rPr lang="en-US" b="1" dirty="0">
                <a:solidFill>
                  <a:srgbClr val="0070C0"/>
                </a:solidFill>
              </a:rPr>
              <a:t>Processor Logic Design (2</a:t>
            </a:r>
            <a:r>
              <a:rPr lang="en-US" b="1" baseline="30000" dirty="0">
                <a:solidFill>
                  <a:srgbClr val="0070C0"/>
                </a:solidFill>
              </a:rPr>
              <a:t>nd</a:t>
            </a:r>
            <a:r>
              <a:rPr lang="en-US" b="1" dirty="0">
                <a:solidFill>
                  <a:srgbClr val="0070C0"/>
                </a:solidFill>
              </a:rPr>
              <a:t> Part)</a:t>
            </a:r>
            <a:br>
              <a:rPr lang="en-US" b="1" dirty="0">
                <a:solidFill>
                  <a:srgbClr val="0070C0"/>
                </a:solidFill>
              </a:rPr>
            </a:br>
            <a:r>
              <a:rPr lang="en-US" sz="6000" b="1" dirty="0">
                <a:solidFill>
                  <a:srgbClr val="0070C0"/>
                </a:solidFill>
              </a:rPr>
              <a:t>Status Register and Shifter Design</a:t>
            </a:r>
          </a:p>
        </p:txBody>
      </p:sp>
    </p:spTree>
    <p:extLst>
      <p:ext uri="{BB962C8B-B14F-4D97-AF65-F5344CB8AC3E}">
        <p14:creationId xmlns:p14="http://schemas.microsoft.com/office/powerpoint/2010/main" val="22019699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0AAF3-FF8C-4454-980F-9D7371256298}"/>
              </a:ext>
            </a:extLst>
          </p:cNvPr>
          <p:cNvSpPr>
            <a:spLocks noGrp="1"/>
          </p:cNvSpPr>
          <p:nvPr>
            <p:ph type="title"/>
          </p:nvPr>
        </p:nvSpPr>
        <p:spPr>
          <a:xfrm>
            <a:off x="1446415" y="155517"/>
            <a:ext cx="12909666" cy="1198832"/>
          </a:xfrm>
        </p:spPr>
        <p:txBody>
          <a:bodyPr>
            <a:normAutofit/>
          </a:bodyPr>
          <a:lstStyle/>
          <a:p>
            <a:r>
              <a:rPr lang="en-US" sz="6000" b="1" dirty="0">
                <a:solidFill>
                  <a:srgbClr val="0070C0"/>
                </a:solidFill>
              </a:rPr>
              <a:t>Function Table for Shifter</a:t>
            </a:r>
          </a:p>
        </p:txBody>
      </p:sp>
      <p:sp>
        <p:nvSpPr>
          <p:cNvPr id="5" name="Rectangle 4">
            <a:extLst>
              <a:ext uri="{FF2B5EF4-FFF2-40B4-BE49-F238E27FC236}">
                <a16:creationId xmlns:a16="http://schemas.microsoft.com/office/drawing/2014/main" id="{80D911C5-CC0C-4B01-89D8-C115731532E6}"/>
              </a:ext>
            </a:extLst>
          </p:cNvPr>
          <p:cNvSpPr/>
          <p:nvPr/>
        </p:nvSpPr>
        <p:spPr>
          <a:xfrm>
            <a:off x="1446414" y="4290866"/>
            <a:ext cx="13882255" cy="3477875"/>
          </a:xfrm>
          <a:prstGeom prst="rect">
            <a:avLst/>
          </a:prstGeom>
        </p:spPr>
        <p:txBody>
          <a:bodyPr wrap="square">
            <a:spAutoFit/>
          </a:bodyPr>
          <a:lstStyle/>
          <a:p>
            <a:r>
              <a:rPr lang="en-US" sz="4400" dirty="0">
                <a:latin typeface="Calibri" panose="020F0502020204030204" pitchFamily="34" charset="0"/>
              </a:rPr>
              <a:t>To add more operations in the shifter 8X1 MUX are needed with a third selection variable </a:t>
            </a:r>
            <a:r>
              <a:rPr lang="en-US" sz="4400" b="1" dirty="0">
                <a:latin typeface="Calibri" panose="020F0502020204030204" pitchFamily="34" charset="0"/>
              </a:rPr>
              <a:t>H</a:t>
            </a:r>
            <a:r>
              <a:rPr lang="en-US" sz="4400" b="1" baseline="-25000" dirty="0">
                <a:latin typeface="Calibri" panose="020F0502020204030204" pitchFamily="34" charset="0"/>
              </a:rPr>
              <a:t>2</a:t>
            </a:r>
            <a:r>
              <a:rPr lang="en-US" sz="4400" dirty="0">
                <a:latin typeface="Calibri" panose="020F0502020204030204" pitchFamily="34" charset="0"/>
              </a:rPr>
              <a:t>. If CLC L or CRC R is used, </a:t>
            </a:r>
            <a:r>
              <a:rPr lang="en-US" sz="4400" i="1" dirty="0">
                <a:latin typeface="Calibri" panose="020F0502020204030204" pitchFamily="34" charset="0"/>
              </a:rPr>
              <a:t>I</a:t>
            </a:r>
            <a:r>
              <a:rPr lang="en-US" sz="4400" i="1" baseline="-25000" dirty="0">
                <a:latin typeface="Calibri" panose="020F0502020204030204" pitchFamily="34" charset="0"/>
              </a:rPr>
              <a:t>L</a:t>
            </a:r>
            <a:r>
              <a:rPr lang="en-US" sz="4400" dirty="0">
                <a:latin typeface="Calibri" panose="020F0502020204030204" pitchFamily="34" charset="0"/>
              </a:rPr>
              <a:t> and </a:t>
            </a:r>
            <a:r>
              <a:rPr lang="en-US" sz="4400" i="1" dirty="0">
                <a:latin typeface="Calibri" panose="020F0502020204030204" pitchFamily="34" charset="0"/>
              </a:rPr>
              <a:t>I</a:t>
            </a:r>
            <a:r>
              <a:rPr lang="en-US" sz="4400" i="1" baseline="-25000" dirty="0">
                <a:latin typeface="Calibri" panose="020F0502020204030204" pitchFamily="34" charset="0"/>
              </a:rPr>
              <a:t>R</a:t>
            </a:r>
            <a:r>
              <a:rPr lang="en-US" sz="4400" dirty="0">
                <a:latin typeface="Calibri" panose="020F0502020204030204" pitchFamily="34" charset="0"/>
              </a:rPr>
              <a:t> must be connected to Carry (</a:t>
            </a:r>
            <a:r>
              <a:rPr lang="en-US" sz="4400" i="1" dirty="0">
                <a:latin typeface="Calibri" panose="020F0502020204030204" pitchFamily="34" charset="0"/>
              </a:rPr>
              <a:t>C</a:t>
            </a:r>
            <a:r>
              <a:rPr lang="en-US" sz="4400" dirty="0">
                <a:latin typeface="Calibri" panose="020F0502020204030204" pitchFamily="34" charset="0"/>
              </a:rPr>
              <a:t>) respectively.</a:t>
            </a:r>
          </a:p>
          <a:p>
            <a:r>
              <a:rPr lang="en-US" sz="4400" dirty="0">
                <a:solidFill>
                  <a:srgbClr val="FF0000"/>
                </a:solidFill>
                <a:latin typeface="Calibri" panose="020F0502020204030204" pitchFamily="34" charset="0"/>
              </a:rPr>
              <a:t>CLC</a:t>
            </a:r>
            <a:r>
              <a:rPr lang="en-US" sz="4400" dirty="0">
                <a:latin typeface="Calibri" panose="020F0502020204030204" pitchFamily="34" charset="0"/>
              </a:rPr>
              <a:t> L – </a:t>
            </a:r>
            <a:r>
              <a:rPr lang="en-US" sz="4400" dirty="0">
                <a:solidFill>
                  <a:srgbClr val="FF0000"/>
                </a:solidFill>
                <a:latin typeface="Calibri" panose="020F0502020204030204" pitchFamily="34" charset="0"/>
              </a:rPr>
              <a:t>C</a:t>
            </a:r>
            <a:r>
              <a:rPr lang="en-US" sz="4400" dirty="0">
                <a:latin typeface="Calibri" panose="020F0502020204030204" pitchFamily="34" charset="0"/>
              </a:rPr>
              <a:t>irculate </a:t>
            </a:r>
            <a:r>
              <a:rPr lang="en-US" sz="4400" dirty="0">
                <a:solidFill>
                  <a:srgbClr val="FF0000"/>
                </a:solidFill>
                <a:latin typeface="Calibri" panose="020F0502020204030204" pitchFamily="34" charset="0"/>
              </a:rPr>
              <a:t>L</a:t>
            </a:r>
            <a:r>
              <a:rPr lang="en-US" sz="4400" dirty="0">
                <a:latin typeface="Calibri" panose="020F0502020204030204" pitchFamily="34" charset="0"/>
              </a:rPr>
              <a:t>eft with </a:t>
            </a:r>
            <a:r>
              <a:rPr lang="en-US" sz="4400" dirty="0">
                <a:solidFill>
                  <a:srgbClr val="FF0000"/>
                </a:solidFill>
                <a:latin typeface="Calibri" panose="020F0502020204030204" pitchFamily="34" charset="0"/>
              </a:rPr>
              <a:t>C</a:t>
            </a:r>
            <a:r>
              <a:rPr lang="en-US" sz="4400" dirty="0">
                <a:latin typeface="Calibri" panose="020F0502020204030204" pitchFamily="34" charset="0"/>
              </a:rPr>
              <a:t>arry</a:t>
            </a:r>
          </a:p>
          <a:p>
            <a:r>
              <a:rPr lang="en-US" sz="4400" dirty="0">
                <a:solidFill>
                  <a:srgbClr val="FF0000"/>
                </a:solidFill>
                <a:latin typeface="Calibri" panose="020F0502020204030204" pitchFamily="34" charset="0"/>
              </a:rPr>
              <a:t>CRC</a:t>
            </a:r>
            <a:r>
              <a:rPr lang="en-US" sz="4400" dirty="0">
                <a:latin typeface="Calibri" panose="020F0502020204030204" pitchFamily="34" charset="0"/>
              </a:rPr>
              <a:t> R – </a:t>
            </a:r>
            <a:r>
              <a:rPr lang="en-US" sz="4400" dirty="0">
                <a:solidFill>
                  <a:srgbClr val="FF0000"/>
                </a:solidFill>
                <a:latin typeface="Calibri" panose="020F0502020204030204" pitchFamily="34" charset="0"/>
              </a:rPr>
              <a:t>C</a:t>
            </a:r>
            <a:r>
              <a:rPr lang="en-US" sz="4400" dirty="0">
                <a:latin typeface="Calibri" panose="020F0502020204030204" pitchFamily="34" charset="0"/>
              </a:rPr>
              <a:t>irculate </a:t>
            </a:r>
            <a:r>
              <a:rPr lang="en-US" sz="4400" dirty="0">
                <a:solidFill>
                  <a:srgbClr val="FF0000"/>
                </a:solidFill>
                <a:latin typeface="Calibri" panose="020F0502020204030204" pitchFamily="34" charset="0"/>
              </a:rPr>
              <a:t>R</a:t>
            </a:r>
            <a:r>
              <a:rPr lang="en-US" sz="4400" dirty="0">
                <a:latin typeface="Calibri" panose="020F0502020204030204" pitchFamily="34" charset="0"/>
              </a:rPr>
              <a:t>ight with </a:t>
            </a:r>
            <a:r>
              <a:rPr lang="en-US" sz="4400" dirty="0">
                <a:solidFill>
                  <a:srgbClr val="FF0000"/>
                </a:solidFill>
                <a:latin typeface="Calibri" panose="020F0502020204030204" pitchFamily="34" charset="0"/>
              </a:rPr>
              <a:t>C</a:t>
            </a:r>
            <a:r>
              <a:rPr lang="en-US" sz="4400" dirty="0">
                <a:latin typeface="Calibri" panose="020F0502020204030204" pitchFamily="34" charset="0"/>
              </a:rPr>
              <a:t>arry</a:t>
            </a:r>
            <a:endParaRPr lang="en-US" sz="4400" dirty="0"/>
          </a:p>
        </p:txBody>
      </p:sp>
      <p:graphicFrame>
        <p:nvGraphicFramePr>
          <p:cNvPr id="8" name="Table 7"/>
          <p:cNvGraphicFramePr>
            <a:graphicFrameLocks noGrp="1"/>
          </p:cNvGraphicFramePr>
          <p:nvPr>
            <p:extLst>
              <p:ext uri="{D42A27DB-BD31-4B8C-83A1-F6EECF244321}">
                <p14:modId xmlns:p14="http://schemas.microsoft.com/office/powerpoint/2010/main" val="426546167"/>
              </p:ext>
            </p:extLst>
          </p:nvPr>
        </p:nvGraphicFramePr>
        <p:xfrm>
          <a:off x="1742369" y="1171377"/>
          <a:ext cx="13104161" cy="3019739"/>
        </p:xfrm>
        <a:graphic>
          <a:graphicData uri="http://schemas.openxmlformats.org/drawingml/2006/table">
            <a:tbl>
              <a:tblPr firstRow="1" firstCol="1" bandRow="1">
                <a:tableStyleId>{5C22544A-7EE6-4342-B048-85BDC9FD1C3A}</a:tableStyleId>
              </a:tblPr>
              <a:tblGrid>
                <a:gridCol w="1781423">
                  <a:extLst>
                    <a:ext uri="{9D8B030D-6E8A-4147-A177-3AD203B41FA5}">
                      <a16:colId xmlns:a16="http://schemas.microsoft.com/office/drawing/2014/main" val="3939505422"/>
                    </a:ext>
                  </a:extLst>
                </a:gridCol>
                <a:gridCol w="3120042">
                  <a:extLst>
                    <a:ext uri="{9D8B030D-6E8A-4147-A177-3AD203B41FA5}">
                      <a16:colId xmlns:a16="http://schemas.microsoft.com/office/drawing/2014/main" val="3311776632"/>
                    </a:ext>
                  </a:extLst>
                </a:gridCol>
                <a:gridCol w="8202696">
                  <a:extLst>
                    <a:ext uri="{9D8B030D-6E8A-4147-A177-3AD203B41FA5}">
                      <a16:colId xmlns:a16="http://schemas.microsoft.com/office/drawing/2014/main" val="466637812"/>
                    </a:ext>
                  </a:extLst>
                </a:gridCol>
              </a:tblGrid>
              <a:tr h="572659">
                <a:tc>
                  <a:txBody>
                    <a:bodyPr/>
                    <a:lstStyle/>
                    <a:p>
                      <a:pPr algn="ctr">
                        <a:lnSpc>
                          <a:spcPct val="100000"/>
                        </a:lnSpc>
                        <a:spcAft>
                          <a:spcPts val="0"/>
                        </a:spcAft>
                      </a:pPr>
                      <a:r>
                        <a:rPr lang="en-CA" sz="3600" i="1" dirty="0">
                          <a:effectLst/>
                        </a:rPr>
                        <a:t>H</a:t>
                      </a:r>
                      <a:r>
                        <a:rPr lang="en-CA" sz="3600" baseline="-25000" dirty="0">
                          <a:effectLst/>
                        </a:rPr>
                        <a:t>1</a:t>
                      </a:r>
                      <a:r>
                        <a:rPr lang="en-CA" sz="3600" dirty="0">
                          <a:effectLst/>
                        </a:rPr>
                        <a:t> </a:t>
                      </a:r>
                      <a:r>
                        <a:rPr lang="en-CA" sz="3600" i="1" dirty="0">
                          <a:effectLst/>
                        </a:rPr>
                        <a:t>H</a:t>
                      </a:r>
                      <a:r>
                        <a:rPr lang="en-CA" sz="3600" baseline="-25000" dirty="0">
                          <a:effectLst/>
                        </a:rPr>
                        <a:t>0</a:t>
                      </a:r>
                      <a:endParaRPr lang="en-CA" sz="3600" baseline="-25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algn="ctr">
                        <a:lnSpc>
                          <a:spcPct val="100000"/>
                        </a:lnSpc>
                        <a:spcAft>
                          <a:spcPts val="0"/>
                        </a:spcAft>
                      </a:pPr>
                      <a:r>
                        <a:rPr lang="en-CA" sz="3600" b="1" dirty="0">
                          <a:effectLst/>
                        </a:rPr>
                        <a:t>Operation</a:t>
                      </a:r>
                      <a:endParaRPr lang="en-CA" sz="36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marL="39370" algn="ctr">
                        <a:lnSpc>
                          <a:spcPct val="100000"/>
                        </a:lnSpc>
                        <a:spcAft>
                          <a:spcPts val="0"/>
                        </a:spcAft>
                      </a:pPr>
                      <a:r>
                        <a:rPr lang="en-CA" sz="3600" b="1" dirty="0">
                          <a:effectLst/>
                        </a:rPr>
                        <a:t>Function</a:t>
                      </a:r>
                      <a:r>
                        <a:rPr lang="en-CA" sz="3600" dirty="0">
                          <a:effectLst/>
                        </a:rPr>
                        <a:t> </a:t>
                      </a:r>
                      <a:endParaRPr lang="en-CA" sz="36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extLst>
                  <a:ext uri="{0D108BD9-81ED-4DB2-BD59-A6C34878D82A}">
                    <a16:rowId xmlns:a16="http://schemas.microsoft.com/office/drawing/2014/main" val="3190523013"/>
                  </a:ext>
                </a:extLst>
              </a:tr>
              <a:tr h="611770">
                <a:tc>
                  <a:txBody>
                    <a:bodyPr/>
                    <a:lstStyle/>
                    <a:p>
                      <a:pPr marR="34925" algn="ctr">
                        <a:lnSpc>
                          <a:spcPct val="100000"/>
                        </a:lnSpc>
                        <a:spcAft>
                          <a:spcPts val="0"/>
                        </a:spcAft>
                      </a:pPr>
                      <a:r>
                        <a:rPr lang="en-CA" sz="3600" dirty="0">
                          <a:effectLst/>
                        </a:rPr>
                        <a:t>0 0 </a:t>
                      </a:r>
                      <a:endParaRPr lang="en-CA" sz="36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marR="37465" algn="ctr">
                        <a:lnSpc>
                          <a:spcPct val="100000"/>
                        </a:lnSpc>
                        <a:spcAft>
                          <a:spcPts val="0"/>
                        </a:spcAft>
                      </a:pPr>
                      <a:r>
                        <a:rPr lang="en-CA" sz="3600" i="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S</a:t>
                      </a:r>
                      <a:r>
                        <a:rPr lang="en-CA" sz="36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CA" sz="36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 </a:t>
                      </a:r>
                      <a:r>
                        <a:rPr lang="en-CA" sz="3600" i="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F</a:t>
                      </a:r>
                      <a:endParaRPr lang="en-CA" sz="3600" i="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marL="0" marR="33655" lvl="0" indent="0" algn="ctr" defTabSz="1097280" rtl="0" eaLnBrk="1" fontAlgn="auto" latinLnBrk="0" hangingPunct="1">
                        <a:lnSpc>
                          <a:spcPct val="100000"/>
                        </a:lnSpc>
                        <a:spcBef>
                          <a:spcPts val="0"/>
                        </a:spcBef>
                        <a:spcAft>
                          <a:spcPts val="0"/>
                        </a:spcAft>
                        <a:buClrTx/>
                        <a:buSzTx/>
                        <a:buFontTx/>
                        <a:buNone/>
                        <a:tabLst/>
                        <a:defRPr/>
                      </a:pPr>
                      <a:r>
                        <a:rPr lang="en-CA" sz="3600" dirty="0">
                          <a:effectLst/>
                        </a:rPr>
                        <a:t>Transfer </a:t>
                      </a:r>
                      <a:r>
                        <a:rPr lang="en-CA" sz="3600" i="1" dirty="0">
                          <a:effectLst/>
                        </a:rPr>
                        <a:t>F</a:t>
                      </a:r>
                      <a:r>
                        <a:rPr lang="en-CA" sz="3600" dirty="0">
                          <a:effectLst/>
                        </a:rPr>
                        <a:t> into the output Bus, </a:t>
                      </a:r>
                      <a:r>
                        <a:rPr lang="en-CA" sz="3600" i="1" dirty="0">
                          <a:effectLst/>
                        </a:rPr>
                        <a:t>S </a:t>
                      </a:r>
                      <a:r>
                        <a:rPr lang="en-CA" sz="3600" dirty="0">
                          <a:effectLst/>
                        </a:rPr>
                        <a:t>(No Shift)</a:t>
                      </a:r>
                      <a:endParaRPr lang="en-CA" sz="36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extLst>
                  <a:ext uri="{0D108BD9-81ED-4DB2-BD59-A6C34878D82A}">
                    <a16:rowId xmlns:a16="http://schemas.microsoft.com/office/drawing/2014/main" val="1497859172"/>
                  </a:ext>
                </a:extLst>
              </a:tr>
              <a:tr h="611770">
                <a:tc>
                  <a:txBody>
                    <a:bodyPr/>
                    <a:lstStyle/>
                    <a:p>
                      <a:pPr marR="34925" algn="ctr">
                        <a:lnSpc>
                          <a:spcPct val="100000"/>
                        </a:lnSpc>
                        <a:spcAft>
                          <a:spcPts val="0"/>
                        </a:spcAft>
                      </a:pPr>
                      <a:r>
                        <a:rPr lang="en-CA" sz="3600" dirty="0">
                          <a:effectLst/>
                        </a:rPr>
                        <a:t>0 1  </a:t>
                      </a:r>
                      <a:endParaRPr lang="en-CA" sz="36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marL="0" marR="37465" lvl="0" indent="0" algn="ctr" defTabSz="1097280" rtl="0" eaLnBrk="1" fontAlgn="auto" latinLnBrk="0" hangingPunct="1">
                        <a:lnSpc>
                          <a:spcPct val="100000"/>
                        </a:lnSpc>
                        <a:spcBef>
                          <a:spcPts val="0"/>
                        </a:spcBef>
                        <a:spcAft>
                          <a:spcPts val="0"/>
                        </a:spcAft>
                        <a:buClrTx/>
                        <a:buSzTx/>
                        <a:buFontTx/>
                        <a:buNone/>
                        <a:tabLst/>
                        <a:defRPr/>
                      </a:pPr>
                      <a:r>
                        <a:rPr lang="en-CA" sz="3600" i="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S</a:t>
                      </a:r>
                      <a:r>
                        <a:rPr lang="en-CA" sz="36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CA" sz="36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 </a:t>
                      </a:r>
                      <a:r>
                        <a:rPr lang="en-CA" sz="36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shr</a:t>
                      </a:r>
                      <a:r>
                        <a:rPr lang="en-CA" sz="36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 </a:t>
                      </a:r>
                      <a:r>
                        <a:rPr lang="en-CA" sz="3600" i="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F</a:t>
                      </a:r>
                      <a:endParaRPr lang="en-CA" sz="3600" i="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marL="1270" algn="ctr">
                        <a:lnSpc>
                          <a:spcPct val="100000"/>
                        </a:lnSpc>
                        <a:spcAft>
                          <a:spcPts val="0"/>
                        </a:spcAft>
                      </a:pPr>
                      <a:r>
                        <a:rPr lang="en-CA" sz="3600" dirty="0">
                          <a:effectLst/>
                        </a:rPr>
                        <a:t>Shift Right </a:t>
                      </a:r>
                      <a:r>
                        <a:rPr lang="en-CA" sz="3600" i="1" dirty="0">
                          <a:effectLst/>
                        </a:rPr>
                        <a:t>F</a:t>
                      </a:r>
                      <a:r>
                        <a:rPr lang="en-CA" sz="3600" dirty="0">
                          <a:effectLst/>
                        </a:rPr>
                        <a:t> into the output Bus, </a:t>
                      </a:r>
                      <a:r>
                        <a:rPr lang="en-CA" sz="3600" i="1" dirty="0">
                          <a:effectLst/>
                        </a:rPr>
                        <a:t>S</a:t>
                      </a:r>
                      <a:endParaRPr lang="en-CA" sz="36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extLst>
                  <a:ext uri="{0D108BD9-81ED-4DB2-BD59-A6C34878D82A}">
                    <a16:rowId xmlns:a16="http://schemas.microsoft.com/office/drawing/2014/main" val="1649116545"/>
                  </a:ext>
                </a:extLst>
              </a:tr>
              <a:tr h="611770">
                <a:tc>
                  <a:txBody>
                    <a:bodyPr/>
                    <a:lstStyle/>
                    <a:p>
                      <a:pPr marR="34925" algn="ctr">
                        <a:lnSpc>
                          <a:spcPct val="100000"/>
                        </a:lnSpc>
                        <a:spcAft>
                          <a:spcPts val="0"/>
                        </a:spcAft>
                      </a:pPr>
                      <a:r>
                        <a:rPr lang="en-CA" sz="3600" dirty="0">
                          <a:effectLst/>
                        </a:rPr>
                        <a:t>1 0 </a:t>
                      </a:r>
                      <a:endParaRPr lang="en-CA" sz="36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marL="57785" algn="ctr">
                        <a:lnSpc>
                          <a:spcPct val="100000"/>
                        </a:lnSpc>
                        <a:spcAft>
                          <a:spcPts val="0"/>
                        </a:spcAft>
                      </a:pPr>
                      <a:r>
                        <a:rPr lang="en-CA" sz="3600" i="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S</a:t>
                      </a:r>
                      <a:r>
                        <a:rPr lang="en-CA" sz="36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CA" sz="36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 </a:t>
                      </a:r>
                      <a:r>
                        <a:rPr lang="en-CA" sz="36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shl</a:t>
                      </a:r>
                      <a:r>
                        <a:rPr lang="en-CA" sz="36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 </a:t>
                      </a:r>
                      <a:r>
                        <a:rPr lang="en-CA" sz="3600" i="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F</a:t>
                      </a:r>
                      <a:endParaRPr lang="en-CA" sz="36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marL="1270" marR="13970" algn="ctr">
                        <a:lnSpc>
                          <a:spcPct val="100000"/>
                        </a:lnSpc>
                        <a:spcAft>
                          <a:spcPts val="0"/>
                        </a:spcAft>
                      </a:pPr>
                      <a:r>
                        <a:rPr lang="en-CA" sz="3600" dirty="0">
                          <a:effectLst/>
                        </a:rPr>
                        <a:t>Shift Left </a:t>
                      </a:r>
                      <a:r>
                        <a:rPr lang="en-CA" sz="3600" i="1" dirty="0">
                          <a:effectLst/>
                        </a:rPr>
                        <a:t>F</a:t>
                      </a:r>
                      <a:r>
                        <a:rPr lang="en-CA" sz="3600" dirty="0">
                          <a:effectLst/>
                        </a:rPr>
                        <a:t> into the output Bus, </a:t>
                      </a:r>
                      <a:r>
                        <a:rPr lang="en-CA" sz="3600" i="1" dirty="0">
                          <a:effectLst/>
                        </a:rPr>
                        <a:t>S</a:t>
                      </a:r>
                      <a:endParaRPr lang="en-CA" sz="36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extLst>
                  <a:ext uri="{0D108BD9-81ED-4DB2-BD59-A6C34878D82A}">
                    <a16:rowId xmlns:a16="http://schemas.microsoft.com/office/drawing/2014/main" val="535047974"/>
                  </a:ext>
                </a:extLst>
              </a:tr>
              <a:tr h="611770">
                <a:tc>
                  <a:txBody>
                    <a:bodyPr/>
                    <a:lstStyle/>
                    <a:p>
                      <a:pPr marR="34925" algn="ctr">
                        <a:lnSpc>
                          <a:spcPct val="100000"/>
                        </a:lnSpc>
                        <a:spcAft>
                          <a:spcPts val="0"/>
                        </a:spcAft>
                      </a:pPr>
                      <a:r>
                        <a:rPr lang="en-CA" sz="3600" dirty="0">
                          <a:effectLst/>
                        </a:rPr>
                        <a:t>1 1 </a:t>
                      </a:r>
                      <a:endParaRPr lang="en-CA" sz="36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marR="39370" algn="ctr">
                        <a:lnSpc>
                          <a:spcPct val="100000"/>
                        </a:lnSpc>
                        <a:spcAft>
                          <a:spcPts val="0"/>
                        </a:spcAft>
                      </a:pPr>
                      <a:r>
                        <a:rPr lang="en-CA" sz="3600" i="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S</a:t>
                      </a:r>
                      <a:r>
                        <a:rPr lang="en-CA" sz="36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CA" sz="36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 0</a:t>
                      </a:r>
                      <a:endParaRPr lang="en-CA" sz="36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marR="36195" algn="ctr">
                        <a:lnSpc>
                          <a:spcPct val="100000"/>
                        </a:lnSpc>
                        <a:spcAft>
                          <a:spcPts val="0"/>
                        </a:spcAft>
                      </a:pPr>
                      <a:r>
                        <a:rPr lang="en-CA" sz="3600" dirty="0">
                          <a:effectLst/>
                        </a:rPr>
                        <a:t>Transfer 0’s into the output Bus, </a:t>
                      </a:r>
                      <a:r>
                        <a:rPr lang="en-CA" sz="3600" i="1" dirty="0">
                          <a:effectLst/>
                        </a:rPr>
                        <a:t>S</a:t>
                      </a:r>
                      <a:endParaRPr lang="en-CA" sz="3600" i="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extLst>
                  <a:ext uri="{0D108BD9-81ED-4DB2-BD59-A6C34878D82A}">
                    <a16:rowId xmlns:a16="http://schemas.microsoft.com/office/drawing/2014/main" val="15944642"/>
                  </a:ext>
                </a:extLst>
              </a:tr>
            </a:tbl>
          </a:graphicData>
        </a:graphic>
      </p:graphicFrame>
    </p:spTree>
    <p:extLst>
      <p:ext uri="{BB962C8B-B14F-4D97-AF65-F5344CB8AC3E}">
        <p14:creationId xmlns:p14="http://schemas.microsoft.com/office/powerpoint/2010/main" val="27121316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9A64C-EA0D-4DC2-A8C5-C88EFBF64979}"/>
              </a:ext>
            </a:extLst>
          </p:cNvPr>
          <p:cNvSpPr>
            <a:spLocks noGrp="1"/>
          </p:cNvSpPr>
          <p:nvPr>
            <p:ph type="title"/>
          </p:nvPr>
        </p:nvSpPr>
        <p:spPr>
          <a:xfrm>
            <a:off x="1737361" y="140754"/>
            <a:ext cx="11832335" cy="1065929"/>
          </a:xfrm>
        </p:spPr>
        <p:txBody>
          <a:bodyPr>
            <a:normAutofit/>
          </a:bodyPr>
          <a:lstStyle/>
          <a:p>
            <a:r>
              <a:rPr lang="en-US" sz="5400" b="1" dirty="0">
                <a:solidFill>
                  <a:srgbClr val="0070C0"/>
                </a:solidFill>
              </a:rPr>
              <a:t>SHIFTER DESIGN</a:t>
            </a:r>
          </a:p>
        </p:txBody>
      </p:sp>
      <p:sp>
        <p:nvSpPr>
          <p:cNvPr id="3" name="TextBox 2"/>
          <p:cNvSpPr txBox="1"/>
          <p:nvPr/>
        </p:nvSpPr>
        <p:spPr>
          <a:xfrm>
            <a:off x="203781" y="997943"/>
            <a:ext cx="16105789" cy="707886"/>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CA" sz="4000" dirty="0"/>
              <a:t>Design a 3-bit shifter for the shifting operations listed in the following Table:</a:t>
            </a:r>
          </a:p>
        </p:txBody>
      </p:sp>
      <p:graphicFrame>
        <p:nvGraphicFramePr>
          <p:cNvPr id="8" name="Table 7"/>
          <p:cNvGraphicFramePr>
            <a:graphicFrameLocks noGrp="1"/>
          </p:cNvGraphicFramePr>
          <p:nvPr>
            <p:extLst>
              <p:ext uri="{D42A27DB-BD31-4B8C-83A1-F6EECF244321}">
                <p14:modId xmlns:p14="http://schemas.microsoft.com/office/powerpoint/2010/main" val="169758084"/>
              </p:ext>
            </p:extLst>
          </p:nvPr>
        </p:nvGraphicFramePr>
        <p:xfrm>
          <a:off x="329339" y="1905126"/>
          <a:ext cx="15813978" cy="5767690"/>
        </p:xfrm>
        <a:graphic>
          <a:graphicData uri="http://schemas.openxmlformats.org/drawingml/2006/table">
            <a:tbl>
              <a:tblPr firstRow="1" firstCol="1" bandRow="1">
                <a:tableStyleId>{5C22544A-7EE6-4342-B048-85BDC9FD1C3A}</a:tableStyleId>
              </a:tblPr>
              <a:tblGrid>
                <a:gridCol w="1406575">
                  <a:extLst>
                    <a:ext uri="{9D8B030D-6E8A-4147-A177-3AD203B41FA5}">
                      <a16:colId xmlns:a16="http://schemas.microsoft.com/office/drawing/2014/main" val="3939505422"/>
                    </a:ext>
                  </a:extLst>
                </a:gridCol>
                <a:gridCol w="1786811">
                  <a:extLst>
                    <a:ext uri="{9D8B030D-6E8A-4147-A177-3AD203B41FA5}">
                      <a16:colId xmlns:a16="http://schemas.microsoft.com/office/drawing/2014/main" val="2005552645"/>
                    </a:ext>
                  </a:extLst>
                </a:gridCol>
                <a:gridCol w="1786811">
                  <a:extLst>
                    <a:ext uri="{9D8B030D-6E8A-4147-A177-3AD203B41FA5}">
                      <a16:colId xmlns:a16="http://schemas.microsoft.com/office/drawing/2014/main" val="1334445692"/>
                    </a:ext>
                  </a:extLst>
                </a:gridCol>
                <a:gridCol w="2460898">
                  <a:extLst>
                    <a:ext uri="{9D8B030D-6E8A-4147-A177-3AD203B41FA5}">
                      <a16:colId xmlns:a16="http://schemas.microsoft.com/office/drawing/2014/main" val="3311776632"/>
                    </a:ext>
                  </a:extLst>
                </a:gridCol>
                <a:gridCol w="2460898">
                  <a:extLst>
                    <a:ext uri="{9D8B030D-6E8A-4147-A177-3AD203B41FA5}">
                      <a16:colId xmlns:a16="http://schemas.microsoft.com/office/drawing/2014/main" val="314354436"/>
                    </a:ext>
                  </a:extLst>
                </a:gridCol>
                <a:gridCol w="1539490">
                  <a:extLst>
                    <a:ext uri="{9D8B030D-6E8A-4147-A177-3AD203B41FA5}">
                      <a16:colId xmlns:a16="http://schemas.microsoft.com/office/drawing/2014/main" val="1023598678"/>
                    </a:ext>
                  </a:extLst>
                </a:gridCol>
                <a:gridCol w="4372495">
                  <a:extLst>
                    <a:ext uri="{9D8B030D-6E8A-4147-A177-3AD203B41FA5}">
                      <a16:colId xmlns:a16="http://schemas.microsoft.com/office/drawing/2014/main" val="466637812"/>
                    </a:ext>
                  </a:extLst>
                </a:gridCol>
              </a:tblGrid>
              <a:tr h="476777">
                <a:tc rowSpan="2">
                  <a:txBody>
                    <a:bodyPr/>
                    <a:lstStyle/>
                    <a:p>
                      <a:pPr algn="ctr">
                        <a:lnSpc>
                          <a:spcPct val="100000"/>
                        </a:lnSpc>
                        <a:spcAft>
                          <a:spcPts val="0"/>
                        </a:spcAft>
                      </a:pPr>
                      <a:r>
                        <a:rPr lang="en-CA" sz="2800" dirty="0">
                          <a:effectLst/>
                        </a:rPr>
                        <a:t>Binary Code </a:t>
                      </a:r>
                      <a:endParaRPr lang="en-CA"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algn="ctr">
                        <a:lnSpc>
                          <a:spcPct val="100000"/>
                        </a:lnSpc>
                        <a:spcAft>
                          <a:spcPts val="0"/>
                        </a:spcAft>
                      </a:pPr>
                      <a:r>
                        <a:rPr lang="en-CA" sz="2800" dirty="0">
                          <a:effectLst/>
                        </a:rPr>
                        <a:t> </a:t>
                      </a:r>
                      <a:endParaRPr lang="en-CA"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algn="ctr">
                        <a:lnSpc>
                          <a:spcPct val="100000"/>
                        </a:lnSpc>
                        <a:spcAft>
                          <a:spcPts val="0"/>
                        </a:spcAft>
                      </a:pPr>
                      <a:r>
                        <a:rPr lang="en-CA" sz="2800" dirty="0">
                          <a:effectLst/>
                        </a:rPr>
                        <a:t> </a:t>
                      </a:r>
                      <a:endParaRPr lang="en-CA"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gridSpan="4">
                  <a:txBody>
                    <a:bodyPr/>
                    <a:lstStyle/>
                    <a:p>
                      <a:pPr marL="156845" algn="ctr">
                        <a:lnSpc>
                          <a:spcPct val="100000"/>
                        </a:lnSpc>
                        <a:spcAft>
                          <a:spcPts val="0"/>
                        </a:spcAft>
                      </a:pPr>
                      <a:r>
                        <a:rPr lang="en-CA" sz="2800" dirty="0">
                          <a:effectLst/>
                        </a:rPr>
                        <a:t>Function of selection variables </a:t>
                      </a:r>
                      <a:endParaRPr lang="en-CA"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hMerge="1">
                  <a:txBody>
                    <a:bodyPr/>
                    <a:lstStyle/>
                    <a:p>
                      <a:endParaRPr lang="en-CA"/>
                    </a:p>
                  </a:txBody>
                  <a:tcPr/>
                </a:tc>
                <a:tc hMerge="1">
                  <a:txBody>
                    <a:bodyPr/>
                    <a:lstStyle/>
                    <a:p>
                      <a:endParaRPr lang="en-CA"/>
                    </a:p>
                  </a:txBody>
                  <a:tcPr/>
                </a:tc>
                <a:tc hMerge="1">
                  <a:txBody>
                    <a:bodyPr/>
                    <a:lstStyle/>
                    <a:p>
                      <a:endParaRPr lang="en-CA"/>
                    </a:p>
                  </a:txBody>
                  <a:tcPr/>
                </a:tc>
                <a:extLst>
                  <a:ext uri="{0D108BD9-81ED-4DB2-BD59-A6C34878D82A}">
                    <a16:rowId xmlns:a16="http://schemas.microsoft.com/office/drawing/2014/main" val="1165911601"/>
                  </a:ext>
                </a:extLst>
              </a:tr>
              <a:tr h="572659">
                <a:tc vMerge="1">
                  <a:txBody>
                    <a:bodyPr/>
                    <a:lstStyle/>
                    <a:p>
                      <a:endParaRPr lang="en-CA"/>
                    </a:p>
                  </a:txBody>
                  <a:tcPr/>
                </a:tc>
                <a:tc>
                  <a:txBody>
                    <a:bodyPr/>
                    <a:lstStyle/>
                    <a:p>
                      <a:pPr marR="38100" algn="ctr">
                        <a:lnSpc>
                          <a:spcPct val="100000"/>
                        </a:lnSpc>
                        <a:spcAft>
                          <a:spcPts val="0"/>
                        </a:spcAft>
                      </a:pPr>
                      <a:r>
                        <a:rPr lang="en-CA" sz="2800" b="1" dirty="0">
                          <a:effectLst/>
                        </a:rPr>
                        <a:t>B </a:t>
                      </a:r>
                      <a:endParaRPr lang="en-CA" sz="28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marR="38735" algn="ctr">
                        <a:lnSpc>
                          <a:spcPct val="100000"/>
                        </a:lnSpc>
                        <a:spcAft>
                          <a:spcPts val="0"/>
                        </a:spcAft>
                      </a:pPr>
                      <a:r>
                        <a:rPr lang="en-CA" sz="2800" b="1" dirty="0">
                          <a:effectLst/>
                        </a:rPr>
                        <a:t>A </a:t>
                      </a:r>
                      <a:endParaRPr lang="en-CA" sz="28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algn="ctr">
                        <a:lnSpc>
                          <a:spcPct val="100000"/>
                        </a:lnSpc>
                        <a:spcAft>
                          <a:spcPts val="0"/>
                        </a:spcAft>
                      </a:pPr>
                      <a:r>
                        <a:rPr lang="en-CA" sz="2800" b="1" dirty="0">
                          <a:effectLst/>
                        </a:rPr>
                        <a:t>F with </a:t>
                      </a:r>
                      <a:r>
                        <a:rPr lang="en-CA" sz="2800" b="1" dirty="0" err="1">
                          <a:effectLst/>
                        </a:rPr>
                        <a:t>C</a:t>
                      </a:r>
                      <a:r>
                        <a:rPr lang="en-CA" sz="2800" b="1" baseline="-25000" dirty="0" err="1">
                          <a:effectLst/>
                        </a:rPr>
                        <a:t>in</a:t>
                      </a:r>
                      <a:r>
                        <a:rPr lang="en-CA" sz="2800" b="1" dirty="0">
                          <a:effectLst/>
                        </a:rPr>
                        <a:t> = 0 </a:t>
                      </a:r>
                      <a:endParaRPr lang="en-CA" sz="28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algn="ctr">
                        <a:lnSpc>
                          <a:spcPct val="100000"/>
                        </a:lnSpc>
                        <a:spcAft>
                          <a:spcPts val="0"/>
                        </a:spcAft>
                      </a:pPr>
                      <a:r>
                        <a:rPr lang="en-CA" sz="2800" b="1" dirty="0">
                          <a:effectLst/>
                        </a:rPr>
                        <a:t>F with </a:t>
                      </a:r>
                      <a:r>
                        <a:rPr lang="en-CA" sz="2800" b="1" dirty="0" err="1">
                          <a:effectLst/>
                        </a:rPr>
                        <a:t>C</a:t>
                      </a:r>
                      <a:r>
                        <a:rPr lang="en-CA" sz="2800" b="1" baseline="-25000" dirty="0" err="1">
                          <a:effectLst/>
                        </a:rPr>
                        <a:t>in</a:t>
                      </a:r>
                      <a:r>
                        <a:rPr lang="en-CA" sz="2800" b="1" dirty="0">
                          <a:effectLst/>
                        </a:rPr>
                        <a:t> = 1 </a:t>
                      </a:r>
                      <a:endParaRPr lang="en-CA" sz="28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marR="36195" algn="ctr">
                        <a:lnSpc>
                          <a:spcPct val="100000"/>
                        </a:lnSpc>
                        <a:spcAft>
                          <a:spcPts val="0"/>
                        </a:spcAft>
                      </a:pPr>
                      <a:r>
                        <a:rPr lang="en-CA" sz="2800" b="1" dirty="0">
                          <a:effectLst/>
                        </a:rPr>
                        <a:t>D </a:t>
                      </a:r>
                      <a:endParaRPr lang="en-CA" sz="28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marL="39370" algn="ctr">
                        <a:lnSpc>
                          <a:spcPct val="100000"/>
                        </a:lnSpc>
                        <a:spcAft>
                          <a:spcPts val="0"/>
                        </a:spcAft>
                      </a:pPr>
                      <a:r>
                        <a:rPr lang="en-CA" sz="2800" b="1" dirty="0">
                          <a:effectLst/>
                        </a:rPr>
                        <a:t>H</a:t>
                      </a:r>
                      <a:r>
                        <a:rPr lang="en-CA" sz="2800" dirty="0">
                          <a:effectLst/>
                        </a:rPr>
                        <a:t> </a:t>
                      </a:r>
                      <a:endParaRPr lang="en-CA"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extLst>
                  <a:ext uri="{0D108BD9-81ED-4DB2-BD59-A6C34878D82A}">
                    <a16:rowId xmlns:a16="http://schemas.microsoft.com/office/drawing/2014/main" val="3190523013"/>
                  </a:ext>
                </a:extLst>
              </a:tr>
              <a:tr h="102147">
                <a:tc>
                  <a:txBody>
                    <a:bodyPr/>
                    <a:lstStyle/>
                    <a:p>
                      <a:pPr marR="34925" algn="ctr">
                        <a:lnSpc>
                          <a:spcPct val="100000"/>
                        </a:lnSpc>
                        <a:spcAft>
                          <a:spcPts val="0"/>
                        </a:spcAft>
                      </a:pPr>
                      <a:r>
                        <a:rPr lang="en-CA" sz="2800" dirty="0">
                          <a:effectLst/>
                        </a:rPr>
                        <a:t>0 0 0 </a:t>
                      </a:r>
                      <a:endParaRPr lang="en-CA"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algn="ctr">
                        <a:lnSpc>
                          <a:spcPct val="100000"/>
                        </a:lnSpc>
                        <a:spcAft>
                          <a:spcPts val="0"/>
                        </a:spcAft>
                      </a:pPr>
                      <a:r>
                        <a:rPr lang="en-CA" sz="2800" dirty="0">
                          <a:effectLst/>
                        </a:rPr>
                        <a:t>Input Data </a:t>
                      </a:r>
                      <a:endParaRPr lang="en-CA"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algn="ctr">
                        <a:lnSpc>
                          <a:spcPct val="100000"/>
                        </a:lnSpc>
                        <a:spcAft>
                          <a:spcPts val="0"/>
                        </a:spcAft>
                      </a:pPr>
                      <a:r>
                        <a:rPr lang="en-CA" sz="2800" dirty="0">
                          <a:effectLst/>
                        </a:rPr>
                        <a:t>Input Data </a:t>
                      </a:r>
                      <a:endParaRPr lang="en-CA"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marR="37465" algn="ctr">
                        <a:lnSpc>
                          <a:spcPct val="100000"/>
                        </a:lnSpc>
                        <a:spcAft>
                          <a:spcPts val="0"/>
                        </a:spcAft>
                      </a:pPr>
                      <a:r>
                        <a:rPr lang="en-CA" sz="2800" dirty="0">
                          <a:effectLst/>
                        </a:rPr>
                        <a:t>A </a:t>
                      </a:r>
                      <a:endParaRPr lang="en-CA"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marR="36195" algn="ctr">
                        <a:lnSpc>
                          <a:spcPct val="100000"/>
                        </a:lnSpc>
                        <a:spcAft>
                          <a:spcPts val="0"/>
                        </a:spcAft>
                      </a:pPr>
                      <a:r>
                        <a:rPr lang="en-CA" sz="2800" dirty="0">
                          <a:effectLst/>
                        </a:rPr>
                        <a:t>A+1 </a:t>
                      </a:r>
                      <a:endParaRPr lang="en-CA"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marL="31750" algn="ctr">
                        <a:lnSpc>
                          <a:spcPct val="100000"/>
                        </a:lnSpc>
                        <a:spcAft>
                          <a:spcPts val="0"/>
                        </a:spcAft>
                      </a:pPr>
                      <a:r>
                        <a:rPr lang="en-CA" sz="2800" dirty="0">
                          <a:effectLst/>
                        </a:rPr>
                        <a:t>None </a:t>
                      </a:r>
                      <a:endParaRPr lang="en-CA"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marR="33655" algn="ctr">
                        <a:lnSpc>
                          <a:spcPct val="100000"/>
                        </a:lnSpc>
                        <a:spcAft>
                          <a:spcPts val="0"/>
                        </a:spcAft>
                      </a:pPr>
                      <a:r>
                        <a:rPr lang="en-CA" sz="2800" b="1" dirty="0">
                          <a:effectLst/>
                        </a:rPr>
                        <a:t>Circulate-Left with Carry</a:t>
                      </a:r>
                      <a:endParaRPr lang="en-CA" sz="28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extLst>
                  <a:ext uri="{0D108BD9-81ED-4DB2-BD59-A6C34878D82A}">
                    <a16:rowId xmlns:a16="http://schemas.microsoft.com/office/drawing/2014/main" val="1497859172"/>
                  </a:ext>
                </a:extLst>
              </a:tr>
              <a:tr h="611770">
                <a:tc>
                  <a:txBody>
                    <a:bodyPr/>
                    <a:lstStyle/>
                    <a:p>
                      <a:pPr marR="34925" algn="ctr">
                        <a:lnSpc>
                          <a:spcPct val="100000"/>
                        </a:lnSpc>
                        <a:spcAft>
                          <a:spcPts val="0"/>
                        </a:spcAft>
                      </a:pPr>
                      <a:r>
                        <a:rPr lang="en-CA" sz="2800" dirty="0">
                          <a:effectLst/>
                        </a:rPr>
                        <a:t>0 0 1  </a:t>
                      </a:r>
                      <a:endParaRPr lang="en-CA"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marR="40005" algn="ctr">
                        <a:lnSpc>
                          <a:spcPct val="100000"/>
                        </a:lnSpc>
                        <a:spcAft>
                          <a:spcPts val="0"/>
                        </a:spcAft>
                      </a:pPr>
                      <a:r>
                        <a:rPr lang="en-CA" sz="2800">
                          <a:effectLst/>
                        </a:rPr>
                        <a:t>R1 </a:t>
                      </a:r>
                      <a:endParaRPr lang="en-CA" sz="2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marR="39370" algn="ctr">
                        <a:lnSpc>
                          <a:spcPct val="100000"/>
                        </a:lnSpc>
                        <a:spcAft>
                          <a:spcPts val="0"/>
                        </a:spcAft>
                      </a:pPr>
                      <a:r>
                        <a:rPr lang="en-CA" sz="2800" dirty="0">
                          <a:effectLst/>
                        </a:rPr>
                        <a:t>R1 </a:t>
                      </a:r>
                      <a:endParaRPr lang="en-CA"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marR="37465" algn="ctr">
                        <a:lnSpc>
                          <a:spcPct val="100000"/>
                        </a:lnSpc>
                        <a:spcAft>
                          <a:spcPts val="0"/>
                        </a:spcAft>
                      </a:pPr>
                      <a:r>
                        <a:rPr lang="en-CA" sz="2800" dirty="0">
                          <a:effectLst/>
                        </a:rPr>
                        <a:t>A+B</a:t>
                      </a:r>
                      <a:endParaRPr lang="en-CA"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marL="10795" algn="ctr">
                        <a:lnSpc>
                          <a:spcPct val="100000"/>
                        </a:lnSpc>
                        <a:spcAft>
                          <a:spcPts val="0"/>
                        </a:spcAft>
                      </a:pPr>
                      <a:r>
                        <a:rPr lang="en-CA" sz="2800" dirty="0">
                          <a:effectLst/>
                        </a:rPr>
                        <a:t>A+B+1 </a:t>
                      </a:r>
                      <a:endParaRPr lang="en-CA"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marR="36830" algn="ctr">
                        <a:lnSpc>
                          <a:spcPct val="100000"/>
                        </a:lnSpc>
                        <a:spcAft>
                          <a:spcPts val="0"/>
                        </a:spcAft>
                      </a:pPr>
                      <a:r>
                        <a:rPr lang="en-CA" sz="2800" dirty="0">
                          <a:effectLst/>
                        </a:rPr>
                        <a:t>R1 </a:t>
                      </a:r>
                      <a:endParaRPr lang="en-CA"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marL="1270" marR="13970" algn="ctr">
                        <a:lnSpc>
                          <a:spcPct val="100000"/>
                        </a:lnSpc>
                        <a:spcAft>
                          <a:spcPts val="0"/>
                        </a:spcAft>
                      </a:pPr>
                      <a:r>
                        <a:rPr lang="en-CA" sz="2800" b="1" dirty="0">
                          <a:solidFill>
                            <a:srgbClr val="00B050"/>
                          </a:solidFill>
                          <a:effectLst/>
                        </a:rPr>
                        <a:t>Circulate-Right with Carry </a:t>
                      </a:r>
                      <a:endParaRPr lang="en-CA" sz="2800" b="1" dirty="0">
                        <a:solidFill>
                          <a:srgbClr val="00B05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extLst>
                  <a:ext uri="{0D108BD9-81ED-4DB2-BD59-A6C34878D82A}">
                    <a16:rowId xmlns:a16="http://schemas.microsoft.com/office/drawing/2014/main" val="1649116545"/>
                  </a:ext>
                </a:extLst>
              </a:tr>
              <a:tr h="611770">
                <a:tc>
                  <a:txBody>
                    <a:bodyPr/>
                    <a:lstStyle/>
                    <a:p>
                      <a:pPr marR="34925" algn="ctr">
                        <a:lnSpc>
                          <a:spcPct val="100000"/>
                        </a:lnSpc>
                        <a:spcAft>
                          <a:spcPts val="0"/>
                        </a:spcAft>
                      </a:pPr>
                      <a:r>
                        <a:rPr lang="en-CA" sz="2800" dirty="0">
                          <a:effectLst/>
                        </a:rPr>
                        <a:t>0 1 0 </a:t>
                      </a:r>
                      <a:endParaRPr lang="en-CA"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marR="40005" algn="ctr">
                        <a:lnSpc>
                          <a:spcPct val="100000"/>
                        </a:lnSpc>
                        <a:spcAft>
                          <a:spcPts val="0"/>
                        </a:spcAft>
                      </a:pPr>
                      <a:r>
                        <a:rPr lang="en-CA" sz="2800">
                          <a:effectLst/>
                        </a:rPr>
                        <a:t>R2 </a:t>
                      </a:r>
                      <a:endParaRPr lang="en-CA" sz="2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marR="39370" algn="ctr">
                        <a:lnSpc>
                          <a:spcPct val="100000"/>
                        </a:lnSpc>
                        <a:spcAft>
                          <a:spcPts val="0"/>
                        </a:spcAft>
                      </a:pPr>
                      <a:r>
                        <a:rPr lang="en-CA" sz="2800" dirty="0">
                          <a:effectLst/>
                        </a:rPr>
                        <a:t>R2 </a:t>
                      </a:r>
                      <a:endParaRPr lang="en-CA"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marL="57785" algn="ctr">
                        <a:lnSpc>
                          <a:spcPct val="100000"/>
                        </a:lnSpc>
                        <a:spcAft>
                          <a:spcPts val="0"/>
                        </a:spcAft>
                      </a:pPr>
                      <a:r>
                        <a:rPr lang="en-CA" sz="2800" dirty="0">
                          <a:effectLst/>
                        </a:rPr>
                        <a:t>A+B’</a:t>
                      </a:r>
                      <a:endParaRPr lang="en-CA"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marR="37465" algn="ctr">
                        <a:lnSpc>
                          <a:spcPct val="100000"/>
                        </a:lnSpc>
                        <a:spcAft>
                          <a:spcPts val="0"/>
                        </a:spcAft>
                      </a:pPr>
                      <a:r>
                        <a:rPr lang="en-CA" sz="2800" dirty="0">
                          <a:effectLst/>
                        </a:rPr>
                        <a:t>A+B’+1 </a:t>
                      </a:r>
                      <a:endParaRPr lang="en-CA"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marR="36830" algn="ctr">
                        <a:lnSpc>
                          <a:spcPct val="100000"/>
                        </a:lnSpc>
                        <a:spcAft>
                          <a:spcPts val="0"/>
                        </a:spcAft>
                      </a:pPr>
                      <a:r>
                        <a:rPr lang="en-CA" sz="2800" dirty="0">
                          <a:effectLst/>
                        </a:rPr>
                        <a:t>R2 </a:t>
                      </a:r>
                      <a:endParaRPr lang="en-CA"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marR="33655" algn="ctr">
                        <a:lnSpc>
                          <a:spcPct val="100000"/>
                        </a:lnSpc>
                        <a:spcAft>
                          <a:spcPts val="0"/>
                        </a:spcAft>
                      </a:pPr>
                      <a:r>
                        <a:rPr lang="en-CA" sz="2800" b="1" dirty="0">
                          <a:solidFill>
                            <a:srgbClr val="FF0000"/>
                          </a:solidFill>
                          <a:effectLst/>
                        </a:rPr>
                        <a:t>No shift</a:t>
                      </a:r>
                      <a:endParaRPr lang="en-CA" sz="2800" b="1"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extLst>
                  <a:ext uri="{0D108BD9-81ED-4DB2-BD59-A6C34878D82A}">
                    <a16:rowId xmlns:a16="http://schemas.microsoft.com/office/drawing/2014/main" val="535047974"/>
                  </a:ext>
                </a:extLst>
              </a:tr>
              <a:tr h="611770">
                <a:tc>
                  <a:txBody>
                    <a:bodyPr/>
                    <a:lstStyle/>
                    <a:p>
                      <a:pPr marR="34925" algn="ctr">
                        <a:lnSpc>
                          <a:spcPct val="100000"/>
                        </a:lnSpc>
                        <a:spcAft>
                          <a:spcPts val="0"/>
                        </a:spcAft>
                      </a:pPr>
                      <a:r>
                        <a:rPr lang="en-CA" sz="2800" dirty="0">
                          <a:effectLst/>
                        </a:rPr>
                        <a:t>0 1 1 </a:t>
                      </a:r>
                      <a:endParaRPr lang="en-CA"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marR="40005" algn="ctr">
                        <a:lnSpc>
                          <a:spcPct val="100000"/>
                        </a:lnSpc>
                        <a:spcAft>
                          <a:spcPts val="0"/>
                        </a:spcAft>
                      </a:pPr>
                      <a:r>
                        <a:rPr lang="en-CA" sz="2800">
                          <a:effectLst/>
                        </a:rPr>
                        <a:t>R3 </a:t>
                      </a:r>
                      <a:endParaRPr lang="en-CA" sz="2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marR="39370" algn="ctr">
                        <a:lnSpc>
                          <a:spcPct val="100000"/>
                        </a:lnSpc>
                        <a:spcAft>
                          <a:spcPts val="0"/>
                        </a:spcAft>
                      </a:pPr>
                      <a:r>
                        <a:rPr lang="en-CA" sz="2800" dirty="0">
                          <a:effectLst/>
                        </a:rPr>
                        <a:t>R3 </a:t>
                      </a:r>
                      <a:endParaRPr lang="en-CA"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marR="39370" algn="ctr">
                        <a:lnSpc>
                          <a:spcPct val="100000"/>
                        </a:lnSpc>
                        <a:spcAft>
                          <a:spcPts val="0"/>
                        </a:spcAft>
                      </a:pPr>
                      <a:r>
                        <a:rPr lang="en-CA" sz="2800" dirty="0">
                          <a:effectLst/>
                        </a:rPr>
                        <a:t>A-1 </a:t>
                      </a:r>
                      <a:endParaRPr lang="en-CA"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marR="35560" algn="ctr">
                        <a:lnSpc>
                          <a:spcPct val="100000"/>
                        </a:lnSpc>
                        <a:spcAft>
                          <a:spcPts val="0"/>
                        </a:spcAft>
                      </a:pPr>
                      <a:r>
                        <a:rPr lang="en-CA" sz="2800" dirty="0">
                          <a:effectLst/>
                        </a:rPr>
                        <a:t>A </a:t>
                      </a:r>
                      <a:endParaRPr lang="en-CA"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marR="36830" algn="ctr">
                        <a:lnSpc>
                          <a:spcPct val="100000"/>
                        </a:lnSpc>
                        <a:spcAft>
                          <a:spcPts val="0"/>
                        </a:spcAft>
                      </a:pPr>
                      <a:r>
                        <a:rPr lang="en-CA" sz="2800" dirty="0">
                          <a:effectLst/>
                        </a:rPr>
                        <a:t>R3 </a:t>
                      </a:r>
                      <a:endParaRPr lang="en-CA"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marR="36195" algn="ctr">
                        <a:lnSpc>
                          <a:spcPct val="100000"/>
                        </a:lnSpc>
                        <a:spcAft>
                          <a:spcPts val="0"/>
                        </a:spcAft>
                      </a:pPr>
                      <a:r>
                        <a:rPr lang="en-CA" sz="2800" b="1" dirty="0">
                          <a:solidFill>
                            <a:srgbClr val="0070C0"/>
                          </a:solidFill>
                          <a:effectLst/>
                        </a:rPr>
                        <a:t>0’s to the output Bus</a:t>
                      </a:r>
                      <a:endParaRPr lang="en-CA" sz="2800" b="1"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extLst>
                  <a:ext uri="{0D108BD9-81ED-4DB2-BD59-A6C34878D82A}">
                    <a16:rowId xmlns:a16="http://schemas.microsoft.com/office/drawing/2014/main" val="15944642"/>
                  </a:ext>
                </a:extLst>
              </a:tr>
              <a:tr h="611770">
                <a:tc>
                  <a:txBody>
                    <a:bodyPr/>
                    <a:lstStyle/>
                    <a:p>
                      <a:pPr marR="34925" algn="ctr">
                        <a:lnSpc>
                          <a:spcPct val="100000"/>
                        </a:lnSpc>
                        <a:spcAft>
                          <a:spcPts val="0"/>
                        </a:spcAft>
                      </a:pPr>
                      <a:r>
                        <a:rPr lang="en-CA" sz="2800" dirty="0">
                          <a:effectLst/>
                        </a:rPr>
                        <a:t>1 0 0 </a:t>
                      </a:r>
                      <a:endParaRPr lang="en-CA"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marR="40005" algn="ctr">
                        <a:lnSpc>
                          <a:spcPct val="100000"/>
                        </a:lnSpc>
                        <a:spcAft>
                          <a:spcPts val="0"/>
                        </a:spcAft>
                      </a:pPr>
                      <a:r>
                        <a:rPr lang="en-CA" sz="2800" dirty="0">
                          <a:effectLst/>
                        </a:rPr>
                        <a:t>R4 </a:t>
                      </a:r>
                      <a:endParaRPr lang="en-CA"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marR="39370" algn="ctr">
                        <a:lnSpc>
                          <a:spcPct val="100000"/>
                        </a:lnSpc>
                        <a:spcAft>
                          <a:spcPts val="0"/>
                        </a:spcAft>
                      </a:pPr>
                      <a:r>
                        <a:rPr lang="en-CA" sz="2800" dirty="0">
                          <a:effectLst/>
                        </a:rPr>
                        <a:t>R4 </a:t>
                      </a:r>
                      <a:endParaRPr lang="en-CA"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marL="45720" algn="ctr">
                        <a:lnSpc>
                          <a:spcPct val="100000"/>
                        </a:lnSpc>
                        <a:spcAft>
                          <a:spcPts val="0"/>
                        </a:spcAft>
                      </a:pPr>
                      <a:r>
                        <a:rPr lang="en-CA" sz="2800" dirty="0">
                          <a:effectLst/>
                        </a:rPr>
                        <a:t>A OR B  </a:t>
                      </a:r>
                      <a:endParaRPr lang="en-CA"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marL="45720" algn="ctr">
                        <a:lnSpc>
                          <a:spcPct val="100000"/>
                        </a:lnSpc>
                        <a:spcAft>
                          <a:spcPts val="0"/>
                        </a:spcAft>
                      </a:pPr>
                      <a:r>
                        <a:rPr lang="en-CA" sz="2800" dirty="0">
                          <a:effectLst/>
                        </a:rPr>
                        <a:t>A OR B  </a:t>
                      </a:r>
                      <a:endParaRPr lang="en-CA"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marR="36830" algn="ctr">
                        <a:lnSpc>
                          <a:spcPct val="100000"/>
                        </a:lnSpc>
                        <a:spcAft>
                          <a:spcPts val="0"/>
                        </a:spcAft>
                      </a:pPr>
                      <a:r>
                        <a:rPr lang="en-CA" sz="2800" dirty="0">
                          <a:effectLst/>
                        </a:rPr>
                        <a:t>R4 </a:t>
                      </a:r>
                      <a:endParaRPr lang="en-CA"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marR="36195" algn="ctr">
                        <a:lnSpc>
                          <a:spcPct val="100000"/>
                        </a:lnSpc>
                        <a:spcAft>
                          <a:spcPts val="0"/>
                        </a:spcAft>
                      </a:pPr>
                      <a:r>
                        <a:rPr lang="en-CA" sz="2800" b="1" dirty="0">
                          <a:effectLst/>
                        </a:rPr>
                        <a:t>-</a:t>
                      </a:r>
                      <a:endParaRPr lang="en-CA" sz="28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extLst>
                  <a:ext uri="{0D108BD9-81ED-4DB2-BD59-A6C34878D82A}">
                    <a16:rowId xmlns:a16="http://schemas.microsoft.com/office/drawing/2014/main" val="1423811077"/>
                  </a:ext>
                </a:extLst>
              </a:tr>
              <a:tr h="611770">
                <a:tc>
                  <a:txBody>
                    <a:bodyPr/>
                    <a:lstStyle/>
                    <a:p>
                      <a:pPr marR="34925" algn="ctr">
                        <a:lnSpc>
                          <a:spcPct val="100000"/>
                        </a:lnSpc>
                        <a:spcAft>
                          <a:spcPts val="0"/>
                        </a:spcAft>
                      </a:pPr>
                      <a:r>
                        <a:rPr lang="en-CA" sz="2800" dirty="0">
                          <a:effectLst/>
                        </a:rPr>
                        <a:t>1 0 1  </a:t>
                      </a:r>
                      <a:endParaRPr lang="en-CA"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marR="40005" algn="ctr">
                        <a:lnSpc>
                          <a:spcPct val="100000"/>
                        </a:lnSpc>
                        <a:spcAft>
                          <a:spcPts val="0"/>
                        </a:spcAft>
                      </a:pPr>
                      <a:r>
                        <a:rPr lang="en-CA" sz="2800">
                          <a:effectLst/>
                        </a:rPr>
                        <a:t>R5 </a:t>
                      </a:r>
                      <a:endParaRPr lang="en-CA" sz="2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marR="39370" algn="ctr">
                        <a:lnSpc>
                          <a:spcPct val="100000"/>
                        </a:lnSpc>
                        <a:spcAft>
                          <a:spcPts val="0"/>
                        </a:spcAft>
                      </a:pPr>
                      <a:r>
                        <a:rPr lang="en-CA" sz="2800" dirty="0">
                          <a:effectLst/>
                        </a:rPr>
                        <a:t>R5 </a:t>
                      </a:r>
                      <a:endParaRPr lang="en-CA"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marL="31750" algn="ctr">
                        <a:lnSpc>
                          <a:spcPct val="100000"/>
                        </a:lnSpc>
                        <a:spcAft>
                          <a:spcPts val="0"/>
                        </a:spcAft>
                      </a:pPr>
                      <a:r>
                        <a:rPr lang="en-CA" sz="2800" dirty="0">
                          <a:effectLst/>
                        </a:rPr>
                        <a:t>A XOR B  </a:t>
                      </a:r>
                      <a:endParaRPr lang="en-CA"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marL="0" marR="38100" indent="0" algn="ctr" defTabSz="457200" rtl="0" eaLnBrk="1" fontAlgn="auto" latinLnBrk="0" hangingPunct="1">
                        <a:lnSpc>
                          <a:spcPct val="100000"/>
                        </a:lnSpc>
                        <a:spcBef>
                          <a:spcPts val="0"/>
                        </a:spcBef>
                        <a:spcAft>
                          <a:spcPts val="0"/>
                        </a:spcAft>
                        <a:buClrTx/>
                        <a:buSzTx/>
                        <a:buFontTx/>
                        <a:buNone/>
                        <a:tabLst/>
                        <a:defRPr/>
                      </a:pPr>
                      <a:r>
                        <a:rPr lang="en-CA" sz="2800" dirty="0">
                          <a:effectLst/>
                        </a:rPr>
                        <a:t>A XOR B  </a:t>
                      </a:r>
                      <a:endParaRPr lang="en-CA"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marR="36830" algn="ctr">
                        <a:lnSpc>
                          <a:spcPct val="100000"/>
                        </a:lnSpc>
                        <a:spcAft>
                          <a:spcPts val="0"/>
                        </a:spcAft>
                      </a:pPr>
                      <a:r>
                        <a:rPr lang="en-CA" sz="2800" dirty="0">
                          <a:effectLst/>
                        </a:rPr>
                        <a:t>R5 </a:t>
                      </a:r>
                      <a:endParaRPr lang="en-CA"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marL="1270" algn="ctr">
                        <a:lnSpc>
                          <a:spcPct val="100000"/>
                        </a:lnSpc>
                        <a:spcAft>
                          <a:spcPts val="0"/>
                        </a:spcAft>
                      </a:pPr>
                      <a:r>
                        <a:rPr lang="en-CA" sz="2800" b="1" dirty="0">
                          <a:solidFill>
                            <a:srgbClr val="7030A0"/>
                          </a:solidFill>
                          <a:effectLst/>
                        </a:rPr>
                        <a:t>Shift Left with I</a:t>
                      </a:r>
                      <a:r>
                        <a:rPr lang="en-CA" sz="2800" b="1" baseline="-25000" dirty="0">
                          <a:solidFill>
                            <a:srgbClr val="7030A0"/>
                          </a:solidFill>
                          <a:effectLst/>
                        </a:rPr>
                        <a:t>L</a:t>
                      </a:r>
                      <a:r>
                        <a:rPr lang="en-CA" sz="2800" b="1" dirty="0">
                          <a:solidFill>
                            <a:srgbClr val="7030A0"/>
                          </a:solidFill>
                          <a:effectLst/>
                        </a:rPr>
                        <a:t>=0</a:t>
                      </a:r>
                      <a:endParaRPr lang="en-CA" sz="2800" b="1" dirty="0">
                        <a:solidFill>
                          <a:srgbClr val="7030A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extLst>
                  <a:ext uri="{0D108BD9-81ED-4DB2-BD59-A6C34878D82A}">
                    <a16:rowId xmlns:a16="http://schemas.microsoft.com/office/drawing/2014/main" val="3235350611"/>
                  </a:ext>
                </a:extLst>
              </a:tr>
              <a:tr h="611770">
                <a:tc>
                  <a:txBody>
                    <a:bodyPr/>
                    <a:lstStyle/>
                    <a:p>
                      <a:pPr marR="34925" algn="ctr">
                        <a:lnSpc>
                          <a:spcPct val="100000"/>
                        </a:lnSpc>
                        <a:spcAft>
                          <a:spcPts val="0"/>
                        </a:spcAft>
                      </a:pPr>
                      <a:r>
                        <a:rPr lang="en-CA" sz="2800" dirty="0">
                          <a:effectLst/>
                        </a:rPr>
                        <a:t>1 1 0 </a:t>
                      </a:r>
                      <a:endParaRPr lang="en-CA"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marR="40005" algn="ctr">
                        <a:lnSpc>
                          <a:spcPct val="100000"/>
                        </a:lnSpc>
                        <a:spcAft>
                          <a:spcPts val="0"/>
                        </a:spcAft>
                      </a:pPr>
                      <a:r>
                        <a:rPr lang="en-CA" sz="2800">
                          <a:effectLst/>
                        </a:rPr>
                        <a:t>R6 </a:t>
                      </a:r>
                      <a:endParaRPr lang="en-CA" sz="2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marR="39370" algn="ctr">
                        <a:lnSpc>
                          <a:spcPct val="100000"/>
                        </a:lnSpc>
                        <a:spcAft>
                          <a:spcPts val="0"/>
                        </a:spcAft>
                      </a:pPr>
                      <a:r>
                        <a:rPr lang="en-CA" sz="2800" dirty="0">
                          <a:effectLst/>
                        </a:rPr>
                        <a:t>R6 </a:t>
                      </a:r>
                      <a:endParaRPr lang="en-CA"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marL="50165" algn="ctr">
                        <a:lnSpc>
                          <a:spcPct val="100000"/>
                        </a:lnSpc>
                        <a:spcAft>
                          <a:spcPts val="0"/>
                        </a:spcAft>
                      </a:pPr>
                      <a:r>
                        <a:rPr lang="en-CA" sz="2800" dirty="0">
                          <a:effectLst/>
                        </a:rPr>
                        <a:t>A AND B  </a:t>
                      </a:r>
                      <a:endParaRPr lang="en-CA"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marL="0" marR="38100" indent="0" algn="ctr" defTabSz="457200" rtl="0" eaLnBrk="1" fontAlgn="auto" latinLnBrk="0" hangingPunct="1">
                        <a:lnSpc>
                          <a:spcPct val="100000"/>
                        </a:lnSpc>
                        <a:spcBef>
                          <a:spcPts val="0"/>
                        </a:spcBef>
                        <a:spcAft>
                          <a:spcPts val="0"/>
                        </a:spcAft>
                        <a:buClrTx/>
                        <a:buSzTx/>
                        <a:buFontTx/>
                        <a:buNone/>
                        <a:tabLst/>
                        <a:defRPr/>
                      </a:pPr>
                      <a:r>
                        <a:rPr lang="en-CA" sz="2800" dirty="0">
                          <a:effectLst/>
                        </a:rPr>
                        <a:t>A AND B  </a:t>
                      </a:r>
                      <a:endParaRPr lang="en-CA"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marR="36830" algn="ctr">
                        <a:lnSpc>
                          <a:spcPct val="100000"/>
                        </a:lnSpc>
                        <a:spcAft>
                          <a:spcPts val="0"/>
                        </a:spcAft>
                      </a:pPr>
                      <a:r>
                        <a:rPr lang="en-CA" sz="2800" dirty="0">
                          <a:effectLst/>
                        </a:rPr>
                        <a:t>R6 </a:t>
                      </a:r>
                      <a:endParaRPr lang="en-CA"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marL="1270" marR="13970" algn="ctr">
                        <a:lnSpc>
                          <a:spcPct val="100000"/>
                        </a:lnSpc>
                        <a:spcAft>
                          <a:spcPts val="0"/>
                        </a:spcAft>
                      </a:pPr>
                      <a:r>
                        <a:rPr lang="en-CA" sz="2800" b="1" dirty="0">
                          <a:solidFill>
                            <a:srgbClr val="C00000"/>
                          </a:solidFill>
                          <a:effectLst/>
                        </a:rPr>
                        <a:t>Shift Right with I</a:t>
                      </a:r>
                      <a:r>
                        <a:rPr lang="en-CA" sz="2800" b="1" baseline="-25000" dirty="0">
                          <a:solidFill>
                            <a:srgbClr val="C00000"/>
                          </a:solidFill>
                          <a:effectLst/>
                        </a:rPr>
                        <a:t>R</a:t>
                      </a:r>
                      <a:r>
                        <a:rPr lang="en-CA" sz="2800" b="1" dirty="0">
                          <a:solidFill>
                            <a:srgbClr val="C00000"/>
                          </a:solidFill>
                          <a:effectLst/>
                        </a:rPr>
                        <a:t>=0</a:t>
                      </a:r>
                      <a:endParaRPr lang="en-CA" sz="2800" b="1"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extLst>
                  <a:ext uri="{0D108BD9-81ED-4DB2-BD59-A6C34878D82A}">
                    <a16:rowId xmlns:a16="http://schemas.microsoft.com/office/drawing/2014/main" val="1386241963"/>
                  </a:ext>
                </a:extLst>
              </a:tr>
              <a:tr h="611770">
                <a:tc>
                  <a:txBody>
                    <a:bodyPr/>
                    <a:lstStyle/>
                    <a:p>
                      <a:pPr marR="34925" algn="ctr">
                        <a:lnSpc>
                          <a:spcPct val="100000"/>
                        </a:lnSpc>
                        <a:spcAft>
                          <a:spcPts val="0"/>
                        </a:spcAft>
                      </a:pPr>
                      <a:r>
                        <a:rPr lang="en-CA" sz="2800" dirty="0">
                          <a:effectLst/>
                        </a:rPr>
                        <a:t>1 1 1 </a:t>
                      </a:r>
                      <a:endParaRPr lang="en-CA"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marR="40005" algn="ctr">
                        <a:lnSpc>
                          <a:spcPct val="100000"/>
                        </a:lnSpc>
                        <a:spcAft>
                          <a:spcPts val="0"/>
                        </a:spcAft>
                      </a:pPr>
                      <a:r>
                        <a:rPr lang="en-CA" sz="2800" dirty="0">
                          <a:effectLst/>
                        </a:rPr>
                        <a:t>R7 </a:t>
                      </a:r>
                      <a:endParaRPr lang="en-CA"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marR="39370" algn="ctr">
                        <a:lnSpc>
                          <a:spcPct val="100000"/>
                        </a:lnSpc>
                        <a:spcAft>
                          <a:spcPts val="0"/>
                        </a:spcAft>
                      </a:pPr>
                      <a:r>
                        <a:rPr lang="en-CA" sz="2800" dirty="0">
                          <a:effectLst/>
                        </a:rPr>
                        <a:t>R7 </a:t>
                      </a:r>
                      <a:endParaRPr lang="en-CA"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marL="31750" algn="ctr">
                        <a:lnSpc>
                          <a:spcPct val="100000"/>
                        </a:lnSpc>
                        <a:spcAft>
                          <a:spcPts val="0"/>
                        </a:spcAft>
                      </a:pPr>
                      <a:r>
                        <a:rPr lang="en-CA" sz="2800" dirty="0">
                          <a:effectLst/>
                        </a:rPr>
                        <a:t>A′ </a:t>
                      </a:r>
                      <a:endParaRPr lang="en-CA"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marR="38100" algn="ctr">
                        <a:lnSpc>
                          <a:spcPct val="100000"/>
                        </a:lnSpc>
                        <a:spcAft>
                          <a:spcPts val="0"/>
                        </a:spcAft>
                      </a:pPr>
                      <a:r>
                        <a:rPr lang="en-CA" sz="2800" dirty="0">
                          <a:effectLst/>
                        </a:rPr>
                        <a:t>A′ </a:t>
                      </a:r>
                      <a:endParaRPr lang="en-CA"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marR="36830" algn="ctr">
                        <a:lnSpc>
                          <a:spcPct val="100000"/>
                        </a:lnSpc>
                        <a:spcAft>
                          <a:spcPts val="0"/>
                        </a:spcAft>
                      </a:pPr>
                      <a:r>
                        <a:rPr lang="en-CA" sz="2800">
                          <a:effectLst/>
                        </a:rPr>
                        <a:t>R7 </a:t>
                      </a:r>
                      <a:endParaRPr lang="en-CA" sz="2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marR="34925" algn="ctr">
                        <a:lnSpc>
                          <a:spcPct val="100000"/>
                        </a:lnSpc>
                        <a:spcAft>
                          <a:spcPts val="0"/>
                        </a:spcAft>
                      </a:pPr>
                      <a:r>
                        <a:rPr lang="en-CA" sz="2800" b="1" dirty="0">
                          <a:solidFill>
                            <a:srgbClr val="FF00FF"/>
                          </a:solidFill>
                          <a:effectLst/>
                        </a:rPr>
                        <a:t>1’s to the output Bus</a:t>
                      </a:r>
                      <a:endParaRPr lang="en-CA" sz="2800" b="1" dirty="0">
                        <a:solidFill>
                          <a:srgbClr val="FF00FF"/>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extLst>
                  <a:ext uri="{0D108BD9-81ED-4DB2-BD59-A6C34878D82A}">
                    <a16:rowId xmlns:a16="http://schemas.microsoft.com/office/drawing/2014/main" val="2366638424"/>
                  </a:ext>
                </a:extLst>
              </a:tr>
            </a:tbl>
          </a:graphicData>
        </a:graphic>
      </p:graphicFrame>
      <p:sp>
        <p:nvSpPr>
          <p:cNvPr id="9" name="Rectangle 8"/>
          <p:cNvSpPr/>
          <p:nvPr/>
        </p:nvSpPr>
        <p:spPr>
          <a:xfrm>
            <a:off x="478460" y="1969420"/>
            <a:ext cx="1134210" cy="5879302"/>
          </a:xfrm>
          <a:prstGeom prst="rect">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2400"/>
          </a:p>
        </p:txBody>
      </p:sp>
      <p:sp>
        <p:nvSpPr>
          <p:cNvPr id="11" name="Rectangle 10"/>
          <p:cNvSpPr/>
          <p:nvPr/>
        </p:nvSpPr>
        <p:spPr>
          <a:xfrm>
            <a:off x="11920451" y="2448541"/>
            <a:ext cx="4073235" cy="5385762"/>
          </a:xfrm>
          <a:prstGeom prst="rect">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2400"/>
          </a:p>
        </p:txBody>
      </p:sp>
    </p:spTree>
    <p:extLst>
      <p:ext uri="{BB962C8B-B14F-4D97-AF65-F5344CB8AC3E}">
        <p14:creationId xmlns:p14="http://schemas.microsoft.com/office/powerpoint/2010/main" val="25696728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heel(1)">
                                      <p:cBhvr>
                                        <p:cTn id="7" dur="20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heel(1)">
                                      <p:cBhvr>
                                        <p:cTn id="12"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9A64C-EA0D-4DC2-A8C5-C88EFBF64979}"/>
              </a:ext>
            </a:extLst>
          </p:cNvPr>
          <p:cNvSpPr>
            <a:spLocks noGrp="1"/>
          </p:cNvSpPr>
          <p:nvPr>
            <p:ph type="title"/>
          </p:nvPr>
        </p:nvSpPr>
        <p:spPr>
          <a:xfrm>
            <a:off x="1737361" y="140754"/>
            <a:ext cx="11832335" cy="910879"/>
          </a:xfrm>
        </p:spPr>
        <p:txBody>
          <a:bodyPr>
            <a:normAutofit/>
          </a:bodyPr>
          <a:lstStyle/>
          <a:p>
            <a:r>
              <a:rPr lang="en-US" sz="5400" b="1" dirty="0">
                <a:solidFill>
                  <a:srgbClr val="0070C0"/>
                </a:solidFill>
              </a:rPr>
              <a:t>SHIFTER DESIGN</a:t>
            </a:r>
          </a:p>
        </p:txBody>
      </p:sp>
      <p:sp>
        <p:nvSpPr>
          <p:cNvPr id="8" name="Rectangle 7"/>
          <p:cNvSpPr/>
          <p:nvPr/>
        </p:nvSpPr>
        <p:spPr>
          <a:xfrm>
            <a:off x="316066" y="7283118"/>
            <a:ext cx="14608423" cy="646331"/>
          </a:xfrm>
          <a:prstGeom prst="rect">
            <a:avLst/>
          </a:prstGeom>
        </p:spPr>
        <p:txBody>
          <a:bodyPr wrap="none">
            <a:spAutoFit/>
          </a:bodyPr>
          <a:lstStyle/>
          <a:p>
            <a:r>
              <a:rPr lang="en-CA" sz="3600" dirty="0">
                <a:solidFill>
                  <a:srgbClr val="C00000"/>
                </a:solidFill>
              </a:rPr>
              <a:t>Fig. 3-bit shifter circuit for 7 different operations using three 8:1 multiplexers </a:t>
            </a:r>
            <a:endParaRPr lang="en-US" sz="3600" dirty="0">
              <a:solidFill>
                <a:srgbClr val="C00000"/>
              </a:solidFill>
            </a:endParaRPr>
          </a:p>
        </p:txBody>
      </p:sp>
      <p:sp>
        <p:nvSpPr>
          <p:cNvPr id="9" name="TextBox 8"/>
          <p:cNvSpPr txBox="1"/>
          <p:nvPr/>
        </p:nvSpPr>
        <p:spPr>
          <a:xfrm>
            <a:off x="177150" y="832143"/>
            <a:ext cx="15962872" cy="1200329"/>
          </a:xfrm>
          <a:prstGeom prst="rect">
            <a:avLst/>
          </a:prstGeom>
          <a:noFill/>
        </p:spPr>
        <p:txBody>
          <a:bodyPr wrap="square" rtlCol="0">
            <a:spAutoFit/>
          </a:bodyPr>
          <a:lstStyle/>
          <a:p>
            <a:r>
              <a:rPr lang="en-US" sz="3600" dirty="0">
                <a:solidFill>
                  <a:srgbClr val="00B050"/>
                </a:solidFill>
              </a:rPr>
              <a:t>Left and right serial inputs may or may not be 0 always. The serial inputs may be given as per requirements.</a:t>
            </a:r>
          </a:p>
        </p:txBody>
      </p:sp>
      <p:pic>
        <p:nvPicPr>
          <p:cNvPr id="3" name="Picture 2">
            <a:extLst>
              <a:ext uri="{FF2B5EF4-FFF2-40B4-BE49-F238E27FC236}">
                <a16:creationId xmlns:a16="http://schemas.microsoft.com/office/drawing/2014/main" id="{0E74A1EC-A8F6-4737-943E-9E2813ADD933}"/>
              </a:ext>
            </a:extLst>
          </p:cNvPr>
          <p:cNvPicPr>
            <a:picLocks noChangeAspect="1"/>
          </p:cNvPicPr>
          <p:nvPr/>
        </p:nvPicPr>
        <p:blipFill>
          <a:blip r:embed="rId2"/>
          <a:stretch>
            <a:fillRect/>
          </a:stretch>
        </p:blipFill>
        <p:spPr>
          <a:xfrm>
            <a:off x="171450" y="1501773"/>
            <a:ext cx="16116300" cy="5429250"/>
          </a:xfrm>
          <a:prstGeom prst="rect">
            <a:avLst/>
          </a:prstGeom>
        </p:spPr>
      </p:pic>
    </p:spTree>
    <p:extLst>
      <p:ext uri="{BB962C8B-B14F-4D97-AF65-F5344CB8AC3E}">
        <p14:creationId xmlns:p14="http://schemas.microsoft.com/office/powerpoint/2010/main" val="19552685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49382" y="811429"/>
            <a:ext cx="16010314" cy="7294305"/>
          </a:xfrm>
          <a:prstGeom prst="rect">
            <a:avLst/>
          </a:prstGeom>
          <a:noFill/>
        </p:spPr>
        <p:txBody>
          <a:bodyPr wrap="square" rtlCol="0">
            <a:spAutoFit/>
          </a:bodyPr>
          <a:lstStyle/>
          <a:p>
            <a:r>
              <a:rPr lang="en-US" sz="3600" dirty="0"/>
              <a:t>The </a:t>
            </a:r>
            <a:r>
              <a:rPr lang="en-US" sz="3600" dirty="0">
                <a:solidFill>
                  <a:srgbClr val="FF0000"/>
                </a:solidFill>
              </a:rPr>
              <a:t>selection variables in a processor unit control the micro-operations </a:t>
            </a:r>
            <a:r>
              <a:rPr lang="en-US" sz="3600" dirty="0"/>
              <a:t>executed within the processor during any given clock pulse. The selection variables control the buses, the ALU, the shifter, and the destination register. We will now demonstrate how the control variables select the micro-operations in a processor unit. The examples define a processor unit together with all selection variables. We will also discuss the choice of control variables for some typical micro-operations.</a:t>
            </a:r>
          </a:p>
          <a:p>
            <a:r>
              <a:rPr lang="en-US" sz="3600" dirty="0"/>
              <a:t>The block of a processor unit is shown in Fig. 9.10 (a). It consists of seven registers (</a:t>
            </a:r>
            <a:r>
              <a:rPr lang="en-US" sz="3600" dirty="0">
                <a:solidFill>
                  <a:srgbClr val="FF0000"/>
                </a:solidFill>
              </a:rPr>
              <a:t>R1 to R7</a:t>
            </a:r>
            <a:r>
              <a:rPr lang="en-US" sz="3600" dirty="0"/>
              <a:t>) and </a:t>
            </a:r>
            <a:r>
              <a:rPr lang="en-US" sz="3600" dirty="0">
                <a:solidFill>
                  <a:srgbClr val="FF0000"/>
                </a:solidFill>
              </a:rPr>
              <a:t>a status register</a:t>
            </a:r>
            <a:r>
              <a:rPr lang="en-US" sz="3600" dirty="0"/>
              <a:t>. The outputs of the seven registers go through two multiplexers to select the inputs to the ALU.</a:t>
            </a:r>
          </a:p>
          <a:p>
            <a:r>
              <a:rPr lang="en-US" sz="3600" dirty="0"/>
              <a:t>Input data from an external source also selected by the same multiplexers. </a:t>
            </a:r>
          </a:p>
          <a:p>
            <a:r>
              <a:rPr lang="en-US" sz="3600" dirty="0"/>
              <a:t>The output of the ALU goes through a shifter and then to a set of external output terminals. The output from the shifter can be transferred to any one of the registers or to an external destination.</a:t>
            </a:r>
          </a:p>
        </p:txBody>
      </p:sp>
      <p:sp>
        <p:nvSpPr>
          <p:cNvPr id="7" name="Title 1">
            <a:extLst>
              <a:ext uri="{FF2B5EF4-FFF2-40B4-BE49-F238E27FC236}">
                <a16:creationId xmlns:a16="http://schemas.microsoft.com/office/drawing/2014/main" id="{5D5CE707-0278-4175-8002-B61113380F15}"/>
              </a:ext>
            </a:extLst>
          </p:cNvPr>
          <p:cNvSpPr>
            <a:spLocks noGrp="1"/>
          </p:cNvSpPr>
          <p:nvPr>
            <p:ph type="title"/>
          </p:nvPr>
        </p:nvSpPr>
        <p:spPr>
          <a:xfrm>
            <a:off x="1591888" y="149630"/>
            <a:ext cx="13325302" cy="847899"/>
          </a:xfrm>
        </p:spPr>
        <p:txBody>
          <a:bodyPr>
            <a:normAutofit fontScale="90000"/>
          </a:bodyPr>
          <a:lstStyle/>
          <a:p>
            <a:r>
              <a:rPr lang="en-US" sz="6000" b="1" dirty="0">
                <a:solidFill>
                  <a:srgbClr val="0070C0"/>
                </a:solidFill>
              </a:rPr>
              <a:t>Design of a Processor Unit</a:t>
            </a:r>
          </a:p>
        </p:txBody>
      </p:sp>
    </p:spTree>
    <p:extLst>
      <p:ext uri="{BB962C8B-B14F-4D97-AF65-F5344CB8AC3E}">
        <p14:creationId xmlns:p14="http://schemas.microsoft.com/office/powerpoint/2010/main" val="28920043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99506" y="897775"/>
            <a:ext cx="16010314" cy="6924973"/>
          </a:xfrm>
          <a:prstGeom prst="rect">
            <a:avLst/>
          </a:prstGeom>
          <a:noFill/>
        </p:spPr>
        <p:txBody>
          <a:bodyPr wrap="square" rtlCol="0">
            <a:spAutoFit/>
          </a:bodyPr>
          <a:lstStyle/>
          <a:p>
            <a:r>
              <a:rPr lang="en-US" sz="3600" dirty="0"/>
              <a:t>There are 16 selection variables in the unit, and their function is specified by a control word in Fig. 9.16 (b). </a:t>
            </a:r>
            <a:r>
              <a:rPr lang="en-US" sz="3600" b="1" dirty="0">
                <a:solidFill>
                  <a:srgbClr val="FF0000"/>
                </a:solidFill>
              </a:rPr>
              <a:t>The 16-bit control word</a:t>
            </a:r>
            <a:r>
              <a:rPr lang="en-US" sz="3600" dirty="0"/>
              <a:t>, when applied to the selection variables in the processor, </a:t>
            </a:r>
            <a:r>
              <a:rPr lang="en-US" sz="3600" b="1" dirty="0">
                <a:solidFill>
                  <a:srgbClr val="FF0000"/>
                </a:solidFill>
              </a:rPr>
              <a:t>specifies a given micro-operation</a:t>
            </a:r>
            <a:r>
              <a:rPr lang="en-US" sz="3600" dirty="0"/>
              <a:t>.</a:t>
            </a:r>
          </a:p>
          <a:p>
            <a:r>
              <a:rPr lang="en-US" sz="3600" dirty="0"/>
              <a:t>The control word is partitioned into six fields, with each field designated by a letter name. </a:t>
            </a:r>
            <a:r>
              <a:rPr lang="en-US" sz="3600" b="1" dirty="0">
                <a:solidFill>
                  <a:srgbClr val="FF0000"/>
                </a:solidFill>
              </a:rPr>
              <a:t>All fields, except </a:t>
            </a:r>
            <a:r>
              <a:rPr lang="en-US" sz="3600" b="1" i="1" dirty="0" err="1">
                <a:solidFill>
                  <a:srgbClr val="FF0000"/>
                </a:solidFill>
              </a:rPr>
              <a:t>C</a:t>
            </a:r>
            <a:r>
              <a:rPr lang="en-US" sz="3600" b="1" i="1" baseline="-25000" dirty="0" err="1">
                <a:solidFill>
                  <a:srgbClr val="FF0000"/>
                </a:solidFill>
              </a:rPr>
              <a:t>in</a:t>
            </a:r>
            <a:r>
              <a:rPr lang="en-US" sz="3600" b="1" dirty="0">
                <a:solidFill>
                  <a:srgbClr val="FF0000"/>
                </a:solidFill>
              </a:rPr>
              <a:t>, have a code of three bits</a:t>
            </a:r>
            <a:r>
              <a:rPr lang="en-US" sz="3600" dirty="0"/>
              <a:t>.</a:t>
            </a:r>
          </a:p>
          <a:p>
            <a:endParaRPr lang="en-US" sz="2800" dirty="0"/>
          </a:p>
          <a:p>
            <a:endParaRPr lang="en-US" sz="2800" dirty="0"/>
          </a:p>
          <a:p>
            <a:endParaRPr lang="en-US" sz="2800" dirty="0"/>
          </a:p>
          <a:p>
            <a:r>
              <a:rPr lang="en-US" sz="3600" dirty="0"/>
              <a:t>The three bits of </a:t>
            </a:r>
            <a:r>
              <a:rPr lang="en-US" sz="3600" i="1" dirty="0"/>
              <a:t>A</a:t>
            </a:r>
            <a:r>
              <a:rPr lang="en-US" sz="3600" dirty="0"/>
              <a:t> field select a source register for the input to left side of the ALU.</a:t>
            </a:r>
          </a:p>
          <a:p>
            <a:r>
              <a:rPr lang="en-US" sz="3600" dirty="0"/>
              <a:t>The three bits of </a:t>
            </a:r>
            <a:r>
              <a:rPr lang="en-US" sz="3600" i="1" dirty="0"/>
              <a:t>B</a:t>
            </a:r>
            <a:r>
              <a:rPr lang="en-US" sz="3600" dirty="0"/>
              <a:t> field select a source register for the input to right side of the ALU.</a:t>
            </a:r>
          </a:p>
          <a:p>
            <a:r>
              <a:rPr lang="en-US" sz="3600" dirty="0"/>
              <a:t>The three bits of </a:t>
            </a:r>
            <a:r>
              <a:rPr lang="en-US" sz="3600" i="1" dirty="0"/>
              <a:t>D</a:t>
            </a:r>
            <a:r>
              <a:rPr lang="en-US" sz="3600" dirty="0"/>
              <a:t> field select a destination register for the output.</a:t>
            </a:r>
          </a:p>
          <a:p>
            <a:r>
              <a:rPr lang="en-US" sz="3600" dirty="0"/>
              <a:t>The three bits of </a:t>
            </a:r>
            <a:r>
              <a:rPr lang="en-US" sz="3600" i="1" dirty="0"/>
              <a:t>F</a:t>
            </a:r>
            <a:r>
              <a:rPr lang="en-US" sz="3600" dirty="0"/>
              <a:t> field together with the bit in </a:t>
            </a:r>
            <a:r>
              <a:rPr lang="en-US" sz="3600" i="1" dirty="0" err="1"/>
              <a:t>C</a:t>
            </a:r>
            <a:r>
              <a:rPr lang="en-US" sz="3600" i="1" baseline="-25000" dirty="0" err="1"/>
              <a:t>in</a:t>
            </a:r>
            <a:r>
              <a:rPr lang="en-US" sz="3600" dirty="0"/>
              <a:t> select a function for the ALU.</a:t>
            </a:r>
          </a:p>
          <a:p>
            <a:r>
              <a:rPr lang="en-US" sz="3600" dirty="0"/>
              <a:t>The three bits of </a:t>
            </a:r>
            <a:r>
              <a:rPr lang="en-US" sz="3600" i="1" dirty="0"/>
              <a:t>H</a:t>
            </a:r>
            <a:r>
              <a:rPr lang="en-US" sz="3600" dirty="0"/>
              <a:t> field select a type of shift operation for the shifter unit.</a:t>
            </a:r>
          </a:p>
        </p:txBody>
      </p:sp>
      <p:sp>
        <p:nvSpPr>
          <p:cNvPr id="7" name="Title 1">
            <a:extLst>
              <a:ext uri="{FF2B5EF4-FFF2-40B4-BE49-F238E27FC236}">
                <a16:creationId xmlns:a16="http://schemas.microsoft.com/office/drawing/2014/main" id="{5D5CE707-0278-4175-8002-B61113380F15}"/>
              </a:ext>
            </a:extLst>
          </p:cNvPr>
          <p:cNvSpPr>
            <a:spLocks noGrp="1"/>
          </p:cNvSpPr>
          <p:nvPr>
            <p:ph type="title"/>
          </p:nvPr>
        </p:nvSpPr>
        <p:spPr>
          <a:xfrm>
            <a:off x="1658390" y="198417"/>
            <a:ext cx="13325302" cy="749233"/>
          </a:xfrm>
        </p:spPr>
        <p:txBody>
          <a:bodyPr>
            <a:normAutofit fontScale="90000"/>
          </a:bodyPr>
          <a:lstStyle/>
          <a:p>
            <a:r>
              <a:rPr lang="en-US" sz="6000" b="1" dirty="0">
                <a:solidFill>
                  <a:srgbClr val="0070C0"/>
                </a:solidFill>
              </a:rPr>
              <a:t>Design of a Processor Unit</a:t>
            </a:r>
          </a:p>
        </p:txBody>
      </p:sp>
      <p:pic>
        <p:nvPicPr>
          <p:cNvPr id="10" name="Picture 9">
            <a:extLst>
              <a:ext uri="{FF2B5EF4-FFF2-40B4-BE49-F238E27FC236}">
                <a16:creationId xmlns:a16="http://schemas.microsoft.com/office/drawing/2014/main" id="{8AB8ACFA-19E9-4EC1-9EC8-0849083C6E7F}"/>
              </a:ext>
            </a:extLst>
          </p:cNvPr>
          <p:cNvPicPr>
            <a:picLocks noChangeAspect="1"/>
          </p:cNvPicPr>
          <p:nvPr/>
        </p:nvPicPr>
        <p:blipFill rotWithShape="1">
          <a:blip r:embed="rId2">
            <a:duotone>
              <a:schemeClr val="accent1">
                <a:shade val="45000"/>
                <a:satMod val="135000"/>
              </a:schemeClr>
              <a:prstClr val="white"/>
            </a:duotone>
            <a:lum bright="-20000" contrast="40000"/>
          </a:blip>
          <a:srcRect l="1513" r="5569" b="46408"/>
          <a:stretch/>
        </p:blipFill>
        <p:spPr>
          <a:xfrm>
            <a:off x="4472249" y="3714159"/>
            <a:ext cx="7227495" cy="1339979"/>
          </a:xfrm>
          <a:prstGeom prst="rect">
            <a:avLst/>
          </a:prstGeom>
        </p:spPr>
      </p:pic>
      <p:sp>
        <p:nvSpPr>
          <p:cNvPr id="4" name="TextBox 3"/>
          <p:cNvSpPr txBox="1"/>
          <p:nvPr/>
        </p:nvSpPr>
        <p:spPr>
          <a:xfrm>
            <a:off x="11837324" y="4493261"/>
            <a:ext cx="4372496" cy="461665"/>
          </a:xfrm>
          <a:prstGeom prst="rect">
            <a:avLst/>
          </a:prstGeom>
          <a:noFill/>
        </p:spPr>
        <p:txBody>
          <a:bodyPr wrap="square" rtlCol="0">
            <a:spAutoFit/>
          </a:bodyPr>
          <a:lstStyle/>
          <a:p>
            <a:r>
              <a:rPr lang="en-US" sz="2400" dirty="0">
                <a:solidFill>
                  <a:srgbClr val="FF0000"/>
                </a:solidFill>
              </a:rPr>
              <a:t>Fig. 9.16 (b) Control Word Format</a:t>
            </a:r>
          </a:p>
        </p:txBody>
      </p:sp>
    </p:spTree>
    <p:extLst>
      <p:ext uri="{BB962C8B-B14F-4D97-AF65-F5344CB8AC3E}">
        <p14:creationId xmlns:p14="http://schemas.microsoft.com/office/powerpoint/2010/main" val="24747784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15884" y="1230284"/>
            <a:ext cx="16010314" cy="5632311"/>
          </a:xfrm>
          <a:prstGeom prst="rect">
            <a:avLst/>
          </a:prstGeom>
          <a:noFill/>
        </p:spPr>
        <p:txBody>
          <a:bodyPr wrap="square" rtlCol="0">
            <a:spAutoFit/>
          </a:bodyPr>
          <a:lstStyle/>
          <a:p>
            <a:r>
              <a:rPr lang="en-US" sz="3600" dirty="0"/>
              <a:t>The functions of all selection variables are specified in Table 9.8. The 3-bit binary code listed in the table specifies the code for each of the five fields </a:t>
            </a:r>
            <a:r>
              <a:rPr lang="en-US" sz="3600" i="1" dirty="0"/>
              <a:t>A</a:t>
            </a:r>
            <a:r>
              <a:rPr lang="en-US" sz="3600" dirty="0"/>
              <a:t>, </a:t>
            </a:r>
            <a:r>
              <a:rPr lang="en-US" sz="3600" i="1" dirty="0"/>
              <a:t>B</a:t>
            </a:r>
            <a:r>
              <a:rPr lang="en-US" sz="3600" dirty="0"/>
              <a:t>, </a:t>
            </a:r>
            <a:r>
              <a:rPr lang="en-US" sz="3600" i="1" dirty="0"/>
              <a:t>D</a:t>
            </a:r>
            <a:r>
              <a:rPr lang="en-US" sz="3600" dirty="0"/>
              <a:t>, </a:t>
            </a:r>
            <a:r>
              <a:rPr lang="en-US" sz="3600" i="1" dirty="0"/>
              <a:t>F</a:t>
            </a:r>
            <a:r>
              <a:rPr lang="en-US" sz="3600" dirty="0"/>
              <a:t>, and </a:t>
            </a:r>
            <a:r>
              <a:rPr lang="en-US" sz="3600" i="1" dirty="0"/>
              <a:t>H</a:t>
            </a:r>
            <a:r>
              <a:rPr lang="en-US" sz="3600" dirty="0"/>
              <a:t>.</a:t>
            </a:r>
          </a:p>
          <a:p>
            <a:r>
              <a:rPr lang="en-US" sz="3600" dirty="0"/>
              <a:t>The register selected by </a:t>
            </a:r>
            <a:r>
              <a:rPr lang="en-US" sz="3600" i="1" dirty="0"/>
              <a:t>A</a:t>
            </a:r>
            <a:r>
              <a:rPr lang="en-US" sz="3600" dirty="0"/>
              <a:t>, </a:t>
            </a:r>
            <a:r>
              <a:rPr lang="en-US" sz="3600" i="1" dirty="0"/>
              <a:t>B</a:t>
            </a:r>
            <a:r>
              <a:rPr lang="en-US" sz="3600" dirty="0"/>
              <a:t> and </a:t>
            </a:r>
            <a:r>
              <a:rPr lang="en-US" sz="3600" i="1" dirty="0"/>
              <a:t>D</a:t>
            </a:r>
            <a:r>
              <a:rPr lang="en-US" sz="3600" dirty="0"/>
              <a:t> is one whose decimal number is equivalent to the binary number in the code.</a:t>
            </a:r>
          </a:p>
          <a:p>
            <a:r>
              <a:rPr lang="en-US" sz="3600" dirty="0"/>
              <a:t>When </a:t>
            </a:r>
            <a:r>
              <a:rPr lang="en-US" sz="3600" i="1" dirty="0"/>
              <a:t>A</a:t>
            </a:r>
            <a:r>
              <a:rPr lang="en-US" sz="3600" dirty="0"/>
              <a:t> or </a:t>
            </a:r>
            <a:r>
              <a:rPr lang="en-US" sz="3600" i="1" dirty="0"/>
              <a:t>B</a:t>
            </a:r>
            <a:r>
              <a:rPr lang="en-US" sz="3600" dirty="0"/>
              <a:t> field is 000, the corresponding multiplexer selects the input data.</a:t>
            </a:r>
          </a:p>
          <a:p>
            <a:r>
              <a:rPr lang="en-US" sz="3600" dirty="0"/>
              <a:t>When </a:t>
            </a:r>
            <a:r>
              <a:rPr lang="en-US" sz="3600" i="1" dirty="0"/>
              <a:t>D</a:t>
            </a:r>
            <a:r>
              <a:rPr lang="en-US" sz="3600" dirty="0"/>
              <a:t> = 000, no destination register is selected.</a:t>
            </a:r>
          </a:p>
          <a:p>
            <a:r>
              <a:rPr lang="en-US" sz="3600" dirty="0"/>
              <a:t>The three bits of </a:t>
            </a:r>
            <a:r>
              <a:rPr lang="en-US" sz="3600" i="1" dirty="0"/>
              <a:t>F</a:t>
            </a:r>
            <a:r>
              <a:rPr lang="en-US" sz="3600" dirty="0"/>
              <a:t> field together with the input carry bit </a:t>
            </a:r>
            <a:r>
              <a:rPr lang="en-US" sz="3600" i="1" dirty="0" err="1"/>
              <a:t>C</a:t>
            </a:r>
            <a:r>
              <a:rPr lang="en-US" sz="3600" i="1" baseline="-25000" dirty="0" err="1"/>
              <a:t>in</a:t>
            </a:r>
            <a:r>
              <a:rPr lang="en-US" sz="3600" dirty="0"/>
              <a:t> select one of the 12 functions to be performed by the ALU as specified in Table 9.4.</a:t>
            </a:r>
          </a:p>
          <a:p>
            <a:r>
              <a:rPr lang="en-US" sz="3600" dirty="0"/>
              <a:t>Note that, there are two possibilities of transfer operation (i.e., </a:t>
            </a:r>
            <a:r>
              <a:rPr lang="en-US" sz="3600" i="1" dirty="0"/>
              <a:t>F</a:t>
            </a:r>
            <a:r>
              <a:rPr lang="en-US" sz="3600" dirty="0"/>
              <a:t> = </a:t>
            </a:r>
            <a:r>
              <a:rPr lang="en-US" sz="3600" i="1" dirty="0"/>
              <a:t>A</a:t>
            </a:r>
            <a:r>
              <a:rPr lang="en-US" sz="3600" dirty="0"/>
              <a:t>), in one case the carry bit is cleared and in the other case, the carry bit is set to high.</a:t>
            </a:r>
          </a:p>
        </p:txBody>
      </p:sp>
      <p:sp>
        <p:nvSpPr>
          <p:cNvPr id="7" name="Title 1">
            <a:extLst>
              <a:ext uri="{FF2B5EF4-FFF2-40B4-BE49-F238E27FC236}">
                <a16:creationId xmlns:a16="http://schemas.microsoft.com/office/drawing/2014/main" id="{5D5CE707-0278-4175-8002-B61113380F15}"/>
              </a:ext>
            </a:extLst>
          </p:cNvPr>
          <p:cNvSpPr>
            <a:spLocks noGrp="1"/>
          </p:cNvSpPr>
          <p:nvPr>
            <p:ph type="title"/>
          </p:nvPr>
        </p:nvSpPr>
        <p:spPr>
          <a:xfrm>
            <a:off x="1658390" y="198417"/>
            <a:ext cx="13325302" cy="749233"/>
          </a:xfrm>
        </p:spPr>
        <p:txBody>
          <a:bodyPr>
            <a:normAutofit fontScale="90000"/>
          </a:bodyPr>
          <a:lstStyle/>
          <a:p>
            <a:r>
              <a:rPr lang="en-US" sz="6000" b="1" dirty="0">
                <a:solidFill>
                  <a:srgbClr val="0070C0"/>
                </a:solidFill>
              </a:rPr>
              <a:t>Design of a Processor Unit</a:t>
            </a:r>
          </a:p>
        </p:txBody>
      </p:sp>
    </p:spTree>
    <p:extLst>
      <p:ext uri="{BB962C8B-B14F-4D97-AF65-F5344CB8AC3E}">
        <p14:creationId xmlns:p14="http://schemas.microsoft.com/office/powerpoint/2010/main" val="24697851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7BD8D3-B77E-491C-B769-203A604246C9}"/>
              </a:ext>
            </a:extLst>
          </p:cNvPr>
          <p:cNvSpPr>
            <a:spLocks noGrp="1"/>
          </p:cNvSpPr>
          <p:nvPr>
            <p:ph type="title"/>
          </p:nvPr>
        </p:nvSpPr>
        <p:spPr>
          <a:xfrm>
            <a:off x="10690167" y="631227"/>
            <a:ext cx="5670566" cy="1496831"/>
          </a:xfrm>
        </p:spPr>
        <p:txBody>
          <a:bodyPr>
            <a:noAutofit/>
          </a:bodyPr>
          <a:lstStyle/>
          <a:p>
            <a:pPr algn="r"/>
            <a:r>
              <a:rPr lang="en-US" sz="5400" b="1" dirty="0">
                <a:solidFill>
                  <a:srgbClr val="0070C0"/>
                </a:solidFill>
              </a:rPr>
              <a:t>Processor Unit with Control Variable</a:t>
            </a:r>
          </a:p>
        </p:txBody>
      </p:sp>
      <p:pic>
        <p:nvPicPr>
          <p:cNvPr id="4" name="Content Placeholder 3">
            <a:extLst>
              <a:ext uri="{FF2B5EF4-FFF2-40B4-BE49-F238E27FC236}">
                <a16:creationId xmlns:a16="http://schemas.microsoft.com/office/drawing/2014/main" id="{868E949A-8902-4E27-8C37-6688ABC66776}"/>
              </a:ext>
            </a:extLst>
          </p:cNvPr>
          <p:cNvPicPr>
            <a:picLocks noGrp="1" noChangeAspect="1"/>
          </p:cNvPicPr>
          <p:nvPr>
            <p:ph idx="1"/>
          </p:nvPr>
        </p:nvPicPr>
        <p:blipFill rotWithShape="1">
          <a:blip r:embed="rId2">
            <a:duotone>
              <a:schemeClr val="accent2">
                <a:shade val="45000"/>
                <a:satMod val="135000"/>
              </a:schemeClr>
              <a:prstClr val="white"/>
            </a:duotone>
            <a:lum bright="-40000" contrast="40000"/>
          </a:blip>
          <a:srcRect l="3354" t="2794" r="2530" b="6371"/>
          <a:stretch/>
        </p:blipFill>
        <p:spPr>
          <a:xfrm>
            <a:off x="1742536" y="155275"/>
            <a:ext cx="9213640" cy="7764359"/>
          </a:xfrm>
          <a:prstGeom prst="rect">
            <a:avLst/>
          </a:prstGeom>
        </p:spPr>
      </p:pic>
      <p:pic>
        <p:nvPicPr>
          <p:cNvPr id="5" name="Picture 4">
            <a:extLst>
              <a:ext uri="{FF2B5EF4-FFF2-40B4-BE49-F238E27FC236}">
                <a16:creationId xmlns:a16="http://schemas.microsoft.com/office/drawing/2014/main" id="{8AB8ACFA-19E9-4EC1-9EC8-0849083C6E7F}"/>
              </a:ext>
            </a:extLst>
          </p:cNvPr>
          <p:cNvPicPr>
            <a:picLocks noChangeAspect="1"/>
          </p:cNvPicPr>
          <p:nvPr/>
        </p:nvPicPr>
        <p:blipFill rotWithShape="1">
          <a:blip r:embed="rId3">
            <a:duotone>
              <a:schemeClr val="accent1">
                <a:shade val="45000"/>
                <a:satMod val="135000"/>
              </a:schemeClr>
              <a:prstClr val="white"/>
            </a:duotone>
            <a:lum bright="-20000" contrast="40000"/>
          </a:blip>
          <a:srcRect l="1513" r="5569"/>
          <a:stretch/>
        </p:blipFill>
        <p:spPr>
          <a:xfrm>
            <a:off x="11054626" y="3341716"/>
            <a:ext cx="5238318" cy="1812176"/>
          </a:xfrm>
          <a:prstGeom prst="rect">
            <a:avLst/>
          </a:prstGeom>
        </p:spPr>
      </p:pic>
      <p:sp>
        <p:nvSpPr>
          <p:cNvPr id="3" name="TextBox 2">
            <a:extLst>
              <a:ext uri="{FF2B5EF4-FFF2-40B4-BE49-F238E27FC236}">
                <a16:creationId xmlns:a16="http://schemas.microsoft.com/office/drawing/2014/main" id="{85F5D7F4-1280-418B-8FFB-3017DEF996AA}"/>
              </a:ext>
            </a:extLst>
          </p:cNvPr>
          <p:cNvSpPr txBox="1"/>
          <p:nvPr/>
        </p:nvSpPr>
        <p:spPr>
          <a:xfrm>
            <a:off x="11070737" y="6965527"/>
            <a:ext cx="5064710" cy="954107"/>
          </a:xfrm>
          <a:prstGeom prst="rect">
            <a:avLst/>
          </a:prstGeom>
          <a:noFill/>
        </p:spPr>
        <p:txBody>
          <a:bodyPr wrap="square" rtlCol="0">
            <a:spAutoFit/>
          </a:bodyPr>
          <a:lstStyle/>
          <a:p>
            <a:r>
              <a:rPr lang="en-US" sz="2800" dirty="0">
                <a:solidFill>
                  <a:srgbClr val="FF0000"/>
                </a:solidFill>
              </a:rPr>
              <a:t>Fig. 9-16 Processor Unit with Control Variables</a:t>
            </a:r>
          </a:p>
        </p:txBody>
      </p:sp>
      <p:sp>
        <p:nvSpPr>
          <p:cNvPr id="9" name="TextBox 8"/>
          <p:cNvSpPr txBox="1"/>
          <p:nvPr/>
        </p:nvSpPr>
        <p:spPr>
          <a:xfrm>
            <a:off x="1984390" y="7364867"/>
            <a:ext cx="4088606" cy="523220"/>
          </a:xfrm>
          <a:prstGeom prst="rect">
            <a:avLst/>
          </a:prstGeom>
          <a:noFill/>
        </p:spPr>
        <p:txBody>
          <a:bodyPr wrap="square" rtlCol="0">
            <a:spAutoFit/>
          </a:bodyPr>
          <a:lstStyle/>
          <a:p>
            <a:r>
              <a:rPr lang="en-US" sz="2800" dirty="0">
                <a:solidFill>
                  <a:srgbClr val="FF0000"/>
                </a:solidFill>
              </a:rPr>
              <a:t>(a) Block Diagram</a:t>
            </a:r>
          </a:p>
        </p:txBody>
      </p:sp>
    </p:spTree>
    <p:extLst>
      <p:ext uri="{BB962C8B-B14F-4D97-AF65-F5344CB8AC3E}">
        <p14:creationId xmlns:p14="http://schemas.microsoft.com/office/powerpoint/2010/main" val="3803803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72245E3-DAF9-451F-9A44-65908EF52BD7}"/>
              </a:ext>
            </a:extLst>
          </p:cNvPr>
          <p:cNvPicPr>
            <a:picLocks noChangeAspect="1"/>
          </p:cNvPicPr>
          <p:nvPr/>
        </p:nvPicPr>
        <p:blipFill rotWithShape="1">
          <a:blip r:embed="rId2">
            <a:duotone>
              <a:schemeClr val="accent2">
                <a:shade val="45000"/>
                <a:satMod val="135000"/>
              </a:schemeClr>
              <a:prstClr val="white"/>
            </a:duotone>
            <a:extLst>
              <a:ext uri="{BEBA8EAE-BF5A-486C-A8C5-ECC9F3942E4B}">
                <a14:imgProps xmlns:a14="http://schemas.microsoft.com/office/drawing/2010/main">
                  <a14:imgLayer r:embed="rId3">
                    <a14:imgEffect>
                      <a14:brightnessContrast contrast="40000"/>
                    </a14:imgEffect>
                  </a14:imgLayer>
                </a14:imgProps>
              </a:ext>
            </a:extLst>
          </a:blip>
          <a:srcRect l="1755" t="1287" b="3977"/>
          <a:stretch/>
        </p:blipFill>
        <p:spPr>
          <a:xfrm>
            <a:off x="681644" y="482138"/>
            <a:ext cx="15295417" cy="7437497"/>
          </a:xfrm>
          <a:prstGeom prst="rect">
            <a:avLst/>
          </a:prstGeom>
        </p:spPr>
      </p:pic>
      <p:pic>
        <p:nvPicPr>
          <p:cNvPr id="6" name="Picture 5">
            <a:extLst>
              <a:ext uri="{FF2B5EF4-FFF2-40B4-BE49-F238E27FC236}">
                <a16:creationId xmlns:a16="http://schemas.microsoft.com/office/drawing/2014/main" id="{1EAA16B5-27CB-56CA-4B6B-C1ADD1FF20CB}"/>
              </a:ext>
            </a:extLst>
          </p:cNvPr>
          <p:cNvPicPr>
            <a:picLocks noChangeAspect="1"/>
          </p:cNvPicPr>
          <p:nvPr/>
        </p:nvPicPr>
        <p:blipFill rotWithShape="1">
          <a:blip r:embed="rId4">
            <a:duotone>
              <a:schemeClr val="accent1">
                <a:shade val="45000"/>
                <a:satMod val="135000"/>
              </a:schemeClr>
              <a:prstClr val="white"/>
            </a:duotone>
            <a:lum bright="-20000" contrast="40000"/>
          </a:blip>
          <a:srcRect l="1513" r="5569"/>
          <a:stretch/>
        </p:blipFill>
        <p:spPr>
          <a:xfrm>
            <a:off x="12088678" y="662662"/>
            <a:ext cx="4182602" cy="1446955"/>
          </a:xfrm>
          <a:prstGeom prst="rect">
            <a:avLst/>
          </a:prstGeom>
        </p:spPr>
      </p:pic>
    </p:spTree>
    <p:extLst>
      <p:ext uri="{BB962C8B-B14F-4D97-AF65-F5344CB8AC3E}">
        <p14:creationId xmlns:p14="http://schemas.microsoft.com/office/powerpoint/2010/main" val="35555894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B68B6197-B6C5-402E-8A34-04258D350FBE}"/>
              </a:ext>
            </a:extLst>
          </p:cNvPr>
          <p:cNvPicPr>
            <a:picLocks noGrp="1" noChangeAspect="1"/>
          </p:cNvPicPr>
          <p:nvPr>
            <p:ph idx="1"/>
          </p:nvPr>
        </p:nvPicPr>
        <p:blipFill rotWithShape="1">
          <a:blip r:embed="rId2">
            <a:duotone>
              <a:schemeClr val="accent2">
                <a:shade val="45000"/>
                <a:satMod val="135000"/>
              </a:schemeClr>
              <a:prstClr val="white"/>
            </a:duotone>
            <a:extLst>
              <a:ext uri="{BEBA8EAE-BF5A-486C-A8C5-ECC9F3942E4B}">
                <a14:imgProps xmlns:a14="http://schemas.microsoft.com/office/drawing/2010/main">
                  <a14:imgLayer r:embed="rId3">
                    <a14:imgEffect>
                      <a14:brightnessContrast contrast="40000"/>
                    </a14:imgEffect>
                  </a14:imgLayer>
                </a14:imgProps>
              </a:ext>
            </a:extLst>
          </a:blip>
          <a:srcRect l="3300" r="6025" b="3788"/>
          <a:stretch/>
        </p:blipFill>
        <p:spPr>
          <a:xfrm>
            <a:off x="997527" y="465513"/>
            <a:ext cx="14563898" cy="7454121"/>
          </a:xfrm>
          <a:prstGeom prst="rect">
            <a:avLst/>
          </a:prstGeom>
        </p:spPr>
      </p:pic>
      <p:pic>
        <p:nvPicPr>
          <p:cNvPr id="6" name="Picture 5">
            <a:extLst>
              <a:ext uri="{FF2B5EF4-FFF2-40B4-BE49-F238E27FC236}">
                <a16:creationId xmlns:a16="http://schemas.microsoft.com/office/drawing/2014/main" id="{FE6C154C-BA55-4240-9FC0-5F8BEE975596}"/>
              </a:ext>
            </a:extLst>
          </p:cNvPr>
          <p:cNvPicPr>
            <a:picLocks noChangeAspect="1"/>
          </p:cNvPicPr>
          <p:nvPr/>
        </p:nvPicPr>
        <p:blipFill rotWithShape="1">
          <a:blip r:embed="rId4">
            <a:duotone>
              <a:schemeClr val="accent1">
                <a:shade val="45000"/>
                <a:satMod val="135000"/>
              </a:schemeClr>
              <a:prstClr val="white"/>
            </a:duotone>
            <a:lum bright="-20000" contrast="40000"/>
          </a:blip>
          <a:srcRect l="1513" r="5569"/>
          <a:stretch/>
        </p:blipFill>
        <p:spPr>
          <a:xfrm>
            <a:off x="12618720" y="846028"/>
            <a:ext cx="3652560" cy="1263589"/>
          </a:xfrm>
          <a:prstGeom prst="rect">
            <a:avLst/>
          </a:prstGeom>
        </p:spPr>
      </p:pic>
    </p:spTree>
    <p:extLst>
      <p:ext uri="{BB962C8B-B14F-4D97-AF65-F5344CB8AC3E}">
        <p14:creationId xmlns:p14="http://schemas.microsoft.com/office/powerpoint/2010/main" val="10841824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DB13EE-9066-4270-BF91-8769F7E74896}"/>
              </a:ext>
            </a:extLst>
          </p:cNvPr>
          <p:cNvSpPr>
            <a:spLocks noGrp="1"/>
          </p:cNvSpPr>
          <p:nvPr>
            <p:ph type="title"/>
          </p:nvPr>
        </p:nvSpPr>
        <p:spPr>
          <a:xfrm>
            <a:off x="1429788" y="172995"/>
            <a:ext cx="12261273" cy="857782"/>
          </a:xfrm>
        </p:spPr>
        <p:txBody>
          <a:bodyPr>
            <a:normAutofit/>
          </a:bodyPr>
          <a:lstStyle/>
          <a:p>
            <a:r>
              <a:rPr lang="en-US" sz="5400" b="1" dirty="0">
                <a:solidFill>
                  <a:srgbClr val="0070C0"/>
                </a:solidFill>
              </a:rPr>
              <a:t>Logic Diagram of an Arithmetic Circuit</a:t>
            </a:r>
          </a:p>
        </p:txBody>
      </p:sp>
      <p:sp>
        <p:nvSpPr>
          <p:cNvPr id="3" name="TextBox 2">
            <a:extLst>
              <a:ext uri="{FF2B5EF4-FFF2-40B4-BE49-F238E27FC236}">
                <a16:creationId xmlns:a16="http://schemas.microsoft.com/office/drawing/2014/main" id="{439EF05C-417F-4D00-BDBC-DC92E2A9570D}"/>
              </a:ext>
            </a:extLst>
          </p:cNvPr>
          <p:cNvSpPr txBox="1"/>
          <p:nvPr/>
        </p:nvSpPr>
        <p:spPr>
          <a:xfrm>
            <a:off x="415636" y="894195"/>
            <a:ext cx="15295419" cy="707886"/>
          </a:xfrm>
          <a:prstGeom prst="rect">
            <a:avLst/>
          </a:prstGeom>
          <a:noFill/>
        </p:spPr>
        <p:txBody>
          <a:bodyPr wrap="square" rtlCol="0">
            <a:spAutoFit/>
          </a:bodyPr>
          <a:lstStyle/>
          <a:p>
            <a:r>
              <a:rPr lang="en-US" sz="4000" dirty="0">
                <a:solidFill>
                  <a:srgbClr val="FF0000"/>
                </a:solidFill>
              </a:rPr>
              <a:t>Table 9-2 </a:t>
            </a:r>
            <a:r>
              <a:rPr lang="en-US" sz="4000" dirty="0"/>
              <a:t>Effect of the output carry in the arithmetic circuit of Fig. 9-8 </a:t>
            </a:r>
          </a:p>
        </p:txBody>
      </p:sp>
      <p:pic>
        <p:nvPicPr>
          <p:cNvPr id="6" name="Picture 5"/>
          <p:cNvPicPr>
            <a:picLocks noChangeAspect="1"/>
          </p:cNvPicPr>
          <p:nvPr/>
        </p:nvPicPr>
        <p:blipFill>
          <a:blip r:embed="rId2">
            <a:duotone>
              <a:schemeClr val="accent2">
                <a:shade val="45000"/>
                <a:satMod val="135000"/>
              </a:schemeClr>
              <a:prstClr val="white"/>
            </a:duotone>
          </a:blip>
          <a:stretch>
            <a:fillRect/>
          </a:stretch>
        </p:blipFill>
        <p:spPr>
          <a:xfrm>
            <a:off x="548640" y="1562675"/>
            <a:ext cx="14680277" cy="6450796"/>
          </a:xfrm>
          <a:prstGeom prst="rect">
            <a:avLst/>
          </a:prstGeom>
        </p:spPr>
      </p:pic>
    </p:spTree>
    <p:extLst>
      <p:ext uri="{BB962C8B-B14F-4D97-AF65-F5344CB8AC3E}">
        <p14:creationId xmlns:p14="http://schemas.microsoft.com/office/powerpoint/2010/main" val="26033469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9BC1F-1CCF-45E5-AC27-929C685E6F0A}"/>
              </a:ext>
            </a:extLst>
          </p:cNvPr>
          <p:cNvSpPr>
            <a:spLocks noGrp="1"/>
          </p:cNvSpPr>
          <p:nvPr>
            <p:ph type="title"/>
          </p:nvPr>
        </p:nvSpPr>
        <p:spPr>
          <a:xfrm>
            <a:off x="1238596" y="288523"/>
            <a:ext cx="12618720" cy="1343330"/>
          </a:xfrm>
        </p:spPr>
        <p:txBody>
          <a:bodyPr>
            <a:normAutofit/>
          </a:bodyPr>
          <a:lstStyle/>
          <a:p>
            <a:r>
              <a:rPr lang="en-US" sz="6000" b="1" dirty="0">
                <a:solidFill>
                  <a:srgbClr val="0070C0"/>
                </a:solidFill>
              </a:rPr>
              <a:t>Design of Status Register</a:t>
            </a:r>
          </a:p>
        </p:txBody>
      </p:sp>
      <p:sp>
        <p:nvSpPr>
          <p:cNvPr id="3" name="Content Placeholder 2">
            <a:extLst>
              <a:ext uri="{FF2B5EF4-FFF2-40B4-BE49-F238E27FC236}">
                <a16:creationId xmlns:a16="http://schemas.microsoft.com/office/drawing/2014/main" id="{2FDD3AE2-3D8A-4CFB-A39E-441124DD9809}"/>
              </a:ext>
            </a:extLst>
          </p:cNvPr>
          <p:cNvSpPr>
            <a:spLocks noGrp="1"/>
          </p:cNvSpPr>
          <p:nvPr>
            <p:ph idx="1"/>
          </p:nvPr>
        </p:nvSpPr>
        <p:spPr>
          <a:xfrm>
            <a:off x="332509" y="1631852"/>
            <a:ext cx="15844058" cy="3405661"/>
          </a:xfrm>
        </p:spPr>
        <p:txBody>
          <a:bodyPr>
            <a:normAutofit/>
          </a:bodyPr>
          <a:lstStyle/>
          <a:p>
            <a:r>
              <a:rPr lang="en-US" sz="4400" dirty="0"/>
              <a:t>It is sometimes convenient to supplement the ALU with a status register where the </a:t>
            </a:r>
            <a:r>
              <a:rPr lang="en-US" sz="4400" b="1" dirty="0">
                <a:solidFill>
                  <a:srgbClr val="FF0000"/>
                </a:solidFill>
              </a:rPr>
              <a:t>status bit </a:t>
            </a:r>
            <a:r>
              <a:rPr lang="en-US" sz="4400" dirty="0"/>
              <a:t>(</a:t>
            </a:r>
            <a:r>
              <a:rPr lang="en-US" sz="4400" dirty="0">
                <a:solidFill>
                  <a:srgbClr val="FF0000"/>
                </a:solidFill>
              </a:rPr>
              <a:t>overflow, zero indication, sign</a:t>
            </a:r>
            <a:r>
              <a:rPr lang="en-US" sz="4400" dirty="0"/>
              <a:t>) conditions are stored for further analysis. </a:t>
            </a:r>
          </a:p>
          <a:p>
            <a:r>
              <a:rPr lang="en-US" sz="4400" dirty="0">
                <a:solidFill>
                  <a:srgbClr val="FF0000"/>
                </a:solidFill>
              </a:rPr>
              <a:t>Status-bit conditions </a:t>
            </a:r>
            <a:r>
              <a:rPr lang="en-US" sz="4400" dirty="0"/>
              <a:t>are sometimes called </a:t>
            </a:r>
            <a:r>
              <a:rPr lang="en-US" sz="4400" dirty="0">
                <a:solidFill>
                  <a:srgbClr val="FF0000"/>
                </a:solidFill>
              </a:rPr>
              <a:t>condition-code bits or flag bits</a:t>
            </a:r>
            <a:r>
              <a:rPr lang="en-US" sz="4400" dirty="0"/>
              <a:t>.</a:t>
            </a:r>
          </a:p>
        </p:txBody>
      </p:sp>
    </p:spTree>
    <p:extLst>
      <p:ext uri="{BB962C8B-B14F-4D97-AF65-F5344CB8AC3E}">
        <p14:creationId xmlns:p14="http://schemas.microsoft.com/office/powerpoint/2010/main" val="10885613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0B12F4-0F06-468A-B1E0-365EDE65B90C}"/>
              </a:ext>
            </a:extLst>
          </p:cNvPr>
          <p:cNvSpPr>
            <a:spLocks noGrp="1"/>
          </p:cNvSpPr>
          <p:nvPr>
            <p:ph type="title"/>
          </p:nvPr>
        </p:nvSpPr>
        <p:spPr>
          <a:xfrm>
            <a:off x="1629295" y="138892"/>
            <a:ext cx="12111642" cy="958388"/>
          </a:xfrm>
        </p:spPr>
        <p:txBody>
          <a:bodyPr anchor="t">
            <a:normAutofit/>
          </a:bodyPr>
          <a:lstStyle/>
          <a:p>
            <a:r>
              <a:rPr lang="en-US" sz="6000" b="1" dirty="0">
                <a:solidFill>
                  <a:srgbClr val="0070C0"/>
                </a:solidFill>
              </a:rPr>
              <a:t>Examples of Microoperations</a:t>
            </a:r>
          </a:p>
        </p:txBody>
      </p:sp>
      <p:pic>
        <p:nvPicPr>
          <p:cNvPr id="4" name="Content Placeholder 3">
            <a:extLst>
              <a:ext uri="{FF2B5EF4-FFF2-40B4-BE49-F238E27FC236}">
                <a16:creationId xmlns:a16="http://schemas.microsoft.com/office/drawing/2014/main" id="{393D6907-F11D-4E4B-A611-C06574848B90}"/>
              </a:ext>
            </a:extLst>
          </p:cNvPr>
          <p:cNvPicPr>
            <a:picLocks noGrp="1" noChangeAspect="1"/>
          </p:cNvPicPr>
          <p:nvPr>
            <p:ph idx="1"/>
          </p:nvPr>
        </p:nvPicPr>
        <p:blipFill rotWithShape="1">
          <a:blip r:embed="rId2">
            <a:duotone>
              <a:prstClr val="black"/>
              <a:srgbClr val="FFA3FF">
                <a:tint val="45000"/>
                <a:satMod val="400000"/>
              </a:srgbClr>
            </a:duotone>
            <a:lum contrast="40000"/>
          </a:blip>
          <a:srcRect l="1400" r="3686" b="5550"/>
          <a:stretch/>
        </p:blipFill>
        <p:spPr>
          <a:xfrm>
            <a:off x="388326" y="1071932"/>
            <a:ext cx="12137621" cy="5804950"/>
          </a:xfrm>
          <a:prstGeom prst="rect">
            <a:avLst/>
          </a:prstGeom>
        </p:spPr>
      </p:pic>
      <p:sp>
        <p:nvSpPr>
          <p:cNvPr id="5" name="TextBox 4">
            <a:extLst>
              <a:ext uri="{FF2B5EF4-FFF2-40B4-BE49-F238E27FC236}">
                <a16:creationId xmlns:a16="http://schemas.microsoft.com/office/drawing/2014/main" id="{BC1E5814-C005-4843-BCE7-F5EF6B290DFF}"/>
              </a:ext>
            </a:extLst>
          </p:cNvPr>
          <p:cNvSpPr txBox="1"/>
          <p:nvPr/>
        </p:nvSpPr>
        <p:spPr>
          <a:xfrm>
            <a:off x="266007" y="6876882"/>
            <a:ext cx="16026938" cy="1077218"/>
          </a:xfrm>
          <a:prstGeom prst="rect">
            <a:avLst/>
          </a:prstGeom>
          <a:noFill/>
        </p:spPr>
        <p:txBody>
          <a:bodyPr wrap="square" rtlCol="0">
            <a:spAutoFit/>
          </a:bodyPr>
          <a:lstStyle/>
          <a:p>
            <a:r>
              <a:rPr lang="en-US" sz="3200" dirty="0"/>
              <a:t>If we want to place the contents of a register into the Shifter without changing the carry bit, we can use OR Logic operations with same register selected for both  ALU input A and B. </a:t>
            </a:r>
          </a:p>
        </p:txBody>
      </p:sp>
      <p:pic>
        <p:nvPicPr>
          <p:cNvPr id="8" name="Picture 7">
            <a:extLst>
              <a:ext uri="{FF2B5EF4-FFF2-40B4-BE49-F238E27FC236}">
                <a16:creationId xmlns:a16="http://schemas.microsoft.com/office/drawing/2014/main" id="{4AC62A03-814E-7C8C-0A1A-8DBC39A65B6B}"/>
              </a:ext>
            </a:extLst>
          </p:cNvPr>
          <p:cNvPicPr>
            <a:picLocks noChangeAspect="1"/>
          </p:cNvPicPr>
          <p:nvPr/>
        </p:nvPicPr>
        <p:blipFill rotWithShape="1">
          <a:blip r:embed="rId3">
            <a:duotone>
              <a:schemeClr val="accent1">
                <a:shade val="45000"/>
                <a:satMod val="135000"/>
              </a:schemeClr>
              <a:prstClr val="white"/>
            </a:duotone>
            <a:lum bright="-20000" contrast="40000"/>
          </a:blip>
          <a:srcRect l="1513" r="5569"/>
          <a:stretch/>
        </p:blipFill>
        <p:spPr>
          <a:xfrm>
            <a:off x="10789920" y="657275"/>
            <a:ext cx="5503025" cy="1812176"/>
          </a:xfrm>
          <a:prstGeom prst="rect">
            <a:avLst/>
          </a:prstGeom>
        </p:spPr>
      </p:pic>
    </p:spTree>
    <p:extLst>
      <p:ext uri="{BB962C8B-B14F-4D97-AF65-F5344CB8AC3E}">
        <p14:creationId xmlns:p14="http://schemas.microsoft.com/office/powerpoint/2010/main" val="16860831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72245E3-DAF9-451F-9A44-65908EF52BD7}"/>
              </a:ext>
            </a:extLst>
          </p:cNvPr>
          <p:cNvPicPr>
            <a:picLocks noChangeAspect="1"/>
          </p:cNvPicPr>
          <p:nvPr/>
        </p:nvPicPr>
        <p:blipFill rotWithShape="1">
          <a:blip r:embed="rId3">
            <a:duotone>
              <a:schemeClr val="accent2">
                <a:shade val="45000"/>
                <a:satMod val="135000"/>
              </a:schemeClr>
              <a:prstClr val="white"/>
            </a:duotone>
            <a:extLst>
              <a:ext uri="{BEBA8EAE-BF5A-486C-A8C5-ECC9F3942E4B}">
                <a14:imgProps xmlns:a14="http://schemas.microsoft.com/office/drawing/2010/main">
                  <a14:imgLayer r:embed="rId4">
                    <a14:imgEffect>
                      <a14:brightnessContrast contrast="40000"/>
                    </a14:imgEffect>
                  </a14:imgLayer>
                </a14:imgProps>
              </a:ext>
            </a:extLst>
          </a:blip>
          <a:srcRect l="2586" t="1287" r="2407" b="3977"/>
          <a:stretch/>
        </p:blipFill>
        <p:spPr>
          <a:xfrm>
            <a:off x="5316583" y="2600560"/>
            <a:ext cx="10903924" cy="5319073"/>
          </a:xfrm>
          <a:prstGeom prst="rect">
            <a:avLst/>
          </a:prstGeom>
        </p:spPr>
      </p:pic>
      <p:sp>
        <p:nvSpPr>
          <p:cNvPr id="6" name="Title 1">
            <a:extLst>
              <a:ext uri="{FF2B5EF4-FFF2-40B4-BE49-F238E27FC236}">
                <a16:creationId xmlns:a16="http://schemas.microsoft.com/office/drawing/2014/main" id="{AC0B12F4-0F06-468A-B1E0-365EDE65B90C}"/>
              </a:ext>
            </a:extLst>
          </p:cNvPr>
          <p:cNvSpPr>
            <a:spLocks noGrp="1"/>
          </p:cNvSpPr>
          <p:nvPr>
            <p:ph type="title"/>
          </p:nvPr>
        </p:nvSpPr>
        <p:spPr>
          <a:xfrm>
            <a:off x="1629295" y="138892"/>
            <a:ext cx="12111642" cy="958388"/>
          </a:xfrm>
        </p:spPr>
        <p:txBody>
          <a:bodyPr anchor="t">
            <a:normAutofit/>
          </a:bodyPr>
          <a:lstStyle/>
          <a:p>
            <a:r>
              <a:rPr lang="en-US" sz="6000" b="1" dirty="0">
                <a:solidFill>
                  <a:srgbClr val="0070C0"/>
                </a:solidFill>
              </a:rPr>
              <a:t>Examples of Micro-operations</a:t>
            </a:r>
          </a:p>
        </p:txBody>
      </p:sp>
      <p:sp>
        <p:nvSpPr>
          <p:cNvPr id="7" name="TextBox 6"/>
          <p:cNvSpPr txBox="1"/>
          <p:nvPr/>
        </p:nvSpPr>
        <p:spPr>
          <a:xfrm>
            <a:off x="227904" y="934588"/>
            <a:ext cx="16031791" cy="6986528"/>
          </a:xfrm>
          <a:prstGeom prst="rect">
            <a:avLst/>
          </a:prstGeom>
          <a:noFill/>
        </p:spPr>
        <p:txBody>
          <a:bodyPr wrap="square" rtlCol="0">
            <a:spAutoFit/>
          </a:bodyPr>
          <a:lstStyle/>
          <a:p>
            <a:r>
              <a:rPr lang="en-US" sz="3200" dirty="0"/>
              <a:t>Write a 16-bit control word for a micro-operation of adding two numbers stored in the registers R1 and R2 with carry and then storing the results in the R5 register </a:t>
            </a:r>
            <a:r>
              <a:rPr lang="en-US" sz="3200"/>
              <a:t>after circulating </a:t>
            </a:r>
            <a:r>
              <a:rPr lang="en-US" sz="3200" dirty="0"/>
              <a:t>it to the right with no external data.</a:t>
            </a:r>
          </a:p>
          <a:p>
            <a:r>
              <a:rPr lang="en-US" sz="3600" b="1" dirty="0">
                <a:solidFill>
                  <a:srgbClr val="FF0000"/>
                </a:solidFill>
              </a:rPr>
              <a:t>Answer:</a:t>
            </a:r>
          </a:p>
          <a:p>
            <a:r>
              <a:rPr lang="en-US" sz="3200" b="1" dirty="0">
                <a:solidFill>
                  <a:srgbClr val="FF0000"/>
                </a:solidFill>
              </a:rPr>
              <a:t>Microoperation:</a:t>
            </a:r>
          </a:p>
          <a:p>
            <a:r>
              <a:rPr lang="en-US" sz="3200" b="1" dirty="0">
                <a:solidFill>
                  <a:srgbClr val="FF0000"/>
                </a:solidFill>
              </a:rPr>
              <a:t>R5 </a:t>
            </a:r>
            <a:r>
              <a:rPr lang="en-US" sz="3200" b="1" dirty="0">
                <a:solidFill>
                  <a:srgbClr val="FF0000"/>
                </a:solidFill>
                <a:sym typeface="Wingdings" panose="05000000000000000000" pitchFamily="2" charset="2"/>
              </a:rPr>
              <a:t> R1 + R2 + </a:t>
            </a:r>
            <a:r>
              <a:rPr lang="en-US" sz="3200" b="1" dirty="0" err="1">
                <a:solidFill>
                  <a:srgbClr val="FF0000"/>
                </a:solidFill>
                <a:sym typeface="Wingdings" panose="05000000000000000000" pitchFamily="2" charset="2"/>
              </a:rPr>
              <a:t>Cin</a:t>
            </a:r>
            <a:endParaRPr lang="en-US" sz="3200" b="1" dirty="0">
              <a:solidFill>
                <a:srgbClr val="FF0000"/>
              </a:solidFill>
              <a:sym typeface="Wingdings" panose="05000000000000000000" pitchFamily="2" charset="2"/>
            </a:endParaRPr>
          </a:p>
          <a:p>
            <a:r>
              <a:rPr lang="en-US" sz="2800" b="1" dirty="0">
                <a:solidFill>
                  <a:srgbClr val="FF0000"/>
                </a:solidFill>
                <a:sym typeface="Wingdings" panose="05000000000000000000" pitchFamily="2" charset="2"/>
              </a:rPr>
              <a:t>Control Word Format:</a:t>
            </a:r>
          </a:p>
          <a:p>
            <a:endParaRPr lang="en-US" sz="3200" b="1" dirty="0">
              <a:solidFill>
                <a:srgbClr val="FF0000"/>
              </a:solidFill>
              <a:sym typeface="Wingdings" panose="05000000000000000000" pitchFamily="2" charset="2"/>
            </a:endParaRPr>
          </a:p>
          <a:p>
            <a:endParaRPr lang="en-US" sz="3200" b="1" dirty="0">
              <a:solidFill>
                <a:srgbClr val="FF0000"/>
              </a:solidFill>
              <a:sym typeface="Wingdings" panose="05000000000000000000" pitchFamily="2" charset="2"/>
            </a:endParaRPr>
          </a:p>
          <a:p>
            <a:endParaRPr lang="en-US" sz="2000" b="1" dirty="0">
              <a:solidFill>
                <a:srgbClr val="FF0000"/>
              </a:solidFill>
              <a:sym typeface="Wingdings" panose="05000000000000000000" pitchFamily="2" charset="2"/>
            </a:endParaRPr>
          </a:p>
          <a:p>
            <a:r>
              <a:rPr lang="en-US" sz="3200" b="1" dirty="0">
                <a:solidFill>
                  <a:srgbClr val="FF0000"/>
                </a:solidFill>
                <a:sym typeface="Wingdings" panose="05000000000000000000" pitchFamily="2" charset="2"/>
              </a:rPr>
              <a:t>In Binary form:</a:t>
            </a:r>
          </a:p>
          <a:p>
            <a:r>
              <a:rPr lang="en-US" sz="3200" b="1" dirty="0">
                <a:solidFill>
                  <a:srgbClr val="FF00FF"/>
                </a:solidFill>
              </a:rPr>
              <a:t>001 0</a:t>
            </a:r>
            <a:r>
              <a:rPr lang="en-US" sz="3200" b="1" dirty="0">
                <a:solidFill>
                  <a:srgbClr val="7030A0"/>
                </a:solidFill>
              </a:rPr>
              <a:t>10 10</a:t>
            </a:r>
            <a:r>
              <a:rPr lang="en-US" sz="3200" b="1" dirty="0">
                <a:solidFill>
                  <a:srgbClr val="00B050"/>
                </a:solidFill>
              </a:rPr>
              <a:t>1 001</a:t>
            </a:r>
            <a:r>
              <a:rPr lang="en-US" sz="3200" b="1" dirty="0">
                <a:solidFill>
                  <a:srgbClr val="00B0F0"/>
                </a:solidFill>
              </a:rPr>
              <a:t>1 101</a:t>
            </a:r>
            <a:r>
              <a:rPr lang="en-US" sz="3200" b="1" dirty="0">
                <a:solidFill>
                  <a:srgbClr val="FF0000"/>
                </a:solidFill>
              </a:rPr>
              <a:t>b </a:t>
            </a:r>
          </a:p>
          <a:p>
            <a:r>
              <a:rPr lang="en-US" sz="3200" b="1" dirty="0">
                <a:solidFill>
                  <a:srgbClr val="FF0000"/>
                </a:solidFill>
              </a:rPr>
              <a:t>In Hexadecimal form:</a:t>
            </a:r>
          </a:p>
          <a:p>
            <a:r>
              <a:rPr lang="en-US" sz="3200" b="1" dirty="0">
                <a:solidFill>
                  <a:srgbClr val="FF00FF"/>
                </a:solidFill>
              </a:rPr>
              <a:t>2</a:t>
            </a:r>
            <a:r>
              <a:rPr lang="en-US" sz="3200" b="1" dirty="0">
                <a:solidFill>
                  <a:srgbClr val="7030A0"/>
                </a:solidFill>
              </a:rPr>
              <a:t>A</a:t>
            </a:r>
            <a:r>
              <a:rPr lang="en-US" sz="3200" b="1" dirty="0">
                <a:solidFill>
                  <a:srgbClr val="00B050"/>
                </a:solidFill>
              </a:rPr>
              <a:t>9</a:t>
            </a:r>
            <a:r>
              <a:rPr lang="en-US" sz="3200" b="1" dirty="0">
                <a:solidFill>
                  <a:srgbClr val="00B0F0"/>
                </a:solidFill>
              </a:rPr>
              <a:t>D</a:t>
            </a:r>
            <a:r>
              <a:rPr lang="en-US" sz="3200" b="1" dirty="0">
                <a:solidFill>
                  <a:srgbClr val="FF0000"/>
                </a:solidFill>
              </a:rPr>
              <a:t>h;     </a:t>
            </a:r>
            <a:endParaRPr lang="en-US" sz="2800" b="1" dirty="0">
              <a:solidFill>
                <a:srgbClr val="FF0000"/>
              </a:solidFill>
            </a:endParaRPr>
          </a:p>
        </p:txBody>
      </p:sp>
      <p:sp>
        <p:nvSpPr>
          <p:cNvPr id="9" name="Rectangle 8">
            <a:extLst>
              <a:ext uri="{FF2B5EF4-FFF2-40B4-BE49-F238E27FC236}">
                <a16:creationId xmlns:a16="http://schemas.microsoft.com/office/drawing/2014/main" id="{48482AE0-A55D-633B-BE87-2BE98B2A1479}"/>
              </a:ext>
            </a:extLst>
          </p:cNvPr>
          <p:cNvSpPr/>
          <p:nvPr/>
        </p:nvSpPr>
        <p:spPr>
          <a:xfrm>
            <a:off x="5283925" y="5336643"/>
            <a:ext cx="1134210" cy="355769"/>
          </a:xfrm>
          <a:prstGeom prst="rect">
            <a:avLst/>
          </a:prstGeom>
          <a:noFill/>
          <a:ln w="28575">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2400"/>
          </a:p>
        </p:txBody>
      </p:sp>
      <p:sp>
        <p:nvSpPr>
          <p:cNvPr id="11" name="Rectangle 10">
            <a:extLst>
              <a:ext uri="{FF2B5EF4-FFF2-40B4-BE49-F238E27FC236}">
                <a16:creationId xmlns:a16="http://schemas.microsoft.com/office/drawing/2014/main" id="{E3445AF3-B5CC-4C1D-7E8C-04CD1134D670}"/>
              </a:ext>
            </a:extLst>
          </p:cNvPr>
          <p:cNvSpPr/>
          <p:nvPr/>
        </p:nvSpPr>
        <p:spPr>
          <a:xfrm>
            <a:off x="5283925" y="5692412"/>
            <a:ext cx="1134210" cy="355769"/>
          </a:xfrm>
          <a:prstGeom prst="rect">
            <a:avLst/>
          </a:prstGeom>
          <a:noFill/>
          <a:ln w="28575">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2400"/>
          </a:p>
        </p:txBody>
      </p:sp>
      <p:sp>
        <p:nvSpPr>
          <p:cNvPr id="13" name="Rectangle 12">
            <a:extLst>
              <a:ext uri="{FF2B5EF4-FFF2-40B4-BE49-F238E27FC236}">
                <a16:creationId xmlns:a16="http://schemas.microsoft.com/office/drawing/2014/main" id="{7CF0FC89-BA0D-069D-0F69-C9349163045D}"/>
              </a:ext>
            </a:extLst>
          </p:cNvPr>
          <p:cNvSpPr/>
          <p:nvPr/>
        </p:nvSpPr>
        <p:spPr>
          <a:xfrm>
            <a:off x="5283925" y="6718244"/>
            <a:ext cx="1134210" cy="355769"/>
          </a:xfrm>
          <a:prstGeom prst="rect">
            <a:avLst/>
          </a:prstGeom>
          <a:noFill/>
          <a:ln w="28575">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2400"/>
          </a:p>
        </p:txBody>
      </p:sp>
      <p:sp>
        <p:nvSpPr>
          <p:cNvPr id="18" name="Rectangle 17">
            <a:extLst>
              <a:ext uri="{FF2B5EF4-FFF2-40B4-BE49-F238E27FC236}">
                <a16:creationId xmlns:a16="http://schemas.microsoft.com/office/drawing/2014/main" id="{0BBBEBD9-6B2A-688B-F164-068359294AC8}"/>
              </a:ext>
            </a:extLst>
          </p:cNvPr>
          <p:cNvSpPr/>
          <p:nvPr/>
        </p:nvSpPr>
        <p:spPr>
          <a:xfrm>
            <a:off x="6858000" y="5336644"/>
            <a:ext cx="704938" cy="355767"/>
          </a:xfrm>
          <a:prstGeom prst="rect">
            <a:avLst/>
          </a:prstGeom>
          <a:noFill/>
          <a:ln w="28575">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2400"/>
          </a:p>
        </p:txBody>
      </p:sp>
      <p:sp>
        <p:nvSpPr>
          <p:cNvPr id="19" name="Rectangle 18">
            <a:extLst>
              <a:ext uri="{FF2B5EF4-FFF2-40B4-BE49-F238E27FC236}">
                <a16:creationId xmlns:a16="http://schemas.microsoft.com/office/drawing/2014/main" id="{F1BF22B0-3558-A71E-DFC8-48B72FFC35EF}"/>
              </a:ext>
            </a:extLst>
          </p:cNvPr>
          <p:cNvSpPr/>
          <p:nvPr/>
        </p:nvSpPr>
        <p:spPr>
          <a:xfrm>
            <a:off x="8347166" y="5692411"/>
            <a:ext cx="809898" cy="355767"/>
          </a:xfrm>
          <a:prstGeom prst="rect">
            <a:avLst/>
          </a:prstGeom>
          <a:noFill/>
          <a:ln w="28575">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2400"/>
          </a:p>
        </p:txBody>
      </p:sp>
      <p:sp>
        <p:nvSpPr>
          <p:cNvPr id="20" name="Rectangle 19">
            <a:extLst>
              <a:ext uri="{FF2B5EF4-FFF2-40B4-BE49-F238E27FC236}">
                <a16:creationId xmlns:a16="http://schemas.microsoft.com/office/drawing/2014/main" id="{D39479A2-DEEF-479B-297B-C7647140CE1A}"/>
              </a:ext>
            </a:extLst>
          </p:cNvPr>
          <p:cNvSpPr/>
          <p:nvPr/>
        </p:nvSpPr>
        <p:spPr>
          <a:xfrm>
            <a:off x="9653451" y="6718716"/>
            <a:ext cx="653144" cy="355297"/>
          </a:xfrm>
          <a:prstGeom prst="rect">
            <a:avLst/>
          </a:prstGeom>
          <a:noFill/>
          <a:ln w="28575">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2400"/>
          </a:p>
        </p:txBody>
      </p:sp>
      <p:sp>
        <p:nvSpPr>
          <p:cNvPr id="21" name="Rectangle 20">
            <a:extLst>
              <a:ext uri="{FF2B5EF4-FFF2-40B4-BE49-F238E27FC236}">
                <a16:creationId xmlns:a16="http://schemas.microsoft.com/office/drawing/2014/main" id="{095C2539-7460-68EE-E4C7-92BDDECB9A7E}"/>
              </a:ext>
            </a:extLst>
          </p:cNvPr>
          <p:cNvSpPr/>
          <p:nvPr/>
        </p:nvSpPr>
        <p:spPr>
          <a:xfrm>
            <a:off x="12084670" y="5295006"/>
            <a:ext cx="1422324" cy="355767"/>
          </a:xfrm>
          <a:prstGeom prst="rect">
            <a:avLst/>
          </a:prstGeom>
          <a:noFill/>
          <a:ln w="28575">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2400"/>
          </a:p>
        </p:txBody>
      </p:sp>
      <p:sp>
        <p:nvSpPr>
          <p:cNvPr id="22" name="Rectangle 21">
            <a:extLst>
              <a:ext uri="{FF2B5EF4-FFF2-40B4-BE49-F238E27FC236}">
                <a16:creationId xmlns:a16="http://schemas.microsoft.com/office/drawing/2014/main" id="{57E1F787-625C-5412-F028-B4E4979CA1F9}"/>
              </a:ext>
            </a:extLst>
          </p:cNvPr>
          <p:cNvSpPr/>
          <p:nvPr/>
        </p:nvSpPr>
        <p:spPr>
          <a:xfrm>
            <a:off x="13559245" y="6674777"/>
            <a:ext cx="2752701" cy="373110"/>
          </a:xfrm>
          <a:prstGeom prst="rect">
            <a:avLst/>
          </a:prstGeom>
          <a:noFill/>
          <a:ln w="28575">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2400"/>
          </a:p>
        </p:txBody>
      </p:sp>
      <p:pic>
        <p:nvPicPr>
          <p:cNvPr id="23" name="Picture 22">
            <a:extLst>
              <a:ext uri="{FF2B5EF4-FFF2-40B4-BE49-F238E27FC236}">
                <a16:creationId xmlns:a16="http://schemas.microsoft.com/office/drawing/2014/main" id="{8D703D9C-326B-FD42-10D8-4EB776ADF24D}"/>
              </a:ext>
            </a:extLst>
          </p:cNvPr>
          <p:cNvPicPr>
            <a:picLocks noChangeAspect="1"/>
          </p:cNvPicPr>
          <p:nvPr/>
        </p:nvPicPr>
        <p:blipFill rotWithShape="1">
          <a:blip r:embed="rId5">
            <a:duotone>
              <a:schemeClr val="accent1">
                <a:shade val="45000"/>
                <a:satMod val="135000"/>
              </a:schemeClr>
              <a:prstClr val="white"/>
            </a:duotone>
            <a:lum bright="-20000" contrast="40000"/>
          </a:blip>
          <a:srcRect l="1513" r="5569" b="47114"/>
          <a:stretch/>
        </p:blipFill>
        <p:spPr>
          <a:xfrm>
            <a:off x="212567" y="4355097"/>
            <a:ext cx="5503025" cy="958388"/>
          </a:xfrm>
          <a:prstGeom prst="rect">
            <a:avLst/>
          </a:prstGeom>
        </p:spPr>
      </p:pic>
      <p:sp>
        <p:nvSpPr>
          <p:cNvPr id="24" name="Rectangle 23">
            <a:extLst>
              <a:ext uri="{FF2B5EF4-FFF2-40B4-BE49-F238E27FC236}">
                <a16:creationId xmlns:a16="http://schemas.microsoft.com/office/drawing/2014/main" id="{85C93A6C-CE3C-5C3B-4CEA-37C5922FE9F1}"/>
              </a:ext>
            </a:extLst>
          </p:cNvPr>
          <p:cNvSpPr/>
          <p:nvPr/>
        </p:nvSpPr>
        <p:spPr>
          <a:xfrm>
            <a:off x="337360" y="4790964"/>
            <a:ext cx="902640" cy="404948"/>
          </a:xfrm>
          <a:prstGeom prst="rect">
            <a:avLst/>
          </a:prstGeom>
          <a:solidFill>
            <a:schemeClr val="bg1"/>
          </a:solid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800" b="1" dirty="0">
                <a:solidFill>
                  <a:srgbClr val="FF0000"/>
                </a:solidFill>
              </a:rPr>
              <a:t>001</a:t>
            </a:r>
          </a:p>
        </p:txBody>
      </p:sp>
      <p:sp>
        <p:nvSpPr>
          <p:cNvPr id="25" name="Rectangle 24">
            <a:extLst>
              <a:ext uri="{FF2B5EF4-FFF2-40B4-BE49-F238E27FC236}">
                <a16:creationId xmlns:a16="http://schemas.microsoft.com/office/drawing/2014/main" id="{E5BF1EAF-4F0B-87F6-4D65-AD0F4E3F6A89}"/>
              </a:ext>
            </a:extLst>
          </p:cNvPr>
          <p:cNvSpPr/>
          <p:nvPr/>
        </p:nvSpPr>
        <p:spPr>
          <a:xfrm>
            <a:off x="1303957" y="4781820"/>
            <a:ext cx="902640" cy="404948"/>
          </a:xfrm>
          <a:prstGeom prst="rect">
            <a:avLst/>
          </a:prstGeom>
          <a:solidFill>
            <a:schemeClr val="bg1"/>
          </a:solid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800" b="1" dirty="0">
                <a:solidFill>
                  <a:srgbClr val="FF0000"/>
                </a:solidFill>
              </a:rPr>
              <a:t>010</a:t>
            </a:r>
          </a:p>
        </p:txBody>
      </p:sp>
      <p:sp>
        <p:nvSpPr>
          <p:cNvPr id="26" name="Rectangle 25">
            <a:extLst>
              <a:ext uri="{FF2B5EF4-FFF2-40B4-BE49-F238E27FC236}">
                <a16:creationId xmlns:a16="http://schemas.microsoft.com/office/drawing/2014/main" id="{138A9163-EA08-569D-902B-B74AC988F1A9}"/>
              </a:ext>
            </a:extLst>
          </p:cNvPr>
          <p:cNvSpPr/>
          <p:nvPr/>
        </p:nvSpPr>
        <p:spPr>
          <a:xfrm>
            <a:off x="2266256" y="4777464"/>
            <a:ext cx="902640" cy="404948"/>
          </a:xfrm>
          <a:prstGeom prst="rect">
            <a:avLst/>
          </a:prstGeom>
          <a:solidFill>
            <a:schemeClr val="bg1"/>
          </a:solid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800" b="1" dirty="0">
                <a:solidFill>
                  <a:srgbClr val="FF0000"/>
                </a:solidFill>
              </a:rPr>
              <a:t>101</a:t>
            </a:r>
          </a:p>
        </p:txBody>
      </p:sp>
      <p:sp>
        <p:nvSpPr>
          <p:cNvPr id="27" name="Rectangle 26">
            <a:extLst>
              <a:ext uri="{FF2B5EF4-FFF2-40B4-BE49-F238E27FC236}">
                <a16:creationId xmlns:a16="http://schemas.microsoft.com/office/drawing/2014/main" id="{552023D2-0E1D-7CBD-5D1B-AD1F911A7A29}"/>
              </a:ext>
            </a:extLst>
          </p:cNvPr>
          <p:cNvSpPr/>
          <p:nvPr/>
        </p:nvSpPr>
        <p:spPr>
          <a:xfrm>
            <a:off x="3247273" y="4781820"/>
            <a:ext cx="902640" cy="404948"/>
          </a:xfrm>
          <a:prstGeom prst="rect">
            <a:avLst/>
          </a:prstGeom>
          <a:solidFill>
            <a:schemeClr val="bg1"/>
          </a:solid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800" b="1" dirty="0">
                <a:solidFill>
                  <a:srgbClr val="FF0000"/>
                </a:solidFill>
              </a:rPr>
              <a:t>001</a:t>
            </a:r>
          </a:p>
        </p:txBody>
      </p:sp>
      <p:sp>
        <p:nvSpPr>
          <p:cNvPr id="28" name="Rectangle 27">
            <a:extLst>
              <a:ext uri="{FF2B5EF4-FFF2-40B4-BE49-F238E27FC236}">
                <a16:creationId xmlns:a16="http://schemas.microsoft.com/office/drawing/2014/main" id="{257681F6-C4A7-CE8C-DC6F-CB981317204D}"/>
              </a:ext>
            </a:extLst>
          </p:cNvPr>
          <p:cNvSpPr/>
          <p:nvPr/>
        </p:nvSpPr>
        <p:spPr>
          <a:xfrm>
            <a:off x="4209572" y="4779199"/>
            <a:ext cx="430850" cy="390587"/>
          </a:xfrm>
          <a:prstGeom prst="rect">
            <a:avLst/>
          </a:prstGeom>
          <a:solidFill>
            <a:schemeClr val="bg1"/>
          </a:solid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800" b="1" dirty="0">
                <a:solidFill>
                  <a:srgbClr val="FF0000"/>
                </a:solidFill>
              </a:rPr>
              <a:t>1</a:t>
            </a:r>
          </a:p>
        </p:txBody>
      </p:sp>
      <p:sp>
        <p:nvSpPr>
          <p:cNvPr id="29" name="Rectangle 28">
            <a:extLst>
              <a:ext uri="{FF2B5EF4-FFF2-40B4-BE49-F238E27FC236}">
                <a16:creationId xmlns:a16="http://schemas.microsoft.com/office/drawing/2014/main" id="{D5A7A164-F7A1-456A-D5EF-0A18F038C631}"/>
              </a:ext>
            </a:extLst>
          </p:cNvPr>
          <p:cNvSpPr/>
          <p:nvPr/>
        </p:nvSpPr>
        <p:spPr>
          <a:xfrm>
            <a:off x="4699527" y="4779438"/>
            <a:ext cx="902640" cy="404948"/>
          </a:xfrm>
          <a:prstGeom prst="rect">
            <a:avLst/>
          </a:prstGeom>
          <a:solidFill>
            <a:schemeClr val="bg1"/>
          </a:solid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800" b="1" dirty="0">
                <a:solidFill>
                  <a:srgbClr val="FF0000"/>
                </a:solidFill>
              </a:rPr>
              <a:t>101</a:t>
            </a:r>
          </a:p>
        </p:txBody>
      </p:sp>
      <p:sp>
        <p:nvSpPr>
          <p:cNvPr id="30" name="Rectangle 29">
            <a:extLst>
              <a:ext uri="{FF2B5EF4-FFF2-40B4-BE49-F238E27FC236}">
                <a16:creationId xmlns:a16="http://schemas.microsoft.com/office/drawing/2014/main" id="{7148EEB4-A547-436E-8DB8-1B4B3AB58988}"/>
              </a:ext>
            </a:extLst>
          </p:cNvPr>
          <p:cNvSpPr/>
          <p:nvPr/>
        </p:nvSpPr>
        <p:spPr>
          <a:xfrm>
            <a:off x="5279569" y="5345350"/>
            <a:ext cx="1134210" cy="355769"/>
          </a:xfrm>
          <a:prstGeom prst="rect">
            <a:avLst/>
          </a:prstGeom>
          <a:noFill/>
          <a:ln w="28575">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2400"/>
          </a:p>
        </p:txBody>
      </p:sp>
      <p:sp>
        <p:nvSpPr>
          <p:cNvPr id="31" name="Rectangle 30">
            <a:extLst>
              <a:ext uri="{FF2B5EF4-FFF2-40B4-BE49-F238E27FC236}">
                <a16:creationId xmlns:a16="http://schemas.microsoft.com/office/drawing/2014/main" id="{1A18B411-5F0E-D9B5-D119-92606646F378}"/>
              </a:ext>
            </a:extLst>
          </p:cNvPr>
          <p:cNvSpPr/>
          <p:nvPr/>
        </p:nvSpPr>
        <p:spPr>
          <a:xfrm>
            <a:off x="5270863" y="6718243"/>
            <a:ext cx="1134210" cy="355769"/>
          </a:xfrm>
          <a:prstGeom prst="rect">
            <a:avLst/>
          </a:prstGeom>
          <a:noFill/>
          <a:ln w="28575">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2400"/>
          </a:p>
        </p:txBody>
      </p:sp>
      <p:sp>
        <p:nvSpPr>
          <p:cNvPr id="32" name="Rectangle 31">
            <a:extLst>
              <a:ext uri="{FF2B5EF4-FFF2-40B4-BE49-F238E27FC236}">
                <a16:creationId xmlns:a16="http://schemas.microsoft.com/office/drawing/2014/main" id="{915DCCF2-6756-A4B2-C36C-C8DAB95C5F93}"/>
              </a:ext>
            </a:extLst>
          </p:cNvPr>
          <p:cNvSpPr/>
          <p:nvPr/>
        </p:nvSpPr>
        <p:spPr>
          <a:xfrm>
            <a:off x="12228727" y="4352419"/>
            <a:ext cx="1134210" cy="355769"/>
          </a:xfrm>
          <a:prstGeom prst="rect">
            <a:avLst/>
          </a:prstGeom>
          <a:noFill/>
          <a:ln w="28575">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2400"/>
          </a:p>
        </p:txBody>
      </p:sp>
    </p:spTree>
    <p:extLst>
      <p:ext uri="{BB962C8B-B14F-4D97-AF65-F5344CB8AC3E}">
        <p14:creationId xmlns:p14="http://schemas.microsoft.com/office/powerpoint/2010/main" val="3906831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heel(1)">
                                      <p:cBhvr>
                                        <p:cTn id="7" dur="20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heel(1)">
                                      <p:cBhvr>
                                        <p:cTn id="12" dur="20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grpId="0" nodeType="click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wheel(1)">
                                      <p:cBhvr>
                                        <p:cTn id="17" dur="2000"/>
                                        <p:tgtEl>
                                          <p:spTgt spid="24"/>
                                        </p:tgtEl>
                                      </p:cBhvr>
                                    </p:animEffect>
                                  </p:childTnLst>
                                </p:cTn>
                              </p:par>
                            </p:childTnLst>
                          </p:cTn>
                        </p:par>
                      </p:childTnLst>
                    </p:cTn>
                  </p:par>
                  <p:par>
                    <p:cTn id="18" fill="hold">
                      <p:stCondLst>
                        <p:cond delay="indefinite"/>
                      </p:stCondLst>
                      <p:childTnLst>
                        <p:par>
                          <p:cTn id="19" fill="hold">
                            <p:stCondLst>
                              <p:cond delay="0"/>
                            </p:stCondLst>
                            <p:childTnLst>
                              <p:par>
                                <p:cTn id="20" presetID="21" presetClass="entr" presetSubtype="1" fill="hold" grpId="0" nodeType="click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wheel(1)">
                                      <p:cBhvr>
                                        <p:cTn id="22" dur="2000"/>
                                        <p:tgtEl>
                                          <p:spTgt spid="19"/>
                                        </p:tgtEl>
                                      </p:cBhvr>
                                    </p:animEffect>
                                  </p:childTnLst>
                                </p:cTn>
                              </p:par>
                            </p:childTnLst>
                          </p:cTn>
                        </p:par>
                      </p:childTnLst>
                    </p:cTn>
                  </p:par>
                  <p:par>
                    <p:cTn id="23" fill="hold">
                      <p:stCondLst>
                        <p:cond delay="indefinite"/>
                      </p:stCondLst>
                      <p:childTnLst>
                        <p:par>
                          <p:cTn id="24" fill="hold">
                            <p:stCondLst>
                              <p:cond delay="0"/>
                            </p:stCondLst>
                            <p:childTnLst>
                              <p:par>
                                <p:cTn id="25" presetID="21" presetClass="entr" presetSubtype="1"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wheel(1)">
                                      <p:cBhvr>
                                        <p:cTn id="27" dur="20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21" presetClass="entr" presetSubtype="1" fill="hold" grpId="0" nodeType="clickEffect">
                                  <p:stCondLst>
                                    <p:cond delay="0"/>
                                  </p:stCondLst>
                                  <p:childTnLst>
                                    <p:set>
                                      <p:cBhvr>
                                        <p:cTn id="31" dur="1" fill="hold">
                                          <p:stCondLst>
                                            <p:cond delay="0"/>
                                          </p:stCondLst>
                                        </p:cTn>
                                        <p:tgtEl>
                                          <p:spTgt spid="25"/>
                                        </p:tgtEl>
                                        <p:attrNameLst>
                                          <p:attrName>style.visibility</p:attrName>
                                        </p:attrNameLst>
                                      </p:cBhvr>
                                      <p:to>
                                        <p:strVal val="visible"/>
                                      </p:to>
                                    </p:set>
                                    <p:animEffect transition="in" filter="wheel(1)">
                                      <p:cBhvr>
                                        <p:cTn id="32" dur="2000"/>
                                        <p:tgtEl>
                                          <p:spTgt spid="25"/>
                                        </p:tgtEl>
                                      </p:cBhvr>
                                    </p:animEffect>
                                  </p:childTnLst>
                                </p:cTn>
                              </p:par>
                            </p:childTnLst>
                          </p:cTn>
                        </p:par>
                      </p:childTnLst>
                    </p:cTn>
                  </p:par>
                  <p:par>
                    <p:cTn id="33" fill="hold">
                      <p:stCondLst>
                        <p:cond delay="indefinite"/>
                      </p:stCondLst>
                      <p:childTnLst>
                        <p:par>
                          <p:cTn id="34" fill="hold">
                            <p:stCondLst>
                              <p:cond delay="0"/>
                            </p:stCondLst>
                            <p:childTnLst>
                              <p:par>
                                <p:cTn id="35" presetID="21" presetClass="entr" presetSubtype="1" fill="hold" grpId="0" nodeType="click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wheel(1)">
                                      <p:cBhvr>
                                        <p:cTn id="37" dur="2000"/>
                                        <p:tgtEl>
                                          <p:spTgt spid="21"/>
                                        </p:tgtEl>
                                      </p:cBhvr>
                                    </p:animEffect>
                                  </p:childTnLst>
                                </p:cTn>
                              </p:par>
                            </p:childTnLst>
                          </p:cTn>
                        </p:par>
                      </p:childTnLst>
                    </p:cTn>
                  </p:par>
                  <p:par>
                    <p:cTn id="38" fill="hold">
                      <p:stCondLst>
                        <p:cond delay="indefinite"/>
                      </p:stCondLst>
                      <p:childTnLst>
                        <p:par>
                          <p:cTn id="39" fill="hold">
                            <p:stCondLst>
                              <p:cond delay="0"/>
                            </p:stCondLst>
                            <p:childTnLst>
                              <p:par>
                                <p:cTn id="40" presetID="21" presetClass="entr" presetSubtype="1" fill="hold" grpId="0" nodeType="clickEffect">
                                  <p:stCondLst>
                                    <p:cond delay="0"/>
                                  </p:stCondLst>
                                  <p:childTnLst>
                                    <p:set>
                                      <p:cBhvr>
                                        <p:cTn id="41" dur="1" fill="hold">
                                          <p:stCondLst>
                                            <p:cond delay="0"/>
                                          </p:stCondLst>
                                        </p:cTn>
                                        <p:tgtEl>
                                          <p:spTgt spid="32"/>
                                        </p:tgtEl>
                                        <p:attrNameLst>
                                          <p:attrName>style.visibility</p:attrName>
                                        </p:attrNameLst>
                                      </p:cBhvr>
                                      <p:to>
                                        <p:strVal val="visible"/>
                                      </p:to>
                                    </p:set>
                                    <p:animEffect transition="in" filter="wheel(1)">
                                      <p:cBhvr>
                                        <p:cTn id="42" dur="2000"/>
                                        <p:tgtEl>
                                          <p:spTgt spid="32"/>
                                        </p:tgtEl>
                                      </p:cBhvr>
                                    </p:animEffect>
                                  </p:childTnLst>
                                </p:cTn>
                              </p:par>
                            </p:childTnLst>
                          </p:cTn>
                        </p:par>
                      </p:childTnLst>
                    </p:cTn>
                  </p:par>
                  <p:par>
                    <p:cTn id="43" fill="hold">
                      <p:stCondLst>
                        <p:cond delay="indefinite"/>
                      </p:stCondLst>
                      <p:childTnLst>
                        <p:par>
                          <p:cTn id="44" fill="hold">
                            <p:stCondLst>
                              <p:cond delay="0"/>
                            </p:stCondLst>
                            <p:childTnLst>
                              <p:par>
                                <p:cTn id="45" presetID="21" presetClass="entr" presetSubtype="1" fill="hold" grpId="0" nodeType="clickEffect">
                                  <p:stCondLst>
                                    <p:cond delay="0"/>
                                  </p:stCondLst>
                                  <p:childTnLst>
                                    <p:set>
                                      <p:cBhvr>
                                        <p:cTn id="46" dur="1" fill="hold">
                                          <p:stCondLst>
                                            <p:cond delay="0"/>
                                          </p:stCondLst>
                                        </p:cTn>
                                        <p:tgtEl>
                                          <p:spTgt spid="30"/>
                                        </p:tgtEl>
                                        <p:attrNameLst>
                                          <p:attrName>style.visibility</p:attrName>
                                        </p:attrNameLst>
                                      </p:cBhvr>
                                      <p:to>
                                        <p:strVal val="visible"/>
                                      </p:to>
                                    </p:set>
                                    <p:animEffect transition="in" filter="wheel(1)">
                                      <p:cBhvr>
                                        <p:cTn id="47" dur="2000"/>
                                        <p:tgtEl>
                                          <p:spTgt spid="30"/>
                                        </p:tgtEl>
                                      </p:cBhvr>
                                    </p:animEffect>
                                  </p:childTnLst>
                                </p:cTn>
                              </p:par>
                            </p:childTnLst>
                          </p:cTn>
                        </p:par>
                      </p:childTnLst>
                    </p:cTn>
                  </p:par>
                  <p:par>
                    <p:cTn id="48" fill="hold">
                      <p:stCondLst>
                        <p:cond delay="indefinite"/>
                      </p:stCondLst>
                      <p:childTnLst>
                        <p:par>
                          <p:cTn id="49" fill="hold">
                            <p:stCondLst>
                              <p:cond delay="0"/>
                            </p:stCondLst>
                            <p:childTnLst>
                              <p:par>
                                <p:cTn id="50" presetID="21" presetClass="entr" presetSubtype="1" fill="hold" grpId="0" nodeType="clickEffect">
                                  <p:stCondLst>
                                    <p:cond delay="0"/>
                                  </p:stCondLst>
                                  <p:childTnLst>
                                    <p:set>
                                      <p:cBhvr>
                                        <p:cTn id="51" dur="1" fill="hold">
                                          <p:stCondLst>
                                            <p:cond delay="0"/>
                                          </p:stCondLst>
                                        </p:cTn>
                                        <p:tgtEl>
                                          <p:spTgt spid="27"/>
                                        </p:tgtEl>
                                        <p:attrNameLst>
                                          <p:attrName>style.visibility</p:attrName>
                                        </p:attrNameLst>
                                      </p:cBhvr>
                                      <p:to>
                                        <p:strVal val="visible"/>
                                      </p:to>
                                    </p:set>
                                    <p:animEffect transition="in" filter="wheel(1)">
                                      <p:cBhvr>
                                        <p:cTn id="52" dur="2000"/>
                                        <p:tgtEl>
                                          <p:spTgt spid="27"/>
                                        </p:tgtEl>
                                      </p:cBhvr>
                                    </p:animEffect>
                                  </p:childTnLst>
                                </p:cTn>
                              </p:par>
                            </p:childTnLst>
                          </p:cTn>
                        </p:par>
                      </p:childTnLst>
                    </p:cTn>
                  </p:par>
                  <p:par>
                    <p:cTn id="53" fill="hold">
                      <p:stCondLst>
                        <p:cond delay="indefinite"/>
                      </p:stCondLst>
                      <p:childTnLst>
                        <p:par>
                          <p:cTn id="54" fill="hold">
                            <p:stCondLst>
                              <p:cond delay="0"/>
                            </p:stCondLst>
                            <p:childTnLst>
                              <p:par>
                                <p:cTn id="55" presetID="21" presetClass="entr" presetSubtype="1" fill="hold" grpId="0" nodeType="clickEffect">
                                  <p:stCondLst>
                                    <p:cond delay="0"/>
                                  </p:stCondLst>
                                  <p:childTnLst>
                                    <p:set>
                                      <p:cBhvr>
                                        <p:cTn id="56" dur="1" fill="hold">
                                          <p:stCondLst>
                                            <p:cond delay="0"/>
                                          </p:stCondLst>
                                        </p:cTn>
                                        <p:tgtEl>
                                          <p:spTgt spid="28"/>
                                        </p:tgtEl>
                                        <p:attrNameLst>
                                          <p:attrName>style.visibility</p:attrName>
                                        </p:attrNameLst>
                                      </p:cBhvr>
                                      <p:to>
                                        <p:strVal val="visible"/>
                                      </p:to>
                                    </p:set>
                                    <p:animEffect transition="in" filter="wheel(1)">
                                      <p:cBhvr>
                                        <p:cTn id="57" dur="2000"/>
                                        <p:tgtEl>
                                          <p:spTgt spid="28"/>
                                        </p:tgtEl>
                                      </p:cBhvr>
                                    </p:animEffect>
                                  </p:childTnLst>
                                </p:cTn>
                              </p:par>
                            </p:childTnLst>
                          </p:cTn>
                        </p:par>
                      </p:childTnLst>
                    </p:cTn>
                  </p:par>
                  <p:par>
                    <p:cTn id="58" fill="hold">
                      <p:stCondLst>
                        <p:cond delay="indefinite"/>
                      </p:stCondLst>
                      <p:childTnLst>
                        <p:par>
                          <p:cTn id="59" fill="hold">
                            <p:stCondLst>
                              <p:cond delay="0"/>
                            </p:stCondLst>
                            <p:childTnLst>
                              <p:par>
                                <p:cTn id="60" presetID="21" presetClass="entr" presetSubtype="1" fill="hold" grpId="0" nodeType="clickEffect">
                                  <p:stCondLst>
                                    <p:cond delay="0"/>
                                  </p:stCondLst>
                                  <p:childTnLst>
                                    <p:set>
                                      <p:cBhvr>
                                        <p:cTn id="61" dur="1" fill="hold">
                                          <p:stCondLst>
                                            <p:cond delay="0"/>
                                          </p:stCondLst>
                                        </p:cTn>
                                        <p:tgtEl>
                                          <p:spTgt spid="20"/>
                                        </p:tgtEl>
                                        <p:attrNameLst>
                                          <p:attrName>style.visibility</p:attrName>
                                        </p:attrNameLst>
                                      </p:cBhvr>
                                      <p:to>
                                        <p:strVal val="visible"/>
                                      </p:to>
                                    </p:set>
                                    <p:animEffect transition="in" filter="wheel(1)">
                                      <p:cBhvr>
                                        <p:cTn id="62" dur="2000"/>
                                        <p:tgtEl>
                                          <p:spTgt spid="20"/>
                                        </p:tgtEl>
                                      </p:cBhvr>
                                    </p:animEffect>
                                  </p:childTnLst>
                                </p:cTn>
                              </p:par>
                            </p:childTnLst>
                          </p:cTn>
                        </p:par>
                      </p:childTnLst>
                    </p:cTn>
                  </p:par>
                  <p:par>
                    <p:cTn id="63" fill="hold">
                      <p:stCondLst>
                        <p:cond delay="indefinite"/>
                      </p:stCondLst>
                      <p:childTnLst>
                        <p:par>
                          <p:cTn id="64" fill="hold">
                            <p:stCondLst>
                              <p:cond delay="0"/>
                            </p:stCondLst>
                            <p:childTnLst>
                              <p:par>
                                <p:cTn id="65" presetID="21" presetClass="entr" presetSubtype="1" fill="hold" grpId="0" nodeType="clickEffect">
                                  <p:stCondLst>
                                    <p:cond delay="0"/>
                                  </p:stCondLst>
                                  <p:childTnLst>
                                    <p:set>
                                      <p:cBhvr>
                                        <p:cTn id="66" dur="1" fill="hold">
                                          <p:stCondLst>
                                            <p:cond delay="0"/>
                                          </p:stCondLst>
                                        </p:cTn>
                                        <p:tgtEl>
                                          <p:spTgt spid="13"/>
                                        </p:tgtEl>
                                        <p:attrNameLst>
                                          <p:attrName>style.visibility</p:attrName>
                                        </p:attrNameLst>
                                      </p:cBhvr>
                                      <p:to>
                                        <p:strVal val="visible"/>
                                      </p:to>
                                    </p:set>
                                    <p:animEffect transition="in" filter="wheel(1)">
                                      <p:cBhvr>
                                        <p:cTn id="67" dur="2000"/>
                                        <p:tgtEl>
                                          <p:spTgt spid="13"/>
                                        </p:tgtEl>
                                      </p:cBhvr>
                                    </p:animEffect>
                                  </p:childTnLst>
                                </p:cTn>
                              </p:par>
                            </p:childTnLst>
                          </p:cTn>
                        </p:par>
                      </p:childTnLst>
                    </p:cTn>
                  </p:par>
                  <p:par>
                    <p:cTn id="68" fill="hold">
                      <p:stCondLst>
                        <p:cond delay="indefinite"/>
                      </p:stCondLst>
                      <p:childTnLst>
                        <p:par>
                          <p:cTn id="69" fill="hold">
                            <p:stCondLst>
                              <p:cond delay="0"/>
                            </p:stCondLst>
                            <p:childTnLst>
                              <p:par>
                                <p:cTn id="70" presetID="21" presetClass="entr" presetSubtype="1" fill="hold" grpId="0" nodeType="clickEffect">
                                  <p:stCondLst>
                                    <p:cond delay="0"/>
                                  </p:stCondLst>
                                  <p:childTnLst>
                                    <p:set>
                                      <p:cBhvr>
                                        <p:cTn id="71" dur="1" fill="hold">
                                          <p:stCondLst>
                                            <p:cond delay="0"/>
                                          </p:stCondLst>
                                        </p:cTn>
                                        <p:tgtEl>
                                          <p:spTgt spid="26"/>
                                        </p:tgtEl>
                                        <p:attrNameLst>
                                          <p:attrName>style.visibility</p:attrName>
                                        </p:attrNameLst>
                                      </p:cBhvr>
                                      <p:to>
                                        <p:strVal val="visible"/>
                                      </p:to>
                                    </p:set>
                                    <p:animEffect transition="in" filter="wheel(1)">
                                      <p:cBhvr>
                                        <p:cTn id="72" dur="2000"/>
                                        <p:tgtEl>
                                          <p:spTgt spid="26"/>
                                        </p:tgtEl>
                                      </p:cBhvr>
                                    </p:animEffect>
                                  </p:childTnLst>
                                </p:cTn>
                              </p:par>
                            </p:childTnLst>
                          </p:cTn>
                        </p:par>
                      </p:childTnLst>
                    </p:cTn>
                  </p:par>
                  <p:par>
                    <p:cTn id="73" fill="hold">
                      <p:stCondLst>
                        <p:cond delay="indefinite"/>
                      </p:stCondLst>
                      <p:childTnLst>
                        <p:par>
                          <p:cTn id="74" fill="hold">
                            <p:stCondLst>
                              <p:cond delay="0"/>
                            </p:stCondLst>
                            <p:childTnLst>
                              <p:par>
                                <p:cTn id="75" presetID="21" presetClass="entr" presetSubtype="1" fill="hold" grpId="0" nodeType="clickEffect">
                                  <p:stCondLst>
                                    <p:cond delay="0"/>
                                  </p:stCondLst>
                                  <p:childTnLst>
                                    <p:set>
                                      <p:cBhvr>
                                        <p:cTn id="76" dur="1" fill="hold">
                                          <p:stCondLst>
                                            <p:cond delay="0"/>
                                          </p:stCondLst>
                                        </p:cTn>
                                        <p:tgtEl>
                                          <p:spTgt spid="22"/>
                                        </p:tgtEl>
                                        <p:attrNameLst>
                                          <p:attrName>style.visibility</p:attrName>
                                        </p:attrNameLst>
                                      </p:cBhvr>
                                      <p:to>
                                        <p:strVal val="visible"/>
                                      </p:to>
                                    </p:set>
                                    <p:animEffect transition="in" filter="wheel(1)">
                                      <p:cBhvr>
                                        <p:cTn id="77" dur="2000"/>
                                        <p:tgtEl>
                                          <p:spTgt spid="22"/>
                                        </p:tgtEl>
                                      </p:cBhvr>
                                    </p:animEffect>
                                  </p:childTnLst>
                                </p:cTn>
                              </p:par>
                            </p:childTnLst>
                          </p:cTn>
                        </p:par>
                      </p:childTnLst>
                    </p:cTn>
                  </p:par>
                  <p:par>
                    <p:cTn id="78" fill="hold">
                      <p:stCondLst>
                        <p:cond delay="indefinite"/>
                      </p:stCondLst>
                      <p:childTnLst>
                        <p:par>
                          <p:cTn id="79" fill="hold">
                            <p:stCondLst>
                              <p:cond delay="0"/>
                            </p:stCondLst>
                            <p:childTnLst>
                              <p:par>
                                <p:cTn id="80" presetID="21" presetClass="entr" presetSubtype="1" fill="hold" grpId="0" nodeType="clickEffect">
                                  <p:stCondLst>
                                    <p:cond delay="0"/>
                                  </p:stCondLst>
                                  <p:childTnLst>
                                    <p:set>
                                      <p:cBhvr>
                                        <p:cTn id="81" dur="1" fill="hold">
                                          <p:stCondLst>
                                            <p:cond delay="0"/>
                                          </p:stCondLst>
                                        </p:cTn>
                                        <p:tgtEl>
                                          <p:spTgt spid="31"/>
                                        </p:tgtEl>
                                        <p:attrNameLst>
                                          <p:attrName>style.visibility</p:attrName>
                                        </p:attrNameLst>
                                      </p:cBhvr>
                                      <p:to>
                                        <p:strVal val="visible"/>
                                      </p:to>
                                    </p:set>
                                    <p:animEffect transition="in" filter="wheel(1)">
                                      <p:cBhvr>
                                        <p:cTn id="82" dur="2000"/>
                                        <p:tgtEl>
                                          <p:spTgt spid="31"/>
                                        </p:tgtEl>
                                      </p:cBhvr>
                                    </p:animEffect>
                                  </p:childTnLst>
                                </p:cTn>
                              </p:par>
                            </p:childTnLst>
                          </p:cTn>
                        </p:par>
                      </p:childTnLst>
                    </p:cTn>
                  </p:par>
                  <p:par>
                    <p:cTn id="83" fill="hold">
                      <p:stCondLst>
                        <p:cond delay="indefinite"/>
                      </p:stCondLst>
                      <p:childTnLst>
                        <p:par>
                          <p:cTn id="84" fill="hold">
                            <p:stCondLst>
                              <p:cond delay="0"/>
                            </p:stCondLst>
                            <p:childTnLst>
                              <p:par>
                                <p:cTn id="85" presetID="21" presetClass="entr" presetSubtype="1" fill="hold" grpId="0" nodeType="clickEffect">
                                  <p:stCondLst>
                                    <p:cond delay="0"/>
                                  </p:stCondLst>
                                  <p:childTnLst>
                                    <p:set>
                                      <p:cBhvr>
                                        <p:cTn id="86" dur="1" fill="hold">
                                          <p:stCondLst>
                                            <p:cond delay="0"/>
                                          </p:stCondLst>
                                        </p:cTn>
                                        <p:tgtEl>
                                          <p:spTgt spid="29"/>
                                        </p:tgtEl>
                                        <p:attrNameLst>
                                          <p:attrName>style.visibility</p:attrName>
                                        </p:attrNameLst>
                                      </p:cBhvr>
                                      <p:to>
                                        <p:strVal val="visible"/>
                                      </p:to>
                                    </p:set>
                                    <p:animEffect transition="in" filter="wheel(1)">
                                      <p:cBhvr>
                                        <p:cTn id="87" dur="20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13" grpId="0" animBg="1"/>
      <p:bldP spid="18" grpId="0" animBg="1"/>
      <p:bldP spid="19" grpId="0" animBg="1"/>
      <p:bldP spid="20" grpId="0" animBg="1"/>
      <p:bldP spid="21" grpId="0" animBg="1"/>
      <p:bldP spid="22" grpId="0" animBg="1"/>
      <p:bldP spid="24" grpId="0" animBg="1"/>
      <p:bldP spid="25" grpId="0" animBg="1"/>
      <p:bldP spid="26" grpId="0" animBg="1"/>
      <p:bldP spid="27" grpId="0" animBg="1"/>
      <p:bldP spid="28" grpId="0" animBg="1"/>
      <p:bldP spid="29" grpId="0" animBg="1"/>
      <p:bldP spid="30" grpId="0" animBg="1"/>
      <p:bldP spid="31" grpId="0" animBg="1"/>
      <p:bldP spid="32"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9A64C-EA0D-4DC2-A8C5-C88EFBF64979}"/>
              </a:ext>
            </a:extLst>
          </p:cNvPr>
          <p:cNvSpPr>
            <a:spLocks noGrp="1"/>
          </p:cNvSpPr>
          <p:nvPr>
            <p:ph type="title"/>
          </p:nvPr>
        </p:nvSpPr>
        <p:spPr>
          <a:xfrm>
            <a:off x="1737361" y="140754"/>
            <a:ext cx="11832335" cy="1065929"/>
          </a:xfrm>
        </p:spPr>
        <p:txBody>
          <a:bodyPr>
            <a:normAutofit/>
          </a:bodyPr>
          <a:lstStyle/>
          <a:p>
            <a:r>
              <a:rPr lang="en-US" sz="5400" b="1" dirty="0">
                <a:solidFill>
                  <a:srgbClr val="0070C0"/>
                </a:solidFill>
              </a:rPr>
              <a:t>PROCESSOR DESIGN (</a:t>
            </a:r>
            <a:r>
              <a:rPr lang="en-US" sz="5400" b="1" dirty="0">
                <a:solidFill>
                  <a:srgbClr val="FF0000"/>
                </a:solidFill>
              </a:rPr>
              <a:t>HOME WORK</a:t>
            </a:r>
            <a:r>
              <a:rPr lang="en-US" sz="5400" b="1" dirty="0">
                <a:solidFill>
                  <a:srgbClr val="0070C0"/>
                </a:solidFill>
              </a:rPr>
              <a:t>)</a:t>
            </a:r>
          </a:p>
        </p:txBody>
      </p:sp>
      <p:sp>
        <p:nvSpPr>
          <p:cNvPr id="3" name="TextBox 2"/>
          <p:cNvSpPr txBox="1"/>
          <p:nvPr/>
        </p:nvSpPr>
        <p:spPr>
          <a:xfrm>
            <a:off x="203781" y="997943"/>
            <a:ext cx="16105789" cy="707886"/>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CA" sz="4000" dirty="0"/>
              <a:t>Design a processor unit for the operations listed in the following Table:</a:t>
            </a:r>
          </a:p>
        </p:txBody>
      </p:sp>
      <p:graphicFrame>
        <p:nvGraphicFramePr>
          <p:cNvPr id="8" name="Table 7"/>
          <p:cNvGraphicFramePr>
            <a:graphicFrameLocks noGrp="1"/>
          </p:cNvGraphicFramePr>
          <p:nvPr>
            <p:extLst>
              <p:ext uri="{D42A27DB-BD31-4B8C-83A1-F6EECF244321}">
                <p14:modId xmlns:p14="http://schemas.microsoft.com/office/powerpoint/2010/main" val="796070200"/>
              </p:ext>
            </p:extLst>
          </p:nvPr>
        </p:nvGraphicFramePr>
        <p:xfrm>
          <a:off x="329339" y="1905126"/>
          <a:ext cx="15813978" cy="5943596"/>
        </p:xfrm>
        <a:graphic>
          <a:graphicData uri="http://schemas.openxmlformats.org/drawingml/2006/table">
            <a:tbl>
              <a:tblPr firstRow="1" firstCol="1" bandRow="1">
                <a:tableStyleId>{5C22544A-7EE6-4342-B048-85BDC9FD1C3A}</a:tableStyleId>
              </a:tblPr>
              <a:tblGrid>
                <a:gridCol w="1406575">
                  <a:extLst>
                    <a:ext uri="{9D8B030D-6E8A-4147-A177-3AD203B41FA5}">
                      <a16:colId xmlns:a16="http://schemas.microsoft.com/office/drawing/2014/main" val="3939505422"/>
                    </a:ext>
                  </a:extLst>
                </a:gridCol>
                <a:gridCol w="1786811">
                  <a:extLst>
                    <a:ext uri="{9D8B030D-6E8A-4147-A177-3AD203B41FA5}">
                      <a16:colId xmlns:a16="http://schemas.microsoft.com/office/drawing/2014/main" val="2005552645"/>
                    </a:ext>
                  </a:extLst>
                </a:gridCol>
                <a:gridCol w="1786811">
                  <a:extLst>
                    <a:ext uri="{9D8B030D-6E8A-4147-A177-3AD203B41FA5}">
                      <a16:colId xmlns:a16="http://schemas.microsoft.com/office/drawing/2014/main" val="1334445692"/>
                    </a:ext>
                  </a:extLst>
                </a:gridCol>
                <a:gridCol w="2460898">
                  <a:extLst>
                    <a:ext uri="{9D8B030D-6E8A-4147-A177-3AD203B41FA5}">
                      <a16:colId xmlns:a16="http://schemas.microsoft.com/office/drawing/2014/main" val="3311776632"/>
                    </a:ext>
                  </a:extLst>
                </a:gridCol>
                <a:gridCol w="2460898">
                  <a:extLst>
                    <a:ext uri="{9D8B030D-6E8A-4147-A177-3AD203B41FA5}">
                      <a16:colId xmlns:a16="http://schemas.microsoft.com/office/drawing/2014/main" val="314354436"/>
                    </a:ext>
                  </a:extLst>
                </a:gridCol>
                <a:gridCol w="1703743">
                  <a:extLst>
                    <a:ext uri="{9D8B030D-6E8A-4147-A177-3AD203B41FA5}">
                      <a16:colId xmlns:a16="http://schemas.microsoft.com/office/drawing/2014/main" val="1023598678"/>
                    </a:ext>
                  </a:extLst>
                </a:gridCol>
                <a:gridCol w="4208242">
                  <a:extLst>
                    <a:ext uri="{9D8B030D-6E8A-4147-A177-3AD203B41FA5}">
                      <a16:colId xmlns:a16="http://schemas.microsoft.com/office/drawing/2014/main" val="466637812"/>
                    </a:ext>
                  </a:extLst>
                </a:gridCol>
              </a:tblGrid>
              <a:tr h="476777">
                <a:tc rowSpan="2">
                  <a:txBody>
                    <a:bodyPr/>
                    <a:lstStyle/>
                    <a:p>
                      <a:pPr algn="ctr">
                        <a:lnSpc>
                          <a:spcPct val="100000"/>
                        </a:lnSpc>
                        <a:spcAft>
                          <a:spcPts val="0"/>
                        </a:spcAft>
                      </a:pPr>
                      <a:r>
                        <a:rPr lang="en-CA" sz="2800" dirty="0">
                          <a:effectLst/>
                        </a:rPr>
                        <a:t>Binary Code </a:t>
                      </a:r>
                      <a:endParaRPr lang="en-CA"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algn="ctr">
                        <a:lnSpc>
                          <a:spcPct val="100000"/>
                        </a:lnSpc>
                        <a:spcAft>
                          <a:spcPts val="0"/>
                        </a:spcAft>
                      </a:pPr>
                      <a:r>
                        <a:rPr lang="en-CA" sz="2800" dirty="0">
                          <a:effectLst/>
                        </a:rPr>
                        <a:t> </a:t>
                      </a:r>
                      <a:endParaRPr lang="en-CA"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algn="ctr">
                        <a:lnSpc>
                          <a:spcPct val="100000"/>
                        </a:lnSpc>
                        <a:spcAft>
                          <a:spcPts val="0"/>
                        </a:spcAft>
                      </a:pPr>
                      <a:r>
                        <a:rPr lang="en-CA" sz="2800" dirty="0">
                          <a:effectLst/>
                        </a:rPr>
                        <a:t> </a:t>
                      </a:r>
                      <a:endParaRPr lang="en-CA"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gridSpan="4">
                  <a:txBody>
                    <a:bodyPr/>
                    <a:lstStyle/>
                    <a:p>
                      <a:pPr marL="156845" algn="ctr">
                        <a:lnSpc>
                          <a:spcPct val="100000"/>
                        </a:lnSpc>
                        <a:spcAft>
                          <a:spcPts val="0"/>
                        </a:spcAft>
                      </a:pPr>
                      <a:r>
                        <a:rPr lang="en-CA" sz="2800" dirty="0">
                          <a:effectLst/>
                        </a:rPr>
                        <a:t>Function of selection variables </a:t>
                      </a:r>
                      <a:endParaRPr lang="en-CA"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hMerge="1">
                  <a:txBody>
                    <a:bodyPr/>
                    <a:lstStyle/>
                    <a:p>
                      <a:endParaRPr lang="en-CA"/>
                    </a:p>
                  </a:txBody>
                  <a:tcPr/>
                </a:tc>
                <a:tc hMerge="1">
                  <a:txBody>
                    <a:bodyPr/>
                    <a:lstStyle/>
                    <a:p>
                      <a:endParaRPr lang="en-CA"/>
                    </a:p>
                  </a:txBody>
                  <a:tcPr/>
                </a:tc>
                <a:tc hMerge="1">
                  <a:txBody>
                    <a:bodyPr/>
                    <a:lstStyle/>
                    <a:p>
                      <a:endParaRPr lang="en-CA"/>
                    </a:p>
                  </a:txBody>
                  <a:tcPr/>
                </a:tc>
                <a:extLst>
                  <a:ext uri="{0D108BD9-81ED-4DB2-BD59-A6C34878D82A}">
                    <a16:rowId xmlns:a16="http://schemas.microsoft.com/office/drawing/2014/main" val="1165911601"/>
                  </a:ext>
                </a:extLst>
              </a:tr>
              <a:tr h="572659">
                <a:tc vMerge="1">
                  <a:txBody>
                    <a:bodyPr/>
                    <a:lstStyle/>
                    <a:p>
                      <a:endParaRPr lang="en-CA"/>
                    </a:p>
                  </a:txBody>
                  <a:tcPr/>
                </a:tc>
                <a:tc>
                  <a:txBody>
                    <a:bodyPr/>
                    <a:lstStyle/>
                    <a:p>
                      <a:pPr marR="38100" algn="ctr">
                        <a:lnSpc>
                          <a:spcPct val="100000"/>
                        </a:lnSpc>
                        <a:spcAft>
                          <a:spcPts val="0"/>
                        </a:spcAft>
                      </a:pPr>
                      <a:r>
                        <a:rPr lang="en-CA" sz="2800" b="1" dirty="0">
                          <a:effectLst/>
                        </a:rPr>
                        <a:t>B </a:t>
                      </a:r>
                      <a:endParaRPr lang="en-CA" sz="28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marR="38735" algn="ctr">
                        <a:lnSpc>
                          <a:spcPct val="100000"/>
                        </a:lnSpc>
                        <a:spcAft>
                          <a:spcPts val="0"/>
                        </a:spcAft>
                      </a:pPr>
                      <a:r>
                        <a:rPr lang="en-CA" sz="2800" b="1" dirty="0">
                          <a:effectLst/>
                        </a:rPr>
                        <a:t>A </a:t>
                      </a:r>
                      <a:endParaRPr lang="en-CA" sz="28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algn="ctr">
                        <a:lnSpc>
                          <a:spcPct val="100000"/>
                        </a:lnSpc>
                        <a:spcAft>
                          <a:spcPts val="0"/>
                        </a:spcAft>
                      </a:pPr>
                      <a:r>
                        <a:rPr lang="en-CA" sz="2800" b="1" dirty="0">
                          <a:effectLst/>
                        </a:rPr>
                        <a:t>F with </a:t>
                      </a:r>
                      <a:r>
                        <a:rPr lang="en-CA" sz="2800" b="1" dirty="0" err="1">
                          <a:effectLst/>
                        </a:rPr>
                        <a:t>C</a:t>
                      </a:r>
                      <a:r>
                        <a:rPr lang="en-CA" sz="2800" b="1" baseline="-25000" dirty="0" err="1">
                          <a:effectLst/>
                        </a:rPr>
                        <a:t>in</a:t>
                      </a:r>
                      <a:r>
                        <a:rPr lang="en-CA" sz="2800" b="1" dirty="0">
                          <a:effectLst/>
                        </a:rPr>
                        <a:t> = 0 </a:t>
                      </a:r>
                      <a:endParaRPr lang="en-CA" sz="28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algn="ctr">
                        <a:lnSpc>
                          <a:spcPct val="100000"/>
                        </a:lnSpc>
                        <a:spcAft>
                          <a:spcPts val="0"/>
                        </a:spcAft>
                      </a:pPr>
                      <a:r>
                        <a:rPr lang="en-CA" sz="2800" b="1" dirty="0">
                          <a:effectLst/>
                        </a:rPr>
                        <a:t>F with </a:t>
                      </a:r>
                      <a:r>
                        <a:rPr lang="en-CA" sz="2800" b="1" dirty="0" err="1">
                          <a:effectLst/>
                        </a:rPr>
                        <a:t>C</a:t>
                      </a:r>
                      <a:r>
                        <a:rPr lang="en-CA" sz="2800" b="1" baseline="-25000" dirty="0" err="1">
                          <a:effectLst/>
                        </a:rPr>
                        <a:t>in</a:t>
                      </a:r>
                      <a:r>
                        <a:rPr lang="en-CA" sz="2800" b="1" dirty="0">
                          <a:effectLst/>
                        </a:rPr>
                        <a:t> = 1 </a:t>
                      </a:r>
                      <a:endParaRPr lang="en-CA" sz="28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marR="36195" algn="ctr">
                        <a:lnSpc>
                          <a:spcPct val="100000"/>
                        </a:lnSpc>
                        <a:spcAft>
                          <a:spcPts val="0"/>
                        </a:spcAft>
                      </a:pPr>
                      <a:r>
                        <a:rPr lang="en-CA" sz="2800" b="1" dirty="0">
                          <a:effectLst/>
                        </a:rPr>
                        <a:t>D </a:t>
                      </a:r>
                      <a:endParaRPr lang="en-CA" sz="28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marL="39370" algn="ctr">
                        <a:lnSpc>
                          <a:spcPct val="100000"/>
                        </a:lnSpc>
                        <a:spcAft>
                          <a:spcPts val="0"/>
                        </a:spcAft>
                      </a:pPr>
                      <a:r>
                        <a:rPr lang="en-CA" sz="2800" b="1" dirty="0">
                          <a:effectLst/>
                        </a:rPr>
                        <a:t>H</a:t>
                      </a:r>
                      <a:r>
                        <a:rPr lang="en-CA" sz="2800" dirty="0">
                          <a:effectLst/>
                        </a:rPr>
                        <a:t> </a:t>
                      </a:r>
                      <a:endParaRPr lang="en-CA"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extLst>
                  <a:ext uri="{0D108BD9-81ED-4DB2-BD59-A6C34878D82A}">
                    <a16:rowId xmlns:a16="http://schemas.microsoft.com/office/drawing/2014/main" val="3190523013"/>
                  </a:ext>
                </a:extLst>
              </a:tr>
              <a:tr h="611770">
                <a:tc>
                  <a:txBody>
                    <a:bodyPr/>
                    <a:lstStyle/>
                    <a:p>
                      <a:pPr marR="34925" algn="ctr">
                        <a:lnSpc>
                          <a:spcPct val="100000"/>
                        </a:lnSpc>
                        <a:spcAft>
                          <a:spcPts val="0"/>
                        </a:spcAft>
                      </a:pPr>
                      <a:r>
                        <a:rPr lang="en-CA" sz="2800" dirty="0">
                          <a:effectLst/>
                        </a:rPr>
                        <a:t>0 0 0 </a:t>
                      </a:r>
                      <a:endParaRPr lang="en-CA"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algn="ctr">
                        <a:lnSpc>
                          <a:spcPct val="100000"/>
                        </a:lnSpc>
                        <a:spcAft>
                          <a:spcPts val="0"/>
                        </a:spcAft>
                      </a:pPr>
                      <a:r>
                        <a:rPr lang="en-CA" sz="2800" dirty="0">
                          <a:effectLst/>
                        </a:rPr>
                        <a:t>Input Data </a:t>
                      </a:r>
                      <a:endParaRPr lang="en-CA"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algn="ctr">
                        <a:lnSpc>
                          <a:spcPct val="100000"/>
                        </a:lnSpc>
                        <a:spcAft>
                          <a:spcPts val="0"/>
                        </a:spcAft>
                      </a:pPr>
                      <a:r>
                        <a:rPr lang="en-CA" sz="2800" dirty="0">
                          <a:effectLst/>
                        </a:rPr>
                        <a:t>Input Data </a:t>
                      </a:r>
                      <a:endParaRPr lang="en-CA"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marR="37465" algn="ctr">
                        <a:lnSpc>
                          <a:spcPct val="100000"/>
                        </a:lnSpc>
                        <a:spcAft>
                          <a:spcPts val="0"/>
                        </a:spcAft>
                      </a:pPr>
                      <a:r>
                        <a:rPr lang="en-CA" sz="2800" dirty="0">
                          <a:effectLst/>
                        </a:rPr>
                        <a:t>A </a:t>
                      </a:r>
                      <a:endParaRPr lang="en-CA"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marR="36195" algn="ctr">
                        <a:lnSpc>
                          <a:spcPct val="100000"/>
                        </a:lnSpc>
                        <a:spcAft>
                          <a:spcPts val="0"/>
                        </a:spcAft>
                      </a:pPr>
                      <a:r>
                        <a:rPr lang="en-CA" sz="2800" dirty="0">
                          <a:effectLst/>
                        </a:rPr>
                        <a:t>A+1 </a:t>
                      </a:r>
                      <a:endParaRPr lang="en-CA"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marL="31750" algn="ctr">
                        <a:lnSpc>
                          <a:spcPct val="100000"/>
                        </a:lnSpc>
                        <a:spcAft>
                          <a:spcPts val="0"/>
                        </a:spcAft>
                      </a:pPr>
                      <a:r>
                        <a:rPr lang="en-CA" sz="2800" dirty="0">
                          <a:effectLst/>
                        </a:rPr>
                        <a:t>None </a:t>
                      </a:r>
                      <a:endParaRPr lang="en-CA"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marR="33655" algn="ctr">
                        <a:lnSpc>
                          <a:spcPct val="100000"/>
                        </a:lnSpc>
                        <a:spcAft>
                          <a:spcPts val="0"/>
                        </a:spcAft>
                      </a:pPr>
                      <a:r>
                        <a:rPr lang="en-CA" sz="2800" dirty="0">
                          <a:effectLst/>
                        </a:rPr>
                        <a:t>Circulate-Left with Carry</a:t>
                      </a:r>
                      <a:endParaRPr lang="en-CA"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extLst>
                  <a:ext uri="{0D108BD9-81ED-4DB2-BD59-A6C34878D82A}">
                    <a16:rowId xmlns:a16="http://schemas.microsoft.com/office/drawing/2014/main" val="1497859172"/>
                  </a:ext>
                </a:extLst>
              </a:tr>
              <a:tr h="611770">
                <a:tc>
                  <a:txBody>
                    <a:bodyPr/>
                    <a:lstStyle/>
                    <a:p>
                      <a:pPr marR="34925" algn="ctr">
                        <a:lnSpc>
                          <a:spcPct val="100000"/>
                        </a:lnSpc>
                        <a:spcAft>
                          <a:spcPts val="0"/>
                        </a:spcAft>
                      </a:pPr>
                      <a:r>
                        <a:rPr lang="en-CA" sz="2800" dirty="0">
                          <a:effectLst/>
                        </a:rPr>
                        <a:t>0 0 1  </a:t>
                      </a:r>
                      <a:endParaRPr lang="en-CA"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marR="40005" algn="ctr">
                        <a:lnSpc>
                          <a:spcPct val="100000"/>
                        </a:lnSpc>
                        <a:spcAft>
                          <a:spcPts val="0"/>
                        </a:spcAft>
                      </a:pPr>
                      <a:r>
                        <a:rPr lang="en-CA" sz="2800">
                          <a:effectLst/>
                        </a:rPr>
                        <a:t>R1 </a:t>
                      </a:r>
                      <a:endParaRPr lang="en-CA" sz="2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marR="39370" algn="ctr">
                        <a:lnSpc>
                          <a:spcPct val="100000"/>
                        </a:lnSpc>
                        <a:spcAft>
                          <a:spcPts val="0"/>
                        </a:spcAft>
                      </a:pPr>
                      <a:r>
                        <a:rPr lang="en-CA" sz="2800" dirty="0">
                          <a:effectLst/>
                        </a:rPr>
                        <a:t>R1 </a:t>
                      </a:r>
                      <a:endParaRPr lang="en-CA"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marR="37465" algn="ctr">
                        <a:lnSpc>
                          <a:spcPct val="100000"/>
                        </a:lnSpc>
                        <a:spcAft>
                          <a:spcPts val="0"/>
                        </a:spcAft>
                      </a:pPr>
                      <a:r>
                        <a:rPr lang="en-CA" sz="2800" dirty="0">
                          <a:effectLst/>
                        </a:rPr>
                        <a:t>A+B</a:t>
                      </a:r>
                      <a:endParaRPr lang="en-CA"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marL="10795" algn="ctr">
                        <a:lnSpc>
                          <a:spcPct val="100000"/>
                        </a:lnSpc>
                        <a:spcAft>
                          <a:spcPts val="0"/>
                        </a:spcAft>
                      </a:pPr>
                      <a:r>
                        <a:rPr lang="en-CA" sz="2800" dirty="0">
                          <a:effectLst/>
                        </a:rPr>
                        <a:t>A+B+1 </a:t>
                      </a:r>
                      <a:endParaRPr lang="en-CA"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marR="36830" algn="ctr">
                        <a:lnSpc>
                          <a:spcPct val="100000"/>
                        </a:lnSpc>
                        <a:spcAft>
                          <a:spcPts val="0"/>
                        </a:spcAft>
                      </a:pPr>
                      <a:r>
                        <a:rPr lang="en-CA" sz="2800">
                          <a:effectLst/>
                        </a:rPr>
                        <a:t>R1 </a:t>
                      </a:r>
                      <a:endParaRPr lang="en-CA" sz="2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marL="1270" marR="13970" algn="ctr">
                        <a:lnSpc>
                          <a:spcPct val="100000"/>
                        </a:lnSpc>
                        <a:spcAft>
                          <a:spcPts val="0"/>
                        </a:spcAft>
                      </a:pPr>
                      <a:r>
                        <a:rPr lang="en-CA" sz="2800" dirty="0">
                          <a:effectLst/>
                        </a:rPr>
                        <a:t>Circulate-Right with Carry </a:t>
                      </a:r>
                      <a:endParaRPr lang="en-CA"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extLst>
                  <a:ext uri="{0D108BD9-81ED-4DB2-BD59-A6C34878D82A}">
                    <a16:rowId xmlns:a16="http://schemas.microsoft.com/office/drawing/2014/main" val="1649116545"/>
                  </a:ext>
                </a:extLst>
              </a:tr>
              <a:tr h="611770">
                <a:tc>
                  <a:txBody>
                    <a:bodyPr/>
                    <a:lstStyle/>
                    <a:p>
                      <a:pPr marR="34925" algn="ctr">
                        <a:lnSpc>
                          <a:spcPct val="100000"/>
                        </a:lnSpc>
                        <a:spcAft>
                          <a:spcPts val="0"/>
                        </a:spcAft>
                      </a:pPr>
                      <a:r>
                        <a:rPr lang="en-CA" sz="2800" dirty="0">
                          <a:effectLst/>
                        </a:rPr>
                        <a:t>0 1 0 </a:t>
                      </a:r>
                      <a:endParaRPr lang="en-CA"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marR="40005" algn="ctr">
                        <a:lnSpc>
                          <a:spcPct val="100000"/>
                        </a:lnSpc>
                        <a:spcAft>
                          <a:spcPts val="0"/>
                        </a:spcAft>
                      </a:pPr>
                      <a:r>
                        <a:rPr lang="en-CA" sz="2800">
                          <a:effectLst/>
                        </a:rPr>
                        <a:t>R2 </a:t>
                      </a:r>
                      <a:endParaRPr lang="en-CA" sz="2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marR="39370" algn="ctr">
                        <a:lnSpc>
                          <a:spcPct val="100000"/>
                        </a:lnSpc>
                        <a:spcAft>
                          <a:spcPts val="0"/>
                        </a:spcAft>
                      </a:pPr>
                      <a:r>
                        <a:rPr lang="en-CA" sz="2800" dirty="0">
                          <a:effectLst/>
                        </a:rPr>
                        <a:t>R2 </a:t>
                      </a:r>
                      <a:endParaRPr lang="en-CA"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marL="57785" algn="ctr">
                        <a:lnSpc>
                          <a:spcPct val="100000"/>
                        </a:lnSpc>
                        <a:spcAft>
                          <a:spcPts val="0"/>
                        </a:spcAft>
                      </a:pPr>
                      <a:r>
                        <a:rPr lang="en-CA" sz="2800" dirty="0">
                          <a:effectLst/>
                        </a:rPr>
                        <a:t>A+B’</a:t>
                      </a:r>
                      <a:endParaRPr lang="en-CA"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marR="37465" algn="ctr">
                        <a:lnSpc>
                          <a:spcPct val="100000"/>
                        </a:lnSpc>
                        <a:spcAft>
                          <a:spcPts val="0"/>
                        </a:spcAft>
                      </a:pPr>
                      <a:r>
                        <a:rPr lang="en-CA" sz="2800" dirty="0">
                          <a:effectLst/>
                        </a:rPr>
                        <a:t>A+B’+1 </a:t>
                      </a:r>
                      <a:endParaRPr lang="en-CA"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marR="36830" algn="ctr">
                        <a:lnSpc>
                          <a:spcPct val="100000"/>
                        </a:lnSpc>
                        <a:spcAft>
                          <a:spcPts val="0"/>
                        </a:spcAft>
                      </a:pPr>
                      <a:r>
                        <a:rPr lang="en-CA" sz="2800" dirty="0">
                          <a:effectLst/>
                        </a:rPr>
                        <a:t>R2 </a:t>
                      </a:r>
                      <a:endParaRPr lang="en-CA"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marR="33655" algn="ctr">
                        <a:lnSpc>
                          <a:spcPct val="100000"/>
                        </a:lnSpc>
                        <a:spcAft>
                          <a:spcPts val="0"/>
                        </a:spcAft>
                      </a:pPr>
                      <a:r>
                        <a:rPr lang="en-CA" sz="2800" dirty="0">
                          <a:effectLst/>
                        </a:rPr>
                        <a:t>No shift</a:t>
                      </a:r>
                      <a:endParaRPr lang="en-CA"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extLst>
                  <a:ext uri="{0D108BD9-81ED-4DB2-BD59-A6C34878D82A}">
                    <a16:rowId xmlns:a16="http://schemas.microsoft.com/office/drawing/2014/main" val="535047974"/>
                  </a:ext>
                </a:extLst>
              </a:tr>
              <a:tr h="611770">
                <a:tc>
                  <a:txBody>
                    <a:bodyPr/>
                    <a:lstStyle/>
                    <a:p>
                      <a:pPr marR="34925" algn="ctr">
                        <a:lnSpc>
                          <a:spcPct val="100000"/>
                        </a:lnSpc>
                        <a:spcAft>
                          <a:spcPts val="0"/>
                        </a:spcAft>
                      </a:pPr>
                      <a:r>
                        <a:rPr lang="en-CA" sz="2800" dirty="0">
                          <a:effectLst/>
                        </a:rPr>
                        <a:t>0 1 1 </a:t>
                      </a:r>
                      <a:endParaRPr lang="en-CA"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marR="40005" algn="ctr">
                        <a:lnSpc>
                          <a:spcPct val="100000"/>
                        </a:lnSpc>
                        <a:spcAft>
                          <a:spcPts val="0"/>
                        </a:spcAft>
                      </a:pPr>
                      <a:r>
                        <a:rPr lang="en-CA" sz="2800">
                          <a:effectLst/>
                        </a:rPr>
                        <a:t>R3 </a:t>
                      </a:r>
                      <a:endParaRPr lang="en-CA" sz="2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marR="39370" algn="ctr">
                        <a:lnSpc>
                          <a:spcPct val="100000"/>
                        </a:lnSpc>
                        <a:spcAft>
                          <a:spcPts val="0"/>
                        </a:spcAft>
                      </a:pPr>
                      <a:r>
                        <a:rPr lang="en-CA" sz="2800" dirty="0">
                          <a:effectLst/>
                        </a:rPr>
                        <a:t>R3 </a:t>
                      </a:r>
                      <a:endParaRPr lang="en-CA"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marR="39370" algn="ctr">
                        <a:lnSpc>
                          <a:spcPct val="100000"/>
                        </a:lnSpc>
                        <a:spcAft>
                          <a:spcPts val="0"/>
                        </a:spcAft>
                      </a:pPr>
                      <a:r>
                        <a:rPr lang="en-CA" sz="2800" dirty="0">
                          <a:effectLst/>
                        </a:rPr>
                        <a:t>A-1 </a:t>
                      </a:r>
                      <a:endParaRPr lang="en-CA"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marR="35560" algn="ctr">
                        <a:lnSpc>
                          <a:spcPct val="100000"/>
                        </a:lnSpc>
                        <a:spcAft>
                          <a:spcPts val="0"/>
                        </a:spcAft>
                      </a:pPr>
                      <a:r>
                        <a:rPr lang="en-CA" sz="2800" dirty="0">
                          <a:effectLst/>
                        </a:rPr>
                        <a:t>A </a:t>
                      </a:r>
                      <a:endParaRPr lang="en-CA"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marR="36830" algn="ctr">
                        <a:lnSpc>
                          <a:spcPct val="100000"/>
                        </a:lnSpc>
                        <a:spcAft>
                          <a:spcPts val="0"/>
                        </a:spcAft>
                      </a:pPr>
                      <a:r>
                        <a:rPr lang="en-CA" sz="2800" dirty="0">
                          <a:effectLst/>
                        </a:rPr>
                        <a:t>R3 </a:t>
                      </a:r>
                      <a:endParaRPr lang="en-CA"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marR="36195" algn="ctr">
                        <a:lnSpc>
                          <a:spcPct val="100000"/>
                        </a:lnSpc>
                        <a:spcAft>
                          <a:spcPts val="0"/>
                        </a:spcAft>
                      </a:pPr>
                      <a:r>
                        <a:rPr lang="en-CA" sz="2800" dirty="0">
                          <a:effectLst/>
                        </a:rPr>
                        <a:t>0’s to the output Bus</a:t>
                      </a:r>
                      <a:endParaRPr lang="en-CA"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extLst>
                  <a:ext uri="{0D108BD9-81ED-4DB2-BD59-A6C34878D82A}">
                    <a16:rowId xmlns:a16="http://schemas.microsoft.com/office/drawing/2014/main" val="15944642"/>
                  </a:ext>
                </a:extLst>
              </a:tr>
              <a:tr h="611770">
                <a:tc>
                  <a:txBody>
                    <a:bodyPr/>
                    <a:lstStyle/>
                    <a:p>
                      <a:pPr marR="34925" algn="ctr">
                        <a:lnSpc>
                          <a:spcPct val="100000"/>
                        </a:lnSpc>
                        <a:spcAft>
                          <a:spcPts val="0"/>
                        </a:spcAft>
                      </a:pPr>
                      <a:r>
                        <a:rPr lang="en-CA" sz="2800" dirty="0">
                          <a:effectLst/>
                        </a:rPr>
                        <a:t>1 0 0 </a:t>
                      </a:r>
                      <a:endParaRPr lang="en-CA"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marR="40005" algn="ctr">
                        <a:lnSpc>
                          <a:spcPct val="100000"/>
                        </a:lnSpc>
                        <a:spcAft>
                          <a:spcPts val="0"/>
                        </a:spcAft>
                      </a:pPr>
                      <a:r>
                        <a:rPr lang="en-CA" sz="2800" dirty="0">
                          <a:effectLst/>
                        </a:rPr>
                        <a:t>R4 </a:t>
                      </a:r>
                      <a:endParaRPr lang="en-CA"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marR="39370" algn="ctr">
                        <a:lnSpc>
                          <a:spcPct val="100000"/>
                        </a:lnSpc>
                        <a:spcAft>
                          <a:spcPts val="0"/>
                        </a:spcAft>
                      </a:pPr>
                      <a:r>
                        <a:rPr lang="en-CA" sz="2800" dirty="0">
                          <a:effectLst/>
                        </a:rPr>
                        <a:t>R4 </a:t>
                      </a:r>
                      <a:endParaRPr lang="en-CA"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marL="45720" algn="ctr">
                        <a:lnSpc>
                          <a:spcPct val="100000"/>
                        </a:lnSpc>
                        <a:spcAft>
                          <a:spcPts val="0"/>
                        </a:spcAft>
                      </a:pPr>
                      <a:r>
                        <a:rPr lang="en-CA" sz="2800" dirty="0">
                          <a:effectLst/>
                        </a:rPr>
                        <a:t>A OR B  </a:t>
                      </a:r>
                      <a:endParaRPr lang="en-CA"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marL="45720" algn="ctr">
                        <a:lnSpc>
                          <a:spcPct val="100000"/>
                        </a:lnSpc>
                        <a:spcAft>
                          <a:spcPts val="0"/>
                        </a:spcAft>
                      </a:pPr>
                      <a:r>
                        <a:rPr lang="en-CA" sz="2800" dirty="0">
                          <a:effectLst/>
                        </a:rPr>
                        <a:t>A OR B  </a:t>
                      </a:r>
                      <a:endParaRPr lang="en-CA"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marR="36830" algn="ctr">
                        <a:lnSpc>
                          <a:spcPct val="100000"/>
                        </a:lnSpc>
                        <a:spcAft>
                          <a:spcPts val="0"/>
                        </a:spcAft>
                      </a:pPr>
                      <a:r>
                        <a:rPr lang="en-CA" sz="2800" dirty="0">
                          <a:effectLst/>
                        </a:rPr>
                        <a:t>R4 </a:t>
                      </a:r>
                      <a:endParaRPr lang="en-CA"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marR="36195" algn="ctr">
                        <a:lnSpc>
                          <a:spcPct val="100000"/>
                        </a:lnSpc>
                        <a:spcAft>
                          <a:spcPts val="0"/>
                        </a:spcAft>
                      </a:pPr>
                      <a:r>
                        <a:rPr lang="en-CA" sz="2800" dirty="0">
                          <a:effectLst/>
                        </a:rPr>
                        <a:t>-</a:t>
                      </a:r>
                      <a:endParaRPr lang="en-CA"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extLst>
                  <a:ext uri="{0D108BD9-81ED-4DB2-BD59-A6C34878D82A}">
                    <a16:rowId xmlns:a16="http://schemas.microsoft.com/office/drawing/2014/main" val="1423811077"/>
                  </a:ext>
                </a:extLst>
              </a:tr>
              <a:tr h="611770">
                <a:tc>
                  <a:txBody>
                    <a:bodyPr/>
                    <a:lstStyle/>
                    <a:p>
                      <a:pPr marR="34925" algn="ctr">
                        <a:lnSpc>
                          <a:spcPct val="100000"/>
                        </a:lnSpc>
                        <a:spcAft>
                          <a:spcPts val="0"/>
                        </a:spcAft>
                      </a:pPr>
                      <a:r>
                        <a:rPr lang="en-CA" sz="2800" dirty="0">
                          <a:effectLst/>
                        </a:rPr>
                        <a:t>1 0 1  </a:t>
                      </a:r>
                      <a:endParaRPr lang="en-CA"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marR="40005" algn="ctr">
                        <a:lnSpc>
                          <a:spcPct val="100000"/>
                        </a:lnSpc>
                        <a:spcAft>
                          <a:spcPts val="0"/>
                        </a:spcAft>
                      </a:pPr>
                      <a:r>
                        <a:rPr lang="en-CA" sz="2800">
                          <a:effectLst/>
                        </a:rPr>
                        <a:t>R5 </a:t>
                      </a:r>
                      <a:endParaRPr lang="en-CA" sz="2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marR="39370" algn="ctr">
                        <a:lnSpc>
                          <a:spcPct val="100000"/>
                        </a:lnSpc>
                        <a:spcAft>
                          <a:spcPts val="0"/>
                        </a:spcAft>
                      </a:pPr>
                      <a:r>
                        <a:rPr lang="en-CA" sz="2800" dirty="0">
                          <a:effectLst/>
                        </a:rPr>
                        <a:t>R5 </a:t>
                      </a:r>
                      <a:endParaRPr lang="en-CA"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marL="31750" algn="ctr">
                        <a:lnSpc>
                          <a:spcPct val="100000"/>
                        </a:lnSpc>
                        <a:spcAft>
                          <a:spcPts val="0"/>
                        </a:spcAft>
                      </a:pPr>
                      <a:r>
                        <a:rPr lang="en-CA" sz="2800" dirty="0">
                          <a:effectLst/>
                        </a:rPr>
                        <a:t>A XOR B  </a:t>
                      </a:r>
                      <a:endParaRPr lang="en-CA"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marL="0" marR="38100" indent="0" algn="ctr" defTabSz="457200" rtl="0" eaLnBrk="1" fontAlgn="auto" latinLnBrk="0" hangingPunct="1">
                        <a:lnSpc>
                          <a:spcPct val="100000"/>
                        </a:lnSpc>
                        <a:spcBef>
                          <a:spcPts val="0"/>
                        </a:spcBef>
                        <a:spcAft>
                          <a:spcPts val="0"/>
                        </a:spcAft>
                        <a:buClrTx/>
                        <a:buSzTx/>
                        <a:buFontTx/>
                        <a:buNone/>
                        <a:tabLst/>
                        <a:defRPr/>
                      </a:pPr>
                      <a:r>
                        <a:rPr lang="en-CA" sz="2800" dirty="0">
                          <a:effectLst/>
                        </a:rPr>
                        <a:t>A XOR B  </a:t>
                      </a:r>
                      <a:endParaRPr lang="en-CA"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marR="36830" algn="ctr">
                        <a:lnSpc>
                          <a:spcPct val="100000"/>
                        </a:lnSpc>
                        <a:spcAft>
                          <a:spcPts val="0"/>
                        </a:spcAft>
                      </a:pPr>
                      <a:r>
                        <a:rPr lang="en-CA" sz="2800" dirty="0">
                          <a:effectLst/>
                        </a:rPr>
                        <a:t>R5 </a:t>
                      </a:r>
                      <a:endParaRPr lang="en-CA"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marL="1270" algn="ctr">
                        <a:lnSpc>
                          <a:spcPct val="100000"/>
                        </a:lnSpc>
                        <a:spcAft>
                          <a:spcPts val="0"/>
                        </a:spcAft>
                      </a:pPr>
                      <a:r>
                        <a:rPr lang="en-CA" sz="2800" dirty="0">
                          <a:effectLst/>
                        </a:rPr>
                        <a:t>Shift Left with I</a:t>
                      </a:r>
                      <a:r>
                        <a:rPr lang="en-CA" sz="2800" baseline="-25000" dirty="0">
                          <a:effectLst/>
                        </a:rPr>
                        <a:t>L</a:t>
                      </a:r>
                      <a:r>
                        <a:rPr lang="en-CA" sz="2800" dirty="0">
                          <a:effectLst/>
                        </a:rPr>
                        <a:t>=0</a:t>
                      </a:r>
                      <a:endParaRPr lang="en-CA"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extLst>
                  <a:ext uri="{0D108BD9-81ED-4DB2-BD59-A6C34878D82A}">
                    <a16:rowId xmlns:a16="http://schemas.microsoft.com/office/drawing/2014/main" val="3235350611"/>
                  </a:ext>
                </a:extLst>
              </a:tr>
              <a:tr h="611770">
                <a:tc>
                  <a:txBody>
                    <a:bodyPr/>
                    <a:lstStyle/>
                    <a:p>
                      <a:pPr marR="34925" algn="ctr">
                        <a:lnSpc>
                          <a:spcPct val="100000"/>
                        </a:lnSpc>
                        <a:spcAft>
                          <a:spcPts val="0"/>
                        </a:spcAft>
                      </a:pPr>
                      <a:r>
                        <a:rPr lang="en-CA" sz="2800" dirty="0">
                          <a:effectLst/>
                        </a:rPr>
                        <a:t>1 1 0 </a:t>
                      </a:r>
                      <a:endParaRPr lang="en-CA"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marR="40005" algn="ctr">
                        <a:lnSpc>
                          <a:spcPct val="100000"/>
                        </a:lnSpc>
                        <a:spcAft>
                          <a:spcPts val="0"/>
                        </a:spcAft>
                      </a:pPr>
                      <a:r>
                        <a:rPr lang="en-CA" sz="2800">
                          <a:effectLst/>
                        </a:rPr>
                        <a:t>R6 </a:t>
                      </a:r>
                      <a:endParaRPr lang="en-CA" sz="2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marR="39370" algn="ctr">
                        <a:lnSpc>
                          <a:spcPct val="100000"/>
                        </a:lnSpc>
                        <a:spcAft>
                          <a:spcPts val="0"/>
                        </a:spcAft>
                      </a:pPr>
                      <a:r>
                        <a:rPr lang="en-CA" sz="2800" dirty="0">
                          <a:effectLst/>
                        </a:rPr>
                        <a:t>R6 </a:t>
                      </a:r>
                      <a:endParaRPr lang="en-CA"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marL="50165" algn="ctr">
                        <a:lnSpc>
                          <a:spcPct val="100000"/>
                        </a:lnSpc>
                        <a:spcAft>
                          <a:spcPts val="0"/>
                        </a:spcAft>
                      </a:pPr>
                      <a:r>
                        <a:rPr lang="en-CA" sz="2800" dirty="0">
                          <a:effectLst/>
                        </a:rPr>
                        <a:t>A AND B  </a:t>
                      </a:r>
                      <a:endParaRPr lang="en-CA"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marL="0" marR="38100" indent="0" algn="ctr" defTabSz="457200" rtl="0" eaLnBrk="1" fontAlgn="auto" latinLnBrk="0" hangingPunct="1">
                        <a:lnSpc>
                          <a:spcPct val="100000"/>
                        </a:lnSpc>
                        <a:spcBef>
                          <a:spcPts val="0"/>
                        </a:spcBef>
                        <a:spcAft>
                          <a:spcPts val="0"/>
                        </a:spcAft>
                        <a:buClrTx/>
                        <a:buSzTx/>
                        <a:buFontTx/>
                        <a:buNone/>
                        <a:tabLst/>
                        <a:defRPr/>
                      </a:pPr>
                      <a:r>
                        <a:rPr lang="en-CA" sz="2800" dirty="0">
                          <a:effectLst/>
                        </a:rPr>
                        <a:t>A AND B  </a:t>
                      </a:r>
                      <a:endParaRPr lang="en-CA"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marR="36830" algn="ctr">
                        <a:lnSpc>
                          <a:spcPct val="100000"/>
                        </a:lnSpc>
                        <a:spcAft>
                          <a:spcPts val="0"/>
                        </a:spcAft>
                      </a:pPr>
                      <a:r>
                        <a:rPr lang="en-CA" sz="2800" dirty="0">
                          <a:effectLst/>
                        </a:rPr>
                        <a:t>R6 </a:t>
                      </a:r>
                      <a:endParaRPr lang="en-CA"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marL="1270" marR="13970" algn="ctr">
                        <a:lnSpc>
                          <a:spcPct val="100000"/>
                        </a:lnSpc>
                        <a:spcAft>
                          <a:spcPts val="0"/>
                        </a:spcAft>
                      </a:pPr>
                      <a:r>
                        <a:rPr lang="en-CA" sz="2800" dirty="0">
                          <a:effectLst/>
                        </a:rPr>
                        <a:t>Shift Right with I</a:t>
                      </a:r>
                      <a:r>
                        <a:rPr lang="en-CA" sz="2800" baseline="-25000" dirty="0">
                          <a:effectLst/>
                        </a:rPr>
                        <a:t>R</a:t>
                      </a:r>
                      <a:r>
                        <a:rPr lang="en-CA" sz="2800" dirty="0">
                          <a:effectLst/>
                        </a:rPr>
                        <a:t>=0</a:t>
                      </a:r>
                      <a:endParaRPr lang="en-CA"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extLst>
                  <a:ext uri="{0D108BD9-81ED-4DB2-BD59-A6C34878D82A}">
                    <a16:rowId xmlns:a16="http://schemas.microsoft.com/office/drawing/2014/main" val="1386241963"/>
                  </a:ext>
                </a:extLst>
              </a:tr>
              <a:tr h="611770">
                <a:tc>
                  <a:txBody>
                    <a:bodyPr/>
                    <a:lstStyle/>
                    <a:p>
                      <a:pPr marR="34925" algn="ctr">
                        <a:lnSpc>
                          <a:spcPct val="100000"/>
                        </a:lnSpc>
                        <a:spcAft>
                          <a:spcPts val="0"/>
                        </a:spcAft>
                      </a:pPr>
                      <a:r>
                        <a:rPr lang="en-CA" sz="2800" dirty="0">
                          <a:effectLst/>
                        </a:rPr>
                        <a:t>1 1 1 </a:t>
                      </a:r>
                      <a:endParaRPr lang="en-CA"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marR="40005" algn="ctr">
                        <a:lnSpc>
                          <a:spcPct val="100000"/>
                        </a:lnSpc>
                        <a:spcAft>
                          <a:spcPts val="0"/>
                        </a:spcAft>
                      </a:pPr>
                      <a:r>
                        <a:rPr lang="en-CA" sz="2800" dirty="0">
                          <a:effectLst/>
                        </a:rPr>
                        <a:t>R7 </a:t>
                      </a:r>
                      <a:endParaRPr lang="en-CA"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marR="39370" algn="ctr">
                        <a:lnSpc>
                          <a:spcPct val="100000"/>
                        </a:lnSpc>
                        <a:spcAft>
                          <a:spcPts val="0"/>
                        </a:spcAft>
                      </a:pPr>
                      <a:r>
                        <a:rPr lang="en-CA" sz="2800" dirty="0">
                          <a:effectLst/>
                        </a:rPr>
                        <a:t>R7 </a:t>
                      </a:r>
                      <a:endParaRPr lang="en-CA"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marL="31750" algn="ctr">
                        <a:lnSpc>
                          <a:spcPct val="100000"/>
                        </a:lnSpc>
                        <a:spcAft>
                          <a:spcPts val="0"/>
                        </a:spcAft>
                      </a:pPr>
                      <a:r>
                        <a:rPr lang="en-CA" sz="2800" dirty="0">
                          <a:effectLst/>
                        </a:rPr>
                        <a:t>A′ </a:t>
                      </a:r>
                      <a:endParaRPr lang="en-CA"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marR="38100" algn="ctr">
                        <a:lnSpc>
                          <a:spcPct val="100000"/>
                        </a:lnSpc>
                        <a:spcAft>
                          <a:spcPts val="0"/>
                        </a:spcAft>
                      </a:pPr>
                      <a:r>
                        <a:rPr lang="en-CA" sz="2800" dirty="0">
                          <a:effectLst/>
                        </a:rPr>
                        <a:t>A′ </a:t>
                      </a:r>
                      <a:endParaRPr lang="en-CA"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marR="36830" algn="ctr">
                        <a:lnSpc>
                          <a:spcPct val="100000"/>
                        </a:lnSpc>
                        <a:spcAft>
                          <a:spcPts val="0"/>
                        </a:spcAft>
                      </a:pPr>
                      <a:r>
                        <a:rPr lang="en-CA" sz="2800">
                          <a:effectLst/>
                        </a:rPr>
                        <a:t>R7 </a:t>
                      </a:r>
                      <a:endParaRPr lang="en-CA" sz="2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marR="34925" algn="ctr">
                        <a:lnSpc>
                          <a:spcPct val="100000"/>
                        </a:lnSpc>
                        <a:spcAft>
                          <a:spcPts val="0"/>
                        </a:spcAft>
                      </a:pPr>
                      <a:r>
                        <a:rPr lang="en-CA" sz="2800" dirty="0">
                          <a:effectLst/>
                        </a:rPr>
                        <a:t>1’s to the output Bus</a:t>
                      </a:r>
                      <a:endParaRPr lang="en-CA"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extLst>
                  <a:ext uri="{0D108BD9-81ED-4DB2-BD59-A6C34878D82A}">
                    <a16:rowId xmlns:a16="http://schemas.microsoft.com/office/drawing/2014/main" val="2366638424"/>
                  </a:ext>
                </a:extLst>
              </a:tr>
            </a:tbl>
          </a:graphicData>
        </a:graphic>
      </p:graphicFrame>
    </p:spTree>
    <p:extLst>
      <p:ext uri="{BB962C8B-B14F-4D97-AF65-F5344CB8AC3E}">
        <p14:creationId xmlns:p14="http://schemas.microsoft.com/office/powerpoint/2010/main" val="17921517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0CE4D-078F-4769-9C71-BA84FD03CBAC}"/>
              </a:ext>
            </a:extLst>
          </p:cNvPr>
          <p:cNvSpPr>
            <a:spLocks noGrp="1"/>
          </p:cNvSpPr>
          <p:nvPr>
            <p:ph type="title"/>
          </p:nvPr>
        </p:nvSpPr>
        <p:spPr>
          <a:xfrm>
            <a:off x="1147157" y="438150"/>
            <a:ext cx="13391803" cy="1590676"/>
          </a:xfrm>
        </p:spPr>
        <p:txBody>
          <a:bodyPr>
            <a:normAutofit/>
          </a:bodyPr>
          <a:lstStyle/>
          <a:p>
            <a:r>
              <a:rPr lang="en-US" sz="6600" b="1" dirty="0">
                <a:solidFill>
                  <a:srgbClr val="0070C0"/>
                </a:solidFill>
              </a:rPr>
              <a:t>Next…</a:t>
            </a:r>
          </a:p>
        </p:txBody>
      </p:sp>
      <p:sp>
        <p:nvSpPr>
          <p:cNvPr id="3" name="Content Placeholder 2">
            <a:extLst>
              <a:ext uri="{FF2B5EF4-FFF2-40B4-BE49-F238E27FC236}">
                <a16:creationId xmlns:a16="http://schemas.microsoft.com/office/drawing/2014/main" id="{DF7BB51C-986E-4928-B9DC-4C38A667BDFA}"/>
              </a:ext>
            </a:extLst>
          </p:cNvPr>
          <p:cNvSpPr>
            <a:spLocks noGrp="1"/>
          </p:cNvSpPr>
          <p:nvPr>
            <p:ph idx="1"/>
          </p:nvPr>
        </p:nvSpPr>
        <p:spPr>
          <a:xfrm>
            <a:off x="1147157" y="2028825"/>
            <a:ext cx="14148262" cy="5221606"/>
          </a:xfrm>
        </p:spPr>
        <p:txBody>
          <a:bodyPr>
            <a:normAutofit/>
          </a:bodyPr>
          <a:lstStyle/>
          <a:p>
            <a:r>
              <a:rPr lang="en-US" sz="4800" dirty="0">
                <a:solidFill>
                  <a:srgbClr val="FF0000"/>
                </a:solidFill>
              </a:rPr>
              <a:t>Flowchart and State Diagram</a:t>
            </a:r>
          </a:p>
          <a:p>
            <a:r>
              <a:rPr lang="en-US" sz="4800" dirty="0">
                <a:solidFill>
                  <a:srgbClr val="FF0000"/>
                </a:solidFill>
              </a:rPr>
              <a:t>Microprogrammed Control Unit Design for addition/subtraction of signed numbers.</a:t>
            </a:r>
          </a:p>
        </p:txBody>
      </p:sp>
    </p:spTree>
    <p:extLst>
      <p:ext uri="{BB962C8B-B14F-4D97-AF65-F5344CB8AC3E}">
        <p14:creationId xmlns:p14="http://schemas.microsoft.com/office/powerpoint/2010/main" val="18213273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99652-6805-4BCB-82F2-65ABD02EC79B}"/>
              </a:ext>
            </a:extLst>
          </p:cNvPr>
          <p:cNvSpPr>
            <a:spLocks noGrp="1"/>
          </p:cNvSpPr>
          <p:nvPr>
            <p:ph type="title"/>
          </p:nvPr>
        </p:nvSpPr>
        <p:spPr>
          <a:xfrm>
            <a:off x="1410734" y="459817"/>
            <a:ext cx="9794822" cy="1191665"/>
          </a:xfrm>
        </p:spPr>
        <p:txBody>
          <a:bodyPr>
            <a:normAutofit/>
          </a:bodyPr>
          <a:lstStyle/>
          <a:p>
            <a:r>
              <a:rPr lang="en-US" sz="7200" b="1" dirty="0">
                <a:solidFill>
                  <a:srgbClr val="0070C0"/>
                </a:solidFill>
              </a:rPr>
              <a:t>Thanks for Attending….</a:t>
            </a:r>
          </a:p>
        </p:txBody>
      </p:sp>
      <p:grpSp>
        <p:nvGrpSpPr>
          <p:cNvPr id="5" name="Group 6"/>
          <p:cNvGrpSpPr>
            <a:grpSpLocks/>
          </p:cNvGrpSpPr>
          <p:nvPr/>
        </p:nvGrpSpPr>
        <p:grpSpPr bwMode="auto">
          <a:xfrm>
            <a:off x="7398324" y="1197030"/>
            <a:ext cx="7015943" cy="6350923"/>
            <a:chOff x="432" y="1584"/>
            <a:chExt cx="3072" cy="2426"/>
          </a:xfrm>
        </p:grpSpPr>
        <p:sp>
          <p:nvSpPr>
            <p:cNvPr id="6" name="AutoShape 3"/>
            <p:cNvSpPr>
              <a:spLocks noChangeArrowheads="1"/>
            </p:cNvSpPr>
            <p:nvPr/>
          </p:nvSpPr>
          <p:spPr bwMode="auto">
            <a:xfrm>
              <a:off x="1296" y="1584"/>
              <a:ext cx="2208" cy="816"/>
            </a:xfrm>
            <a:prstGeom prst="cloudCallout">
              <a:avLst>
                <a:gd name="adj1" fmla="val -41574"/>
                <a:gd name="adj2" fmla="val 140565"/>
              </a:avLst>
            </a:prstGeom>
            <a:solidFill>
              <a:schemeClr val="accent3"/>
            </a:solidFill>
            <a:ln w="9525">
              <a:solidFill>
                <a:schemeClr val="accent3"/>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en-US" sz="2800"/>
            </a:p>
          </p:txBody>
        </p:sp>
        <p:pic>
          <p:nvPicPr>
            <p:cNvPr id="7" name="Picture 4" descr="j030125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2" y="3024"/>
              <a:ext cx="1153" cy="9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WordArt 5"/>
            <p:cNvSpPr>
              <a:spLocks noChangeArrowheads="1" noChangeShapeType="1" noTextEdit="1"/>
            </p:cNvSpPr>
            <p:nvPr/>
          </p:nvSpPr>
          <p:spPr bwMode="auto">
            <a:xfrm>
              <a:off x="2208" y="1728"/>
              <a:ext cx="421" cy="612"/>
            </a:xfrm>
            <a:prstGeom prst="rect">
              <a:avLst/>
            </a:prstGeom>
          </p:spPr>
          <p:txBody>
            <a:bodyPr wrap="none" fromWordArt="1">
              <a:prstTxWarp prst="textPlain">
                <a:avLst>
                  <a:gd name="adj" fmla="val 50000"/>
                </a:avLst>
              </a:prstTxWarp>
            </a:bodyPr>
            <a:lstStyle/>
            <a:p>
              <a:pPr algn="ctr"/>
              <a:r>
                <a:rPr lang="en-US" sz="5520" kern="10" dirty="0">
                  <a:ln w="9525">
                    <a:solidFill>
                      <a:schemeClr val="accent5">
                        <a:lumMod val="75000"/>
                      </a:schemeClr>
                    </a:solidFill>
                    <a:round/>
                    <a:headEnd/>
                    <a:tailEnd/>
                  </a:ln>
                  <a:solidFill>
                    <a:srgbClr val="00B050"/>
                  </a:solidFill>
                  <a:latin typeface="Arial Black"/>
                </a:rPr>
                <a:t>?</a:t>
              </a:r>
            </a:p>
          </p:txBody>
        </p:sp>
      </p:grpSp>
    </p:spTree>
    <p:extLst>
      <p:ext uri="{BB962C8B-B14F-4D97-AF65-F5344CB8AC3E}">
        <p14:creationId xmlns:p14="http://schemas.microsoft.com/office/powerpoint/2010/main" val="4787532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DDFF4AF2-26D6-448C-A405-54C925C9B786}"/>
              </a:ext>
            </a:extLst>
          </p:cNvPr>
          <p:cNvPicPr>
            <a:picLocks noGrp="1" noChangeAspect="1"/>
          </p:cNvPicPr>
          <p:nvPr>
            <p:ph idx="1"/>
          </p:nvPr>
        </p:nvPicPr>
        <p:blipFill rotWithShape="1">
          <a:blip r:embed="rId2">
            <a:duotone>
              <a:schemeClr val="accent2">
                <a:shade val="45000"/>
                <a:satMod val="135000"/>
              </a:schemeClr>
              <a:prstClr val="white"/>
            </a:duotone>
          </a:blip>
          <a:srcRect l="5696" t="5376" r="6645" b="3170"/>
          <a:stretch/>
        </p:blipFill>
        <p:spPr>
          <a:xfrm>
            <a:off x="6101542" y="516811"/>
            <a:ext cx="9326879" cy="7470784"/>
          </a:xfrm>
          <a:prstGeom prst="rect">
            <a:avLst/>
          </a:prstGeom>
        </p:spPr>
      </p:pic>
      <p:sp>
        <p:nvSpPr>
          <p:cNvPr id="2" name="Title 1">
            <a:extLst>
              <a:ext uri="{FF2B5EF4-FFF2-40B4-BE49-F238E27FC236}">
                <a16:creationId xmlns:a16="http://schemas.microsoft.com/office/drawing/2014/main" id="{FF1636AA-E0C0-4EB1-95D8-12FABE9986F0}"/>
              </a:ext>
            </a:extLst>
          </p:cNvPr>
          <p:cNvSpPr>
            <a:spLocks noGrp="1"/>
          </p:cNvSpPr>
          <p:nvPr>
            <p:ph type="title"/>
          </p:nvPr>
        </p:nvSpPr>
        <p:spPr>
          <a:xfrm>
            <a:off x="1138843" y="255268"/>
            <a:ext cx="12618720" cy="1039732"/>
          </a:xfrm>
        </p:spPr>
        <p:txBody>
          <a:bodyPr>
            <a:normAutofit/>
          </a:bodyPr>
          <a:lstStyle/>
          <a:p>
            <a:r>
              <a:rPr lang="en-US" sz="6000" b="1" dirty="0">
                <a:solidFill>
                  <a:srgbClr val="0070C0"/>
                </a:solidFill>
              </a:rPr>
              <a:t>Setting Bits in a Status Register</a:t>
            </a:r>
          </a:p>
        </p:txBody>
      </p:sp>
      <p:sp>
        <p:nvSpPr>
          <p:cNvPr id="5" name="TextBox 4">
            <a:extLst>
              <a:ext uri="{FF2B5EF4-FFF2-40B4-BE49-F238E27FC236}">
                <a16:creationId xmlns:a16="http://schemas.microsoft.com/office/drawing/2014/main" id="{32D36A85-08D3-4EE6-B854-C283F678D92C}"/>
              </a:ext>
            </a:extLst>
          </p:cNvPr>
          <p:cNvSpPr txBox="1"/>
          <p:nvPr/>
        </p:nvSpPr>
        <p:spPr>
          <a:xfrm>
            <a:off x="448886" y="1295000"/>
            <a:ext cx="8418523" cy="769441"/>
          </a:xfrm>
          <a:prstGeom prst="rect">
            <a:avLst/>
          </a:prstGeom>
          <a:noFill/>
        </p:spPr>
        <p:txBody>
          <a:bodyPr wrap="none" rtlCol="0">
            <a:spAutoFit/>
          </a:bodyPr>
          <a:lstStyle/>
          <a:p>
            <a:r>
              <a:rPr lang="en-US" sz="4400" dirty="0"/>
              <a:t>8-bit ALU with a 4-bit status register</a:t>
            </a:r>
          </a:p>
        </p:txBody>
      </p:sp>
      <p:sp>
        <p:nvSpPr>
          <p:cNvPr id="3" name="TextBox 2">
            <a:extLst>
              <a:ext uri="{FF2B5EF4-FFF2-40B4-BE49-F238E27FC236}">
                <a16:creationId xmlns:a16="http://schemas.microsoft.com/office/drawing/2014/main" id="{0B0C8DC4-7400-47CA-AC2C-5C2BECAC1208}"/>
              </a:ext>
            </a:extLst>
          </p:cNvPr>
          <p:cNvSpPr txBox="1"/>
          <p:nvPr/>
        </p:nvSpPr>
        <p:spPr>
          <a:xfrm>
            <a:off x="3546874" y="7325236"/>
            <a:ext cx="2554668" cy="769441"/>
          </a:xfrm>
          <a:prstGeom prst="rect">
            <a:avLst/>
          </a:prstGeom>
          <a:noFill/>
        </p:spPr>
        <p:txBody>
          <a:bodyPr wrap="square" rtlCol="0">
            <a:spAutoFit/>
          </a:bodyPr>
          <a:lstStyle/>
          <a:p>
            <a:r>
              <a:rPr lang="en-US" sz="4400" b="1" dirty="0">
                <a:solidFill>
                  <a:srgbClr val="FF0000"/>
                </a:solidFill>
              </a:rPr>
              <a:t>Fig. 9-14</a:t>
            </a:r>
          </a:p>
        </p:txBody>
      </p:sp>
      <p:sp>
        <p:nvSpPr>
          <p:cNvPr id="6" name="TextBox 5"/>
          <p:cNvSpPr txBox="1"/>
          <p:nvPr/>
        </p:nvSpPr>
        <p:spPr>
          <a:xfrm>
            <a:off x="14447520" y="548640"/>
            <a:ext cx="847898" cy="424732"/>
          </a:xfrm>
          <a:prstGeom prst="rect">
            <a:avLst/>
          </a:prstGeom>
          <a:solidFill>
            <a:schemeClr val="bg1"/>
          </a:solidFill>
          <a:ln>
            <a:solidFill>
              <a:schemeClr val="bg1"/>
            </a:solidFill>
          </a:ln>
        </p:spPr>
        <p:txBody>
          <a:bodyPr wrap="square" rtlCol="0">
            <a:spAutoFit/>
          </a:bodyPr>
          <a:lstStyle/>
          <a:p>
            <a:endParaRPr lang="en-US" sz="2160" dirty="0"/>
          </a:p>
        </p:txBody>
      </p:sp>
      <p:sp>
        <p:nvSpPr>
          <p:cNvPr id="10" name="TextBox 9">
            <a:extLst>
              <a:ext uri="{FF2B5EF4-FFF2-40B4-BE49-F238E27FC236}">
                <a16:creationId xmlns:a16="http://schemas.microsoft.com/office/drawing/2014/main" id="{0B0C8DC4-7400-47CA-AC2C-5C2BECAC1208}"/>
              </a:ext>
            </a:extLst>
          </p:cNvPr>
          <p:cNvSpPr txBox="1"/>
          <p:nvPr/>
        </p:nvSpPr>
        <p:spPr>
          <a:xfrm>
            <a:off x="14447519" y="642193"/>
            <a:ext cx="1280161" cy="769441"/>
          </a:xfrm>
          <a:prstGeom prst="rect">
            <a:avLst/>
          </a:prstGeom>
          <a:solidFill>
            <a:schemeClr val="bg1"/>
          </a:solidFill>
        </p:spPr>
        <p:txBody>
          <a:bodyPr wrap="square" rtlCol="0">
            <a:spAutoFit/>
          </a:bodyPr>
          <a:lstStyle/>
          <a:p>
            <a:endParaRPr lang="en-US" sz="4400" b="1" dirty="0">
              <a:solidFill>
                <a:srgbClr val="FF0000"/>
              </a:solidFill>
            </a:endParaRPr>
          </a:p>
        </p:txBody>
      </p:sp>
    </p:spTree>
    <p:extLst>
      <p:ext uri="{BB962C8B-B14F-4D97-AF65-F5344CB8AC3E}">
        <p14:creationId xmlns:p14="http://schemas.microsoft.com/office/powerpoint/2010/main" val="27979091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0" name="TextBox 9"/>
              <p:cNvSpPr txBox="1"/>
              <p:nvPr/>
            </p:nvSpPr>
            <p:spPr>
              <a:xfrm>
                <a:off x="232756" y="805964"/>
                <a:ext cx="16010314" cy="7294305"/>
              </a:xfrm>
              <a:prstGeom prst="rect">
                <a:avLst/>
              </a:prstGeom>
              <a:noFill/>
            </p:spPr>
            <p:txBody>
              <a:bodyPr wrap="square" rtlCol="0">
                <a:spAutoFit/>
              </a:bodyPr>
              <a:lstStyle/>
              <a:p>
                <a:r>
                  <a:rPr lang="en-US" sz="3600" dirty="0"/>
                  <a:t>Figure 9.14. shows the block diagram of an 8-bit ALU with a 4-bit status register. The four status bits for </a:t>
                </a:r>
                <a:r>
                  <a:rPr lang="en-US" sz="3600" b="1" dirty="0">
                    <a:solidFill>
                      <a:srgbClr val="00B050"/>
                    </a:solidFill>
                  </a:rPr>
                  <a:t>carry, sign, zero</a:t>
                </a:r>
                <a:r>
                  <a:rPr lang="en-US" sz="3600" dirty="0">
                    <a:solidFill>
                      <a:srgbClr val="00B050"/>
                    </a:solidFill>
                  </a:rPr>
                  <a:t>, and </a:t>
                </a:r>
                <a:r>
                  <a:rPr lang="en-US" sz="3600" b="1" dirty="0">
                    <a:solidFill>
                      <a:srgbClr val="00B050"/>
                    </a:solidFill>
                  </a:rPr>
                  <a:t>overflow </a:t>
                </a:r>
                <a:r>
                  <a:rPr lang="en-US" sz="3600" dirty="0"/>
                  <a:t>bits are symbolized by </a:t>
                </a:r>
                <a:r>
                  <a:rPr lang="en-US" sz="3600" i="1" dirty="0">
                    <a:solidFill>
                      <a:srgbClr val="00B050"/>
                    </a:solidFill>
                  </a:rPr>
                  <a:t>C</a:t>
                </a:r>
                <a:r>
                  <a:rPr lang="en-US" sz="3600" dirty="0">
                    <a:solidFill>
                      <a:srgbClr val="00B050"/>
                    </a:solidFill>
                  </a:rPr>
                  <a:t>, </a:t>
                </a:r>
                <a:r>
                  <a:rPr lang="en-US" sz="3600" i="1" dirty="0">
                    <a:solidFill>
                      <a:srgbClr val="00B050"/>
                    </a:solidFill>
                  </a:rPr>
                  <a:t>S</a:t>
                </a:r>
                <a:r>
                  <a:rPr lang="en-US" sz="3600" dirty="0">
                    <a:solidFill>
                      <a:srgbClr val="00B050"/>
                    </a:solidFill>
                  </a:rPr>
                  <a:t>, </a:t>
                </a:r>
                <a:r>
                  <a:rPr lang="en-US" sz="3600" i="1" dirty="0">
                    <a:solidFill>
                      <a:srgbClr val="00B050"/>
                    </a:solidFill>
                  </a:rPr>
                  <a:t>Z</a:t>
                </a:r>
                <a:r>
                  <a:rPr lang="en-US" sz="3600" dirty="0">
                    <a:solidFill>
                      <a:srgbClr val="00B050"/>
                    </a:solidFill>
                  </a:rPr>
                  <a:t>, and </a:t>
                </a:r>
                <a:r>
                  <a:rPr lang="en-US" sz="3600" i="1" dirty="0">
                    <a:solidFill>
                      <a:srgbClr val="00B050"/>
                    </a:solidFill>
                  </a:rPr>
                  <a:t>V</a:t>
                </a:r>
                <a:r>
                  <a:rPr lang="en-US" sz="3600" dirty="0"/>
                  <a:t> respectively. The bits are </a:t>
                </a:r>
                <a:r>
                  <a:rPr lang="en-US" sz="3600" b="1" dirty="0">
                    <a:solidFill>
                      <a:srgbClr val="FF0000"/>
                    </a:solidFill>
                  </a:rPr>
                  <a:t>set</a:t>
                </a:r>
                <a:r>
                  <a:rPr lang="en-US" sz="3600" dirty="0"/>
                  <a:t> (</a:t>
                </a:r>
                <a:r>
                  <a:rPr lang="en-US" sz="3600" b="1" dirty="0">
                    <a:solidFill>
                      <a:srgbClr val="FF0000"/>
                    </a:solidFill>
                  </a:rPr>
                  <a:t>HIGH</a:t>
                </a:r>
                <a:r>
                  <a:rPr lang="en-US" sz="3600" dirty="0"/>
                  <a:t>) or </a:t>
                </a:r>
                <a:r>
                  <a:rPr lang="en-US" sz="3600" b="1" dirty="0">
                    <a:solidFill>
                      <a:srgbClr val="0070C0"/>
                    </a:solidFill>
                  </a:rPr>
                  <a:t>cleared </a:t>
                </a:r>
                <a:r>
                  <a:rPr lang="en-US" sz="3600" dirty="0"/>
                  <a:t>(</a:t>
                </a:r>
                <a:r>
                  <a:rPr lang="en-US" sz="3600" b="1" dirty="0">
                    <a:solidFill>
                      <a:srgbClr val="0070C0"/>
                    </a:solidFill>
                  </a:rPr>
                  <a:t>LOW</a:t>
                </a:r>
                <a:r>
                  <a:rPr lang="en-US" sz="3600" dirty="0"/>
                  <a:t>) as a result of an operation performed in the ALU.</a:t>
                </a:r>
              </a:p>
              <a:p>
                <a:pPr marL="742950" indent="-742950">
                  <a:buAutoNum type="arabicPeriod"/>
                </a:pPr>
                <a:r>
                  <a:rPr lang="en-US" sz="3600" dirty="0"/>
                  <a:t>Bit </a:t>
                </a:r>
                <a:r>
                  <a:rPr lang="en-US" sz="3600" i="1" dirty="0"/>
                  <a:t>C</a:t>
                </a:r>
                <a:r>
                  <a:rPr lang="en-US" sz="3600" dirty="0"/>
                  <a:t> is set if the output carry of the ALU is 1. It is cleared if the output carry is 0.</a:t>
                </a:r>
              </a:p>
              <a:p>
                <a:pPr marL="742950" indent="-742950">
                  <a:buFontTx/>
                  <a:buAutoNum type="arabicPeriod"/>
                </a:pPr>
                <a:r>
                  <a:rPr lang="en-US" sz="3600" dirty="0"/>
                  <a:t>Bit </a:t>
                </a:r>
                <a:r>
                  <a:rPr lang="en-US" sz="3600" i="1" dirty="0"/>
                  <a:t>S</a:t>
                </a:r>
                <a:r>
                  <a:rPr lang="en-US" sz="3600" dirty="0"/>
                  <a:t> is set if the highest-order bit of the result (i.e., the sign bit) in the output of the ALU is 1. It is cleared if the highest-order bit of the result is 0.</a:t>
                </a:r>
              </a:p>
              <a:p>
                <a:pPr marL="742950" indent="-742950">
                  <a:buFontTx/>
                  <a:buAutoNum type="arabicPeriod"/>
                </a:pPr>
                <a:r>
                  <a:rPr lang="en-US" sz="3600" dirty="0"/>
                  <a:t>Bit </a:t>
                </a:r>
                <a:r>
                  <a:rPr lang="en-US" sz="3600" i="1" dirty="0"/>
                  <a:t>Z</a:t>
                </a:r>
                <a:r>
                  <a:rPr lang="en-US" sz="3600" dirty="0"/>
                  <a:t> is set if the output carry of the ALU contains all 0s, and it is cleared otherwise. That is, </a:t>
                </a:r>
                <a:r>
                  <a:rPr lang="en-US" sz="3600" i="1" dirty="0"/>
                  <a:t>Z</a:t>
                </a:r>
                <a:r>
                  <a:rPr lang="en-US" sz="3600" dirty="0"/>
                  <a:t> = 1 if the result is 0, and </a:t>
                </a:r>
                <a:r>
                  <a:rPr lang="en-US" sz="3600" i="1" dirty="0"/>
                  <a:t>Z</a:t>
                </a:r>
                <a:r>
                  <a:rPr lang="en-US" sz="3600" dirty="0"/>
                  <a:t> = 0 if the result is not 0.</a:t>
                </a:r>
              </a:p>
              <a:p>
                <a:pPr marL="742950" indent="-742950">
                  <a:buFontTx/>
                  <a:buAutoNum type="arabicPeriod"/>
                </a:pPr>
                <a:r>
                  <a:rPr lang="en-US" sz="3600" dirty="0"/>
                  <a:t>Bit </a:t>
                </a:r>
                <a:r>
                  <a:rPr lang="en-US" sz="3600" i="1" dirty="0"/>
                  <a:t>V</a:t>
                </a:r>
                <a:r>
                  <a:rPr lang="en-US" sz="3600" dirty="0"/>
                  <a:t> is set if the exclusive-OR of output carry and MSB of the ALU is 1 (that is, </a:t>
                </a:r>
                <a14:m>
                  <m:oMath xmlns:m="http://schemas.openxmlformats.org/officeDocument/2006/math">
                    <m:sSub>
                      <m:sSubPr>
                        <m:ctrlPr>
                          <a:rPr lang="en-US" sz="3600" i="1" smtClean="0">
                            <a:latin typeface="Cambria Math" panose="02040503050406030204" pitchFamily="18" charset="0"/>
                          </a:rPr>
                        </m:ctrlPr>
                      </m:sSubPr>
                      <m:e>
                        <m:r>
                          <a:rPr lang="en-US" sz="3600" b="0" i="1" smtClean="0">
                            <a:latin typeface="Cambria Math" panose="02040503050406030204" pitchFamily="18" charset="0"/>
                          </a:rPr>
                          <m:t>𝐶</m:t>
                        </m:r>
                      </m:e>
                      <m:sub>
                        <m:r>
                          <a:rPr lang="en-US" sz="3600" b="0" i="1" smtClean="0">
                            <a:latin typeface="Cambria Math" panose="02040503050406030204" pitchFamily="18" charset="0"/>
                          </a:rPr>
                          <m:t>9</m:t>
                        </m:r>
                      </m:sub>
                    </m:sSub>
                    <m:r>
                      <a:rPr lang="en-US" sz="3600" i="1" smtClean="0">
                        <a:latin typeface="Cambria Math" panose="02040503050406030204" pitchFamily="18" charset="0"/>
                        <a:ea typeface="Cambria Math" panose="02040503050406030204" pitchFamily="18" charset="0"/>
                      </a:rPr>
                      <m:t>⊕</m:t>
                    </m:r>
                    <m:sSub>
                      <m:sSubPr>
                        <m:ctrlPr>
                          <a:rPr lang="en-US" sz="3600" i="1" smtClean="0">
                            <a:latin typeface="Cambria Math" panose="02040503050406030204" pitchFamily="18" charset="0"/>
                            <a:ea typeface="Cambria Math" panose="02040503050406030204" pitchFamily="18" charset="0"/>
                          </a:rPr>
                        </m:ctrlPr>
                      </m:sSubPr>
                      <m:e>
                        <m:r>
                          <a:rPr lang="en-US" sz="3600" b="0" i="1" smtClean="0">
                            <a:latin typeface="Cambria Math" panose="02040503050406030204" pitchFamily="18" charset="0"/>
                            <a:ea typeface="Cambria Math" panose="02040503050406030204" pitchFamily="18" charset="0"/>
                          </a:rPr>
                          <m:t>𝐶</m:t>
                        </m:r>
                      </m:e>
                      <m:sub>
                        <m:r>
                          <a:rPr lang="en-US" sz="3600" b="0" i="1" smtClean="0">
                            <a:latin typeface="Cambria Math" panose="02040503050406030204" pitchFamily="18" charset="0"/>
                            <a:ea typeface="Cambria Math" panose="02040503050406030204" pitchFamily="18" charset="0"/>
                          </a:rPr>
                          <m:t>8</m:t>
                        </m:r>
                      </m:sub>
                    </m:sSub>
                    <m:r>
                      <a:rPr lang="en-US" sz="3600" b="0" i="1" smtClean="0">
                        <a:latin typeface="Cambria Math" panose="02040503050406030204" pitchFamily="18" charset="0"/>
                        <a:ea typeface="Cambria Math" panose="02040503050406030204" pitchFamily="18" charset="0"/>
                      </a:rPr>
                      <m:t>=1</m:t>
                    </m:r>
                  </m:oMath>
                </a14:m>
                <a:r>
                  <a:rPr lang="en-US" sz="3600" dirty="0"/>
                  <a:t>), and it is cleared otherwise. This is the condition of overflow when the numbers are in sign 2’s complement representation. For an 8-bit ALU, </a:t>
                </a:r>
                <a:r>
                  <a:rPr lang="en-US" sz="3600" i="1" dirty="0"/>
                  <a:t>V</a:t>
                </a:r>
                <a:r>
                  <a:rPr lang="en-US" sz="3600" dirty="0"/>
                  <a:t> = 1 if the result is greater than 127 or less than -128.</a:t>
                </a:r>
              </a:p>
            </p:txBody>
          </p:sp>
        </mc:Choice>
        <mc:Fallback xmlns="">
          <p:sp>
            <p:nvSpPr>
              <p:cNvPr id="10" name="TextBox 9"/>
              <p:cNvSpPr txBox="1">
                <a:spLocks noRot="1" noChangeAspect="1" noMove="1" noResize="1" noEditPoints="1" noAdjustHandles="1" noChangeArrowheads="1" noChangeShapeType="1" noTextEdit="1"/>
              </p:cNvSpPr>
              <p:nvPr/>
            </p:nvSpPr>
            <p:spPr>
              <a:xfrm>
                <a:off x="232756" y="805964"/>
                <a:ext cx="16010314" cy="7294305"/>
              </a:xfrm>
              <a:prstGeom prst="rect">
                <a:avLst/>
              </a:prstGeom>
              <a:blipFill>
                <a:blip r:embed="rId2"/>
                <a:stretch>
                  <a:fillRect l="-1180" t="-1253" r="-1142" b="-2172"/>
                </a:stretch>
              </a:blipFill>
            </p:spPr>
            <p:txBody>
              <a:bodyPr/>
              <a:lstStyle/>
              <a:p>
                <a:r>
                  <a:rPr lang="en-US">
                    <a:noFill/>
                  </a:rPr>
                  <a:t> </a:t>
                </a:r>
              </a:p>
            </p:txBody>
          </p:sp>
        </mc:Fallback>
      </mc:AlternateContent>
      <p:sp>
        <p:nvSpPr>
          <p:cNvPr id="11" name="Title 1">
            <a:extLst>
              <a:ext uri="{FF2B5EF4-FFF2-40B4-BE49-F238E27FC236}">
                <a16:creationId xmlns:a16="http://schemas.microsoft.com/office/drawing/2014/main" id="{66DB13EE-9066-4270-BF91-8769F7E74896}"/>
              </a:ext>
            </a:extLst>
          </p:cNvPr>
          <p:cNvSpPr>
            <a:spLocks noGrp="1"/>
          </p:cNvSpPr>
          <p:nvPr>
            <p:ph type="title"/>
          </p:nvPr>
        </p:nvSpPr>
        <p:spPr>
          <a:xfrm>
            <a:off x="1928553" y="125019"/>
            <a:ext cx="12618720" cy="857782"/>
          </a:xfrm>
        </p:spPr>
        <p:txBody>
          <a:bodyPr>
            <a:normAutofit/>
          </a:bodyPr>
          <a:lstStyle/>
          <a:p>
            <a:r>
              <a:rPr lang="en-US" sz="4800" b="1" dirty="0">
                <a:solidFill>
                  <a:srgbClr val="0070C0"/>
                </a:solidFill>
              </a:rPr>
              <a:t>Setting Bits in a Status Register</a:t>
            </a:r>
          </a:p>
        </p:txBody>
      </p:sp>
    </p:spTree>
    <p:extLst>
      <p:ext uri="{BB962C8B-B14F-4D97-AF65-F5344CB8AC3E}">
        <p14:creationId xmlns:p14="http://schemas.microsoft.com/office/powerpoint/2010/main" val="3183518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D697F5-AD9C-4D31-B7D5-97E448F5F8D2}"/>
              </a:ext>
            </a:extLst>
          </p:cNvPr>
          <p:cNvSpPr>
            <a:spLocks noGrp="1"/>
          </p:cNvSpPr>
          <p:nvPr>
            <p:ph type="title"/>
          </p:nvPr>
        </p:nvSpPr>
        <p:spPr>
          <a:xfrm>
            <a:off x="581891" y="494514"/>
            <a:ext cx="15218632" cy="1494618"/>
          </a:xfrm>
        </p:spPr>
        <p:txBody>
          <a:bodyPr>
            <a:noAutofit/>
          </a:bodyPr>
          <a:lstStyle/>
          <a:p>
            <a:r>
              <a:rPr lang="en-US" sz="5400" dirty="0">
                <a:solidFill>
                  <a:srgbClr val="FF0000"/>
                </a:solidFill>
              </a:rPr>
              <a:t>Table 9-5 </a:t>
            </a:r>
            <a:r>
              <a:rPr lang="en-US" sz="5400" dirty="0"/>
              <a:t>Status bits after the subtraction operation of two </a:t>
            </a:r>
            <a:r>
              <a:rPr lang="en-US" sz="5400" b="1" dirty="0">
                <a:solidFill>
                  <a:srgbClr val="FF0000"/>
                </a:solidFill>
              </a:rPr>
              <a:t>unsigned</a:t>
            </a:r>
            <a:r>
              <a:rPr lang="en-US" sz="5400" dirty="0"/>
              <a:t> numbers (</a:t>
            </a:r>
            <a:r>
              <a:rPr lang="en-US" sz="5400" i="1" dirty="0"/>
              <a:t>A-B</a:t>
            </a:r>
            <a:r>
              <a:rPr lang="en-US" sz="5400" dirty="0"/>
              <a:t>)</a:t>
            </a:r>
          </a:p>
        </p:txBody>
      </p:sp>
      <p:pic>
        <p:nvPicPr>
          <p:cNvPr id="4" name="Content Placeholder 3">
            <a:extLst>
              <a:ext uri="{FF2B5EF4-FFF2-40B4-BE49-F238E27FC236}">
                <a16:creationId xmlns:a16="http://schemas.microsoft.com/office/drawing/2014/main" id="{F371F04A-BDFE-40A9-86F5-BBBE2ED39121}"/>
              </a:ext>
            </a:extLst>
          </p:cNvPr>
          <p:cNvPicPr>
            <a:picLocks noGrp="1" noChangeAspect="1"/>
          </p:cNvPicPr>
          <p:nvPr>
            <p:ph idx="1"/>
          </p:nvPr>
        </p:nvPicPr>
        <p:blipFill rotWithShape="1">
          <a:blip r:embed="rId2">
            <a:duotone>
              <a:schemeClr val="accent2">
                <a:shade val="45000"/>
                <a:satMod val="135000"/>
              </a:schemeClr>
              <a:prstClr val="white"/>
            </a:duotone>
            <a:lum bright="-20000" contrast="40000"/>
          </a:blip>
          <a:srcRect l="10467" t="8555" r="11005" b="7368"/>
          <a:stretch/>
        </p:blipFill>
        <p:spPr>
          <a:xfrm>
            <a:off x="1406198" y="1978427"/>
            <a:ext cx="13630176" cy="5935288"/>
          </a:xfrm>
          <a:prstGeom prst="rect">
            <a:avLst/>
          </a:prstGeom>
        </p:spPr>
      </p:pic>
    </p:spTree>
    <p:extLst>
      <p:ext uri="{BB962C8B-B14F-4D97-AF65-F5344CB8AC3E}">
        <p14:creationId xmlns:p14="http://schemas.microsoft.com/office/powerpoint/2010/main" val="41629140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7A646-134F-4BB4-8D75-420ED9FBB4AA}"/>
              </a:ext>
            </a:extLst>
          </p:cNvPr>
          <p:cNvSpPr>
            <a:spLocks noGrp="1"/>
          </p:cNvSpPr>
          <p:nvPr>
            <p:ph type="title"/>
          </p:nvPr>
        </p:nvSpPr>
        <p:spPr>
          <a:xfrm>
            <a:off x="254591" y="810084"/>
            <a:ext cx="15897923" cy="1389832"/>
          </a:xfrm>
        </p:spPr>
        <p:txBody>
          <a:bodyPr anchor="t">
            <a:noAutofit/>
          </a:bodyPr>
          <a:lstStyle/>
          <a:p>
            <a:r>
              <a:rPr lang="en-US" sz="4800" dirty="0"/>
              <a:t>Status bits after the subtraction (</a:t>
            </a:r>
            <a:r>
              <a:rPr lang="en-US" sz="4800" i="1" dirty="0"/>
              <a:t>A-B</a:t>
            </a:r>
            <a:r>
              <a:rPr lang="en-US" sz="4800" dirty="0"/>
              <a:t>) of two </a:t>
            </a:r>
            <a:r>
              <a:rPr lang="en-US" sz="4800" b="1" dirty="0">
                <a:solidFill>
                  <a:srgbClr val="FF0000"/>
                </a:solidFill>
              </a:rPr>
              <a:t>signed</a:t>
            </a:r>
            <a:r>
              <a:rPr lang="en-US" sz="4800" dirty="0"/>
              <a:t> binary numbers when negative numbers are in 2’s complement form</a:t>
            </a:r>
          </a:p>
        </p:txBody>
      </p:sp>
      <p:pic>
        <p:nvPicPr>
          <p:cNvPr id="4" name="Content Placeholder 3">
            <a:extLst>
              <a:ext uri="{FF2B5EF4-FFF2-40B4-BE49-F238E27FC236}">
                <a16:creationId xmlns:a16="http://schemas.microsoft.com/office/drawing/2014/main" id="{EFFF5027-1E69-4A71-BA3C-AD3C91824782}"/>
              </a:ext>
            </a:extLst>
          </p:cNvPr>
          <p:cNvPicPr>
            <a:picLocks noGrp="1" noChangeAspect="1"/>
          </p:cNvPicPr>
          <p:nvPr>
            <p:ph idx="1"/>
          </p:nvPr>
        </p:nvPicPr>
        <p:blipFill rotWithShape="1">
          <a:blip r:embed="rId2">
            <a:duotone>
              <a:schemeClr val="accent2">
                <a:shade val="45000"/>
                <a:satMod val="135000"/>
              </a:schemeClr>
              <a:prstClr val="white"/>
            </a:duotone>
            <a:lum bright="-20000" contrast="40000"/>
          </a:blip>
          <a:srcRect l="3511" t="9412" r="4659" b="5491"/>
          <a:stretch/>
        </p:blipFill>
        <p:spPr>
          <a:xfrm>
            <a:off x="254591" y="2643448"/>
            <a:ext cx="15897923" cy="4389122"/>
          </a:xfrm>
          <a:prstGeom prst="rect">
            <a:avLst/>
          </a:prstGeom>
        </p:spPr>
      </p:pic>
    </p:spTree>
    <p:extLst>
      <p:ext uri="{BB962C8B-B14F-4D97-AF65-F5344CB8AC3E}">
        <p14:creationId xmlns:p14="http://schemas.microsoft.com/office/powerpoint/2010/main" val="32713687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7A646-134F-4BB4-8D75-420ED9FBB4AA}"/>
              </a:ext>
            </a:extLst>
          </p:cNvPr>
          <p:cNvSpPr>
            <a:spLocks noGrp="1"/>
          </p:cNvSpPr>
          <p:nvPr>
            <p:ph type="title"/>
          </p:nvPr>
        </p:nvSpPr>
        <p:spPr>
          <a:xfrm>
            <a:off x="249382" y="704159"/>
            <a:ext cx="16026938" cy="1407274"/>
          </a:xfrm>
        </p:spPr>
        <p:txBody>
          <a:bodyPr anchor="t">
            <a:noAutofit/>
          </a:bodyPr>
          <a:lstStyle/>
          <a:p>
            <a:r>
              <a:rPr lang="en-US" sz="4800" dirty="0">
                <a:solidFill>
                  <a:srgbClr val="00B050"/>
                </a:solidFill>
              </a:rPr>
              <a:t>Status bits after the subtraction (</a:t>
            </a:r>
            <a:r>
              <a:rPr lang="en-US" sz="4800" i="1" dirty="0">
                <a:solidFill>
                  <a:srgbClr val="00B050"/>
                </a:solidFill>
              </a:rPr>
              <a:t>A-B</a:t>
            </a:r>
            <a:r>
              <a:rPr lang="en-US" sz="4800" dirty="0">
                <a:solidFill>
                  <a:srgbClr val="00B050"/>
                </a:solidFill>
              </a:rPr>
              <a:t>) of two </a:t>
            </a:r>
            <a:r>
              <a:rPr lang="en-US" sz="4800" b="1" dirty="0">
                <a:solidFill>
                  <a:srgbClr val="FF0000"/>
                </a:solidFill>
              </a:rPr>
              <a:t>signed</a:t>
            </a:r>
            <a:r>
              <a:rPr lang="en-US" sz="4800" dirty="0">
                <a:solidFill>
                  <a:srgbClr val="00B050"/>
                </a:solidFill>
              </a:rPr>
              <a:t> binary numbers when negative numbers are in 2’s complement form</a:t>
            </a:r>
          </a:p>
        </p:txBody>
      </p:sp>
      <p:sp>
        <p:nvSpPr>
          <p:cNvPr id="7" name="TextBox 6"/>
          <p:cNvSpPr txBox="1"/>
          <p:nvPr/>
        </p:nvSpPr>
        <p:spPr>
          <a:xfrm>
            <a:off x="249382" y="2111433"/>
            <a:ext cx="16010314" cy="5016758"/>
          </a:xfrm>
          <a:prstGeom prst="rect">
            <a:avLst/>
          </a:prstGeom>
          <a:noFill/>
        </p:spPr>
        <p:txBody>
          <a:bodyPr wrap="square" rtlCol="0">
            <a:spAutoFit/>
          </a:bodyPr>
          <a:lstStyle/>
          <a:p>
            <a:r>
              <a:rPr lang="en-US" sz="4000" dirty="0"/>
              <a:t>Some computers consider the </a:t>
            </a:r>
            <a:r>
              <a:rPr lang="en-US" sz="4000" b="1" i="1" dirty="0">
                <a:solidFill>
                  <a:srgbClr val="0070C0"/>
                </a:solidFill>
              </a:rPr>
              <a:t>C</a:t>
            </a:r>
            <a:r>
              <a:rPr lang="en-US" sz="4000" b="1" dirty="0">
                <a:solidFill>
                  <a:srgbClr val="0070C0"/>
                </a:solidFill>
              </a:rPr>
              <a:t> bit to be a borrow bit </a:t>
            </a:r>
            <a:r>
              <a:rPr lang="en-US" sz="4000" dirty="0"/>
              <a:t>after a subtraction operation </a:t>
            </a:r>
            <a:r>
              <a:rPr lang="en-US" sz="4000" i="1" dirty="0"/>
              <a:t>A</a:t>
            </a:r>
            <a:r>
              <a:rPr lang="en-US" sz="4000" dirty="0"/>
              <a:t> – </a:t>
            </a:r>
            <a:r>
              <a:rPr lang="en-US" sz="4000" i="1" dirty="0"/>
              <a:t>B</a:t>
            </a:r>
            <a:r>
              <a:rPr lang="en-US" sz="4000" dirty="0"/>
              <a:t>. An end </a:t>
            </a:r>
            <a:r>
              <a:rPr lang="en-US" sz="4000" b="1" dirty="0">
                <a:solidFill>
                  <a:srgbClr val="00B050"/>
                </a:solidFill>
              </a:rPr>
              <a:t>borrow does not occur if </a:t>
            </a:r>
            <a:r>
              <a:rPr lang="en-US" sz="4000" b="1" i="1" dirty="0">
                <a:solidFill>
                  <a:srgbClr val="00B050"/>
                </a:solidFill>
              </a:rPr>
              <a:t>A</a:t>
            </a:r>
            <a:r>
              <a:rPr lang="en-US" sz="4000" b="1" dirty="0">
                <a:solidFill>
                  <a:srgbClr val="00B050"/>
                </a:solidFill>
              </a:rPr>
              <a:t> ≥ </a:t>
            </a:r>
            <a:r>
              <a:rPr lang="en-US" sz="4000" b="1" i="1" dirty="0">
                <a:solidFill>
                  <a:srgbClr val="00B050"/>
                </a:solidFill>
              </a:rPr>
              <a:t>B</a:t>
            </a:r>
            <a:r>
              <a:rPr lang="en-US" sz="4000" dirty="0"/>
              <a:t>, but </a:t>
            </a:r>
            <a:r>
              <a:rPr lang="en-US" sz="4000" b="1" dirty="0">
                <a:solidFill>
                  <a:srgbClr val="FF0000"/>
                </a:solidFill>
              </a:rPr>
              <a:t>an extra bit must be borrowed when </a:t>
            </a:r>
            <a:r>
              <a:rPr lang="en-US" sz="4000" b="1" i="1" dirty="0">
                <a:solidFill>
                  <a:srgbClr val="FF0000"/>
                </a:solidFill>
              </a:rPr>
              <a:t>A</a:t>
            </a:r>
            <a:r>
              <a:rPr lang="en-US" sz="4000" b="1" dirty="0">
                <a:solidFill>
                  <a:srgbClr val="FF0000"/>
                </a:solidFill>
              </a:rPr>
              <a:t> &lt; </a:t>
            </a:r>
            <a:r>
              <a:rPr lang="en-US" sz="4000" b="1" i="1" dirty="0">
                <a:solidFill>
                  <a:srgbClr val="FF0000"/>
                </a:solidFill>
              </a:rPr>
              <a:t>B</a:t>
            </a:r>
            <a:r>
              <a:rPr lang="en-US" sz="4000" dirty="0"/>
              <a:t>.</a:t>
            </a:r>
          </a:p>
          <a:p>
            <a:r>
              <a:rPr lang="en-US" sz="4000" dirty="0"/>
              <a:t>The </a:t>
            </a:r>
            <a:r>
              <a:rPr lang="en-US" sz="4000" b="1" dirty="0">
                <a:solidFill>
                  <a:srgbClr val="00B050"/>
                </a:solidFill>
              </a:rPr>
              <a:t>condition for a borrow </a:t>
            </a:r>
            <a:r>
              <a:rPr lang="en-US" sz="4000" dirty="0"/>
              <a:t>is the </a:t>
            </a:r>
            <a:r>
              <a:rPr lang="en-US" sz="4000" b="1" dirty="0">
                <a:solidFill>
                  <a:srgbClr val="00B050"/>
                </a:solidFill>
              </a:rPr>
              <a:t>complement of the output carry </a:t>
            </a:r>
            <a:r>
              <a:rPr lang="en-US" sz="4000" dirty="0"/>
              <a:t>obtained when the subtraction is done by taking the 2’s complement of B. For this reason, a processor that considers the </a:t>
            </a:r>
            <a:r>
              <a:rPr lang="en-US" sz="4000" i="1" dirty="0"/>
              <a:t>C</a:t>
            </a:r>
            <a:r>
              <a:rPr lang="en-US" sz="4000" dirty="0"/>
              <a:t> bit to be a borrow after a subtraction will complement the</a:t>
            </a:r>
            <a:r>
              <a:rPr lang="en-US" sz="4000" i="1" dirty="0"/>
              <a:t> C </a:t>
            </a:r>
            <a:r>
              <a:rPr lang="en-US" sz="4000" dirty="0"/>
              <a:t>bit after a subtraction or compare operation and denote this bit as a borrow.</a:t>
            </a:r>
          </a:p>
        </p:txBody>
      </p:sp>
    </p:spTree>
    <p:extLst>
      <p:ext uri="{BB962C8B-B14F-4D97-AF65-F5344CB8AC3E}">
        <p14:creationId xmlns:p14="http://schemas.microsoft.com/office/powerpoint/2010/main" val="13671620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CE707-0278-4175-8002-B61113380F15}"/>
              </a:ext>
            </a:extLst>
          </p:cNvPr>
          <p:cNvSpPr>
            <a:spLocks noGrp="1"/>
          </p:cNvSpPr>
          <p:nvPr>
            <p:ph type="title"/>
          </p:nvPr>
        </p:nvSpPr>
        <p:spPr>
          <a:xfrm>
            <a:off x="1213658" y="438150"/>
            <a:ext cx="13325302" cy="1091392"/>
          </a:xfrm>
        </p:spPr>
        <p:txBody>
          <a:bodyPr>
            <a:normAutofit/>
          </a:bodyPr>
          <a:lstStyle/>
          <a:p>
            <a:r>
              <a:rPr lang="en-US" sz="6000" b="1" dirty="0">
                <a:solidFill>
                  <a:srgbClr val="0070C0"/>
                </a:solidFill>
              </a:rPr>
              <a:t>Design of a Shifter</a:t>
            </a:r>
          </a:p>
        </p:txBody>
      </p:sp>
      <p:sp>
        <p:nvSpPr>
          <p:cNvPr id="8" name="TextBox 7"/>
          <p:cNvSpPr txBox="1"/>
          <p:nvPr/>
        </p:nvSpPr>
        <p:spPr>
          <a:xfrm>
            <a:off x="249382" y="1338733"/>
            <a:ext cx="16010314" cy="5509200"/>
          </a:xfrm>
          <a:prstGeom prst="rect">
            <a:avLst/>
          </a:prstGeom>
          <a:noFill/>
        </p:spPr>
        <p:txBody>
          <a:bodyPr wrap="square" rtlCol="0">
            <a:spAutoFit/>
          </a:bodyPr>
          <a:lstStyle/>
          <a:p>
            <a:pPr marL="571500" indent="-571500">
              <a:buFont typeface="Arial" panose="020B0604020202020204" pitchFamily="34" charset="0"/>
              <a:buChar char="•"/>
            </a:pPr>
            <a:r>
              <a:rPr lang="en-US" sz="4400" dirty="0"/>
              <a:t>The shift unit attached to a processor transfers the output of the ALU onto the output bus.</a:t>
            </a:r>
          </a:p>
          <a:p>
            <a:pPr marL="571500" indent="-571500">
              <a:buFont typeface="Arial" panose="020B0604020202020204" pitchFamily="34" charset="0"/>
              <a:buChar char="•"/>
            </a:pPr>
            <a:r>
              <a:rPr lang="en-US" sz="4400" dirty="0"/>
              <a:t>The shifter may transfer the information directly without a shift, or it may shift the information to the right or left.</a:t>
            </a:r>
          </a:p>
          <a:p>
            <a:pPr marL="571500" indent="-571500">
              <a:buFont typeface="Arial" panose="020B0604020202020204" pitchFamily="34" charset="0"/>
              <a:buChar char="•"/>
            </a:pPr>
            <a:r>
              <a:rPr lang="en-US" sz="4400" dirty="0"/>
              <a:t>Provision is sometimes made for no transfer from the ALU to the output bus.</a:t>
            </a:r>
          </a:p>
          <a:p>
            <a:pPr marL="571500" indent="-571500">
              <a:buFont typeface="Arial" panose="020B0604020202020204" pitchFamily="34" charset="0"/>
              <a:buChar char="•"/>
            </a:pPr>
            <a:r>
              <a:rPr lang="en-US" sz="4400" dirty="0"/>
              <a:t>The shifter provides the shift micro-operations commonly not available in an ALU.</a:t>
            </a:r>
          </a:p>
        </p:txBody>
      </p:sp>
    </p:spTree>
    <p:extLst>
      <p:ext uri="{BB962C8B-B14F-4D97-AF65-F5344CB8AC3E}">
        <p14:creationId xmlns:p14="http://schemas.microsoft.com/office/powerpoint/2010/main" val="16068594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327840-99AC-44D0-B7BF-EC1D9AD9FED8}"/>
              </a:ext>
            </a:extLst>
          </p:cNvPr>
          <p:cNvSpPr>
            <a:spLocks noGrp="1"/>
          </p:cNvSpPr>
          <p:nvPr>
            <p:ph type="title"/>
          </p:nvPr>
        </p:nvSpPr>
        <p:spPr>
          <a:xfrm>
            <a:off x="1862051" y="122264"/>
            <a:ext cx="12018540" cy="1015539"/>
          </a:xfrm>
        </p:spPr>
        <p:txBody>
          <a:bodyPr>
            <a:normAutofit/>
          </a:bodyPr>
          <a:lstStyle/>
          <a:p>
            <a:r>
              <a:rPr lang="en-US" sz="6000" b="1" dirty="0">
                <a:solidFill>
                  <a:srgbClr val="0070C0"/>
                </a:solidFill>
              </a:rPr>
              <a:t>Design of Shifter</a:t>
            </a:r>
          </a:p>
        </p:txBody>
      </p:sp>
      <p:pic>
        <p:nvPicPr>
          <p:cNvPr id="4" name="Content Placeholder 3">
            <a:extLst>
              <a:ext uri="{FF2B5EF4-FFF2-40B4-BE49-F238E27FC236}">
                <a16:creationId xmlns:a16="http://schemas.microsoft.com/office/drawing/2014/main" id="{3F38AED4-E301-4D87-93D9-ABB213A39ED0}"/>
              </a:ext>
            </a:extLst>
          </p:cNvPr>
          <p:cNvPicPr>
            <a:picLocks noGrp="1" noChangeAspect="1"/>
          </p:cNvPicPr>
          <p:nvPr>
            <p:ph idx="1"/>
          </p:nvPr>
        </p:nvPicPr>
        <p:blipFill rotWithShape="1">
          <a:blip r:embed="rId2">
            <a:duotone>
              <a:prstClr val="black"/>
              <a:schemeClr val="accent1">
                <a:tint val="45000"/>
                <a:satMod val="400000"/>
              </a:schemeClr>
            </a:duotone>
          </a:blip>
          <a:srcRect l="2506" r="1159" b="1517"/>
          <a:stretch/>
        </p:blipFill>
        <p:spPr>
          <a:xfrm>
            <a:off x="1679171" y="1137803"/>
            <a:ext cx="10224655" cy="6476657"/>
          </a:xfrm>
          <a:prstGeom prst="rect">
            <a:avLst/>
          </a:prstGeom>
        </p:spPr>
      </p:pic>
    </p:spTree>
    <p:extLst>
      <p:ext uri="{BB962C8B-B14F-4D97-AF65-F5344CB8AC3E}">
        <p14:creationId xmlns:p14="http://schemas.microsoft.com/office/powerpoint/2010/main" val="132174719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92DD839211D94843B2DAE2B79DBFDFAA" ma:contentTypeVersion="3" ma:contentTypeDescription="Create a new document." ma:contentTypeScope="" ma:versionID="a3e391cd97b67783ab335ac4a157b106">
  <xsd:schema xmlns:xsd="http://www.w3.org/2001/XMLSchema" xmlns:xs="http://www.w3.org/2001/XMLSchema" xmlns:p="http://schemas.microsoft.com/office/2006/metadata/properties" xmlns:ns2="cb954b2e-e4be-42dc-a08f-d9fd2dc06d13" targetNamespace="http://schemas.microsoft.com/office/2006/metadata/properties" ma:root="true" ma:fieldsID="80152c7cba56f27ba35e08f8daa05da4" ns2:_="">
    <xsd:import namespace="cb954b2e-e4be-42dc-a08f-d9fd2dc06d13"/>
    <xsd:element name="properties">
      <xsd:complexType>
        <xsd:sequence>
          <xsd:element name="documentManagement">
            <xsd:complexType>
              <xsd:all>
                <xsd:element ref="ns2:MediaServiceMetadata" minOccurs="0"/>
                <xsd:element ref="ns2:MediaServiceFastMetadata"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b954b2e-e4be-42dc-a08f-d9fd2dc06d1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358E20A-3CCF-4936-A030-6C75490658A6}">
  <ds:schemaRefs>
    <ds:schemaRef ds:uri="http://purl.org/dc/dcmitype/"/>
    <ds:schemaRef ds:uri="f05aa4fc-6785-42fa-879e-4fefad1725f6"/>
    <ds:schemaRef ds:uri="http://purl.org/dc/elements/1.1/"/>
    <ds:schemaRef ds:uri="http://schemas.microsoft.com/office/2006/metadata/properties"/>
    <ds:schemaRef ds:uri="http://schemas.microsoft.com/office/2006/documentManagement/types"/>
    <ds:schemaRef ds:uri="http://purl.org/dc/terms/"/>
    <ds:schemaRef ds:uri="http://schemas.openxmlformats.org/package/2006/metadata/core-properties"/>
    <ds:schemaRef ds:uri="http://schemas.microsoft.com/office/infopath/2007/PartnerControls"/>
    <ds:schemaRef ds:uri="http://www.w3.org/XML/1998/namespace"/>
  </ds:schemaRefs>
</ds:datastoreItem>
</file>

<file path=customXml/itemProps2.xml><?xml version="1.0" encoding="utf-8"?>
<ds:datastoreItem xmlns:ds="http://schemas.openxmlformats.org/officeDocument/2006/customXml" ds:itemID="{3605BB03-4575-418C-8787-D1F58785BC27}"/>
</file>

<file path=customXml/itemProps3.xml><?xml version="1.0" encoding="utf-8"?>
<ds:datastoreItem xmlns:ds="http://schemas.openxmlformats.org/officeDocument/2006/customXml" ds:itemID="{96A4027F-3D24-4D53-BFC9-3C8233FBA00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Theme</Template>
  <TotalTime>7948</TotalTime>
  <Words>1780</Words>
  <Application>Microsoft Office PowerPoint</Application>
  <PresentationFormat>Custom</PresentationFormat>
  <Paragraphs>238</Paragraphs>
  <Slides>24</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Arial Black</vt:lpstr>
      <vt:lpstr>Calibri</vt:lpstr>
      <vt:lpstr>Calibri Light</vt:lpstr>
      <vt:lpstr>Cambria Math</vt:lpstr>
      <vt:lpstr>Office Theme</vt:lpstr>
      <vt:lpstr>Lecture # 4 (Final) Processor Logic Design (2nd Part) Status Register and Shifter Design</vt:lpstr>
      <vt:lpstr>Design of Status Register</vt:lpstr>
      <vt:lpstr>Setting Bits in a Status Register</vt:lpstr>
      <vt:lpstr>Setting Bits in a Status Register</vt:lpstr>
      <vt:lpstr>Table 9-5 Status bits after the subtraction operation of two unsigned numbers (A-B)</vt:lpstr>
      <vt:lpstr>Status bits after the subtraction (A-B) of two signed binary numbers when negative numbers are in 2’s complement form</vt:lpstr>
      <vt:lpstr>Status bits after the subtraction (A-B) of two signed binary numbers when negative numbers are in 2’s complement form</vt:lpstr>
      <vt:lpstr>Design of a Shifter</vt:lpstr>
      <vt:lpstr>Design of Shifter</vt:lpstr>
      <vt:lpstr>Function Table for Shifter</vt:lpstr>
      <vt:lpstr>SHIFTER DESIGN</vt:lpstr>
      <vt:lpstr>SHIFTER DESIGN</vt:lpstr>
      <vt:lpstr>Design of a Processor Unit</vt:lpstr>
      <vt:lpstr>Design of a Processor Unit</vt:lpstr>
      <vt:lpstr>Design of a Processor Unit</vt:lpstr>
      <vt:lpstr>Processor Unit with Control Variable</vt:lpstr>
      <vt:lpstr>PowerPoint Presentation</vt:lpstr>
      <vt:lpstr>PowerPoint Presentation</vt:lpstr>
      <vt:lpstr>Logic Diagram of an Arithmetic Circuit</vt:lpstr>
      <vt:lpstr>Examples of Microoperations</vt:lpstr>
      <vt:lpstr>Examples of Micro-operations</vt:lpstr>
      <vt:lpstr>PROCESSOR DESIGN (HOME WORK)</vt:lpstr>
      <vt:lpstr>Next…</vt:lpstr>
      <vt:lpstr>Thanks for Attending….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Jahid Hasan</dc:creator>
  <cp:lastModifiedBy>Protik Parvez Sheikh</cp:lastModifiedBy>
  <cp:revision>367</cp:revision>
  <dcterms:created xsi:type="dcterms:W3CDTF">2017-01-20T15:00:05Z</dcterms:created>
  <dcterms:modified xsi:type="dcterms:W3CDTF">2023-08-14T07:39:50Z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0x01010092DD839211D94843B2DAE2B79DBFDFAA</vt:lpwstr>
  </property>
</Properties>
</file>