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366" r:id="rId3"/>
    <p:sldId id="367" r:id="rId4"/>
    <p:sldId id="368" r:id="rId5"/>
    <p:sldId id="369" r:id="rId6"/>
    <p:sldId id="370" r:id="rId7"/>
    <p:sldId id="371"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312" r:id="rId37"/>
    <p:sldId id="340" r:id="rId38"/>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21" autoAdjust="0"/>
  </p:normalViewPr>
  <p:slideViewPr>
    <p:cSldViewPr>
      <p:cViewPr>
        <p:scale>
          <a:sx n="58" d="100"/>
          <a:sy n="58" d="100"/>
        </p:scale>
        <p:origin x="548" y="60"/>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04DA7C69-BA17-4050-B72D-1514E522E1CC}"/>
    <pc:docChg chg="undo redo custSel addSld delSld modSld">
      <pc:chgData name="Protik Parvez Sheikh" userId="980b2c0e-c4be-48b4-89f1-66949b55d700" providerId="ADAL" clId="{04DA7C69-BA17-4050-B72D-1514E522E1CC}" dt="2023-02-25T07:03:28.338" v="62" actId="21"/>
      <pc:docMkLst>
        <pc:docMk/>
      </pc:docMkLst>
      <pc:sldChg chg="modSp mod">
        <pc:chgData name="Protik Parvez Sheikh" userId="980b2c0e-c4be-48b4-89f1-66949b55d700" providerId="ADAL" clId="{04DA7C69-BA17-4050-B72D-1514E522E1CC}" dt="2023-02-25T01:59:58.406" v="49" actId="6549"/>
        <pc:sldMkLst>
          <pc:docMk/>
          <pc:sldMk cId="0" sldId="256"/>
        </pc:sldMkLst>
        <pc:spChg chg="mod">
          <ac:chgData name="Protik Parvez Sheikh" userId="980b2c0e-c4be-48b4-89f1-66949b55d700" providerId="ADAL" clId="{04DA7C69-BA17-4050-B72D-1514E522E1CC}" dt="2023-02-25T01:59:58.406" v="49" actId="6549"/>
          <ac:spMkLst>
            <pc:docMk/>
            <pc:sldMk cId="0" sldId="256"/>
            <ac:spMk id="5" creationId="{00000000-0000-0000-0000-000000000000}"/>
          </ac:spMkLst>
        </pc:spChg>
      </pc:sldChg>
      <pc:sldChg chg="modSp mod">
        <pc:chgData name="Protik Parvez Sheikh" userId="980b2c0e-c4be-48b4-89f1-66949b55d700" providerId="ADAL" clId="{04DA7C69-BA17-4050-B72D-1514E522E1CC}" dt="2023-02-25T06:50:52.630" v="61" actId="6549"/>
        <pc:sldMkLst>
          <pc:docMk/>
          <pc:sldMk cId="0" sldId="312"/>
        </pc:sldMkLst>
        <pc:spChg chg="mod">
          <ac:chgData name="Protik Parvez Sheikh" userId="980b2c0e-c4be-48b4-89f1-66949b55d700" providerId="ADAL" clId="{04DA7C69-BA17-4050-B72D-1514E522E1CC}" dt="2023-02-25T06:50:52.630" v="61" actId="6549"/>
          <ac:spMkLst>
            <pc:docMk/>
            <pc:sldMk cId="0" sldId="312"/>
            <ac:spMk id="3" creationId="{00000000-0000-0000-0000-000000000000}"/>
          </ac:spMkLst>
        </pc:spChg>
      </pc:sldChg>
      <pc:sldChg chg="delSp mod">
        <pc:chgData name="Protik Parvez Sheikh" userId="980b2c0e-c4be-48b4-89f1-66949b55d700" providerId="ADAL" clId="{04DA7C69-BA17-4050-B72D-1514E522E1CC}" dt="2023-02-25T07:03:28.338" v="62" actId="21"/>
        <pc:sldMkLst>
          <pc:docMk/>
          <pc:sldMk cId="350227836" sldId="340"/>
        </pc:sldMkLst>
        <pc:spChg chg="del">
          <ac:chgData name="Protik Parvez Sheikh" userId="980b2c0e-c4be-48b4-89f1-66949b55d700" providerId="ADAL" clId="{04DA7C69-BA17-4050-B72D-1514E522E1CC}" dt="2023-02-25T07:03:28.338" v="62" actId="21"/>
          <ac:spMkLst>
            <pc:docMk/>
            <pc:sldMk cId="350227836" sldId="340"/>
            <ac:spMk id="4" creationId="{00000000-0000-0000-0000-000000000000}"/>
          </ac:spMkLst>
        </pc:spChg>
      </pc:sldChg>
      <pc:sldChg chg="modSp mod">
        <pc:chgData name="Protik Parvez Sheikh" userId="980b2c0e-c4be-48b4-89f1-66949b55d700" providerId="ADAL" clId="{04DA7C69-BA17-4050-B72D-1514E522E1CC}" dt="2023-02-25T02:06:51.215" v="52" actId="20577"/>
        <pc:sldMkLst>
          <pc:docMk/>
          <pc:sldMk cId="267750739" sldId="367"/>
        </pc:sldMkLst>
        <pc:spChg chg="mod">
          <ac:chgData name="Protik Parvez Sheikh" userId="980b2c0e-c4be-48b4-89f1-66949b55d700" providerId="ADAL" clId="{04DA7C69-BA17-4050-B72D-1514E522E1CC}" dt="2023-02-25T02:06:51.215" v="52" actId="20577"/>
          <ac:spMkLst>
            <pc:docMk/>
            <pc:sldMk cId="267750739" sldId="367"/>
            <ac:spMk id="3" creationId="{310F57AC-F59A-40DE-ACC4-2BB61A85F728}"/>
          </ac:spMkLst>
        </pc:spChg>
      </pc:sldChg>
      <pc:sldChg chg="add del">
        <pc:chgData name="Protik Parvez Sheikh" userId="980b2c0e-c4be-48b4-89f1-66949b55d700" providerId="ADAL" clId="{04DA7C69-BA17-4050-B72D-1514E522E1CC}" dt="2023-02-25T06:49:46.354" v="55" actId="47"/>
        <pc:sldMkLst>
          <pc:docMk/>
          <pc:sldMk cId="1684481345" sldId="402"/>
        </pc:sldMkLst>
      </pc:sldChg>
      <pc:sldChg chg="add del">
        <pc:chgData name="Protik Parvez Sheikh" userId="980b2c0e-c4be-48b4-89f1-66949b55d700" providerId="ADAL" clId="{04DA7C69-BA17-4050-B72D-1514E522E1CC}" dt="2023-02-25T06:49:46.354" v="55" actId="47"/>
        <pc:sldMkLst>
          <pc:docMk/>
          <pc:sldMk cId="345140015" sldId="403"/>
        </pc:sldMkLst>
      </pc:sldChg>
      <pc:sldChg chg="add del">
        <pc:chgData name="Protik Parvez Sheikh" userId="980b2c0e-c4be-48b4-89f1-66949b55d700" providerId="ADAL" clId="{04DA7C69-BA17-4050-B72D-1514E522E1CC}" dt="2023-02-25T06:49:46.354" v="55" actId="47"/>
        <pc:sldMkLst>
          <pc:docMk/>
          <pc:sldMk cId="3440748599" sldId="404"/>
        </pc:sldMkLst>
      </pc:sldChg>
      <pc:sldChg chg="add del">
        <pc:chgData name="Protik Parvez Sheikh" userId="980b2c0e-c4be-48b4-89f1-66949b55d700" providerId="ADAL" clId="{04DA7C69-BA17-4050-B72D-1514E522E1CC}" dt="2023-02-25T06:49:46.354" v="55" actId="47"/>
        <pc:sldMkLst>
          <pc:docMk/>
          <pc:sldMk cId="428501824" sldId="405"/>
        </pc:sldMkLst>
      </pc:sldChg>
      <pc:sldChg chg="add del">
        <pc:chgData name="Protik Parvez Sheikh" userId="980b2c0e-c4be-48b4-89f1-66949b55d700" providerId="ADAL" clId="{04DA7C69-BA17-4050-B72D-1514E522E1CC}" dt="2023-02-25T06:49:46.354" v="55" actId="47"/>
        <pc:sldMkLst>
          <pc:docMk/>
          <pc:sldMk cId="1721432903" sldId="406"/>
        </pc:sldMkLst>
      </pc:sldChg>
      <pc:sldChg chg="add del">
        <pc:chgData name="Protik Parvez Sheikh" userId="980b2c0e-c4be-48b4-89f1-66949b55d700" providerId="ADAL" clId="{04DA7C69-BA17-4050-B72D-1514E522E1CC}" dt="2023-02-25T06:49:46.354" v="55" actId="47"/>
        <pc:sldMkLst>
          <pc:docMk/>
          <pc:sldMk cId="3974368030" sldId="407"/>
        </pc:sldMkLst>
      </pc:sldChg>
      <pc:sldChg chg="add del">
        <pc:chgData name="Protik Parvez Sheikh" userId="980b2c0e-c4be-48b4-89f1-66949b55d700" providerId="ADAL" clId="{04DA7C69-BA17-4050-B72D-1514E522E1CC}" dt="2023-02-25T06:49:46.354" v="55" actId="47"/>
        <pc:sldMkLst>
          <pc:docMk/>
          <pc:sldMk cId="671910440" sldId="408"/>
        </pc:sldMkLst>
      </pc:sldChg>
      <pc:sldChg chg="add del">
        <pc:chgData name="Protik Parvez Sheikh" userId="980b2c0e-c4be-48b4-89f1-66949b55d700" providerId="ADAL" clId="{04DA7C69-BA17-4050-B72D-1514E522E1CC}" dt="2023-02-25T06:49:46.354" v="55" actId="47"/>
        <pc:sldMkLst>
          <pc:docMk/>
          <pc:sldMk cId="844683039" sldId="409"/>
        </pc:sldMkLst>
      </pc:sldChg>
      <pc:sldChg chg="add del">
        <pc:chgData name="Protik Parvez Sheikh" userId="980b2c0e-c4be-48b4-89f1-66949b55d700" providerId="ADAL" clId="{04DA7C69-BA17-4050-B72D-1514E522E1CC}" dt="2023-02-25T06:49:46.354" v="55" actId="47"/>
        <pc:sldMkLst>
          <pc:docMk/>
          <pc:sldMk cId="995092183" sldId="410"/>
        </pc:sldMkLst>
      </pc:sldChg>
      <pc:sldChg chg="add del">
        <pc:chgData name="Protik Parvez Sheikh" userId="980b2c0e-c4be-48b4-89f1-66949b55d700" providerId="ADAL" clId="{04DA7C69-BA17-4050-B72D-1514E522E1CC}" dt="2023-02-25T06:49:46.354" v="55" actId="47"/>
        <pc:sldMkLst>
          <pc:docMk/>
          <pc:sldMk cId="1999931981" sldId="411"/>
        </pc:sldMkLst>
      </pc:sldChg>
      <pc:sldChg chg="add del">
        <pc:chgData name="Protik Parvez Sheikh" userId="980b2c0e-c4be-48b4-89f1-66949b55d700" providerId="ADAL" clId="{04DA7C69-BA17-4050-B72D-1514E522E1CC}" dt="2023-02-25T06:49:46.354" v="55" actId="47"/>
        <pc:sldMkLst>
          <pc:docMk/>
          <pc:sldMk cId="1037698500" sldId="412"/>
        </pc:sldMkLst>
      </pc:sldChg>
      <pc:sldChg chg="add del">
        <pc:chgData name="Protik Parvez Sheikh" userId="980b2c0e-c4be-48b4-89f1-66949b55d700" providerId="ADAL" clId="{04DA7C69-BA17-4050-B72D-1514E522E1CC}" dt="2023-02-25T06:49:46.354" v="55" actId="47"/>
        <pc:sldMkLst>
          <pc:docMk/>
          <pc:sldMk cId="673761932" sldId="413"/>
        </pc:sldMkLst>
      </pc:sldChg>
      <pc:sldChg chg="add del">
        <pc:chgData name="Protik Parvez Sheikh" userId="980b2c0e-c4be-48b4-89f1-66949b55d700" providerId="ADAL" clId="{04DA7C69-BA17-4050-B72D-1514E522E1CC}" dt="2023-02-25T06:49:46.354" v="55" actId="47"/>
        <pc:sldMkLst>
          <pc:docMk/>
          <pc:sldMk cId="3466477955" sldId="414"/>
        </pc:sldMkLst>
      </pc:sldChg>
      <pc:sldChg chg="add del">
        <pc:chgData name="Protik Parvez Sheikh" userId="980b2c0e-c4be-48b4-89f1-66949b55d700" providerId="ADAL" clId="{04DA7C69-BA17-4050-B72D-1514E522E1CC}" dt="2023-02-25T06:49:46.354" v="55" actId="47"/>
        <pc:sldMkLst>
          <pc:docMk/>
          <pc:sldMk cId="254420363" sldId="415"/>
        </pc:sldMkLst>
      </pc:sldChg>
      <pc:sldChg chg="add del">
        <pc:chgData name="Protik Parvez Sheikh" userId="980b2c0e-c4be-48b4-89f1-66949b55d700" providerId="ADAL" clId="{04DA7C69-BA17-4050-B72D-1514E522E1CC}" dt="2023-02-25T06:49:46.354" v="55" actId="47"/>
        <pc:sldMkLst>
          <pc:docMk/>
          <pc:sldMk cId="2168947535" sldId="416"/>
        </pc:sldMkLst>
      </pc:sldChg>
      <pc:sldChg chg="add del">
        <pc:chgData name="Protik Parvez Sheikh" userId="980b2c0e-c4be-48b4-89f1-66949b55d700" providerId="ADAL" clId="{04DA7C69-BA17-4050-B72D-1514E522E1CC}" dt="2023-02-25T06:49:46.354" v="55" actId="47"/>
        <pc:sldMkLst>
          <pc:docMk/>
          <pc:sldMk cId="1609211780" sldId="417"/>
        </pc:sldMkLst>
      </pc:sldChg>
      <pc:sldChg chg="add del">
        <pc:chgData name="Protik Parvez Sheikh" userId="980b2c0e-c4be-48b4-89f1-66949b55d700" providerId="ADAL" clId="{04DA7C69-BA17-4050-B72D-1514E522E1CC}" dt="2023-02-25T06:49:46.354" v="55" actId="47"/>
        <pc:sldMkLst>
          <pc:docMk/>
          <pc:sldMk cId="3801530284" sldId="4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2/25/2023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6F8FBB-FEE0-452A-A1AB-8DB37AA45E28}" type="datetime3">
              <a:rPr lang="en-US" smtClean="0"/>
              <a:t>25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2FA11-70DA-40E0-B1BB-59636FE418E5}" type="datetime3">
              <a:rPr lang="en-US" smtClean="0"/>
              <a:t>25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2A5E1-57F4-46E7-87B3-2CEF0696CA32}" type="datetime3">
              <a:rPr lang="en-US" smtClean="0"/>
              <a:t>25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7A5EE7-E45D-4A80-B3D4-4F04D1032778}" type="datetime3">
              <a:rPr lang="en-US" smtClean="0"/>
              <a:t>25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75E21C-37E7-4490-9F40-9F7E3B71B9CC}" type="datetime3">
              <a:rPr lang="en-US" smtClean="0"/>
              <a:t>25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6C5EF362-99CA-4883-B07C-30959D2EDF81}" type="datetime3">
              <a:rPr lang="en-US" smtClean="0"/>
              <a:t>25 February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4009C7E5-B113-4B6C-9068-DCF6E593A868}" type="datetime3">
              <a:rPr lang="en-US" smtClean="0"/>
              <a:t>25 February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62622-3822-4B6F-B902-DDB7906516D5}" type="datetime3">
              <a:rPr lang="en-US" smtClean="0"/>
              <a:t>25 February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CEB123-728B-415E-8D52-07F2C93896F6}" type="datetime3">
              <a:rPr lang="en-US" smtClean="0"/>
              <a:t>25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8813D1B-2141-4134-B6F1-0E51BA23EA2C}" type="datetime3">
              <a:rPr lang="en-US" smtClean="0"/>
              <a:t>25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dirty="0"/>
              <a:t>Course Teacher: </a:t>
            </a:r>
            <a:r>
              <a:rPr lang="en-US" b="1" dirty="0"/>
              <a:t>Prof. Dr. Engr. </a:t>
            </a:r>
            <a:r>
              <a:rPr lang="en-US" b="1" dirty="0" err="1"/>
              <a:t>Muhibul</a:t>
            </a:r>
            <a:r>
              <a:rPr lang="en-US" b="1" dirty="0"/>
              <a:t> </a:t>
            </a:r>
            <a:r>
              <a:rPr lang="en-US" b="1" dirty="0" err="1"/>
              <a:t>Haque</a:t>
            </a:r>
            <a:r>
              <a:rPr lang="en-US" b="1" dirty="0"/>
              <a:t> </a:t>
            </a:r>
            <a:r>
              <a:rPr lang="en-US" b="1" dirty="0" err="1"/>
              <a:t>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BDF2FC19-8A13-49AA-8F23-0E1C95987AED}" type="datetime3">
              <a:rPr lang="en-US" smtClean="0"/>
              <a:t>25 February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 Id="rId5" Type="http://schemas.openxmlformats.org/officeDocument/2006/relationships/hyperlink" Target="http://www.gammon.com.au/forum/?id=11488" TargetMode="External"/><Relationship Id="rId4" Type="http://schemas.openxmlformats.org/officeDocument/2006/relationships/hyperlink" Target="https://www.arxterra.com/10-atmega328p-interrupt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Arduino Interrupts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399"/>
          </a:xfrm>
        </p:spPr>
        <p:txBody>
          <a:bodyPr>
            <a:noAutofit/>
          </a:bodyPr>
          <a:lstStyle/>
          <a:p>
            <a:r>
              <a:rPr lang="en-US" sz="4400" b="1" dirty="0">
                <a:solidFill>
                  <a:srgbClr val="FF0000"/>
                </a:solidFill>
              </a:rPr>
              <a:t>Atmega328p Interrupt Vector Table</a:t>
            </a:r>
          </a:p>
        </p:txBody>
      </p:sp>
      <p:sp>
        <p:nvSpPr>
          <p:cNvPr id="7" name="Rectangle 6">
            <a:extLst>
              <a:ext uri="{FF2B5EF4-FFF2-40B4-BE49-F238E27FC236}">
                <a16:creationId xmlns:a16="http://schemas.microsoft.com/office/drawing/2014/main" id="{8518E8FA-3C23-459D-B134-8E346F6B171F}"/>
              </a:ext>
            </a:extLst>
          </p:cNvPr>
          <p:cNvSpPr/>
          <p:nvPr/>
        </p:nvSpPr>
        <p:spPr>
          <a:xfrm>
            <a:off x="228600" y="1425000"/>
            <a:ext cx="14097000" cy="5940088"/>
          </a:xfrm>
          <a:prstGeom prst="rect">
            <a:avLst/>
          </a:prstGeom>
        </p:spPr>
        <p:txBody>
          <a:bodyPr wrap="square">
            <a:spAutoFit/>
          </a:bodyPr>
          <a:lstStyle/>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ATmega328P provides support for </a:t>
            </a:r>
            <a:r>
              <a:rPr lang="en-US" sz="3600" b="1" dirty="0">
                <a:solidFill>
                  <a:srgbClr val="FF0000"/>
                </a:solidFill>
                <a:latin typeface="Times New Roman" panose="02020603050405020304" pitchFamily="18" charset="0"/>
                <a:cs typeface="Times New Roman" panose="02020603050405020304" pitchFamily="18" charset="0"/>
              </a:rPr>
              <a:t>25 different interrupt sources</a:t>
            </a:r>
            <a:r>
              <a:rPr lang="en-US" sz="3600" dirty="0">
                <a:latin typeface="Times New Roman" panose="02020603050405020304" pitchFamily="18" charset="0"/>
                <a:cs typeface="Times New Roman" panose="02020603050405020304" pitchFamily="18" charset="0"/>
              </a:rPr>
              <a:t>. These interrupts and  the separate Reset Vector each have a separate program vector located at the lowest  addresses in the Flash program memory space.</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complete list of “Reset and Interrupt Vectors” in  ATMega328P is shown in this table. Each Interrupt Vector occupies two instruction words.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list also determines the priority levels of the different interrupts. The lower the address  the higher is the priority level. RESET has the highest priority, and next is INT0 – the External  Interrupt Request 0.</a:t>
            </a:r>
          </a:p>
        </p:txBody>
      </p:sp>
    </p:spTree>
    <p:extLst>
      <p:ext uri="{BB962C8B-B14F-4D97-AF65-F5344CB8AC3E}">
        <p14:creationId xmlns:p14="http://schemas.microsoft.com/office/powerpoint/2010/main" val="65300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5294671" cy="1142999"/>
          </a:xfrm>
        </p:spPr>
        <p:txBody>
          <a:bodyPr>
            <a:noAutofit/>
          </a:bodyPr>
          <a:lstStyle/>
          <a:p>
            <a:r>
              <a:rPr lang="en-US" sz="3600" b="1" dirty="0">
                <a:solidFill>
                  <a:srgbClr val="FF0000"/>
                </a:solidFill>
              </a:rPr>
              <a:t>Atmega328p Interrupt Vector Table</a:t>
            </a:r>
          </a:p>
        </p:txBody>
      </p:sp>
      <p:pic>
        <p:nvPicPr>
          <p:cNvPr id="10" name="Content Placeholder 9">
            <a:extLst>
              <a:ext uri="{FF2B5EF4-FFF2-40B4-BE49-F238E27FC236}">
                <a16:creationId xmlns:a16="http://schemas.microsoft.com/office/drawing/2014/main" id="{09DE640B-8D7E-40D8-B360-A23AECC8C105}"/>
              </a:ext>
            </a:extLst>
          </p:cNvPr>
          <p:cNvPicPr>
            <a:picLocks noGrp="1" noChangeAspect="1"/>
          </p:cNvPicPr>
          <p:nvPr>
            <p:ph idx="1"/>
          </p:nvPr>
        </p:nvPicPr>
        <p:blipFill rotWithShape="1">
          <a:blip r:embed="rId2"/>
          <a:srcRect r="1753"/>
          <a:stretch/>
        </p:blipFill>
        <p:spPr>
          <a:xfrm>
            <a:off x="5562601" y="143247"/>
            <a:ext cx="8610599" cy="7552954"/>
          </a:xfrm>
          <a:prstGeom prst="rect">
            <a:avLst/>
          </a:prstGeom>
        </p:spPr>
      </p:pic>
    </p:spTree>
    <p:extLst>
      <p:ext uri="{BB962C8B-B14F-4D97-AF65-F5344CB8AC3E}">
        <p14:creationId xmlns:p14="http://schemas.microsoft.com/office/powerpoint/2010/main" val="144509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0790-8F46-49DC-A68F-8F2FDBAFCD6C}"/>
              </a:ext>
            </a:extLst>
          </p:cNvPr>
          <p:cNvSpPr>
            <a:spLocks noGrp="1"/>
          </p:cNvSpPr>
          <p:nvPr>
            <p:ph type="title"/>
          </p:nvPr>
        </p:nvSpPr>
        <p:spPr>
          <a:xfrm>
            <a:off x="253181" y="457200"/>
            <a:ext cx="9326880" cy="1209040"/>
          </a:xfrm>
        </p:spPr>
        <p:txBody>
          <a:bodyPr>
            <a:normAutofit/>
          </a:bodyPr>
          <a:lstStyle/>
          <a:p>
            <a:r>
              <a:rPr lang="en-US" sz="5400" b="1" dirty="0"/>
              <a:t>Trigger</a:t>
            </a:r>
          </a:p>
        </p:txBody>
      </p:sp>
      <p:sp>
        <p:nvSpPr>
          <p:cNvPr id="3" name="Content Placeholder 2">
            <a:extLst>
              <a:ext uri="{FF2B5EF4-FFF2-40B4-BE49-F238E27FC236}">
                <a16:creationId xmlns:a16="http://schemas.microsoft.com/office/drawing/2014/main" id="{6322F30F-8A6F-4039-BE17-ED14C1904BF9}"/>
              </a:ext>
            </a:extLst>
          </p:cNvPr>
          <p:cNvSpPr>
            <a:spLocks noGrp="1"/>
          </p:cNvSpPr>
          <p:nvPr>
            <p:ph idx="1"/>
          </p:nvPr>
        </p:nvSpPr>
        <p:spPr>
          <a:xfrm>
            <a:off x="253181" y="1666240"/>
            <a:ext cx="14148619" cy="5344159"/>
          </a:xfrm>
        </p:spPr>
        <p:txBody>
          <a:bodyPr>
            <a:noAutofit/>
          </a:bodyPr>
          <a:lstStyle/>
          <a:p>
            <a:r>
              <a:rPr lang="en-US" sz="3600" dirty="0">
                <a:solidFill>
                  <a:srgbClr val="FF0000"/>
                </a:solidFill>
              </a:rPr>
              <a:t>An asynchronous event </a:t>
            </a:r>
            <a:r>
              <a:rPr lang="en-US" sz="3600" dirty="0"/>
              <a:t>which causes the interrupt</a:t>
            </a:r>
          </a:p>
          <a:p>
            <a:r>
              <a:rPr lang="en-US" sz="3600" dirty="0"/>
              <a:t>For example, the push button press during experiment 4 in our MES Lab can be a trigger.</a:t>
            </a:r>
          </a:p>
          <a:p>
            <a:r>
              <a:rPr lang="en-US" sz="3600" dirty="0"/>
              <a:t>It can cause an interrupt which is registered by the module and is reacted to.</a:t>
            </a:r>
          </a:p>
          <a:p>
            <a:r>
              <a:rPr lang="en-US" sz="3600" dirty="0"/>
              <a:t>However, what if all the conditions are not met but a trigger flag is set?</a:t>
            </a:r>
          </a:p>
          <a:p>
            <a:r>
              <a:rPr lang="en-US" sz="3600" dirty="0"/>
              <a:t>In this case, rather than the request being dismissed, it is held pending, postponed until a later time.</a:t>
            </a:r>
          </a:p>
          <a:p>
            <a:endParaRPr lang="en-US" sz="3600" dirty="0"/>
          </a:p>
        </p:txBody>
      </p:sp>
    </p:spTree>
    <p:extLst>
      <p:ext uri="{BB962C8B-B14F-4D97-AF65-F5344CB8AC3E}">
        <p14:creationId xmlns:p14="http://schemas.microsoft.com/office/powerpoint/2010/main" val="163779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4926-3188-439E-89D5-3EED59AB0A46}"/>
              </a:ext>
            </a:extLst>
          </p:cNvPr>
          <p:cNvSpPr>
            <a:spLocks noGrp="1"/>
          </p:cNvSpPr>
          <p:nvPr>
            <p:ph type="title"/>
          </p:nvPr>
        </p:nvSpPr>
        <p:spPr>
          <a:xfrm>
            <a:off x="243349" y="609600"/>
            <a:ext cx="13167360" cy="1209040"/>
          </a:xfrm>
        </p:spPr>
        <p:txBody>
          <a:bodyPr>
            <a:normAutofit/>
          </a:bodyPr>
          <a:lstStyle/>
          <a:p>
            <a:r>
              <a:rPr lang="en-US" sz="5400" b="1" dirty="0"/>
              <a:t>What happens after a trigger?</a:t>
            </a:r>
          </a:p>
        </p:txBody>
      </p:sp>
      <p:sp>
        <p:nvSpPr>
          <p:cNvPr id="3" name="Content Placeholder 2">
            <a:extLst>
              <a:ext uri="{FF2B5EF4-FFF2-40B4-BE49-F238E27FC236}">
                <a16:creationId xmlns:a16="http://schemas.microsoft.com/office/drawing/2014/main" id="{45234FF3-4541-4B55-922F-81C4678CE8B2}"/>
              </a:ext>
            </a:extLst>
          </p:cNvPr>
          <p:cNvSpPr>
            <a:spLocks noGrp="1"/>
          </p:cNvSpPr>
          <p:nvPr>
            <p:ph idx="1"/>
          </p:nvPr>
        </p:nvSpPr>
        <p:spPr>
          <a:xfrm>
            <a:off x="152400" y="1818640"/>
            <a:ext cx="14327992" cy="2829560"/>
          </a:xfrm>
        </p:spPr>
        <p:txBody>
          <a:bodyPr>
            <a:normAutofit/>
          </a:bodyPr>
          <a:lstStyle/>
          <a:p>
            <a:pPr algn="just"/>
            <a:r>
              <a:rPr lang="en-US" sz="4000" dirty="0"/>
              <a:t>Once the </a:t>
            </a:r>
            <a:r>
              <a:rPr lang="en-US" sz="4000" dirty="0">
                <a:solidFill>
                  <a:srgbClr val="FF0000"/>
                </a:solidFill>
              </a:rPr>
              <a:t>interrupt is triggered and processed</a:t>
            </a:r>
            <a:r>
              <a:rPr lang="en-US" sz="4000" dirty="0"/>
              <a:t>, the interrupt </a:t>
            </a:r>
            <a:r>
              <a:rPr lang="en-US" sz="4000" dirty="0">
                <a:solidFill>
                  <a:srgbClr val="FF0000"/>
                </a:solidFill>
              </a:rPr>
              <a:t>flag is cleared</a:t>
            </a:r>
            <a:r>
              <a:rPr lang="en-US" sz="4000" dirty="0"/>
              <a:t>.</a:t>
            </a:r>
          </a:p>
          <a:p>
            <a:pPr algn="just"/>
            <a:endParaRPr lang="en-US" sz="4000" dirty="0"/>
          </a:p>
          <a:p>
            <a:pPr algn="just"/>
            <a:r>
              <a:rPr lang="en-US" sz="4000" dirty="0">
                <a:solidFill>
                  <a:srgbClr val="FF0000"/>
                </a:solidFill>
              </a:rPr>
              <a:t>Clearing the interrupt flag </a:t>
            </a:r>
            <a:r>
              <a:rPr lang="en-US" sz="4000" dirty="0"/>
              <a:t>is called </a:t>
            </a:r>
            <a:r>
              <a:rPr lang="en-US" sz="4000" b="1" dirty="0">
                <a:solidFill>
                  <a:srgbClr val="FF0000"/>
                </a:solidFill>
              </a:rPr>
              <a:t>acknowledgement</a:t>
            </a:r>
            <a:r>
              <a:rPr lang="en-US" sz="4000" dirty="0"/>
              <a:t>.</a:t>
            </a:r>
          </a:p>
        </p:txBody>
      </p:sp>
    </p:spTree>
    <p:extLst>
      <p:ext uri="{BB962C8B-B14F-4D97-AF65-F5344CB8AC3E}">
        <p14:creationId xmlns:p14="http://schemas.microsoft.com/office/powerpoint/2010/main" val="275960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95D-67F2-4135-AC11-508E7BD2CFDA}"/>
              </a:ext>
            </a:extLst>
          </p:cNvPr>
          <p:cNvSpPr>
            <a:spLocks noGrp="1"/>
          </p:cNvSpPr>
          <p:nvPr>
            <p:ph type="title"/>
          </p:nvPr>
        </p:nvSpPr>
        <p:spPr>
          <a:xfrm>
            <a:off x="253180" y="538887"/>
            <a:ext cx="13843819" cy="963112"/>
          </a:xfrm>
        </p:spPr>
        <p:txBody>
          <a:bodyPr>
            <a:noAutofit/>
          </a:bodyPr>
          <a:lstStyle/>
          <a:p>
            <a:r>
              <a:rPr lang="en-US" sz="5400" b="1" dirty="0"/>
              <a:t>Interrupt Service Routine (ISR)</a:t>
            </a:r>
          </a:p>
        </p:txBody>
      </p:sp>
      <p:sp>
        <p:nvSpPr>
          <p:cNvPr id="3" name="Content Placeholder 2">
            <a:extLst>
              <a:ext uri="{FF2B5EF4-FFF2-40B4-BE49-F238E27FC236}">
                <a16:creationId xmlns:a16="http://schemas.microsoft.com/office/drawing/2014/main" id="{9F1C30B8-B918-408C-8C24-713675C56CAD}"/>
              </a:ext>
            </a:extLst>
          </p:cNvPr>
          <p:cNvSpPr>
            <a:spLocks noGrp="1"/>
          </p:cNvSpPr>
          <p:nvPr>
            <p:ph idx="1"/>
          </p:nvPr>
        </p:nvSpPr>
        <p:spPr>
          <a:xfrm>
            <a:off x="152401" y="1501999"/>
            <a:ext cx="14249399" cy="5432202"/>
          </a:xfrm>
        </p:spPr>
        <p:txBody>
          <a:bodyPr>
            <a:normAutofit fontScale="92500" lnSpcReduction="10000"/>
          </a:bodyPr>
          <a:lstStyle/>
          <a:p>
            <a:pPr>
              <a:lnSpc>
                <a:spcPct val="110000"/>
              </a:lnSpc>
              <a:spcBef>
                <a:spcPts val="0"/>
              </a:spcBef>
              <a:spcAft>
                <a:spcPts val="600"/>
              </a:spcAft>
            </a:pPr>
            <a:r>
              <a:rPr lang="en-US" sz="3900" dirty="0"/>
              <a:t>The module that is executed when hardware requests an interrupt.</a:t>
            </a:r>
          </a:p>
          <a:p>
            <a:pPr>
              <a:lnSpc>
                <a:spcPct val="110000"/>
              </a:lnSpc>
              <a:spcBef>
                <a:spcPts val="0"/>
              </a:spcBef>
              <a:spcAft>
                <a:spcPts val="600"/>
              </a:spcAft>
            </a:pPr>
            <a:r>
              <a:rPr lang="en-US" sz="3900" dirty="0"/>
              <a:t>There may be 1 large ISR handling all the interrupt requests, or many small ISRs handling the many interrupts (interrupt vectors).</a:t>
            </a:r>
          </a:p>
          <a:p>
            <a:pPr marL="124355" indent="0">
              <a:lnSpc>
                <a:spcPct val="120000"/>
              </a:lnSpc>
              <a:spcBef>
                <a:spcPts val="1200"/>
              </a:spcBef>
              <a:spcAft>
                <a:spcPts val="600"/>
              </a:spcAft>
              <a:buNone/>
            </a:pPr>
            <a:r>
              <a:rPr lang="en-US" sz="3900" b="1" dirty="0">
                <a:solidFill>
                  <a:schemeClr val="accent1"/>
                </a:solidFill>
              </a:rPr>
              <a:t>Example: </a:t>
            </a:r>
          </a:p>
          <a:p>
            <a:pPr marL="124355" indent="0">
              <a:buNone/>
            </a:pPr>
            <a:r>
              <a:rPr lang="en-US" sz="3200" dirty="0">
                <a:solidFill>
                  <a:schemeClr val="accent1"/>
                </a:solidFill>
                <a:latin typeface="Times New Roman" panose="02020603050405020304" pitchFamily="18" charset="0"/>
                <a:cs typeface="Times New Roman" panose="02020603050405020304" pitchFamily="18" charset="0"/>
              </a:rPr>
              <a:t>ISR (TIMER0_OVF_vect) //enabling overflow vector inside Timer0 using an ISR</a:t>
            </a:r>
          </a:p>
          <a:p>
            <a:pPr marL="124355" indent="0">
              <a:buNone/>
            </a:pPr>
            <a:endParaRPr lang="en-CA" sz="2200" dirty="0">
              <a:solidFill>
                <a:schemeClr val="accent1"/>
              </a:solidFill>
              <a:latin typeface="Times New Roman" panose="02020603050405020304" pitchFamily="18" charset="0"/>
              <a:cs typeface="Times New Roman" panose="02020603050405020304" pitchFamily="18" charset="0"/>
            </a:endParaRPr>
          </a:p>
          <a:p>
            <a:pPr marL="124355" indent="0">
              <a:buNone/>
            </a:pPr>
            <a:r>
              <a:rPr lang="en-CA" sz="3200" dirty="0">
                <a:solidFill>
                  <a:schemeClr val="accent1"/>
                </a:solidFill>
                <a:latin typeface="Times New Roman" panose="02020603050405020304" pitchFamily="18" charset="0"/>
                <a:cs typeface="Times New Roman" panose="02020603050405020304" pitchFamily="18" charset="0"/>
              </a:rPr>
              <a:t>ISR (TIMER0_COMPA_vect) //This is the Timer0 Compare ‘A’ interrupt service routine. </a:t>
            </a:r>
          </a:p>
          <a:p>
            <a:pPr marL="124355" indent="0">
              <a:buNone/>
            </a:pPr>
            <a:endParaRPr lang="en-US" sz="2200" dirty="0"/>
          </a:p>
          <a:p>
            <a:pPr marL="124355" indent="0">
              <a:buNone/>
            </a:pPr>
            <a:r>
              <a:rPr lang="en-US" sz="3500" b="1" dirty="0">
                <a:solidFill>
                  <a:srgbClr val="FF0000"/>
                </a:solidFill>
              </a:rPr>
              <a:t>Remember, the ISR is a separate routine and requires a separate flowchart to represent.</a:t>
            </a:r>
          </a:p>
        </p:txBody>
      </p:sp>
    </p:spTree>
    <p:extLst>
      <p:ext uri="{BB962C8B-B14F-4D97-AF65-F5344CB8AC3E}">
        <p14:creationId xmlns:p14="http://schemas.microsoft.com/office/powerpoint/2010/main" val="32692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066800"/>
          </a:xfrm>
        </p:spPr>
        <p:txBody>
          <a:bodyPr>
            <a:normAutofit/>
          </a:bodyPr>
          <a:lstStyle/>
          <a:p>
            <a:r>
              <a:rPr lang="en-US" sz="5400" b="1" dirty="0"/>
              <a:t>General Rules for ISR </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1600200"/>
            <a:ext cx="14184015" cy="5334000"/>
          </a:xfrm>
        </p:spPr>
        <p:txBody>
          <a:bodyPr>
            <a:noAutofit/>
          </a:bodyPr>
          <a:lstStyle/>
          <a:p>
            <a:r>
              <a:rPr lang="en-US" sz="3600" dirty="0"/>
              <a:t>The ISR should execute as fast as possible.</a:t>
            </a:r>
          </a:p>
          <a:p>
            <a:pPr lvl="1">
              <a:buFont typeface="Wingdings" panose="05000000000000000000" pitchFamily="2" charset="2"/>
              <a:buChar char="§"/>
            </a:pPr>
            <a:r>
              <a:rPr lang="en-US" sz="3200" dirty="0"/>
              <a:t>The interrupt should occur when it’s time to perform the required action</a:t>
            </a:r>
          </a:p>
          <a:p>
            <a:pPr lvl="1">
              <a:buFont typeface="Wingdings" panose="05000000000000000000" pitchFamily="2" charset="2"/>
              <a:buChar char="§"/>
            </a:pPr>
            <a:r>
              <a:rPr lang="en-US" sz="3200" dirty="0"/>
              <a:t>The ISR should perform the action</a:t>
            </a:r>
          </a:p>
          <a:p>
            <a:pPr lvl="1">
              <a:buFont typeface="Wingdings" panose="05000000000000000000" pitchFamily="2" charset="2"/>
              <a:buChar char="§"/>
            </a:pPr>
            <a:r>
              <a:rPr lang="en-US" sz="3200" dirty="0"/>
              <a:t>The ISR should end and return to the main function right away.</a:t>
            </a:r>
          </a:p>
          <a:p>
            <a:pPr>
              <a:buFont typeface="Arial" panose="020B0604020202020204" pitchFamily="34" charset="0"/>
              <a:buChar char="•"/>
            </a:pPr>
            <a:r>
              <a:rPr lang="en-US" sz="3600" dirty="0"/>
              <a:t>Placing backward branches (busy, wait, iterations) inside the ISR should be avoided.</a:t>
            </a:r>
          </a:p>
          <a:p>
            <a:pPr>
              <a:buFont typeface="Arial" panose="020B0604020202020204" pitchFamily="34" charset="0"/>
              <a:buChar char="•"/>
            </a:pPr>
            <a:r>
              <a:rPr lang="en-US" sz="3600" dirty="0"/>
              <a:t>The percentage of time spent executing ISR should be small when compared to the time between interrupt triggers. </a:t>
            </a:r>
          </a:p>
        </p:txBody>
      </p:sp>
    </p:spTree>
    <p:extLst>
      <p:ext uri="{BB962C8B-B14F-4D97-AF65-F5344CB8AC3E}">
        <p14:creationId xmlns:p14="http://schemas.microsoft.com/office/powerpoint/2010/main" val="90045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04240"/>
          </a:xfrm>
        </p:spPr>
        <p:txBody>
          <a:bodyPr>
            <a:normAutofit/>
          </a:bodyPr>
          <a:lstStyle/>
          <a:p>
            <a:r>
              <a:rPr lang="en-US" sz="48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37639"/>
            <a:ext cx="14057671" cy="4067277"/>
          </a:xfrm>
        </p:spPr>
        <p:txBody>
          <a:bodyPr>
            <a:noAutofit/>
          </a:bodyPr>
          <a:lstStyle/>
          <a:p>
            <a:pPr marL="274320" marR="508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microcontroller</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completes</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current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stack.</a:t>
            </a:r>
            <a:endParaRPr lang="en-US" sz="3600" dirty="0">
              <a:latin typeface="Times New Roman" panose="02020603050405020304" pitchFamily="18" charset="0"/>
              <a:cs typeface="Times New Roman" panose="02020603050405020304" pitchFamily="18" charset="0"/>
            </a:endParaRPr>
          </a:p>
          <a:p>
            <a:pPr marL="274320" marR="9271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also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turns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system</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prevent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further</a:t>
            </a:r>
            <a:r>
              <a:rPr lang="en-US" sz="3600" dirty="0">
                <a:latin typeface="Times New Roman" panose="02020603050405020304" pitchFamily="18" charset="0"/>
                <a:cs typeface="Times New Roman" panose="02020603050405020304" pitchFamily="18" charset="0"/>
              </a:rPr>
              <a:t> 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progress.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done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clearing </a:t>
            </a:r>
            <a:r>
              <a:rPr lang="en-US" sz="3600" spc="-2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SREG Global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Enable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p>
          <a:p>
            <a:pPr marL="274320" marR="9271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1 Interrupts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only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(see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Slide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definitions).</a:t>
            </a:r>
            <a:endParaRPr lang="en-US" sz="36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0CC02930-A2A2-4370-8972-E6B649623003}"/>
              </a:ext>
            </a:extLst>
          </p:cNvPr>
          <p:cNvPicPr/>
          <p:nvPr/>
        </p:nvPicPr>
        <p:blipFill>
          <a:blip r:embed="rId2" cstate="print"/>
          <a:stretch>
            <a:fillRect/>
          </a:stretch>
        </p:blipFill>
        <p:spPr>
          <a:xfrm>
            <a:off x="609601" y="5504917"/>
            <a:ext cx="13715998" cy="1734083"/>
          </a:xfrm>
          <a:prstGeom prst="rect">
            <a:avLst/>
          </a:prstGeom>
        </p:spPr>
      </p:pic>
    </p:spTree>
    <p:extLst>
      <p:ext uri="{BB962C8B-B14F-4D97-AF65-F5344CB8AC3E}">
        <p14:creationId xmlns:p14="http://schemas.microsoft.com/office/powerpoint/2010/main" val="243991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04800"/>
            <a:ext cx="13167360" cy="1132840"/>
          </a:xfrm>
        </p:spPr>
        <p:txBody>
          <a:bodyPr>
            <a:normAutofit/>
          </a:bodyPr>
          <a:lstStyle/>
          <a:p>
            <a:r>
              <a:rPr lang="en-US" sz="44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219200"/>
            <a:ext cx="14057671" cy="6324600"/>
          </a:xfrm>
        </p:spPr>
        <p:txBody>
          <a:bodyPr>
            <a:noAutofit/>
          </a:bodyPr>
          <a:lstStyle/>
          <a:p>
            <a:pPr marL="274320" marR="5080"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execution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performed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loading</a:t>
            </a:r>
            <a:r>
              <a:rPr lang="en-US" sz="3600" dirty="0">
                <a:latin typeface="Times New Roman" panose="02020603050405020304" pitchFamily="18" charset="0"/>
                <a:cs typeface="Times New Roman" panose="02020603050405020304" pitchFamily="18" charset="0"/>
              </a:rPr>
              <a:t> the </a:t>
            </a:r>
            <a:r>
              <a:rPr lang="en-US" sz="3600" spc="-5" dirty="0">
                <a:latin typeface="Times New Roman" panose="02020603050405020304" pitchFamily="18" charset="0"/>
                <a:cs typeface="Times New Roman" panose="02020603050405020304" pitchFamily="18" charset="0"/>
              </a:rPr>
              <a:t>beginning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 </a:t>
            </a:r>
            <a:r>
              <a:rPr lang="en-US" sz="3600" spc="-5" dirty="0">
                <a:latin typeface="Times New Roman" panose="02020603050405020304" pitchFamily="18" charset="0"/>
                <a:cs typeface="Times New Roman" panose="02020603050405020304" pitchFamily="18" charset="0"/>
              </a:rPr>
              <a:t>specific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into</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counter. 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processor</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starts</a:t>
            </a:r>
            <a:r>
              <a:rPr lang="en-US" sz="3600" dirty="0">
                <a:latin typeface="Times New Roman" panose="02020603050405020304" pitchFamily="18" charset="0"/>
                <a:cs typeface="Times New Roman" panose="02020603050405020304" pitchFamily="18" charset="0"/>
              </a:rPr>
              <a:t> running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ISR.</a:t>
            </a:r>
            <a:endParaRPr lang="en-US" sz="3600" dirty="0">
              <a:latin typeface="Times New Roman" panose="02020603050405020304" pitchFamily="18" charset="0"/>
              <a:cs typeface="Times New Roman" panose="02020603050405020304" pitchFamily="18" charset="0"/>
            </a:endParaRPr>
          </a:p>
          <a:p>
            <a:pPr marL="274320" marR="139065"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Execution 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continues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instruction </a:t>
            </a:r>
            <a:r>
              <a:rPr lang="en-US" sz="3600" spc="-5" dirty="0">
                <a:latin typeface="Times New Roman" panose="02020603050405020304" pitchFamily="18" charset="0"/>
                <a:cs typeface="Times New Roman" panose="02020603050405020304" pitchFamily="18" charset="0"/>
              </a:rPr>
              <a:t>(</a:t>
            </a:r>
            <a:r>
              <a:rPr lang="en-US" sz="3600" spc="-5" dirty="0" err="1">
                <a:latin typeface="Times New Roman" panose="02020603050405020304" pitchFamily="18" charset="0"/>
                <a:cs typeface="Times New Roman" panose="02020603050405020304" pitchFamily="18" charset="0"/>
              </a:rPr>
              <a:t>reti</a:t>
            </a:r>
            <a:r>
              <a:rPr lang="en-US" sz="3600" spc="-5" dirty="0">
                <a:latin typeface="Times New Roman" panose="02020603050405020304" pitchFamily="18" charset="0"/>
                <a:cs typeface="Times New Roman" panose="02020603050405020304" pitchFamily="18" charset="0"/>
              </a:rPr>
              <a: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encountered.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a:t>
            </a:r>
            <a:r>
              <a:rPr lang="en-US" sz="3600" spc="-27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err="1">
                <a:latin typeface="Times New Roman" panose="02020603050405020304" pitchFamily="18" charset="0"/>
                <a:cs typeface="Times New Roman" panose="02020603050405020304" pitchFamily="18" charset="0"/>
              </a:rPr>
              <a:t>reti</a:t>
            </a:r>
            <a:r>
              <a:rPr lang="en-US" sz="3600" spc="-484"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 (i.e., Interrupts enabled).</a:t>
            </a:r>
            <a:endParaRPr lang="en-US" sz="3600" dirty="0">
              <a:latin typeface="Times New Roman" panose="02020603050405020304" pitchFamily="18" charset="0"/>
              <a:cs typeface="Times New Roman" panose="02020603050405020304" pitchFamily="18" charset="0"/>
            </a:endParaRPr>
          </a:p>
          <a:p>
            <a:pPr marL="274320" marR="400050" indent="-274320" algn="just">
              <a:lnSpc>
                <a:spcPct val="95000"/>
              </a:lnSpc>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processor </a:t>
            </a:r>
            <a:r>
              <a:rPr lang="en-US" sz="3600" spc="-5" dirty="0">
                <a:latin typeface="Times New Roman" panose="02020603050405020304" pitchFamily="18" charset="0"/>
                <a:cs typeface="Times New Roman" panose="02020603050405020304" pitchFamily="18" charset="0"/>
              </a:rPr>
              <a:t>exits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always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return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 interrupted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execute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more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before </a:t>
            </a:r>
            <a:r>
              <a:rPr lang="en-US" sz="3600" dirty="0">
                <a:latin typeface="Times New Roman" panose="02020603050405020304" pitchFamily="18" charset="0"/>
                <a:cs typeface="Times New Roman" panose="02020603050405020304" pitchFamily="18" charset="0"/>
              </a:rPr>
              <a:t>any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pending interrupt</a:t>
            </a:r>
            <a:r>
              <a:rPr lang="en-US" sz="3600" dirty="0">
                <a:latin typeface="Times New Roman" panose="02020603050405020304" pitchFamily="18" charset="0"/>
                <a:cs typeface="Times New Roman" panose="02020603050405020304" pitchFamily="18" charset="0"/>
              </a:rPr>
              <a:t> is</a:t>
            </a:r>
            <a:r>
              <a:rPr lang="en-US" sz="3600" spc="-5" dirty="0">
                <a:latin typeface="Times New Roman" panose="02020603050405020304" pitchFamily="18" charset="0"/>
                <a:cs typeface="Times New Roman" panose="02020603050405020304" pitchFamily="18" charset="0"/>
              </a:rPr>
              <a:t> served.</a:t>
            </a:r>
            <a:endParaRPr lang="en-US" sz="3600" dirty="0">
              <a:latin typeface="Times New Roman" panose="02020603050405020304" pitchFamily="18" charset="0"/>
              <a:cs typeface="Times New Roman" panose="02020603050405020304" pitchFamily="18" charset="0"/>
            </a:endParaRPr>
          </a:p>
          <a:p>
            <a:pPr marL="274320" marR="249554"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Status Register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not</a:t>
            </a:r>
            <a:r>
              <a:rPr lang="en-US" sz="3600" dirty="0">
                <a:latin typeface="Times New Roman" panose="02020603050405020304" pitchFamily="18" charset="0"/>
                <a:cs typeface="Times New Roman" panose="02020603050405020304" pitchFamily="18" charset="0"/>
              </a:rPr>
              <a:t> 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entering</a:t>
            </a:r>
            <a:r>
              <a:rPr lang="en-US" sz="3600" dirty="0">
                <a:latin typeface="Times New Roman" panose="02020603050405020304" pitchFamily="18" charset="0"/>
                <a:cs typeface="Times New Roman" panose="02020603050405020304" pitchFamily="18" charset="0"/>
              </a:rPr>
              <a:t> 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nor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restored</a:t>
            </a:r>
            <a:r>
              <a:rPr lang="en-US" sz="3600" spc="-5" dirty="0">
                <a:latin typeface="Times New Roman" panose="02020603050405020304" pitchFamily="18" charset="0"/>
                <a:cs typeface="Times New Roman" panose="02020603050405020304" pitchFamily="18" charset="0"/>
              </a:rPr>
              <a:t> 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returning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 interrupt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 must be handled by software.</a:t>
            </a:r>
            <a:endParaRPr lang="en-US" sz="3600" dirty="0">
              <a:latin typeface="Times New Roman" panose="02020603050405020304" pitchFamily="18" charset="0"/>
              <a:cs typeface="Times New Roman" panose="02020603050405020304" pitchFamily="18" charset="0"/>
            </a:endParaRPr>
          </a:p>
          <a:p>
            <a:pPr marL="274320" indent="-274320" algn="just">
              <a:lnSpc>
                <a:spcPct val="95000"/>
              </a:lnSpc>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47800"/>
            <a:ext cx="14057672" cy="5867400"/>
          </a:xfrm>
        </p:spPr>
        <p:txBody>
          <a:bodyPr>
            <a:noAutofit/>
          </a:bodyPr>
          <a:lstStyle/>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user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nested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All</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can </a:t>
            </a:r>
            <a:r>
              <a:rPr lang="en-US" sz="3600" spc="-5" dirty="0">
                <a:latin typeface="Times New Roman" panose="02020603050405020304" pitchFamily="18" charset="0"/>
                <a:cs typeface="Times New Roman" panose="02020603050405020304" pitchFamily="18" charset="0"/>
              </a:rPr>
              <a:t>then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the current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endParaRPr lang="en-US" sz="3600" dirty="0">
              <a:latin typeface="Times New Roman" panose="02020603050405020304" pitchFamily="18" charset="0"/>
              <a:cs typeface="Times New Roman" panose="02020603050405020304" pitchFamily="18" charset="0"/>
            </a:endParaRPr>
          </a:p>
          <a:p>
            <a:pPr marL="274320" marR="200660" lvl="1" indent="-274320" algn="just">
              <a:spcBef>
                <a:spcPts val="0"/>
              </a:spcBef>
              <a:buFont typeface="Courier New"/>
              <a:buChar char="o"/>
              <a:tabLst>
                <a:tab pos="699135" algn="l"/>
              </a:tabLst>
            </a:pP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RETI</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a:t>
            </a:r>
            <a:r>
              <a:rPr lang="en-US" sz="3600" spc="-3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a:t>
            </a:r>
            <a:endParaRPr lang="en-US" sz="3600" dirty="0">
              <a:latin typeface="Times New Roman" panose="02020603050405020304" pitchFamily="18" charset="0"/>
              <a:cs typeface="Times New Roman" panose="02020603050405020304" pitchFamily="18" charset="0"/>
            </a:endParaRPr>
          </a:p>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are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basically</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two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types of</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endParaRPr lang="en-US" sz="3600" dirty="0">
              <a:latin typeface="Times New Roman" panose="02020603050405020304" pitchFamily="18" charset="0"/>
              <a:cs typeface="Times New Roman" panose="02020603050405020304" pitchFamily="18" charset="0"/>
            </a:endParaRPr>
          </a:p>
          <a:p>
            <a:pPr marL="574844" marR="5080" lvl="2"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first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1)</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triggered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event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that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For</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these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 </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Program</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Counter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vectored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actual</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Vector</a:t>
            </a:r>
            <a:r>
              <a:rPr lang="en-US" sz="3200" spc="2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handling </a:t>
            </a:r>
            <a:r>
              <a:rPr lang="en-US" sz="3200" spc="-3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routine,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hardware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clears</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the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corresponding</a:t>
            </a:r>
            <a:r>
              <a:rPr lang="en-US" sz="3200" b="1"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Interrupt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20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339317"/>
            <a:ext cx="14057671" cy="5823483"/>
          </a:xfrm>
        </p:spPr>
        <p:txBody>
          <a:bodyPr>
            <a:noAutofit/>
          </a:bodyPr>
          <a:lstStyle/>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same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condition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corresponding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enables</a:t>
            </a:r>
            <a:r>
              <a:rPr lang="en-US" sz="3600" spc="1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bit</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remembered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cleared 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canceled).</a:t>
            </a:r>
            <a:endParaRPr lang="en-US" sz="3600" dirty="0">
              <a:latin typeface="Times New Roman" panose="02020603050405020304" pitchFamily="18" charset="0"/>
              <a:cs typeface="Times New Roman" panose="02020603050405020304" pitchFamily="18" charset="0"/>
            </a:endParaRPr>
          </a:p>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position(s)</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p>
          <a:p>
            <a:pPr marL="865005" marR="10160" lvl="3"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If</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more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conditions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occur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while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Enable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(SREG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bit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cleared, the corresponding</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Flag(s)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remembered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until</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2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 Enable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bit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return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t>
            </a:r>
            <a:r>
              <a:rPr lang="en-US" sz="3200" spc="-5" dirty="0" err="1">
                <a:solidFill>
                  <a:srgbClr val="0070C0"/>
                </a:solidFill>
                <a:latin typeface="Times New Roman" panose="02020603050405020304" pitchFamily="18" charset="0"/>
                <a:cs typeface="Times New Roman" panose="02020603050405020304" pitchFamily="18" charset="0"/>
              </a:rPr>
              <a:t>reti</a:t>
            </a:r>
            <a:r>
              <a:rPr lang="en-US" sz="3200" spc="-5" dirty="0">
                <a:solidFill>
                  <a:srgbClr val="0070C0"/>
                </a:solidFill>
                <a:latin typeface="Times New Roman" panose="02020603050405020304" pitchFamily="18" charset="0"/>
                <a:cs typeface="Times New Roman" panose="02020603050405020304" pitchFamily="18" charset="0"/>
              </a:rPr>
              <a:t>) 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then</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of</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priority.</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2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9040761" cy="1066800"/>
          </a:xfrm>
        </p:spPr>
        <p:txBody>
          <a:bodyPr>
            <a:normAutofit/>
          </a:bodyPr>
          <a:lstStyle/>
          <a:p>
            <a:r>
              <a:rPr lang="en-US" sz="5400" b="1" dirty="0">
                <a:solidFill>
                  <a:srgbClr val="FF0000"/>
                </a:solidFill>
              </a:rPr>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381000" y="1524000"/>
            <a:ext cx="14020800" cy="5927140"/>
          </a:xfrm>
        </p:spPr>
        <p:txBody>
          <a:bodyPr>
            <a:normAutofit/>
          </a:bodyPr>
          <a:lstStyle/>
          <a:p>
            <a:pPr marL="274320" indent="-274320">
              <a:spcBef>
                <a:spcPts val="0"/>
              </a:spcBef>
              <a:spcAft>
                <a:spcPts val="600"/>
              </a:spcAft>
            </a:pPr>
            <a:r>
              <a:rPr lang="en-US" sz="3600" dirty="0"/>
              <a:t>A request for the processor to ‘interrupt’ the currently executing process, so the event can be processed in a timely manner</a:t>
            </a:r>
          </a:p>
          <a:p>
            <a:pPr marL="274320" indent="-274320">
              <a:spcBef>
                <a:spcPts val="0"/>
              </a:spcBef>
              <a:spcAft>
                <a:spcPts val="600"/>
              </a:spcAft>
            </a:pPr>
            <a:r>
              <a:rPr lang="en-US" sz="3600" dirty="0"/>
              <a:t>Also referred to as ‘trap’</a:t>
            </a:r>
          </a:p>
          <a:p>
            <a:pPr marL="274320" indent="-274320">
              <a:spcBef>
                <a:spcPts val="0"/>
              </a:spcBef>
              <a:spcAft>
                <a:spcPts val="600"/>
              </a:spcAft>
            </a:pPr>
            <a:r>
              <a:rPr lang="en-US" sz="3600" dirty="0"/>
              <a:t>If the request is accepted: the processor suspends current processes, saves its state, and executes Interrupt Service Routine (ISR) or, Interrupt Handler</a:t>
            </a:r>
          </a:p>
          <a:p>
            <a:pPr marL="274320" indent="-274320">
              <a:spcBef>
                <a:spcPts val="0"/>
              </a:spcBef>
              <a:spcAft>
                <a:spcPts val="600"/>
              </a:spcAft>
            </a:pPr>
            <a:r>
              <a:rPr lang="en-US" sz="3600" dirty="0"/>
              <a:t>Concept of ‘Interrupt’ is very useful when implementing any of the switch debouncing methods.</a:t>
            </a:r>
          </a:p>
        </p:txBody>
      </p:sp>
    </p:spTree>
    <p:extLst>
      <p:ext uri="{BB962C8B-B14F-4D97-AF65-F5344CB8AC3E}">
        <p14:creationId xmlns:p14="http://schemas.microsoft.com/office/powerpoint/2010/main" val="23661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3167360" cy="980440"/>
          </a:xfrm>
        </p:spPr>
        <p:txBody>
          <a:bodyPr>
            <a:normAutofit/>
          </a:bodyPr>
          <a:lstStyle/>
          <a:p>
            <a:r>
              <a:rPr lang="en-US" sz="4800" b="1" dirty="0">
                <a:solidFill>
                  <a:srgbClr val="FF0000"/>
                </a:solidFill>
              </a:rPr>
              <a:t>Atmega328p Interrupt Processing – Type 2</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981200"/>
            <a:ext cx="14057671" cy="2971800"/>
          </a:xfrm>
        </p:spPr>
        <p:txBody>
          <a:bodyPr>
            <a:noAutofit/>
          </a:bodyPr>
          <a:lstStyle/>
          <a:p>
            <a:pPr marL="365760" indent="-365760" algn="just">
              <a:lnSpc>
                <a:spcPct val="100000"/>
              </a:lnSpc>
              <a:spcBef>
                <a:spcPts val="0"/>
              </a:spcBef>
              <a:buFont typeface="Symbol"/>
              <a:buChar char=""/>
              <a:tabLst>
                <a:tab pos="240665" algn="l"/>
                <a:tab pos="241300" algn="l"/>
              </a:tabLst>
            </a:pPr>
            <a:r>
              <a:rPr lang="en-US" sz="3600" spc="-5" dirty="0">
                <a:cs typeface="Calibri"/>
              </a:rPr>
              <a:t>The second type (Type 2) of interrupts will trigger as long as the interrupt condition is present. These interrupts do not necessarily have Interrupt Flags. If the interrupt condition disappears before the interrupt is enabled, the interrupt will not be triggered.</a:t>
            </a:r>
          </a:p>
        </p:txBody>
      </p:sp>
    </p:spTree>
    <p:extLst>
      <p:ext uri="{BB962C8B-B14F-4D97-AF65-F5344CB8AC3E}">
        <p14:creationId xmlns:p14="http://schemas.microsoft.com/office/powerpoint/2010/main" val="9272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3124200"/>
            <a:ext cx="14057671" cy="4267200"/>
          </a:xfrm>
        </p:spPr>
        <p:txBody>
          <a:bodyPr>
            <a:noAutofit/>
          </a:bodyPr>
          <a:lstStyle/>
          <a:p>
            <a:pPr marL="124355" indent="0" algn="just">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124355" indent="0" algn="just">
              <a:buNone/>
            </a:pPr>
            <a:endParaRPr lang="en-US" sz="2400" dirty="0">
              <a:latin typeface="Times New Roman" panose="02020603050405020304" pitchFamily="18" charset="0"/>
              <a:cs typeface="Times New Roman" panose="02020603050405020304" pitchFamily="18" charset="0"/>
            </a:endParaRPr>
          </a:p>
          <a:p>
            <a:pPr marL="124355" indent="0" algn="just">
              <a:buNone/>
            </a:pPr>
            <a:r>
              <a:rPr lang="en-US" sz="3200" b="1" dirty="0">
                <a:latin typeface="Times New Roman" panose="02020603050405020304" pitchFamily="18" charset="0"/>
                <a:cs typeface="Times New Roman" panose="02020603050405020304" pitchFamily="18" charset="0"/>
              </a:rPr>
              <a:t>• Bit 2 – OCIE0B: Timer/Counter Output Compare Match B Interrupt Enable</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When the OCIE0B bit is written to one, and the I-bit in the Status Register is set, the Timer/Counter Compare Match B interrupt is enabled. The corresponding interrupt is executed if Compare Match in Timer/Counter0 occurs, i.e., when the OCF0B bit is set in the Timer/Counter Interrupt Flag Register – TIFR0.</a:t>
            </a: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4020800" cy="1757401"/>
          </a:xfrm>
          <a:prstGeom prst="rect">
            <a:avLst/>
          </a:prstGeom>
        </p:spPr>
      </p:pic>
    </p:spTree>
    <p:extLst>
      <p:ext uri="{BB962C8B-B14F-4D97-AF65-F5344CB8AC3E}">
        <p14:creationId xmlns:p14="http://schemas.microsoft.com/office/powerpoint/2010/main" val="87834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44195" y="2590800"/>
            <a:ext cx="14157605" cy="5029200"/>
          </a:xfrm>
        </p:spPr>
        <p:txBody>
          <a:bodyPr>
            <a:noAutofit/>
          </a:bodyPr>
          <a:lstStyle/>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1 – OCIE0A: Timer/Counter0 Output Compare Match A: Interrupt Enable </a:t>
            </a:r>
          </a:p>
          <a:p>
            <a:pPr marL="124355" indent="0" algn="just">
              <a:buNone/>
            </a:pPr>
            <a:r>
              <a:rPr lang="en-US" sz="3200" dirty="0">
                <a:latin typeface="Times New Roman" panose="02020603050405020304" pitchFamily="18" charset="0"/>
                <a:cs typeface="Times New Roman" panose="02020603050405020304" pitchFamily="18" charset="0"/>
              </a:rPr>
              <a:t>When the OCIE0A bit is written to one, and the I-bit in the Status Register is set, the Timer/Counter0 Compare Match A interrupt is enabled. The corresponding interrupt is executed if a Compare Match in Timer/Counter0 occurs, i.e., when the OCF0A bit is set in the Timer/Counter 0 Interrupt Flag Register – TIFR0.</a:t>
            </a:r>
          </a:p>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0 – TOIE0: Timer/Counter0 Overflow Interrupt Enable</a:t>
            </a:r>
          </a:p>
          <a:p>
            <a:pPr marL="124355" indent="0" algn="just">
              <a:buNone/>
            </a:pPr>
            <a:r>
              <a:rPr lang="en-US" sz="3200" dirty="0">
                <a:latin typeface="Times New Roman" panose="02020603050405020304" pitchFamily="18" charset="0"/>
                <a:cs typeface="Times New Roman" panose="02020603050405020304" pitchFamily="18" charset="0"/>
              </a:rPr>
              <a:t>When the TOIE0 bit is written to one, and the I-bit in the Status Register is set, the Timer/Counter0 Overflow interrupt is enabled. The corresponding interrupt is executed if an overflow in Timer/Counter0 occurs, i.e., when the TOV0 bit is set in the Timer/Counter 0 Interrupt Flag Register – TIFR0</a:t>
            </a:r>
          </a:p>
          <a:p>
            <a:pPr marL="124355" indent="0" algn="just">
              <a:buNone/>
            </a:pP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1658600" cy="1224001"/>
          </a:xfrm>
          <a:prstGeom prst="rect">
            <a:avLst/>
          </a:prstGeom>
        </p:spPr>
      </p:pic>
    </p:spTree>
    <p:extLst>
      <p:ext uri="{BB962C8B-B14F-4D97-AF65-F5344CB8AC3E}">
        <p14:creationId xmlns:p14="http://schemas.microsoft.com/office/powerpoint/2010/main" val="26343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2743200"/>
            <a:ext cx="14057671" cy="470794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2 – OCF0B: Timer/Counter 0 Output Compare B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OCF0B bit is set when a Compare Match occurs between the Timer/Counter and the data in OCR0B – Output Compare Register0 B. OCF0B is cleared by hardware when executing the corresponding interrupt handling vector. Alternatively, OCF0B is cleared by writing a logic one to the flag. When the I-bit in SREG, OCIE0B (Timer/Counter Compare B Match Interrupt Enable), and OCF0B are set, the Timer/Counter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457200" y="1371600"/>
            <a:ext cx="12725400" cy="1447800"/>
          </a:xfrm>
          <a:prstGeom prst="rect">
            <a:avLst/>
          </a:prstGeom>
        </p:spPr>
      </p:pic>
    </p:spTree>
    <p:extLst>
      <p:ext uri="{BB962C8B-B14F-4D97-AF65-F5344CB8AC3E}">
        <p14:creationId xmlns:p14="http://schemas.microsoft.com/office/powerpoint/2010/main" val="389981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641140"/>
            <a:ext cx="14057671" cy="38100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1 – OCF0A: Timer/Counter 0 Output Compare A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OCF0A bit is set when a Compare Match occurs between the Timer/Counter0 and the data in OCR0A – Output Compare Register0. OCF0A is cleared by hardware when executing the corresponding interrupt handling vector. Alternatively, OCF0A is cleared by writing a logic one to the flag. When the I-bit in SREG, OCIE0A (Timer/Counter0 Compare Match Interrupt Enable), and OCF0A are set, the Timer/Counter0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7" y="1567280"/>
            <a:ext cx="14192930" cy="1752600"/>
          </a:xfrm>
          <a:prstGeom prst="rect">
            <a:avLst/>
          </a:prstGeom>
        </p:spPr>
      </p:pic>
    </p:spTree>
    <p:extLst>
      <p:ext uri="{BB962C8B-B14F-4D97-AF65-F5344CB8AC3E}">
        <p14:creationId xmlns:p14="http://schemas.microsoft.com/office/powerpoint/2010/main" val="192622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352800"/>
            <a:ext cx="14057671" cy="41148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0 – TOV0: Timer/Counter0 Overflow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bit TOV0 is set when an overflow occurs in Timer/Counter0. TOV0 is cleared by hardware when executing the corresponding interrupt handling vector. Alternatively, TOV0 is cleared by writing a logic one to the flag. When the SREG I-bit, TOIE0 (Timer/Counter0 Overflow Interrupt Enable), and TOV0 are set, the Timer/Counter0 Overflow interrupt is executed.</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on the WGM02:0 bit setting</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6" y="1447800"/>
            <a:ext cx="13905273" cy="1905000"/>
          </a:xfrm>
          <a:prstGeom prst="rect">
            <a:avLst/>
          </a:prstGeom>
        </p:spPr>
      </p:pic>
    </p:spTree>
    <p:extLst>
      <p:ext uri="{BB962C8B-B14F-4D97-AF65-F5344CB8AC3E}">
        <p14:creationId xmlns:p14="http://schemas.microsoft.com/office/powerpoint/2010/main" val="358512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8" y="228600"/>
            <a:ext cx="13676671"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2819400"/>
            <a:ext cx="14057671" cy="4724400"/>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7, 6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ATmega48P/88P/168P/328P, and will always read as zero.</a:t>
            </a:r>
          </a:p>
          <a:p>
            <a:pPr marL="274320"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5 – ICIE1: Timer/Counter1, Input Capture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Input Capture interrupt is enabled. The corresponding Interrupt Vector is executed when the ICF1 Flag, located in TIFR1, is set.</a:t>
            </a:r>
          </a:p>
        </p:txBody>
      </p:sp>
      <p:pic>
        <p:nvPicPr>
          <p:cNvPr id="8" name="Picture 7">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305402" y="1219200"/>
            <a:ext cx="12127166" cy="1600200"/>
          </a:xfrm>
          <a:prstGeom prst="rect">
            <a:avLst/>
          </a:prstGeom>
        </p:spPr>
      </p:pic>
    </p:spTree>
    <p:extLst>
      <p:ext uri="{BB962C8B-B14F-4D97-AF65-F5344CB8AC3E}">
        <p14:creationId xmlns:p14="http://schemas.microsoft.com/office/powerpoint/2010/main" val="3591290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pic>
        <p:nvPicPr>
          <p:cNvPr id="6" name="Picture 5">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294599" y="1295399"/>
            <a:ext cx="12127166" cy="1600200"/>
          </a:xfrm>
          <a:prstGeom prst="rect">
            <a:avLst/>
          </a:prstGeom>
        </p:spPr>
      </p:pic>
      <p:sp>
        <p:nvSpPr>
          <p:cNvPr id="9"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2895599"/>
            <a:ext cx="14057671" cy="4648201"/>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4, 3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ATmega328P and will always read as 0.</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2 – OCIE1B: Timer/Counter1, Output Compare B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B Match interrupt is enabled. The corresponding Interrupt Vector is executed when the OCF1B Flag, located in TIFR1, is set.</a:t>
            </a:r>
          </a:p>
        </p:txBody>
      </p:sp>
    </p:spTree>
    <p:extLst>
      <p:ext uri="{BB962C8B-B14F-4D97-AF65-F5344CB8AC3E}">
        <p14:creationId xmlns:p14="http://schemas.microsoft.com/office/powerpoint/2010/main" val="379795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1260232"/>
            <a:ext cx="14057671" cy="6280683"/>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1 – OCIE1A: Timer/Counter1, Output Compare A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A Match interrupt is enabled. The corresponding Interrupt Vector is executed when the OCF1A Flag, located in TIFR1, is set.</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0 – TOIE1: Timer/Counter1, Overflow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Overflow interrupt is enabled. The corresponding Interrupt Vector is executed when the TOV1 Flag, located in TIFR1, is set.</a:t>
            </a: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78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13283"/>
            <a:ext cx="13167360" cy="958317"/>
          </a:xfrm>
        </p:spPr>
        <p:txBody>
          <a:bodyPr>
            <a:normAutofit/>
          </a:bodyPr>
          <a:lstStyle/>
          <a:p>
            <a:r>
              <a:rPr lang="en-US" sz="44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70" y="3141884"/>
            <a:ext cx="13851262" cy="4097116"/>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7, 6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5 – ICF1: Timer/Counter1, Input Capture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when a capture event occurs on the ICP1 pin. When the Input Capture Register (ICR1) is set by the WGM13:0 to be used as the TOP value, the ICF1 Flag is set when the counter reaches the TOP value. ICF1 is automatically cleared when the Input Capture Interrupt Vector is executed. Alternatively, ICF1 can be cleared by writing a logic one to its bit location.</a:t>
            </a:r>
          </a:p>
        </p:txBody>
      </p:sp>
      <p:pic>
        <p:nvPicPr>
          <p:cNvPr id="6" name="Picture 5">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353916"/>
            <a:ext cx="14057671" cy="1770284"/>
          </a:xfrm>
          <a:prstGeom prst="rect">
            <a:avLst/>
          </a:prstGeom>
        </p:spPr>
      </p:pic>
    </p:spTree>
    <p:extLst>
      <p:ext uri="{BB962C8B-B14F-4D97-AF65-F5344CB8AC3E}">
        <p14:creationId xmlns:p14="http://schemas.microsoft.com/office/powerpoint/2010/main" val="272247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90600"/>
          </a:xfrm>
        </p:spPr>
        <p:txBody>
          <a:bodyPr>
            <a:normAutofit/>
          </a:bodyPr>
          <a:lstStyle/>
          <a:p>
            <a:r>
              <a:rPr lang="en-US" sz="4800" b="1" dirty="0">
                <a:solidFill>
                  <a:srgbClr val="FF0000"/>
                </a:solidFill>
              </a:rPr>
              <a:t>Introduction</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5639" y="1447800"/>
            <a:ext cx="14055213" cy="6003340"/>
          </a:xfrm>
        </p:spPr>
        <p:txBody>
          <a:bodyPr>
            <a:noAutofit/>
          </a:bodyPr>
          <a:lstStyle/>
          <a:p>
            <a:pPr marL="274320" indent="-274320" algn="just" fontAlgn="base">
              <a:spcBef>
                <a:spcPts val="0"/>
              </a:spcBef>
            </a:pPr>
            <a:r>
              <a:rPr lang="en-US" sz="3000" dirty="0"/>
              <a:t>Microcontroller normally executes instructions in an orderly fetch-execute sequence as dictated by a user-written program.</a:t>
            </a:r>
          </a:p>
          <a:p>
            <a:pPr marL="274320" indent="-274320" algn="just" fontAlgn="base">
              <a:spcBef>
                <a:spcPts val="0"/>
              </a:spcBef>
            </a:pPr>
            <a:r>
              <a:rPr lang="en-US" sz="3000" dirty="0"/>
              <a:t>However, a microcontroller must also be ready to </a:t>
            </a:r>
            <a:r>
              <a:rPr lang="en-US" sz="3000"/>
              <a:t>handle </a:t>
            </a:r>
            <a:r>
              <a:rPr lang="en-US" sz="3000" b="1">
                <a:solidFill>
                  <a:srgbClr val="FF0000"/>
                </a:solidFill>
              </a:rPr>
              <a:t>unscheduled</a:t>
            </a:r>
            <a:r>
              <a:rPr lang="en-US" sz="3000"/>
              <a:t> </a:t>
            </a:r>
            <a:r>
              <a:rPr lang="en-US" sz="3000" dirty="0"/>
              <a:t>events that might occur inside or outside the microcontroller.</a:t>
            </a:r>
          </a:p>
          <a:p>
            <a:pPr marL="274320" indent="-274320" algn="just" fontAlgn="base">
              <a:spcBef>
                <a:spcPts val="0"/>
              </a:spcBef>
            </a:pPr>
            <a:r>
              <a:rPr lang="en-US" sz="3000" dirty="0"/>
              <a:t>The interrupt system onboard a microcontroller allows it to respond to these internally and externally generated events. By definition, we do not know when these events will occur.</a:t>
            </a:r>
          </a:p>
          <a:p>
            <a:pPr marL="274320" indent="-274320" algn="just" fontAlgn="base">
              <a:spcBef>
                <a:spcPts val="0"/>
              </a:spcBef>
            </a:pPr>
            <a:r>
              <a:rPr lang="en-US" sz="3000" dirty="0"/>
              <a:t>When an interrupt event occurs, the microcontroller will normally complete the instruction it is currently executing and then transition program control to an Interrupt Service Routine (ISR). This ISR handles the interrupt.</a:t>
            </a:r>
          </a:p>
          <a:p>
            <a:pPr marL="274320" indent="-274320" algn="just" fontAlgn="base">
              <a:spcBef>
                <a:spcPts val="0"/>
              </a:spcBef>
            </a:pPr>
            <a:r>
              <a:rPr lang="en-US" sz="3000" dirty="0"/>
              <a:t>Once the ISR is complete, the microcontroller will resume processing where it left off before the interrupt event occurred.</a:t>
            </a:r>
          </a:p>
          <a:p>
            <a:pPr marL="274320" indent="-274320" algn="just" fontAlgn="base">
              <a:spcBef>
                <a:spcPts val="0"/>
              </a:spcBef>
            </a:pPr>
            <a:r>
              <a:rPr lang="en-US" sz="3200" b="1" dirty="0">
                <a:solidFill>
                  <a:srgbClr val="FF0000"/>
                </a:solidFill>
              </a:rPr>
              <a:t>Scheduled events are not interrupted</a:t>
            </a:r>
            <a:endParaRPr lang="en-US" sz="3200" dirty="0"/>
          </a:p>
        </p:txBody>
      </p:sp>
    </p:spTree>
    <p:extLst>
      <p:ext uri="{BB962C8B-B14F-4D97-AF65-F5344CB8AC3E}">
        <p14:creationId xmlns:p14="http://schemas.microsoft.com/office/powerpoint/2010/main" val="267750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69" y="3200401"/>
            <a:ext cx="14057671" cy="4038600"/>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4, 3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2 – OCF1B: Timer/Counter1, Output Compare B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B (OCR1B). Note that a Forced Output Compare (FOC1B) strobe will not set the OCF1B Flag. OCF1B is automatically cleared when the Output Compare Match B Interrupt Vector is executed. Alternatively, OCF1B can be cleared by writing a logic one to its bit location.</a:t>
            </a:r>
          </a:p>
        </p:txBody>
      </p:sp>
      <p:pic>
        <p:nvPicPr>
          <p:cNvPr id="7" name="Picture 6">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066800"/>
            <a:ext cx="14057671" cy="1770284"/>
          </a:xfrm>
          <a:prstGeom prst="rect">
            <a:avLst/>
          </a:prstGeom>
        </p:spPr>
      </p:pic>
    </p:spTree>
    <p:extLst>
      <p:ext uri="{BB962C8B-B14F-4D97-AF65-F5344CB8AC3E}">
        <p14:creationId xmlns:p14="http://schemas.microsoft.com/office/powerpoint/2010/main" val="209476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35450" y="443264"/>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32952" y="1397833"/>
            <a:ext cx="14168848" cy="5917367"/>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1 – OCF1A: Timer/Counter1, Output Compare A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A (OCR1A). Note that a Forced Output Compare (FOC1A) strobe will not set the OCF1A Flag. OCF1A is automatically cleared when the Output Compare Match A Interrupt Vector is executed. Alternatively, OCF1A can be cleared by writing a logic one to its bit location.</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0 – TOV1: Timer/Counter1, Overflow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of the WGM13:0 bits setting. In Normal and CTC modes, the TOV1 Flag is set when the timer overflows. </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Flag behavior when using another WGM13:0 bit setting. TOV1 is automatically cleared when the Timer/Counter1 Overflow Interrupt Vector is executed. Alternatively, TOV1 can be cleared by writing a logic one to its bit location.</a:t>
            </a:r>
          </a:p>
          <a:p>
            <a:pPr marL="182880" indent="0" algn="just">
              <a:spcBef>
                <a:spcPts val="0"/>
              </a:spcBef>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439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04800" y="1143000"/>
            <a:ext cx="14173200" cy="5016758"/>
          </a:xfrm>
          <a:prstGeom prst="rect">
            <a:avLst/>
          </a:prstGeom>
        </p:spPr>
        <p:txBody>
          <a:bodyPr wrap="square">
            <a:spAutoFit/>
          </a:bodyPr>
          <a:lstStyle/>
          <a:p>
            <a:pPr algn="just"/>
            <a:r>
              <a:rPr lang="en-US" sz="3200" dirty="0"/>
              <a:t>Timer 1 is used here. The values of TCCR1A and 1B are reset to 0 to make sure everything is clear. TCCR1B was set equal to 00000100 for a </a:t>
            </a:r>
            <a:r>
              <a:rPr lang="en-US" sz="3200" dirty="0" err="1"/>
              <a:t>prescalar</a:t>
            </a:r>
            <a:r>
              <a:rPr lang="en-US" sz="3200" dirty="0"/>
              <a:t> of 256. If you want to set ones, an OR operation can be used. If you want to set zeros, an AND operation can be used. The compare match mode for the OCR1A register is enabled. For that, the OCIE1A bit was set to be a 1 and that’s from the TIMSK1 register. So, we equal that to OR and this byte 00000010. </a:t>
            </a:r>
          </a:p>
          <a:p>
            <a:pPr algn="just"/>
            <a:r>
              <a:rPr lang="en-US" sz="3200" dirty="0"/>
              <a:t>The OCR1A register was set to 31250 value so that we will have an interruption each 500ms. Each time the interrupt is triggered, we go to the related ISR vector. Since we have 3 timers, we have 6 ISR vectors, two for each timer and they have these names: </a:t>
            </a:r>
          </a:p>
        </p:txBody>
      </p:sp>
      <p:sp>
        <p:nvSpPr>
          <p:cNvPr id="4" name="Rectangle 3"/>
          <p:cNvSpPr/>
          <p:nvPr/>
        </p:nvSpPr>
        <p:spPr>
          <a:xfrm>
            <a:off x="228600" y="6237982"/>
            <a:ext cx="4800600" cy="1077218"/>
          </a:xfrm>
          <a:prstGeom prst="rect">
            <a:avLst/>
          </a:prstGeom>
        </p:spPr>
        <p:txBody>
          <a:bodyPr wrap="square" numCol="1">
            <a:spAutoFit/>
          </a:bodyPr>
          <a:lstStyle/>
          <a:p>
            <a:pPr algn="just"/>
            <a:r>
              <a:rPr lang="en-US" sz="3200" dirty="0"/>
              <a:t>TIMER1_COMPA_vect, </a:t>
            </a:r>
          </a:p>
          <a:p>
            <a:pPr algn="just"/>
            <a:r>
              <a:rPr lang="en-US" sz="3200" dirty="0"/>
              <a:t>TIMER1_COMPB_vect, </a:t>
            </a:r>
          </a:p>
        </p:txBody>
      </p:sp>
      <p:sp>
        <p:nvSpPr>
          <p:cNvPr id="5" name="Rectangle 4"/>
          <p:cNvSpPr/>
          <p:nvPr/>
        </p:nvSpPr>
        <p:spPr>
          <a:xfrm>
            <a:off x="5029200" y="6270425"/>
            <a:ext cx="4800600" cy="1077218"/>
          </a:xfrm>
          <a:prstGeom prst="rect">
            <a:avLst/>
          </a:prstGeom>
        </p:spPr>
        <p:txBody>
          <a:bodyPr wrap="square">
            <a:spAutoFit/>
          </a:bodyPr>
          <a:lstStyle/>
          <a:p>
            <a:pPr algn="just"/>
            <a:r>
              <a:rPr lang="en-US" sz="3200" dirty="0"/>
              <a:t>TIMER2_COMPA_vect, </a:t>
            </a:r>
          </a:p>
          <a:p>
            <a:pPr algn="just"/>
            <a:r>
              <a:rPr lang="en-US" sz="3200" dirty="0"/>
              <a:t>TIMER2_COMPB_vect, </a:t>
            </a:r>
          </a:p>
        </p:txBody>
      </p:sp>
      <p:sp>
        <p:nvSpPr>
          <p:cNvPr id="6" name="Rectangle 5"/>
          <p:cNvSpPr/>
          <p:nvPr/>
        </p:nvSpPr>
        <p:spPr>
          <a:xfrm>
            <a:off x="9829800" y="6316596"/>
            <a:ext cx="4724401" cy="1077218"/>
          </a:xfrm>
          <a:prstGeom prst="rect">
            <a:avLst/>
          </a:prstGeom>
        </p:spPr>
        <p:txBody>
          <a:bodyPr wrap="square">
            <a:spAutoFit/>
          </a:bodyPr>
          <a:lstStyle/>
          <a:p>
            <a:pPr algn="just"/>
            <a:r>
              <a:rPr lang="en-US" sz="3200" dirty="0"/>
              <a:t>TIMER0_COMPA_vect, </a:t>
            </a:r>
          </a:p>
          <a:p>
            <a:pPr algn="just"/>
            <a:r>
              <a:rPr lang="en-US" sz="3200" dirty="0"/>
              <a:t>TIMER0_COMPB_vect</a:t>
            </a:r>
          </a:p>
        </p:txBody>
      </p:sp>
    </p:spTree>
    <p:extLst>
      <p:ext uri="{BB962C8B-B14F-4D97-AF65-F5344CB8AC3E}">
        <p14:creationId xmlns:p14="http://schemas.microsoft.com/office/powerpoint/2010/main" val="27890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81000" y="1281053"/>
            <a:ext cx="13868400" cy="4524315"/>
          </a:xfrm>
          <a:prstGeom prst="rect">
            <a:avLst/>
          </a:prstGeom>
        </p:spPr>
        <p:txBody>
          <a:bodyPr wrap="square">
            <a:spAutoFit/>
          </a:bodyPr>
          <a:lstStyle/>
          <a:p>
            <a:pPr algn="just"/>
            <a:r>
              <a:rPr lang="en-US" sz="3600" b="1" dirty="0"/>
              <a:t>Timer 1</a:t>
            </a:r>
            <a:r>
              <a:rPr lang="en-US" sz="3600" dirty="0"/>
              <a:t> and compare register A was used so we need to use the ISR </a:t>
            </a:r>
            <a:r>
              <a:rPr lang="en-US" sz="3600" b="1" dirty="0"/>
              <a:t>TIMER1_COMPA_vect</a:t>
            </a:r>
            <a:r>
              <a:rPr lang="en-US" sz="3600" dirty="0"/>
              <a:t>. So below the void loop, the interruption routine is defined. Inside this interruption, the state of the LED was inverted, and a digital write was created. But first, </a:t>
            </a:r>
            <a:r>
              <a:rPr lang="en-US" sz="3600" b="1" dirty="0"/>
              <a:t>the timer value</a:t>
            </a:r>
            <a:r>
              <a:rPr lang="en-US" sz="3600" dirty="0"/>
              <a:t> was reset. Otherwise, it will continue to count up to its maximum value. So, each 500ms, this code will run and invert the LED state and that creates a blink of the LED connected to pin D5 for example.</a:t>
            </a:r>
          </a:p>
        </p:txBody>
      </p:sp>
    </p:spTree>
    <p:extLst>
      <p:ext uri="{BB962C8B-B14F-4D97-AF65-F5344CB8AC3E}">
        <p14:creationId xmlns:p14="http://schemas.microsoft.com/office/powerpoint/2010/main" val="232538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447040"/>
          </a:xfrm>
        </p:spPr>
        <p:txBody>
          <a:bodyPr>
            <a:noAutofit/>
          </a:bodyPr>
          <a:lstStyle/>
          <a:p>
            <a:r>
              <a:rPr lang="en-US" sz="2800" b="1" dirty="0">
                <a:solidFill>
                  <a:srgbClr val="FF0000"/>
                </a:solidFill>
              </a:rPr>
              <a:t>500 </a:t>
            </a:r>
            <a:r>
              <a:rPr lang="en-US" sz="2800" b="1" dirty="0" err="1">
                <a:solidFill>
                  <a:srgbClr val="FF0000"/>
                </a:solidFill>
              </a:rPr>
              <a:t>ms</a:t>
            </a:r>
            <a:r>
              <a:rPr lang="en-US" sz="2800" b="1" dirty="0">
                <a:solidFill>
                  <a:srgbClr val="FF0000"/>
                </a:solidFill>
              </a:rPr>
              <a:t> Blink Example Code using Timer1 Interrupts and Pre-scalar values of 256</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6324" b="30168"/>
          <a:stretch/>
        </p:blipFill>
        <p:spPr>
          <a:xfrm>
            <a:off x="2209800" y="998830"/>
            <a:ext cx="10629900" cy="6697370"/>
          </a:xfrm>
          <a:prstGeom prst="rect">
            <a:avLst/>
          </a:prstGeom>
        </p:spPr>
      </p:pic>
    </p:spTree>
    <p:extLst>
      <p:ext uri="{BB962C8B-B14F-4D97-AF65-F5344CB8AC3E}">
        <p14:creationId xmlns:p14="http://schemas.microsoft.com/office/powerpoint/2010/main" val="383654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72153"/>
          <a:stretch/>
        </p:blipFill>
        <p:spPr>
          <a:xfrm>
            <a:off x="381000" y="1371600"/>
            <a:ext cx="13868400" cy="4495800"/>
          </a:xfrm>
          <a:prstGeom prst="rect">
            <a:avLst/>
          </a:prstGeom>
        </p:spPr>
      </p:pic>
    </p:spTree>
    <p:extLst>
      <p:ext uri="{BB962C8B-B14F-4D97-AF65-F5344CB8AC3E}">
        <p14:creationId xmlns:p14="http://schemas.microsoft.com/office/powerpoint/2010/main" val="1709696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854660"/>
            <a:ext cx="13167360" cy="1209040"/>
          </a:xfrm>
        </p:spPr>
        <p:txBody>
          <a:bodyPr>
            <a:normAutofit/>
          </a:bodyPr>
          <a:lstStyle/>
          <a:p>
            <a:r>
              <a:rPr lang="en-US" sz="4400" b="1" dirty="0"/>
              <a:t>References</a:t>
            </a:r>
          </a:p>
        </p:txBody>
      </p:sp>
      <p:sp>
        <p:nvSpPr>
          <p:cNvPr id="3" name="Content Placeholder 2"/>
          <p:cNvSpPr>
            <a:spLocks noGrp="1"/>
          </p:cNvSpPr>
          <p:nvPr>
            <p:ph idx="1"/>
          </p:nvPr>
        </p:nvSpPr>
        <p:spPr>
          <a:xfrm>
            <a:off x="533400" y="1981200"/>
            <a:ext cx="13792200" cy="4505960"/>
          </a:xfrm>
        </p:spPr>
        <p:txBody>
          <a:bodyPr>
            <a:normAutofit lnSpcReduction="10000"/>
          </a:bodyPr>
          <a:lstStyle/>
          <a:p>
            <a:pPr algn="just"/>
            <a:r>
              <a:rPr lang="en-US" sz="3200" dirty="0"/>
              <a:t>ATMega328 Datasheet</a:t>
            </a:r>
          </a:p>
          <a:p>
            <a:pPr algn="just"/>
            <a:r>
              <a:rPr lang="en-US" sz="3200" dirty="0" err="1"/>
              <a:t>Arduino</a:t>
            </a:r>
            <a:r>
              <a:rPr lang="en-US" sz="3200" dirty="0"/>
              <a:t> Uno Datasheet</a:t>
            </a:r>
          </a:p>
          <a:p>
            <a:pPr algn="just"/>
            <a:r>
              <a:rPr lang="en-US" sz="3200" dirty="0"/>
              <a:t>Chapter 5: Microprocessors, Advanced Industrial Control Technology by </a:t>
            </a:r>
            <a:r>
              <a:rPr lang="en-US" sz="3200" dirty="0" err="1"/>
              <a:t>Peng</a:t>
            </a:r>
            <a:r>
              <a:rPr lang="en-US" sz="3200" dirty="0"/>
              <a:t> Zhang</a:t>
            </a:r>
          </a:p>
          <a:p>
            <a:pPr algn="just"/>
            <a:r>
              <a:rPr lang="en-US" sz="3200" dirty="0">
                <a:hlinkClick r:id="rId2"/>
              </a:rPr>
              <a:t>http://www.ganssle.com/debouncing-pt2.htm</a:t>
            </a:r>
            <a:endParaRPr lang="en-US" sz="3200" dirty="0"/>
          </a:p>
          <a:p>
            <a:pPr algn="just"/>
            <a:r>
              <a:rPr lang="en-US" sz="3200" dirty="0">
                <a:hlinkClick r:id="rId3"/>
              </a:rPr>
              <a:t>https://mansfield-devine.com/speculatrix/2018/04/debouncing-fun-with-schmitt-triggers-and-capacitors/</a:t>
            </a:r>
            <a:endParaRPr lang="en-US" sz="3200" dirty="0"/>
          </a:p>
          <a:p>
            <a:pPr algn="just"/>
            <a:r>
              <a:rPr lang="en-US" sz="3200" dirty="0">
                <a:hlinkClick r:id="rId4"/>
              </a:rPr>
              <a:t>https://www.arxterra.com/10-atmega328p-interrupts/</a:t>
            </a:r>
            <a:endParaRPr lang="en-US" sz="3200" dirty="0"/>
          </a:p>
          <a:p>
            <a:pPr algn="just"/>
            <a:r>
              <a:rPr lang="en-US" sz="3200" dirty="0">
                <a:hlinkClick r:id="rId5"/>
              </a:rPr>
              <a:t>http://www.gammon.com.au/forum/?id=11488</a:t>
            </a:r>
            <a:endParaRPr lang="en-US" sz="3200" dirty="0"/>
          </a:p>
          <a:p>
            <a:pPr marL="124355" indent="0" algn="just">
              <a:buNone/>
            </a:pP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14400"/>
          </a:xfrm>
        </p:spPr>
        <p:txBody>
          <a:bodyPr>
            <a:normAutofit/>
          </a:bodyPr>
          <a:lstStyle/>
          <a:p>
            <a:r>
              <a:rPr lang="en-US" sz="4800" b="1" dirty="0">
                <a:solidFill>
                  <a:srgbClr val="FF0000"/>
                </a:solidFill>
              </a:rPr>
              <a:t>Introduction</a:t>
            </a:r>
          </a:p>
        </p:txBody>
      </p:sp>
      <p:pic>
        <p:nvPicPr>
          <p:cNvPr id="4" name="Picture 3">
            <a:extLst>
              <a:ext uri="{FF2B5EF4-FFF2-40B4-BE49-F238E27FC236}">
                <a16:creationId xmlns:a16="http://schemas.microsoft.com/office/drawing/2014/main" id="{FE9DE644-F699-47AD-BDDD-93FA4590456B}"/>
              </a:ext>
            </a:extLst>
          </p:cNvPr>
          <p:cNvPicPr>
            <a:picLocks noChangeAspect="1"/>
          </p:cNvPicPr>
          <p:nvPr/>
        </p:nvPicPr>
        <p:blipFill rotWithShape="1">
          <a:blip r:embed="rId2"/>
          <a:srcRect l="6177" t="7616" r="3632" b="20702"/>
          <a:stretch/>
        </p:blipFill>
        <p:spPr>
          <a:xfrm>
            <a:off x="161708" y="1905000"/>
            <a:ext cx="4924871" cy="3810000"/>
          </a:xfrm>
          <a:prstGeom prst="rect">
            <a:avLst/>
          </a:prstGeom>
        </p:spPr>
      </p:pic>
      <p:pic>
        <p:nvPicPr>
          <p:cNvPr id="5" name="Picture 4">
            <a:extLst>
              <a:ext uri="{FF2B5EF4-FFF2-40B4-BE49-F238E27FC236}">
                <a16:creationId xmlns:a16="http://schemas.microsoft.com/office/drawing/2014/main" id="{ACEFC477-AE5D-45AB-8152-781A2AB98DF5}"/>
              </a:ext>
            </a:extLst>
          </p:cNvPr>
          <p:cNvPicPr>
            <a:picLocks noChangeAspect="1"/>
          </p:cNvPicPr>
          <p:nvPr/>
        </p:nvPicPr>
        <p:blipFill rotWithShape="1">
          <a:blip r:embed="rId3"/>
          <a:srcRect l="5503" t="3874" r="2508" b="12175"/>
          <a:stretch/>
        </p:blipFill>
        <p:spPr>
          <a:xfrm>
            <a:off x="5282168" y="1408510"/>
            <a:ext cx="9195832" cy="5297090"/>
          </a:xfrm>
          <a:prstGeom prst="rect">
            <a:avLst/>
          </a:prstGeom>
        </p:spPr>
      </p:pic>
      <p:sp>
        <p:nvSpPr>
          <p:cNvPr id="8" name="TextBox 7"/>
          <p:cNvSpPr txBox="1"/>
          <p:nvPr/>
        </p:nvSpPr>
        <p:spPr>
          <a:xfrm>
            <a:off x="150465" y="5733924"/>
            <a:ext cx="5324692" cy="523220"/>
          </a:xfrm>
          <a:prstGeom prst="rect">
            <a:avLst/>
          </a:prstGeom>
          <a:noFill/>
        </p:spPr>
        <p:txBody>
          <a:bodyPr wrap="square" rtlCol="0">
            <a:spAutoFit/>
          </a:bodyPr>
          <a:lstStyle/>
          <a:p>
            <a:pPr algn="ctr"/>
            <a:r>
              <a:rPr lang="en-US" sz="2800" dirty="0"/>
              <a:t>Figure: Outline of Instructions</a:t>
            </a:r>
          </a:p>
        </p:txBody>
      </p:sp>
      <p:sp>
        <p:nvSpPr>
          <p:cNvPr id="9" name="TextBox 8"/>
          <p:cNvSpPr txBox="1"/>
          <p:nvPr/>
        </p:nvSpPr>
        <p:spPr>
          <a:xfrm>
            <a:off x="6059193" y="6742510"/>
            <a:ext cx="7352563" cy="523220"/>
          </a:xfrm>
          <a:prstGeom prst="rect">
            <a:avLst/>
          </a:prstGeom>
          <a:noFill/>
        </p:spPr>
        <p:txBody>
          <a:bodyPr wrap="square" rtlCol="0">
            <a:spAutoFit/>
          </a:bodyPr>
          <a:lstStyle/>
          <a:p>
            <a:pPr algn="ctr"/>
            <a:r>
              <a:rPr lang="en-US" sz="2800" dirty="0"/>
              <a:t>Figure: Outline of Instructions with ISR</a:t>
            </a:r>
          </a:p>
        </p:txBody>
      </p:sp>
    </p:spTree>
    <p:extLst>
      <p:ext uri="{BB962C8B-B14F-4D97-AF65-F5344CB8AC3E}">
        <p14:creationId xmlns:p14="http://schemas.microsoft.com/office/powerpoint/2010/main" val="95163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41-9F67-4CCC-A1F5-887D9D8EE1D8}"/>
              </a:ext>
            </a:extLst>
          </p:cNvPr>
          <p:cNvSpPr>
            <a:spLocks noGrp="1"/>
          </p:cNvSpPr>
          <p:nvPr>
            <p:ph type="title"/>
          </p:nvPr>
        </p:nvSpPr>
        <p:spPr>
          <a:xfrm>
            <a:off x="216310" y="457200"/>
            <a:ext cx="13167360" cy="685800"/>
          </a:xfrm>
        </p:spPr>
        <p:txBody>
          <a:bodyPr>
            <a:noAutofit/>
          </a:bodyPr>
          <a:lstStyle/>
          <a:p>
            <a:r>
              <a:rPr lang="en-US" sz="4400" b="1" dirty="0">
                <a:solidFill>
                  <a:srgbClr val="FF0000"/>
                </a:solidFill>
              </a:rPr>
              <a:t>Why do we need it?</a:t>
            </a:r>
          </a:p>
        </p:txBody>
      </p:sp>
      <p:sp>
        <p:nvSpPr>
          <p:cNvPr id="3" name="Content Placeholder 2">
            <a:extLst>
              <a:ext uri="{FF2B5EF4-FFF2-40B4-BE49-F238E27FC236}">
                <a16:creationId xmlns:a16="http://schemas.microsoft.com/office/drawing/2014/main" id="{BC1E6C61-AE8A-4129-BB3A-4B89ABF2BEA7}"/>
              </a:ext>
            </a:extLst>
          </p:cNvPr>
          <p:cNvSpPr>
            <a:spLocks noGrp="1"/>
          </p:cNvSpPr>
          <p:nvPr>
            <p:ph idx="1"/>
          </p:nvPr>
        </p:nvSpPr>
        <p:spPr>
          <a:xfrm>
            <a:off x="253180" y="1219200"/>
            <a:ext cx="14160910" cy="5791200"/>
          </a:xfrm>
        </p:spPr>
        <p:txBody>
          <a:bodyPr>
            <a:noAutofit/>
          </a:bodyPr>
          <a:lstStyle/>
          <a:p>
            <a:pPr marL="274320" indent="-274320">
              <a:spcBef>
                <a:spcPts val="0"/>
              </a:spcBef>
            </a:pPr>
            <a:r>
              <a:rPr lang="en-US" sz="2000" b="1" dirty="0"/>
              <a:t>Let’s think about a real-life example:</a:t>
            </a:r>
          </a:p>
          <a:p>
            <a:pPr marL="274320" indent="-274320">
              <a:spcBef>
                <a:spcPts val="0"/>
              </a:spcBef>
            </a:pPr>
            <a:r>
              <a:rPr lang="en-US" sz="2000" dirty="0"/>
              <a:t>You are heating up your food using the microwave. </a:t>
            </a:r>
          </a:p>
          <a:p>
            <a:pPr marL="274320" indent="-274320">
              <a:spcBef>
                <a:spcPts val="0"/>
              </a:spcBef>
            </a:pPr>
            <a:r>
              <a:rPr lang="en-US" sz="2000" dirty="0"/>
              <a:t>In this case, you can either:</a:t>
            </a:r>
          </a:p>
          <a:p>
            <a:pPr marL="574844" lvl="2" indent="-274320">
              <a:spcBef>
                <a:spcPts val="0"/>
              </a:spcBef>
              <a:buFont typeface="Wingdings" panose="05000000000000000000" pitchFamily="2" charset="2"/>
              <a:buChar char="§"/>
            </a:pPr>
            <a:r>
              <a:rPr lang="en-US" sz="1800" dirty="0"/>
              <a:t>Stare at the microwave while it heats up the food</a:t>
            </a:r>
          </a:p>
          <a:p>
            <a:pPr marL="574844" lvl="2" indent="-274320">
              <a:spcBef>
                <a:spcPts val="0"/>
              </a:spcBef>
              <a:buFont typeface="Wingdings" panose="05000000000000000000" pitchFamily="2" charset="2"/>
              <a:buChar char="§"/>
            </a:pPr>
            <a:r>
              <a:rPr lang="en-US" sz="1800" dirty="0"/>
              <a:t>Go about your life normally and go to the microwave when you get the signal that the food has been heated up</a:t>
            </a:r>
          </a:p>
          <a:p>
            <a:pPr marL="274320" indent="-274320">
              <a:spcBef>
                <a:spcPts val="0"/>
              </a:spcBef>
            </a:pPr>
            <a:r>
              <a:rPr lang="en-US" sz="2000" b="1" dirty="0"/>
              <a:t>Which of the above-mentioned options do you think is more efficient?</a:t>
            </a:r>
          </a:p>
          <a:p>
            <a:pPr marL="274320" indent="-274320">
              <a:spcBef>
                <a:spcPts val="0"/>
              </a:spcBef>
            </a:pPr>
            <a:r>
              <a:rPr lang="en-US" sz="2000" dirty="0"/>
              <a:t>Usually, we want to go about our life while the food is being heated up.</a:t>
            </a:r>
          </a:p>
          <a:p>
            <a:pPr marL="274320" indent="-274320">
              <a:spcBef>
                <a:spcPts val="0"/>
              </a:spcBef>
            </a:pPr>
            <a:r>
              <a:rPr lang="en-US" sz="2000" dirty="0"/>
              <a:t>This is because we want to make efficient use of our time.</a:t>
            </a:r>
          </a:p>
          <a:p>
            <a:pPr marL="274320" indent="-274320">
              <a:spcBef>
                <a:spcPts val="0"/>
              </a:spcBef>
            </a:pPr>
            <a:r>
              <a:rPr lang="en-US" sz="2000" dirty="0"/>
              <a:t>It is very similar for processors as well.</a:t>
            </a:r>
          </a:p>
          <a:p>
            <a:pPr marL="274320" indent="-274320">
              <a:spcBef>
                <a:spcPts val="0"/>
              </a:spcBef>
            </a:pPr>
            <a:r>
              <a:rPr lang="en-US" sz="2000" dirty="0"/>
              <a:t>We hear the ting sound from the microwave, stop what we are doing, and go to take out the heated food.</a:t>
            </a:r>
          </a:p>
          <a:p>
            <a:pPr marL="274320" indent="-274320">
              <a:spcBef>
                <a:spcPts val="0"/>
              </a:spcBef>
            </a:pPr>
            <a:r>
              <a:rPr lang="en-US" sz="2000" dirty="0"/>
              <a:t>This ‘ting’ sound is an interrupt.</a:t>
            </a:r>
          </a:p>
          <a:p>
            <a:pPr marL="274320" indent="-274320">
              <a:spcBef>
                <a:spcPts val="0"/>
              </a:spcBef>
            </a:pPr>
            <a:r>
              <a:rPr lang="en-US" sz="2000" b="1" dirty="0"/>
              <a:t>Similarly, if the processor is waiting for some conditions to be fulfilled to perform a specific task (task 1):</a:t>
            </a:r>
          </a:p>
          <a:p>
            <a:pPr marL="574844" lvl="2" indent="-274320">
              <a:spcBef>
                <a:spcPts val="0"/>
              </a:spcBef>
              <a:buFont typeface="Wingdings" panose="05000000000000000000" pitchFamily="2" charset="2"/>
              <a:buChar char="§"/>
            </a:pPr>
            <a:r>
              <a:rPr lang="en-US" sz="1800" dirty="0"/>
              <a:t>It can wait and halt other processes till the conditions for that task is fulfilled.</a:t>
            </a:r>
          </a:p>
          <a:p>
            <a:pPr marL="574844" lvl="2" indent="-274320">
              <a:spcBef>
                <a:spcPts val="0"/>
              </a:spcBef>
              <a:buFont typeface="Wingdings" panose="05000000000000000000" pitchFamily="2" charset="2"/>
              <a:buChar char="§"/>
            </a:pPr>
            <a:r>
              <a:rPr lang="en-US" sz="1800" dirty="0"/>
              <a:t>It can execute the normal instructions and halt them for a brief time once the conditions for task 1 have been fulfilled, finish task 1 and go back to executing the main routine.</a:t>
            </a:r>
          </a:p>
          <a:p>
            <a:pPr marL="274320" indent="-274320">
              <a:spcBef>
                <a:spcPts val="0"/>
              </a:spcBef>
            </a:pPr>
            <a:r>
              <a:rPr lang="en-US" sz="2000" b="1" dirty="0"/>
              <a:t>Clearly, the </a:t>
            </a:r>
            <a:r>
              <a:rPr lang="en-US" sz="2000" b="1" dirty="0">
                <a:solidFill>
                  <a:srgbClr val="FF0000"/>
                </a:solidFill>
              </a:rPr>
              <a:t>2</a:t>
            </a:r>
            <a:r>
              <a:rPr lang="en-US" sz="2000" b="1" baseline="30000" dirty="0">
                <a:solidFill>
                  <a:srgbClr val="FF0000"/>
                </a:solidFill>
              </a:rPr>
              <a:t>nd</a:t>
            </a:r>
            <a:r>
              <a:rPr lang="en-US" sz="2000" b="1" dirty="0">
                <a:solidFill>
                  <a:srgbClr val="FF0000"/>
                </a:solidFill>
              </a:rPr>
              <a:t> option is better </a:t>
            </a:r>
            <a:r>
              <a:rPr lang="en-US" sz="2000" b="1" dirty="0"/>
              <a:t>for maximizing the  processor’s resource utilization.</a:t>
            </a:r>
          </a:p>
          <a:p>
            <a:pPr marL="274320" indent="-274320">
              <a:spcBef>
                <a:spcPts val="0"/>
              </a:spcBef>
            </a:pPr>
            <a:r>
              <a:rPr lang="en-US" sz="2000" dirty="0"/>
              <a:t>This is where interrupts come in handy.</a:t>
            </a:r>
          </a:p>
          <a:p>
            <a:pPr marL="274320" indent="-274320">
              <a:spcBef>
                <a:spcPts val="0"/>
              </a:spcBef>
            </a:pPr>
            <a:r>
              <a:rPr lang="en-US" sz="2000" dirty="0"/>
              <a:t>When the conditions for task 1 has been met, it can simply </a:t>
            </a:r>
            <a:r>
              <a:rPr lang="en-US" sz="2000" dirty="0">
                <a:solidFill>
                  <a:srgbClr val="FF0000"/>
                </a:solidFill>
              </a:rPr>
              <a:t>trigger an interrupt</a:t>
            </a:r>
            <a:r>
              <a:rPr lang="en-US" sz="2000" dirty="0"/>
              <a:t>, stop the main routine to complete the task and once finished go back to the main routine.</a:t>
            </a:r>
          </a:p>
          <a:p>
            <a:pPr marL="274320" indent="-274320">
              <a:spcBef>
                <a:spcPts val="0"/>
              </a:spcBef>
            </a:pPr>
            <a:endParaRPr lang="en-US" sz="2000" dirty="0"/>
          </a:p>
          <a:p>
            <a:pPr marL="274320" lvl="1" indent="-274320">
              <a:spcBef>
                <a:spcPts val="0"/>
              </a:spcBef>
              <a:buNone/>
            </a:pPr>
            <a:endParaRPr lang="en-US" sz="2000" dirty="0"/>
          </a:p>
        </p:txBody>
      </p:sp>
    </p:spTree>
    <p:extLst>
      <p:ext uri="{BB962C8B-B14F-4D97-AF65-F5344CB8AC3E}">
        <p14:creationId xmlns:p14="http://schemas.microsoft.com/office/powerpoint/2010/main" val="163407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685800"/>
            <a:ext cx="13167360" cy="914400"/>
          </a:xfrm>
        </p:spPr>
        <p:txBody>
          <a:bodyPr>
            <a:normAutofit/>
          </a:bodyPr>
          <a:lstStyle/>
          <a:p>
            <a:r>
              <a:rPr lang="en-US" sz="4800" b="1" dirty="0">
                <a:solidFill>
                  <a:srgbClr val="FF0000"/>
                </a:solidFill>
              </a:rPr>
              <a:t>The Main Reasons You Might Use Interrupts</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720317"/>
            <a:ext cx="14057671" cy="5442483"/>
          </a:xfrm>
        </p:spPr>
        <p:txBody>
          <a:bodyPr>
            <a:noAutofit/>
          </a:bodyPr>
          <a:lstStyle/>
          <a:p>
            <a:r>
              <a:rPr lang="en-US" sz="3200" dirty="0"/>
              <a:t>To detect pin changes (</a:t>
            </a:r>
            <a:r>
              <a:rPr lang="en-US" sz="3200" dirty="0" err="1"/>
              <a:t>eg.</a:t>
            </a:r>
            <a:r>
              <a:rPr lang="en-US" sz="3200" dirty="0"/>
              <a:t> rotary encoders, button presses)</a:t>
            </a:r>
          </a:p>
          <a:p>
            <a:r>
              <a:rPr lang="en-US" sz="3200" dirty="0"/>
              <a:t>Watchdog timer (</a:t>
            </a:r>
            <a:r>
              <a:rPr lang="en-US" sz="3200" dirty="0" err="1"/>
              <a:t>eg.</a:t>
            </a:r>
            <a:r>
              <a:rPr lang="en-US" sz="3200" dirty="0"/>
              <a:t> if nothing happens after 8 seconds, interrupt me)</a:t>
            </a:r>
          </a:p>
          <a:p>
            <a:r>
              <a:rPr lang="en-US" sz="3200" b="1" dirty="0"/>
              <a:t>Timer interrupts - used for comparing/overflowing timers</a:t>
            </a:r>
          </a:p>
          <a:p>
            <a:r>
              <a:rPr lang="en-US" sz="3200" dirty="0"/>
              <a:t>SPI data transfers</a:t>
            </a:r>
          </a:p>
          <a:p>
            <a:r>
              <a:rPr lang="en-US" sz="3200" dirty="0"/>
              <a:t>I2C data transfers</a:t>
            </a:r>
          </a:p>
          <a:p>
            <a:r>
              <a:rPr lang="en-US" sz="3200" dirty="0"/>
              <a:t>USART data transfers</a:t>
            </a:r>
          </a:p>
          <a:p>
            <a:r>
              <a:rPr lang="en-US" sz="3200" dirty="0"/>
              <a:t>ADC conversions (analog to digital)</a:t>
            </a:r>
          </a:p>
          <a:p>
            <a:r>
              <a:rPr lang="en-US" sz="3200" dirty="0"/>
              <a:t>EEPROM ready for use</a:t>
            </a:r>
          </a:p>
          <a:p>
            <a:r>
              <a:rPr lang="en-US" sz="3200" dirty="0"/>
              <a:t>Flash memory ready</a:t>
            </a:r>
          </a:p>
        </p:txBody>
      </p:sp>
    </p:spTree>
    <p:extLst>
      <p:ext uri="{BB962C8B-B14F-4D97-AF65-F5344CB8AC3E}">
        <p14:creationId xmlns:p14="http://schemas.microsoft.com/office/powerpoint/2010/main" val="403481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Vector</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r>
              <a:rPr lang="en-US" sz="3200" dirty="0"/>
              <a:t>The interrupt vectors and vector table are crucial to the understanding of hardware and software interrupts. </a:t>
            </a:r>
            <a:r>
              <a:rPr lang="en-US" sz="3200" dirty="0">
                <a:solidFill>
                  <a:srgbClr val="0070C0"/>
                </a:solidFill>
              </a:rPr>
              <a:t>Interrupt vectors are addresses </a:t>
            </a:r>
            <a:r>
              <a:rPr lang="en-US" sz="3200" dirty="0"/>
              <a:t>that inform the interrupt handler as to where to find the ISR (Interrupt Service Routine, also called Interrupt Service Procedure). </a:t>
            </a:r>
          </a:p>
          <a:p>
            <a:pPr algn="just"/>
            <a:endParaRPr lang="en-US" sz="1600" dirty="0"/>
          </a:p>
          <a:p>
            <a:pPr algn="just"/>
            <a:r>
              <a:rPr lang="en-US" sz="3200" dirty="0"/>
              <a:t>Misspelling the vector name (even wrong capitalization) will result in the ISR not being called and </a:t>
            </a:r>
            <a:r>
              <a:rPr lang="en-US" sz="3200" b="1" dirty="0">
                <a:solidFill>
                  <a:srgbClr val="FF0000"/>
                </a:solidFill>
              </a:rPr>
              <a:t>it will not also result in a compile error</a:t>
            </a:r>
            <a:r>
              <a:rPr lang="en-US" sz="3200" dirty="0"/>
              <a:t>.</a:t>
            </a:r>
          </a:p>
        </p:txBody>
      </p:sp>
    </p:spTree>
    <p:extLst>
      <p:ext uri="{BB962C8B-B14F-4D97-AF65-F5344CB8AC3E}">
        <p14:creationId xmlns:p14="http://schemas.microsoft.com/office/powerpoint/2010/main" val="353849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380999" y="558476"/>
            <a:ext cx="12344401" cy="813124"/>
          </a:xfrm>
        </p:spPr>
        <p:txBody>
          <a:bodyPr>
            <a:noAutofit/>
          </a:bodyPr>
          <a:lstStyle/>
          <a:p>
            <a:r>
              <a:rPr lang="en-US" sz="4800" b="1" dirty="0"/>
              <a:t>Interrupt Function of Arduino</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95400"/>
            <a:ext cx="14124038" cy="6200648"/>
          </a:xfrm>
        </p:spPr>
        <p:txBody>
          <a:bodyPr>
            <a:noAutofit/>
          </a:bodyPr>
          <a:lstStyle/>
          <a:p>
            <a:pPr algn="just"/>
            <a:r>
              <a:rPr lang="en-US" sz="2800" dirty="0"/>
              <a:t>Re-enables interrupts (after they’ve been disabled by </a:t>
            </a:r>
            <a:r>
              <a:rPr lang="en-US" sz="2800" dirty="0" err="1"/>
              <a:t>noInterrupts</a:t>
            </a:r>
            <a:r>
              <a:rPr lang="en-US" sz="2800" dirty="0"/>
              <a:t>()). Interrupts allow certain important tasks to happen in the background and are enabled by default. Some functions will not work while interrupts are disabled, and incoming communication may be ignored. Interrupts can slightly disrupt the timing of code, however, and may be disabled for particularly critical sections of code.</a:t>
            </a:r>
          </a:p>
          <a:p>
            <a:pPr lvl="2" algn="just">
              <a:buFont typeface="Wingdings" panose="05000000000000000000" pitchFamily="2" charset="2"/>
              <a:buChar char="§"/>
            </a:pPr>
            <a:r>
              <a:rPr lang="en-US" sz="2347" dirty="0"/>
              <a:t>Syntax: interrupts() and </a:t>
            </a:r>
            <a:r>
              <a:rPr lang="en-US" sz="2347" dirty="0" err="1"/>
              <a:t>noInterrupts</a:t>
            </a:r>
            <a:r>
              <a:rPr lang="en-US" sz="2347" dirty="0"/>
              <a:t>(), all are opposite of interrupts()</a:t>
            </a:r>
          </a:p>
          <a:p>
            <a:pPr lvl="2" algn="just">
              <a:buFont typeface="Wingdings" panose="05000000000000000000" pitchFamily="2" charset="2"/>
              <a:buChar char="§"/>
            </a:pPr>
            <a:r>
              <a:rPr lang="en-US" sz="2347" dirty="0"/>
              <a:t>Parameters: None</a:t>
            </a:r>
          </a:p>
          <a:p>
            <a:pPr lvl="2" algn="just">
              <a:buFont typeface="Wingdings" panose="05000000000000000000" pitchFamily="2" charset="2"/>
              <a:buChar char="§"/>
            </a:pPr>
            <a:r>
              <a:rPr lang="en-US" sz="2347" dirty="0"/>
              <a:t>Returns: Nothing</a:t>
            </a:r>
          </a:p>
          <a:p>
            <a:pPr algn="just"/>
            <a:r>
              <a:rPr lang="en-US" sz="2400" dirty="0">
                <a:solidFill>
                  <a:srgbClr val="FF0000"/>
                </a:solidFill>
              </a:rPr>
              <a:t>Example Code: </a:t>
            </a:r>
            <a:r>
              <a:rPr lang="en-US" sz="2400" dirty="0"/>
              <a:t>The code enables Interrupts.</a:t>
            </a:r>
          </a:p>
          <a:p>
            <a:pPr marL="1046652" lvl="3" indent="0" algn="just">
              <a:buNone/>
            </a:pPr>
            <a:r>
              <a:rPr lang="en-US" sz="2000" dirty="0"/>
              <a:t>void setup() {}</a:t>
            </a:r>
          </a:p>
          <a:p>
            <a:pPr marL="1046652" lvl="3" indent="0" algn="just">
              <a:buNone/>
            </a:pPr>
            <a:r>
              <a:rPr lang="en-US" sz="2000" dirty="0"/>
              <a:t>void loop() {</a:t>
            </a:r>
          </a:p>
          <a:p>
            <a:pPr marL="1046652" lvl="3" indent="0" algn="just">
              <a:buNone/>
            </a:pPr>
            <a:r>
              <a:rPr lang="en-US" sz="2000" dirty="0"/>
              <a:t>  </a:t>
            </a:r>
            <a:r>
              <a:rPr lang="en-US" sz="2000" dirty="0" err="1"/>
              <a:t>noInterrupts</a:t>
            </a:r>
            <a:r>
              <a:rPr lang="en-US" sz="2000" dirty="0"/>
              <a:t>();</a:t>
            </a:r>
          </a:p>
          <a:p>
            <a:pPr marL="1046652" lvl="3" indent="0" algn="just">
              <a:buNone/>
            </a:pPr>
            <a:r>
              <a:rPr lang="en-US" sz="2000" dirty="0"/>
              <a:t>  // critical, time-sensitive code here</a:t>
            </a:r>
          </a:p>
          <a:p>
            <a:pPr marL="1046652" lvl="3" indent="0" algn="just">
              <a:buNone/>
            </a:pPr>
            <a:r>
              <a:rPr lang="en-US" sz="2000" dirty="0"/>
              <a:t>  interrupts();</a:t>
            </a:r>
          </a:p>
          <a:p>
            <a:pPr marL="1046652" lvl="3" indent="0" algn="just">
              <a:buNone/>
            </a:pPr>
            <a:r>
              <a:rPr lang="en-US" sz="2000" dirty="0"/>
              <a:t>  // other code here</a:t>
            </a:r>
          </a:p>
          <a:p>
            <a:pPr marL="1046652" lvl="3" indent="0" algn="just">
              <a:buNone/>
            </a:pPr>
            <a:r>
              <a:rPr lang="en-US" sz="2000" dirty="0"/>
              <a:t>}</a:t>
            </a:r>
          </a:p>
          <a:p>
            <a:pPr algn="just"/>
            <a:endParaRPr lang="en-US" sz="2800" dirty="0"/>
          </a:p>
          <a:p>
            <a:pPr algn="just"/>
            <a:endParaRPr lang="en-US" sz="3600" dirty="0"/>
          </a:p>
        </p:txBody>
      </p:sp>
    </p:spTree>
    <p:extLst>
      <p:ext uri="{BB962C8B-B14F-4D97-AF65-F5344CB8AC3E}">
        <p14:creationId xmlns:p14="http://schemas.microsoft.com/office/powerpoint/2010/main" val="157650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3D-8405-472C-94D7-8F732657CA70}"/>
              </a:ext>
            </a:extLst>
          </p:cNvPr>
          <p:cNvSpPr>
            <a:spLocks noGrp="1"/>
          </p:cNvSpPr>
          <p:nvPr>
            <p:ph type="title"/>
          </p:nvPr>
        </p:nvSpPr>
        <p:spPr>
          <a:xfrm>
            <a:off x="277762" y="609600"/>
            <a:ext cx="13167360" cy="1209040"/>
          </a:xfrm>
        </p:spPr>
        <p:txBody>
          <a:bodyPr>
            <a:normAutofit/>
          </a:bodyPr>
          <a:lstStyle/>
          <a:p>
            <a:r>
              <a:rPr lang="en-US" sz="5400" b="1" dirty="0"/>
              <a:t>Global Enable</a:t>
            </a:r>
          </a:p>
        </p:txBody>
      </p:sp>
      <p:sp>
        <p:nvSpPr>
          <p:cNvPr id="3" name="Content Placeholder 2">
            <a:extLst>
              <a:ext uri="{FF2B5EF4-FFF2-40B4-BE49-F238E27FC236}">
                <a16:creationId xmlns:a16="http://schemas.microsoft.com/office/drawing/2014/main" id="{CFD1E727-4A2F-4611-9DCD-C691B85FDD5C}"/>
              </a:ext>
            </a:extLst>
          </p:cNvPr>
          <p:cNvSpPr>
            <a:spLocks noGrp="1"/>
          </p:cNvSpPr>
          <p:nvPr>
            <p:ph idx="1"/>
          </p:nvPr>
        </p:nvSpPr>
        <p:spPr>
          <a:xfrm>
            <a:off x="297426" y="1676400"/>
            <a:ext cx="14104373" cy="3276600"/>
          </a:xfrm>
        </p:spPr>
        <p:txBody>
          <a:bodyPr>
            <a:normAutofit/>
          </a:bodyPr>
          <a:lstStyle/>
          <a:p>
            <a:pPr algn="just"/>
            <a:r>
              <a:rPr lang="en-US" sz="3600" dirty="0"/>
              <a:t>The main interrupt flag</a:t>
            </a:r>
          </a:p>
          <a:p>
            <a:pPr algn="just"/>
            <a:r>
              <a:rPr lang="en-US" sz="3600" dirty="0"/>
              <a:t>This is used to turn </a:t>
            </a:r>
            <a:r>
              <a:rPr lang="en-US" sz="3600" dirty="0">
                <a:solidFill>
                  <a:srgbClr val="FF0000"/>
                </a:solidFill>
              </a:rPr>
              <a:t>all the interrupts on or off</a:t>
            </a:r>
          </a:p>
          <a:p>
            <a:pPr algn="just"/>
            <a:r>
              <a:rPr lang="en-US" sz="3600" dirty="0"/>
              <a:t>Example: </a:t>
            </a:r>
            <a:r>
              <a:rPr lang="en-US" sz="3600" dirty="0" err="1"/>
              <a:t>sei</a:t>
            </a:r>
            <a:r>
              <a:rPr lang="en-US" sz="3600" dirty="0"/>
              <a:t>(); //globally enable interrupt</a:t>
            </a:r>
          </a:p>
          <a:p>
            <a:pPr algn="just"/>
            <a:r>
              <a:rPr lang="en-US" sz="3600" dirty="0"/>
              <a:t>Available in the Status Register (SREG): Bit 7</a:t>
            </a:r>
          </a:p>
        </p:txBody>
      </p:sp>
    </p:spTree>
    <p:extLst>
      <p:ext uri="{BB962C8B-B14F-4D97-AF65-F5344CB8AC3E}">
        <p14:creationId xmlns:p14="http://schemas.microsoft.com/office/powerpoint/2010/main" val="204054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2CDE05-F1D7-43C3-A32D-39700BCCEFA5}"/>
</file>

<file path=customXml/itemProps2.xml><?xml version="1.0" encoding="utf-8"?>
<ds:datastoreItem xmlns:ds="http://schemas.openxmlformats.org/officeDocument/2006/customXml" ds:itemID="{0DA2DB59-0742-46D1-8633-946828F00496}"/>
</file>

<file path=customXml/itemProps3.xml><?xml version="1.0" encoding="utf-8"?>
<ds:datastoreItem xmlns:ds="http://schemas.openxmlformats.org/officeDocument/2006/customXml" ds:itemID="{7ABF8A83-1232-4CF7-9E01-D3EE664B958B}"/>
</file>

<file path=docProps/app.xml><?xml version="1.0" encoding="utf-8"?>
<Properties xmlns="http://schemas.openxmlformats.org/officeDocument/2006/extended-properties" xmlns:vt="http://schemas.openxmlformats.org/officeDocument/2006/docPropsVTypes">
  <Template>Urban</Template>
  <TotalTime>20083</TotalTime>
  <Words>3474</Words>
  <Application>Microsoft Office PowerPoint</Application>
  <PresentationFormat>Custom</PresentationFormat>
  <Paragraphs>203</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Calibri</vt:lpstr>
      <vt:lpstr>Courier New</vt:lpstr>
      <vt:lpstr>Georgia</vt:lpstr>
      <vt:lpstr>Symbol</vt:lpstr>
      <vt:lpstr>Times New Roman</vt:lpstr>
      <vt:lpstr>Trebuchet MS</vt:lpstr>
      <vt:lpstr>Wingdings</vt:lpstr>
      <vt:lpstr>Wingdings 2</vt:lpstr>
      <vt:lpstr>Urban</vt:lpstr>
      <vt:lpstr>Arduino Interrupts</vt:lpstr>
      <vt:lpstr>Interrupts</vt:lpstr>
      <vt:lpstr>Introduction</vt:lpstr>
      <vt:lpstr>Introduction</vt:lpstr>
      <vt:lpstr>Why do we need it?</vt:lpstr>
      <vt:lpstr>The Main Reasons You Might Use Interrupts</vt:lpstr>
      <vt:lpstr>Interrupt Vector</vt:lpstr>
      <vt:lpstr>Interrupt Function of Arduino</vt:lpstr>
      <vt:lpstr>Global Enable</vt:lpstr>
      <vt:lpstr>Atmega328p Interrupt Vector Table</vt:lpstr>
      <vt:lpstr>Atmega328p Interrupt Vector Table</vt:lpstr>
      <vt:lpstr>Trigger</vt:lpstr>
      <vt:lpstr>What happens after a trigger?</vt:lpstr>
      <vt:lpstr>Interrupt Service Routine (ISR)</vt:lpstr>
      <vt:lpstr>General Rules for ISR </vt:lpstr>
      <vt:lpstr>Atmega328p Interrupt Processing</vt:lpstr>
      <vt:lpstr>Atmega328p Interrupt Processing</vt:lpstr>
      <vt:lpstr>Atmega328p Interrupt Processing – Type 1</vt:lpstr>
      <vt:lpstr>Atmega328p Interrupt Processing – Type 1</vt:lpstr>
      <vt:lpstr>Atmega328p Interrupt Processing – Type 2</vt:lpstr>
      <vt:lpstr>TIMSK0 – Timer/Counter0 Interrupt Mask Register</vt:lpstr>
      <vt:lpstr>TIMSK0 – Timer/Counter0 Interrupt Mask Register</vt:lpstr>
      <vt:lpstr>TIFR0 – Timer/Counter0 Interrupt Flag Register</vt:lpstr>
      <vt:lpstr>TIFR0 – Timer/Counter0 Interrupt Flag Register</vt:lpstr>
      <vt:lpstr>TIFR0 – Timer/Counter0 Interrupt Flag Register</vt:lpstr>
      <vt:lpstr>TIMSK1 – Timer/Counter1 Interrupt Mask Register</vt:lpstr>
      <vt:lpstr>TIMSK1 – Timer/Counter1 Interrupt Mask Register</vt:lpstr>
      <vt:lpstr>TIMSK1 – Timer/Counter1 Interrupt Mask Register</vt:lpstr>
      <vt:lpstr>TIFR1 – Timer/Counter1 Interrupt Flag Register</vt:lpstr>
      <vt:lpstr>TIFR1 – Timer/Counter1 Interrupt Flag Register</vt:lpstr>
      <vt:lpstr>TIFR1 – Timer/Counter1 Interrupt Flag Register</vt:lpstr>
      <vt:lpstr>500 ms Blink Example Code using Timer1 Interrupts</vt:lpstr>
      <vt:lpstr>500 ms Blink Example Code using Timer1 Interrupts</vt:lpstr>
      <vt:lpstr>500 ms Blink Example Code using Timer1 Interrupts and Pre-scalar values of 256</vt:lpstr>
      <vt:lpstr>500 ms Blink Example Code using Timer1 Interrupts</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Protik Parvez Sheikh</cp:lastModifiedBy>
  <cp:revision>435</cp:revision>
  <dcterms:created xsi:type="dcterms:W3CDTF">2006-08-16T00:00:00Z</dcterms:created>
  <dcterms:modified xsi:type="dcterms:W3CDTF">2023-02-25T07:03:42Z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