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6" r:id="rId3"/>
    <p:sldId id="258" r:id="rId4"/>
    <p:sldId id="257" r:id="rId5"/>
    <p:sldId id="273" r:id="rId6"/>
    <p:sldId id="259" r:id="rId7"/>
    <p:sldId id="260" r:id="rId8"/>
    <p:sldId id="261" r:id="rId9"/>
    <p:sldId id="262" r:id="rId10"/>
    <p:sldId id="275" r:id="rId11"/>
    <p:sldId id="276" r:id="rId12"/>
    <p:sldId id="277" r:id="rId13"/>
    <p:sldId id="278" r:id="rId14"/>
    <p:sldId id="279" r:id="rId15"/>
    <p:sldId id="280" r:id="rId16"/>
    <p:sldId id="281" r:id="rId17"/>
    <p:sldId id="282" r:id="rId18"/>
    <p:sldId id="284" r:id="rId19"/>
    <p:sldId id="283" r:id="rId20"/>
    <p:sldId id="285" r:id="rId21"/>
    <p:sldId id="274" r:id="rId22"/>
    <p:sldId id="263" r:id="rId23"/>
    <p:sldId id="264" r:id="rId24"/>
    <p:sldId id="265" r:id="rId25"/>
    <p:sldId id="266" r:id="rId26"/>
    <p:sldId id="267" r:id="rId27"/>
    <p:sldId id="268" r:id="rId28"/>
    <p:sldId id="269" r:id="rId29"/>
    <p:sldId id="286" r:id="rId30"/>
    <p:sldId id="27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100" d="100"/>
          <a:sy n="100" d="100"/>
        </p:scale>
        <p:origin x="-516" y="1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2/28/2018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2/28/2018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Greek_language"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brainyquote.com/quotes/authors/f/friedrich_nietzsche.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Historical Methods</a:t>
            </a:r>
            <a:br>
              <a:rPr lang="en-AU" dirty="0" smtClean="0"/>
            </a:br>
            <a:r>
              <a:rPr lang="en-AU" sz="3200" i="1" dirty="0" smtClean="0"/>
              <a:t>Analysing texts and material </a:t>
            </a:r>
            <a:r>
              <a:rPr lang="en-AU" sz="3200" i="1" dirty="0" err="1" smtClean="0"/>
              <a:t>artifacts</a:t>
            </a:r>
            <a:endParaRPr lang="en-AU" i="1" dirty="0"/>
          </a:p>
        </p:txBody>
      </p:sp>
      <p:sp>
        <p:nvSpPr>
          <p:cNvPr id="3" name="Subtitle 2"/>
          <p:cNvSpPr>
            <a:spLocks noGrp="1"/>
          </p:cNvSpPr>
          <p:nvPr>
            <p:ph type="subTitle" idx="1"/>
          </p:nvPr>
        </p:nvSpPr>
        <p:spPr>
          <a:xfrm>
            <a:off x="533400" y="3810000"/>
            <a:ext cx="7854696" cy="1752600"/>
          </a:xfrm>
        </p:spPr>
        <p:txBody>
          <a:bodyPr>
            <a:normAutofit/>
          </a:bodyPr>
          <a:lstStyle/>
          <a:p>
            <a:endParaRPr lang="en-AU" dirty="0" smtClean="0"/>
          </a:p>
          <a:p>
            <a:r>
              <a:rPr lang="en-AU" dirty="0" smtClean="0"/>
              <a:t>Ms </a:t>
            </a:r>
            <a:r>
              <a:rPr lang="en-AU" dirty="0" err="1" smtClean="0"/>
              <a:t>Farhana</a:t>
            </a:r>
            <a:r>
              <a:rPr lang="en-AU" dirty="0" smtClean="0"/>
              <a:t> </a:t>
            </a:r>
            <a:r>
              <a:rPr lang="en-AU" dirty="0" err="1" smtClean="0"/>
              <a:t>Afroz</a:t>
            </a:r>
            <a:endParaRPr lang="en-AU" dirty="0" smtClean="0"/>
          </a:p>
          <a:p>
            <a:r>
              <a:rPr lang="en-AU" sz="1800" dirty="0" smtClean="0"/>
              <a:t>Lecturer  </a:t>
            </a:r>
            <a:r>
              <a:rPr lang="en-AU" sz="1800" dirty="0" smtClean="0"/>
              <a:t>| Department of </a:t>
            </a:r>
            <a:r>
              <a:rPr lang="en-AU" sz="1800" dirty="0" smtClean="0"/>
              <a:t>Social Science </a:t>
            </a:r>
            <a:r>
              <a:rPr lang="en-AU" sz="1800" smtClean="0"/>
              <a:t>| </a:t>
            </a:r>
            <a:r>
              <a:rPr lang="en-AU" sz="1800" smtClean="0"/>
              <a:t>AIUB</a:t>
            </a:r>
            <a:endParaRPr lang="en-AU"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Primary sources:</a:t>
            </a:r>
            <a:endParaRPr lang="en-GB" dirty="0"/>
          </a:p>
        </p:txBody>
      </p:sp>
      <p:sp>
        <p:nvSpPr>
          <p:cNvPr id="3" name="Content Placeholder 2"/>
          <p:cNvSpPr>
            <a:spLocks noGrp="1"/>
          </p:cNvSpPr>
          <p:nvPr>
            <p:ph idx="1"/>
          </p:nvPr>
        </p:nvSpPr>
        <p:spPr>
          <a:xfrm>
            <a:off x="381000" y="2438400"/>
            <a:ext cx="8229600" cy="4160520"/>
          </a:xfrm>
        </p:spPr>
        <p:txBody>
          <a:bodyPr/>
          <a:lstStyle/>
          <a:p>
            <a:pPr marL="365760" indent="-256032">
              <a:buFont typeface="Georgia"/>
              <a:buChar char="•"/>
              <a:defRPr/>
            </a:pPr>
            <a:r>
              <a:rPr lang="en-US" dirty="0" smtClean="0">
                <a:solidFill>
                  <a:srgbClr val="002060"/>
                </a:solidFill>
              </a:rPr>
              <a:t>A primary source is an original object or document; first-hand information.</a:t>
            </a:r>
          </a:p>
          <a:p>
            <a:pPr marL="365760" indent="-256032">
              <a:buFont typeface="Georgia"/>
              <a:buChar char="•"/>
              <a:defRPr/>
            </a:pPr>
            <a:r>
              <a:rPr lang="en-US" dirty="0" smtClean="0">
                <a:solidFill>
                  <a:srgbClr val="002060"/>
                </a:solidFill>
              </a:rPr>
              <a:t>Primary source is material written or produced in the time period that you may be investigating.</a:t>
            </a:r>
          </a:p>
          <a:p>
            <a:pPr marL="365760" indent="-256032">
              <a:buFont typeface="Georgia"/>
              <a:buChar char="•"/>
              <a:defRPr/>
            </a:pPr>
            <a:r>
              <a:rPr lang="en-US" dirty="0" smtClean="0">
                <a:solidFill>
                  <a:srgbClr val="002060"/>
                </a:solidFill>
              </a:rPr>
              <a:t>Primary sources enable the researcher to get as close as possible to what actually happened during an historical event or time period. </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en-GB" sz="3600" dirty="0" smtClean="0"/>
              <a:t>Primary sources</a:t>
            </a:r>
            <a:endParaRPr lang="en-GB" sz="3600" dirty="0"/>
          </a:p>
        </p:txBody>
      </p:sp>
      <p:sp>
        <p:nvSpPr>
          <p:cNvPr id="3" name="Content Placeholder 2"/>
          <p:cNvSpPr>
            <a:spLocks noGrp="1"/>
          </p:cNvSpPr>
          <p:nvPr>
            <p:ph idx="1"/>
          </p:nvPr>
        </p:nvSpPr>
        <p:spPr>
          <a:xfrm>
            <a:off x="457200" y="1295400"/>
            <a:ext cx="4495800" cy="5029200"/>
          </a:xfrm>
        </p:spPr>
        <p:txBody>
          <a:bodyPr>
            <a:normAutofit fontScale="92500" lnSpcReduction="20000"/>
          </a:bodyPr>
          <a:lstStyle/>
          <a:p>
            <a:pPr marL="365760" indent="-256032">
              <a:buFont typeface="Georgia"/>
              <a:buChar char="•"/>
              <a:defRPr/>
            </a:pPr>
            <a:r>
              <a:rPr lang="en-US" sz="3200" dirty="0" smtClean="0">
                <a:solidFill>
                  <a:srgbClr val="002060"/>
                </a:solidFill>
              </a:rPr>
              <a:t>Diaries and journals </a:t>
            </a:r>
          </a:p>
          <a:p>
            <a:pPr marL="658368" lvl="1">
              <a:buFont typeface="Georgia"/>
              <a:buChar char="▫"/>
              <a:defRPr/>
            </a:pPr>
            <a:r>
              <a:rPr lang="en-US" sz="3000" dirty="0" smtClean="0">
                <a:solidFill>
                  <a:srgbClr val="002060"/>
                </a:solidFill>
              </a:rPr>
              <a:t>Example: </a:t>
            </a:r>
            <a:r>
              <a:rPr lang="en-US" sz="3000" dirty="0" err="1" smtClean="0">
                <a:solidFill>
                  <a:srgbClr val="002060"/>
                </a:solidFill>
              </a:rPr>
              <a:t>Tajuddin</a:t>
            </a:r>
            <a:r>
              <a:rPr lang="en-US" sz="3000" dirty="0" smtClean="0">
                <a:solidFill>
                  <a:srgbClr val="002060"/>
                </a:solidFill>
              </a:rPr>
              <a:t> Ahmed was a young political activist in 1952. He kept a diary or journal of the political events of that year. His diary was later published.  This is a primary source  with regard to our language movement as he wrote it at the time it happened.</a:t>
            </a:r>
          </a:p>
          <a:p>
            <a:pPr>
              <a:buNone/>
            </a:pPr>
            <a:endParaRPr lang="en-GB" dirty="0"/>
          </a:p>
        </p:txBody>
      </p:sp>
      <p:pic>
        <p:nvPicPr>
          <p:cNvPr id="3074" name="Picture 2"/>
          <p:cNvPicPr>
            <a:picLocks noChangeAspect="1" noChangeArrowheads="1"/>
          </p:cNvPicPr>
          <p:nvPr/>
        </p:nvPicPr>
        <p:blipFill>
          <a:blip r:embed="rId2"/>
          <a:srcRect/>
          <a:stretch>
            <a:fillRect/>
          </a:stretch>
        </p:blipFill>
        <p:spPr bwMode="auto">
          <a:xfrm>
            <a:off x="5943600" y="1600200"/>
            <a:ext cx="2381250" cy="34385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Primary source:</a:t>
            </a:r>
            <a:endParaRPr lang="en-GB" sz="3600" dirty="0"/>
          </a:p>
        </p:txBody>
      </p:sp>
      <p:sp>
        <p:nvSpPr>
          <p:cNvPr id="3" name="Content Placeholder 2"/>
          <p:cNvSpPr>
            <a:spLocks noGrp="1"/>
          </p:cNvSpPr>
          <p:nvPr>
            <p:ph idx="1"/>
          </p:nvPr>
        </p:nvSpPr>
        <p:spPr>
          <a:xfrm>
            <a:off x="457200" y="1935480"/>
            <a:ext cx="4114800" cy="4389120"/>
          </a:xfrm>
        </p:spPr>
        <p:txBody>
          <a:bodyPr>
            <a:normAutofit fontScale="92500"/>
          </a:bodyPr>
          <a:lstStyle/>
          <a:p>
            <a:r>
              <a:rPr lang="en-US" sz="3200" dirty="0" smtClean="0">
                <a:solidFill>
                  <a:srgbClr val="002060"/>
                </a:solidFill>
              </a:rPr>
              <a:t>Autobiographies</a:t>
            </a:r>
          </a:p>
          <a:p>
            <a:pPr lvl="1"/>
            <a:r>
              <a:rPr lang="en-US" sz="3200" dirty="0" smtClean="0">
                <a:solidFill>
                  <a:srgbClr val="002060"/>
                </a:solidFill>
              </a:rPr>
              <a:t>An autobiography is when you write a story or book about yourself.</a:t>
            </a:r>
          </a:p>
          <a:p>
            <a:pPr lvl="2"/>
            <a:r>
              <a:rPr lang="en-US" b="1" dirty="0" smtClean="0"/>
              <a:t>Example: </a:t>
            </a:r>
            <a:r>
              <a:rPr lang="en-GB" b="1" i="1" dirty="0" smtClean="0"/>
              <a:t>The Unfinished Memoirs</a:t>
            </a:r>
            <a:r>
              <a:rPr lang="en-GB" b="1" dirty="0" smtClean="0"/>
              <a:t> of Sheikh </a:t>
            </a:r>
            <a:r>
              <a:rPr lang="en-GB" b="1" dirty="0" err="1" smtClean="0"/>
              <a:t>Mujibur</a:t>
            </a:r>
            <a:r>
              <a:rPr lang="en-GB" b="1" dirty="0" smtClean="0"/>
              <a:t> </a:t>
            </a:r>
            <a:r>
              <a:rPr lang="en-GB" b="1" dirty="0" err="1" smtClean="0"/>
              <a:t>Rahman</a:t>
            </a:r>
            <a:r>
              <a:rPr lang="en-GB" b="1" dirty="0" smtClean="0"/>
              <a:t> </a:t>
            </a:r>
            <a:r>
              <a:rPr lang="en-US" b="1" dirty="0" smtClean="0"/>
              <a:t>is a primary document because he wrote his first hand experiences.</a:t>
            </a:r>
          </a:p>
          <a:p>
            <a:endParaRPr lang="en-GB" dirty="0"/>
          </a:p>
        </p:txBody>
      </p:sp>
      <p:pic>
        <p:nvPicPr>
          <p:cNvPr id="2051" name="Picture 3"/>
          <p:cNvPicPr>
            <a:picLocks noChangeAspect="1" noChangeArrowheads="1"/>
          </p:cNvPicPr>
          <p:nvPr/>
        </p:nvPicPr>
        <p:blipFill>
          <a:blip r:embed="rId2"/>
          <a:srcRect/>
          <a:stretch>
            <a:fillRect/>
          </a:stretch>
        </p:blipFill>
        <p:spPr bwMode="auto">
          <a:xfrm>
            <a:off x="5638800" y="1524000"/>
            <a:ext cx="2971800" cy="4267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Primary source</a:t>
            </a:r>
            <a:endParaRPr lang="en-GB" sz="3600" dirty="0"/>
          </a:p>
        </p:txBody>
      </p:sp>
      <p:sp>
        <p:nvSpPr>
          <p:cNvPr id="3" name="Content Placeholder 2"/>
          <p:cNvSpPr>
            <a:spLocks noGrp="1"/>
          </p:cNvSpPr>
          <p:nvPr>
            <p:ph idx="1"/>
          </p:nvPr>
        </p:nvSpPr>
        <p:spPr>
          <a:xfrm>
            <a:off x="457200" y="1935480"/>
            <a:ext cx="5410200" cy="4389120"/>
          </a:xfrm>
        </p:spPr>
        <p:txBody>
          <a:bodyPr>
            <a:normAutofit lnSpcReduction="10000"/>
          </a:bodyPr>
          <a:lstStyle/>
          <a:p>
            <a:pPr marL="365760" indent="-256032">
              <a:buFont typeface="Georgia"/>
              <a:buChar char="•"/>
              <a:defRPr/>
            </a:pPr>
            <a:r>
              <a:rPr lang="en-US" sz="3200" dirty="0" smtClean="0">
                <a:solidFill>
                  <a:srgbClr val="002060"/>
                </a:solidFill>
              </a:rPr>
              <a:t>Speeches are considered Primary Sources. </a:t>
            </a:r>
          </a:p>
          <a:p>
            <a:pPr marL="658368" lvl="1">
              <a:buFont typeface="Georgia"/>
              <a:buChar char="▫"/>
              <a:defRPr/>
            </a:pPr>
            <a:r>
              <a:rPr lang="en-US" sz="2800" dirty="0" smtClean="0">
                <a:solidFill>
                  <a:srgbClr val="002060"/>
                </a:solidFill>
              </a:rPr>
              <a:t>Examples of Speeches: </a:t>
            </a:r>
          </a:p>
          <a:p>
            <a:pPr marL="923544" lvl="2" indent="-219456">
              <a:buFont typeface="Wingdings 2"/>
              <a:buChar char=""/>
              <a:defRPr/>
            </a:pPr>
            <a:r>
              <a:rPr lang="en-US" sz="2800" dirty="0" smtClean="0">
                <a:solidFill>
                  <a:srgbClr val="002060"/>
                </a:solidFill>
              </a:rPr>
              <a:t>7</a:t>
            </a:r>
            <a:r>
              <a:rPr lang="en-US" sz="2800" baseline="30000" dirty="0" smtClean="0">
                <a:solidFill>
                  <a:srgbClr val="002060"/>
                </a:solidFill>
              </a:rPr>
              <a:t>th</a:t>
            </a:r>
            <a:r>
              <a:rPr lang="en-US" sz="2800" dirty="0" smtClean="0">
                <a:solidFill>
                  <a:srgbClr val="002060"/>
                </a:solidFill>
              </a:rPr>
              <a:t> March </a:t>
            </a:r>
            <a:r>
              <a:rPr lang="en-US" sz="2800" dirty="0" err="1" smtClean="0">
                <a:solidFill>
                  <a:srgbClr val="002060"/>
                </a:solidFill>
              </a:rPr>
              <a:t>speeche</a:t>
            </a:r>
            <a:r>
              <a:rPr lang="en-US" sz="2800" dirty="0" smtClean="0">
                <a:solidFill>
                  <a:srgbClr val="002060"/>
                </a:solidFill>
              </a:rPr>
              <a:t> of </a:t>
            </a:r>
            <a:r>
              <a:rPr lang="en-US" sz="2800" dirty="0" err="1" smtClean="0">
                <a:solidFill>
                  <a:srgbClr val="002060"/>
                </a:solidFill>
              </a:rPr>
              <a:t>Bangabandhu</a:t>
            </a:r>
            <a:endParaRPr lang="en-US" sz="2800" dirty="0" smtClean="0">
              <a:solidFill>
                <a:srgbClr val="002060"/>
              </a:solidFill>
            </a:endParaRPr>
          </a:p>
          <a:p>
            <a:pPr marL="923544" lvl="2" indent="-219456">
              <a:buFont typeface="Wingdings 2"/>
              <a:buChar char=""/>
              <a:defRPr/>
            </a:pPr>
            <a:r>
              <a:rPr lang="en-US" sz="2800" dirty="0" smtClean="0">
                <a:solidFill>
                  <a:srgbClr val="002060"/>
                </a:solidFill>
              </a:rPr>
              <a:t>Martin Luther King’s “I Have a Dream”</a:t>
            </a:r>
          </a:p>
          <a:p>
            <a:pPr marL="923544" lvl="2" indent="-219456">
              <a:buFont typeface="Wingdings 2"/>
              <a:buChar char=""/>
              <a:defRPr/>
            </a:pPr>
            <a:r>
              <a:rPr lang="en-US" sz="2800" dirty="0" smtClean="0">
                <a:solidFill>
                  <a:srgbClr val="002060"/>
                </a:solidFill>
              </a:rPr>
              <a:t>All of the President’s Inauguration Speeches.</a:t>
            </a:r>
          </a:p>
          <a:p>
            <a:endParaRPr lang="en-GB" dirty="0"/>
          </a:p>
        </p:txBody>
      </p:sp>
      <p:pic>
        <p:nvPicPr>
          <p:cNvPr id="1026" name="Picture 2"/>
          <p:cNvPicPr>
            <a:picLocks noChangeAspect="1" noChangeArrowheads="1"/>
          </p:cNvPicPr>
          <p:nvPr/>
        </p:nvPicPr>
        <p:blipFill>
          <a:blip r:embed="rId2"/>
          <a:srcRect/>
          <a:stretch>
            <a:fillRect/>
          </a:stretch>
        </p:blipFill>
        <p:spPr bwMode="auto">
          <a:xfrm>
            <a:off x="5638800" y="2438400"/>
            <a:ext cx="3352800" cy="23526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r>
              <a:rPr lang="en-GB" dirty="0" smtClean="0"/>
              <a:t>Primary source</a:t>
            </a:r>
            <a:endParaRPr lang="en-GB" dirty="0"/>
          </a:p>
        </p:txBody>
      </p:sp>
      <p:sp>
        <p:nvSpPr>
          <p:cNvPr id="3" name="Content Placeholder 2"/>
          <p:cNvSpPr>
            <a:spLocks noGrp="1"/>
          </p:cNvSpPr>
          <p:nvPr>
            <p:ph idx="1"/>
          </p:nvPr>
        </p:nvSpPr>
        <p:spPr>
          <a:xfrm>
            <a:off x="381000" y="1447800"/>
            <a:ext cx="5562600" cy="5181600"/>
          </a:xfrm>
        </p:spPr>
        <p:txBody>
          <a:bodyPr>
            <a:normAutofit fontScale="85000" lnSpcReduction="10000"/>
          </a:bodyPr>
          <a:lstStyle/>
          <a:p>
            <a:pPr marL="365760" indent="-256032">
              <a:buFont typeface="Arial" pitchFamily="34" charset="0"/>
              <a:buChar char="•"/>
              <a:defRPr/>
            </a:pPr>
            <a:r>
              <a:rPr lang="en-US" sz="3500" dirty="0" smtClean="0">
                <a:solidFill>
                  <a:srgbClr val="002060"/>
                </a:solidFill>
              </a:rPr>
              <a:t>Historical documents such as the Declaration of Independence or the Constitution are primary documents. They were drafted and signed.</a:t>
            </a:r>
          </a:p>
          <a:p>
            <a:pPr marL="365760" indent="-256032">
              <a:buFont typeface="Arial" pitchFamily="34" charset="0"/>
              <a:buChar char="•"/>
              <a:defRPr/>
            </a:pPr>
            <a:r>
              <a:rPr lang="en-US" sz="3500" dirty="0" smtClean="0">
                <a:solidFill>
                  <a:srgbClr val="002060"/>
                </a:solidFill>
              </a:rPr>
              <a:t>Other Primary Sources would be : Birth Certificates/ Government records/ Deeds/ Court documents / Military records / Tax records / Census records/ Art </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GB" dirty="0" smtClean="0"/>
              <a:t>Primary source</a:t>
            </a:r>
            <a:endParaRPr lang="en-GB" dirty="0"/>
          </a:p>
        </p:txBody>
      </p:sp>
      <p:sp>
        <p:nvSpPr>
          <p:cNvPr id="3" name="Content Placeholder 2"/>
          <p:cNvSpPr>
            <a:spLocks noGrp="1"/>
          </p:cNvSpPr>
          <p:nvPr>
            <p:ph idx="1"/>
          </p:nvPr>
        </p:nvSpPr>
        <p:spPr>
          <a:xfrm>
            <a:off x="457200" y="2438400"/>
            <a:ext cx="4953000" cy="3886200"/>
          </a:xfrm>
        </p:spPr>
        <p:txBody>
          <a:bodyPr/>
          <a:lstStyle/>
          <a:p>
            <a:r>
              <a:rPr lang="en-US" sz="2800" dirty="0" smtClean="0">
                <a:solidFill>
                  <a:srgbClr val="002060"/>
                </a:solidFill>
              </a:rPr>
              <a:t>Sound Recordings and interviews are considered primary resources.</a:t>
            </a:r>
          </a:p>
          <a:p>
            <a:pPr>
              <a:buNone/>
            </a:pPr>
            <a:endParaRPr lang="en-US" sz="2800" dirty="0" smtClean="0">
              <a:solidFill>
                <a:srgbClr val="002060"/>
              </a:solidFill>
            </a:endParaRPr>
          </a:p>
          <a:p>
            <a:r>
              <a:rPr lang="en-US" sz="2400" dirty="0" smtClean="0">
                <a:solidFill>
                  <a:srgbClr val="002060"/>
                </a:solidFill>
              </a:rPr>
              <a:t>Example: Sheikh </a:t>
            </a:r>
            <a:r>
              <a:rPr lang="en-US" sz="2400" dirty="0" err="1" smtClean="0">
                <a:solidFill>
                  <a:srgbClr val="002060"/>
                </a:solidFill>
              </a:rPr>
              <a:t>Hasina</a:t>
            </a:r>
            <a:r>
              <a:rPr lang="en-US" sz="2400" dirty="0" smtClean="0">
                <a:solidFill>
                  <a:srgbClr val="002060"/>
                </a:solidFill>
              </a:rPr>
              <a:t> in </a:t>
            </a:r>
            <a:r>
              <a:rPr lang="en-US" sz="2400" dirty="0" err="1" smtClean="0">
                <a:solidFill>
                  <a:srgbClr val="002060"/>
                </a:solidFill>
              </a:rPr>
              <a:t>HardTalk</a:t>
            </a:r>
            <a:endParaRPr lang="en-US" sz="2400" dirty="0" smtClean="0">
              <a:solidFill>
                <a:srgbClr val="002060"/>
              </a:solidFill>
            </a:endParaRPr>
          </a:p>
          <a:p>
            <a:pPr>
              <a:buNone/>
            </a:pPr>
            <a:endParaRPr lang="en-GB" dirty="0"/>
          </a:p>
        </p:txBody>
      </p:sp>
      <p:pic>
        <p:nvPicPr>
          <p:cNvPr id="4098" name="Picture 2"/>
          <p:cNvPicPr>
            <a:picLocks noChangeAspect="1" noChangeArrowheads="1"/>
          </p:cNvPicPr>
          <p:nvPr/>
        </p:nvPicPr>
        <p:blipFill>
          <a:blip r:embed="rId2"/>
          <a:srcRect/>
          <a:stretch>
            <a:fillRect/>
          </a:stretch>
        </p:blipFill>
        <p:spPr bwMode="auto">
          <a:xfrm>
            <a:off x="5410200" y="3657600"/>
            <a:ext cx="3333750" cy="26955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591312"/>
          </a:xfrm>
        </p:spPr>
        <p:txBody>
          <a:bodyPr>
            <a:normAutofit fontScale="90000"/>
          </a:bodyPr>
          <a:lstStyle/>
          <a:p>
            <a:r>
              <a:rPr lang="en-GB" dirty="0" smtClean="0"/>
              <a:t>Primary source</a:t>
            </a:r>
            <a:endParaRPr lang="en-GB" dirty="0"/>
          </a:p>
        </p:txBody>
      </p:sp>
      <p:sp>
        <p:nvSpPr>
          <p:cNvPr id="3" name="Content Placeholder 2"/>
          <p:cNvSpPr>
            <a:spLocks noGrp="1"/>
          </p:cNvSpPr>
          <p:nvPr>
            <p:ph idx="1"/>
          </p:nvPr>
        </p:nvSpPr>
        <p:spPr>
          <a:xfrm>
            <a:off x="457200" y="5638800"/>
            <a:ext cx="8458200" cy="990600"/>
          </a:xfrm>
        </p:spPr>
        <p:txBody>
          <a:bodyPr/>
          <a:lstStyle/>
          <a:p>
            <a:r>
              <a:rPr lang="en-US" sz="2800" dirty="0" smtClean="0">
                <a:solidFill>
                  <a:srgbClr val="002060"/>
                </a:solidFill>
              </a:rPr>
              <a:t>Photographs and videos are primary sources.</a:t>
            </a:r>
          </a:p>
          <a:p>
            <a:pPr>
              <a:buNone/>
            </a:pPr>
            <a:endParaRPr lang="en-GB" dirty="0"/>
          </a:p>
        </p:txBody>
      </p:sp>
      <p:pic>
        <p:nvPicPr>
          <p:cNvPr id="5123" name="Picture 3"/>
          <p:cNvPicPr>
            <a:picLocks noChangeAspect="1" noChangeArrowheads="1"/>
          </p:cNvPicPr>
          <p:nvPr/>
        </p:nvPicPr>
        <p:blipFill>
          <a:blip r:embed="rId2"/>
          <a:srcRect/>
          <a:stretch>
            <a:fillRect/>
          </a:stretch>
        </p:blipFill>
        <p:spPr bwMode="auto">
          <a:xfrm>
            <a:off x="4572000" y="1219200"/>
            <a:ext cx="4572000" cy="3667125"/>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0" y="1219199"/>
            <a:ext cx="4572000" cy="365760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533400"/>
          </a:xfrm>
        </p:spPr>
        <p:txBody>
          <a:bodyPr>
            <a:normAutofit fontScale="90000"/>
          </a:bodyPr>
          <a:lstStyle/>
          <a:p>
            <a:r>
              <a:rPr lang="en-GB" dirty="0" smtClean="0"/>
              <a:t>Primary source</a:t>
            </a:r>
            <a:endParaRPr lang="en-GB" dirty="0"/>
          </a:p>
        </p:txBody>
      </p:sp>
      <p:sp>
        <p:nvSpPr>
          <p:cNvPr id="3" name="Content Placeholder 2"/>
          <p:cNvSpPr>
            <a:spLocks noGrp="1"/>
          </p:cNvSpPr>
          <p:nvPr>
            <p:ph idx="1"/>
          </p:nvPr>
        </p:nvSpPr>
        <p:spPr>
          <a:xfrm>
            <a:off x="304800" y="1143000"/>
            <a:ext cx="4648200" cy="5486400"/>
          </a:xfrm>
        </p:spPr>
        <p:txBody>
          <a:bodyPr>
            <a:normAutofit/>
          </a:bodyPr>
          <a:lstStyle/>
          <a:p>
            <a:pPr marL="365760" indent="-256032">
              <a:buFont typeface="Georgia"/>
              <a:buChar char="•"/>
              <a:defRPr/>
            </a:pPr>
            <a:r>
              <a:rPr lang="en-US" sz="3600" dirty="0" smtClean="0">
                <a:solidFill>
                  <a:srgbClr val="002060"/>
                </a:solidFill>
              </a:rPr>
              <a:t>Letters are considered primary documents.  </a:t>
            </a:r>
          </a:p>
          <a:p>
            <a:pPr marL="658368" lvl="1">
              <a:buFont typeface="Georgia"/>
              <a:buChar char="▫"/>
              <a:defRPr/>
            </a:pPr>
            <a:r>
              <a:rPr lang="en-US" sz="2800" dirty="0" smtClean="0">
                <a:solidFill>
                  <a:srgbClr val="002060"/>
                </a:solidFill>
              </a:rPr>
              <a:t>Example: Soldiers during wars wrote to their families about war events they experienced. Those letters are considered primary sources.</a:t>
            </a:r>
          </a:p>
          <a:p>
            <a:endParaRPr lang="en-GB" dirty="0"/>
          </a:p>
        </p:txBody>
      </p:sp>
      <p:pic>
        <p:nvPicPr>
          <p:cNvPr id="6146" name="Picture 2"/>
          <p:cNvPicPr>
            <a:picLocks noChangeAspect="1" noChangeArrowheads="1"/>
          </p:cNvPicPr>
          <p:nvPr/>
        </p:nvPicPr>
        <p:blipFill>
          <a:blip r:embed="rId2"/>
          <a:srcRect/>
          <a:stretch>
            <a:fillRect/>
          </a:stretch>
        </p:blipFill>
        <p:spPr bwMode="auto">
          <a:xfrm>
            <a:off x="5562600" y="1219200"/>
            <a:ext cx="2705100" cy="40767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r>
              <a:rPr lang="en-GB" dirty="0" smtClean="0"/>
              <a:t>What is a secondary source? </a:t>
            </a:r>
            <a:endParaRPr lang="en-GB" dirty="0"/>
          </a:p>
        </p:txBody>
      </p:sp>
      <p:sp>
        <p:nvSpPr>
          <p:cNvPr id="3" name="Content Placeholder 2"/>
          <p:cNvSpPr>
            <a:spLocks noGrp="1"/>
          </p:cNvSpPr>
          <p:nvPr>
            <p:ph idx="1"/>
          </p:nvPr>
        </p:nvSpPr>
        <p:spPr>
          <a:xfrm>
            <a:off x="457200" y="1447800"/>
            <a:ext cx="8229600" cy="5105400"/>
          </a:xfrm>
        </p:spPr>
        <p:txBody>
          <a:bodyPr>
            <a:normAutofit/>
          </a:bodyPr>
          <a:lstStyle/>
          <a:p>
            <a:pPr marL="365760" indent="-256032">
              <a:buFont typeface="Georgia"/>
              <a:buChar char="•"/>
              <a:defRPr/>
            </a:pPr>
            <a:r>
              <a:rPr lang="en-US" dirty="0" smtClean="0">
                <a:solidFill>
                  <a:srgbClr val="002060"/>
                </a:solidFill>
              </a:rPr>
              <a:t>A secondary source is something written about a primary source. </a:t>
            </a:r>
          </a:p>
          <a:p>
            <a:pPr marL="365760" indent="-256032">
              <a:buFont typeface="Georgia"/>
              <a:buChar char="•"/>
              <a:defRPr/>
            </a:pPr>
            <a:r>
              <a:rPr lang="en-US" sz="2800" dirty="0" smtClean="0">
                <a:solidFill>
                  <a:srgbClr val="002060"/>
                </a:solidFill>
              </a:rPr>
              <a:t>Secondary sources are written "after the fact" - that is, at a later date.</a:t>
            </a:r>
          </a:p>
          <a:p>
            <a:pPr marL="365760" indent="-256032">
              <a:buFont typeface="Georgia"/>
              <a:buChar char="•"/>
              <a:defRPr/>
            </a:pPr>
            <a:r>
              <a:rPr lang="en-US" sz="2800" dirty="0" smtClean="0">
                <a:solidFill>
                  <a:srgbClr val="002060"/>
                </a:solidFill>
              </a:rPr>
              <a:t>Usually the author of a secondary source will have studied the primary sources of an historical period or event and will then interpret the "evidence" found in these sources.</a:t>
            </a:r>
          </a:p>
          <a:p>
            <a:pPr marL="365760" indent="-256032">
              <a:buFont typeface="Georgia"/>
              <a:buChar char="•"/>
              <a:defRPr/>
            </a:pPr>
            <a:r>
              <a:rPr lang="en-US" sz="2800" dirty="0" smtClean="0">
                <a:solidFill>
                  <a:srgbClr val="002060"/>
                </a:solidFill>
              </a:rPr>
              <a:t>You can think of secondary sources as second-hand information. </a:t>
            </a:r>
          </a:p>
          <a:p>
            <a:pPr>
              <a:buNone/>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533400"/>
          </a:xfrm>
        </p:spPr>
        <p:txBody>
          <a:bodyPr>
            <a:normAutofit fontScale="90000"/>
          </a:bodyPr>
          <a:lstStyle/>
          <a:p>
            <a:r>
              <a:rPr lang="en-GB" dirty="0" smtClean="0"/>
              <a:t>Secondary source</a:t>
            </a:r>
            <a:endParaRPr lang="en-GB" dirty="0"/>
          </a:p>
        </p:txBody>
      </p:sp>
      <p:sp>
        <p:nvSpPr>
          <p:cNvPr id="3" name="Content Placeholder 2"/>
          <p:cNvSpPr>
            <a:spLocks noGrp="1"/>
          </p:cNvSpPr>
          <p:nvPr>
            <p:ph idx="1"/>
          </p:nvPr>
        </p:nvSpPr>
        <p:spPr>
          <a:xfrm>
            <a:off x="304800" y="1219200"/>
            <a:ext cx="8229600" cy="4389120"/>
          </a:xfrm>
        </p:spPr>
        <p:txBody>
          <a:bodyPr/>
          <a:lstStyle/>
          <a:p>
            <a:r>
              <a:rPr lang="en-AU" dirty="0" smtClean="0"/>
              <a:t>Primary sources are the “raw’ materials of history” while secondary sources are the “’cooked’ analyses of those materials” </a:t>
            </a:r>
          </a:p>
          <a:p>
            <a:r>
              <a:rPr lang="en-GB" dirty="0" smtClean="0"/>
              <a:t>For example: Biography</a:t>
            </a:r>
          </a:p>
          <a:p>
            <a:pPr marL="274320" lvl="1" indent="-274320">
              <a:buClr>
                <a:schemeClr val="accent3"/>
              </a:buClr>
              <a:buSzPct val="95000"/>
              <a:buNone/>
            </a:pPr>
            <a:r>
              <a:rPr lang="en-US" sz="2800" dirty="0" smtClean="0">
                <a:solidFill>
                  <a:srgbClr val="002060"/>
                </a:solidFill>
              </a:rPr>
              <a:t>   A biography is when you write about another person’s life. Louis Fischer wrote a biography on the life of Mahatma Gandhi (</a:t>
            </a:r>
            <a:r>
              <a:rPr lang="en-US" sz="2800" i="1" dirty="0" smtClean="0">
                <a:solidFill>
                  <a:srgbClr val="002060"/>
                </a:solidFill>
              </a:rPr>
              <a:t>The Life of Mahatma Gandhi</a:t>
            </a:r>
            <a:r>
              <a:rPr lang="en-US" sz="2800" dirty="0" smtClean="0">
                <a:solidFill>
                  <a:srgbClr val="002060"/>
                </a:solidFill>
              </a:rPr>
              <a:t>).   This is a secondary document.  It was written about him after he died.</a:t>
            </a:r>
          </a:p>
          <a:p>
            <a:pPr>
              <a:buNone/>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838199"/>
          </a:xfrm>
        </p:spPr>
        <p:txBody>
          <a:bodyPr>
            <a:normAutofit/>
          </a:bodyPr>
          <a:lstStyle/>
          <a:p>
            <a:r>
              <a:rPr lang="en-AU" sz="2800" dirty="0" smtClean="0"/>
              <a:t>What is history? </a:t>
            </a:r>
            <a:endParaRPr lang="en-AU" sz="2800" dirty="0"/>
          </a:p>
        </p:txBody>
      </p:sp>
      <p:sp>
        <p:nvSpPr>
          <p:cNvPr id="3" name="Subtitle 2"/>
          <p:cNvSpPr>
            <a:spLocks noGrp="1"/>
          </p:cNvSpPr>
          <p:nvPr>
            <p:ph type="subTitle" idx="1"/>
          </p:nvPr>
        </p:nvSpPr>
        <p:spPr>
          <a:xfrm>
            <a:off x="838200" y="1447800"/>
            <a:ext cx="7848600" cy="4724400"/>
          </a:xfrm>
        </p:spPr>
        <p:txBody>
          <a:bodyPr>
            <a:normAutofit lnSpcReduction="10000"/>
          </a:bodyPr>
          <a:lstStyle/>
          <a:p>
            <a:pPr>
              <a:buFont typeface="Arial" pitchFamily="34" charset="0"/>
              <a:buChar char="•"/>
            </a:pPr>
            <a:r>
              <a:rPr lang="en-AU" sz="2400" b="1" dirty="0" smtClean="0">
                <a:solidFill>
                  <a:schemeClr val="tx1"/>
                </a:solidFill>
              </a:rPr>
              <a:t>History</a:t>
            </a:r>
            <a:r>
              <a:rPr lang="en-AU" sz="2400" dirty="0" smtClean="0">
                <a:solidFill>
                  <a:schemeClr val="tx1"/>
                </a:solidFill>
              </a:rPr>
              <a:t> (from </a:t>
            </a:r>
            <a:r>
              <a:rPr lang="en-AU" sz="2400" dirty="0" smtClean="0">
                <a:solidFill>
                  <a:schemeClr val="tx1"/>
                </a:solidFill>
                <a:hlinkClick r:id="rId2" tooltip="Greek language"/>
              </a:rPr>
              <a:t>Greek</a:t>
            </a:r>
            <a:r>
              <a:rPr lang="en-AU" sz="2400" dirty="0" smtClean="0">
                <a:solidFill>
                  <a:schemeClr val="tx1"/>
                </a:solidFill>
              </a:rPr>
              <a:t> </a:t>
            </a:r>
            <a:r>
              <a:rPr lang="el-GR" sz="2400" i="1" dirty="0" smtClean="0">
                <a:solidFill>
                  <a:schemeClr val="tx1"/>
                </a:solidFill>
              </a:rPr>
              <a:t>ἱστορία</a:t>
            </a:r>
            <a:r>
              <a:rPr lang="en-AU" sz="2400" dirty="0" smtClean="0">
                <a:solidFill>
                  <a:schemeClr val="tx1"/>
                </a:solidFill>
              </a:rPr>
              <a:t> - </a:t>
            </a:r>
            <a:r>
              <a:rPr lang="en-AU" sz="2400" i="1" dirty="0" err="1" smtClean="0">
                <a:solidFill>
                  <a:schemeClr val="tx1"/>
                </a:solidFill>
              </a:rPr>
              <a:t>historia</a:t>
            </a:r>
            <a:r>
              <a:rPr lang="en-AU" sz="2400" dirty="0" smtClean="0">
                <a:solidFill>
                  <a:schemeClr val="tx1"/>
                </a:solidFill>
              </a:rPr>
              <a:t>, meaning "inquiry, knowledge acquired by investigation”</a:t>
            </a:r>
          </a:p>
          <a:p>
            <a:pPr>
              <a:buFont typeface="Arial" pitchFamily="34" charset="0"/>
              <a:buChar char="•"/>
            </a:pPr>
            <a:r>
              <a:rPr lang="en-AU" sz="2400" dirty="0" smtClean="0">
                <a:solidFill>
                  <a:schemeClr val="tx1"/>
                </a:solidFill>
              </a:rPr>
              <a:t>The study of past events, particularly in human affairs.</a:t>
            </a:r>
          </a:p>
          <a:p>
            <a:endParaRPr lang="en-AU" sz="2400" dirty="0">
              <a:solidFill>
                <a:schemeClr val="tx1"/>
              </a:solidFill>
            </a:endParaRPr>
          </a:p>
          <a:p>
            <a:pPr>
              <a:buFont typeface="Arial" pitchFamily="34" charset="0"/>
              <a:buChar char="•"/>
            </a:pPr>
            <a:r>
              <a:rPr lang="en-AU" sz="2400" dirty="0" smtClean="0">
                <a:solidFill>
                  <a:schemeClr val="tx1"/>
                </a:solidFill>
              </a:rPr>
              <a:t>“Just the facts, Ma’am. Just the facts”????? (Historians are interested only in compiling list of names, dates, places, and “important” events that happened sometime in the past. But history is much more than this)????</a:t>
            </a:r>
          </a:p>
          <a:p>
            <a:endParaRPr lang="en-AU" sz="2400" dirty="0" smtClean="0">
              <a:solidFill>
                <a:schemeClr val="tx1"/>
              </a:solidFill>
            </a:endParaRPr>
          </a:p>
          <a:p>
            <a:pPr>
              <a:buFont typeface="Arial" pitchFamily="34" charset="0"/>
              <a:buChar char="•"/>
            </a:pPr>
            <a:r>
              <a:rPr lang="en-AU" sz="2400" dirty="0" smtClean="0">
                <a:solidFill>
                  <a:schemeClr val="tx1"/>
                </a:solidFill>
              </a:rPr>
              <a:t>History is more than merely a series of easily memorized dates and facts. – Tuchman (1998)</a:t>
            </a:r>
          </a:p>
          <a:p>
            <a:pPr>
              <a:buFont typeface="Arial" pitchFamily="34" charset="0"/>
              <a:buChar char="•"/>
            </a:pPr>
            <a:r>
              <a:rPr lang="en-AU" sz="2400" dirty="0" smtClean="0">
                <a:solidFill>
                  <a:schemeClr val="tx1"/>
                </a:solidFill>
              </a:rPr>
              <a:t>“A special form of thought” – Collingwood (1973)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09600"/>
          </a:xfrm>
        </p:spPr>
        <p:txBody>
          <a:bodyPr>
            <a:normAutofit fontScale="90000"/>
          </a:bodyPr>
          <a:lstStyle/>
          <a:p>
            <a:r>
              <a:rPr lang="en-GB" dirty="0" smtClean="0"/>
              <a:t>Example of a secondary source</a:t>
            </a:r>
            <a:endParaRPr lang="en-GB" dirty="0"/>
          </a:p>
        </p:txBody>
      </p:sp>
      <p:pic>
        <p:nvPicPr>
          <p:cNvPr id="7171" name="Picture 3"/>
          <p:cNvPicPr>
            <a:picLocks noGrp="1" noChangeAspect="1" noChangeArrowheads="1"/>
          </p:cNvPicPr>
          <p:nvPr>
            <p:ph idx="1"/>
          </p:nvPr>
        </p:nvPicPr>
        <p:blipFill>
          <a:blip r:embed="rId2"/>
          <a:srcRect/>
          <a:stretch>
            <a:fillRect/>
          </a:stretch>
        </p:blipFill>
        <p:spPr bwMode="auto">
          <a:xfrm>
            <a:off x="2590800" y="838200"/>
            <a:ext cx="4572000" cy="57912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Historical sources:</a:t>
            </a:r>
            <a:endParaRPr lang="en-GB" sz="3200" dirty="0"/>
          </a:p>
        </p:txBody>
      </p:sp>
      <p:sp>
        <p:nvSpPr>
          <p:cNvPr id="3" name="Content Placeholder 2"/>
          <p:cNvSpPr>
            <a:spLocks noGrp="1"/>
          </p:cNvSpPr>
          <p:nvPr>
            <p:ph idx="1"/>
          </p:nvPr>
        </p:nvSpPr>
        <p:spPr>
          <a:xfrm>
            <a:off x="457200" y="2971800"/>
            <a:ext cx="8229600" cy="3352800"/>
          </a:xfrm>
        </p:spPr>
        <p:txBody>
          <a:bodyPr/>
          <a:lstStyle/>
          <a:p>
            <a:r>
              <a:rPr lang="en-AU" dirty="0" smtClean="0"/>
              <a:t>primary or secondary? Newspaper: primary or secondary??? Media accounts....</a:t>
            </a:r>
          </a:p>
          <a:p>
            <a:pPr>
              <a:buNone/>
            </a:pPr>
            <a:endParaRPr lang="en-AU" dirty="0" smtClean="0"/>
          </a:p>
          <a:p>
            <a:r>
              <a:rPr lang="en-AU" dirty="0" smtClean="0"/>
              <a:t>Electronic texts:  official website/Blog/ </a:t>
            </a:r>
            <a:r>
              <a:rPr lang="en-AU" dirty="0" err="1" smtClean="0"/>
              <a:t>youtube</a:t>
            </a:r>
            <a:r>
              <a:rPr lang="en-AU" dirty="0" smtClean="0"/>
              <a:t>/</a:t>
            </a:r>
            <a:r>
              <a:rPr lang="en-AU" dirty="0" err="1" smtClean="0"/>
              <a:t>facebook</a:t>
            </a:r>
            <a:r>
              <a:rPr lang="en-AU" dirty="0" smtClean="0"/>
              <a:t>/</a:t>
            </a:r>
            <a:r>
              <a:rPr lang="en-AU" dirty="0" err="1" smtClean="0"/>
              <a:t>wikipedia</a:t>
            </a:r>
            <a:endParaRPr lang="en-AU" dirty="0" smtClean="0"/>
          </a:p>
          <a:p>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AU" sz="3600" dirty="0" smtClean="0"/>
              <a:t>Evaluating sources</a:t>
            </a:r>
            <a:endParaRPr lang="en-AU" sz="3600" dirty="0"/>
          </a:p>
        </p:txBody>
      </p:sp>
      <p:sp>
        <p:nvSpPr>
          <p:cNvPr id="3" name="Content Placeholder 2"/>
          <p:cNvSpPr>
            <a:spLocks noGrp="1"/>
          </p:cNvSpPr>
          <p:nvPr>
            <p:ph idx="1"/>
          </p:nvPr>
        </p:nvSpPr>
        <p:spPr>
          <a:xfrm>
            <a:off x="457200" y="1295400"/>
            <a:ext cx="8229600" cy="4830763"/>
          </a:xfrm>
        </p:spPr>
        <p:txBody>
          <a:bodyPr/>
          <a:lstStyle/>
          <a:p>
            <a:r>
              <a:rPr lang="en-AU" dirty="0" smtClean="0"/>
              <a:t>Historians are bit like detectives. We use evidence to find out what happened and why? We are like judge, aren’t we????</a:t>
            </a:r>
          </a:p>
          <a:p>
            <a:r>
              <a:rPr lang="en-AU" dirty="0" smtClean="0"/>
              <a:t>Historians need to be “systematic, dispassionate and evidence-based”</a:t>
            </a:r>
          </a:p>
          <a:p>
            <a:r>
              <a:rPr lang="en-AU" dirty="0" smtClean="0"/>
              <a:t>Recognize evidence = decide its usefulness = findings </a:t>
            </a:r>
            <a:endParaRPr lang="en-A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Four criteria in approaching and utilizing a document (Scott, 1990) </a:t>
            </a:r>
            <a:endParaRPr lang="en-AU" sz="3200" dirty="0"/>
          </a:p>
        </p:txBody>
      </p:sp>
      <p:sp>
        <p:nvSpPr>
          <p:cNvPr id="3" name="Content Placeholder 2"/>
          <p:cNvSpPr>
            <a:spLocks noGrp="1"/>
          </p:cNvSpPr>
          <p:nvPr>
            <p:ph idx="1"/>
          </p:nvPr>
        </p:nvSpPr>
        <p:spPr/>
        <p:txBody>
          <a:bodyPr/>
          <a:lstStyle/>
          <a:p>
            <a:pPr lvl="0"/>
            <a:r>
              <a:rPr lang="en-US" dirty="0" smtClean="0"/>
              <a:t>Authenticity: to identify whether a document is genuine, look for factors such as internal consistency of presentation and style, soundness of the origins of the document and recognized authorship.</a:t>
            </a:r>
          </a:p>
          <a:p>
            <a:pPr lvl="0">
              <a:buNone/>
            </a:pPr>
            <a:endParaRPr lang="en-AU" dirty="0" smtClean="0"/>
          </a:p>
          <a:p>
            <a:pPr lvl="0"/>
            <a:r>
              <a:rPr lang="en-US" dirty="0" smtClean="0"/>
              <a:t>Credibility: to identify whether the document is accurate, and is a reliable relaying of events.</a:t>
            </a:r>
            <a:endParaRPr lang="en-AU" dirty="0" smtClean="0"/>
          </a:p>
          <a:p>
            <a:endParaRPr lang="en-A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AU" sz="3200" i="1" dirty="0" smtClean="0"/>
              <a:t>Continued</a:t>
            </a:r>
            <a:endParaRPr lang="en-AU" sz="3200" i="1" dirty="0"/>
          </a:p>
        </p:txBody>
      </p:sp>
      <p:sp>
        <p:nvSpPr>
          <p:cNvPr id="3" name="Content Placeholder 2"/>
          <p:cNvSpPr>
            <a:spLocks noGrp="1"/>
          </p:cNvSpPr>
          <p:nvPr>
            <p:ph idx="1"/>
          </p:nvPr>
        </p:nvSpPr>
        <p:spPr>
          <a:xfrm>
            <a:off x="457200" y="1371600"/>
            <a:ext cx="8229600" cy="5029200"/>
          </a:xfrm>
        </p:spPr>
        <p:txBody>
          <a:bodyPr>
            <a:normAutofit/>
          </a:bodyPr>
          <a:lstStyle/>
          <a:p>
            <a:pPr lvl="0"/>
            <a:r>
              <a:rPr lang="en-US" dirty="0" smtClean="0"/>
              <a:t>Representativeness: to find whether the document is typical of its genre or, if it is ‘untypical’, to understand how a particular interpretation of an event sits among or excludes others.</a:t>
            </a:r>
          </a:p>
          <a:p>
            <a:pPr lvl="0">
              <a:buNone/>
            </a:pPr>
            <a:endParaRPr lang="en-AU" dirty="0" smtClean="0"/>
          </a:p>
          <a:p>
            <a:r>
              <a:rPr lang="en-AU" dirty="0" smtClean="0"/>
              <a:t>Meaning: this refers to the document’s clarity and comprehensibility, and what its meaning is in the social and political context within which it was produced.</a:t>
            </a:r>
            <a:endParaRPr lang="en-A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Authenticity: </a:t>
            </a:r>
            <a:r>
              <a:rPr lang="en-US" sz="3200" dirty="0" smtClean="0"/>
              <a:t>recognizing authorship</a:t>
            </a:r>
            <a:endParaRPr lang="en-AU" sz="3200" dirty="0"/>
          </a:p>
        </p:txBody>
      </p:sp>
      <p:sp>
        <p:nvSpPr>
          <p:cNvPr id="3" name="Content Placeholder 2"/>
          <p:cNvSpPr>
            <a:spLocks noGrp="1"/>
          </p:cNvSpPr>
          <p:nvPr>
            <p:ph idx="1"/>
          </p:nvPr>
        </p:nvSpPr>
        <p:spPr/>
        <p:txBody>
          <a:bodyPr>
            <a:normAutofit/>
          </a:bodyPr>
          <a:lstStyle/>
          <a:p>
            <a:r>
              <a:rPr lang="en-AU" dirty="0" smtClean="0"/>
              <a:t>Primary sources: was it actually written by the person said to have written it? When was it written? Where? Is the document authentic, or merely a clever fake?</a:t>
            </a:r>
          </a:p>
          <a:p>
            <a:r>
              <a:rPr lang="en-AU" dirty="0" smtClean="0"/>
              <a:t>We need to ask whose perspective they reflect and what kinds of interest the writer had? </a:t>
            </a:r>
          </a:p>
          <a:p>
            <a:r>
              <a:rPr lang="en-AU" dirty="0" smtClean="0"/>
              <a:t>Do you have access to the whole document, or only fragment? What didn’t survive? Did anyone have interest in supporting certain parts of the material?  </a:t>
            </a:r>
          </a:p>
          <a:p>
            <a:endParaRPr lang="en-A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Evaluating secondary sources</a:t>
            </a:r>
            <a:br>
              <a:rPr lang="en-AU" sz="3200" dirty="0" smtClean="0"/>
            </a:br>
            <a:endParaRPr lang="en-AU" sz="3200" dirty="0"/>
          </a:p>
        </p:txBody>
      </p:sp>
      <p:sp>
        <p:nvSpPr>
          <p:cNvPr id="3" name="Content Placeholder 2"/>
          <p:cNvSpPr>
            <a:spLocks noGrp="1"/>
          </p:cNvSpPr>
          <p:nvPr>
            <p:ph idx="1"/>
          </p:nvPr>
        </p:nvSpPr>
        <p:spPr>
          <a:xfrm>
            <a:off x="457200" y="1219200"/>
            <a:ext cx="8229600" cy="4906963"/>
          </a:xfrm>
        </p:spPr>
        <p:txBody>
          <a:bodyPr>
            <a:normAutofit/>
          </a:bodyPr>
          <a:lstStyle/>
          <a:p>
            <a:r>
              <a:rPr lang="en-AU" dirty="0" smtClean="0"/>
              <a:t>When was the sources published? does the author provide sufficient  and logical support for his/her thesis? How does the source compare with others I have consulted? </a:t>
            </a:r>
          </a:p>
          <a:p>
            <a:r>
              <a:rPr lang="en-AU" dirty="0" smtClean="0"/>
              <a:t>Who is the author? Why did he/she write it? Who was the intended audience? Are there detectable biases in the source? What is the historical context in which the source was written and read? Are there other contemporary sources to compare against this one? </a:t>
            </a:r>
          </a:p>
          <a:p>
            <a:endParaRPr lang="en-A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AU" sz="3200" dirty="0" smtClean="0"/>
              <a:t>Creating meaning of sources</a:t>
            </a:r>
            <a:endParaRPr lang="en-AU" sz="3200" dirty="0"/>
          </a:p>
        </p:txBody>
      </p:sp>
      <p:sp>
        <p:nvSpPr>
          <p:cNvPr id="3" name="Content Placeholder 2"/>
          <p:cNvSpPr>
            <a:spLocks noGrp="1"/>
          </p:cNvSpPr>
          <p:nvPr>
            <p:ph idx="1"/>
          </p:nvPr>
        </p:nvSpPr>
        <p:spPr>
          <a:xfrm>
            <a:off x="457200" y="1295400"/>
            <a:ext cx="8229600" cy="4830763"/>
          </a:xfrm>
        </p:spPr>
        <p:txBody>
          <a:bodyPr/>
          <a:lstStyle/>
          <a:p>
            <a:r>
              <a:rPr lang="en-AU" dirty="0" smtClean="0"/>
              <a:t>When evaluating historical documents we need to understand in both a literal (or surface) level and a deeper one.</a:t>
            </a:r>
          </a:p>
          <a:p>
            <a:r>
              <a:rPr lang="en-AU" dirty="0" smtClean="0"/>
              <a:t> Surface: what document was means and what language was used? i.e. Words from one period to the next...</a:t>
            </a:r>
          </a:p>
          <a:p>
            <a:r>
              <a:rPr lang="en-AU" dirty="0" smtClean="0"/>
              <a:t>Deeper level: conditions under which the document was produced? Need knowledge of the specific context and time period. </a:t>
            </a:r>
            <a:endParaRPr lang="en-A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AU" sz="3200" dirty="0" smtClean="0"/>
              <a:t>Historical and documentary research demands: </a:t>
            </a:r>
            <a:endParaRPr lang="en-AU" sz="3200" dirty="0"/>
          </a:p>
        </p:txBody>
      </p:sp>
      <p:sp>
        <p:nvSpPr>
          <p:cNvPr id="3" name="Content Placeholder 2"/>
          <p:cNvSpPr>
            <a:spLocks noGrp="1"/>
          </p:cNvSpPr>
          <p:nvPr>
            <p:ph idx="1"/>
          </p:nvPr>
        </p:nvSpPr>
        <p:spPr>
          <a:xfrm>
            <a:off x="457200" y="1752600"/>
            <a:ext cx="8229600" cy="4373563"/>
          </a:xfrm>
        </p:spPr>
        <p:txBody>
          <a:bodyPr/>
          <a:lstStyle/>
          <a:p>
            <a:r>
              <a:rPr lang="en-AU" dirty="0" smtClean="0"/>
              <a:t>Knowledge of the particular, local contexts in which various materials are produced, consumed, kept, and discarded.</a:t>
            </a:r>
          </a:p>
          <a:p>
            <a:pPr>
              <a:buNone/>
            </a:pPr>
            <a:endParaRPr lang="en-AU" dirty="0" smtClean="0"/>
          </a:p>
          <a:p>
            <a:r>
              <a:rPr lang="en-AU" dirty="0" smtClean="0"/>
              <a:t>A critical eye and ability to scrutinize sources carefully. </a:t>
            </a:r>
            <a:endParaRPr lang="en-AU"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Is there  any historical research in Bangladesh?</a:t>
            </a:r>
          </a:p>
          <a:p>
            <a:endParaRPr lang="en-US" dirty="0" smtClean="0"/>
          </a:p>
          <a:p>
            <a:r>
              <a:rPr lang="en-US" dirty="0" smtClean="0"/>
              <a:t>Are we ready to be a reader of objective History? </a:t>
            </a:r>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8229600" cy="792162"/>
          </a:xfrm>
        </p:spPr>
        <p:txBody>
          <a:bodyPr>
            <a:noAutofit/>
          </a:bodyPr>
          <a:lstStyle/>
          <a:p>
            <a:r>
              <a:rPr lang="en-AU" sz="2800" dirty="0" smtClean="0"/>
              <a:t>There are no facts, only interpretations. </a:t>
            </a:r>
            <a:br>
              <a:rPr lang="en-AU" sz="2800" dirty="0" smtClean="0"/>
            </a:br>
            <a:r>
              <a:rPr lang="en-AU" sz="2800" dirty="0" smtClean="0"/>
              <a:t>		    --</a:t>
            </a:r>
            <a:r>
              <a:rPr lang="en-AU" sz="2800" dirty="0" smtClean="0">
                <a:solidFill>
                  <a:srgbClr val="C00000"/>
                </a:solidFill>
                <a:hlinkClick r:id="rId2"/>
              </a:rPr>
              <a:t>Friedrich Nietzsche</a:t>
            </a:r>
            <a:endParaRPr lang="en-AU" sz="2800" dirty="0">
              <a:solidFill>
                <a:srgbClr val="C00000"/>
              </a:solidFill>
            </a:endParaRPr>
          </a:p>
        </p:txBody>
      </p:sp>
      <p:sp>
        <p:nvSpPr>
          <p:cNvPr id="3" name="Content Placeholder 2"/>
          <p:cNvSpPr>
            <a:spLocks noGrp="1"/>
          </p:cNvSpPr>
          <p:nvPr>
            <p:ph idx="1"/>
          </p:nvPr>
        </p:nvSpPr>
        <p:spPr>
          <a:xfrm>
            <a:off x="457200" y="2209800"/>
            <a:ext cx="8229600" cy="3916363"/>
          </a:xfrm>
        </p:spPr>
        <p:txBody>
          <a:bodyPr>
            <a:normAutofit lnSpcReduction="10000"/>
          </a:bodyPr>
          <a:lstStyle/>
          <a:p>
            <a:r>
              <a:rPr lang="as-IN" b="1" dirty="0" smtClean="0"/>
              <a:t>মনুষ্য চিত্রকর বলিয়াই চিত্রে সিংহ পরাজিতস্বরূপ লিখিত হয়।</a:t>
            </a:r>
            <a:r>
              <a:rPr lang="as-IN" dirty="0" smtClean="0"/>
              <a:t/>
            </a:r>
            <a:br>
              <a:rPr lang="as-IN" dirty="0" smtClean="0"/>
            </a:br>
            <a:r>
              <a:rPr lang="as-IN" sz="1900" dirty="0" smtClean="0"/>
              <a:t>–</a:t>
            </a:r>
            <a:r>
              <a:rPr lang="as-IN" sz="1900" i="1" dirty="0" smtClean="0"/>
              <a:t>ভারত-কলঙ্ক,</a:t>
            </a:r>
            <a:r>
              <a:rPr lang="as-IN" sz="1900" dirty="0" smtClean="0"/>
              <a:t> বিবিধ প্রবন্ধ, বঙ্কিম রচনাবলী।</a:t>
            </a:r>
            <a:endParaRPr lang="en-AU" sz="1900" dirty="0" smtClean="0"/>
          </a:p>
          <a:p>
            <a:pPr>
              <a:buNone/>
            </a:pPr>
            <a:endParaRPr lang="en-AU" sz="1900" dirty="0" smtClean="0"/>
          </a:p>
          <a:p>
            <a:r>
              <a:rPr lang="as-IN" b="1" dirty="0" smtClean="0"/>
              <a:t>চিত্রে লেখা আছে, মনুষ্য সিংহকে জুতা মারিতেছে। চিত্রকর মনুষ্য এক সিংহকে ডাকিয়া সেই চিত্র দেখাইল। সিংহ বলিল, সিংহেরা যদি চিত্র করিতে জানিত, তাহা হইলে চিত্র ভিন্নপ্রকার হইত।</a:t>
            </a:r>
            <a:r>
              <a:rPr lang="as-IN" dirty="0" smtClean="0"/>
              <a:t/>
            </a:r>
            <a:br>
              <a:rPr lang="as-IN" dirty="0" smtClean="0"/>
            </a:br>
            <a:r>
              <a:rPr lang="as-IN" sz="2200" dirty="0" smtClean="0"/>
              <a:t>–বাঙ্গালার ইতিহাস সম্বন্ধে কয়েকটি কথা, </a:t>
            </a:r>
            <a:r>
              <a:rPr lang="as-IN" sz="2200" i="1" dirty="0" smtClean="0"/>
              <a:t>বঙ্গদর্শন</a:t>
            </a:r>
            <a:r>
              <a:rPr lang="as-IN" sz="2200" dirty="0" smtClean="0"/>
              <a:t>, ১২৮৭, অগ্রহায়ণ (১৮৮০?); বঙ্কিম রচনাবলী।</a:t>
            </a:r>
            <a:r>
              <a:rPr lang="as-IN" dirty="0" smtClean="0"/>
              <a:t/>
            </a:r>
            <a:br>
              <a:rPr lang="as-IN" dirty="0" smtClean="0"/>
            </a:br>
            <a:endParaRPr lang="en-A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971800"/>
            <a:ext cx="8229600" cy="1143000"/>
          </a:xfrm>
        </p:spPr>
        <p:txBody>
          <a:bodyPr>
            <a:noAutofit/>
          </a:bodyPr>
          <a:lstStyle/>
          <a:p>
            <a:pPr algn="ctr"/>
            <a:r>
              <a:rPr lang="en-AU" sz="4800" b="1" dirty="0" smtClean="0">
                <a:solidFill>
                  <a:srgbClr val="FF0000"/>
                </a:solidFill>
              </a:rPr>
              <a:t/>
            </a:r>
            <a:br>
              <a:rPr lang="en-AU" sz="4800" b="1" dirty="0" smtClean="0">
                <a:solidFill>
                  <a:srgbClr val="FF0000"/>
                </a:solidFill>
              </a:rPr>
            </a:br>
            <a:r>
              <a:rPr lang="en-AU" sz="4800" b="1" dirty="0" smtClean="0">
                <a:solidFill>
                  <a:srgbClr val="FF0000"/>
                </a:solidFill>
              </a:rPr>
              <a:t/>
            </a:r>
            <a:br>
              <a:rPr lang="en-AU" sz="4800" b="1" dirty="0" smtClean="0">
                <a:solidFill>
                  <a:srgbClr val="FF0000"/>
                </a:solidFill>
              </a:rPr>
            </a:br>
            <a:r>
              <a:rPr lang="en-AU" sz="4800" b="1" dirty="0" smtClean="0">
                <a:solidFill>
                  <a:srgbClr val="FF0000"/>
                </a:solidFill>
              </a:rPr>
              <a:t/>
            </a:r>
            <a:br>
              <a:rPr lang="en-AU" sz="4800" b="1" dirty="0" smtClean="0">
                <a:solidFill>
                  <a:srgbClr val="FF0000"/>
                </a:solidFill>
              </a:rPr>
            </a:br>
            <a:r>
              <a:rPr lang="en-AU" sz="8000" b="1" dirty="0" smtClean="0">
                <a:solidFill>
                  <a:srgbClr val="FF0000"/>
                </a:solidFill>
              </a:rPr>
              <a:t>Thank you!</a:t>
            </a:r>
            <a:r>
              <a:rPr lang="en-AU" sz="4800" b="1" dirty="0" smtClean="0">
                <a:solidFill>
                  <a:srgbClr val="FF0000"/>
                </a:solidFill>
              </a:rPr>
              <a:t/>
            </a:r>
            <a:br>
              <a:rPr lang="en-AU" sz="4800" b="1" dirty="0" smtClean="0">
                <a:solidFill>
                  <a:srgbClr val="FF0000"/>
                </a:solidFill>
              </a:rPr>
            </a:br>
            <a:endParaRPr lang="en-AU" sz="4800" b="1" dirty="0">
              <a:solidFill>
                <a:srgbClr val="FF0000"/>
              </a:solidFill>
            </a:endParaRPr>
          </a:p>
        </p:txBody>
      </p:sp>
      <p:sp>
        <p:nvSpPr>
          <p:cNvPr id="3" name="Content Placeholder 2"/>
          <p:cNvSpPr>
            <a:spLocks noGrp="1"/>
          </p:cNvSpPr>
          <p:nvPr>
            <p:ph idx="1"/>
          </p:nvPr>
        </p:nvSpPr>
        <p:spPr>
          <a:xfrm>
            <a:off x="457200" y="6019800"/>
            <a:ext cx="8229600" cy="304800"/>
          </a:xfrm>
        </p:spPr>
        <p:txBody>
          <a:bodyPr>
            <a:normAutofit fontScale="62500" lnSpcReduction="20000"/>
          </a:bodyPr>
          <a:lstStyle/>
          <a:p>
            <a:pPr>
              <a:buNone/>
            </a:pPr>
            <a:endParaRPr lang="en-A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Representation</a:t>
            </a:r>
            <a:endParaRPr lang="en-AU" dirty="0"/>
          </a:p>
        </p:txBody>
      </p:sp>
      <p:pic>
        <p:nvPicPr>
          <p:cNvPr id="4" name="Content Placeholder 3" descr="media representation.jpg"/>
          <p:cNvPicPr>
            <a:picLocks noGrp="1" noChangeAspect="1"/>
          </p:cNvPicPr>
          <p:nvPr>
            <p:ph idx="1"/>
          </p:nvPr>
        </p:nvPicPr>
        <p:blipFill>
          <a:blip r:embed="rId2" cstate="print"/>
          <a:stretch>
            <a:fillRect/>
          </a:stretch>
        </p:blipFill>
        <p:spPr>
          <a:xfrm>
            <a:off x="2000250" y="2391569"/>
            <a:ext cx="5143500" cy="3476625"/>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Is the glass half empty or half full?</a:t>
            </a:r>
            <a:endParaRPr lang="en-US" dirty="0"/>
          </a:p>
        </p:txBody>
      </p:sp>
      <p:pic>
        <p:nvPicPr>
          <p:cNvPr id="4" name="Content Placeholder 3" descr="glass-half.jpg"/>
          <p:cNvPicPr>
            <a:picLocks noGrp="1" noChangeAspect="1"/>
          </p:cNvPicPr>
          <p:nvPr>
            <p:ph idx="1"/>
          </p:nvPr>
        </p:nvPicPr>
        <p:blipFill>
          <a:blip r:embed="rId2"/>
          <a:stretch>
            <a:fillRect/>
          </a:stretch>
        </p:blipFill>
        <p:spPr>
          <a:xfrm>
            <a:off x="3138487" y="2229644"/>
            <a:ext cx="2867025" cy="380047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a:bodyPr>
          <a:lstStyle/>
          <a:p>
            <a:pPr algn="just">
              <a:buFont typeface="Arial" pitchFamily="34" charset="0"/>
              <a:buChar char="•"/>
            </a:pPr>
            <a:r>
              <a:rPr lang="en-AU" sz="3200" dirty="0" smtClean="0"/>
              <a:t>The debate on 'narrative' or 'linguistic turn‘ has   been a significant issue within the profession for several years.</a:t>
            </a:r>
            <a:endParaRPr lang="en-AU" sz="3200" dirty="0"/>
          </a:p>
        </p:txBody>
      </p:sp>
      <p:sp>
        <p:nvSpPr>
          <p:cNvPr id="3" name="Content Placeholder 2"/>
          <p:cNvSpPr>
            <a:spLocks noGrp="1"/>
          </p:cNvSpPr>
          <p:nvPr>
            <p:ph idx="1"/>
          </p:nvPr>
        </p:nvSpPr>
        <p:spPr>
          <a:xfrm>
            <a:off x="457200" y="2209800"/>
            <a:ext cx="8229600" cy="3916363"/>
          </a:xfrm>
        </p:spPr>
        <p:txBody>
          <a:bodyPr>
            <a:normAutofit/>
          </a:bodyPr>
          <a:lstStyle/>
          <a:p>
            <a:r>
              <a:rPr lang="en-AU" dirty="0" smtClean="0"/>
              <a:t>the narrative construction = organizing facts? the historical narrative must always be transparent in referring to what actually happened according to the evidence. </a:t>
            </a:r>
          </a:p>
          <a:p>
            <a:r>
              <a:rPr lang="en-AU" dirty="0" smtClean="0"/>
              <a:t>the linguistic turn - the essential element in the postmodern challenge to a view of history founded solely on the empirical-analytical model </a:t>
            </a:r>
            <a:endParaRPr lang="en-A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AU" dirty="0"/>
          </a:p>
        </p:txBody>
      </p:sp>
      <p:sp>
        <p:nvSpPr>
          <p:cNvPr id="3" name="Content Placeholder 2"/>
          <p:cNvSpPr>
            <a:spLocks noGrp="1"/>
          </p:cNvSpPr>
          <p:nvPr>
            <p:ph idx="1"/>
          </p:nvPr>
        </p:nvSpPr>
        <p:spPr>
          <a:xfrm>
            <a:off x="457200" y="1066800"/>
            <a:ext cx="8229600" cy="5257800"/>
          </a:xfrm>
        </p:spPr>
        <p:txBody>
          <a:bodyPr>
            <a:normAutofit/>
          </a:bodyPr>
          <a:lstStyle/>
          <a:p>
            <a:pPr algn="just"/>
            <a:r>
              <a:rPr lang="en-AU" sz="2800" dirty="0" smtClean="0"/>
              <a:t>The nineteenth century European critique, particularly in the work of Hegel and Nietzsche, moved beyond how knowledge is derived, to concentrate more how it is represented, and the effects the process of representation has upon the status and nature of our knowledge.</a:t>
            </a:r>
          </a:p>
          <a:p>
            <a:pPr algn="just">
              <a:buNone/>
            </a:pPr>
            <a:endParaRPr lang="en-AU" sz="2800" dirty="0" smtClean="0"/>
          </a:p>
          <a:p>
            <a:pPr algn="just"/>
            <a:r>
              <a:rPr lang="en-AU" sz="2800" dirty="0" smtClean="0"/>
              <a:t>Since the 1960s, for example, the discipline of history has experienced a 'social science turn', a '</a:t>
            </a:r>
            <a:r>
              <a:rPr lang="en-AU" sz="2800" dirty="0" err="1" smtClean="0"/>
              <a:t>cliometric</a:t>
            </a:r>
            <a:r>
              <a:rPr lang="en-AU" sz="2800" dirty="0" smtClean="0"/>
              <a:t>' or 'statistics turn', a 'women's history turn', a 'cultural history turn' and so on.</a:t>
            </a:r>
          </a:p>
          <a:p>
            <a:pPr algn="just"/>
            <a:endParaRPr lang="en-AU"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AU" sz="3600" u="sng" dirty="0" smtClean="0"/>
              <a:t>Historical questions</a:t>
            </a:r>
            <a:r>
              <a:rPr lang="en-AU" sz="3600" dirty="0" smtClean="0"/>
              <a:t/>
            </a:r>
            <a:br>
              <a:rPr lang="en-AU" sz="3600" dirty="0" smtClean="0"/>
            </a:br>
            <a:r>
              <a:rPr lang="en-AU" sz="3600" dirty="0" smtClean="0"/>
              <a:t>	Who? what? when? where? why?</a:t>
            </a:r>
            <a:r>
              <a:rPr lang="en-AU" dirty="0" smtClean="0"/>
              <a:t/>
            </a:r>
            <a:br>
              <a:rPr lang="en-AU" dirty="0" smtClean="0"/>
            </a:br>
            <a:endParaRPr lang="en-AU" dirty="0"/>
          </a:p>
        </p:txBody>
      </p:sp>
      <p:sp>
        <p:nvSpPr>
          <p:cNvPr id="3" name="Content Placeholder 2"/>
          <p:cNvSpPr>
            <a:spLocks noGrp="1"/>
          </p:cNvSpPr>
          <p:nvPr>
            <p:ph idx="1"/>
          </p:nvPr>
        </p:nvSpPr>
        <p:spPr>
          <a:xfrm>
            <a:off x="457200" y="1295400"/>
            <a:ext cx="8229600" cy="4830763"/>
          </a:xfrm>
        </p:spPr>
        <p:txBody>
          <a:bodyPr/>
          <a:lstStyle/>
          <a:p>
            <a:r>
              <a:rPr lang="en-AU" dirty="0" smtClean="0"/>
              <a:t>In general, we may want to use historical methods to understand  “big picture” types of questions.</a:t>
            </a:r>
          </a:p>
          <a:p>
            <a:r>
              <a:rPr lang="en-AU" dirty="0" smtClean="0"/>
              <a:t>E.g. How did major social changes take place?</a:t>
            </a:r>
          </a:p>
          <a:p>
            <a:r>
              <a:rPr lang="en-AU" dirty="0" smtClean="0"/>
              <a:t>When? Why are social arrangements different in various places and times?</a:t>
            </a:r>
          </a:p>
          <a:p>
            <a:r>
              <a:rPr lang="en-AU" dirty="0" smtClean="0"/>
              <a:t>How the women’s movement emerged in various times and places, And the like.</a:t>
            </a:r>
            <a:endParaRPr lang="en-A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AU" u="sng" dirty="0" smtClean="0"/>
              <a:t>Working with sources</a:t>
            </a:r>
            <a:r>
              <a:rPr lang="en-AU" dirty="0" smtClean="0"/>
              <a:t/>
            </a:r>
            <a:br>
              <a:rPr lang="en-AU" dirty="0" smtClean="0"/>
            </a:br>
            <a:r>
              <a:rPr lang="en-AU" dirty="0" smtClean="0"/>
              <a:t> </a:t>
            </a:r>
            <a:r>
              <a:rPr lang="en-AU" sz="3600" b="1" i="1" dirty="0" smtClean="0"/>
              <a:t>Identifying historical sources</a:t>
            </a:r>
            <a:endParaRPr lang="en-AU" sz="3600" b="1" i="1" dirty="0"/>
          </a:p>
        </p:txBody>
      </p:sp>
      <p:sp>
        <p:nvSpPr>
          <p:cNvPr id="3" name="Content Placeholder 2"/>
          <p:cNvSpPr>
            <a:spLocks noGrp="1"/>
          </p:cNvSpPr>
          <p:nvPr>
            <p:ph idx="1"/>
          </p:nvPr>
        </p:nvSpPr>
        <p:spPr>
          <a:xfrm>
            <a:off x="457200" y="2514600"/>
            <a:ext cx="8229600" cy="3611563"/>
          </a:xfrm>
        </p:spPr>
        <p:txBody>
          <a:bodyPr>
            <a:normAutofit/>
          </a:bodyPr>
          <a:lstStyle/>
          <a:p>
            <a:r>
              <a:rPr lang="en-AU" dirty="0" smtClean="0"/>
              <a:t>Primary sources: Physical traces/ Material </a:t>
            </a:r>
            <a:r>
              <a:rPr lang="en-AU" dirty="0" err="1" smtClean="0"/>
              <a:t>artifacts</a:t>
            </a:r>
            <a:r>
              <a:rPr lang="en-AU" dirty="0" smtClean="0"/>
              <a:t>/ public records/ documents and public papers/ </a:t>
            </a:r>
          </a:p>
          <a:p>
            <a:pPr>
              <a:buNone/>
            </a:pPr>
            <a:endParaRPr lang="en-AU" dirty="0" smtClean="0"/>
          </a:p>
          <a:p>
            <a:r>
              <a:rPr lang="en-AU" dirty="0" smtClean="0"/>
              <a:t>Secondary sources: Primary sources are the “raw’ materials of history” while secondary sources are the “’cooked’ analyses of those materials” </a:t>
            </a:r>
          </a:p>
          <a:p>
            <a:pPr>
              <a:buNone/>
            </a:pPr>
            <a:endParaRPr lang="en-AU" dirty="0" smtClean="0"/>
          </a:p>
          <a:p>
            <a:pPr>
              <a:buNone/>
            </a:pPr>
            <a:endParaRPr lang="en-AU" dirty="0" smtClean="0"/>
          </a:p>
          <a:p>
            <a:endParaRPr lang="en-AU" dirty="0" smtClean="0"/>
          </a:p>
          <a:p>
            <a:endParaRPr lang="en-AU"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A57E20B972C64D978282F053DFCBCA" ma:contentTypeVersion="4" ma:contentTypeDescription="Create a new document." ma:contentTypeScope="" ma:versionID="1651fbc02f3321ccf4f7cdb5073621de">
  <xsd:schema xmlns:xsd="http://www.w3.org/2001/XMLSchema" xmlns:xs="http://www.w3.org/2001/XMLSchema" xmlns:p="http://schemas.microsoft.com/office/2006/metadata/properties" xmlns:ns2="9399af49-22eb-4059-b270-f4421852262f" targetNamespace="http://schemas.microsoft.com/office/2006/metadata/properties" ma:root="true" ma:fieldsID="f37aa833be909e10ac5bab439408f59f" ns2:_="">
    <xsd:import namespace="9399af49-22eb-4059-b270-f4421852262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99af49-22eb-4059-b270-f442185226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BC7EF6-45AB-4A5B-BB70-048B839E0D0F}"/>
</file>

<file path=customXml/itemProps2.xml><?xml version="1.0" encoding="utf-8"?>
<ds:datastoreItem xmlns:ds="http://schemas.openxmlformats.org/officeDocument/2006/customXml" ds:itemID="{0183A91C-AE7B-4B4E-85E2-FEEC1549FB0D}"/>
</file>

<file path=customXml/itemProps3.xml><?xml version="1.0" encoding="utf-8"?>
<ds:datastoreItem xmlns:ds="http://schemas.openxmlformats.org/officeDocument/2006/customXml" ds:itemID="{8E089813-2AC5-442B-9618-D6EDABB69777}"/>
</file>

<file path=docProps/app.xml><?xml version="1.0" encoding="utf-8"?>
<Properties xmlns="http://schemas.openxmlformats.org/officeDocument/2006/extended-properties" xmlns:vt="http://schemas.openxmlformats.org/officeDocument/2006/docPropsVTypes">
  <Template>Flow</Template>
  <TotalTime>722</TotalTime>
  <Words>1243</Words>
  <Application>Microsoft Office PowerPoint</Application>
  <PresentationFormat>On-screen Show (4:3)</PresentationFormat>
  <Paragraphs>111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Historical Methods Analysing texts and material artifacts</vt:lpstr>
      <vt:lpstr>What is history? </vt:lpstr>
      <vt:lpstr>There are no facts, only interpretations.        --Friedrich Nietzsche</vt:lpstr>
      <vt:lpstr>Representation</vt:lpstr>
      <vt:lpstr>Is the glass half empty or half full?</vt:lpstr>
      <vt:lpstr>The debate on 'narrative' or 'linguistic turn‘ has   been a significant issue within the profession for several years.</vt:lpstr>
      <vt:lpstr>PowerPoint Presentation</vt:lpstr>
      <vt:lpstr>Historical questions  Who? what? when? where? why? </vt:lpstr>
      <vt:lpstr>Working with sources  Identifying historical sources</vt:lpstr>
      <vt:lpstr>Primary sources:</vt:lpstr>
      <vt:lpstr>Primary sources</vt:lpstr>
      <vt:lpstr>Primary source:</vt:lpstr>
      <vt:lpstr>Primary source</vt:lpstr>
      <vt:lpstr>Primary source</vt:lpstr>
      <vt:lpstr>Primary source</vt:lpstr>
      <vt:lpstr>Primary source</vt:lpstr>
      <vt:lpstr>Primary source</vt:lpstr>
      <vt:lpstr>What is a secondary source? </vt:lpstr>
      <vt:lpstr>Secondary source</vt:lpstr>
      <vt:lpstr>Example of a secondary source</vt:lpstr>
      <vt:lpstr>Historical sources:</vt:lpstr>
      <vt:lpstr>Evaluating sources</vt:lpstr>
      <vt:lpstr>Four criteria in approaching and utilizing a document (Scott, 1990) </vt:lpstr>
      <vt:lpstr>Continued</vt:lpstr>
      <vt:lpstr>Authenticity: recognizing authorship</vt:lpstr>
      <vt:lpstr>Evaluating secondary sources </vt:lpstr>
      <vt:lpstr>Creating meaning of sources</vt:lpstr>
      <vt:lpstr>Historical and documentary research demands: </vt:lpstr>
      <vt:lpstr>PowerPoint Presentation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history?</dc:title>
  <dc:creator>Mozahid</dc:creator>
  <cp:lastModifiedBy>Teacher</cp:lastModifiedBy>
  <cp:revision>74</cp:revision>
  <dcterms:created xsi:type="dcterms:W3CDTF">2006-08-16T00:00:00Z</dcterms:created>
  <dcterms:modified xsi:type="dcterms:W3CDTF">2018-02-28T10:20:51Z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0x01010036A57E20B972C64D978282F053DFCBCA</vt:lpwstr>
  </property>
</Properties>
</file>