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8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2A1D-C29E-A247-A9B4-08D36C05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6F09-CDCC-5F40-ACD0-B900703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269-99BF-624E-86FB-20EE4EE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53DC-0F51-8246-8746-5C8692D0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19D0-FB3F-0640-A870-F514A50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001-073E-4242-AA92-54AD00D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E0FA-4DEA-8142-A1A1-15F7DC18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4F5E-CC6D-AC44-8B04-8AEA69B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DBF3-9DDA-6A47-A09E-967ABE8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0167-66B9-294E-8529-F1BB0654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E0CB-4E83-F744-8F4F-5A1A8E25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C46C-AA87-064B-AF53-B9627599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096C-F026-BB4C-98E6-98FD228F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CC3C-3DC0-D442-A218-A7E0776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01B8-B35F-B84B-A091-1631150F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EE0-54E1-A241-A6F6-3F2E63DB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8D37-74A7-8441-AB98-7E4DFFE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8E2D-19B9-B049-B2D0-1934272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B652-3B5E-9144-BFCE-1B97FF53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DDDD-A7A0-8941-AF42-164A501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F817-E61A-AA41-9A65-4610418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E692-554F-4643-B79E-3AD58925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AEB-EF8F-F84B-8F29-BBD6FA07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BA2D-AC45-7A49-87C8-13FC2F49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4C7A-ED1B-914A-B42F-7630D52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D355-F139-6240-B1A1-E99089AF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34E9-FF02-524A-A604-F9441250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43F5-EAF9-4245-BA97-98AD8AD6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0FC1-9DC4-5147-B29B-262B302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F508-4D09-BD44-AA89-DB6CCCBE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D84A-4912-074E-B566-73C9D90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856-57A4-634F-AAB5-EAAD22B6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03C-D1DE-C64A-B38F-0FFBD7A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60C-DDAE-8948-A7FF-A047604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1F4F-DBBF-7B4E-8671-C36F1DB42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D912-0CB8-5A4A-8F86-64C98F36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54FAF-3DD6-8C46-8FD3-EB544F1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75A1-C5F8-DB41-BCF1-8D33B8A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46187-4D91-A440-8C24-8A74B9B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4D0-920E-2040-A003-C306837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67B6B-D1CA-1E47-AC09-548D511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B039-4C14-5545-93F0-8032DD3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88FA-9A03-9E4E-8630-C204952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06FE-6466-B24F-BBB4-795B172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F96-477C-B842-90DB-318127A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D5A7-0AD2-2B4F-9C2C-F33DD08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C9EC-7824-1345-92CC-5F73946E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2D7-F3AF-C545-B42B-92908ECD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15AD-1489-9C47-9452-CFD3B14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616-8988-0742-8C47-85EA0E3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96CE-ABFE-A74B-A426-2FE3581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ED8E-6AB0-BA4B-A6DF-4A24AC3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174-AF03-994D-802E-D193E7A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39DEE-7F87-CA40-9964-BEB7671F5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9B31-A341-0F44-BE5F-45715C2E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0B04-909F-2A47-AD7A-75629E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8378-52BF-F640-97CA-C25D7EE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9B47-66AB-3142-B83C-5D6338A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B463-E68F-8C4C-A5B8-60D83033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E169-6400-FD43-A256-3966AF3F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8665-4453-364D-8C9E-0161CCDB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CDD6-FE67-F444-A781-22CF152C2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D695-8B85-C346-83C0-3983EDC6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INTEGRAL CALCULUS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ORDINARY DIFFERENTIAL EQUATIOSNS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MULTIPLE INTEGRATION</a:t>
            </a:r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Application of Double Integrals:</a:t>
                </a:r>
              </a:p>
              <a:p>
                <a:pPr marL="0" indent="0">
                  <a:buNone/>
                </a:pPr>
                <a:r>
                  <a:rPr lang="en-US" b="1" dirty="0"/>
                  <a:t>Area</a:t>
                </a:r>
                <a:r>
                  <a:rPr lang="en-US" dirty="0"/>
                  <a:t>: Plane area of a closed bounded region </a:t>
                </a:r>
                <a:r>
                  <a:rPr lang="en-US" i="1" dirty="0"/>
                  <a:t>R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Using double integrals, find the finite area bounded by the following curves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7CDD4A3-3110-497C-848D-931319CC7B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33" y="3682143"/>
            <a:ext cx="4117808" cy="28294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EE0BE-E59F-4E10-8A6D-882A6DDF5CD6}"/>
                  </a:ext>
                </a:extLst>
              </p:cNvPr>
              <p:cNvSpPr txBox="1"/>
              <p:nvPr/>
            </p:nvSpPr>
            <p:spPr>
              <a:xfrm>
                <a:off x="8598568" y="2361017"/>
                <a:ext cx="2149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EE0BE-E59F-4E10-8A6D-882A6DDF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68" y="2361017"/>
                <a:ext cx="214964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4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Application of Double Integrals:</a:t>
                </a:r>
              </a:p>
              <a:p>
                <a:pPr marL="0" indent="0">
                  <a:buNone/>
                </a:pPr>
                <a:r>
                  <a:rPr lang="en-US" b="1" dirty="0"/>
                  <a:t>Area</a:t>
                </a:r>
                <a:r>
                  <a:rPr lang="en-US" dirty="0"/>
                  <a:t>: Plane area of a closed bounded region </a:t>
                </a:r>
                <a:r>
                  <a:rPr lang="en-US" i="1" dirty="0"/>
                  <a:t>R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Using double integrals, find the finite area bounded by the following curves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       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+6−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38472-25DC-496B-9D7D-9FD2BB03E87A}"/>
                  </a:ext>
                </a:extLst>
              </p:cNvPr>
              <p:cNvSpPr txBox="1"/>
              <p:nvPr/>
            </p:nvSpPr>
            <p:spPr>
              <a:xfrm>
                <a:off x="8612636" y="2037458"/>
                <a:ext cx="2149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38472-25DC-496B-9D7D-9FD2BB03E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636" y="2037458"/>
                <a:ext cx="214964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7B90E5-9DD6-4D02-AA04-2ECED26E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53" y="2987879"/>
            <a:ext cx="423921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3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 </a:t>
                </a:r>
              </a:p>
              <a:p>
                <a:pPr marL="0" indent="0">
                  <a:buNone/>
                </a:pPr>
                <a:r>
                  <a:rPr lang="en-US" dirty="0"/>
                  <a:t>Sketch the region and</a:t>
                </a:r>
                <a:r>
                  <a:rPr lang="en-US" b="1" dirty="0"/>
                  <a:t> using</a:t>
                </a:r>
                <a:r>
                  <a:rPr lang="en-US" dirty="0"/>
                  <a:t> double integrals, find the finite area bounded by the following curve (s).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:r>
                  <a:rPr lang="en-US" i="1" dirty="0"/>
                  <a:t>x</a:t>
                </a:r>
                <a:r>
                  <a:rPr lang="en-US" dirty="0"/>
                  <a:t>-axis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𝟒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b="1" dirty="0"/>
                  <a:t> </a:t>
                </a:r>
                <a:endParaRPr lang="en-US" b="1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 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514350" indent="-514350">
                  <a:buAutoNum type="arabicPeriod"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4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Iterated Integrals in Three Variables: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𝑑𝑦𝑑𝑥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𝑑𝑦𝑑𝑥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=4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Iterated Integrals in Three Variables: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34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 iterated integral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𝑑𝑥𝑑𝑦𝑑𝑧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𝑑𝑧𝑑𝑥𝑑𝑦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  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𝑦𝑧𝑑𝑥𝑑𝑧𝑑𝑦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𝑧𝑟</m:t>
                                </m:r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𝑑𝑧𝑑𝑟𝑑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𝑑𝑟𝑑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Triple Integral (P-1030) Example # 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 fontAlgn="t">
                  <a:buNone/>
                </a:pPr>
                <a:r>
                  <a:rPr lang="en-US" dirty="0"/>
                  <a:t>Page- 1037 Ex # 3-7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18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4EA83-EBE3-4758-B9EE-76DF0FDD0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4" y="1579930"/>
            <a:ext cx="7653655" cy="125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FA561-250A-4916-9B1E-E7502128B1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61" y="1019810"/>
            <a:ext cx="31908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08B32-B453-40DE-A332-4FEBEA4F79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" y="2942070"/>
            <a:ext cx="7653655" cy="36416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6FF1D4-734C-402E-AA4E-75E80A42AC2B}"/>
                  </a:ext>
                </a:extLst>
              </p:cNvPr>
              <p:cNvSpPr/>
              <p:nvPr/>
            </p:nvSpPr>
            <p:spPr>
              <a:xfrm>
                <a:off x="642424" y="509127"/>
                <a:ext cx="9036148" cy="978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Application of Triple Integrals: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 marR="0" indent="-2286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volume of a closed bounded region R in space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𝑑𝑉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6FF1D4-734C-402E-AA4E-75E80A42A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4" y="509127"/>
                <a:ext cx="9036148" cy="978858"/>
              </a:xfrm>
              <a:prstGeom prst="rect">
                <a:avLst/>
              </a:prstGeom>
              <a:blipFill>
                <a:blip r:embed="rId5"/>
                <a:stretch>
                  <a:fillRect l="-539" t="-1875" b="-8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25CCA-1152-44C1-96F8-204D79E177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2" y="379828"/>
            <a:ext cx="8975186" cy="52753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FD00A-4D3E-42D4-8163-248212E800FD}"/>
              </a:ext>
            </a:extLst>
          </p:cNvPr>
          <p:cNvSpPr txBox="1"/>
          <p:nvPr/>
        </p:nvSpPr>
        <p:spPr>
          <a:xfrm>
            <a:off x="1287195" y="5754897"/>
            <a:ext cx="7216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Work</a:t>
            </a:r>
          </a:p>
          <a:p>
            <a:r>
              <a:rPr lang="en-US" dirty="0"/>
              <a:t>Triple Integral (P- 1034) Volume Example # 5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Page 1038 Ex# 19-22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The co-ordinates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of the center of mass of a lamina occupying the region </a:t>
                </a:r>
                <a:r>
                  <a:rPr lang="en-US" b="1" i="1" dirty="0"/>
                  <a:t>D </a:t>
                </a:r>
                <a:r>
                  <a:rPr lang="en-US" b="1" dirty="0"/>
                  <a:t>and having density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b="1" i="1" dirty="0"/>
                  <a:t> </a:t>
                </a:r>
                <a:r>
                  <a:rPr lang="en-US" b="1" dirty="0"/>
                  <a:t>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𝒅𝑨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𝒅𝑨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Where the mass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given by </a:t>
                </a:r>
              </a:p>
              <a:p>
                <a:pPr marL="0" indent="0">
                  <a:buNone/>
                </a:pPr>
                <a:r>
                  <a:rPr lang="en-US" b="1" dirty="0"/>
                  <a:t>	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12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7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AC10-AB5A-4119-B3DD-D6C437B8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3397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Multiple Integration</a:t>
            </a:r>
          </a:p>
          <a:p>
            <a:endParaRPr lang="en-US" b="1" dirty="0"/>
          </a:p>
          <a:p>
            <a:r>
              <a:rPr lang="en-US" b="1" dirty="0"/>
              <a:t>Multiple Integration:</a:t>
            </a:r>
            <a:r>
              <a:rPr lang="en-US" dirty="0"/>
              <a:t> The integrals of functions of more than one variable are known as </a:t>
            </a:r>
            <a:r>
              <a:rPr lang="en-US" b="1" dirty="0"/>
              <a:t>multiple integrals</a:t>
            </a:r>
            <a:r>
              <a:rPr lang="en-US" dirty="0"/>
              <a:t> and are evaluated by a process involving iterated integrals.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Partial Integration:</a:t>
            </a:r>
            <a:r>
              <a:rPr lang="en-US" dirty="0"/>
              <a:t>  The process in which the integration is performed with respect to one variable treating the other variable(s) as constant is called partial integration.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Iterated Integral: </a:t>
            </a:r>
            <a:r>
              <a:rPr lang="en-US" dirty="0"/>
              <a:t>A definite integral which is evaluated stage by stage using partial integration is called an iterated (successive or repeated) integral.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5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1" i="1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/>
                  <a:t>	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i="1" dirty="0"/>
                  <a:t>`	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0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1" i="1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/>
                  <a:t>	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i="1" dirty="0"/>
                  <a:t>`	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9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1. </a:t>
                </a:r>
                <a:r>
                  <a:rPr lang="en-US" dirty="0"/>
                  <a:t>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rectangular region with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,(1,1)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2.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3.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Home Work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Page-1017, Example # 2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Page- 1024 Ex # 3-10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4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5366-2137-4666-AD2F-D100022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Integration in polar co-ordinate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341C3-D2CA-4582-9EF9-D39A0A9DD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378"/>
                <a:ext cx="10669172" cy="4643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want to evaluate a double integral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R </a:t>
                </a:r>
                <a:r>
                  <a:rPr lang="en-US" dirty="0"/>
                  <a:t>is one of the regions shown in Figure. In either case the description of </a:t>
                </a:r>
                <a:r>
                  <a:rPr lang="en-US" i="1" dirty="0"/>
                  <a:t>R </a:t>
                </a:r>
                <a:r>
                  <a:rPr lang="en-US" dirty="0"/>
                  <a:t>in terms of rectangular coordinates is rather complicated, but </a:t>
                </a:r>
                <a:r>
                  <a:rPr lang="en-US" i="1" dirty="0"/>
                  <a:t>R </a:t>
                </a:r>
                <a:r>
                  <a:rPr lang="en-US" dirty="0"/>
                  <a:t>is easily described using polar coordinates.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341C3-D2CA-4582-9EF9-D39A0A9DD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378"/>
                <a:ext cx="10669172" cy="4643585"/>
              </a:xfrm>
              <a:blipFill>
                <a:blip r:embed="rId2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A355FD-F0E1-4F75-BF1D-5B74875A9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1" t="8839" r="4032"/>
          <a:stretch/>
        </p:blipFill>
        <p:spPr>
          <a:xfrm>
            <a:off x="1603718" y="3489193"/>
            <a:ext cx="7765366" cy="31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9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63B9-0FE9-4B92-B56E-5FCB9DB65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7452"/>
                <a:ext cx="10515600" cy="5459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polar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point are related to the rectangular</a:t>
                </a:r>
              </a:p>
              <a:p>
                <a:pPr marL="0" indent="0">
                  <a:buNone/>
                </a:pPr>
                <a:r>
                  <a:rPr lang="en-US" dirty="0"/>
                  <a:t>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the equations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63B9-0FE9-4B92-B56E-5FCB9DB6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7452"/>
                <a:ext cx="10515600" cy="5459511"/>
              </a:xfrm>
              <a:blipFill>
                <a:blip r:embed="rId2"/>
                <a:stretch>
                  <a:fillRect l="-1217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68A3FF-4C05-45F8-9419-73B2DB78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60" y="1479738"/>
            <a:ext cx="4484940" cy="30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2B9-73F1-4FEB-9CD9-670E8C47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Change to Polar Coordinates in a Double Integral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C8F24-11C3-45D6-BDA9-A91DD9C60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 in a polar rectangle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C8F24-11C3-45D6-BDA9-A91DD9C60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5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annulus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≤4.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00FEB7-AE78-4CE4-B657-D5BDB19F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  <a:blipFill rotWithShape="1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2B330C-72E2-4FF4-83A3-1C3F56CA6BF9}"/>
              </a:ext>
            </a:extLst>
          </p:cNvPr>
          <p:cNvSpPr/>
          <p:nvPr/>
        </p:nvSpPr>
        <p:spPr>
          <a:xfrm>
            <a:off x="8468757" y="2082035"/>
            <a:ext cx="2096084" cy="19342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45EACF7-DCDA-42A2-8163-93E87895DC38}"/>
              </a:ext>
            </a:extLst>
          </p:cNvPr>
          <p:cNvSpPr/>
          <p:nvPr/>
        </p:nvSpPr>
        <p:spPr>
          <a:xfrm>
            <a:off x="8918917" y="2489982"/>
            <a:ext cx="1195754" cy="1139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7D3098-B1FD-49FC-81D4-1DA67DB8C2F8}"/>
              </a:ext>
            </a:extLst>
          </p:cNvPr>
          <p:cNvCxnSpPr>
            <a:cxnSpLocks/>
          </p:cNvCxnSpPr>
          <p:nvPr/>
        </p:nvCxnSpPr>
        <p:spPr>
          <a:xfrm>
            <a:off x="7652824" y="3024554"/>
            <a:ext cx="3784209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B3848E-2520-4876-8B33-49EAD4758C3A}"/>
              </a:ext>
            </a:extLst>
          </p:cNvPr>
          <p:cNvCxnSpPr/>
          <p:nvPr/>
        </p:nvCxnSpPr>
        <p:spPr>
          <a:xfrm>
            <a:off x="9509760" y="1716258"/>
            <a:ext cx="0" cy="315116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3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</a:t>
                </a:r>
              </a:p>
              <a:p>
                <a:pPr marL="0" indent="0">
                  <a:buNone/>
                </a:pPr>
                <a:r>
                  <a:rPr lang="en-US" dirty="0"/>
                  <a:t>1. 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by changing it to polar coordinate. 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region in the first quadrant bounded by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Double Integral in Polar Coordinates (P- 1010) Example # 1, 2, 3</a:t>
                </a:r>
              </a:p>
              <a:p>
                <a:pPr marL="0" indent="0">
                  <a:buNone/>
                </a:pPr>
                <a:r>
                  <a:rPr lang="en-US" sz="2400" dirty="0"/>
                  <a:t>P-1014 Ex # 7-11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9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34DA-695A-43F9-865B-734B643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/>
          <a:lstStyle/>
          <a:p>
            <a:r>
              <a:rPr lang="en-US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31A4E-2D64-4A0E-9126-4385FF414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2025"/>
                <a:ext cx="10515600" cy="492493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(c) ……  (d)…….</a:t>
                </a:r>
              </a:p>
              <a:p>
                <a:pPr marL="0" indent="0">
                  <a:buNone/>
                </a:pPr>
                <a:r>
                  <a:rPr lang="en-US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14   (b) 12    (c) -12   (d) 20</a:t>
                </a:r>
              </a:p>
              <a:p>
                <a:pPr marL="0" indent="0">
                  <a:buNone/>
                </a:pPr>
                <a:r>
                  <a:rPr lang="en-US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(c) …….. (d) …….</a:t>
                </a:r>
              </a:p>
              <a:p>
                <a:pPr marL="0" indent="0">
                  <a:buNone/>
                </a:pPr>
                <a:r>
                  <a:rPr lang="en-US" dirty="0"/>
                  <a:t>4.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annulus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≤4.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….		(b) ….. 	(c )……		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endParaRPr lang="en-US" dirty="0"/>
              </a:p>
              <a:p>
                <a:pPr marL="514350" indent="-514350">
                  <a:buAutoNum type="alphaL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D31A4E-2D64-4A0E-9126-4385FF414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2025"/>
                <a:ext cx="10515600" cy="4924938"/>
              </a:xfrm>
              <a:blipFill rotWithShape="1">
                <a:blip r:embed="rId2"/>
                <a:stretch>
                  <a:fillRect l="-1101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8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Double Integrals: </a:t>
                </a:r>
                <a:r>
                  <a:rPr lang="en-US" sz="2600" dirty="0"/>
                  <a:t>The double integral may be defined geometrically in much the same way as the definite Riemann integral.</a:t>
                </a:r>
              </a:p>
              <a:p>
                <a:endParaRPr lang="en-US" sz="2600" dirty="0"/>
              </a:p>
              <a:p>
                <a:r>
                  <a:rPr lang="en-US" sz="2600" b="1" dirty="0"/>
                  <a:t>Double Integrals over the rectangular region:</a:t>
                </a:r>
              </a:p>
              <a:p>
                <a:pPr marL="0" indent="0">
                  <a:buNone/>
                </a:pPr>
                <a:r>
                  <a:rPr lang="en-US" sz="2600" dirty="0"/>
                  <a:t>      If </a:t>
                </a:r>
                <a:r>
                  <a:rPr lang="en-US" sz="2600" i="1" dirty="0"/>
                  <a:t>R</a:t>
                </a:r>
                <a:r>
                  <a:rPr lang="en-US" sz="26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sz="26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𝑑𝑦𝑑𝑥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  <m:nary>
                            <m:nary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/>
                                    <m:t>where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).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  <a:endParaRPr lang="en-US" sz="3400" b="1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83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oubleInt_G2">
            <a:extLst>
              <a:ext uri="{FF2B5EF4-FFF2-40B4-BE49-F238E27FC236}">
                <a16:creationId xmlns:a16="http://schemas.microsoft.com/office/drawing/2014/main" id="{BD9DF1F2-289D-4116-9075-43F44FE9DEBD}"/>
              </a:ext>
            </a:extLst>
          </p:cNvPr>
          <p:cNvPicPr/>
          <p:nvPr/>
        </p:nvPicPr>
        <p:blipFill rotWithShape="1">
          <a:blip r:embed="rId3" cstate="print"/>
          <a:srcRect l="14540" r="5331" b="1"/>
          <a:stretch/>
        </p:blipFill>
        <p:spPr bwMode="auto">
          <a:xfrm>
            <a:off x="7460154" y="3429000"/>
            <a:ext cx="2646372" cy="324852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3658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rectangular region: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the iterated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sz="1500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(4−1)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5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Evaluate the followings: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𝑑𝑦𝑑𝑥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𝑥𝑐𝑜𝑠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Iterated Integral (P-993) Example # 4, 5, 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Page – 999 Ex # 15 – 21, 27, 28, 29, 34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514350" indent="-514350">
                  <a:buAutoNum type="arabicPeriod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 rotWithShape="1">
                <a:blip r:embed="rId2"/>
                <a:stretch>
                  <a:fillRect l="-945" t="-201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6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non-rectangular region: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(a</a:t>
                </a:r>
                <a:r>
                  <a:rPr lang="en-US" sz="2400" dirty="0"/>
                  <a:t>) If </a:t>
                </a:r>
                <a:r>
                  <a:rPr lang="en-US" sz="2400" i="1" dirty="0"/>
                  <a:t>R</a:t>
                </a:r>
                <a:r>
                  <a:rPr lang="en-US" sz="24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r>
                  <a:rPr lang="en-US" sz="2400" dirty="0"/>
                  <a:t> 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AutoNum type="alphaLcParenBoth" startAt="2"/>
                </a:pPr>
                <a:r>
                  <a:rPr lang="en-US" sz="2400" dirty="0"/>
                  <a:t>If </a:t>
                </a:r>
                <a:r>
                  <a:rPr lang="en-US" sz="2400" i="1" dirty="0"/>
                  <a:t>R</a:t>
                </a:r>
                <a:r>
                  <a:rPr lang="en-US" sz="24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r>
                  <a:rPr lang="en-US" sz="2400" dirty="0"/>
                  <a:t> 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49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</a:t>
                </a:r>
                <a:r>
                  <a:rPr lang="en-US" b="1"/>
                  <a:t>the rectangular </a:t>
                </a:r>
                <a:r>
                  <a:rPr lang="en-US" b="1" dirty="0"/>
                  <a:t>region: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dirty="0"/>
                  <a:t> over the rectangle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≤2,0≤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≤1}.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Solution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𝑥𝑑𝑦𝑑𝑥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 rotWithShape="1"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6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non-rectangular region: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dirty="0"/>
                  <a:t> over the region 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/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,2≤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Solution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𝑦𝑑𝐴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Evaluate the following: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over the rectangle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≤1, 1≤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where R is rectangle whose vertices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sz="2400" dirty="0"/>
                  <a:t> over the rectangle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≤5,1≤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≤2}.</m:t>
                        </m:r>
                      </m:e>
                    </m:d>
                  </m:oMath>
                </a14:m>
                <a:r>
                  <a:rPr lang="en-US" sz="2400" dirty="0"/>
                  <a:t> 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sz="2400" dirty="0"/>
                  <a:t> where R is rectangle whose vertices are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(0,1),(1,1),(1,2)</m:t>
                    </m:r>
                    <m:r>
                      <m:rPr>
                        <m:nor/>
                      </m:rPr>
                      <a:rPr lang="en-US" sz="2400"/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(0,2)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, where R  is the  region bounded by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=1 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over the triangular region R enclosed by the lines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Home Work </a:t>
                </a:r>
              </a:p>
              <a:p>
                <a:pPr marL="0" indent="0">
                  <a:buNone/>
                </a:pPr>
                <a:r>
                  <a:rPr lang="en-US" dirty="0"/>
                  <a:t>Double Integral over general regions (P- 1001) Example # 1, 3</a:t>
                </a:r>
              </a:p>
              <a:p>
                <a:pPr marL="0" indent="0">
                  <a:buNone/>
                </a:pPr>
                <a:r>
                  <a:rPr lang="en-US" dirty="0"/>
                  <a:t>Page- 1008 Ex # 1-4, 7, 8, 9, 17, 18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010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1633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INTEGRAL CALCULUS  AND  ORDINARY DIFFERENTIAL EQUATIOSNS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Integration in polar co-ordinate </vt:lpstr>
      <vt:lpstr>PowerPoint Presentation</vt:lpstr>
      <vt:lpstr>Change to Polar Coordinates in a Double Integral</vt:lpstr>
      <vt:lpstr>PowerPoint Presentation</vt:lpstr>
      <vt:lpstr>PowerPoint Presentation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Nokibul Arfin</cp:lastModifiedBy>
  <cp:revision>55</cp:revision>
  <dcterms:created xsi:type="dcterms:W3CDTF">2018-09-06T23:30:20Z</dcterms:created>
  <dcterms:modified xsi:type="dcterms:W3CDTF">2021-08-05T08:54:14Z</dcterms:modified>
</cp:coreProperties>
</file>