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5" r:id="rId8"/>
    <p:sldId id="262" r:id="rId9"/>
    <p:sldId id="263" r:id="rId10"/>
    <p:sldId id="264"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0" d="100"/>
          <a:sy n="60" d="100"/>
        </p:scale>
        <p:origin x="78" y="13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AD08B-588B-4F95-A479-74DCCB840CD6}" type="datetimeFigureOut">
              <a:rPr lang="en-US" smtClean="0"/>
              <a:t>8/5/2021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EE6AB-3542-443F-8702-3166F4B65E9D}" type="slidenum">
              <a:rPr lang="en-US" smtClean="0"/>
              <a:t>‹#›</a:t>
            </a:fld>
            <a:endParaRPr lang="en-US"/>
          </a:p>
        </p:txBody>
      </p:sp>
    </p:spTree>
    <p:extLst>
      <p:ext uri="{BB962C8B-B14F-4D97-AF65-F5344CB8AC3E}">
        <p14:creationId xmlns:p14="http://schemas.microsoft.com/office/powerpoint/2010/main" val="42425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AEE6AB-3542-443F-8702-3166F4B65E9D}" type="slidenum">
              <a:rPr lang="en-US" smtClean="0"/>
              <a:t>4</a:t>
            </a:fld>
            <a:endParaRPr lang="en-US"/>
          </a:p>
        </p:txBody>
      </p:sp>
    </p:spTree>
    <p:extLst>
      <p:ext uri="{BB962C8B-B14F-4D97-AF65-F5344CB8AC3E}">
        <p14:creationId xmlns:p14="http://schemas.microsoft.com/office/powerpoint/2010/main" val="304687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EDD6A30-8335-44AA-BB5B-0FA730F0C801}" type="datetime1">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271905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64F76-ADD4-49C2-B899-233B2643BFE5}" type="datetime1">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94820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9810C2-E80B-476B-8CB1-D81B8F07C6C5}" type="datetime1">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144334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F598F-8D15-4DF9-AD60-ADA270D227BE}" type="datetime1">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4406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7F7C3-5DE0-4154-96B7-01AC2B175F78}" type="datetime1">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175055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B0C866-6324-4DE4-B859-5E698E699BA5}" type="datetime1">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315849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11EC46-65A9-4A84-BF62-47EF50E507F9}" type="datetime1">
              <a:rPr lang="en-US" smtClean="0"/>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139074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2D2B75-84F8-4E80-97BE-892376C5607A}" type="datetime1">
              <a:rPr lang="en-US" smtClean="0"/>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414714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9F81C-6971-4151-A55B-64C2DE1B1F39}" type="datetime1">
              <a:rPr lang="en-US" smtClean="0"/>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347195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9B31B-3423-4673-BE76-8818954F3984}" type="datetime1">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3728146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57FA4-B576-4EAF-AE1E-327B950DE4B7}" type="datetime1">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19875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43E4F-6AEF-4B5C-AEDB-64AC428F0AC1}" type="datetime1">
              <a:rPr lang="en-US" smtClean="0"/>
              <a:t>8/5/2021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84402-2DFE-4776-826B-B9F4E589C729}" type="slidenum">
              <a:rPr lang="en-US" smtClean="0"/>
              <a:t>‹#›</a:t>
            </a:fld>
            <a:endParaRPr lang="en-US"/>
          </a:p>
        </p:txBody>
      </p:sp>
    </p:spTree>
    <p:extLst>
      <p:ext uri="{BB962C8B-B14F-4D97-AF65-F5344CB8AC3E}">
        <p14:creationId xmlns:p14="http://schemas.microsoft.com/office/powerpoint/2010/main" val="2181378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a:t>
            </a:r>
          </a:p>
        </p:txBody>
      </p:sp>
      <p:sp>
        <p:nvSpPr>
          <p:cNvPr id="3" name="Subtitle 2"/>
          <p:cNvSpPr>
            <a:spLocks noGrp="1"/>
          </p:cNvSpPr>
          <p:nvPr>
            <p:ph type="subTitle" idx="1"/>
          </p:nvPr>
        </p:nvSpPr>
        <p:spPr/>
        <p:txBody>
          <a:bodyPr>
            <a:normAutofit/>
          </a:bodyPr>
          <a:lstStyle/>
          <a:p>
            <a:r>
              <a:rPr lang="en-US" sz="3600" dirty="0">
                <a:solidFill>
                  <a:srgbClr val="00B0F0"/>
                </a:solidFill>
              </a:rPr>
              <a:t>Ordinary Differential Equation</a:t>
            </a:r>
          </a:p>
        </p:txBody>
      </p:sp>
      <p:sp>
        <p:nvSpPr>
          <p:cNvPr id="4" name="Slide Number Placeholder 3"/>
          <p:cNvSpPr>
            <a:spLocks noGrp="1"/>
          </p:cNvSpPr>
          <p:nvPr>
            <p:ph type="sldNum" sz="quarter" idx="12"/>
          </p:nvPr>
        </p:nvSpPr>
        <p:spPr/>
        <p:txBody>
          <a:bodyPr/>
          <a:lstStyle/>
          <a:p>
            <a:fld id="{5BC84402-2DFE-4776-826B-B9F4E589C729}" type="slidenum">
              <a:rPr lang="en-US" smtClean="0"/>
              <a:t>1</a:t>
            </a:fld>
            <a:endParaRPr lang="en-US"/>
          </a:p>
        </p:txBody>
      </p:sp>
    </p:spTree>
    <p:extLst>
      <p:ext uri="{BB962C8B-B14F-4D97-AF65-F5344CB8AC3E}">
        <p14:creationId xmlns:p14="http://schemas.microsoft.com/office/powerpoint/2010/main" val="2326461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2400" b="1" dirty="0"/>
                  <a:t>Example 6.5: </a:t>
                </a:r>
                <a:r>
                  <a:rPr lang="en-US" sz="2400" dirty="0"/>
                  <a:t>Find the solution of the IVP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𝑦</m:t>
                        </m:r>
                      </m:num>
                      <m:den>
                        <m:r>
                          <a:rPr lang="en-US" sz="2400" b="0" i="1" smtClean="0">
                            <a:latin typeface="Cambria Math" panose="02040503050406030204" pitchFamily="18" charset="0"/>
                          </a:rPr>
                          <m:t>𝑡</m:t>
                        </m:r>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 </m:t>
                    </m:r>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=0</m:t>
                    </m:r>
                  </m:oMath>
                </a14:m>
                <a:r>
                  <a:rPr lang="en-US" sz="2400"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9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b="1" dirty="0"/>
                  <a:t>Solution:</a:t>
                </a:r>
                <a:r>
                  <a:rPr lang="en-US" sz="2400" dirty="0"/>
                  <a:t> Now, </a:t>
                </a:r>
                <a14:m>
                  <m:oMath xmlns:m="http://schemas.openxmlformats.org/officeDocument/2006/math">
                    <m:r>
                      <a:rPr lang="en-US" sz="2400" i="1" smtClean="0">
                        <a:latin typeface="Cambria Math" panose="02040503050406030204" pitchFamily="18" charset="0"/>
                        <a:ea typeface="Cambria Math" panose="02040503050406030204" pitchFamily="18" charset="0"/>
                      </a:rPr>
                      <m:t>𝜇</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𝑡</m:t>
                        </m:r>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 </m:t>
                        </m:r>
                        <m:nary>
                          <m:naryPr>
                            <m:limLoc m:val="undOvr"/>
                            <m:subHide m:val="on"/>
                            <m:supHide m:val="on"/>
                            <m:ctrlPr>
                              <a:rPr lang="en-US" sz="2400" b="0" i="1" smtClean="0">
                                <a:latin typeface="Cambria Math" panose="02040503050406030204" pitchFamily="18" charset="0"/>
                                <a:ea typeface="Cambria Math" panose="02040503050406030204" pitchFamily="18" charset="0"/>
                              </a:rPr>
                            </m:ctrlPr>
                          </m:naryPr>
                          <m:sub/>
                          <m:sup/>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𝑡</m:t>
                                </m:r>
                              </m:den>
                            </m:f>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𝑑𝑡</m:t>
                            </m:r>
                          </m:e>
                        </m:nary>
                      </m:sup>
                    </m:sSup>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ln</m:t>
                            </m:r>
                          </m:fName>
                          <m:e>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    </m:t>
                            </m:r>
                          </m:e>
                        </m:func>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oMath>
                </a14:m>
                <a:endParaRPr lang="en-US" sz="2400" dirty="0"/>
              </a:p>
              <a:p>
                <a:pPr marL="0" indent="0">
                  <a:buNone/>
                </a:pPr>
                <a:r>
                  <a:rPr lang="en-US" sz="2400" dirty="0"/>
                  <a:t>Therefore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𝑦𝑡</m:t>
                        </m:r>
                      </m:e>
                    </m:d>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𝑡</m:t>
                        </m:r>
                      </m:sup>
                    </m:sSup>
                  </m:oMath>
                </a14:m>
                <a:endParaRPr lang="en-US" sz="2400" dirty="0"/>
              </a:p>
              <a:p>
                <a:pPr marL="0" indent="0">
                  <a:buNone/>
                </a:pPr>
                <a:r>
                  <a:rPr lang="en-US" sz="2400" dirty="0"/>
                  <a:t>Integration gives,  </a:t>
                </a:r>
                <a14:m>
                  <m:oMath xmlns:m="http://schemas.openxmlformats.org/officeDocument/2006/math">
                    <m:r>
                      <a:rPr lang="en-US" sz="2400" b="0" i="1" smtClean="0">
                        <a:latin typeface="Cambria Math" panose="02040503050406030204" pitchFamily="18" charset="0"/>
                      </a:rPr>
                      <m:t>𝑦𝑡</m:t>
                    </m:r>
                    <m:r>
                      <a:rPr lang="en-US" sz="2400" b="0" i="1" smtClean="0">
                        <a:latin typeface="Cambria Math" panose="02040503050406030204" pitchFamily="18" charset="0"/>
                      </a:rPr>
                      <m:t>=</m:t>
                    </m:r>
                    <m:nary>
                      <m:naryPr>
                        <m:limLoc m:val="undOvr"/>
                        <m:subHide m:val="on"/>
                        <m:supHide m:val="on"/>
                        <m:ctrlPr>
                          <a:rPr lang="en-US" sz="2400" b="0" i="1" smtClean="0">
                            <a:latin typeface="Cambria Math" panose="02040503050406030204" pitchFamily="18" charset="0"/>
                          </a:rPr>
                        </m:ctrlPr>
                      </m:naryPr>
                      <m:sub/>
                      <m:sup/>
                      <m:e>
                        <m:r>
                          <a:rPr lang="en-US" sz="2400" i="1">
                            <a:latin typeface="Cambria Math" panose="02040503050406030204" pitchFamily="18" charset="0"/>
                          </a:rPr>
                          <m:t>𝑡</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𝑡</m:t>
                            </m:r>
                          </m:sup>
                        </m:sSup>
                        <m:r>
                          <a:rPr lang="en-US" sz="2400" b="0" i="1" smtClean="0">
                            <a:latin typeface="Cambria Math" panose="02040503050406030204" pitchFamily="18" charset="0"/>
                          </a:rPr>
                          <m:t>𝑑𝑡</m:t>
                        </m:r>
                      </m:e>
                    </m:nary>
                  </m:oMath>
                </a14:m>
                <a:endParaRPr lang="en-US" sz="2400" dirty="0"/>
              </a:p>
              <a:p>
                <a:pPr marL="0" indent="0">
                  <a:buNone/>
                </a:pPr>
                <a:r>
                  <a:rPr lang="en-US" sz="2400" dirty="0"/>
                  <a:t>		           </a:t>
                </a:r>
                <a14:m>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a:rPr>
                      <m:t>yt</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[using integration by parts]</a:t>
                </a:r>
              </a:p>
              <a:p>
                <a:pPr marL="0" indent="0">
                  <a:buNone/>
                </a:pPr>
                <a:r>
                  <a:rPr lang="en-US" sz="2400" dirty="0"/>
                  <a:t>Using initial condition, we have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=1</m:t>
                    </m:r>
                  </m:oMath>
                </a14:m>
                <a:endParaRPr lang="en-US" sz="2400" dirty="0"/>
              </a:p>
              <a:p>
                <a:pPr marL="0" indent="0">
                  <a:buNone/>
                </a:pPr>
                <a:r>
                  <a:rPr lang="en-US" sz="2400" dirty="0"/>
                  <a:t>Therefore, the solution is   </a:t>
                </a:r>
                <a14:m>
                  <m:oMath xmlns:m="http://schemas.openxmlformats.org/officeDocument/2006/math">
                    <m:r>
                      <a:rPr lang="en-US" sz="2400" i="1">
                        <a:latin typeface="Cambria Math" panose="02040503050406030204" pitchFamily="18" charset="0"/>
                      </a:rPr>
                      <m:t>𝑦𝑡</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𝑡</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𝑡</m:t>
                        </m:r>
                      </m:sup>
                    </m:sSup>
                    <m:r>
                      <a:rPr lang="en-US" sz="2400" i="1">
                        <a:latin typeface="Cambria Math" panose="02040503050406030204" pitchFamily="18" charset="0"/>
                      </a:rPr>
                      <m:t>+</m:t>
                    </m:r>
                    <m:r>
                      <a:rPr lang="en-US" sz="2400" b="0" i="1" smtClean="0">
                        <a:latin typeface="Cambria Math" panose="02040503050406030204" pitchFamily="18" charset="0"/>
                      </a:rPr>
                      <m:t>1</m:t>
                    </m:r>
                  </m:oMath>
                </a14:m>
                <a:r>
                  <a:rPr lang="en-US" sz="2400" dirty="0"/>
                  <a:t>.</a:t>
                </a:r>
              </a:p>
              <a:p>
                <a:pPr marL="0" indent="0">
                  <a:buNone/>
                </a:pPr>
                <a:endParaRPr lang="en-US" sz="240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10</a:t>
            </a:fld>
            <a:endParaRPr lang="en-US"/>
          </a:p>
        </p:txBody>
      </p:sp>
    </p:spTree>
    <p:extLst>
      <p:ext uri="{BB962C8B-B14F-4D97-AF65-F5344CB8AC3E}">
        <p14:creationId xmlns:p14="http://schemas.microsoft.com/office/powerpoint/2010/main" val="270266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Class Practice: </a:t>
            </a:r>
            <a:r>
              <a:rPr lang="en-US" sz="2400" dirty="0"/>
              <a:t>Find the solution of the following first order linear DEs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7200" indent="-457200">
                  <a:buFont typeface="+mj-lt"/>
                  <a:buAutoNum type="arabicPeriod"/>
                </a:pP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𝑡</m:t>
                        </m:r>
                      </m:den>
                    </m:f>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endParaRPr lang="en-US" sz="2400" dirty="0"/>
              </a:p>
              <a:p>
                <a:pPr marL="457200" indent="-457200">
                  <a:lnSpc>
                    <a:spcPct val="150000"/>
                  </a:lnSpc>
                  <a:buFont typeface="+mj-lt"/>
                  <a:buAutoNum type="arabicPeriod"/>
                </a:pP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rPr>
                          <m:t>𝑦</m:t>
                        </m:r>
                      </m:num>
                      <m:den>
                        <m:r>
                          <a:rPr lang="en-US" sz="2400" b="0" i="1" smtClean="0">
                            <a:latin typeface="Cambria Math" panose="02040503050406030204" pitchFamily="18" charset="0"/>
                          </a:rPr>
                          <m:t>𝑡</m:t>
                        </m:r>
                      </m:den>
                    </m:f>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r>
                      <a:rPr lang="en-US" sz="2400" b="0" i="1" smtClean="0">
                        <a:latin typeface="Cambria Math" panose="02040503050406030204" pitchFamily="18" charset="0"/>
                      </a:rPr>
                      <m:t>=4</m:t>
                    </m:r>
                  </m:oMath>
                </a14:m>
                <a:endParaRPr lang="en-US" sz="2400" b="0" dirty="0"/>
              </a:p>
              <a:p>
                <a:pPr marL="457200" indent="-457200">
                  <a:lnSpc>
                    <a:spcPct val="150000"/>
                  </a:lnSpc>
                  <a:buFont typeface="+mj-lt"/>
                  <a:buAutoNum type="arabicPeriod"/>
                </a:pP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=−2</m:t>
                    </m:r>
                    <m:r>
                      <a:rPr lang="en-US" sz="2400" b="0" i="1" smtClean="0">
                        <a:latin typeface="Cambria Math" panose="02040503050406030204" pitchFamily="18" charset="0"/>
                      </a:rPr>
                      <m:t>𝑡𝑦</m:t>
                    </m:r>
                    <m:r>
                      <a:rPr lang="en-US" sz="2400" b="0" i="1" smtClean="0">
                        <a:latin typeface="Cambria Math" panose="02040503050406030204" pitchFamily="18" charset="0"/>
                      </a:rPr>
                      <m:t>+4 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sup>
                    </m:sSup>
                    <m:r>
                      <a:rPr lang="en-US" sz="2400" b="0" i="1" smtClean="0">
                        <a:latin typeface="Cambria Math" panose="02040503050406030204" pitchFamily="18" charset="0"/>
                      </a:rPr>
                      <m:t>, </m:t>
                    </m:r>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=3</m:t>
                    </m:r>
                  </m:oMath>
                </a14:m>
                <a:endParaRPr lang="en-US" sz="2400" b="0" dirty="0"/>
              </a:p>
              <a:p>
                <a:pPr marL="457200" indent="-457200">
                  <a:lnSpc>
                    <a:spcPct val="150000"/>
                  </a:lnSpc>
                  <a:buFont typeface="+mj-lt"/>
                  <a:buAutoNum type="arabicPeriod"/>
                </a:pP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𝑦</m:t>
                        </m:r>
                      </m:num>
                      <m:den>
                        <m:r>
                          <a:rPr lang="en-US" sz="2400" b="0" i="1" smtClean="0">
                            <a:latin typeface="Cambria Math" panose="02040503050406030204" pitchFamily="18" charset="0"/>
                          </a:rPr>
                          <m:t>1+</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11</a:t>
            </a:fld>
            <a:endParaRPr lang="en-US"/>
          </a:p>
        </p:txBody>
      </p:sp>
      <p:sp>
        <p:nvSpPr>
          <p:cNvPr id="5" name="TextBox 4"/>
          <p:cNvSpPr txBox="1"/>
          <p:nvPr/>
        </p:nvSpPr>
        <p:spPr>
          <a:xfrm>
            <a:off x="6542468" y="2163651"/>
            <a:ext cx="4932608" cy="954107"/>
          </a:xfrm>
          <a:prstGeom prst="rect">
            <a:avLst/>
          </a:prstGeom>
          <a:noFill/>
        </p:spPr>
        <p:txBody>
          <a:bodyPr wrap="square" rtlCol="0">
            <a:spAutoFit/>
          </a:bodyPr>
          <a:lstStyle/>
          <a:p>
            <a:r>
              <a:rPr lang="en-US" sz="2000" b="1" dirty="0"/>
              <a:t>Home work: </a:t>
            </a:r>
            <a:r>
              <a:rPr lang="en-US" sz="2000" dirty="0"/>
              <a:t>P-133: 1-12</a:t>
            </a:r>
            <a:endParaRPr lang="en-US" sz="2000" b="1" dirty="0"/>
          </a:p>
          <a:p>
            <a:r>
              <a:rPr lang="en-US" dirty="0"/>
              <a:t>Differential Equations – P. Blanchard, R. L. Devaney, G. R. Hall (4</a:t>
            </a:r>
            <a:r>
              <a:rPr lang="en-US" baseline="30000" dirty="0"/>
              <a:t>th</a:t>
            </a:r>
            <a:r>
              <a:rPr lang="en-US" dirty="0"/>
              <a:t> edition)</a:t>
            </a:r>
            <a:endParaRPr lang="en-US" b="1" dirty="0"/>
          </a:p>
        </p:txBody>
      </p:sp>
    </p:spTree>
    <p:extLst>
      <p:ext uri="{BB962C8B-B14F-4D97-AF65-F5344CB8AC3E}">
        <p14:creationId xmlns:p14="http://schemas.microsoft.com/office/powerpoint/2010/main" val="1773075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1"/>
          </a:xfrm>
        </p:spPr>
        <p:txBody>
          <a:bodyPr>
            <a:normAutofit/>
          </a:bodyPr>
          <a:lstStyle/>
          <a:p>
            <a:pPr algn="ctr"/>
            <a:r>
              <a:rPr lang="en-US" sz="2400" dirty="0"/>
              <a:t>Sample MCQ</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78794"/>
                <a:ext cx="10515600" cy="5198169"/>
              </a:xfrm>
            </p:spPr>
            <p:txBody>
              <a:bodyPr>
                <a:normAutofit/>
              </a:bodyPr>
              <a:lstStyle/>
              <a:p>
                <a:pPr marL="457200" indent="-457200">
                  <a:buFont typeface="Arial" panose="020B0604020202020204" pitchFamily="34" charset="0"/>
                  <a:buAutoNum type="arabicPeriod"/>
                </a:pPr>
                <a:r>
                  <a:rPr lang="en-US" sz="2400" dirty="0"/>
                  <a:t>Consider the DE, </a:t>
                </a:r>
                <a14:m>
                  <m:oMath xmlns:m="http://schemas.openxmlformats.org/officeDocument/2006/math">
                    <m:f>
                      <m:fPr>
                        <m:ctrlPr>
                          <a:rPr lang="en-US" sz="2400" i="1">
                            <a:latin typeface="Cambria Math" panose="02040503050406030204" pitchFamily="18" charset="0"/>
                          </a:rPr>
                        </m:ctrlPr>
                      </m:fPr>
                      <m:num>
                        <m:r>
                          <a:rPr lang="en-US" sz="2400" i="1">
                            <a:latin typeface="Cambria Math"/>
                          </a:rPr>
                          <m:t>𝑑𝑦</m:t>
                        </m:r>
                      </m:num>
                      <m:den>
                        <m:r>
                          <a:rPr lang="en-US" sz="2400" i="1">
                            <a:latin typeface="Cambria Math"/>
                          </a:rPr>
                          <m:t>𝑑𝑡</m:t>
                        </m:r>
                      </m:den>
                    </m:f>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𝑦</m:t>
                        </m:r>
                      </m:e>
                      <m:sup>
                        <m:r>
                          <a:rPr lang="en-US" sz="2400" i="1">
                            <a:latin typeface="Cambria Math"/>
                          </a:rPr>
                          <m:t>2</m:t>
                        </m:r>
                      </m:sup>
                    </m:sSup>
                    <m:r>
                      <a:rPr lang="en-US" sz="2400" b="0" i="0" smtClean="0">
                        <a:latin typeface="Cambria Math"/>
                      </a:rPr>
                      <m:t> </m:t>
                    </m:r>
                  </m:oMath>
                </a14:m>
                <a:r>
                  <a:rPr lang="en-US" sz="2400" dirty="0"/>
                  <a:t>. Write down the solution of the DE,</a:t>
                </a:r>
              </a:p>
              <a:p>
                <a:pPr marL="457200" indent="-457200">
                  <a:buAutoNum type="alphaLcParenBoth"/>
                </a:pPr>
                <a14:m>
                  <m:oMath xmlns:m="http://schemas.openxmlformats.org/officeDocument/2006/math">
                    <m:r>
                      <a:rPr lang="en-US" sz="2400" b="0" i="1" smtClean="0">
                        <a:latin typeface="Cambria Math"/>
                      </a:rPr>
                      <m:t>𝑦</m:t>
                    </m:r>
                    <m:d>
                      <m:dPr>
                        <m:ctrlPr>
                          <a:rPr lang="en-US" sz="2400" b="0" i="1" smtClean="0">
                            <a:latin typeface="Cambria Math" panose="02040503050406030204" pitchFamily="18" charset="0"/>
                          </a:rPr>
                        </m:ctrlPr>
                      </m:dPr>
                      <m:e>
                        <m:r>
                          <a:rPr lang="en-US" sz="2400" b="0" i="1" smtClean="0">
                            <a:latin typeface="Cambria Math"/>
                          </a:rPr>
                          <m:t>𝑡</m:t>
                        </m:r>
                      </m:e>
                    </m:d>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𝑡</m:t>
                        </m:r>
                        <m:r>
                          <a:rPr lang="en-US" sz="2400" b="0" i="1" smtClean="0">
                            <a:latin typeface="Cambria Math"/>
                          </a:rPr>
                          <m:t>+</m:t>
                        </m:r>
                        <m:r>
                          <a:rPr lang="en-US" sz="2400" b="0" i="1" smtClean="0">
                            <a:latin typeface="Cambria Math"/>
                          </a:rPr>
                          <m:t>𝑐</m:t>
                        </m:r>
                      </m:den>
                    </m:f>
                  </m:oMath>
                </a14:m>
                <a:r>
                  <a:rPr lang="en-US" sz="2400" dirty="0"/>
                  <a:t>	(b) …… 		(c) ….. 		</a:t>
                </a:r>
              </a:p>
              <a:p>
                <a:pPr marL="0" indent="0">
                  <a:buNone/>
                </a:pPr>
                <a:r>
                  <a:rPr lang="en-US" sz="2400" dirty="0"/>
                  <a:t>2. Using the condition </a:t>
                </a:r>
                <a14:m>
                  <m:oMath xmlns:m="http://schemas.openxmlformats.org/officeDocument/2006/math">
                    <m:r>
                      <a:rPr lang="en-US" sz="2400" b="0" i="1" smtClean="0">
                        <a:latin typeface="Cambria Math"/>
                      </a:rPr>
                      <m:t>𝑦</m:t>
                    </m:r>
                    <m:d>
                      <m:dPr>
                        <m:ctrlPr>
                          <a:rPr lang="en-US" sz="2400" b="0" i="1" smtClean="0">
                            <a:latin typeface="Cambria Math" panose="02040503050406030204" pitchFamily="18" charset="0"/>
                          </a:rPr>
                        </m:ctrlPr>
                      </m:dPr>
                      <m:e>
                        <m:r>
                          <a:rPr lang="en-US" sz="2400" b="0" i="1" smtClean="0">
                            <a:latin typeface="Cambria Math"/>
                          </a:rPr>
                          <m:t>1</m:t>
                        </m:r>
                      </m:e>
                    </m:d>
                    <m:r>
                      <a:rPr lang="en-US" sz="2400" b="0" i="1" smtClean="0">
                        <a:latin typeface="Cambria Math"/>
                      </a:rPr>
                      <m:t>=1</m:t>
                    </m:r>
                  </m:oMath>
                </a14:m>
                <a:r>
                  <a:rPr lang="en-US" sz="2400" dirty="0"/>
                  <a:t>in part 1, find </a:t>
                </a:r>
                <a14:m>
                  <m:oMath xmlns:m="http://schemas.openxmlformats.org/officeDocument/2006/math">
                    <m:r>
                      <a:rPr lang="en-US" sz="2400" b="0" i="1" smtClean="0">
                        <a:latin typeface="Cambria Math"/>
                      </a:rPr>
                      <m:t>𝑦</m:t>
                    </m:r>
                    <m:r>
                      <a:rPr lang="en-US" sz="2400" b="0" i="1" smtClean="0">
                        <a:latin typeface="Cambria Math"/>
                      </a:rPr>
                      <m:t>(</m:t>
                    </m:r>
                    <m:r>
                      <a:rPr lang="en-US" sz="2400" b="0" i="1" smtClean="0">
                        <a:latin typeface="Cambria Math"/>
                      </a:rPr>
                      <m:t>𝑡</m:t>
                    </m:r>
                    <m:r>
                      <a:rPr lang="en-US" sz="2400" b="0" i="1" smtClean="0">
                        <a:latin typeface="Cambria Math"/>
                      </a:rPr>
                      <m:t>)</m:t>
                    </m:r>
                  </m:oMath>
                </a14:m>
                <a:r>
                  <a:rPr lang="en-US" sz="2400" dirty="0"/>
                  <a:t>,</a:t>
                </a:r>
              </a:p>
              <a:p>
                <a:pPr marL="457200" indent="-457200">
                  <a:buAutoNum type="alphaLcParenBoth"/>
                </a:pPr>
                <a:r>
                  <a:rPr lang="en-US" sz="2400" dirty="0"/>
                  <a:t>….. 		(b)  </a:t>
                </a:r>
                <a14:m>
                  <m:oMath xmlns:m="http://schemas.openxmlformats.org/officeDocument/2006/math">
                    <m:r>
                      <a:rPr lang="en-US" sz="2400" b="0" i="1" smtClean="0">
                        <a:latin typeface="Cambria Math"/>
                      </a:rPr>
                      <m:t>𝑦</m:t>
                    </m:r>
                    <m:d>
                      <m:dPr>
                        <m:ctrlPr>
                          <a:rPr lang="en-US" sz="2400" b="0" i="1" smtClean="0">
                            <a:latin typeface="Cambria Math" panose="02040503050406030204" pitchFamily="18" charset="0"/>
                          </a:rPr>
                        </m:ctrlPr>
                      </m:dPr>
                      <m:e>
                        <m:r>
                          <a:rPr lang="en-US" sz="2400" b="0" i="1" smtClean="0">
                            <a:latin typeface="Cambria Math"/>
                          </a:rPr>
                          <m:t>𝑡</m:t>
                        </m:r>
                      </m:e>
                    </m:d>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𝑡</m:t>
                        </m:r>
                        <m:r>
                          <a:rPr lang="en-US" sz="2400" b="0" i="1" smtClean="0">
                            <a:latin typeface="Cambria Math"/>
                          </a:rPr>
                          <m:t>−2</m:t>
                        </m:r>
                      </m:den>
                    </m:f>
                  </m:oMath>
                </a14:m>
                <a:r>
                  <a:rPr lang="en-US" sz="2400" dirty="0"/>
                  <a:t>	(c) …..</a:t>
                </a:r>
              </a:p>
              <a:p>
                <a:pPr marL="0" indent="0">
                  <a:buNone/>
                </a:pPr>
                <a:r>
                  <a:rPr lang="en-US" sz="2400" dirty="0"/>
                  <a:t>3. Consider the linear DE,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𝑑𝑦</m:t>
                        </m:r>
                      </m:num>
                      <m:den>
                        <m:r>
                          <a:rPr lang="en-US" sz="2400" i="1">
                            <a:latin typeface="Cambria Math" panose="02040503050406030204" pitchFamily="18" charset="0"/>
                          </a:rPr>
                          <m:t>𝑑𝑡</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𝑦</m:t>
                        </m:r>
                      </m:num>
                      <m:den>
                        <m:r>
                          <a:rPr lang="en-US" sz="2400" i="1">
                            <a:latin typeface="Cambria Math" panose="02040503050406030204" pitchFamily="18" charset="0"/>
                          </a:rPr>
                          <m:t>𝑡</m:t>
                        </m:r>
                      </m:den>
                    </m:f>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𝑡</m:t>
                        </m:r>
                      </m:sup>
                    </m:sSup>
                    <m:r>
                      <a:rPr lang="en-US" sz="2400" i="1">
                        <a:latin typeface="Cambria Math" panose="02040503050406030204" pitchFamily="18" charset="0"/>
                      </a:rPr>
                      <m:t>, </m:t>
                    </m:r>
                    <m:r>
                      <a:rPr lang="en-US" sz="2400" i="1">
                        <a:latin typeface="Cambria Math" panose="02040503050406030204" pitchFamily="18" charset="0"/>
                      </a:rPr>
                      <m:t>𝑦</m:t>
                    </m:r>
                    <m:d>
                      <m:dPr>
                        <m:ctrlPr>
                          <a:rPr lang="en-US" sz="2400" i="1">
                            <a:latin typeface="Cambria Math" panose="02040503050406030204" pitchFamily="18" charset="0"/>
                          </a:rPr>
                        </m:ctrlPr>
                      </m:dPr>
                      <m:e>
                        <m:r>
                          <a:rPr lang="en-US" sz="2400" i="1">
                            <a:latin typeface="Cambria Math" panose="02040503050406030204" pitchFamily="18" charset="0"/>
                          </a:rPr>
                          <m:t>0</m:t>
                        </m:r>
                      </m:e>
                    </m:d>
                    <m:r>
                      <a:rPr lang="en-US" sz="2400" i="1">
                        <a:latin typeface="Cambria Math" panose="02040503050406030204" pitchFamily="18" charset="0"/>
                      </a:rPr>
                      <m:t>=0</m:t>
                    </m:r>
                  </m:oMath>
                </a14:m>
                <a:r>
                  <a:rPr lang="en-US" sz="2400" dirty="0"/>
                  <a:t>. Find the integrating factor</a:t>
                </a:r>
              </a:p>
              <a:p>
                <a:pPr marL="457200" indent="-457200">
                  <a:buAutoNum type="alphaLcParenBoth"/>
                </a:pPr>
                <a:r>
                  <a:rPr lang="en-US" sz="2400" dirty="0"/>
                  <a:t>……		(b)  </a:t>
                </a:r>
                <a14:m>
                  <m:oMath xmlns:m="http://schemas.openxmlformats.org/officeDocument/2006/math">
                    <m:r>
                      <a:rPr lang="en-US" sz="2400" b="0" i="1" smtClean="0">
                        <a:latin typeface="Cambria Math"/>
                      </a:rPr>
                      <m:t>𝑡</m:t>
                    </m:r>
                  </m:oMath>
                </a14:m>
                <a:r>
                  <a:rPr lang="en-US" sz="2400" dirty="0"/>
                  <a:t>		(c) ……</a:t>
                </a:r>
              </a:p>
              <a:p>
                <a:pPr marL="0" indent="0">
                  <a:buNone/>
                </a:pPr>
                <a:r>
                  <a:rPr lang="en-US" sz="2400" dirty="0"/>
                  <a:t>4. Find the general solution [from 3]</a:t>
                </a:r>
              </a:p>
              <a:p>
                <a:pPr marL="457200" indent="-457200">
                  <a:buAutoNum type="alphaLcParenBoth"/>
                </a:pPr>
                <a:r>
                  <a:rPr lang="en-US" sz="2400" dirty="0"/>
                  <a:t>….. 		(b) ……		(c) </a:t>
                </a:r>
                <a14:m>
                  <m:oMath xmlns:m="http://schemas.openxmlformats.org/officeDocument/2006/math">
                    <m:r>
                      <m:rPr>
                        <m:sty m:val="p"/>
                      </m:rPr>
                      <a:rPr lang="en-US" sz="2400">
                        <a:latin typeface="Cambria Math"/>
                      </a:rPr>
                      <m:t>yt</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𝑡</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𝑡</m:t>
                        </m:r>
                      </m:sup>
                    </m:sSup>
                    <m:r>
                      <a:rPr lang="en-US" sz="2400" i="1">
                        <a:latin typeface="Cambria Math" panose="02040503050406030204" pitchFamily="18" charset="0"/>
                      </a:rPr>
                      <m:t>+</m:t>
                    </m:r>
                    <m:r>
                      <a:rPr lang="en-US" sz="2400" i="1">
                        <a:latin typeface="Cambria Math" panose="02040503050406030204" pitchFamily="18" charset="0"/>
                      </a:rPr>
                      <m:t>𝑐</m:t>
                    </m:r>
                  </m:oMath>
                </a14:m>
                <a:r>
                  <a:rPr lang="en-US" sz="2400" dirty="0"/>
                  <a:t> </a:t>
                </a:r>
              </a:p>
              <a:p>
                <a:pPr marL="0" indent="0">
                  <a:buNone/>
                </a:pPr>
                <a:r>
                  <a:rPr lang="en-US" sz="2400" dirty="0"/>
                  <a:t>5. Use the initial values to find </a:t>
                </a:r>
                <a14:m>
                  <m:oMath xmlns:m="http://schemas.openxmlformats.org/officeDocument/2006/math">
                    <m:r>
                      <a:rPr lang="en-US" sz="2400" b="0" i="1" smtClean="0">
                        <a:latin typeface="Cambria Math"/>
                      </a:rPr>
                      <m:t>𝑐</m:t>
                    </m:r>
                  </m:oMath>
                </a14:m>
                <a:endParaRPr lang="en-US" sz="2400" dirty="0"/>
              </a:p>
              <a:p>
                <a:pPr marL="0" indent="0">
                  <a:buNone/>
                </a:pPr>
                <a:r>
                  <a:rPr lang="en-US" sz="2400" dirty="0"/>
                  <a:t>(a) </a:t>
                </a:r>
                <a14:m>
                  <m:oMath xmlns:m="http://schemas.openxmlformats.org/officeDocument/2006/math">
                    <m:r>
                      <a:rPr lang="en-US" sz="2400" b="0" i="1" smtClean="0">
                        <a:latin typeface="Cambria Math"/>
                      </a:rPr>
                      <m:t>𝑐</m:t>
                    </m:r>
                    <m:r>
                      <a:rPr lang="en-US" sz="2400" b="0" i="1" smtClean="0">
                        <a:latin typeface="Cambria Math"/>
                      </a:rPr>
                      <m:t>=1</m:t>
                    </m:r>
                    <m:r>
                      <a:rPr lang="en-US" sz="2400" b="0" i="0" smtClean="0">
                        <a:latin typeface="Cambria Math"/>
                      </a:rPr>
                      <m:t>                 </m:t>
                    </m:r>
                    <m:d>
                      <m:dPr>
                        <m:ctrlPr>
                          <a:rPr lang="en-US" sz="2400" b="0" i="1" smtClean="0">
                            <a:latin typeface="Cambria Math" panose="02040503050406030204" pitchFamily="18" charset="0"/>
                          </a:rPr>
                        </m:ctrlPr>
                      </m:dPr>
                      <m:e>
                        <m:r>
                          <m:rPr>
                            <m:sty m:val="p"/>
                          </m:rPr>
                          <a:rPr lang="en-US" sz="2400" b="0" i="0" smtClean="0">
                            <a:latin typeface="Cambria Math"/>
                          </a:rPr>
                          <m:t>b</m:t>
                        </m:r>
                      </m:e>
                    </m:d>
                    <m:r>
                      <a:rPr lang="en-US" sz="2400" b="0" i="0" smtClean="0">
                        <a:latin typeface="Cambria Math"/>
                      </a:rPr>
                      <m:t>…….             </m:t>
                    </m:r>
                    <m:d>
                      <m:dPr>
                        <m:ctrlPr>
                          <a:rPr lang="en-US" sz="2400" b="0" i="1" smtClean="0">
                            <a:latin typeface="Cambria Math" panose="02040503050406030204" pitchFamily="18" charset="0"/>
                          </a:rPr>
                        </m:ctrlPr>
                      </m:dPr>
                      <m:e>
                        <m:r>
                          <m:rPr>
                            <m:sty m:val="p"/>
                          </m:rPr>
                          <a:rPr lang="en-US" sz="2400" b="0" i="0" smtClean="0">
                            <a:latin typeface="Cambria Math"/>
                          </a:rPr>
                          <m:t>c</m:t>
                        </m:r>
                      </m:e>
                    </m:d>
                    <m:r>
                      <a:rPr lang="en-US" sz="2400" b="0" i="0" smtClean="0">
                        <a:latin typeface="Cambria Math"/>
                      </a:rPr>
                      <m:t>……</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78794"/>
                <a:ext cx="10515600" cy="5198169"/>
              </a:xfrm>
              <a:blipFill rotWithShape="1">
                <a:blip r:embed="rId2"/>
                <a:stretch>
                  <a:fillRect l="-928" t="-235" b="-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12</a:t>
            </a:fld>
            <a:endParaRPr lang="en-US"/>
          </a:p>
        </p:txBody>
      </p:sp>
    </p:spTree>
    <p:extLst>
      <p:ext uri="{BB962C8B-B14F-4D97-AF65-F5344CB8AC3E}">
        <p14:creationId xmlns:p14="http://schemas.microsoft.com/office/powerpoint/2010/main" val="119275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52786" cy="124271"/>
          </a:xfrm>
        </p:spPr>
        <p:txBody>
          <a:bodyPr>
            <a:noAutofit/>
          </a:bodyPr>
          <a:lstStyle/>
          <a:p>
            <a:endParaRPr lang="en-US" sz="800" dirty="0"/>
          </a:p>
        </p:txBody>
      </p:sp>
      <p:sp>
        <p:nvSpPr>
          <p:cNvPr id="3" name="Content Placeholder 2"/>
          <p:cNvSpPr>
            <a:spLocks noGrp="1"/>
          </p:cNvSpPr>
          <p:nvPr>
            <p:ph idx="1"/>
          </p:nvPr>
        </p:nvSpPr>
        <p:spPr/>
        <p:txBody>
          <a:bodyPr>
            <a:normAutofit/>
          </a:bodyPr>
          <a:lstStyle/>
          <a:p>
            <a:pPr marL="0" indent="0" algn="ctr">
              <a:buNone/>
            </a:pPr>
            <a:endParaRPr lang="en-US" sz="4800" dirty="0">
              <a:solidFill>
                <a:srgbClr val="7030A0"/>
              </a:solidFill>
            </a:endParaRPr>
          </a:p>
          <a:p>
            <a:pPr marL="0" indent="0" algn="ctr">
              <a:buNone/>
            </a:pPr>
            <a:endParaRPr lang="en-US" sz="4800" dirty="0">
              <a:solidFill>
                <a:srgbClr val="7030A0"/>
              </a:solidFill>
            </a:endParaRPr>
          </a:p>
          <a:p>
            <a:pPr marL="0" indent="0" algn="ctr">
              <a:buNone/>
            </a:pPr>
            <a:r>
              <a:rPr lang="en-US" sz="4800" dirty="0">
                <a:solidFill>
                  <a:srgbClr val="7030A0"/>
                </a:solidFill>
              </a:rPr>
              <a:t>THANK YOU</a:t>
            </a:r>
          </a:p>
        </p:txBody>
      </p:sp>
      <p:sp>
        <p:nvSpPr>
          <p:cNvPr id="4" name="Slide Number Placeholder 3"/>
          <p:cNvSpPr>
            <a:spLocks noGrp="1"/>
          </p:cNvSpPr>
          <p:nvPr>
            <p:ph type="sldNum" sz="quarter" idx="12"/>
          </p:nvPr>
        </p:nvSpPr>
        <p:spPr/>
        <p:txBody>
          <a:bodyPr/>
          <a:lstStyle/>
          <a:p>
            <a:fld id="{5BC84402-2DFE-4776-826B-B9F4E589C729}" type="slidenum">
              <a:rPr lang="en-US" smtClean="0"/>
              <a:t>13</a:t>
            </a:fld>
            <a:endParaRPr lang="en-US"/>
          </a:p>
        </p:txBody>
      </p:sp>
    </p:spTree>
    <p:extLst>
      <p:ext uri="{BB962C8B-B14F-4D97-AF65-F5344CB8AC3E}">
        <p14:creationId xmlns:p14="http://schemas.microsoft.com/office/powerpoint/2010/main" val="412668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b="1" dirty="0"/>
              <a:t>DE:</a:t>
            </a:r>
            <a:r>
              <a:rPr lang="en-US" sz="2800" dirty="0"/>
              <a:t> A differential equation (DE) is an equation that involves differentials or derivatives.</a:t>
            </a:r>
          </a:p>
        </p:txBody>
      </p:sp>
      <p:sp>
        <p:nvSpPr>
          <p:cNvPr id="3" name="Content Placeholder 2"/>
          <p:cNvSpPr>
            <a:spLocks noGrp="1"/>
          </p:cNvSpPr>
          <p:nvPr>
            <p:ph idx="1"/>
          </p:nvPr>
        </p:nvSpPr>
        <p:spPr>
          <a:xfrm>
            <a:off x="696531" y="1855899"/>
            <a:ext cx="10515600" cy="4351338"/>
          </a:xfrm>
        </p:spPr>
        <p:txBody>
          <a:bodyPr/>
          <a:lstStyle/>
          <a:p>
            <a:r>
              <a:rPr lang="en-US" dirty="0"/>
              <a:t>An equation involving a function of one independent variable and its (ordinary) derivatives is called an ordinary differential equation (ODE).</a:t>
            </a:r>
            <a:endParaRPr lang="en-US" b="1" dirty="0"/>
          </a:p>
          <a:p>
            <a:pPr marL="0" indent="0">
              <a:buNone/>
            </a:pPr>
            <a:r>
              <a:rPr lang="en-US" dirty="0"/>
              <a:t>	For example the equation</a:t>
            </a:r>
          </a:p>
          <a:p>
            <a:pPr marL="0" indent="0">
              <a:buNone/>
            </a:pPr>
            <a:endParaRPr lang="en-US" b="1" dirty="0"/>
          </a:p>
          <a:p>
            <a:pPr marL="2286000" lvl="5" indent="0">
              <a:buNone/>
            </a:pPr>
            <a:r>
              <a:rPr lang="en-US" dirty="0"/>
              <a:t>and</a:t>
            </a:r>
          </a:p>
          <a:p>
            <a:endParaRPr lang="en-US" dirty="0"/>
          </a:p>
          <a:p>
            <a:pPr marL="0" indent="0" algn="just">
              <a:buNone/>
            </a:pPr>
            <a:r>
              <a:rPr lang="en-US" dirty="0"/>
              <a:t>are ordinary differential equation as it contains only ordinary derivatives.</a:t>
            </a:r>
            <a:endParaRPr lang="en-US" b="1" dirty="0"/>
          </a:p>
          <a:p>
            <a:endParaRPr lang="en-US" dirty="0"/>
          </a:p>
        </p:txBody>
      </p:sp>
      <p:sp>
        <p:nvSpPr>
          <p:cNvPr id="4" name="Rectangle 2"/>
          <p:cNvSpPr>
            <a:spLocks noChangeArrowheads="1"/>
          </p:cNvSpPr>
          <p:nvPr/>
        </p:nvSpPr>
        <p:spPr bwMode="auto">
          <a:xfrm>
            <a:off x="-141669" y="30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5" name="Object 4"/>
              <p:cNvSpPr txBox="1"/>
              <p:nvPr/>
            </p:nvSpPr>
            <p:spPr bwMode="auto">
              <a:xfrm>
                <a:off x="1519704" y="3516312"/>
                <a:ext cx="2057685" cy="77235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𝑑𝑦</m:t>
                          </m:r>
                        </m:num>
                        <m:den>
                          <m:r>
                            <a:rPr lang="en-US" i="1">
                              <a:solidFill>
                                <a:srgbClr val="000000"/>
                              </a:solidFill>
                              <a:latin typeface="Cambria Math" panose="02040503050406030204" pitchFamily="18" charset="0"/>
                            </a:rPr>
                            <m:t>𝑑𝑥</m:t>
                          </m:r>
                        </m:den>
                      </m:f>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=5</m:t>
                      </m:r>
                    </m:oMath>
                  </m:oMathPara>
                </a14:m>
                <a:endParaRPr lang="en-US" dirty="0"/>
              </a:p>
            </p:txBody>
          </p:sp>
        </mc:Choice>
        <mc:Fallback>
          <p:sp>
            <p:nvSpPr>
              <p:cNvPr id="5" name="Object 4"/>
              <p:cNvSpPr txBox="1">
                <a:spLocks noRot="1" noChangeAspect="1" noMove="1" noResize="1" noEditPoints="1" noAdjustHandles="1" noChangeArrowheads="1" noChangeShapeType="1" noTextEdit="1"/>
              </p:cNvSpPr>
              <p:nvPr/>
            </p:nvSpPr>
            <p:spPr bwMode="auto">
              <a:xfrm>
                <a:off x="1519704" y="3516312"/>
                <a:ext cx="2057685" cy="772353"/>
              </a:xfrm>
              <a:prstGeom prst="rect">
                <a:avLst/>
              </a:prstGeom>
              <a:blipFill>
                <a:blip r:embed="rId2"/>
                <a:stretch>
                  <a:fillRect/>
                </a:stretch>
              </a:blipFill>
            </p:spPr>
            <p:txBody>
              <a:bodyPr/>
              <a:lstStyle/>
              <a:p>
                <a:r>
                  <a:rPr lang="en-US">
                    <a:noFill/>
                  </a:rPr>
                  <a:t> </a:t>
                </a:r>
              </a:p>
            </p:txBody>
          </p:sp>
        </mc:Fallback>
      </mc:AlternateContent>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9" name="Object 8"/>
              <p:cNvSpPr txBox="1"/>
              <p:nvPr/>
            </p:nvSpPr>
            <p:spPr bwMode="auto">
              <a:xfrm>
                <a:off x="4198511" y="3553254"/>
                <a:ext cx="2328223" cy="698467"/>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𝑑</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𝑦</m:t>
                          </m:r>
                        </m:num>
                        <m:den>
                          <m:r>
                            <a:rPr lang="en-US" i="1">
                              <a:solidFill>
                                <a:srgbClr val="000000"/>
                              </a:solidFill>
                              <a:latin typeface="Cambria Math" panose="02040503050406030204" pitchFamily="18" charset="0"/>
                            </a:rPr>
                            <m:t>𝑑</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2</m:t>
                              </m:r>
                            </m:sup>
                          </m:sSup>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𝑦</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𝑑𝑦</m:t>
                          </m:r>
                        </m:num>
                        <m:den>
                          <m:r>
                            <a:rPr lang="en-US" i="1">
                              <a:solidFill>
                                <a:srgbClr val="000000"/>
                              </a:solidFill>
                              <a:latin typeface="Cambria Math" panose="02040503050406030204" pitchFamily="18" charset="0"/>
                            </a:rPr>
                            <m:t>𝑑𝑥</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𝑥</m:t>
                          </m:r>
                        </m:sup>
                      </m:sSup>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r>
                            <a:rPr lang="en-US" i="1">
                              <a:solidFill>
                                <a:srgbClr val="000000"/>
                              </a:solidFill>
                              <a:latin typeface="Cambria Math" panose="02040503050406030204" pitchFamily="18" charset="0"/>
                            </a:rPr>
                            <m:t>𝑥</m:t>
                          </m:r>
                        </m:e>
                      </m:func>
                    </m:oMath>
                  </m:oMathPara>
                </a14:m>
                <a:endParaRPr lang="en-US" dirty="0"/>
              </a:p>
            </p:txBody>
          </p:sp>
        </mc:Choice>
        <mc:Fallback xmlns="">
          <p:sp>
            <p:nvSpPr>
              <p:cNvPr id="9" name="Object 8"/>
              <p:cNvSpPr txBox="1">
                <a:spLocks noRot="1" noChangeAspect="1" noMove="1" noResize="1" noEditPoints="1" noAdjustHandles="1" noChangeArrowheads="1" noChangeShapeType="1" noTextEdit="1"/>
              </p:cNvSpPr>
              <p:nvPr/>
            </p:nvSpPr>
            <p:spPr bwMode="auto">
              <a:xfrm>
                <a:off x="4198511" y="3553254"/>
                <a:ext cx="2328223" cy="698467"/>
              </a:xfrm>
              <a:prstGeom prst="rect">
                <a:avLst/>
              </a:prstGeom>
              <a:blipFill>
                <a:blip r:embed="rId3"/>
                <a:stretch>
                  <a:fillRect/>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fld id="{5BC84402-2DFE-4776-826B-B9F4E589C729}" type="slidenum">
              <a:rPr lang="en-US" smtClean="0"/>
              <a:t>2</a:t>
            </a:fld>
            <a:endParaRPr lang="en-US"/>
          </a:p>
        </p:txBody>
      </p:sp>
    </p:spTree>
    <p:extLst>
      <p:ext uri="{BB962C8B-B14F-4D97-AF65-F5344CB8AC3E}">
        <p14:creationId xmlns:p14="http://schemas.microsoft.com/office/powerpoint/2010/main" val="212827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18222"/>
          </a:xfrm>
        </p:spPr>
        <p:txBody>
          <a:bodyPr numCol="1">
            <a:normAutofit fontScale="90000"/>
          </a:bodyPr>
          <a:lstStyle/>
          <a:p>
            <a:r>
              <a:rPr lang="en-US" sz="2700" b="1" dirty="0"/>
              <a:t>Initial Value Problem (IVP)</a:t>
            </a:r>
            <a:br>
              <a:rPr lang="en-US" sz="2700" dirty="0"/>
            </a:br>
            <a:r>
              <a:rPr lang="en-US" sz="2700" dirty="0"/>
              <a:t>If a differential equation is required to satisfy conditions on the dependent variable and its derivatives specified at one value of the independent variable, these conditions are called initial conditions and the problem is called initial value problem (IVP).</a:t>
            </a:r>
            <a:br>
              <a:rPr lang="en-US" sz="49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313257"/>
                <a:ext cx="10515600" cy="3863705"/>
              </a:xfrm>
            </p:spPr>
            <p:txBody>
              <a:bodyPr/>
              <a:lstStyle/>
              <a:p>
                <a:pPr marL="0" indent="0" algn="just">
                  <a:buNone/>
                </a:pPr>
                <a:r>
                  <a:rPr lang="en-US" sz="2400" b="1" dirty="0"/>
                  <a:t>Example:</a:t>
                </a:r>
                <a:r>
                  <a:rPr lang="en-US" sz="2400" dirty="0"/>
                  <a:t> A stone is dropped from the top of a tower of height </a:t>
                </a:r>
                <a:r>
                  <a:rPr lang="en-US" sz="2400" i="1" dirty="0"/>
                  <a:t>h </a:t>
                </a:r>
                <a:r>
                  <a:rPr lang="en-US" sz="2400" dirty="0"/>
                  <a:t>under gravity can be expressed as</a:t>
                </a:r>
              </a:p>
              <a:p>
                <a:pPr marL="0" indent="0" algn="just">
                  <a:buNone/>
                </a:pPr>
                <a:r>
                  <a:rPr lang="en-US" sz="3200" dirty="0"/>
                  <a:t>	   </a:t>
                </a:r>
                <a:r>
                  <a:rPr lang="en-US" sz="2400" dirty="0"/>
                  <a:t>(neglecting friction)</a:t>
                </a:r>
              </a:p>
              <a:p>
                <a:pPr marL="0" indent="0">
                  <a:buNone/>
                </a:pPr>
                <a:r>
                  <a:rPr lang="en-US" sz="2400" dirty="0"/>
                  <a:t>with initial conditions when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=0, </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h</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=0</m:t>
                    </m:r>
                  </m:oMath>
                </a14:m>
                <a:endParaRPr lang="en-US" sz="2400" dirty="0"/>
              </a:p>
              <a:p>
                <a:pPr marL="0" indent="0">
                  <a:buNone/>
                </a:pPr>
                <a:endParaRPr lang="en-US" sz="2000" dirty="0"/>
              </a:p>
              <a:p>
                <a:pPr marL="0" indent="0">
                  <a:buNone/>
                </a:pPr>
                <a:r>
                  <a:rPr lang="en-US" sz="2000" b="1" dirty="0"/>
                  <a:t>FIRST ORDER DIFFERENTIAL EQUATIONS</a:t>
                </a:r>
              </a:p>
              <a:p>
                <a:pPr marL="0" indent="0">
                  <a:buNone/>
                </a:pPr>
                <a:r>
                  <a:rPr lang="en-US" sz="2000" dirty="0"/>
                  <a:t>An ordinary differential equation of order one can be written as</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313257"/>
                <a:ext cx="10515600" cy="3863705"/>
              </a:xfrm>
              <a:blipFill rotWithShape="1">
                <a:blip r:embed="rId2"/>
                <a:stretch>
                  <a:fillRect l="-928" t="-2208" r="-870"/>
                </a:stretch>
              </a:blipFill>
            </p:spPr>
            <p:txBody>
              <a:bodyPr/>
              <a:lstStyle/>
              <a:p>
                <a:r>
                  <a:rPr lang="en-US">
                    <a:noFill/>
                  </a:rPr>
                  <a:t> </a:t>
                </a:r>
              </a:p>
            </p:txBody>
          </p:sp>
        </mc:Fallback>
      </mc:AlternateContent>
      <p:sp>
        <p:nvSpPr>
          <p:cNvPr id="9"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0" name="Object 9"/>
              <p:cNvSpPr txBox="1"/>
              <p:nvPr/>
            </p:nvSpPr>
            <p:spPr bwMode="auto">
              <a:xfrm>
                <a:off x="1076325" y="3022600"/>
                <a:ext cx="889000" cy="661988"/>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𝑑</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𝑦</m:t>
                          </m:r>
                        </m:num>
                        <m:den>
                          <m:r>
                            <a:rPr lang="en-US" i="1">
                              <a:solidFill>
                                <a:srgbClr val="000000"/>
                              </a:solidFill>
                              <a:latin typeface="Cambria Math" panose="02040503050406030204" pitchFamily="18" charset="0"/>
                            </a:rPr>
                            <m:t>𝑑</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𝑡</m:t>
                              </m:r>
                            </m:e>
                            <m:sup>
                              <m:r>
                                <a:rPr lang="en-US" i="1">
                                  <a:solidFill>
                                    <a:srgbClr val="000000"/>
                                  </a:solidFill>
                                  <a:latin typeface="Cambria Math" panose="02040503050406030204" pitchFamily="18" charset="0"/>
                                </a:rPr>
                                <m:t>2</m:t>
                              </m:r>
                            </m:sup>
                          </m:sSup>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𝑔</m:t>
                      </m:r>
                    </m:oMath>
                  </m:oMathPara>
                </a14:m>
                <a:endParaRPr lang="en-US" dirty="0"/>
              </a:p>
            </p:txBody>
          </p:sp>
        </mc:Choice>
        <mc:Fallback xmlns="">
          <p:sp>
            <p:nvSpPr>
              <p:cNvPr id="10" name="Object 9"/>
              <p:cNvSpPr txBox="1">
                <a:spLocks noRot="1" noChangeAspect="1" noMove="1" noResize="1" noEditPoints="1" noAdjustHandles="1" noChangeArrowheads="1" noChangeShapeType="1" noTextEdit="1"/>
              </p:cNvSpPr>
              <p:nvPr/>
            </p:nvSpPr>
            <p:spPr bwMode="auto">
              <a:xfrm>
                <a:off x="1076325" y="3022600"/>
                <a:ext cx="889000" cy="661988"/>
              </a:xfrm>
              <a:prstGeom prst="rect">
                <a:avLst/>
              </a:prstGeom>
              <a:blipFill>
                <a:blip r:embed="rId3"/>
                <a:stretch>
                  <a:fillRect/>
                </a:stretch>
              </a:blipFill>
            </p:spPr>
            <p:txBody>
              <a:bodyPr/>
              <a:lstStyle/>
              <a:p>
                <a:r>
                  <a:rPr lang="en-US">
                    <a:noFill/>
                  </a:rPr>
                  <a:t> </a:t>
                </a:r>
              </a:p>
            </p:txBody>
          </p:sp>
        </mc:Fallback>
      </mc:AlternateContent>
      <p:sp>
        <p:nvSpPr>
          <p:cNvPr id="13" name="Rectangle 11"/>
          <p:cNvSpPr>
            <a:spLocks noChangeArrowheads="1"/>
          </p:cNvSpPr>
          <p:nvPr/>
        </p:nvSpPr>
        <p:spPr bwMode="auto">
          <a:xfrm>
            <a:off x="0" y="847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US" sz="1100" b="0" i="0" u="none" strike="noStrike" cap="none" normalizeH="0" baseline="0">
                <a:ln>
                  <a:noFill/>
                </a:ln>
                <a:solidFill>
                  <a:schemeClr val="tx1"/>
                </a:solidFill>
                <a:effectLst/>
                <a:latin typeface="Arial" panose="020B0604020202020204" pitchFamily="34"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Slide Number Placeholder 13"/>
          <p:cNvSpPr>
            <a:spLocks noGrp="1"/>
          </p:cNvSpPr>
          <p:nvPr>
            <p:ph type="sldNum" sz="quarter" idx="12"/>
          </p:nvPr>
        </p:nvSpPr>
        <p:spPr/>
        <p:txBody>
          <a:bodyPr/>
          <a:lstStyle/>
          <a:p>
            <a:fld id="{5BC84402-2DFE-4776-826B-B9F4E589C729}" type="slidenum">
              <a:rPr lang="en-US" smtClean="0"/>
              <a:t>3</a:t>
            </a:fld>
            <a:endParaRPr lang="en-US"/>
          </a:p>
        </p:txBody>
      </p:sp>
      <mc:AlternateContent xmlns:mc="http://schemas.openxmlformats.org/markup-compatibility/2006" xmlns:a14="http://schemas.microsoft.com/office/drawing/2010/main">
        <mc:Choice Requires="a14">
          <p:sp>
            <p:nvSpPr>
              <p:cNvPr id="15" name="Object 14"/>
              <p:cNvSpPr txBox="1"/>
              <p:nvPr/>
            </p:nvSpPr>
            <p:spPr bwMode="auto">
              <a:xfrm>
                <a:off x="4670425" y="5359400"/>
                <a:ext cx="1389063" cy="655638"/>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𝑑𝑦</m:t>
                          </m:r>
                        </m:num>
                        <m:den>
                          <m:r>
                            <a:rPr lang="en-US" i="1">
                              <a:solidFill>
                                <a:srgbClr val="000000"/>
                              </a:solidFill>
                              <a:latin typeface="Cambria Math" panose="02040503050406030204" pitchFamily="18" charset="0"/>
                            </a:rPr>
                            <m:t>𝑑𝑥</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𝑓</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m:t>
                      </m:r>
                    </m:oMath>
                  </m:oMathPara>
                </a14:m>
                <a:endParaRPr lang="en-US" dirty="0"/>
              </a:p>
            </p:txBody>
          </p:sp>
        </mc:Choice>
        <mc:Fallback xmlns="">
          <p:sp>
            <p:nvSpPr>
              <p:cNvPr id="15" name="Object 14"/>
              <p:cNvSpPr txBox="1">
                <a:spLocks noRot="1" noChangeAspect="1" noMove="1" noResize="1" noEditPoints="1" noAdjustHandles="1" noChangeArrowheads="1" noChangeShapeType="1" noTextEdit="1"/>
              </p:cNvSpPr>
              <p:nvPr/>
            </p:nvSpPr>
            <p:spPr bwMode="auto">
              <a:xfrm>
                <a:off x="4670425" y="5359400"/>
                <a:ext cx="1389063" cy="65563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129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pPr marL="0" indent="0"/>
            <a:r>
              <a:rPr lang="en-US" sz="2800" b="1" dirty="0"/>
              <a:t>Methods of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17432"/>
                <a:ext cx="10515600" cy="5486399"/>
              </a:xfrm>
            </p:spPr>
            <p:txBody>
              <a:bodyPr>
                <a:normAutofit/>
              </a:bodyPr>
              <a:lstStyle/>
              <a:p>
                <a:pPr marL="0" indent="0">
                  <a:buNone/>
                </a:pPr>
                <a:r>
                  <a:rPr lang="en-US" sz="2400" b="1" dirty="0"/>
                  <a:t>Separation</a:t>
                </a:r>
                <a:r>
                  <a:rPr lang="en-US" b="1" dirty="0"/>
                  <a:t> </a:t>
                </a:r>
                <a:r>
                  <a:rPr lang="en-US" sz="2400" b="1" dirty="0"/>
                  <a:t>of Variables</a:t>
                </a:r>
              </a:p>
              <a:p>
                <a:pPr marL="0" indent="0" algn="just">
                  <a:buNone/>
                </a:pPr>
                <a:r>
                  <a:rPr lang="en-US" sz="2400" dirty="0"/>
                  <a:t>If it is possible to rearrange the terms of the DE in two groups each containing only one variable, the equation is said to be separable. A separable equation is of the form</a:t>
                </a:r>
              </a:p>
              <a:p>
                <a:pPr marL="0" indent="0">
                  <a:buNone/>
                </a:pPr>
                <a:endParaRPr lang="en-US" b="1" dirty="0"/>
              </a:p>
              <a:p>
                <a:pPr marL="0" indent="0">
                  <a:buNone/>
                </a:pPr>
                <a:r>
                  <a:rPr lang="en-US" sz="2000" b="1" dirty="0"/>
                  <a:t>Example 6.1 : </a:t>
                </a:r>
                <a:r>
                  <a:rPr lang="en-US" sz="2000" dirty="0"/>
                  <a:t>Solve the following differential equation</a:t>
                </a:r>
              </a:p>
              <a:p>
                <a:pPr marL="0" indent="0">
                  <a:buNone/>
                </a:pPr>
                <a:r>
                  <a:rPr lang="en-US" sz="2000" b="1" dirty="0"/>
                  <a:t>Solution: </a:t>
                </a:r>
                <a:r>
                  <a:rPr lang="en-US" sz="2000" dirty="0"/>
                  <a:t>The equation is separable and can be written as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Integrating, we get				</a:t>
                </a:r>
                <a:r>
                  <a:rPr lang="en-US" sz="2000" i="1" dirty="0"/>
                  <a:t>A</a:t>
                </a:r>
                <a:r>
                  <a:rPr lang="en-US" sz="2000" dirty="0"/>
                  <a:t> is a constant of integration</a:t>
                </a:r>
              </a:p>
              <a:p>
                <a:pPr marL="0" indent="0">
                  <a:buNone/>
                </a:pPr>
                <a:endParaRPr lang="en-US" sz="2000" dirty="0"/>
              </a:p>
              <a:p>
                <a:pPr marL="0" indent="0">
                  <a:buNone/>
                </a:pPr>
                <a:r>
                  <a:rPr lang="en-US" sz="2000" dirty="0"/>
                  <a:t>Simplifying,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2</m:t>
                                </m:r>
                              </m:sup>
                            </m:sSup>
                          </m:e>
                        </m:d>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e>
                        </m:func>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𝐴</m:t>
                        </m:r>
                      </m:e>
                    </m:func>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17432"/>
                <a:ext cx="10515600" cy="5486399"/>
              </a:xfrm>
              <a:blipFill rotWithShape="0">
                <a:blip r:embed="rId4"/>
                <a:stretch>
                  <a:fillRect l="-928" t="-778" r="-870"/>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7" name="Object 6"/>
              <p:cNvSpPr txBox="1"/>
              <p:nvPr/>
            </p:nvSpPr>
            <p:spPr bwMode="auto">
              <a:xfrm>
                <a:off x="6736093" y="3000777"/>
                <a:ext cx="2377761" cy="628956"/>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𝑥𝑦</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𝑑𝑦</m:t>
                          </m:r>
                        </m:num>
                        <m:den>
                          <m:r>
                            <a:rPr lang="en-US" i="1">
                              <a:solidFill>
                                <a:srgbClr val="000000"/>
                              </a:solidFill>
                              <a:latin typeface="Cambria Math" panose="02040503050406030204" pitchFamily="18" charset="0"/>
                            </a:rPr>
                            <m:t>𝑑𝑥</m:t>
                          </m:r>
                        </m:den>
                      </m:f>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oMath>
                  </m:oMathPara>
                </a14:m>
                <a:endParaRPr lang="en-US"/>
              </a:p>
            </p:txBody>
          </p:sp>
        </mc:Choice>
        <mc:Fallback xmlns="">
          <p:sp>
            <p:nvSpPr>
              <p:cNvPr id="7" name="Object 6"/>
              <p:cNvSpPr txBox="1">
                <a:spLocks noRot="1" noChangeAspect="1" noMove="1" noResize="1" noEditPoints="1" noAdjustHandles="1" noChangeArrowheads="1" noChangeShapeType="1" noTextEdit="1"/>
              </p:cNvSpPr>
              <p:nvPr/>
            </p:nvSpPr>
            <p:spPr bwMode="auto">
              <a:xfrm>
                <a:off x="6736093" y="3000777"/>
                <a:ext cx="2377761" cy="628956"/>
              </a:xfrm>
              <a:prstGeom prst="rect">
                <a:avLst/>
              </a:prstGeom>
              <a:blipFill>
                <a:blip r:embed="rId5"/>
                <a:stretch>
                  <a:fillRect/>
                </a:stretch>
              </a:blipFill>
            </p:spPr>
            <p:txBody>
              <a:bodyPr/>
              <a:lstStyle/>
              <a:p>
                <a:r>
                  <a:rPr lang="en-US">
                    <a:noFill/>
                  </a:rPr>
                  <a:t> </a:t>
                </a:r>
              </a:p>
            </p:txBody>
          </p:sp>
        </mc:Fallback>
      </mc:AlternateContent>
      <p:sp>
        <p:nvSpPr>
          <p:cNvPr id="8"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9" name="Object 8"/>
              <p:cNvSpPr txBox="1"/>
              <p:nvPr/>
            </p:nvSpPr>
            <p:spPr bwMode="auto">
              <a:xfrm>
                <a:off x="4944380" y="3869557"/>
                <a:ext cx="3508722" cy="779716"/>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𝑦</m:t>
                          </m:r>
                        </m:num>
                        <m:den>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2</m:t>
                              </m:r>
                            </m:sup>
                          </m:sSup>
                        </m:den>
                      </m:f>
                      <m:r>
                        <a:rPr lang="en-US" i="1">
                          <a:solidFill>
                            <a:srgbClr val="000000"/>
                          </a:solidFill>
                          <a:latin typeface="Cambria Math" panose="02040503050406030204" pitchFamily="18" charset="0"/>
                        </a:rPr>
                        <m:t>𝑑𝑦</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2</m:t>
                                  </m:r>
                                </m:sup>
                              </m:sSup>
                            </m:e>
                          </m:d>
                        </m:num>
                        <m:den>
                          <m:r>
                            <a:rPr lang="en-US" i="1">
                              <a:solidFill>
                                <a:srgbClr val="000000"/>
                              </a:solidFill>
                              <a:latin typeface="Cambria Math" panose="02040503050406030204" pitchFamily="18" charset="0"/>
                            </a:rPr>
                            <m:t>𝑥</m:t>
                          </m:r>
                        </m:den>
                      </m:f>
                      <m:r>
                        <a:rPr lang="en-US" i="1">
                          <a:solidFill>
                            <a:srgbClr val="000000"/>
                          </a:solidFill>
                          <a:latin typeface="Cambria Math" panose="02040503050406030204" pitchFamily="18" charset="0"/>
                        </a:rPr>
                        <m:t>𝑑𝑥</m:t>
                      </m:r>
                      <m:r>
                        <a:rPr lang="en-US" i="1">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𝑥</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e>
                      </m:d>
                      <m:r>
                        <a:rPr lang="en-US" i="1">
                          <a:solidFill>
                            <a:srgbClr val="000000"/>
                          </a:solidFill>
                          <a:latin typeface="Cambria Math" panose="02040503050406030204" pitchFamily="18" charset="0"/>
                        </a:rPr>
                        <m:t>𝑑𝑥</m:t>
                      </m:r>
                    </m:oMath>
                  </m:oMathPara>
                </a14:m>
                <a:endParaRPr lang="en-US"/>
              </a:p>
            </p:txBody>
          </p:sp>
        </mc:Choice>
        <mc:Fallback xmlns="">
          <p:sp>
            <p:nvSpPr>
              <p:cNvPr id="9" name="Object 8"/>
              <p:cNvSpPr txBox="1">
                <a:spLocks noRot="1" noChangeAspect="1" noMove="1" noResize="1" noEditPoints="1" noAdjustHandles="1" noChangeArrowheads="1" noChangeShapeType="1" noTextEdit="1"/>
              </p:cNvSpPr>
              <p:nvPr/>
            </p:nvSpPr>
            <p:spPr bwMode="auto">
              <a:xfrm>
                <a:off x="4944380" y="3869557"/>
                <a:ext cx="3508722" cy="779716"/>
              </a:xfrm>
              <a:prstGeom prst="rect">
                <a:avLst/>
              </a:prstGeom>
              <a:blipFill>
                <a:blip r:embed="rId6"/>
                <a:stretch>
                  <a:fillRect/>
                </a:stretch>
              </a:blipFill>
            </p:spPr>
            <p:txBody>
              <a:bodyPr/>
              <a:lstStyle/>
              <a:p>
                <a:r>
                  <a:rPr lang="en-US">
                    <a:noFill/>
                  </a:rPr>
                  <a:t> </a:t>
                </a:r>
              </a:p>
            </p:txBody>
          </p:sp>
        </mc:Fallback>
      </mc:AlternateContent>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1" name="Object 10"/>
              <p:cNvSpPr txBox="1"/>
              <p:nvPr/>
            </p:nvSpPr>
            <p:spPr bwMode="auto">
              <a:xfrm>
                <a:off x="3102628" y="4995550"/>
                <a:ext cx="2980493" cy="708874"/>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ln</m:t>
                          </m:r>
                        </m:fName>
                        <m:e>
                          <m:d>
                            <m:dPr>
                              <m:begChr m:val="|"/>
                              <m:endChr m:val="|"/>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𝑥</m:t>
                              </m:r>
                            </m:e>
                          </m:d>
                        </m:e>
                      </m:func>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2</m:t>
                              </m:r>
                            </m:sup>
                          </m:sSup>
                        </m:num>
                        <m:den>
                          <m:r>
                            <a:rPr lang="en-US" i="1">
                              <a:solidFill>
                                <a:srgbClr val="000000"/>
                              </a:solidFill>
                              <a:latin typeface="Cambria Math" panose="02040503050406030204" pitchFamily="18" charset="0"/>
                            </a:rPr>
                            <m:t>2</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𝐴</m:t>
                          </m:r>
                        </m:num>
                        <m:den>
                          <m:r>
                            <a:rPr lang="en-US" i="1">
                              <a:solidFill>
                                <a:srgbClr val="000000"/>
                              </a:solidFill>
                              <a:latin typeface="Cambria Math" panose="02040503050406030204" pitchFamily="18" charset="0"/>
                            </a:rPr>
                            <m:t>2</m:t>
                          </m:r>
                        </m:den>
                      </m:f>
                      <m:r>
                        <a:rPr lang="en-US" i="1">
                          <a:solidFill>
                            <a:srgbClr val="000000"/>
                          </a:solidFill>
                          <a:latin typeface="Cambria Math" panose="02040503050406030204" pitchFamily="18" charset="0"/>
                        </a:rPr>
                        <m:t>,</m:t>
                      </m:r>
                    </m:oMath>
                  </m:oMathPara>
                </a14:m>
                <a:endParaRPr lang="en-US"/>
              </a:p>
            </p:txBody>
          </p:sp>
        </mc:Choice>
        <mc:Fallback xmlns="">
          <p:sp>
            <p:nvSpPr>
              <p:cNvPr id="11" name="Object 10"/>
              <p:cNvSpPr txBox="1">
                <a:spLocks noRot="1" noChangeAspect="1" noMove="1" noResize="1" noEditPoints="1" noAdjustHandles="1" noChangeArrowheads="1" noChangeShapeType="1" noTextEdit="1"/>
              </p:cNvSpPr>
              <p:nvPr/>
            </p:nvSpPr>
            <p:spPr bwMode="auto">
              <a:xfrm>
                <a:off x="3102628" y="4995550"/>
                <a:ext cx="2980493" cy="708874"/>
              </a:xfrm>
              <a:prstGeom prst="rect">
                <a:avLst/>
              </a:prstGeom>
              <a:blipFill>
                <a:blip r:embed="rId7"/>
                <a:stretch>
                  <a:fillRect/>
                </a:stretch>
              </a:blipFill>
            </p:spPr>
            <p:txBody>
              <a:bodyPr/>
              <a:lstStyle/>
              <a:p>
                <a:r>
                  <a:rPr lang="en-US">
                    <a:noFill/>
                  </a:rPr>
                  <a:t> </a:t>
                </a:r>
              </a:p>
            </p:txBody>
          </p:sp>
        </mc:Fallback>
      </mc:AlternateContent>
      <p:sp>
        <p:nvSpPr>
          <p:cNvPr id="15" name="Slide Number Placeholder 14"/>
          <p:cNvSpPr>
            <a:spLocks noGrp="1"/>
          </p:cNvSpPr>
          <p:nvPr>
            <p:ph type="sldNum" sz="quarter" idx="12"/>
          </p:nvPr>
        </p:nvSpPr>
        <p:spPr/>
        <p:txBody>
          <a:bodyPr/>
          <a:lstStyle/>
          <a:p>
            <a:fld id="{5BC84402-2DFE-4776-826B-B9F4E589C729}" type="slidenum">
              <a:rPr lang="en-US" smtClean="0"/>
              <a:t>4</a:t>
            </a:fld>
            <a:endParaRPr lang="en-US"/>
          </a:p>
        </p:txBody>
      </p:sp>
      <p:sp>
        <p:nvSpPr>
          <p:cNvPr id="12" name="Rectangle 4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3" name="Object 12"/>
              <p:cNvSpPr txBox="1"/>
              <p:nvPr/>
            </p:nvSpPr>
            <p:spPr bwMode="auto">
              <a:xfrm>
                <a:off x="2244190" y="2327945"/>
                <a:ext cx="1739517" cy="67283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𝑑𝑦</m:t>
                          </m:r>
                        </m:num>
                        <m:den>
                          <m:r>
                            <a:rPr lang="en-US" i="1">
                              <a:solidFill>
                                <a:srgbClr val="000000"/>
                              </a:solidFill>
                              <a:latin typeface="Cambria Math" panose="02040503050406030204" pitchFamily="18" charset="0"/>
                            </a:rPr>
                            <m:t>𝑑𝑥</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𝑓</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𝑔</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m:t>
                      </m:r>
                    </m:oMath>
                  </m:oMathPara>
                </a14:m>
                <a:endParaRPr lang="en-US"/>
              </a:p>
            </p:txBody>
          </p:sp>
        </mc:Choice>
        <mc:Fallback xmlns="">
          <p:sp>
            <p:nvSpPr>
              <p:cNvPr id="13" name="Object 12"/>
              <p:cNvSpPr txBox="1">
                <a:spLocks noRot="1" noChangeAspect="1" noMove="1" noResize="1" noEditPoints="1" noAdjustHandles="1" noChangeArrowheads="1" noChangeShapeType="1" noTextEdit="1"/>
              </p:cNvSpPr>
              <p:nvPr/>
            </p:nvSpPr>
            <p:spPr bwMode="auto">
              <a:xfrm>
                <a:off x="2244190" y="2327945"/>
                <a:ext cx="1739517" cy="6728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45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r>
                  <a:rPr lang="en-US" sz="2400" b="1" dirty="0"/>
                  <a:t>Example 6.2: </a:t>
                </a:r>
                <a:r>
                  <a:rPr lang="en-US" sz="2400" dirty="0"/>
                  <a:t>Solve the following IVP </a:t>
                </a:r>
                <a:br>
                  <a:rPr lang="en-US" sz="2800" dirty="0"/>
                </a:b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𝑦</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𝑡</m:t>
                          </m:r>
                          <m:r>
                            <a:rPr lang="en-US" sz="2400" b="0" i="1" smtClean="0">
                              <a:latin typeface="Cambria Math" panose="02040503050406030204" pitchFamily="18" charset="0"/>
                            </a:rPr>
                            <m:t>−4</m:t>
                          </m:r>
                        </m:e>
                      </m:d>
                      <m:r>
                        <a:rPr lang="en-US" sz="2400" b="0" i="1" smtClean="0">
                          <a:latin typeface="Cambria Math" panose="02040503050406030204" pitchFamily="18" charset="0"/>
                        </a:rPr>
                        <m:t>, </m:t>
                      </m:r>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=0 </m:t>
                      </m:r>
                    </m:oMath>
                  </m:oMathPara>
                </a14:m>
                <a:endParaRPr lang="en-US" sz="28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9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400" b="1" dirty="0"/>
                  <a:t>Solution: </a:t>
                </a:r>
                <a:r>
                  <a:rPr lang="en-US" sz="2400" dirty="0"/>
                  <a:t>The equation is separable and can be written as</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𝑦</m:t>
                          </m:r>
                        </m:sup>
                      </m:sSup>
                      <m:r>
                        <a:rPr lang="en-US" sz="2400" b="0" i="1" smtClean="0">
                          <a:latin typeface="Cambria Math" panose="02040503050406030204" pitchFamily="18" charset="0"/>
                        </a:rPr>
                        <m:t>𝑑𝑦</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𝑡</m:t>
                          </m:r>
                          <m:r>
                            <a:rPr lang="en-US" sz="2400" b="0" i="1" smtClean="0">
                              <a:latin typeface="Cambria Math" panose="02040503050406030204" pitchFamily="18" charset="0"/>
                            </a:rPr>
                            <m:t>−4</m:t>
                          </m:r>
                        </m:e>
                      </m:d>
                      <m:r>
                        <a:rPr lang="en-US" sz="2400" b="0" i="1" smtClean="0">
                          <a:latin typeface="Cambria Math" panose="02040503050406030204" pitchFamily="18" charset="0"/>
                        </a:rPr>
                        <m:t>𝑑𝑡</m:t>
                      </m:r>
                    </m:oMath>
                  </m:oMathPara>
                </a14:m>
                <a:endParaRPr lang="en-US" sz="2400" dirty="0"/>
              </a:p>
              <a:p>
                <a:pPr marL="0" indent="0">
                  <a:buNone/>
                </a:pPr>
                <a:endParaRPr lang="en-US" sz="2400" dirty="0"/>
              </a:p>
              <a:p>
                <a:pPr marL="0" indent="0">
                  <a:buNone/>
                </a:pPr>
                <a:r>
                  <a:rPr lang="en-US" sz="2400" dirty="0"/>
                  <a:t>Integrating, we get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𝑦</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−4</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endParaRPr lang="en-US" sz="2400" dirty="0"/>
              </a:p>
              <a:p>
                <a:pPr marL="0" indent="0">
                  <a:buNone/>
                </a:pPr>
                <a:r>
                  <a:rPr lang="en-US" sz="2400" dirty="0"/>
                  <a:t>Using initial condition, we have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=1</m:t>
                    </m:r>
                  </m:oMath>
                </a14:m>
                <a:endParaRPr lang="en-US" sz="2400" dirty="0"/>
              </a:p>
              <a:p>
                <a:pPr marL="0" indent="0">
                  <a:buNone/>
                </a:pPr>
                <a:r>
                  <a:rPr lang="en-US" sz="2400" dirty="0"/>
                  <a:t>Therefore,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𝑦</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r>
                      <a:rPr lang="en-US" sz="2400" i="1">
                        <a:latin typeface="Cambria Math" panose="02040503050406030204" pitchFamily="18" charset="0"/>
                      </a:rPr>
                      <m:t>−4</m:t>
                    </m:r>
                    <m:r>
                      <a:rPr lang="en-US" sz="2400" i="1">
                        <a:latin typeface="Cambria Math" panose="02040503050406030204" pitchFamily="18" charset="0"/>
                      </a:rPr>
                      <m:t>𝑡</m:t>
                    </m:r>
                    <m:r>
                      <a:rPr lang="en-US" sz="2400" i="1">
                        <a:latin typeface="Cambria Math" panose="02040503050406030204" pitchFamily="18" charset="0"/>
                      </a:rPr>
                      <m:t>+1</m:t>
                    </m:r>
                  </m:oMath>
                </a14:m>
                <a:r>
                  <a:rPr lang="en-US" sz="2400" dirty="0"/>
                  <a:t>    </a:t>
                </a:r>
                <a14:m>
                  <m:oMath xmlns:m="http://schemas.openxmlformats.org/officeDocument/2006/math">
                    <m:r>
                      <a:rPr lang="en-US" sz="2400" b="0" i="1" dirty="0" smtClean="0">
                        <a:latin typeface="Cambria Math" panose="02040503050406030204" pitchFamily="18" charset="0"/>
                      </a:rPr>
                      <m:t>⇒</m:t>
                    </m:r>
                    <m:r>
                      <a:rPr lang="en-US" sz="2400" b="0" i="1" dirty="0" smtClean="0">
                        <a:latin typeface="Cambria Math" panose="02040503050406030204" pitchFamily="18" charset="0"/>
                      </a:rPr>
                      <m:t>𝑦</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e>
                    </m:d>
                    <m:r>
                      <a:rPr lang="en-US" sz="2400" b="0" i="1" dirty="0" smtClean="0">
                        <a:latin typeface="Cambria Math" panose="02040503050406030204" pitchFamily="18" charset="0"/>
                      </a:rPr>
                      <m:t>=</m:t>
                    </m:r>
                    <m:func>
                      <m:funcPr>
                        <m:ctrlPr>
                          <a:rPr lang="en-US" sz="2400" b="0" i="1" dirty="0" smtClean="0">
                            <a:latin typeface="Cambria Math" panose="02040503050406030204" pitchFamily="18" charset="0"/>
                          </a:rPr>
                        </m:ctrlPr>
                      </m:funcPr>
                      <m:fName>
                        <m:r>
                          <m:rPr>
                            <m:sty m:val="p"/>
                          </m:rPr>
                          <a:rPr lang="en-US" sz="2400" b="0" i="0" dirty="0" smtClean="0">
                            <a:latin typeface="Cambria Math" panose="02040503050406030204" pitchFamily="18" charset="0"/>
                          </a:rPr>
                          <m:t>ln</m:t>
                        </m:r>
                      </m:fName>
                      <m:e>
                        <m:r>
                          <a:rPr lang="en-US" sz="2400" b="0" i="1" dirty="0" smtClean="0">
                            <a:latin typeface="Cambria Math" panose="02040503050406030204" pitchFamily="18" charset="0"/>
                          </a:rPr>
                          <m:t>(</m:t>
                        </m:r>
                      </m:e>
                    </m:func>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r>
                      <a:rPr lang="en-US" sz="2400" i="1">
                        <a:latin typeface="Cambria Math" panose="02040503050406030204" pitchFamily="18" charset="0"/>
                      </a:rPr>
                      <m:t>−4</m:t>
                    </m:r>
                    <m:r>
                      <a:rPr lang="en-US" sz="2400" i="1">
                        <a:latin typeface="Cambria Math" panose="02040503050406030204" pitchFamily="18" charset="0"/>
                      </a:rPr>
                      <m:t>𝑡</m:t>
                    </m:r>
                    <m:r>
                      <a:rPr lang="en-US" sz="2400" i="1">
                        <a:latin typeface="Cambria Math" panose="02040503050406030204" pitchFamily="18" charset="0"/>
                      </a:rPr>
                      <m:t>+1)</m:t>
                    </m:r>
                  </m:oMath>
                </a14:m>
                <a:r>
                  <a:rPr lang="en-US" sz="2400" dirty="0"/>
                  <a:t> </a:t>
                </a:r>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28" t="-19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5</a:t>
            </a:fld>
            <a:endParaRPr lang="en-US"/>
          </a:p>
        </p:txBody>
      </p:sp>
      <p:sp>
        <p:nvSpPr>
          <p:cNvPr id="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25790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Example 6.3: </a:t>
            </a:r>
            <a:r>
              <a:rPr lang="en-US" sz="2400" dirty="0"/>
              <a:t>Solve the following initial value problem</a:t>
            </a:r>
            <a:br>
              <a:rPr lang="en-US" sz="2400" dirty="0"/>
            </a:b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b="1" dirty="0"/>
                  <a:t>Solution: </a:t>
                </a:r>
                <a:r>
                  <a:rPr lang="en-US" sz="2400" dirty="0"/>
                  <a:t>The equation is separable and can be written as</a:t>
                </a:r>
              </a:p>
              <a:p>
                <a:pPr marL="0" indent="0">
                  <a:buNone/>
                </a:pPr>
                <a:r>
                  <a:rPr lang="en-US" sz="2400" b="0" dirty="0"/>
                  <a:t>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𝑑𝑥</m:t>
                        </m:r>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den>
                    </m:f>
                  </m:oMath>
                </a14:m>
                <a:endParaRPr lang="en-US" sz="2400" dirty="0"/>
              </a:p>
              <a:p>
                <a:pPr marL="0" indent="0">
                  <a:buNone/>
                </a:pPr>
                <a:endParaRPr lang="en-US" sz="2400" dirty="0"/>
              </a:p>
              <a:p>
                <a:pPr marL="0" indent="0">
                  <a:buNone/>
                </a:pPr>
                <a:r>
                  <a:rPr lang="en-US" sz="2400" dirty="0"/>
                  <a:t>Integrating, we get	</a:t>
                </a:r>
                <a14:m>
                  <m:oMath xmlns:m="http://schemas.openxmlformats.org/officeDocument/2006/math">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tan</m:t>
                            </m:r>
                          </m:e>
                          <m:sup>
                            <m:r>
                              <a:rPr lang="en-US" sz="2400" b="0" i="1" smtClean="0">
                                <a:latin typeface="Cambria Math" panose="02040503050406030204" pitchFamily="18" charset="0"/>
                              </a:rPr>
                              <m:t>−1</m:t>
                            </m:r>
                          </m:sup>
                        </m:sSup>
                      </m:fName>
                      <m:e>
                        <m:r>
                          <a:rPr lang="en-US" sz="2400" b="0" i="1" smtClean="0">
                            <a:latin typeface="Cambria Math" panose="02040503050406030204" pitchFamily="18" charset="0"/>
                          </a:rPr>
                          <m:t>𝑦</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tan</m:t>
                                </m:r>
                              </m:e>
                              <m:sup>
                                <m:r>
                                  <a:rPr lang="en-US" sz="2400" b="0" i="1" smtClean="0">
                                    <a:latin typeface="Cambria Math" panose="02040503050406030204" pitchFamily="18" charset="0"/>
                                  </a:rPr>
                                  <m:t>−1</m:t>
                                </m:r>
                              </m:sup>
                            </m:sSup>
                          </m:fName>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𝑐</m:t>
                            </m:r>
                          </m:e>
                        </m:func>
                      </m:e>
                    </m:func>
                  </m:oMath>
                </a14:m>
                <a:endParaRPr lang="en-US" sz="2400" dirty="0"/>
              </a:p>
              <a:p>
                <a:pPr marL="0" indent="0">
                  <a:buNone/>
                </a:pPr>
                <a:r>
                  <a:rPr lang="en-US" sz="2400" dirty="0"/>
                  <a:t>Using initial condition, we have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4</m:t>
                        </m:r>
                      </m:den>
                    </m:f>
                  </m:oMath>
                </a14:m>
                <a:endParaRPr lang="en-US" sz="2400" dirty="0"/>
              </a:p>
              <a:p>
                <a:pPr marL="0" indent="0">
                  <a:buNone/>
                </a:pPr>
                <a:r>
                  <a:rPr lang="en-US" sz="2400" dirty="0"/>
                  <a:t>Therefore, </a:t>
                </a:r>
                <a14:m>
                  <m:oMath xmlns:m="http://schemas.openxmlformats.org/officeDocument/2006/math">
                    <m:func>
                      <m:funcPr>
                        <m:ctrlPr>
                          <a:rPr lang="en-US" sz="2400" i="1">
                            <a:latin typeface="Cambria Math" panose="02040503050406030204" pitchFamily="18" charset="0"/>
                          </a:rPr>
                        </m:ctrlPr>
                      </m:funcPr>
                      <m:fName>
                        <m:sSup>
                          <m:sSupPr>
                            <m:ctrlPr>
                              <a:rPr lang="en-US" sz="2400" i="1">
                                <a:latin typeface="Cambria Math" panose="02040503050406030204" pitchFamily="18" charset="0"/>
                              </a:rPr>
                            </m:ctrlPr>
                          </m:sSupPr>
                          <m:e>
                            <m:r>
                              <m:rPr>
                                <m:sty m:val="p"/>
                              </m:rPr>
                              <a:rPr lang="en-US" sz="2400">
                                <a:latin typeface="Cambria Math" panose="02040503050406030204" pitchFamily="18" charset="0"/>
                              </a:rPr>
                              <m:t>tan</m:t>
                            </m:r>
                          </m:e>
                          <m:sup>
                            <m:r>
                              <a:rPr lang="en-US" sz="2400" i="1">
                                <a:latin typeface="Cambria Math" panose="02040503050406030204" pitchFamily="18" charset="0"/>
                              </a:rPr>
                              <m:t>−1</m:t>
                            </m:r>
                          </m:sup>
                        </m:sSup>
                      </m:fName>
                      <m:e>
                        <m:r>
                          <a:rPr lang="en-US" sz="2400" i="1">
                            <a:latin typeface="Cambria Math" panose="02040503050406030204" pitchFamily="18" charset="0"/>
                          </a:rPr>
                          <m:t>𝑦</m:t>
                        </m:r>
                        <m:r>
                          <a:rPr lang="en-US" sz="2400" i="1">
                            <a:latin typeface="Cambria Math" panose="02040503050406030204" pitchFamily="18" charset="0"/>
                          </a:rPr>
                          <m:t>=</m:t>
                        </m:r>
                        <m:func>
                          <m:funcPr>
                            <m:ctrlPr>
                              <a:rPr lang="en-US" sz="2400" i="1">
                                <a:latin typeface="Cambria Math" panose="02040503050406030204" pitchFamily="18" charset="0"/>
                              </a:rPr>
                            </m:ctrlPr>
                          </m:funcPr>
                          <m:fName>
                            <m:sSup>
                              <m:sSupPr>
                                <m:ctrlPr>
                                  <a:rPr lang="en-US" sz="2400" i="1">
                                    <a:latin typeface="Cambria Math" panose="02040503050406030204" pitchFamily="18" charset="0"/>
                                  </a:rPr>
                                </m:ctrlPr>
                              </m:sSupPr>
                              <m:e>
                                <m:r>
                                  <m:rPr>
                                    <m:sty m:val="p"/>
                                  </m:rPr>
                                  <a:rPr lang="en-US" sz="2400">
                                    <a:latin typeface="Cambria Math" panose="02040503050406030204" pitchFamily="18" charset="0"/>
                                  </a:rPr>
                                  <m:t>tan</m:t>
                                </m:r>
                              </m:e>
                              <m:sup>
                                <m:r>
                                  <a:rPr lang="en-US" sz="2400" i="1">
                                    <a:latin typeface="Cambria Math" panose="02040503050406030204" pitchFamily="18" charset="0"/>
                                  </a:rPr>
                                  <m:t>−1</m:t>
                                </m:r>
                              </m:sup>
                            </m:sSup>
                          </m:fName>
                          <m:e>
                            <m:r>
                              <a:rPr lang="en-US" sz="2400" i="1">
                                <a:latin typeface="Cambria Math" panose="02040503050406030204" pitchFamily="18" charset="0"/>
                              </a:rPr>
                              <m:t>𝑥</m:t>
                            </m:r>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4</m:t>
                                </m:r>
                              </m:den>
                            </m:f>
                          </m:e>
                        </m:func>
                      </m:e>
                    </m:func>
                  </m:oMath>
                </a14:m>
                <a:r>
                  <a:rPr lang="en-US" sz="2400" dirty="0"/>
                  <a:t> .</a:t>
                </a:r>
              </a:p>
              <a:p>
                <a:pPr marL="0" indent="0">
                  <a:buNone/>
                </a:pPr>
                <a:endParaRPr lang="en-US" sz="240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28" t="-19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6</a:t>
            </a:fld>
            <a:endParaRPr 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6" name="Object 5"/>
              <p:cNvSpPr txBox="1"/>
              <p:nvPr/>
            </p:nvSpPr>
            <p:spPr bwMode="auto">
              <a:xfrm>
                <a:off x="2846230" y="1015207"/>
                <a:ext cx="2537139" cy="865108"/>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𝑑𝑦</m:t>
                          </m:r>
                        </m:num>
                        <m:den>
                          <m:r>
                            <a:rPr lang="en-US" i="1">
                              <a:solidFill>
                                <a:srgbClr val="000000"/>
                              </a:solidFill>
                              <a:latin typeface="Cambria Math" panose="02040503050406030204" pitchFamily="18" charset="0"/>
                            </a:rPr>
                            <m:t>𝑑𝑥</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2</m:t>
                              </m:r>
                            </m:sup>
                          </m:sSup>
                        </m:num>
                        <m:den>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2</m:t>
                              </m:r>
                            </m:sup>
                          </m:sSup>
                        </m:den>
                      </m:f>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(0)=1</m:t>
                      </m:r>
                    </m:oMath>
                  </m:oMathPara>
                </a14:m>
                <a:endParaRPr lang="en-US" dirty="0"/>
              </a:p>
            </p:txBody>
          </p:sp>
        </mc:Choice>
        <mc:Fallback xmlns="">
          <p:sp>
            <p:nvSpPr>
              <p:cNvPr id="6" name="Object 5"/>
              <p:cNvSpPr txBox="1">
                <a:spLocks noRot="1" noChangeAspect="1" noMove="1" noResize="1" noEditPoints="1" noAdjustHandles="1" noChangeArrowheads="1" noChangeShapeType="1" noTextEdit="1"/>
              </p:cNvSpPr>
              <p:nvPr/>
            </p:nvSpPr>
            <p:spPr bwMode="auto">
              <a:xfrm>
                <a:off x="2846230" y="1015207"/>
                <a:ext cx="2537139" cy="865108"/>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8840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Class Practice: </a:t>
            </a:r>
            <a:r>
              <a:rPr lang="en-US" sz="2400" dirty="0"/>
              <a:t>Find the solution of the following DEs using separation of variables</a:t>
            </a:r>
            <a:endParaRPr lang="en-US" sz="24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49000" cy="4351338"/>
              </a:xfrm>
            </p:spPr>
            <p:txBody>
              <a:bodyPr numCol="1">
                <a:normAutofit/>
              </a:bodyPr>
              <a:lstStyle/>
              <a:p>
                <a:pPr marL="514350" indent="-514350">
                  <a:lnSpc>
                    <a:spcPct val="100000"/>
                  </a:lnSpc>
                  <a:buFont typeface="+mj-lt"/>
                  <a:buAutoNum type="arabicPeriod"/>
                </a:pPr>
                <a14:m>
                  <m:oMath xmlns:m="http://schemas.openxmlformats.org/officeDocument/2006/math">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−1</m:t>
                        </m:r>
                      </m:e>
                    </m:d>
                    <m:r>
                      <a:rPr lang="en-US" sz="2400" b="0" i="1" smtClean="0">
                        <a:latin typeface="Cambria Math" panose="02040503050406030204" pitchFamily="18" charset="0"/>
                      </a:rPr>
                      <m:t>,  </m:t>
                    </m:r>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=2</m:t>
                    </m:r>
                  </m:oMath>
                </a14:m>
                <a:endParaRPr lang="en-US" sz="2400" dirty="0"/>
              </a:p>
              <a:p>
                <a:pPr marL="514350" indent="-514350">
                  <a:lnSpc>
                    <a:spcPct val="150000"/>
                  </a:lnSpc>
                  <a:buFont typeface="+mj-lt"/>
                  <a:buAutoNum type="arabicPeriod"/>
                </a:pP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𝑦</m:t>
                        </m:r>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2</m:t>
                            </m:r>
                          </m:sup>
                        </m:sSup>
                      </m:den>
                    </m:f>
                  </m:oMath>
                </a14:m>
                <a:endParaRPr lang="en-US" sz="2400" dirty="0"/>
              </a:p>
              <a:p>
                <a:pPr marL="514350" indent="-514350">
                  <a:lnSpc>
                    <a:spcPct val="150000"/>
                  </a:lnSpc>
                  <a:buFont typeface="+mj-lt"/>
                  <a:buAutoNum type="arabicPeriod"/>
                </a:pP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𝑡</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  </m:t>
                    </m:r>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=1</m:t>
                    </m:r>
                  </m:oMath>
                </a14:m>
                <a:endParaRPr lang="en-US" sz="2400" dirty="0"/>
              </a:p>
              <a:p>
                <a:pPr marL="514350" indent="-514350">
                  <a:lnSpc>
                    <a:spcPct val="150000"/>
                  </a:lnSpc>
                  <a:buFont typeface="+mj-lt"/>
                  <a:buAutoNum type="arabicPeriod"/>
                </a:pPr>
                <a14:m>
                  <m:oMath xmlns:m="http://schemas.openxmlformats.org/officeDocument/2006/math">
                    <m:r>
                      <a:rPr lang="en-US" sz="2400" i="1">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3</m:t>
                        </m:r>
                      </m:sup>
                    </m:sSup>
                    <m:r>
                      <a:rPr lang="en-US" sz="2400" i="1">
                        <a:latin typeface="Cambria Math" panose="02040503050406030204" pitchFamily="18" charset="0"/>
                      </a:rPr>
                      <m:t>𝑑𝑥</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sup>
                    </m:sSup>
                    <m:r>
                      <a:rPr lang="en-US" sz="2400" i="1">
                        <a:latin typeface="Cambria Math" panose="02040503050406030204" pitchFamily="18" charset="0"/>
                      </a:rPr>
                      <m:t> </m:t>
                    </m:r>
                    <m:r>
                      <a:rPr lang="en-US" sz="2400" i="1">
                        <a:latin typeface="Cambria Math" panose="02040503050406030204" pitchFamily="18" charset="0"/>
                      </a:rPr>
                      <m:t>𝑑𝑦</m:t>
                    </m:r>
                    <m:r>
                      <a:rPr lang="en-US" sz="2400" i="1">
                        <a:latin typeface="Cambria Math" panose="02040503050406030204" pitchFamily="18" charset="0"/>
                      </a:rPr>
                      <m:t>=0</m:t>
                    </m:r>
                  </m:oMath>
                </a14:m>
                <a:endParaRPr lang="en-US" sz="2400" dirty="0"/>
              </a:p>
              <a:p>
                <a:pPr marL="514350" indent="-514350">
                  <a:buAutoNum type="arabicPeriod"/>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49000" cy="4351338"/>
              </a:xfrm>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7</a:t>
            </a:fld>
            <a:endParaRPr lang="en-US"/>
          </a:p>
        </p:txBody>
      </p:sp>
      <p:sp>
        <p:nvSpPr>
          <p:cNvPr id="6" name="TextBox 5"/>
          <p:cNvSpPr txBox="1"/>
          <p:nvPr/>
        </p:nvSpPr>
        <p:spPr>
          <a:xfrm>
            <a:off x="5847008" y="2112135"/>
            <a:ext cx="5885646" cy="1077218"/>
          </a:xfrm>
          <a:prstGeom prst="rect">
            <a:avLst/>
          </a:prstGeom>
          <a:noFill/>
        </p:spPr>
        <p:txBody>
          <a:bodyPr wrap="square" rtlCol="0">
            <a:spAutoFit/>
          </a:bodyPr>
          <a:lstStyle/>
          <a:p>
            <a:r>
              <a:rPr lang="en-US" sz="2400" b="1" dirty="0"/>
              <a:t>Home work: </a:t>
            </a:r>
            <a:r>
              <a:rPr lang="en-US" sz="2400" dirty="0"/>
              <a:t>P-34: 5-34</a:t>
            </a:r>
            <a:endParaRPr lang="en-US" sz="2400" b="1" dirty="0"/>
          </a:p>
          <a:p>
            <a:r>
              <a:rPr lang="en-US" sz="2000" dirty="0"/>
              <a:t>Differential Equations – P. Blanchard, R. L. Devaney, G. R. Hall (4</a:t>
            </a:r>
            <a:r>
              <a:rPr lang="en-US" sz="2000" baseline="30000" dirty="0"/>
              <a:t>th</a:t>
            </a:r>
            <a:r>
              <a:rPr lang="en-US" sz="2000" dirty="0"/>
              <a:t> edition)</a:t>
            </a:r>
            <a:endParaRPr lang="en-US" sz="2000" b="1" dirty="0"/>
          </a:p>
        </p:txBody>
      </p:sp>
    </p:spTree>
    <p:extLst>
      <p:ext uri="{BB962C8B-B14F-4D97-AF65-F5344CB8AC3E}">
        <p14:creationId xmlns:p14="http://schemas.microsoft.com/office/powerpoint/2010/main" val="326034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2800" b="1" u="sng" dirty="0"/>
                  <a:t>First Order Linear Differential Equations </a:t>
                </a:r>
                <a:r>
                  <a:rPr lang="en-US" sz="2400" b="1" dirty="0"/>
                  <a:t>(General Form):</a:t>
                </a:r>
                <a:br>
                  <a:rPr lang="en-US" sz="2400" b="1" dirty="0"/>
                </a:br>
                <a:r>
                  <a:rPr lang="en-US" sz="2400" b="1" dirty="0"/>
                  <a:t>				</a:t>
                </a:r>
                <a14:m>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𝒅𝒚</m:t>
                        </m:r>
                      </m:num>
                      <m:den>
                        <m:r>
                          <a:rPr lang="en-US" sz="2400" b="1" i="1" smtClean="0">
                            <a:latin typeface="Cambria Math" panose="02040503050406030204" pitchFamily="18" charset="0"/>
                          </a:rPr>
                          <m:t>𝒅𝒕</m:t>
                        </m:r>
                      </m:den>
                    </m:f>
                    <m:r>
                      <a:rPr lang="en-US" sz="2400" b="1" i="1" smtClean="0">
                        <a:latin typeface="Cambria Math" panose="02040503050406030204" pitchFamily="18" charset="0"/>
                      </a:rPr>
                      <m:t>+</m:t>
                    </m:r>
                    <m:r>
                      <a:rPr lang="en-US" sz="2400" b="1" i="1" smtClean="0">
                        <a:latin typeface="Cambria Math" panose="02040503050406030204" pitchFamily="18" charset="0"/>
                      </a:rPr>
                      <m:t>𝒑</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𝒕</m:t>
                        </m:r>
                      </m:e>
                    </m:d>
                    <m:r>
                      <a:rPr lang="en-US" sz="2400" b="1" i="1" smtClean="0">
                        <a:latin typeface="Cambria Math" panose="02040503050406030204" pitchFamily="18" charset="0"/>
                      </a:rPr>
                      <m:t>𝒚</m:t>
                    </m:r>
                    <m:r>
                      <a:rPr lang="en-US" sz="2400" b="1" i="1" smtClean="0">
                        <a:latin typeface="Cambria Math" panose="02040503050406030204" pitchFamily="18" charset="0"/>
                      </a:rPr>
                      <m:t>=</m:t>
                    </m:r>
                    <m:r>
                      <a:rPr lang="en-US" sz="2400" b="1" i="1" smtClean="0">
                        <a:latin typeface="Cambria Math" panose="02040503050406030204" pitchFamily="18" charset="0"/>
                      </a:rPr>
                      <m:t>𝒒</m:t>
                    </m:r>
                    <m:r>
                      <a:rPr lang="en-US" sz="2400" b="1" i="1" smtClean="0">
                        <a:latin typeface="Cambria Math" panose="02040503050406030204" pitchFamily="18" charset="0"/>
                      </a:rPr>
                      <m:t>(</m:t>
                    </m:r>
                    <m:r>
                      <a:rPr lang="en-US" sz="2400" b="1" i="1" smtClean="0">
                        <a:latin typeface="Cambria Math" panose="02040503050406030204" pitchFamily="18" charset="0"/>
                      </a:rPr>
                      <m:t>𝒕</m:t>
                    </m:r>
                    <m:r>
                      <a:rPr lang="en-US" sz="2400" b="1" i="1" smtClean="0">
                        <a:latin typeface="Cambria Math" panose="02040503050406030204" pitchFamily="18" charset="0"/>
                      </a:rPr>
                      <m:t>)</m:t>
                    </m:r>
                  </m:oMath>
                </a14:m>
                <a:r>
                  <a:rPr lang="en-US" sz="2400" dirty="0"/>
                  <a:t>……(1)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830059" cy="4351338"/>
              </a:xfrm>
            </p:spPr>
            <p:txBody>
              <a:bodyPr/>
              <a:lstStyle/>
              <a:p>
                <a:pPr marL="0" indent="0">
                  <a:buNone/>
                </a:pPr>
                <a:r>
                  <a:rPr lang="en-US" u="sng" dirty="0"/>
                  <a:t>Working rule:</a:t>
                </a:r>
              </a:p>
              <a:p>
                <a:r>
                  <a:rPr lang="en-US" dirty="0"/>
                  <a:t> At first find the integrating factor(IF) by using the following formula</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IF</m:t>
                      </m:r>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μ</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 </m:t>
                          </m:r>
                          <m:nary>
                            <m:naryPr>
                              <m:limLoc m:val="undOvr"/>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𝑑𝑡</m:t>
                              </m:r>
                            </m:e>
                          </m:nary>
                        </m:sup>
                      </m:sSup>
                    </m:oMath>
                  </m:oMathPara>
                </a14:m>
                <a:endParaRPr lang="en-US" dirty="0"/>
              </a:p>
              <a:p>
                <a:r>
                  <a:rPr lang="en-US" dirty="0"/>
                  <a:t>Multiply </a:t>
                </a:r>
                <a:r>
                  <a:rPr lang="en-US" dirty="0" err="1"/>
                  <a:t>eq</a:t>
                </a:r>
                <a:r>
                  <a:rPr lang="en-US" dirty="0"/>
                  <a:t>(1) by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a:t>
                </a:r>
              </a:p>
              <a:p>
                <a:r>
                  <a:rPr lang="en-US" dirty="0" err="1"/>
                  <a:t>Eq</a:t>
                </a:r>
                <a:r>
                  <a:rPr lang="en-US" dirty="0"/>
                  <a:t>(1) can be written as: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oMath>
                </a14:m>
                <a:endParaRPr lang="en-US" b="0" dirty="0">
                  <a:ea typeface="Cambria Math" panose="02040503050406030204" pitchFamily="18" charset="0"/>
                </a:endParaRPr>
              </a:p>
              <a:p>
                <a:r>
                  <a:rPr lang="en-US" dirty="0"/>
                  <a:t>On integration we get the general solution as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nary>
                        <m:naryPr>
                          <m:limLoc m:val="undOvr"/>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830059" cy="4351338"/>
              </a:xfrm>
              <a:blipFill rotWithShape="0">
                <a:blip r:embed="rId3"/>
                <a:stretch>
                  <a:fillRect l="-1125"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8</a:t>
            </a:fld>
            <a:endParaRPr lang="en-US"/>
          </a:p>
        </p:txBody>
      </p:sp>
    </p:spTree>
    <p:extLst>
      <p:ext uri="{BB962C8B-B14F-4D97-AF65-F5344CB8AC3E}">
        <p14:creationId xmlns:p14="http://schemas.microsoft.com/office/powerpoint/2010/main" val="8717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3"/>
            <a:ext cx="10515600" cy="710552"/>
          </a:xfrm>
        </p:spPr>
        <p:txBody>
          <a:bodyPr>
            <a:normAutofit fontScale="90000"/>
          </a:bodyPr>
          <a:lstStyle/>
          <a:p>
            <a:r>
              <a:rPr lang="en-US" sz="2400" dirty="0"/>
              <a:t>			.</a:t>
            </a:r>
            <a:br>
              <a:rPr lang="en-US" sz="2400" dirty="0"/>
            </a:br>
            <a:r>
              <a:rPr lang="en-US" sz="2400" b="1" dirty="0"/>
              <a:t>Example 6.4:  </a:t>
            </a:r>
            <a:r>
              <a:rPr lang="en-US" sz="2400" dirty="0"/>
              <a:t>Find the general solution of</a:t>
            </a:r>
            <a:br>
              <a:rPr lang="en-US" sz="2400" dirty="0"/>
            </a:br>
            <a:br>
              <a:rPr lang="en-US" sz="2400" dirty="0"/>
            </a:b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10615"/>
                <a:ext cx="10515600" cy="4966348"/>
              </a:xfrm>
            </p:spPr>
            <p:txBody>
              <a:bodyPr>
                <a:normAutofit/>
              </a:bodyPr>
              <a:lstStyle/>
              <a:p>
                <a:pPr marL="0" indent="0">
                  <a:buNone/>
                </a:pPr>
                <a:r>
                  <a:rPr lang="en-US" sz="2400" b="1" dirty="0"/>
                  <a:t>Solution:</a:t>
                </a:r>
                <a:r>
                  <a:rPr lang="en-US" sz="2400" dirty="0"/>
                  <a:t> Here </a:t>
                </a: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tan</m:t>
                        </m:r>
                      </m:fName>
                      <m:e>
                        <m:r>
                          <a:rPr lang="en-US" sz="2400" i="1">
                            <a:latin typeface="Cambria Math" panose="02040503050406030204" pitchFamily="18" charset="0"/>
                          </a:rPr>
                          <m:t>𝑥</m:t>
                        </m:r>
                      </m:e>
                    </m:func>
                    <m:r>
                      <a:rPr lang="en-US" sz="2400" i="1">
                        <a:latin typeface="Cambria Math" panose="02040503050406030204" pitchFamily="18" charset="0"/>
                      </a:rPr>
                      <m:t>.</m:t>
                    </m:r>
                  </m:oMath>
                </a14:m>
                <a:r>
                  <a:rPr lang="en-US" sz="2400" dirty="0"/>
                  <a:t> </a:t>
                </a:r>
              </a:p>
              <a:p>
                <a:pPr marL="0" indent="0">
                  <a:buNone/>
                </a:pPr>
                <a:r>
                  <a:rPr lang="en-US" sz="2400" dirty="0"/>
                  <a:t>An integrating factor is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 </m:t>
                        </m:r>
                        <m:nary>
                          <m:naryPr>
                            <m:limLoc m:val="undOvr"/>
                            <m:subHide m:val="on"/>
                            <m:supHide m:val="on"/>
                            <m:ctrlPr>
                              <a:rPr lang="en-US" sz="2400" b="0" i="1" smtClean="0">
                                <a:latin typeface="Cambria Math" panose="02040503050406030204" pitchFamily="18" charset="0"/>
                              </a:rPr>
                            </m:ctrlPr>
                          </m:naryPr>
                          <m:sub/>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tan</m:t>
                                </m:r>
                              </m:fName>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𝑑𝑥</m:t>
                                </m:r>
                              </m:e>
                            </m:func>
                          </m:e>
                        </m:nary>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sec</m:t>
                                </m:r>
                              </m:fName>
                              <m:e>
                                <m:r>
                                  <a:rPr lang="en-US" sz="2400" b="0" i="1" smtClean="0">
                                    <a:latin typeface="Cambria Math" panose="02040503050406030204" pitchFamily="18" charset="0"/>
                                  </a:rPr>
                                  <m:t>𝑥</m:t>
                                </m:r>
                              </m:e>
                            </m:func>
                          </m:e>
                        </m:func>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sec</m:t>
                        </m:r>
                      </m:fName>
                      <m:e>
                        <m:r>
                          <a:rPr lang="en-US" sz="2400" b="0" i="1" smtClean="0">
                            <a:latin typeface="Cambria Math" panose="02040503050406030204" pitchFamily="18" charset="0"/>
                          </a:rPr>
                          <m:t>𝑥</m:t>
                        </m:r>
                      </m:e>
                    </m:func>
                  </m:oMath>
                </a14:m>
                <a:r>
                  <a:rPr lang="en-US" sz="2400" dirty="0"/>
                  <a:t> .</a:t>
                </a:r>
              </a:p>
              <a:p>
                <a:pPr marL="0" indent="0">
                  <a:buNone/>
                </a:pPr>
                <a:r>
                  <a:rPr lang="en-US" sz="2400" dirty="0"/>
                  <a:t>Multiplying by </a:t>
                </a:r>
                <a14:m>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sec</m:t>
                        </m:r>
                      </m:fName>
                      <m:e>
                        <m:r>
                          <a:rPr lang="en-US" sz="2400" b="0" i="1" smtClean="0">
                            <a:latin typeface="Cambria Math" panose="02040503050406030204" pitchFamily="18" charset="0"/>
                          </a:rPr>
                          <m:t>𝑥</m:t>
                        </m:r>
                      </m:e>
                    </m:func>
                  </m:oMath>
                </a14:m>
                <a:r>
                  <a:rPr lang="en-US" sz="2400" dirty="0"/>
                  <a:t>, we have</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𝑑𝑥</m:t>
                          </m:r>
                        </m:den>
                      </m:f>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sec</m:t>
                              </m:r>
                            </m:fName>
                            <m:e>
                              <m:r>
                                <a:rPr lang="en-US" sz="2400" b="0" i="1" smtClean="0">
                                  <a:latin typeface="Cambria Math" panose="02040503050406030204" pitchFamily="18" charset="0"/>
                                </a:rPr>
                                <m:t>𝑥</m:t>
                              </m:r>
                            </m:e>
                          </m:func>
                        </m:e>
                      </m:d>
                      <m:r>
                        <a:rPr lang="en-US" sz="2400" b="0" i="1" smtClean="0">
                          <a:latin typeface="Cambria Math" panose="02040503050406030204" pitchFamily="18" charset="0"/>
                        </a:rPr>
                        <m:t>=(2</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𝑥</m:t>
                          </m:r>
                        </m:e>
                      </m:func>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𝑥</m:t>
                          </m:r>
                          <m:r>
                            <a:rPr lang="en-US" sz="2400" b="0" i="1" smtClean="0">
                              <a:latin typeface="Cambria Math" panose="02040503050406030204" pitchFamily="18" charset="0"/>
                            </a:rPr>
                            <m:t>)</m:t>
                          </m:r>
                        </m:e>
                      </m:func>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sec</m:t>
                          </m:r>
                        </m:fName>
                        <m:e>
                          <m:r>
                            <a:rPr lang="en-US" sz="2400" b="0" i="1" smtClean="0">
                              <a:latin typeface="Cambria Math" panose="02040503050406030204" pitchFamily="18" charset="0"/>
                            </a:rPr>
                            <m:t>𝑥</m:t>
                          </m:r>
                        </m:e>
                      </m:func>
                      <m:r>
                        <a:rPr lang="en-US" sz="2400" b="0" i="1" smtClean="0">
                          <a:latin typeface="Cambria Math" panose="02040503050406030204" pitchFamily="18" charset="0"/>
                        </a:rPr>
                        <m:t>=2</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𝑥</m:t>
                          </m:r>
                        </m:e>
                      </m:func>
                    </m:oMath>
                  </m:oMathPara>
                </a14:m>
                <a:endParaRPr lang="en-US" sz="2400" dirty="0"/>
              </a:p>
              <a:p>
                <a:pPr marL="0" indent="0">
                  <a:buNone/>
                </a:pPr>
                <a:r>
                  <a:rPr lang="en-US" sz="2400" dirty="0"/>
                  <a:t>Integration gives</a:t>
                </a:r>
              </a:p>
              <a:p>
                <a:pPr marL="0" indent="0">
                  <a:buNone/>
                </a:pPr>
                <a:endParaRPr lang="en-US" sz="2400" dirty="0"/>
              </a:p>
              <a:p>
                <a:pPr marL="0" indent="0">
                  <a:buNone/>
                </a:pPr>
                <a:r>
                  <a:rPr lang="en-US" sz="2400" dirty="0"/>
                  <a: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10615"/>
                <a:ext cx="10515600" cy="4966348"/>
              </a:xfrm>
              <a:blipFill rotWithShape="1">
                <a:blip r:embed="rId3"/>
                <a:stretch>
                  <a:fillRect l="-928" t="-17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9</a:t>
            </a:fld>
            <a:endParaRPr lang="en-US"/>
          </a:p>
        </p:txBody>
      </p:sp>
      <p:sp>
        <p:nvSpPr>
          <p:cNvPr id="5" name="Rectangle 2"/>
          <p:cNvSpPr>
            <a:spLocks noChangeArrowheads="1"/>
          </p:cNvSpPr>
          <p:nvPr/>
        </p:nvSpPr>
        <p:spPr bwMode="auto">
          <a:xfrm>
            <a:off x="0" y="1349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6" name="Object 5"/>
              <p:cNvSpPr txBox="1"/>
              <p:nvPr/>
            </p:nvSpPr>
            <p:spPr bwMode="auto">
              <a:xfrm>
                <a:off x="5696753" y="506233"/>
                <a:ext cx="2610120" cy="78165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𝑦</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tan</m:t>
                          </m:r>
                        </m:fName>
                        <m:e>
                          <m:r>
                            <a:rPr lang="en-US" i="1">
                              <a:solidFill>
                                <a:srgbClr val="000000"/>
                              </a:solidFill>
                              <a:latin typeface="Cambria Math" panose="02040503050406030204" pitchFamily="18" charset="0"/>
                            </a:rPr>
                            <m:t>𝑥</m:t>
                          </m:r>
                        </m:e>
                      </m:func>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r>
                            <a:rPr lang="en-US" i="1">
                              <a:solidFill>
                                <a:srgbClr val="000000"/>
                              </a:solidFill>
                              <a:latin typeface="Cambria Math" panose="02040503050406030204" pitchFamily="18" charset="0"/>
                            </a:rPr>
                            <m:t>2</m:t>
                          </m:r>
                        </m:e>
                      </m:func>
                      <m:r>
                        <a:rPr lang="en-US" i="1">
                          <a:solidFill>
                            <a:srgbClr val="000000"/>
                          </a:solidFill>
                          <a:latin typeface="Cambria Math" panose="02040503050406030204" pitchFamily="18" charset="0"/>
                        </a:rPr>
                        <m:t>𝑥</m:t>
                      </m:r>
                    </m:oMath>
                  </m:oMathPara>
                </a14:m>
                <a:endParaRPr lang="en-US" dirty="0"/>
              </a:p>
            </p:txBody>
          </p:sp>
        </mc:Choice>
        <mc:Fallback xmlns="">
          <p:sp>
            <p:nvSpPr>
              <p:cNvPr id="6" name="Object 5"/>
              <p:cNvSpPr txBox="1">
                <a:spLocks noRot="1" noChangeAspect="1" noMove="1" noResize="1" noEditPoints="1" noAdjustHandles="1" noChangeArrowheads="1" noChangeShapeType="1" noTextEdit="1"/>
              </p:cNvSpPr>
              <p:nvPr/>
            </p:nvSpPr>
            <p:spPr bwMode="auto">
              <a:xfrm>
                <a:off x="5696753" y="506233"/>
                <a:ext cx="2610120" cy="781653"/>
              </a:xfrm>
              <a:prstGeom prst="rect">
                <a:avLst/>
              </a:prstGeom>
              <a:blipFill rotWithShape="1">
                <a:blip r:embed="rId4"/>
                <a:stretch>
                  <a:fillRect/>
                </a:stretch>
              </a:blipFill>
            </p:spPr>
            <p:txBody>
              <a:bodyPr/>
              <a:lstStyle/>
              <a:p>
                <a:r>
                  <a:rPr lang="en-US">
                    <a:noFill/>
                  </a:rPr>
                  <a:t> </a:t>
                </a:r>
              </a:p>
            </p:txBody>
          </p:sp>
        </mc:Fallback>
      </mc:AlternateContent>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0" name="Object 9"/>
              <p:cNvSpPr txBox="1"/>
              <p:nvPr/>
            </p:nvSpPr>
            <p:spPr bwMode="auto">
              <a:xfrm>
                <a:off x="3258354" y="3850783"/>
                <a:ext cx="2919213" cy="43788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𝑦</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sec</m:t>
                          </m:r>
                        </m:fName>
                        <m:e>
                          <m:r>
                            <a:rPr lang="en-US" i="1">
                              <a:solidFill>
                                <a:srgbClr val="000000"/>
                              </a:solidFill>
                              <a:latin typeface="Cambria Math" panose="02040503050406030204" pitchFamily="18" charset="0"/>
                            </a:rPr>
                            <m:t>𝑥</m:t>
                          </m:r>
                        </m:e>
                      </m:func>
                      <m:r>
                        <a:rPr lang="en-US" i="1">
                          <a:solidFill>
                            <a:srgbClr val="000000"/>
                          </a:solidFill>
                          <a:latin typeface="Cambria Math" panose="02040503050406030204" pitchFamily="18" charset="0"/>
                        </a:rPr>
                        <m:t>=−2</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r>
                            <a:rPr lang="en-US" i="1">
                              <a:solidFill>
                                <a:srgbClr val="000000"/>
                              </a:solidFill>
                              <a:latin typeface="Cambria Math" panose="02040503050406030204" pitchFamily="18" charset="0"/>
                            </a:rPr>
                            <m:t>𝑥</m:t>
                          </m:r>
                        </m:e>
                      </m:fun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oMath>
                  </m:oMathPara>
                </a14:m>
                <a:endParaRPr lang="en-US"/>
              </a:p>
            </p:txBody>
          </p:sp>
        </mc:Choice>
        <mc:Fallback xmlns="">
          <p:sp>
            <p:nvSpPr>
              <p:cNvPr id="10" name="Object 9"/>
              <p:cNvSpPr txBox="1">
                <a:spLocks noRot="1" noChangeAspect="1" noMove="1" noResize="1" noEditPoints="1" noAdjustHandles="1" noChangeArrowheads="1" noChangeShapeType="1" noTextEdit="1"/>
              </p:cNvSpPr>
              <p:nvPr/>
            </p:nvSpPr>
            <p:spPr bwMode="auto">
              <a:xfrm>
                <a:off x="3258354" y="3850783"/>
                <a:ext cx="2919213" cy="437882"/>
              </a:xfrm>
              <a:prstGeom prst="rect">
                <a:avLst/>
              </a:prstGeom>
              <a:blipFill>
                <a:blip r:embed="rId5"/>
                <a:stretch>
                  <a:fillRect/>
                </a:stretch>
              </a:blipFill>
            </p:spPr>
            <p:txBody>
              <a:bodyPr/>
              <a:lstStyle/>
              <a:p>
                <a:r>
                  <a:rPr lang="en-US">
                    <a:noFill/>
                  </a:rPr>
                  <a:t> </a:t>
                </a:r>
              </a:p>
            </p:txBody>
          </p:sp>
        </mc:Fallback>
      </mc:AlternateContent>
      <p:sp>
        <p:nvSpPr>
          <p:cNvPr id="11"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2" name="Object 11"/>
              <p:cNvSpPr txBox="1"/>
              <p:nvPr/>
            </p:nvSpPr>
            <p:spPr bwMode="auto">
              <a:xfrm>
                <a:off x="3374263" y="4738664"/>
                <a:ext cx="3080340" cy="567431"/>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=−2</m:t>
                      </m:r>
                      <m:func>
                        <m:funcPr>
                          <m:ctrlPr>
                            <a:rPr lang="en-US" i="1">
                              <a:solidFill>
                                <a:srgbClr val="000000"/>
                              </a:solidFill>
                              <a:latin typeface="Cambria Math" panose="02040503050406030204" pitchFamily="18" charset="0"/>
                            </a:rPr>
                          </m:ctrlPr>
                        </m:funcPr>
                        <m:fName>
                          <m:sSup>
                            <m:sSupPr>
                              <m:ctrlPr>
                                <a:rPr lang="en-US" i="1">
                                  <a:solidFill>
                                    <a:srgbClr val="000000"/>
                                  </a:solidFill>
                                  <a:latin typeface="Cambria Math" panose="02040503050406030204" pitchFamily="18" charset="0"/>
                                </a:rPr>
                              </m:ctrlPr>
                            </m:sSupPr>
                            <m:e>
                              <m:r>
                                <m:rPr>
                                  <m:sty m:val="p"/>
                                </m:rPr>
                                <a:rPr lang="en-US" i="0">
                                  <a:solidFill>
                                    <a:srgbClr val="000000"/>
                                  </a:solidFill>
                                  <a:latin typeface="Cambria Math" panose="02040503050406030204" pitchFamily="18" charset="0"/>
                                </a:rPr>
                                <m:t>cos</m:t>
                              </m:r>
                            </m:e>
                            <m:sup>
                              <m:r>
                                <a:rPr lang="en-US" i="1">
                                  <a:solidFill>
                                    <a:srgbClr val="000000"/>
                                  </a:solidFill>
                                  <a:latin typeface="Cambria Math" panose="02040503050406030204" pitchFamily="18" charset="0"/>
                                </a:rPr>
                                <m:t>2</m:t>
                              </m:r>
                            </m:sup>
                          </m:sSup>
                        </m:fName>
                        <m:e>
                          <m:r>
                            <a:rPr lang="en-US" i="1">
                              <a:solidFill>
                                <a:srgbClr val="000000"/>
                              </a:solidFill>
                              <a:latin typeface="Cambria Math" panose="02040503050406030204" pitchFamily="18" charset="0"/>
                            </a:rPr>
                            <m:t>𝑥</m:t>
                          </m:r>
                        </m:e>
                      </m:fun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r>
                            <a:rPr lang="en-US" i="1">
                              <a:solidFill>
                                <a:srgbClr val="000000"/>
                              </a:solidFill>
                              <a:latin typeface="Cambria Math" panose="02040503050406030204" pitchFamily="18" charset="0"/>
                            </a:rPr>
                            <m:t>𝑥</m:t>
                          </m:r>
                        </m:e>
                      </m:func>
                    </m:oMath>
                  </m:oMathPara>
                </a14:m>
                <a:endParaRPr lang="en-US"/>
              </a:p>
            </p:txBody>
          </p:sp>
        </mc:Choice>
        <mc:Fallback xmlns="">
          <p:sp>
            <p:nvSpPr>
              <p:cNvPr id="12" name="Object 11"/>
              <p:cNvSpPr txBox="1">
                <a:spLocks noRot="1" noChangeAspect="1" noMove="1" noResize="1" noEditPoints="1" noAdjustHandles="1" noChangeArrowheads="1" noChangeShapeType="1" noTextEdit="1"/>
              </p:cNvSpPr>
              <p:nvPr/>
            </p:nvSpPr>
            <p:spPr bwMode="auto">
              <a:xfrm>
                <a:off x="3374263" y="4738664"/>
                <a:ext cx="3080340" cy="56743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5258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1763</TotalTime>
  <Words>1015</Words>
  <Application>Microsoft Office PowerPoint</Application>
  <PresentationFormat>Widescreen</PresentationFormat>
  <Paragraphs>121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Chapter 6</vt:lpstr>
      <vt:lpstr>DE: A differential equation (DE) is an equation that involves differentials or derivatives.</vt:lpstr>
      <vt:lpstr>Initial Value Problem (IVP) If a differential equation is required to satisfy conditions on the dependent variable and its derivatives specified at one value of the independent variable, these conditions are called initial conditions and the problem is called initial value problem (IVP). </vt:lpstr>
      <vt:lpstr>Methods of Solution</vt:lpstr>
      <vt:lpstr>Example 6.2: Solve the following IVP  dy/dt=e^(-y) (2t-4), y(0)=0 </vt:lpstr>
      <vt:lpstr>Example 6.3: Solve the following initial value problem </vt:lpstr>
      <vt:lpstr>Class Practice: Find the solution of the following DEs using separation of variables</vt:lpstr>
      <vt:lpstr>First Order Linear Differential Equations (General Form):     dy/dt+p(t)y=q(t)……(1)</vt:lpstr>
      <vt:lpstr>   . Example 6.4:  Find the general solution of  </vt:lpstr>
      <vt:lpstr>Example 6.5: Find the solution of the IVP   dy/dt+y/t=e^t, y(0)=0.</vt:lpstr>
      <vt:lpstr>Class Practice: Find the solution of the following first order linear DEs</vt:lpstr>
      <vt:lpstr>Sample MCQ</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User</dc:creator>
  <cp:lastModifiedBy>Nokibul Arfin</cp:lastModifiedBy>
  <cp:revision>44</cp:revision>
  <dcterms:created xsi:type="dcterms:W3CDTF">2020-04-17T02:23:18Z</dcterms:created>
  <dcterms:modified xsi:type="dcterms:W3CDTF">2021-08-05T09:23:40Z</dcterms:modified>
</cp:coreProperties>
</file>