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8" r:id="rId19"/>
    <p:sldId id="271" r:id="rId20"/>
    <p:sldId id="272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6EF6-4668-4E28-A444-7207AB4CF5D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8BEF-58B0-4FF3-A5A7-94283E3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78BEF-58B0-4FF3-A5A7-94283E32B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9570-C53A-461C-B530-7F577B07D378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856-1CCB-4451-9ABA-DD65FCB73F0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FAC4-B12A-4160-AC6F-D8F96A4CFE28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51B-A6C5-4815-B059-6EFBD8E227A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392-FD47-42E6-9DC4-6E8695D26039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8D1-1571-40FC-83E0-48C512181781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0CDE-9A51-47A4-B62F-07951EC70C47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C31-DC00-443E-8356-6630FEC503D7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A648-FAC9-432F-AB72-4375564ADE78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E413-F900-44BD-96E0-0DC95661E26F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BB1A-36A4-4F34-A164-A9A03A36C85D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1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1B87-6080-46D1-8976-183E248A4C09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09408" cy="1655762"/>
          </a:xfrm>
        </p:spPr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</a:rPr>
              <a:t>Higher Order Linear Differential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Non-homogeneous LDEs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104"/>
                <a:ext cx="10515600" cy="5289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solution of the non-homogeneous linear differential equation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of the form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is the general solution of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is a particular solution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particular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is called a particular integral (PI) and the general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of the related homogeneous equation is the </a:t>
                </a:r>
                <a:r>
                  <a:rPr lang="en-US" sz="2400" b="1" dirty="0"/>
                  <a:t>complementary function</a:t>
                </a:r>
                <a:r>
                  <a:rPr lang="en-US" sz="2400" dirty="0"/>
                  <a:t> (CF).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104"/>
                <a:ext cx="10515600" cy="5289859"/>
              </a:xfrm>
              <a:blipFill rotWithShape="0">
                <a:blip r:embed="rId3"/>
                <a:stretch>
                  <a:fillRect l="-928" t="-1615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33711"/>
              </p:ext>
            </p:extLst>
          </p:nvPr>
        </p:nvGraphicFramePr>
        <p:xfrm>
          <a:off x="4067032" y="1431047"/>
          <a:ext cx="1466233" cy="3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4" imgW="901309" imgH="203112" progId="Equation.3">
                  <p:embed/>
                </p:oleObj>
              </mc:Choice>
              <mc:Fallback>
                <p:oleObj name="Equation" r:id="rId4" imgW="90130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32" y="1431047"/>
                        <a:ext cx="1466233" cy="343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554448"/>
              </p:ext>
            </p:extLst>
          </p:nvPr>
        </p:nvGraphicFramePr>
        <p:xfrm>
          <a:off x="3439237" y="2059032"/>
          <a:ext cx="1477654" cy="47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6" imgW="774364" imgH="253890" progId="Equation.3">
                  <p:embed/>
                </p:oleObj>
              </mc:Choice>
              <mc:Fallback>
                <p:oleObj name="Equation" r:id="rId6" imgW="774364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237" y="2059032"/>
                        <a:ext cx="1477654" cy="474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method of undetermined Coefficient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8788039"/>
                  </p:ext>
                </p:extLst>
              </p:nvPr>
            </p:nvGraphicFramePr>
            <p:xfrm>
              <a:off x="838198" y="1077913"/>
              <a:ext cx="10762398" cy="246408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305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93072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446861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66747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Corresponding RHS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Assumed form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polynomial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=0,1,2,3⋯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polynomial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≠0 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(exponential)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𝐴𝑒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(sine/cosine)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𝐴𝑠𝑖𝑛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𝑐𝑜𝑠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8788039"/>
                  </p:ext>
                </p:extLst>
              </p:nvPr>
            </p:nvGraphicFramePr>
            <p:xfrm>
              <a:off x="838198" y="1077913"/>
              <a:ext cx="10762398" cy="246408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3051"/>
                    <a:gridCol w="4930729"/>
                    <a:gridCol w="4468618"/>
                  </a:tblGrid>
                  <a:tr h="66747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812" t="-10909" r="-91224" b="-2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10909" r="-682" b="-270909"/>
                          </a:stretch>
                        </a:blipFill>
                      </a:tcPr>
                    </a:tc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812" t="-128421" r="-91224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128421" r="-682" b="-2136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812" t="-204717" r="-91224" b="-9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204717" r="-682" b="-91509"/>
                          </a:stretch>
                        </a:blipFill>
                      </a:tcPr>
                    </a:tc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812" t="-340000" r="-9122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340000" r="-682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01086" y="3725543"/>
                <a:ext cx="100527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Note: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If the trial PS solutions duplicate terms found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then multiply the trial solution by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repeatedly until it doesn’t. The final trial PS solution is the modified expression.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86" y="3725543"/>
                <a:ext cx="1005271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5" r="-54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40344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7.4  </a:t>
                </a:r>
                <a:r>
                  <a:rPr lang="en-US" sz="2400" dirty="0"/>
                  <a:t>Find the general solution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40344"/>
              </a:xfrm>
              <a:blipFill rotWithShape="1">
                <a:blip r:embed="rId2"/>
                <a:stretch>
                  <a:fillRect l="-928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298"/>
                <a:ext cx="10515600" cy="539086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……(1)</a:t>
                </a:r>
              </a:p>
              <a:p>
                <a:pPr marL="0" indent="0">
                  <a:buNone/>
                </a:pPr>
                <a:r>
                  <a:rPr lang="en-US" sz="2400" dirty="0"/>
                  <a:t>Consider,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=0,  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Again 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Subtitling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and its derivative into the given differential equation (1), we have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TO BE CONTINUED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298"/>
                <a:ext cx="10515600" cy="5390865"/>
              </a:xfrm>
              <a:blipFill rotWithShape="0">
                <a:blip r:embed="rId3"/>
                <a:stretch>
                  <a:fillRect l="-754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09684"/>
                <a:ext cx="11021291" cy="54672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Now, equating like terms, we have,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general solution is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CW</a:t>
                </a:r>
              </a:p>
              <a:p>
                <a:pPr marL="0" indent="0">
                  <a:buNone/>
                </a:pPr>
                <a:r>
                  <a:rPr lang="en-US" sz="2400" dirty="0"/>
                  <a:t>  Solve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09684"/>
                <a:ext cx="11021291" cy="5467279"/>
              </a:xfrm>
              <a:blipFill rotWithShape="1"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36328" y="3671455"/>
            <a:ext cx="5320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Home work: </a:t>
            </a:r>
            <a:r>
              <a:rPr lang="en-US" sz="2800" dirty="0" smtClean="0"/>
              <a:t>P-402: 33-35</a:t>
            </a:r>
            <a:endParaRPr lang="en-US" sz="2800" b="1" dirty="0"/>
          </a:p>
          <a:p>
            <a:r>
              <a:rPr lang="en-US" sz="2400" dirty="0"/>
              <a:t>Differential Equations – P. Blanchard, R. L. Devaney, G. R. Hall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2400" b="1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36328" y="775855"/>
                <a:ext cx="4987636" cy="16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Class practice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4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28" y="775855"/>
                <a:ext cx="4987636" cy="1614096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6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7876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7.5 </a:t>
                </a:r>
                <a:r>
                  <a:rPr lang="en-US" sz="2400" dirty="0"/>
                  <a:t>Find the general solution of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−6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78766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6637" y="1357745"/>
                <a:ext cx="10515600" cy="51261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−6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……(1)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−6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Solving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=−2, 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=16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(1) implies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37" y="1357745"/>
                <a:ext cx="10515600" cy="5126182"/>
              </a:xfrm>
              <a:blipFill rotWithShape="1">
                <a:blip r:embed="rId3"/>
                <a:stretch>
                  <a:fillRect l="-928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817418"/>
                <a:ext cx="10924309" cy="555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16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⇒  </m:t>
                      </m:r>
                      <m:r>
                        <a:rPr lang="en-US" sz="2400" i="1">
                          <a:latin typeface="Cambria Math"/>
                        </a:rPr>
                        <m:t>6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Comparing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=1⇒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Therefore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CW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Find the general solution of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+7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+12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17418"/>
                <a:ext cx="10924309" cy="5555673"/>
              </a:xfrm>
              <a:blipFill rotWithShape="1"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4544" y="3505200"/>
            <a:ext cx="561109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Home work: </a:t>
            </a:r>
            <a:r>
              <a:rPr lang="en-US" sz="2800" dirty="0" smtClean="0"/>
              <a:t>P-399: 1-5</a:t>
            </a:r>
            <a:endParaRPr lang="en-US" sz="2800" b="1" dirty="0"/>
          </a:p>
          <a:p>
            <a:r>
              <a:rPr lang="en-US" sz="2400" dirty="0"/>
              <a:t>Differential Equations – P. Blanchard, R. L. Devaney, G. R. Hall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2400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34545" y="1080655"/>
                <a:ext cx="5430982" cy="19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Class Practice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6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8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=2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+8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9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080655"/>
                <a:ext cx="5430982" cy="1902059"/>
              </a:xfrm>
              <a:prstGeom prst="rect">
                <a:avLst/>
              </a:prstGeom>
              <a:blipFill rotWithShape="1">
                <a:blip r:embed="rId3"/>
                <a:stretch>
                  <a:fillRect l="-1796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4323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7.6 </a:t>
                </a:r>
                <a:r>
                  <a:rPr lang="en-US" sz="2400" dirty="0"/>
                  <a:t>Find the general solution of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43239"/>
              </a:xfrm>
              <a:blipFill rotWithShape="1">
                <a:blip r:embed="rId2"/>
                <a:stretch>
                  <a:fillRect l="-928"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6182"/>
                <a:ext cx="10515600" cy="4860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+3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……(1)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+3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+3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+2=0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Solving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=−2, −1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6182"/>
                <a:ext cx="10515600" cy="4860781"/>
              </a:xfrm>
              <a:blipFill rotWithShape="1">
                <a:blip r:embed="rId3"/>
                <a:stretch>
                  <a:fillRect l="-928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5855"/>
                <a:ext cx="10515600" cy="5401108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/>
                  <a:t>implies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func>
                    <m:r>
                      <a:rPr lang="en-US" sz="2400" b="0" i="0" smtClean="0">
                        <a:latin typeface="Cambria Math"/>
                      </a:rPr>
                      <m:t>+3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0" smtClean="0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Simplifying and equating both sides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+3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,  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CW</a:t>
                </a:r>
              </a:p>
              <a:p>
                <a:pPr marL="0" indent="0">
                  <a:buNone/>
                </a:pPr>
                <a:r>
                  <a:rPr lang="en-US" sz="2400" dirty="0"/>
                  <a:t>Find the general solution of (a)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(b)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5855"/>
                <a:ext cx="10515600" cy="5401108"/>
              </a:xfrm>
              <a:blipFill rotWithShape="1">
                <a:blip r:embed="rId2"/>
                <a:stretch>
                  <a:fillRect l="-81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7527" y="817418"/>
                <a:ext cx="9171709" cy="198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Class Practice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+8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+8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817418"/>
                <a:ext cx="9171709" cy="1983107"/>
              </a:xfrm>
              <a:prstGeom prst="rect">
                <a:avLst/>
              </a:prstGeom>
              <a:blipFill rotWithShape="1">
                <a:blip r:embed="rId2"/>
                <a:stretch>
                  <a:fillRect l="-1064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05344" y="3449782"/>
            <a:ext cx="9365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Home work: </a:t>
            </a:r>
            <a:r>
              <a:rPr lang="en-US" sz="2800" dirty="0" smtClean="0"/>
              <a:t>P-412: 1-6, 10-12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        </a:t>
            </a:r>
            <a:r>
              <a:rPr lang="en-US" sz="2800" dirty="0" smtClean="0"/>
              <a:t>P-424: 1-4, 9, 14</a:t>
            </a:r>
            <a:endParaRPr lang="en-US" sz="2800" b="1" dirty="0"/>
          </a:p>
          <a:p>
            <a:r>
              <a:rPr lang="en-US" sz="2400" dirty="0"/>
              <a:t>Differential Equations – P. Blanchard, R. L. Devaney, G. R. Hall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1553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7.7	 Solve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15530"/>
              </a:xfrm>
              <a:blipFill rotWithShape="1">
                <a:blip r:embed="rId2"/>
                <a:stretch>
                  <a:fillRect l="-928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4509"/>
                <a:ext cx="10515600" cy="50824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+10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……(1)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+7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+10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+10=0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=−5, −2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some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match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Multiplication once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is necessary to eliminate duplicates. Then the final form of the particular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4509"/>
                <a:ext cx="10515600" cy="5082454"/>
              </a:xfrm>
              <a:blipFill rotWithShape="1">
                <a:blip r:embed="rId3"/>
                <a:stretch>
                  <a:fillRect l="-928" t="-12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5269"/>
          </a:xfrm>
        </p:spPr>
        <p:txBody>
          <a:bodyPr>
            <a:normAutofit/>
          </a:bodyPr>
          <a:lstStyle/>
          <a:p>
            <a:r>
              <a:rPr lang="en-US" sz="2400" dirty="0"/>
              <a:t>The general </a:t>
            </a:r>
            <a:r>
              <a:rPr lang="en-US" sz="2400" i="1" dirty="0"/>
              <a:t>n</a:t>
            </a:r>
            <a:r>
              <a:rPr lang="en-US" sz="2400" dirty="0"/>
              <a:t>th order linear differential equations with constant coefficients is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where			       are constants.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3375"/>
                <a:ext cx="9258300" cy="40435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terms of differential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 , it can be written as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or, in symbolic form,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Where					     is a polynomial in </a:t>
                </a:r>
                <a:r>
                  <a:rPr lang="en-US" sz="2400" i="1" dirty="0"/>
                  <a:t>D</a:t>
                </a:r>
                <a:r>
                  <a:rPr lang="en-US" sz="2400" dirty="0"/>
                  <a:t> of degree </a:t>
                </a:r>
                <a:r>
                  <a:rPr lang="en-US" sz="2400" i="1" dirty="0"/>
                  <a:t>n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equation is said to be homogeneous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2400" dirty="0"/>
                  <a:t> and to be non-homogeneous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3375"/>
                <a:ext cx="9258300" cy="4043587"/>
              </a:xfrm>
              <a:blipFill rotWithShape="0">
                <a:blip r:embed="rId3"/>
                <a:stretch>
                  <a:fillRect l="-1054" t="-151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7811"/>
              </p:ext>
            </p:extLst>
          </p:nvPr>
        </p:nvGraphicFramePr>
        <p:xfrm>
          <a:off x="2253802" y="927278"/>
          <a:ext cx="4275794" cy="64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4" imgW="3162300" imgH="482600" progId="Equation.3">
                  <p:embed/>
                </p:oleObj>
              </mc:Choice>
              <mc:Fallback>
                <p:oleObj name="Equation" r:id="rId4" imgW="31623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802" y="927278"/>
                        <a:ext cx="4275794" cy="643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5014" y="17061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92109"/>
              </p:ext>
            </p:extLst>
          </p:nvPr>
        </p:nvGraphicFramePr>
        <p:xfrm>
          <a:off x="2125014" y="1706160"/>
          <a:ext cx="1725769" cy="40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014" y="1706160"/>
                        <a:ext cx="1725769" cy="404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88425"/>
              </p:ext>
            </p:extLst>
          </p:nvPr>
        </p:nvGraphicFramePr>
        <p:xfrm>
          <a:off x="2345833" y="2879770"/>
          <a:ext cx="6010196" cy="53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8" imgW="3022600" imgH="279400" progId="Equation.3">
                  <p:embed/>
                </p:oleObj>
              </mc:Choice>
              <mc:Fallback>
                <p:oleObj name="Equation" r:id="rId8" imgW="30226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833" y="2879770"/>
                        <a:ext cx="6010196" cy="532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96064"/>
              </p:ext>
            </p:extLst>
          </p:nvPr>
        </p:nvGraphicFramePr>
        <p:xfrm>
          <a:off x="1852098" y="4155168"/>
          <a:ext cx="3728132" cy="33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10" imgW="2527200" imgH="241200" progId="Equation.3">
                  <p:embed/>
                </p:oleObj>
              </mc:Choice>
              <mc:Fallback>
                <p:oleObj name="Equation" r:id="rId10" imgW="25272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098" y="4155168"/>
                        <a:ext cx="3728132" cy="339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7418"/>
                <a:ext cx="10515600" cy="53595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Therefore proceeding in similar way , we’ll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⇒3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Therefore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CW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Solve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=3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+2</m:t>
                    </m:r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HW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P-399: 7, 8, 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Differential Equations – P. Blanchard, R. L. Devaney, G. R. Hall (4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edition)</a:t>
                </a:r>
                <a:endParaRPr lang="en-US" sz="2400" b="1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7418"/>
                <a:ext cx="10515600" cy="5359545"/>
              </a:xfrm>
              <a:blipFill rotWithShape="1">
                <a:blip r:embed="rId2"/>
                <a:stretch>
                  <a:fillRect l="-928" t="-1593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818"/>
                <a:ext cx="105156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Find the order of the DE,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(a) …..		(b)   2		(c) …….. 	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=2, −3, 5 </m:t>
                    </m:r>
                  </m:oMath>
                </a14:m>
                <a:r>
                  <a:rPr lang="en-US" sz="2400" dirty="0" smtClean="0"/>
                  <a:t>are the </a:t>
                </a:r>
                <a:r>
                  <a:rPr lang="en-US" sz="2400" dirty="0"/>
                  <a:t>auxiliary roots of certain homogeneous DES, write down the general </a:t>
                </a:r>
                <a:r>
                  <a:rPr lang="en-US" sz="2400" dirty="0" smtClean="0"/>
                  <a:t>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	(b) 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3. Find the auxiliary roots of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(a) 		(b) 	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=−3,−3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4. From (3), write the general solution ,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	(b)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5.</a:t>
                </a:r>
                <a:r>
                  <a:rPr lang="en-US" sz="2400" dirty="0"/>
                  <a:t> Find </a:t>
                </a:r>
                <a:r>
                  <a:rPr lang="en-US" sz="2400" dirty="0" smtClean="0"/>
                  <a:t>the general </a:t>
                </a:r>
                <a:r>
                  <a:rPr lang="en-US" sz="2400" dirty="0"/>
                  <a:t>solution </a:t>
                </a:r>
                <a:r>
                  <a:rPr lang="en-US" sz="2400" dirty="0" smtClean="0"/>
                  <a:t>of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 smtClean="0"/>
                  <a:t>      </a:t>
                </a:r>
                <a:r>
                  <a:rPr lang="en-US" sz="2400" dirty="0" smtClean="0"/>
                  <a:t>(a)	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	(c)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818"/>
                <a:ext cx="10515600" cy="5514109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20"/>
          </a:xfrm>
        </p:spPr>
        <p:txBody>
          <a:bodyPr>
            <a:noAutofit/>
          </a:bodyPr>
          <a:lstStyle/>
          <a:p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0327"/>
                <a:ext cx="10515600" cy="56366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6. Using the conditions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on question (5), find A and B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(a) 		(b) 		(c)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=0,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7. Find the auxiliary roots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		(b)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8. From (7), write down the appropriate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		(b) 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9. From (8),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(a) 		(b) 		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10. </a:t>
                </a:r>
                <a:r>
                  <a:rPr lang="en-US" sz="2400" dirty="0"/>
                  <a:t>Find the general solution of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 smtClean="0"/>
                  <a:t>		(b)		(c)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0327"/>
                <a:ext cx="10515600" cy="5636636"/>
              </a:xfrm>
              <a:blipFill rotWithShape="1">
                <a:blip r:embed="rId2"/>
                <a:stretch>
                  <a:fillRect l="-928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0873" y="2604655"/>
            <a:ext cx="910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THANK YOU</a:t>
            </a:r>
            <a:endParaRPr 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2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4849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We shall now concentrate on the solution of second order LDEs. The general form of the equation is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8876" cy="4820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constants.</a:t>
                </a:r>
              </a:p>
              <a:p>
                <a:pPr marL="0" indent="0">
                  <a:buNone/>
                </a:pPr>
                <a:r>
                  <a:rPr lang="en-US" sz="2400" dirty="0"/>
                  <a:t>A trial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US" sz="2400" dirty="0"/>
                  <a:t>  leads to the auxiliary equation (AE)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Suppose the roots of the auxiliary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general solution, depending on the nature of the roots, may be expressed in any one of the following forms: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both real, the solution is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/>
                  <a:t>  (say), the two solutions are not independent and becomes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(c)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are complex, say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, the corresponding  general solution is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8876" cy="4820835"/>
              </a:xfrm>
              <a:blipFill rotWithShape="0">
                <a:blip r:embed="rId3"/>
                <a:stretch>
                  <a:fillRect l="-839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70629"/>
              </p:ext>
            </p:extLst>
          </p:nvPr>
        </p:nvGraphicFramePr>
        <p:xfrm>
          <a:off x="3152774" y="1123950"/>
          <a:ext cx="1949579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4" imgW="1637589" imgH="482391" progId="Equation.3">
                  <p:embed/>
                </p:oleObj>
              </mc:Choice>
              <mc:Fallback>
                <p:oleObj name="Equation" r:id="rId4" imgW="1637589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4" y="1123950"/>
                        <a:ext cx="1949579" cy="56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5031"/>
              </p:ext>
            </p:extLst>
          </p:nvPr>
        </p:nvGraphicFramePr>
        <p:xfrm>
          <a:off x="2361063" y="2784143"/>
          <a:ext cx="2369988" cy="47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r:id="rId6" imgW="1244600" imgH="241300" progId="Equation.DSMT4">
                  <p:embed/>
                </p:oleObj>
              </mc:Choice>
              <mc:Fallback>
                <p:oleObj r:id="rId6" imgW="1244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063" y="2784143"/>
                        <a:ext cx="2369988" cy="477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84317"/>
              </p:ext>
            </p:extLst>
          </p:nvPr>
        </p:nvGraphicFramePr>
        <p:xfrm>
          <a:off x="6714697" y="4394578"/>
          <a:ext cx="2044895" cy="42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r:id="rId8" imgW="1104900" imgH="228600" progId="Equation.DSMT4">
                  <p:embed/>
                </p:oleObj>
              </mc:Choice>
              <mc:Fallback>
                <p:oleObj r:id="rId8" imgW="1104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697" y="4394578"/>
                        <a:ext cx="2044895" cy="423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26512"/>
              </p:ext>
            </p:extLst>
          </p:nvPr>
        </p:nvGraphicFramePr>
        <p:xfrm>
          <a:off x="1504950" y="5299075"/>
          <a:ext cx="17097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10" imgW="1002960" imgH="228600" progId="Equation.3">
                  <p:embed/>
                </p:oleObj>
              </mc:Choice>
              <mc:Fallback>
                <p:oleObj name="Equation" r:id="rId10" imgW="10029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299075"/>
                        <a:ext cx="1709738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86539"/>
              </p:ext>
            </p:extLst>
          </p:nvPr>
        </p:nvGraphicFramePr>
        <p:xfrm>
          <a:off x="2238374" y="6223379"/>
          <a:ext cx="2901120" cy="42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12" imgW="1841500" imgH="266700" progId="Equation.3">
                  <p:embed/>
                </p:oleObj>
              </mc:Choice>
              <mc:Fallback>
                <p:oleObj name="Equation" r:id="rId12" imgW="1841500" imgH="266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4" y="6223379"/>
                        <a:ext cx="2901120" cy="423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above rules may be extended for higher order equations.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# Let we are given the auxiliary roots of certain homogeneous DES, write down the general solution based on the previous discussions,</a:t>
                </a:r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−3, 5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3</m:t>
                    </m:r>
                  </m:oMath>
                </a14:m>
                <a:r>
                  <a:rPr lang="en-US" sz="2400" dirty="0"/>
                  <a:t>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=2±3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2636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7.1  </a:t>
                </a:r>
                <a:r>
                  <a:rPr lang="en-US" sz="2400" dirty="0"/>
                  <a:t>Find the general solution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26366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2327"/>
                <a:ext cx="10515600" cy="48746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…..(1)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(1).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=−1,−2 </m:t>
                    </m:r>
                  </m:oMath>
                </a14:m>
                <a:r>
                  <a:rPr lang="en-US" sz="2400" dirty="0"/>
                  <a:t> (the roots are real &amp; unequal)</a:t>
                </a:r>
              </a:p>
              <a:p>
                <a:pPr marL="0" indent="0">
                  <a:buNone/>
                </a:pPr>
                <a:r>
                  <a:rPr lang="en-US" sz="2400" dirty="0"/>
                  <a:t>Thus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2327"/>
                <a:ext cx="10515600" cy="4874636"/>
              </a:xfrm>
              <a:blipFill rotWithShape="1">
                <a:blip r:embed="rId3"/>
                <a:stretch>
                  <a:fillRect l="-928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Example 7.2  </a:t>
                </a:r>
                <a:r>
                  <a:rPr lang="en-US" sz="2400" dirty="0"/>
                  <a:t>Find the general solution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…..(1)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(1).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=−3,−3 </m:t>
                    </m:r>
                  </m:oMath>
                </a14:m>
                <a:r>
                  <a:rPr lang="en-US" sz="2400" dirty="0"/>
                  <a:t> (the roots are real &amp; equal)</a:t>
                </a:r>
              </a:p>
              <a:p>
                <a:pPr marL="0" indent="0">
                  <a:buNone/>
                </a:pPr>
                <a:r>
                  <a:rPr lang="en-US" sz="2400" dirty="0"/>
                  <a:t>Thus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7819"/>
                <a:ext cx="10515600" cy="1482870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700" b="1" dirty="0"/>
                  <a:t>Example 7.3 </a:t>
                </a:r>
                <a:r>
                  <a:rPr lang="en-US" sz="2700" dirty="0"/>
                  <a:t>Find the solution of the initial value problem</a:t>
                </a:r>
                <a:br>
                  <a:rPr lang="en-US" sz="2700" dirty="0"/>
                </a:br>
                <a:r>
                  <a:rPr lang="en-US" sz="27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/>
                  <a:t>.</a:t>
                </a:r>
                <a:br>
                  <a:rPr lang="en-US" sz="2400" b="1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7819"/>
                <a:ext cx="10515600" cy="1482870"/>
              </a:xfrm>
              <a:blipFill rotWithShape="1">
                <a:blip r:embed="rId2"/>
                <a:stretch>
                  <a:fillRect l="-928"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…..(1)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(1).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(the roots are complex)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[using calculator or formula]</a:t>
                </a:r>
              </a:p>
              <a:p>
                <a:pPr marL="0" indent="0">
                  <a:buNone/>
                </a:pPr>
                <a:r>
                  <a:rPr lang="en-US" sz="2400" dirty="0"/>
                  <a:t>Thus the general solution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[with </a:t>
                </a:r>
                <a:r>
                  <a:rPr lang="el-GR" sz="2400" dirty="0">
                    <a:solidFill>
                      <a:srgbClr val="C00000"/>
                    </a:solidFill>
                  </a:rPr>
                  <a:t>α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- 1, </a:t>
                </a:r>
                <a:r>
                  <a:rPr lang="el-GR" sz="2400" dirty="0">
                    <a:solidFill>
                      <a:srgbClr val="C00000"/>
                    </a:solidFill>
                  </a:rPr>
                  <a:t>β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1]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TO BE CONTINUED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30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Now we are going to apply the initial conditions.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1821"/>
                <a:ext cx="10515600" cy="50851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……(2)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′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……(3)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Using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(2) becomes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Similarly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(3) gives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Therefore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1821"/>
                <a:ext cx="10515600" cy="5085142"/>
              </a:xfrm>
              <a:blipFill rotWithShape="1">
                <a:blip r:embed="rId2"/>
                <a:stretch>
                  <a:fillRect l="-928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7218" cy="6601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Class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9091"/>
                <a:ext cx="10515600" cy="51378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Find the general solution of the following differential equations: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10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5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 startAt="3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9091"/>
                <a:ext cx="10515600" cy="5137872"/>
              </a:xfrm>
              <a:blipFill rotWithShape="1">
                <a:blip r:embed="rId2"/>
                <a:stretch>
                  <a:fillRect l="-928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6690" y="4613564"/>
            <a:ext cx="100861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work: </a:t>
            </a:r>
            <a:r>
              <a:rPr lang="en-US" sz="2400" dirty="0" smtClean="0"/>
              <a:t>P-187: 1-4, 8(b), 8(c),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 </a:t>
            </a:r>
            <a:r>
              <a:rPr lang="en-US" sz="2400" dirty="0" smtClean="0"/>
              <a:t>P-342: 1-8, 11, 12</a:t>
            </a:r>
            <a:endParaRPr lang="en-US" sz="2400" b="1" dirty="0"/>
          </a:p>
          <a:p>
            <a:r>
              <a:rPr lang="en-US" sz="2000" dirty="0"/>
              <a:t>Differential Equations – P. Blanchard, R. L. Devaney, G. R. Hall (4</a:t>
            </a:r>
            <a:r>
              <a:rPr lang="en-US" sz="2000" baseline="30000" dirty="0"/>
              <a:t>th</a:t>
            </a:r>
            <a:r>
              <a:rPr lang="en-US" sz="2000" dirty="0"/>
              <a:t> edition)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1682</Words>
  <Application>Microsoft Office PowerPoint</Application>
  <PresentationFormat>Custom</PresentationFormat>
  <Paragraphs>241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MathType 6.0 Equation</vt:lpstr>
      <vt:lpstr>Chapter 7</vt:lpstr>
      <vt:lpstr>The general nth order linear differential equations with constant coefficients is     where          are constants.</vt:lpstr>
      <vt:lpstr>We shall now concentrate on the solution of second order LDEs. The general form of the equation is </vt:lpstr>
      <vt:lpstr>The above rules may be extended for higher order equations.</vt:lpstr>
      <vt:lpstr>Example 7.1  Find the general solution to  (d^2 y)/(dt^2 )+3 dy/dt+2y=0.</vt:lpstr>
      <vt:lpstr>Example 7.2  Find the general solution to (d^2 y)/(dx^2 )+6 dy/dx+9y=0 </vt:lpstr>
      <vt:lpstr>Example 7.3 Find the solution of the initial value problem   (d^2 y)/(dt^2 )+2 dy/dt+2y=0, y(0)=0, y^( ′) (0)=0. </vt:lpstr>
      <vt:lpstr>Now we are going to apply the initial conditions.</vt:lpstr>
      <vt:lpstr>Class Practice</vt:lpstr>
      <vt:lpstr>Non-homogeneous LDEs</vt:lpstr>
      <vt:lpstr>The method of undetermined Coefficient</vt:lpstr>
      <vt:lpstr>Example 7.4  Find the general solution of  (d^2 y)/(dt^2 )+4y=3t+2</vt:lpstr>
      <vt:lpstr>PowerPoint Presentation</vt:lpstr>
      <vt:lpstr>Example 7.5 Find the general solution of  (d^2 y)/(dt^2 )-dy/dt-6y=e^4t</vt:lpstr>
      <vt:lpstr>PowerPoint Presentation</vt:lpstr>
      <vt:lpstr>Example 7.6 Find the general solution of  (d^2 y)/(dt^2 )+3 dy/dt+2y=cos⁡t</vt:lpstr>
      <vt:lpstr>PowerPoint Presentation</vt:lpstr>
      <vt:lpstr>PowerPoint Presentation</vt:lpstr>
      <vt:lpstr>Example 7.7  Solve   (d^2 y)/(dt^2 )+7 dy/dt+10y=e^(-2t) </vt:lpstr>
      <vt:lpstr>PowerPoint Presentation</vt:lpstr>
      <vt:lpstr>Sample MCQ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User</dc:creator>
  <cp:lastModifiedBy>Teacher</cp:lastModifiedBy>
  <cp:revision>58</cp:revision>
  <dcterms:created xsi:type="dcterms:W3CDTF">2020-04-18T14:02:19Z</dcterms:created>
  <dcterms:modified xsi:type="dcterms:W3CDTF">2020-06-16T17:03:24Z</dcterms:modified>
</cp:coreProperties>
</file>