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2" r:id="rId4"/>
    <p:sldId id="303" r:id="rId5"/>
    <p:sldId id="304" r:id="rId6"/>
    <p:sldId id="306" r:id="rId7"/>
    <p:sldId id="307" r:id="rId8"/>
    <p:sldId id="308" r:id="rId9"/>
    <p:sldId id="305" r:id="rId10"/>
    <p:sldId id="309" r:id="rId11"/>
    <p:sldId id="310" r:id="rId12"/>
    <p:sldId id="311" r:id="rId13"/>
    <p:sldId id="312" r:id="rId14"/>
    <p:sldId id="324" r:id="rId15"/>
    <p:sldId id="259" r:id="rId16"/>
    <p:sldId id="313" r:id="rId17"/>
    <p:sldId id="315" r:id="rId18"/>
    <p:sldId id="316" r:id="rId19"/>
    <p:sldId id="322" r:id="rId20"/>
    <p:sldId id="317" r:id="rId21"/>
    <p:sldId id="318" r:id="rId22"/>
    <p:sldId id="319" r:id="rId23"/>
    <p:sldId id="325" r:id="rId24"/>
    <p:sldId id="320" r:id="rId25"/>
    <p:sldId id="32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918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image" Target="../media/image69.wmf"/><Relationship Id="rId1" Type="http://schemas.openxmlformats.org/officeDocument/2006/relationships/image" Target="../media/image6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2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3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3.png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47.png"/><Relationship Id="rId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8.png"/><Relationship Id="rId7" Type="http://schemas.openxmlformats.org/officeDocument/2006/relationships/image" Target="../media/image5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50.png"/><Relationship Id="rId4" Type="http://schemas.openxmlformats.org/officeDocument/2006/relationships/image" Target="../media/image5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2.png"/><Relationship Id="rId11" Type="http://schemas.openxmlformats.org/officeDocument/2006/relationships/image" Target="../media/image70.emf"/><Relationship Id="rId5" Type="http://schemas.openxmlformats.org/officeDocument/2006/relationships/image" Target="../media/image71.png"/><Relationship Id="rId10" Type="http://schemas.openxmlformats.org/officeDocument/2006/relationships/oleObject" Target="../embeddings/oleObject3.bin"/><Relationship Id="rId4" Type="http://schemas.openxmlformats.org/officeDocument/2006/relationships/image" Target="../media/image68.emf"/><Relationship Id="rId9" Type="http://schemas.openxmlformats.org/officeDocument/2006/relationships/image" Target="../media/image7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4.png"/><Relationship Id="rId4" Type="http://schemas.openxmlformats.org/officeDocument/2006/relationships/image" Target="../media/image1.jpe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8.png"/><Relationship Id="rId5" Type="http://schemas.openxmlformats.org/officeDocument/2006/relationships/image" Target="../media/image71.wmf"/><Relationship Id="rId4" Type="http://schemas.openxmlformats.org/officeDocument/2006/relationships/oleObject" Target="../embeddings/oleObject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84.png"/><Relationship Id="rId7" Type="http://schemas.openxmlformats.org/officeDocument/2006/relationships/image" Target="../media/image8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1.png"/><Relationship Id="rId5" Type="http://schemas.openxmlformats.org/officeDocument/2006/relationships/image" Target="../media/image79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80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7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739775"/>
            <a:ext cx="4419600" cy="1470025"/>
          </a:xfrm>
        </p:spPr>
        <p:txBody>
          <a:bodyPr>
            <a:normAutofit/>
          </a:bodyPr>
          <a:lstStyle/>
          <a:p>
            <a:r>
              <a:rPr lang="en-US" sz="5400" dirty="0"/>
              <a:t>Chapter-2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667000"/>
            <a:ext cx="7142018" cy="91440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Applications of Definite Integrals</a:t>
            </a:r>
          </a:p>
        </p:txBody>
      </p:sp>
    </p:spTree>
    <p:extLst>
      <p:ext uri="{BB962C8B-B14F-4D97-AF65-F5344CB8AC3E}">
        <p14:creationId xmlns:p14="http://schemas.microsoft.com/office/powerpoint/2010/main" val="1682898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819400" y="76200"/>
            <a:ext cx="3657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</a:rPr>
              <a:t> Example set-2.1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52400" y="685800"/>
            <a:ext cx="457200" cy="3255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</a:rPr>
              <a:t>3.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95300" y="688216"/>
                <a:ext cx="83058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Sketch the region enclosed by the parabolas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Hence find its area.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688216"/>
                <a:ext cx="8305800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87"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57200" y="1230868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Solution: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The region is shown in the Figure given below,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752600" y="1905000"/>
                <a:ext cx="17054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𝑦</m:t>
                    </m:r>
                    <m:r>
                      <a:rPr lang="en-US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905000"/>
                <a:ext cx="170540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537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719464" y="3124200"/>
                <a:ext cx="912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464" y="3124200"/>
                <a:ext cx="91274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8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204231" y="3505200"/>
                <a:ext cx="11710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∴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=0,1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231" y="3505200"/>
                <a:ext cx="117109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625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itle 1"/>
          <p:cNvSpPr txBox="1">
            <a:spLocks/>
          </p:cNvSpPr>
          <p:nvPr/>
        </p:nvSpPr>
        <p:spPr>
          <a:xfrm>
            <a:off x="381000" y="4038600"/>
            <a:ext cx="19812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</a:rPr>
              <a:t>So the area is,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371600" y="4542668"/>
                <a:ext cx="2015745" cy="714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rad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542668"/>
                <a:ext cx="2015745" cy="714555"/>
              </a:xfrm>
              <a:prstGeom prst="rect">
                <a:avLst/>
              </a:prstGeom>
              <a:blipFill rotWithShape="1">
                <a:blip r:embed="rId6"/>
                <a:stretch>
                  <a:fillRect r="-3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/>
          <p:cNvPicPr/>
          <p:nvPr/>
        </p:nvPicPr>
        <p:blipFill>
          <a:blip r:embed="rId7"/>
          <a:stretch>
            <a:fillRect/>
          </a:stretch>
        </p:blipFill>
        <p:spPr>
          <a:xfrm>
            <a:off x="4876800" y="2133600"/>
            <a:ext cx="3442970" cy="2590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1752600" y="2297668"/>
                <a:ext cx="1691040" cy="3724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𝑦</m:t>
                    </m:r>
                    <m:r>
                      <a:rPr lang="en-US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297668"/>
                <a:ext cx="1691040" cy="372410"/>
              </a:xfrm>
              <a:prstGeom prst="rect">
                <a:avLst/>
              </a:prstGeom>
              <a:blipFill rotWithShape="1">
                <a:blip r:embed="rId8"/>
                <a:stretch>
                  <a:fillRect t="-6557" r="-5415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1752600" y="2751790"/>
                <a:ext cx="1064330" cy="3724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751790"/>
                <a:ext cx="1064330" cy="372410"/>
              </a:xfrm>
              <a:prstGeom prst="rect">
                <a:avLst/>
              </a:prstGeom>
              <a:blipFill rotWithShape="1">
                <a:blip r:embed="rId9"/>
                <a:stretch>
                  <a:fillRect t="-6452" r="-6897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1600200" y="3505200"/>
                <a:ext cx="15090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−1)=</m:t>
                    </m:r>
                  </m:oMath>
                </a14:m>
                <a:r>
                  <a:rPr lang="en-US" dirty="0"/>
                  <a:t>0</a:t>
                </a: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3505200"/>
                <a:ext cx="1509067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607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5372100"/>
            <a:ext cx="158115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7729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819400" y="76200"/>
            <a:ext cx="3657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</a:rPr>
              <a:t> Example set-2.1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52400" y="685800"/>
            <a:ext cx="457200" cy="3255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</a:rPr>
              <a:t>4.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95300" y="688216"/>
                <a:ext cx="83058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Sketch the region enclosed by the parabolas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+10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 smtClean="0">
                        <a:latin typeface="Cambria Math"/>
                      </a:rPr>
                      <m:t>4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+16.</m:t>
                    </m:r>
                  </m:oMath>
                </a14:m>
                <a:r>
                  <a:rPr lang="en-US" dirty="0"/>
                  <a:t> Hence find its area.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688216"/>
                <a:ext cx="8305800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587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57200" y="1230868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Solution: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The region is shown in the Figure given below,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219200" y="1752600"/>
                <a:ext cx="29132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𝑦</m:t>
                    </m:r>
                    <m:r>
                      <a:rPr lang="en-US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+10</m:t>
                    </m:r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=4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+16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752600"/>
                <a:ext cx="291323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272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676400" y="3352800"/>
                <a:ext cx="13442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∴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=−1,3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352800"/>
                <a:ext cx="134421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497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itle 1"/>
          <p:cNvSpPr txBox="1">
            <a:spLocks/>
          </p:cNvSpPr>
          <p:nvPr/>
        </p:nvSpPr>
        <p:spPr>
          <a:xfrm>
            <a:off x="228600" y="3657600"/>
            <a:ext cx="19812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</a:rPr>
              <a:t>So the area is, 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005" y="1676400"/>
            <a:ext cx="3918595" cy="2472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5" y="2209800"/>
            <a:ext cx="242887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733800"/>
            <a:ext cx="3200400" cy="2857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0780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819400" y="76200"/>
            <a:ext cx="3657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</a:rPr>
              <a:t> Example set-2.1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52400" y="685800"/>
            <a:ext cx="457200" cy="3255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</a:rPr>
              <a:t>5.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95300" y="688216"/>
                <a:ext cx="83058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Sketch the region enclosed by the parabolas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+10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 smtClean="0">
                        <a:latin typeface="Cambria Math"/>
                      </a:rPr>
                      <m:t>4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+16,</m:t>
                    </m:r>
                  </m:oMath>
                </a14:m>
                <a:endParaRPr lang="en-US" b="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=−2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=5 </m:t>
                    </m:r>
                  </m:oMath>
                </a14:m>
                <a:r>
                  <a:rPr lang="en-US" dirty="0"/>
                  <a:t>Hence find its area.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688216"/>
                <a:ext cx="8305800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587" t="-660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52400" y="1383268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Solution: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The region is shown in the Figure given below,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219200" y="1752600"/>
                <a:ext cx="29132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𝑦</m:t>
                    </m:r>
                    <m:r>
                      <a:rPr lang="en-US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+10</m:t>
                    </m:r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=4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+16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752600"/>
                <a:ext cx="291323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272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676400" y="3352800"/>
                <a:ext cx="13442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∴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=−1,3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352800"/>
                <a:ext cx="134421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497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itle 1"/>
          <p:cNvSpPr txBox="1">
            <a:spLocks/>
          </p:cNvSpPr>
          <p:nvPr/>
        </p:nvSpPr>
        <p:spPr>
          <a:xfrm>
            <a:off x="228600" y="3657600"/>
            <a:ext cx="19812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</a:rPr>
              <a:t>So the area is, 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5" y="2209800"/>
            <a:ext cx="242887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250" y="1600200"/>
            <a:ext cx="361855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4222825"/>
            <a:ext cx="6815137" cy="255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8373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819400" y="76200"/>
            <a:ext cx="3657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</a:rPr>
              <a:t> Example set-2.1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52400" y="685800"/>
            <a:ext cx="457200" cy="3255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</a:rPr>
              <a:t>6.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95300" y="688216"/>
                <a:ext cx="5981700" cy="4834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Determine the area enclosed by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−3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688216"/>
                <a:ext cx="5981700" cy="483466"/>
              </a:xfrm>
              <a:prstGeom prst="rect">
                <a:avLst/>
              </a:prstGeom>
              <a:blipFill rotWithShape="1">
                <a:blip r:embed="rId2"/>
                <a:stretch>
                  <a:fillRect l="-815" r="-204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52400" y="1383268"/>
            <a:ext cx="1152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Solution: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33400" y="1720334"/>
                <a:ext cx="2834750" cy="4834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−3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−1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720334"/>
                <a:ext cx="2834750" cy="483466"/>
              </a:xfrm>
              <a:prstGeom prst="rect">
                <a:avLst/>
              </a:prstGeom>
              <a:blipFill rotWithShape="1">
                <a:blip r:embed="rId3"/>
                <a:stretch>
                  <a:fillRect r="-279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785988" y="4812268"/>
                <a:ext cx="13476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∴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=−2,4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88" y="4812268"/>
                <a:ext cx="134761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497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itle 1"/>
          <p:cNvSpPr txBox="1">
            <a:spLocks/>
          </p:cNvSpPr>
          <p:nvPr/>
        </p:nvSpPr>
        <p:spPr>
          <a:xfrm>
            <a:off x="3886200" y="3810000"/>
            <a:ext cx="1752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FF0000"/>
                </a:solidFill>
              </a:rPr>
              <a:t>So the area is,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33400" y="2640734"/>
                <a:ext cx="2834750" cy="4834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𝑥</m:t>
                    </m:r>
                    <m:r>
                      <a:rPr lang="en-US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−3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640734"/>
                <a:ext cx="2834750" cy="483466"/>
              </a:xfrm>
              <a:prstGeom prst="rect">
                <a:avLst/>
              </a:prstGeom>
              <a:blipFill rotWithShape="1">
                <a:blip r:embed="rId5"/>
                <a:stretch>
                  <a:fillRect r="-279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3135868"/>
            <a:ext cx="2276475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657600"/>
            <a:ext cx="2895600" cy="3018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237" y="1090613"/>
            <a:ext cx="2754163" cy="249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381000" y="2209800"/>
            <a:ext cx="673806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</a:rPr>
              <a:t> So,</a:t>
            </a:r>
          </a:p>
        </p:txBody>
      </p:sp>
    </p:spTree>
    <p:extLst>
      <p:ext uri="{BB962C8B-B14F-4D97-AF65-F5344CB8AC3E}">
        <p14:creationId xmlns:p14="http://schemas.microsoft.com/office/powerpoint/2010/main" val="885534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38400" y="193963"/>
            <a:ext cx="40386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</a:rPr>
              <a:t>  Sample MCQ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969818"/>
                <a:ext cx="7886700" cy="551410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/>
                  <a:t>1.If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  <a:ea typeface="Cambria Math"/>
                      </a:rPr>
                      <m:t>𝑔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200" dirty="0"/>
                  <a:t>is defined in the interval [</a:t>
                </a:r>
                <a:r>
                  <a:rPr lang="en-US" sz="2200" i="1" dirty="0" err="1"/>
                  <a:t>a,b</a:t>
                </a:r>
                <a:r>
                  <a:rPr lang="en-US" sz="2200" dirty="0"/>
                  <a:t>] where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𝑔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sz="2200" b="0" dirty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sz="2200" dirty="0"/>
                  <a:t>      then area between them could be found by </a:t>
                </a:r>
              </a:p>
              <a:p>
                <a:pPr marL="0" indent="0">
                  <a:buNone/>
                </a:pPr>
                <a:endParaRPr lang="en-US" sz="2200" dirty="0"/>
              </a:p>
              <a:p>
                <a:pPr marL="457200" indent="-457200">
                  <a:buAutoNum type="alphaLcParenBoth"/>
                </a:pPr>
                <a:r>
                  <a:rPr lang="en-US" sz="2200" dirty="0"/>
                  <a:t>…..		(b) 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200" b="0" i="1" smtClean="0">
                            <a:latin typeface="Cambria Math"/>
                          </a:rPr>
                          <m:t>𝑎</m:t>
                        </m:r>
                      </m:sub>
                      <m:sup>
                        <m:r>
                          <a:rPr lang="en-US" sz="2200" b="0" i="1" smtClean="0">
                            <a:latin typeface="Cambria Math"/>
                          </a:rPr>
                          <m:t>𝑏</m:t>
                        </m:r>
                      </m:sup>
                      <m:e>
                        <m:r>
                          <a:rPr lang="en-US" sz="22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22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𝑔</m:t>
                        </m:r>
                        <m:r>
                          <a:rPr lang="en-US" sz="2200" b="0" i="1" smtClean="0">
                            <a:latin typeface="Cambria Math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200" b="0" i="1" smtClean="0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sz="2200" i="1">
                        <a:latin typeface="Cambria Math"/>
                      </a:rPr>
                      <m:t>𝑑𝑥</m:t>
                    </m:r>
                  </m:oMath>
                </a14:m>
                <a:r>
                  <a:rPr lang="en-US" sz="2200" dirty="0"/>
                  <a:t> 	 (c) …….. </a:t>
                </a:r>
              </a:p>
              <a:p>
                <a:pPr marL="0" indent="0">
                  <a:buNone/>
                </a:pPr>
                <a:r>
                  <a:rPr lang="en-US" sz="2200" dirty="0"/>
                  <a:t>	</a:t>
                </a:r>
              </a:p>
              <a:p>
                <a:pPr marL="0" indent="0">
                  <a:buNone/>
                </a:pPr>
                <a:r>
                  <a:rPr lang="en-US" sz="2200" dirty="0"/>
                  <a:t>2. What is the  the area bounded by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𝑦</m:t>
                    </m:r>
                    <m:r>
                      <a:rPr lang="en-US" sz="2200" i="1">
                        <a:latin typeface="Cambria Math"/>
                      </a:rPr>
                      <m:t>=1−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2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dirty="0"/>
                  <a:t> and the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𝑥</m:t>
                    </m:r>
                    <m:r>
                      <a:rPr lang="en-US" sz="2200" i="1">
                        <a:latin typeface="Cambria Math"/>
                      </a:rPr>
                      <m:t>−</m:t>
                    </m:r>
                  </m:oMath>
                </a14:m>
                <a:r>
                  <a:rPr lang="en-US" sz="2200" dirty="0"/>
                  <a:t>axis. </a:t>
                </a:r>
              </a:p>
              <a:p>
                <a:pPr marL="0" indent="0">
                  <a:buNone/>
                </a:pPr>
                <a:endParaRPr lang="en-US" sz="2200" dirty="0"/>
              </a:p>
              <a:p>
                <a:pPr marL="457200" indent="-457200">
                  <a:buAutoNum type="alphaLcParenBoth"/>
                </a:pPr>
                <a:r>
                  <a:rPr lang="en-US" sz="2200" dirty="0"/>
                  <a:t>17       	(b) ….		(c)…</a:t>
                </a: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3.What is the  the area bounded by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/>
                      </a:rPr>
                      <m:t> </m:t>
                    </m:r>
                    <m:r>
                      <a:rPr lang="en-US" sz="2200" i="1">
                        <a:latin typeface="Cambria Math"/>
                      </a:rPr>
                      <m:t>𝑥</m:t>
                    </m:r>
                    <m:r>
                      <a:rPr lang="en-US" sz="22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200" i="1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sz="22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200" i="1">
                        <a:latin typeface="Cambria Math"/>
                      </a:rPr>
                      <m:t>−3</m:t>
                    </m:r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𝑦</m:t>
                    </m:r>
                    <m:r>
                      <a:rPr lang="en-US" sz="2200" i="1">
                        <a:latin typeface="Cambria Math"/>
                      </a:rPr>
                      <m:t>=</m:t>
                    </m:r>
                    <m:r>
                      <a:rPr lang="en-US" sz="2200" i="1">
                        <a:latin typeface="Cambria Math"/>
                      </a:rPr>
                      <m:t>𝑥</m:t>
                    </m:r>
                    <m:r>
                      <a:rPr lang="en-US" sz="2200" i="1">
                        <a:latin typeface="Cambria Math"/>
                      </a:rPr>
                      <m:t>−1</m:t>
                    </m:r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             (a) …		(b) ….		(c)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/>
                      </a:rPr>
                      <m:t>1</m:t>
                    </m:r>
                    <m:r>
                      <a:rPr lang="en-US" sz="2200" b="0" i="1" smtClean="0">
                        <a:latin typeface="Cambria Math"/>
                      </a:rPr>
                      <m:t>8</m:t>
                    </m:r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969818"/>
                <a:ext cx="7886700" cy="5514109"/>
              </a:xfrm>
              <a:blipFill rotWithShape="1">
                <a:blip r:embed="rId2"/>
                <a:stretch>
                  <a:fillRect l="-1005" t="-663" r="-1391" b="-3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9955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0" y="933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0" y="2171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0" y="307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200400" y="198438"/>
            <a:ext cx="2590800" cy="411162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Exercise set-2.1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2133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762000"/>
            <a:ext cx="457200" cy="3255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FF0000"/>
                </a:solidFill>
              </a:rPr>
              <a:t>1.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773668"/>
            <a:ext cx="746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Sketch the region enclosed by the following curves and then find its area.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676400" y="1495022"/>
                <a:ext cx="6019800" cy="4677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         (a)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,  1≤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≤3</m:t>
                    </m:r>
                  </m:oMath>
                </a14:m>
                <a:r>
                  <a:rPr lang="en-US" dirty="0"/>
                  <a:t> and the </a:t>
                </a:r>
                <a:r>
                  <a:rPr lang="en-US" i="1" dirty="0"/>
                  <a:t>x</a:t>
                </a:r>
                <a:r>
                  <a:rPr lang="en-US" dirty="0"/>
                  <a:t>-axis.</a:t>
                </a:r>
              </a:p>
              <a:p>
                <a:endParaRPr lang="en-US" dirty="0"/>
              </a:p>
              <a:p>
                <a:r>
                  <a:rPr lang="en-US" dirty="0"/>
                  <a:t>        (b)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,  1≤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≤2</m:t>
                    </m:r>
                  </m:oMath>
                </a14:m>
                <a:r>
                  <a:rPr lang="en-US" dirty="0"/>
                  <a:t> and the </a:t>
                </a:r>
                <a:r>
                  <a:rPr lang="en-US" i="1" dirty="0"/>
                  <a:t>x</a:t>
                </a:r>
                <a:r>
                  <a:rPr lang="en-US" dirty="0"/>
                  <a:t>-axis.</a:t>
                </a:r>
              </a:p>
              <a:p>
                <a:endParaRPr lang="en-US" dirty="0"/>
              </a:p>
              <a:p>
                <a:r>
                  <a:rPr lang="en-US" dirty="0"/>
                  <a:t>        (c)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+4,  1≤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≤3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        (d)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func>
                    <m:r>
                      <a:rPr lang="en-US" i="1">
                        <a:latin typeface="Cambria Math"/>
                      </a:rPr>
                      <m:t>,0≤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3</m:t>
                        </m:r>
                        <m:r>
                          <a:rPr lang="en-US" i="1">
                            <a:latin typeface="Cambria Math"/>
                          </a:rPr>
                          <m:t>𝜋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and the </a:t>
                </a:r>
                <a:r>
                  <a:rPr lang="en-US" i="1" dirty="0"/>
                  <a:t>x</a:t>
                </a:r>
                <a:r>
                  <a:rPr lang="en-US" dirty="0"/>
                  <a:t>-axis.</a:t>
                </a:r>
              </a:p>
              <a:p>
                <a:endParaRPr lang="en-US" dirty="0"/>
              </a:p>
              <a:p>
                <a:r>
                  <a:rPr lang="en-US" dirty="0"/>
                  <a:t>        (e)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+2, </m:t>
                    </m:r>
                  </m:oMath>
                </a14:m>
                <a:r>
                  <a:rPr lang="en-US" dirty="0"/>
                  <a:t>the </a:t>
                </a:r>
                <a:r>
                  <a:rPr lang="en-US" i="1" dirty="0"/>
                  <a:t>x</a:t>
                </a:r>
                <a:r>
                  <a:rPr lang="en-US" dirty="0"/>
                  <a:t>-axis and the lines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=1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=2.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       (f)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−4  </m:t>
                    </m:r>
                  </m:oMath>
                </a14:m>
                <a:r>
                  <a:rPr lang="en-US" dirty="0"/>
                  <a:t>and the </a:t>
                </a:r>
                <a:r>
                  <a:rPr lang="en-US" i="1" dirty="0"/>
                  <a:t>x</a:t>
                </a:r>
                <a:r>
                  <a:rPr lang="en-US" dirty="0"/>
                  <a:t>-axis.		</a:t>
                </a:r>
              </a:p>
              <a:p>
                <a:r>
                  <a:rPr lang="en-US" dirty="0"/>
                  <a:t>     	</a:t>
                </a:r>
              </a:p>
              <a:p>
                <a:r>
                  <a:rPr lang="en-US" dirty="0"/>
                  <a:t>        (g)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=1−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and the </a:t>
                </a:r>
                <a:r>
                  <a:rPr lang="en-US" i="1" dirty="0"/>
                  <a:t>y</a:t>
                </a:r>
                <a:r>
                  <a:rPr lang="en-US" dirty="0"/>
                  <a:t>-axis.</a:t>
                </a:r>
              </a:p>
              <a:p>
                <a:r>
                  <a:rPr lang="en-US" dirty="0"/>
                  <a:t>		</a:t>
                </a:r>
              </a:p>
              <a:p>
                <a:r>
                  <a:rPr lang="en-US" dirty="0"/>
                  <a:t>        (h)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1−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(2−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 and the </a:t>
                </a:r>
                <a:r>
                  <a:rPr lang="en-US" i="1" dirty="0"/>
                  <a:t>x</a:t>
                </a:r>
                <a:r>
                  <a:rPr lang="en-US" dirty="0"/>
                  <a:t>-axis.    </a:t>
                </a:r>
              </a:p>
              <a:p>
                <a:r>
                  <a:rPr lang="en-US" dirty="0"/>
                  <a:t> 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1495022"/>
                <a:ext cx="6019800" cy="4677178"/>
              </a:xfrm>
              <a:prstGeom prst="rect">
                <a:avLst/>
              </a:prstGeom>
              <a:blipFill rotWithShape="1">
                <a:blip r:embed="rId2"/>
                <a:stretch>
                  <a:fillRect l="-810" t="-651" b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9124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0" y="933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0" y="2171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2133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762000"/>
            <a:ext cx="457200" cy="3255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FF0000"/>
                </a:solidFill>
              </a:rPr>
              <a:t>2.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400" y="773668"/>
            <a:ext cx="746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Sketch the region enclosed by the following curves and then find its area.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1447800" y="1371600"/>
                <a:ext cx="6553200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(a)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and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     </a:t>
                </a:r>
              </a:p>
              <a:p>
                <a:r>
                  <a:rPr lang="en-US" dirty="0"/>
                  <a:t>                         </a:t>
                </a:r>
              </a:p>
              <a:p>
                <a:r>
                  <a:rPr lang="en-US" dirty="0"/>
                  <a:t>(b)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−3)</m:t>
                    </m:r>
                  </m:oMath>
                </a14:m>
                <a:r>
                  <a:rPr lang="en-US" dirty="0"/>
                  <a:t> and the ordinates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=5</m:t>
                    </m:r>
                  </m:oMath>
                </a14:m>
                <a:r>
                  <a:rPr lang="en-US" dirty="0"/>
                  <a:t>  </a:t>
                </a:r>
              </a:p>
              <a:p>
                <a:endParaRPr lang="en-US" dirty="0"/>
              </a:p>
              <a:p>
                <a:r>
                  <a:rPr lang="en-US" dirty="0"/>
                  <a:t>(c)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/>
                      <m:t>and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=2−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=0,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≥0</m:t>
                    </m:r>
                  </m:oMath>
                </a14:m>
                <a:r>
                  <a:rPr lang="en-US" dirty="0"/>
                  <a:t>  </a:t>
                </a:r>
              </a:p>
              <a:p>
                <a:endParaRPr lang="en-US" dirty="0"/>
              </a:p>
              <a:p>
                <a:r>
                  <a:rPr lang="en-US" dirty="0"/>
                  <a:t>(d)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=3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</a:t>
                </a:r>
              </a:p>
              <a:p>
                <a:r>
                  <a:rPr lang="en-US" dirty="0"/>
                  <a:t>(e)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/>
                      <m:t>and</m:t>
                    </m:r>
                    <m:r>
                      <a:rPr lang="en-US" i="1">
                        <a:latin typeface="Cambria Math"/>
                      </a:rPr>
                      <m:t>  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−2</m:t>
                    </m:r>
                  </m:oMath>
                </a14:m>
                <a:r>
                  <a:rPr lang="en-US" dirty="0"/>
                  <a:t>	</a:t>
                </a:r>
              </a:p>
              <a:p>
                <a:endParaRPr lang="en-US" dirty="0"/>
              </a:p>
              <a:p>
                <a:r>
                  <a:rPr lang="en-US" dirty="0"/>
                  <a:t>(g)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=4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+4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4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=16</m:t>
                    </m:r>
                  </m:oMath>
                </a14:m>
                <a:r>
                  <a:rPr lang="en-US" dirty="0"/>
                  <a:t>           </a:t>
                </a:r>
              </a:p>
              <a:p>
                <a:r>
                  <a:rPr lang="en-US" dirty="0"/>
                  <a:t> </a:t>
                </a: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1371600"/>
                <a:ext cx="6553200" cy="3416320"/>
              </a:xfrm>
              <a:prstGeom prst="rect">
                <a:avLst/>
              </a:prstGeom>
              <a:blipFill rotWithShape="1">
                <a:blip r:embed="rId2"/>
                <a:stretch>
                  <a:fillRect l="-837" t="-893" b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1219200" y="4870771"/>
            <a:ext cx="411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Calculus– James Stewart - 8</a:t>
            </a:r>
            <a:r>
              <a:rPr lang="en-US" b="1" baseline="30000" dirty="0"/>
              <a:t>th</a:t>
            </a:r>
            <a:r>
              <a:rPr lang="en-US" b="1" dirty="0"/>
              <a:t> edition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362200" y="5498068"/>
            <a:ext cx="3897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P- 434 Ex # 1, 3, 5 – 9, 13, 14, 17, 18, 22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33400" y="4856018"/>
            <a:ext cx="457200" cy="3255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FF0000"/>
                </a:solidFill>
              </a:rPr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3873314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514600" y="152400"/>
            <a:ext cx="54864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FF0000"/>
                </a:solidFill>
              </a:rPr>
              <a:t> 2.2 Volumes of Solids of Revolution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762000"/>
            <a:ext cx="2859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What is Solids of Revolution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1143000"/>
            <a:ext cx="8534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a region is rotated completely (i.e. through 2π radians) about a straight line, the solid formed is a solid of revolution. Any cross section perpendicular to the axis of rotation is circular.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28600" y="2048470"/>
                <a:ext cx="853440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To get a solid of revolution let’s start with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on an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(Left side graph).  Let’s rotate the curve about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dirty="0"/>
                  <a:t>axis(although it could be any vertical or horizontal axis) so that we get the following(right-side graph) three dimensional region.</a:t>
                </a: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048470"/>
                <a:ext cx="8534400" cy="923330"/>
              </a:xfrm>
              <a:prstGeom prst="rect">
                <a:avLst/>
              </a:prstGeom>
              <a:blipFill rotWithShape="1">
                <a:blip r:embed="rId2"/>
                <a:stretch>
                  <a:fillRect l="-643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200400"/>
            <a:ext cx="41148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759" y="3200400"/>
            <a:ext cx="2781441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2013711" y="6183868"/>
            <a:ext cx="4996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Now we are going to find the volume of the object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69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28388" y="849868"/>
            <a:ext cx="3115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Volume of Solids of Revolution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04800" y="1600200"/>
                <a:ext cx="8534400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Let us consider a solid generated by revolving about the </a:t>
                </a:r>
                <a:r>
                  <a:rPr lang="en-US" i="1" dirty="0"/>
                  <a:t>x</a:t>
                </a:r>
                <a:r>
                  <a:rPr lang="en-US" dirty="0"/>
                  <a:t>-axis of a region </a:t>
                </a:r>
                <a:r>
                  <a:rPr lang="en-US" i="1" dirty="0"/>
                  <a:t>R</a:t>
                </a:r>
                <a:r>
                  <a:rPr lang="en-US" dirty="0"/>
                  <a:t> bounded by a curve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the </a:t>
                </a:r>
                <a:r>
                  <a:rPr lang="en-US" i="1" dirty="0"/>
                  <a:t>x</a:t>
                </a:r>
                <a:r>
                  <a:rPr lang="en-US" dirty="0"/>
                  <a:t>-axis and the lines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 = </m:t>
                    </m:r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 = </m:t>
                    </m:r>
                    <m:r>
                      <a:rPr lang="en-US" i="1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 The region </a:t>
                </a:r>
                <a:r>
                  <a:rPr lang="en-US" i="1" dirty="0"/>
                  <a:t>R</a:t>
                </a:r>
                <a:r>
                  <a:rPr lang="en-US" dirty="0"/>
                  <a:t> can be divided into small strips. When a typical strip of length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/>
                  <a:t> and width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𝛥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 is rotated completely about the </a:t>
                </a:r>
                <a:r>
                  <a:rPr lang="en-US" i="1" dirty="0"/>
                  <a:t>x</a:t>
                </a:r>
                <a:r>
                  <a:rPr lang="en-US" dirty="0"/>
                  <a:t>-axis, it forms a circular disc. 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600200"/>
                <a:ext cx="8534400" cy="1477328"/>
              </a:xfrm>
              <a:prstGeom prst="rect">
                <a:avLst/>
              </a:prstGeom>
              <a:blipFill rotWithShape="1">
                <a:blip r:embed="rId2"/>
                <a:stretch>
                  <a:fillRect l="-571" t="-2066" r="-571" b="-5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508249"/>
            <a:ext cx="3886200" cy="2435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3506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7636622"/>
              </p:ext>
            </p:extLst>
          </p:nvPr>
        </p:nvGraphicFramePr>
        <p:xfrm>
          <a:off x="4953000" y="1143000"/>
          <a:ext cx="13366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3" imgW="801955" imgH="228544" progId="Equation.DSMT4">
                  <p:embed/>
                </p:oleObj>
              </mc:Choice>
              <mc:Fallback>
                <p:oleObj name="Equation" r:id="rId3" imgW="801955" imgH="22854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53000" y="1143000"/>
                        <a:ext cx="133667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143849" y="1143000"/>
                <a:ext cx="29646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The volume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𝛥</m:t>
                    </m:r>
                    <m:r>
                      <a:rPr lang="en-US" i="1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/>
                  <a:t> of the disc is ,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849" y="1143000"/>
                <a:ext cx="2964658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852" t="-8333" r="-26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36794" y="2020669"/>
                <a:ext cx="810240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The volume of the solid can be divided into small discs. Summing all the discs as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→0</m:t>
                    </m:r>
                  </m:oMath>
                </a14:m>
                <a:r>
                  <a:rPr lang="en-US" dirty="0"/>
                  <a:t>we have the volume of revolution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en-US" b="1" dirty="0"/>
                  <a:t>about the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𝒙</m:t>
                    </m:r>
                    <m:r>
                      <a:rPr lang="en-US" b="1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b="1" dirty="0"/>
                  <a:t>axis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94" y="2020669"/>
                <a:ext cx="8102405" cy="646331"/>
              </a:xfrm>
              <a:prstGeom prst="rect">
                <a:avLst/>
              </a:prstGeom>
              <a:blipFill rotWithShape="1">
                <a:blip r:embed="rId6"/>
                <a:stretch>
                  <a:fillRect l="-677" t="-4673" b="-1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0569613"/>
              </p:ext>
            </p:extLst>
          </p:nvPr>
        </p:nvGraphicFramePr>
        <p:xfrm>
          <a:off x="2874963" y="2860675"/>
          <a:ext cx="3068637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7" imgW="1841400" imgH="431640" progId="Equation.DSMT4">
                  <p:embed/>
                </p:oleObj>
              </mc:Choice>
              <mc:Fallback>
                <p:oleObj name="Equation" r:id="rId7" imgW="18414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74963" y="2860675"/>
                        <a:ext cx="3068637" cy="720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38199" y="3773269"/>
                <a:ext cx="800099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In the same way, when a region bounded by the curve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, the </a:t>
                </a:r>
                <a:r>
                  <a:rPr lang="en-US" i="1" dirty="0"/>
                  <a:t>y</a:t>
                </a:r>
                <a:r>
                  <a:rPr lang="en-US" dirty="0"/>
                  <a:t>-axis and the lines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 =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 =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is rotated </a:t>
                </a:r>
                <a:r>
                  <a:rPr lang="en-US" b="1" dirty="0"/>
                  <a:t>about the </a:t>
                </a:r>
                <a:r>
                  <a:rPr lang="en-US" b="1" i="1" dirty="0"/>
                  <a:t>y</a:t>
                </a:r>
                <a:r>
                  <a:rPr lang="en-US" b="1" dirty="0"/>
                  <a:t>-axis</a:t>
                </a:r>
                <a:r>
                  <a:rPr lang="en-US" dirty="0"/>
                  <a:t>, the solid formed has volume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773269"/>
                <a:ext cx="8000999" cy="646331"/>
              </a:xfrm>
              <a:prstGeom prst="rect">
                <a:avLst/>
              </a:prstGeom>
              <a:blipFill rotWithShape="1">
                <a:blip r:embed="rId9"/>
                <a:stretch>
                  <a:fillRect l="-609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057041"/>
              </p:ext>
            </p:extLst>
          </p:nvPr>
        </p:nvGraphicFramePr>
        <p:xfrm>
          <a:off x="3581400" y="4629150"/>
          <a:ext cx="16764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Equation" r:id="rId10" imgW="906935" imgH="380786" progId="Equation.DSMT4">
                  <p:embed/>
                </p:oleObj>
              </mc:Choice>
              <mc:Fallback>
                <p:oleObj name="Equation" r:id="rId10" imgW="906935" imgH="38078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581400" y="4629150"/>
                        <a:ext cx="1676400" cy="704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990599" y="5574268"/>
            <a:ext cx="6781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method is often called </a:t>
            </a:r>
            <a:r>
              <a:rPr lang="en-US" b="1" dirty="0"/>
              <a:t>method of disks </a:t>
            </a:r>
            <a:r>
              <a:rPr lang="en-US" dirty="0"/>
              <a:t>or the </a:t>
            </a:r>
            <a:r>
              <a:rPr lang="en-US" b="1" dirty="0"/>
              <a:t>method of rings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95600" y="228600"/>
            <a:ext cx="3115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Volume of Solids of Revolution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317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457200"/>
            <a:ext cx="5867400" cy="4572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2.1 Area of Regions Between Two Graphs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1030069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Definite integrals could be used to determine the area of the region between the graph of a function and the </a:t>
            </a:r>
            <a:r>
              <a:rPr lang="en-US" i="1" dirty="0"/>
              <a:t>x</a:t>
            </a:r>
            <a:r>
              <a:rPr lang="en-US" dirty="0"/>
              <a:t>-axis or the </a:t>
            </a:r>
            <a:r>
              <a:rPr lang="en-US" i="1" dirty="0"/>
              <a:t>y</a:t>
            </a:r>
            <a:r>
              <a:rPr lang="en-US" dirty="0"/>
              <a:t>-axis.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28600" y="1524000"/>
                <a:ext cx="8686800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US" dirty="0"/>
              </a:p>
              <a:p>
                <a:r>
                  <a:rPr lang="en-US" dirty="0"/>
                  <a:t>Recall that:</a:t>
                </a:r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)≥0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)≤0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𝑏</m:t>
                    </m:r>
                  </m:oMath>
                </a14:m>
                <a:r>
                  <a:rPr lang="en-US" dirty="0"/>
                  <a:t> then the area of the region bounded by the curve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dirty="0"/>
                  <a:t>axis and the line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/>
                  <a:t> is </a:t>
                </a: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524000"/>
                <a:ext cx="8686800" cy="1477328"/>
              </a:xfrm>
              <a:prstGeom prst="rect">
                <a:avLst/>
              </a:prstGeom>
              <a:blipFill rotWithShape="1">
                <a:blip r:embed="rId2"/>
                <a:stretch>
                  <a:fillRect l="-632" t="-2066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95400" y="3253421"/>
                <a:ext cx="1839799" cy="7206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A</m:t>
                      </m:r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3253421"/>
                <a:ext cx="1839799" cy="720647"/>
              </a:xfrm>
              <a:prstGeom prst="rect">
                <a:avLst/>
              </a:prstGeom>
              <a:blipFill rotWithShape="1">
                <a:blip r:embed="rId3"/>
                <a:stretch>
                  <a:fillRect r="-3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 descr="http://media.wiley.com/Lux/29/39829.nfg001.jp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9000" y="3034903"/>
            <a:ext cx="2057400" cy="1320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267200" y="4050268"/>
                <a:ext cx="10287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𝑓</m:t>
                    </m:r>
                    <m:r>
                      <a:rPr lang="en-US" sz="1600" i="1">
                        <a:latin typeface="Cambria Math"/>
                      </a:rPr>
                      <m:t>(</m:t>
                    </m:r>
                    <m:r>
                      <a:rPr lang="en-US" sz="1600" i="1">
                        <a:latin typeface="Cambria Math"/>
                      </a:rPr>
                      <m:t>𝑥</m:t>
                    </m:r>
                    <m:r>
                      <a:rPr lang="en-US" sz="1600" i="1">
                        <a:latin typeface="Cambria Math"/>
                      </a:rPr>
                      <m:t>)≥0</m:t>
                    </m:r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4050268"/>
                <a:ext cx="1028700" cy="338554"/>
              </a:xfrm>
              <a:prstGeom prst="rect">
                <a:avLst/>
              </a:prstGeom>
              <a:blipFill rotWithShape="1">
                <a:blip r:embed="rId5"/>
                <a:stretch>
                  <a:fillRect t="-5357" r="-5325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 descr="http://media.wiley.com/Lux/30/39830.nfg002.jpg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52210" y="2983468"/>
            <a:ext cx="1748790" cy="1170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819900" y="4126468"/>
                <a:ext cx="10287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𝑓</m:t>
                    </m:r>
                    <m:r>
                      <a:rPr lang="en-US" sz="1600" i="1">
                        <a:latin typeface="Cambria Math"/>
                      </a:rPr>
                      <m:t>(</m:t>
                    </m:r>
                    <m:r>
                      <a:rPr lang="en-US" sz="1600" i="1">
                        <a:latin typeface="Cambria Math"/>
                      </a:rPr>
                      <m:t>𝑥</m:t>
                    </m:r>
                    <m:r>
                      <a:rPr lang="en-US" sz="1600" i="1">
                        <a:latin typeface="Cambria Math"/>
                      </a:rPr>
                      <m:t>)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1600" i="1">
                        <a:latin typeface="Cambria Math"/>
                      </a:rPr>
                      <m:t>0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900" y="4126468"/>
                <a:ext cx="1028700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592" t="-8197" r="-1124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04800" y="4267200"/>
                <a:ext cx="868680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US" dirty="0"/>
              </a:p>
              <a:p>
                <a:r>
                  <a:rPr lang="en-US" dirty="0"/>
                  <a:t>Similarly.</a:t>
                </a:r>
              </a:p>
              <a:p>
                <a:r>
                  <a:rPr lang="en-US" dirty="0"/>
                  <a:t>If g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)≥0</m:t>
                    </m:r>
                  </m:oMath>
                </a14:m>
                <a:r>
                  <a:rPr lang="en-US" dirty="0"/>
                  <a:t> or  g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)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0</m:t>
                    </m:r>
                  </m:oMath>
                </a14:m>
                <a:r>
                  <a:rPr lang="en-US" dirty="0"/>
                  <a:t> for c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𝑑</m:t>
                    </m:r>
                  </m:oMath>
                </a14:m>
                <a:r>
                  <a:rPr lang="en-US" dirty="0"/>
                  <a:t> then the area of the region bounded by the curve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dirty="0"/>
                  <a:t>axis and the line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/>
                  <a:t> is </a:t>
                </a: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267200"/>
                <a:ext cx="8686800" cy="1200329"/>
              </a:xfrm>
              <a:prstGeom prst="rect">
                <a:avLst/>
              </a:prstGeom>
              <a:blipFill rotWithShape="1">
                <a:blip r:embed="rId8"/>
                <a:stretch>
                  <a:fillRect l="-561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265601" y="5661430"/>
                <a:ext cx="1908278" cy="7393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A</m:t>
                      </m:r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601" y="5661430"/>
                <a:ext cx="1908278" cy="739370"/>
              </a:xfrm>
              <a:prstGeom prst="rect">
                <a:avLst/>
              </a:prstGeom>
              <a:blipFill rotWithShape="1">
                <a:blip r:embed="rId9"/>
                <a:stretch>
                  <a:fillRect r="-2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3120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09388" y="457200"/>
            <a:ext cx="3115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Volume of Solids of Revolution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28600" y="1752600"/>
                <a:ext cx="85344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If we have two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)&gt;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/>
                  <a:t> and bounded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b</m:t>
                    </m:r>
                  </m:oMath>
                </a14:m>
                <a:r>
                  <a:rPr lang="en-US" dirty="0"/>
                  <a:t> then volume solid of revolution is </a:t>
                </a:r>
                <a:r>
                  <a:rPr lang="en-US" b="1" dirty="0"/>
                  <a:t>about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𝒙</m:t>
                    </m:r>
                    <m:r>
                      <a:rPr lang="en-US" b="1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b="1" dirty="0"/>
                  <a:t>axis </a:t>
                </a:r>
                <a:r>
                  <a:rPr lang="en-US" dirty="0"/>
                  <a:t>is given by 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752600"/>
                <a:ext cx="8534400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643" t="-4717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743200" y="2784553"/>
                <a:ext cx="3423694" cy="7206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V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</m:nary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  <m:r>
                        <a:rPr lang="en-US" b="0" i="1" smtClean="0">
                          <a:latin typeface="Cambria Math"/>
                        </a:rPr>
                        <m:t>𝑑𝑥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784553"/>
                <a:ext cx="3423694" cy="720647"/>
              </a:xfrm>
              <a:prstGeom prst="rect">
                <a:avLst/>
              </a:prstGeom>
              <a:blipFill rotWithShape="1">
                <a:blip r:embed="rId3"/>
                <a:stretch>
                  <a:fillRect r="-1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698096" y="3775153"/>
                <a:ext cx="4903074" cy="7206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V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</m:nary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outer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radius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outer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radius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  <m:r>
                        <a:rPr lang="en-US" b="0" i="1" smtClean="0">
                          <a:latin typeface="Cambria Math"/>
                        </a:rPr>
                        <m:t>𝑑𝑥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096" y="3775153"/>
                <a:ext cx="4903074" cy="720647"/>
              </a:xfrm>
              <a:prstGeom prst="rect">
                <a:avLst/>
              </a:prstGeom>
              <a:blipFill rotWithShape="1">
                <a:blip r:embed="rId4"/>
                <a:stretch>
                  <a:fillRect r="-1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534602" y="4964668"/>
            <a:ext cx="5823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Similarly for the volume of solid of revolution about </a:t>
            </a:r>
            <a:r>
              <a:rPr lang="en-US" b="1" dirty="0"/>
              <a:t>y-axis </a:t>
            </a:r>
            <a:r>
              <a:rPr lang="en-US" dirty="0"/>
              <a:t>is,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3049202" y="5527753"/>
                <a:ext cx="3427798" cy="7206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y</m:t>
                          </m:r>
                        </m:sub>
                      </m:sSub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</m:nary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  <m:r>
                        <a:rPr lang="en-US" b="0" i="1" smtClean="0">
                          <a:latin typeface="Cambria Math"/>
                        </a:rPr>
                        <m:t>𝑑𝑦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202" y="5527753"/>
                <a:ext cx="3427798" cy="720647"/>
              </a:xfrm>
              <a:prstGeom prst="rect">
                <a:avLst/>
              </a:prstGeom>
              <a:blipFill rotWithShape="1">
                <a:blip r:embed="rId5"/>
                <a:stretch>
                  <a:fillRect r="-17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3418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29000" y="798391"/>
            <a:ext cx="20720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Example set-2.2.1</a:t>
            </a:r>
            <a:endParaRPr lang="en-US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38200" y="1255591"/>
                <a:ext cx="7848600" cy="6494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Find the volume of the solid that is obtained when the region under the curve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over the interval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[1,4]</m:t>
                    </m:r>
                  </m:oMath>
                </a14:m>
                <a:r>
                  <a:rPr lang="en-US" dirty="0"/>
                  <a:t> is revolved about the </a:t>
                </a:r>
                <a:r>
                  <a:rPr lang="en-US" b="1" i="1" dirty="0"/>
                  <a:t>x</a:t>
                </a:r>
                <a:r>
                  <a:rPr lang="en-US" b="1" dirty="0"/>
                  <a:t>-axis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255591"/>
                <a:ext cx="7848600" cy="649409"/>
              </a:xfrm>
              <a:prstGeom prst="rect">
                <a:avLst/>
              </a:prstGeom>
              <a:blipFill rotWithShape="1">
                <a:blip r:embed="rId3"/>
                <a:stretch>
                  <a:fillRect l="-699" t="-4673" b="-14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70302" y="125559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1.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9812" y="2145268"/>
            <a:ext cx="1096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Solution: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63185" y="4936691"/>
            <a:ext cx="1591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volume is ,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1853399"/>
              </p:ext>
            </p:extLst>
          </p:nvPr>
        </p:nvGraphicFramePr>
        <p:xfrm>
          <a:off x="1252998" y="5365750"/>
          <a:ext cx="6519402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4" imgW="3924000" imgH="393480" progId="Equation.DSMT4">
                  <p:embed/>
                </p:oleObj>
              </mc:Choice>
              <mc:Fallback>
                <p:oleObj name="Equation" r:id="rId4" imgW="39240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52998" y="5365750"/>
                        <a:ext cx="6519402" cy="654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05200" y="2720974"/>
            <a:ext cx="2107566" cy="192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33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38200" y="762000"/>
                <a:ext cx="7848600" cy="7384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Find the volume of the solid that is obtained when the region under the curve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ad>
                      <m:ra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/>
                          </a:rPr>
                          <m:t>3</m:t>
                        </m:r>
                      </m:deg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 that lies in the first quadrant and is revolved about the </a:t>
                </a:r>
                <a:r>
                  <a:rPr lang="en-US" b="1" i="1" dirty="0"/>
                  <a:t>y</a:t>
                </a:r>
                <a:r>
                  <a:rPr lang="en-US" b="1" dirty="0"/>
                  <a:t>-axis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762000"/>
                <a:ext cx="7848600" cy="738472"/>
              </a:xfrm>
              <a:prstGeom prst="rect">
                <a:avLst/>
              </a:prstGeom>
              <a:blipFill rotWithShape="1">
                <a:blip r:embed="rId3"/>
                <a:stretch>
                  <a:fillRect l="-699" t="-4132" b="-4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70302" y="76200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2.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9812" y="1411409"/>
            <a:ext cx="1096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Solution: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70302" y="5214234"/>
            <a:ext cx="1890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So, the volume is ,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093756"/>
              </p:ext>
            </p:extLst>
          </p:nvPr>
        </p:nvGraphicFramePr>
        <p:xfrm>
          <a:off x="1546225" y="5670550"/>
          <a:ext cx="6643148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Equation" r:id="rId4" imgW="3581280" imgH="393480" progId="Equation.DSMT4">
                  <p:embed/>
                </p:oleObj>
              </mc:Choice>
              <mc:Fallback>
                <p:oleObj name="Equation" r:id="rId4" imgW="35812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46225" y="5670550"/>
                        <a:ext cx="6643148" cy="73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00200"/>
            <a:ext cx="525641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962400"/>
            <a:ext cx="2869107" cy="1175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4434200"/>
              </p:ext>
            </p:extLst>
          </p:nvPr>
        </p:nvGraphicFramePr>
        <p:xfrm>
          <a:off x="5332414" y="3962400"/>
          <a:ext cx="1414062" cy="1218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Equation" r:id="rId8" imgW="825480" imgH="711000" progId="Equation.DSMT4">
                  <p:embed/>
                </p:oleObj>
              </mc:Choice>
              <mc:Fallback>
                <p:oleObj name="Equation" r:id="rId8" imgW="82548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32414" y="3962400"/>
                        <a:ext cx="1414062" cy="12182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6204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38400" y="193963"/>
            <a:ext cx="40386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</a:rPr>
              <a:t>  Sample MCQ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762000"/>
                <a:ext cx="7886700" cy="551410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100" dirty="0"/>
                  <a:t>1.If we have two function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/>
                      </a:rPr>
                      <m:t>𝑦</m:t>
                    </m:r>
                    <m:r>
                      <a:rPr lang="en-US" sz="2100" i="1">
                        <a:latin typeface="Cambria Math"/>
                      </a:rPr>
                      <m:t>=</m:t>
                    </m:r>
                    <m:r>
                      <a:rPr lang="en-US" sz="2100" i="1">
                        <a:latin typeface="Cambria Math"/>
                      </a:rPr>
                      <m:t>𝑓</m:t>
                    </m:r>
                    <m:r>
                      <a:rPr lang="en-US" sz="2100" i="1">
                        <a:latin typeface="Cambria Math"/>
                      </a:rPr>
                      <m:t>(</m:t>
                    </m:r>
                    <m:r>
                      <a:rPr lang="en-US" sz="2100" i="1">
                        <a:latin typeface="Cambria Math"/>
                      </a:rPr>
                      <m:t>𝑥</m:t>
                    </m:r>
                    <m:r>
                      <a:rPr lang="en-US" sz="21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100" dirty="0"/>
                  <a:t> and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/>
                      </a:rPr>
                      <m:t>𝑦</m:t>
                    </m:r>
                    <m:r>
                      <a:rPr lang="en-US" sz="2100" i="1">
                        <a:latin typeface="Cambria Math"/>
                      </a:rPr>
                      <m:t>=</m:t>
                    </m:r>
                    <m:r>
                      <a:rPr lang="en-US" sz="2100" i="1">
                        <a:latin typeface="Cambria Math"/>
                      </a:rPr>
                      <m:t>𝑔</m:t>
                    </m:r>
                    <m:r>
                      <a:rPr lang="en-US" sz="2100" i="1">
                        <a:latin typeface="Cambria Math"/>
                      </a:rPr>
                      <m:t>(</m:t>
                    </m:r>
                    <m:r>
                      <a:rPr lang="en-US" sz="2100" i="1">
                        <a:latin typeface="Cambria Math"/>
                      </a:rPr>
                      <m:t>𝑥</m:t>
                    </m:r>
                    <m:r>
                      <a:rPr lang="en-US" sz="21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100" dirty="0"/>
                  <a:t> where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/>
                      </a:rPr>
                      <m:t>𝑓</m:t>
                    </m:r>
                    <m:r>
                      <a:rPr lang="en-US" sz="2100" i="1">
                        <a:latin typeface="Cambria Math"/>
                      </a:rPr>
                      <m:t>(</m:t>
                    </m:r>
                    <m:r>
                      <a:rPr lang="en-US" sz="2100" i="1">
                        <a:latin typeface="Cambria Math"/>
                      </a:rPr>
                      <m:t>𝑥</m:t>
                    </m:r>
                    <m:r>
                      <a:rPr lang="en-US" sz="2100" i="1">
                        <a:latin typeface="Cambria Math"/>
                      </a:rPr>
                      <m:t>)&gt;</m:t>
                    </m:r>
                    <m:r>
                      <a:rPr lang="en-US" sz="2100" i="1">
                        <a:latin typeface="Cambria Math"/>
                        <a:ea typeface="Cambria Math"/>
                      </a:rPr>
                      <m:t>𝑔</m:t>
                    </m:r>
                    <m:r>
                      <a:rPr lang="en-US" sz="2100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100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sz="21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100" dirty="0"/>
                  <a:t> and bounded by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sz="21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100" i="1"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sz="210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2100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sz="2100" i="1"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100">
                        <a:latin typeface="Cambria Math"/>
                        <a:ea typeface="Cambria Math"/>
                      </a:rPr>
                      <m:t>b</m:t>
                    </m:r>
                  </m:oMath>
                </a14:m>
                <a:r>
                  <a:rPr lang="en-US" sz="2100" dirty="0"/>
                  <a:t> then volume solid of revolution is </a:t>
                </a:r>
                <a:r>
                  <a:rPr lang="en-US" sz="2100" b="1" dirty="0"/>
                  <a:t>about </a:t>
                </a:r>
                <a14:m>
                  <m:oMath xmlns:m="http://schemas.openxmlformats.org/officeDocument/2006/math">
                    <m:r>
                      <a:rPr lang="en-US" sz="2100" b="1" i="1">
                        <a:latin typeface="Cambria Math"/>
                      </a:rPr>
                      <m:t>𝒙</m:t>
                    </m:r>
                    <m:r>
                      <a:rPr lang="en-US" sz="2100" b="1" i="1">
                        <a:latin typeface="Cambria Math"/>
                      </a:rPr>
                      <m:t>−</m:t>
                    </m:r>
                  </m:oMath>
                </a14:m>
                <a:r>
                  <a:rPr lang="en-US" sz="2100" b="1" dirty="0"/>
                  <a:t>axis </a:t>
                </a:r>
                <a:r>
                  <a:rPr lang="en-US" sz="2100" dirty="0"/>
                  <a:t>is given by </a:t>
                </a:r>
              </a:p>
              <a:p>
                <a:pPr marL="457200" indent="-457200">
                  <a:buFont typeface="Arial" pitchFamily="34" charset="0"/>
                  <a:buAutoNum type="alphaLcParenBoth"/>
                </a:pPr>
                <a:r>
                  <a:rPr lang="en-US" sz="2100" dirty="0"/>
                  <a:t>…..		(b) 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100" i="1">
                            <a:latin typeface="Cambria Math"/>
                          </a:rPr>
                          <m:t>𝑎</m:t>
                        </m:r>
                      </m:sub>
                      <m:sup>
                        <m:r>
                          <a:rPr lang="en-US" sz="2100" i="1">
                            <a:latin typeface="Cambria Math"/>
                          </a:rPr>
                          <m:t>𝑏</m:t>
                        </m:r>
                      </m:sup>
                      <m:e>
                        <m:r>
                          <a:rPr lang="en-US" sz="2100" i="1"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</m:nary>
                    <m:sSup>
                      <m:sSup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i="1">
                            <a:latin typeface="Cambria Math"/>
                          </a:rPr>
                          <m:t>(</m:t>
                        </m:r>
                        <m:d>
                          <m:d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100" i="1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10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1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100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100" i="1">
                                <a:latin typeface="Cambria Math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10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1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100" i="1">
                        <a:latin typeface="Cambria Math"/>
                      </a:rPr>
                      <m:t>)</m:t>
                    </m:r>
                    <m:r>
                      <a:rPr lang="en-US" sz="2100" i="1">
                        <a:latin typeface="Cambria Math"/>
                      </a:rPr>
                      <m:t>𝑑𝑥</m:t>
                    </m:r>
                  </m:oMath>
                </a14:m>
                <a:r>
                  <a:rPr lang="en-US" sz="2100" dirty="0"/>
                  <a:t>  (c) …….. </a:t>
                </a:r>
              </a:p>
              <a:p>
                <a:pPr marL="0" indent="0">
                  <a:buNone/>
                </a:pPr>
                <a:r>
                  <a:rPr lang="en-US" sz="2100" dirty="0"/>
                  <a:t>	</a:t>
                </a:r>
              </a:p>
              <a:p>
                <a:pPr marL="0" indent="0">
                  <a:buNone/>
                </a:pPr>
                <a:r>
                  <a:rPr lang="en-US" sz="2100" dirty="0"/>
                  <a:t>2. Find the volume of the solid that is obtained when the region under the curve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/>
                      </a:rPr>
                      <m:t>𝑦</m:t>
                    </m:r>
                    <m:r>
                      <a:rPr lang="en-US" sz="2100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100" i="1">
                            <a:latin typeface="Cambria Math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sz="2100" i="1" dirty="0"/>
                  <a:t> </a:t>
                </a:r>
                <a:r>
                  <a:rPr lang="en-US" sz="2100" dirty="0"/>
                  <a:t>over the interval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/>
                      </a:rPr>
                      <m:t>[1,4]</m:t>
                    </m:r>
                  </m:oMath>
                </a14:m>
                <a:r>
                  <a:rPr lang="en-US" sz="2100" dirty="0"/>
                  <a:t> is revolved about the </a:t>
                </a:r>
                <a:r>
                  <a:rPr lang="en-US" sz="2100" b="1" i="1" dirty="0"/>
                  <a:t>x</a:t>
                </a:r>
                <a:r>
                  <a:rPr lang="en-US" sz="2100" b="1" dirty="0"/>
                  <a:t>-axis</a:t>
                </a:r>
                <a:r>
                  <a:rPr lang="en-US" sz="2100" dirty="0"/>
                  <a:t>.</a:t>
                </a:r>
              </a:p>
              <a:p>
                <a:pPr marL="457200" indent="-457200">
                  <a:buAutoNum type="alphaL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1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00" b="0" i="1" smtClean="0">
                            <a:latin typeface="Cambria Math"/>
                          </a:rPr>
                          <m:t>15</m:t>
                        </m:r>
                        <m:r>
                          <a:rPr lang="en-US" sz="2100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</m:num>
                      <m:den>
                        <m:r>
                          <a:rPr lang="en-US" sz="2100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100" dirty="0"/>
                  <a:t>       	(b) ….		(c)…</a:t>
                </a:r>
              </a:p>
              <a:p>
                <a:pPr marL="0" indent="0">
                  <a:buNone/>
                </a:pPr>
                <a:endParaRPr lang="en-US" sz="2100" dirty="0"/>
              </a:p>
              <a:p>
                <a:pPr marL="0" indent="0">
                  <a:buNone/>
                </a:pPr>
                <a:r>
                  <a:rPr lang="en-US" sz="2100" dirty="0"/>
                  <a:t>3.Find the volume of the solid that is obtained when the region under the curve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/>
                      </a:rPr>
                      <m:t>𝑦</m:t>
                    </m:r>
                    <m:r>
                      <a:rPr lang="en-US" sz="2100" i="1">
                        <a:latin typeface="Cambria Math"/>
                      </a:rPr>
                      <m:t>=</m:t>
                    </m:r>
                    <m:rad>
                      <m:rad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100" i="1">
                            <a:latin typeface="Cambria Math"/>
                          </a:rPr>
                          <m:t>3</m:t>
                        </m:r>
                      </m:deg>
                      <m:e>
                        <m:r>
                          <a:rPr lang="en-US" sz="2100" i="1">
                            <a:latin typeface="Cambria Math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sz="2100" dirty="0"/>
                  <a:t> and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/>
                      </a:rPr>
                      <m:t>𝑦</m:t>
                    </m:r>
                    <m:r>
                      <a:rPr lang="en-US" sz="21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00" i="1">
                            <a:latin typeface="Cambria Math"/>
                          </a:rPr>
                          <m:t>𝑥</m:t>
                        </m:r>
                      </m:num>
                      <m:den>
                        <m:r>
                          <a:rPr lang="en-US" sz="2100" i="1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sz="21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100" dirty="0"/>
                  <a:t> that lies in the first quadrant and is revolved about the </a:t>
                </a:r>
                <a:r>
                  <a:rPr lang="en-US" sz="2100" b="1" i="1" dirty="0"/>
                  <a:t>y</a:t>
                </a:r>
                <a:r>
                  <a:rPr lang="en-US" sz="2100" b="1" dirty="0"/>
                  <a:t>-axis</a:t>
                </a:r>
                <a:r>
                  <a:rPr lang="en-US" sz="2100" dirty="0"/>
                  <a:t>.</a:t>
                </a:r>
              </a:p>
              <a:p>
                <a:pPr marL="0" indent="0">
                  <a:buNone/>
                </a:pPr>
                <a:r>
                  <a:rPr lang="en-US" sz="2100" dirty="0"/>
                  <a:t>             (a) …		(b) ….		(c)</a:t>
                </a:r>
                <a14:m>
                  <m:oMath xmlns:m="http://schemas.openxmlformats.org/officeDocument/2006/math">
                    <m:r>
                      <a:rPr lang="en-US" sz="2100" b="0" i="0" smtClean="0">
                        <a:latin typeface="Cambria Math"/>
                      </a:rPr>
                      <m:t>  </m:t>
                    </m:r>
                    <m:f>
                      <m:f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00" i="1">
                            <a:latin typeface="Cambria Math"/>
                          </a:rPr>
                          <m:t>5</m:t>
                        </m:r>
                        <m:r>
                          <a:rPr lang="en-US" sz="2100" b="0" i="1" smtClean="0">
                            <a:latin typeface="Cambria Math"/>
                          </a:rPr>
                          <m:t>12</m:t>
                        </m:r>
                        <m:r>
                          <a:rPr lang="en-US" sz="2100" i="1">
                            <a:latin typeface="Cambria Math"/>
                            <a:ea typeface="Cambria Math"/>
                          </a:rPr>
                          <m:t>𝜋</m:t>
                        </m:r>
                      </m:num>
                      <m:den>
                        <m:r>
                          <a:rPr lang="en-US" sz="2100" i="1">
                            <a:latin typeface="Cambria Math"/>
                          </a:rPr>
                          <m:t>2</m:t>
                        </m:r>
                        <m:r>
                          <a:rPr lang="en-US" sz="2100" b="0" i="1" smtClean="0">
                            <a:latin typeface="Cambria Math"/>
                          </a:rPr>
                          <m:t>1</m:t>
                        </m:r>
                      </m:den>
                    </m:f>
                  </m:oMath>
                </a14:m>
                <a:endParaRPr lang="en-US" sz="210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762000"/>
                <a:ext cx="7886700" cy="5514109"/>
              </a:xfrm>
              <a:blipFill rotWithShape="1">
                <a:blip r:embed="rId2"/>
                <a:stretch>
                  <a:fillRect l="-927" t="-663" r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9054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0302" y="156346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1.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29000" y="304800"/>
            <a:ext cx="20245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Exercise set-2.2.1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2727" y="1563469"/>
            <a:ext cx="80563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Find the volume of the solid that results when the shaded region is revolved about the indicated axis:</a:t>
            </a:r>
          </a:p>
        </p:txBody>
      </p:sp>
      <p:pic>
        <p:nvPicPr>
          <p:cNvPr id="15" name="Picture 14"/>
          <p:cNvPicPr/>
          <p:nvPr/>
        </p:nvPicPr>
        <p:blipFill>
          <a:blip r:embed="rId2"/>
          <a:stretch>
            <a:fillRect/>
          </a:stretch>
        </p:blipFill>
        <p:spPr>
          <a:xfrm>
            <a:off x="685800" y="2881747"/>
            <a:ext cx="2362200" cy="1969532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3"/>
          <a:stretch>
            <a:fillRect/>
          </a:stretch>
        </p:blipFill>
        <p:spPr>
          <a:xfrm>
            <a:off x="3676650" y="2881747"/>
            <a:ext cx="2571750" cy="1969532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>
          <a:blip r:embed="rId4"/>
          <a:stretch>
            <a:fillRect/>
          </a:stretch>
        </p:blipFill>
        <p:spPr>
          <a:xfrm>
            <a:off x="6858000" y="2743200"/>
            <a:ext cx="2057400" cy="210807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143000" y="4964668"/>
            <a:ext cx="495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(a)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102720" y="4888468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(b)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303120" y="4888468"/>
            <a:ext cx="478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(c) </a:t>
            </a:r>
          </a:p>
        </p:txBody>
      </p:sp>
    </p:spTree>
    <p:extLst>
      <p:ext uri="{BB962C8B-B14F-4D97-AF65-F5344CB8AC3E}">
        <p14:creationId xmlns:p14="http://schemas.microsoft.com/office/powerpoint/2010/main" val="2975220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0302" y="76200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2.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78873" y="685800"/>
            <a:ext cx="80632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Find the volume of the solid when the region enclosed by the given curves is revolved  about the </a:t>
            </a:r>
            <a:r>
              <a:rPr lang="en-US" b="1" i="1" dirty="0"/>
              <a:t>x</a:t>
            </a:r>
            <a:r>
              <a:rPr lang="en-US" b="1" dirty="0"/>
              <a:t>-axis.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38200" y="1589480"/>
                <a:ext cx="4572000" cy="121584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/>
                  <a:t>     (a)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rad>
                    <m:r>
                      <a:rPr lang="en-US" i="1">
                        <a:latin typeface="Cambria Math"/>
                      </a:rPr>
                      <m:t>,  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=9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     (b)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=0, 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=2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     (c)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−4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+5, 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=1, 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=4.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     (d)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=1, 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89480"/>
                <a:ext cx="4572000" cy="1215846"/>
              </a:xfrm>
              <a:prstGeom prst="rect">
                <a:avLst/>
              </a:prstGeom>
              <a:blipFill rotWithShape="1">
                <a:blip r:embed="rId2"/>
                <a:stretch>
                  <a:fillRect l="-1200" t="-2010" b="-7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381000" y="301126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3.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89571" y="2935069"/>
            <a:ext cx="80632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Find the volume of the solid when the region enclosed by the given curves is revolved  about the </a:t>
            </a:r>
            <a:r>
              <a:rPr lang="en-US" b="1" i="1" dirty="0"/>
              <a:t>y</a:t>
            </a:r>
            <a:r>
              <a:rPr lang="en-US" b="1" dirty="0"/>
              <a:t>-axis.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38200" y="3733800"/>
                <a:ext cx="3048000" cy="10556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     (a)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rad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=0, 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=3.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(b)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=1−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,  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     (c)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=1, 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=2.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733800"/>
                <a:ext cx="3048000" cy="1055674"/>
              </a:xfrm>
              <a:prstGeom prst="rect">
                <a:avLst/>
              </a:prstGeom>
              <a:blipFill rotWithShape="1">
                <a:blip r:embed="rId3"/>
                <a:stretch>
                  <a:fillRect l="-1800" t="-2312" b="-2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878912" y="4888468"/>
            <a:ext cx="367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Calculus– James Stewart - 8</a:t>
            </a:r>
            <a:r>
              <a:rPr lang="en-US" b="1" baseline="30000" dirty="0"/>
              <a:t>th</a:t>
            </a:r>
            <a:r>
              <a:rPr lang="en-US" b="1" dirty="0"/>
              <a:t> edition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81000" y="4812268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4.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166487" y="5260170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P- 446 Ex # 1-10</a:t>
            </a:r>
          </a:p>
        </p:txBody>
      </p:sp>
    </p:spTree>
    <p:extLst>
      <p:ext uri="{BB962C8B-B14F-4D97-AF65-F5344CB8AC3E}">
        <p14:creationId xmlns:p14="http://schemas.microsoft.com/office/powerpoint/2010/main" val="1400226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39436" y="808672"/>
                <a:ext cx="8423564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Also,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)≥0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)≤0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i="1"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 , then the area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of the region bounded by the graph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dirty="0"/>
                  <a:t>axis, and the lines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/>
                  <a:t> would be determined by the following definite integrals: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36" y="808672"/>
                <a:ext cx="8423564" cy="1477328"/>
              </a:xfrm>
              <a:prstGeom prst="rect">
                <a:avLst/>
              </a:prstGeom>
              <a:blipFill rotWithShape="1">
                <a:blip r:embed="rId2"/>
                <a:stretch>
                  <a:fillRect l="-651" t="-2066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109273" y="5070553"/>
                <a:ext cx="1839799" cy="7206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A</m:t>
                      </m:r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9273" y="5070553"/>
                <a:ext cx="1839799" cy="720647"/>
              </a:xfrm>
              <a:prstGeom prst="rect">
                <a:avLst/>
              </a:prstGeom>
              <a:blipFill rotWithShape="1">
                <a:blip r:embed="rId3"/>
                <a:stretch>
                  <a:fillRect r="-3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938073" y="5070553"/>
                <a:ext cx="2843727" cy="7206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073" y="5070553"/>
                <a:ext cx="2843727" cy="720647"/>
              </a:xfrm>
              <a:prstGeom prst="rect">
                <a:avLst/>
              </a:prstGeom>
              <a:blipFill rotWithShape="1">
                <a:blip r:embed="rId4"/>
                <a:stretch>
                  <a:fillRect r="-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 descr="http://media.wiley.com/Lux/31/39831.nfg003.jpg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14600" y="2628187"/>
            <a:ext cx="3886200" cy="202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95044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971800" y="152400"/>
            <a:ext cx="3581400" cy="4572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 Area Between Two Curves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685800"/>
            <a:ext cx="16002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</a:rPr>
              <a:t> First Case: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29" y="1129878"/>
            <a:ext cx="7370371" cy="3594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314739" y="4953000"/>
                <a:ext cx="2628861" cy="7206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A</m:t>
                      </m:r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739" y="4953000"/>
                <a:ext cx="2628861" cy="720647"/>
              </a:xfrm>
              <a:prstGeom prst="rect">
                <a:avLst/>
              </a:prstGeom>
              <a:blipFill rotWithShape="1">
                <a:blip r:embed="rId3"/>
                <a:stretch>
                  <a:fillRect r="-2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5838825"/>
            <a:ext cx="5257800" cy="80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76200" y="5105400"/>
            <a:ext cx="22098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</a:rPr>
              <a:t> So the Area is,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52400" y="5867400"/>
            <a:ext cx="22098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</a:rPr>
              <a:t> In other words,</a:t>
            </a:r>
          </a:p>
        </p:txBody>
      </p:sp>
    </p:spTree>
    <p:extLst>
      <p:ext uri="{BB962C8B-B14F-4D97-AF65-F5344CB8AC3E}">
        <p14:creationId xmlns:p14="http://schemas.microsoft.com/office/powerpoint/2010/main" val="1217691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533400"/>
            <a:ext cx="19812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</a:rPr>
              <a:t> Second Case: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349543" y="4953000"/>
                <a:ext cx="2746457" cy="7206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A</m:t>
                      </m:r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543" y="4953000"/>
                <a:ext cx="2746457" cy="720647"/>
              </a:xfrm>
              <a:prstGeom prst="rect">
                <a:avLst/>
              </a:prstGeom>
              <a:blipFill rotWithShape="1">
                <a:blip r:embed="rId2"/>
                <a:stretch>
                  <a:fillRect r="-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"/>
          <p:cNvSpPr txBox="1">
            <a:spLocks/>
          </p:cNvSpPr>
          <p:nvPr/>
        </p:nvSpPr>
        <p:spPr>
          <a:xfrm>
            <a:off x="76200" y="5105400"/>
            <a:ext cx="22098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</a:rPr>
              <a:t> So the Area is,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52400" y="5867400"/>
            <a:ext cx="22098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</a:rPr>
              <a:t> In other words,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1130946"/>
            <a:ext cx="6300787" cy="344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877046"/>
            <a:ext cx="4953000" cy="752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7004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819400" y="381000"/>
            <a:ext cx="3657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</a:rPr>
              <a:t> Example set-2.1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52400" y="914400"/>
            <a:ext cx="457200" cy="3255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</a:rPr>
              <a:t>1.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926068"/>
            <a:ext cx="662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Write down the area in integral form and hence evaluate it</a:t>
            </a:r>
          </a:p>
        </p:txBody>
      </p:sp>
      <p:pic>
        <p:nvPicPr>
          <p:cNvPr id="11" name="Picture 10"/>
          <p:cNvPicPr/>
          <p:nvPr/>
        </p:nvPicPr>
        <p:blipFill>
          <a:blip r:embed="rId2"/>
          <a:stretch>
            <a:fillRect/>
          </a:stretch>
        </p:blipFill>
        <p:spPr>
          <a:xfrm>
            <a:off x="2438400" y="1447800"/>
            <a:ext cx="4038600" cy="2133600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228600" y="3891979"/>
            <a:ext cx="1572491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</a:rPr>
              <a:t>Solution: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457200" y="1600200"/>
            <a:ext cx="6858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</a:rPr>
              <a:t> (a)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007918" y="4349179"/>
                <a:ext cx="3342390" cy="9848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Here,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/>
                  <a:t>(Upper function)</a:t>
                </a:r>
              </a:p>
              <a:p>
                <a:r>
                  <a:rPr lang="en-US" dirty="0"/>
                  <a:t>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(Lower function)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=0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918" y="4349179"/>
                <a:ext cx="3342390" cy="984821"/>
              </a:xfrm>
              <a:prstGeom prst="rect">
                <a:avLst/>
              </a:prstGeom>
              <a:blipFill rotWithShape="1">
                <a:blip r:embed="rId3"/>
                <a:stretch>
                  <a:fillRect l="-1457" t="-3086" r="-2732" b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itle 1"/>
          <p:cNvSpPr txBox="1">
            <a:spLocks/>
          </p:cNvSpPr>
          <p:nvPr/>
        </p:nvSpPr>
        <p:spPr>
          <a:xfrm>
            <a:off x="5105400" y="3810000"/>
            <a:ext cx="19812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</a:rPr>
              <a:t>So the area is, 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435111"/>
            <a:ext cx="2968562" cy="2346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540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819400" y="457200"/>
            <a:ext cx="3657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</a:rPr>
              <a:t> Example set-2.1</a:t>
            </a:r>
          </a:p>
        </p:txBody>
      </p:sp>
      <p:pic>
        <p:nvPicPr>
          <p:cNvPr id="13" name="Picture 12"/>
          <p:cNvPicPr/>
          <p:nvPr/>
        </p:nvPicPr>
        <p:blipFill>
          <a:blip r:embed="rId2"/>
          <a:stretch>
            <a:fillRect/>
          </a:stretch>
        </p:blipFill>
        <p:spPr>
          <a:xfrm>
            <a:off x="3409950" y="1044892"/>
            <a:ext cx="3143250" cy="2384108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-2831" y="3648670"/>
            <a:ext cx="1572491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</a:rPr>
              <a:t>Solution: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228600" y="1371600"/>
            <a:ext cx="685801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</a:rPr>
              <a:t> (b)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76487" y="4182070"/>
                <a:ext cx="3643113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+10</m:t>
                    </m:r>
                  </m:oMath>
                </a14:m>
                <a:r>
                  <a:rPr lang="en-US" dirty="0"/>
                  <a:t>(Right function)</a:t>
                </a:r>
              </a:p>
              <a:p>
                <a:r>
                  <a:rPr lang="en-US" dirty="0"/>
                  <a:t>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(Left function)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=−1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y</m:t>
                    </m:r>
                    <m:r>
                      <a:rPr lang="en-US" b="0" i="1" smtClean="0">
                        <a:latin typeface="Cambria Math"/>
                      </a:rPr>
                      <m:t>=3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87" y="4182070"/>
                <a:ext cx="3643113" cy="923330"/>
              </a:xfrm>
              <a:prstGeom prst="rect">
                <a:avLst/>
              </a:prstGeom>
              <a:blipFill rotWithShape="1">
                <a:blip r:embed="rId3"/>
                <a:stretch>
                  <a:fillRect l="-1338" t="-3289" r="-1171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419600" y="3986506"/>
                <a:ext cx="3550331" cy="7378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A</m:t>
                      </m:r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+10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3986506"/>
                <a:ext cx="3550331" cy="737894"/>
              </a:xfrm>
              <a:prstGeom prst="rect">
                <a:avLst/>
              </a:prstGeom>
              <a:blipFill rotWithShape="1">
                <a:blip r:embed="rId4"/>
                <a:stretch>
                  <a:fillRect r="-1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itle 1"/>
          <p:cNvSpPr txBox="1">
            <a:spLocks/>
          </p:cNvSpPr>
          <p:nvPr/>
        </p:nvSpPr>
        <p:spPr>
          <a:xfrm>
            <a:off x="4267200" y="3505200"/>
            <a:ext cx="19812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</a:rPr>
              <a:t>So the area is,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572000" y="4849200"/>
                <a:ext cx="3770648" cy="7134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+10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+4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−4))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849200"/>
                <a:ext cx="3770648" cy="713400"/>
              </a:xfrm>
              <a:prstGeom prst="rect">
                <a:avLst/>
              </a:prstGeom>
              <a:blipFill rotWithShape="1">
                <a:blip r:embed="rId5"/>
                <a:stretch>
                  <a:fillRect r="-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603069" y="5611200"/>
                <a:ext cx="2746329" cy="7134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+4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+6)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069" y="5611200"/>
                <a:ext cx="2746329" cy="713400"/>
              </a:xfrm>
              <a:prstGeom prst="rect">
                <a:avLst/>
              </a:prstGeom>
              <a:blipFill rotWithShape="1">
                <a:blip r:embed="rId6"/>
                <a:stretch>
                  <a:fillRect r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itle 1"/>
          <p:cNvSpPr txBox="1">
            <a:spLocks/>
          </p:cNvSpPr>
          <p:nvPr/>
        </p:nvSpPr>
        <p:spPr>
          <a:xfrm>
            <a:off x="7419109" y="5791200"/>
            <a:ext cx="1572491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79693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819400" y="304800"/>
            <a:ext cx="3657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</a:rPr>
              <a:t> Example set-2.1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57200" y="3810000"/>
            <a:ext cx="1572491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</a:rPr>
              <a:t>Solution: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228600" y="1066800"/>
            <a:ext cx="685801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</a:rPr>
              <a:t> (c)</a:t>
            </a:r>
          </a:p>
        </p:txBody>
      </p:sp>
      <p:pic>
        <p:nvPicPr>
          <p:cNvPr id="18" name="Picture 17"/>
          <p:cNvPicPr/>
          <p:nvPr/>
        </p:nvPicPr>
        <p:blipFill>
          <a:blip r:embed="rId2"/>
          <a:stretch>
            <a:fillRect/>
          </a:stretch>
        </p:blipFill>
        <p:spPr>
          <a:xfrm>
            <a:off x="2057400" y="1066800"/>
            <a:ext cx="4876800" cy="2514600"/>
          </a:xfrm>
          <a:prstGeom prst="rect">
            <a:avLst/>
          </a:prstGeom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267200"/>
            <a:ext cx="4419600" cy="224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itle 1"/>
          <p:cNvSpPr txBox="1">
            <a:spLocks/>
          </p:cNvSpPr>
          <p:nvPr/>
        </p:nvSpPr>
        <p:spPr>
          <a:xfrm>
            <a:off x="2237509" y="3810000"/>
            <a:ext cx="1496291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/>
              <a:t>The area is,</a:t>
            </a:r>
          </a:p>
        </p:txBody>
      </p:sp>
    </p:spTree>
    <p:extLst>
      <p:ext uri="{BB962C8B-B14F-4D97-AF65-F5344CB8AC3E}">
        <p14:creationId xmlns:p14="http://schemas.microsoft.com/office/powerpoint/2010/main" val="1933867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819400" y="685800"/>
            <a:ext cx="3657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</a:rPr>
              <a:t> Example set-2.1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52400" y="1304652"/>
            <a:ext cx="457200" cy="3255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</a:rPr>
              <a:t>2.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95300" y="1307068"/>
                <a:ext cx="83058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Sketch the region enclosed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=9−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and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</m:oMath>
                </a14:m>
                <a:r>
                  <a:rPr lang="en-US" dirty="0"/>
                  <a:t>axis. Hence find its area.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1307068"/>
                <a:ext cx="8305800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8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52400" y="1840468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Solution: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The region is shown in the Figure given below,</a:t>
            </a:r>
          </a:p>
        </p:txBody>
      </p:sp>
      <p:pic>
        <p:nvPicPr>
          <p:cNvPr id="16" name="Picture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24400" y="2971800"/>
            <a:ext cx="3093086" cy="2514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447800" y="2514600"/>
                <a:ext cx="28902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𝑦</m:t>
                    </m:r>
                    <m:r>
                      <a:rPr lang="en-US" i="1" smtClean="0">
                        <a:latin typeface="Cambria Math"/>
                      </a:rPr>
                      <m:t>=9−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dirty="0"/>
                  <a:t>axis)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514600"/>
                <a:ext cx="2890278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316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038274" y="3048000"/>
                <a:ext cx="13145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9−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274" y="3048000"/>
                <a:ext cx="131452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555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962074" y="3440668"/>
                <a:ext cx="9105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074" y="3440668"/>
                <a:ext cx="91056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80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899431" y="3429000"/>
                <a:ext cx="11678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∴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=±3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431" y="3429000"/>
                <a:ext cx="116788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628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143000" y="4519906"/>
                <a:ext cx="2511072" cy="7148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A</m:t>
                      </m:r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(9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−0)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519906"/>
                <a:ext cx="2511072" cy="714811"/>
              </a:xfrm>
              <a:prstGeom prst="rect">
                <a:avLst/>
              </a:prstGeom>
              <a:blipFill rotWithShape="1">
                <a:blip r:embed="rId8"/>
                <a:stretch>
                  <a:fillRect r="-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itle 1"/>
          <p:cNvSpPr txBox="1">
            <a:spLocks/>
          </p:cNvSpPr>
          <p:nvPr/>
        </p:nvSpPr>
        <p:spPr>
          <a:xfrm>
            <a:off x="381000" y="4062706"/>
            <a:ext cx="19812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</a:rPr>
              <a:t>So the area is,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371600" y="5457068"/>
                <a:ext cx="2028697" cy="7151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/>
                        </a:rPr>
                        <m:t>=2</m:t>
                      </m:r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(9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5457068"/>
                <a:ext cx="2028697" cy="715132"/>
              </a:xfrm>
              <a:prstGeom prst="rect">
                <a:avLst/>
              </a:prstGeom>
              <a:blipFill rotWithShape="1">
                <a:blip r:embed="rId9"/>
                <a:stretch>
                  <a:fillRect r="-3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402310" y="6336268"/>
                <a:ext cx="7312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/>
                        </a:rPr>
                        <m:t>=36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310" y="6336268"/>
                <a:ext cx="731290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08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0017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3102</TotalTime>
  <Words>2039</Words>
  <Application>Microsoft Office PowerPoint</Application>
  <PresentationFormat>On-screen Show (4:3)</PresentationFormat>
  <Paragraphs>212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Cambria Math</vt:lpstr>
      <vt:lpstr>Times New Roman</vt:lpstr>
      <vt:lpstr>Office Theme</vt:lpstr>
      <vt:lpstr>Equation</vt:lpstr>
      <vt:lpstr>Chapter-2</vt:lpstr>
      <vt:lpstr>2.1 Area of Regions Between Two Graphs</vt:lpstr>
      <vt:lpstr>PowerPoint Presentation</vt:lpstr>
      <vt:lpstr> Area Between Two Curves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 set-2.1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Chapter-3</dc:title>
  <dc:creator>teacher</dc:creator>
  <cp:lastModifiedBy>Nokibul Arfin</cp:lastModifiedBy>
  <cp:revision>232</cp:revision>
  <dcterms:created xsi:type="dcterms:W3CDTF">2006-08-16T00:00:00Z</dcterms:created>
  <dcterms:modified xsi:type="dcterms:W3CDTF">2021-06-29T00:12:36Z</dcterms:modified>
</cp:coreProperties>
</file>