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2" r:id="rId7"/>
    <p:sldId id="263" r:id="rId8"/>
    <p:sldId id="279" r:id="rId9"/>
    <p:sldId id="265" r:id="rId10"/>
    <p:sldId id="266" r:id="rId11"/>
    <p:sldId id="275" r:id="rId12"/>
    <p:sldId id="267" r:id="rId13"/>
    <p:sldId id="280" r:id="rId14"/>
    <p:sldId id="268" r:id="rId15"/>
    <p:sldId id="269" r:id="rId16"/>
    <p:sldId id="270" r:id="rId17"/>
    <p:sldId id="276" r:id="rId18"/>
    <p:sldId id="271" r:id="rId19"/>
    <p:sldId id="277" r:id="rId20"/>
    <p:sldId id="272" r:id="rId21"/>
    <p:sldId id="278" r:id="rId22"/>
    <p:sldId id="28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Chapter-3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Improper Integrals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Gamma Function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and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Beta Function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4572000" y="3276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3.2.4: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3738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/>
              <p:cNvSpPr txBox="1"/>
              <p:nvPr/>
            </p:nvSpPr>
            <p:spPr>
              <a:xfrm>
                <a:off x="6172200" y="4114800"/>
                <a:ext cx="25146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14800"/>
                <a:ext cx="2514600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/>
              <p:cNvSpPr txBox="1"/>
              <p:nvPr/>
            </p:nvSpPr>
            <p:spPr>
              <a:xfrm>
                <a:off x="533400" y="2898775"/>
                <a:ext cx="6858000" cy="7588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8775"/>
                <a:ext cx="6858000" cy="758825"/>
              </a:xfrm>
              <a:prstGeom prst="rect">
                <a:avLst/>
              </a:prstGeom>
              <a:blipFill rotWithShape="1">
                <a:blip r:embed="rId3"/>
                <a:stretch>
                  <a:fillRect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4152900" y="1295400"/>
                <a:ext cx="2324100" cy="64719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1295400"/>
                <a:ext cx="2324100" cy="647192"/>
              </a:xfrm>
              <a:prstGeom prst="rect">
                <a:avLst/>
              </a:prstGeom>
              <a:blipFill rotWithShape="1">
                <a:blip r:embed="rId4"/>
                <a:stretch>
                  <a:fillRect b="-29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4876800" y="4247911"/>
                <a:ext cx="952976" cy="47648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47911"/>
                <a:ext cx="952976" cy="476489"/>
              </a:xfrm>
              <a:prstGeom prst="rect">
                <a:avLst/>
              </a:prstGeom>
              <a:blipFill rotWithShape="1">
                <a:blip r:embed="rId5"/>
                <a:stretch>
                  <a:fillRect t="-6410" r="-10897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1"/>
              <p:cNvSpPr txBox="1"/>
              <p:nvPr/>
            </p:nvSpPr>
            <p:spPr>
              <a:xfrm>
                <a:off x="4876800" y="4876800"/>
                <a:ext cx="1365250" cy="381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36525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0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05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02" y="1316593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3.2.5:          </a:t>
            </a:r>
            <a:r>
              <a:rPr lang="en-US" dirty="0"/>
              <a:t>Solve the integral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2" y="2133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/>
              <p:cNvSpPr txBox="1"/>
              <p:nvPr/>
            </p:nvSpPr>
            <p:spPr>
              <a:xfrm>
                <a:off x="1066800" y="2513013"/>
                <a:ext cx="6326187" cy="8397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13013"/>
                <a:ext cx="6326187" cy="8397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6"/>
              <p:cNvSpPr txBox="1"/>
              <p:nvPr/>
            </p:nvSpPr>
            <p:spPr>
              <a:xfrm>
                <a:off x="3975100" y="1143000"/>
                <a:ext cx="1892300" cy="7175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00" y="1143000"/>
                <a:ext cx="1892300" cy="717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7"/>
              <p:cNvSpPr txBox="1"/>
              <p:nvPr/>
            </p:nvSpPr>
            <p:spPr>
              <a:xfrm>
                <a:off x="4724400" y="3587750"/>
                <a:ext cx="1143000" cy="9842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87750"/>
                <a:ext cx="1143000" cy="984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8"/>
              <p:cNvSpPr txBox="1"/>
              <p:nvPr/>
            </p:nvSpPr>
            <p:spPr>
              <a:xfrm>
                <a:off x="1676400" y="4800926"/>
                <a:ext cx="6705600" cy="7618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00926"/>
                <a:ext cx="6705600" cy="7618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1"/>
              <p:cNvSpPr txBox="1"/>
              <p:nvPr/>
            </p:nvSpPr>
            <p:spPr>
              <a:xfrm>
                <a:off x="3657600" y="5715188"/>
                <a:ext cx="3199836" cy="60941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15188"/>
                <a:ext cx="3199836" cy="6094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/>
              <p:cNvSpPr txBox="1"/>
              <p:nvPr/>
            </p:nvSpPr>
            <p:spPr>
              <a:xfrm>
                <a:off x="6324600" y="3581400"/>
                <a:ext cx="25908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581400"/>
                <a:ext cx="2590800" cy="609600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7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2607" y="533769"/>
                <a:ext cx="5296193" cy="533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Example 3.2.6:          </a:t>
                </a:r>
                <a:r>
                  <a:rPr lang="en-US" dirty="0"/>
                  <a:t>Consider the integral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1/2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7" y="533769"/>
                <a:ext cx="5296193" cy="533031"/>
              </a:xfrm>
              <a:prstGeom prst="rect">
                <a:avLst/>
              </a:prstGeom>
              <a:blipFill rotWithShape="1">
                <a:blip r:embed="rId2"/>
                <a:stretch>
                  <a:fillRect l="-921" r="-2186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" y="150204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0" y="1686708"/>
                <a:ext cx="3215817" cy="571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1/2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686708"/>
                <a:ext cx="3215817" cy="571182"/>
              </a:xfrm>
              <a:prstGeom prst="rect">
                <a:avLst/>
              </a:prstGeom>
              <a:blipFill rotWithShape="1">
                <a:blip r:embed="rId3"/>
                <a:stretch>
                  <a:fillRect r="-2652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2593256"/>
                <a:ext cx="8001000" cy="411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. 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/4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integral becomes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                         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US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		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3256"/>
                <a:ext cx="8001000" cy="4112344"/>
              </a:xfrm>
              <a:prstGeom prst="rect">
                <a:avLst/>
              </a:prstGeom>
              <a:blipFill rotWithShape="1"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750700"/>
                  </p:ext>
                </p:extLst>
              </p:nvPr>
            </p:nvGraphicFramePr>
            <p:xfrm>
              <a:off x="5562600" y="2712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750700"/>
                  </p:ext>
                </p:extLst>
              </p:nvPr>
            </p:nvGraphicFramePr>
            <p:xfrm>
              <a:off x="5562600" y="2712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54" t="-20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5677431" y="22138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/>
              <p:cNvSpPr txBox="1"/>
              <p:nvPr/>
            </p:nvSpPr>
            <p:spPr>
              <a:xfrm>
                <a:off x="6167840" y="5715000"/>
                <a:ext cx="2209800" cy="6096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40" y="5715000"/>
                <a:ext cx="2209800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1. Evaluate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                   (a)….               (</a:t>
                </a:r>
                <a:r>
                  <a:rPr lang="en-US" sz="2200" dirty="0" smtClean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sz="2200" dirty="0" smtClean="0"/>
                  <a:t> 	    </a:t>
                </a:r>
                <a:r>
                  <a:rPr lang="en-US" sz="2200" dirty="0" smtClean="0"/>
                  <a:t>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</a:t>
                </a:r>
                <a:r>
                  <a:rPr lang="en-US" sz="2200" dirty="0" smtClean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   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</a:t>
                </a:r>
                <a:r>
                  <a:rPr lang="en-US" sz="2200" dirty="0" smtClean="0"/>
                  <a:t>	</a:t>
                </a:r>
                <a:r>
                  <a:rPr lang="en-US" sz="2200" dirty="0" smtClean="0"/>
                  <a:t>(</a:t>
                </a:r>
                <a:r>
                  <a:rPr lang="en-US" sz="2200" dirty="0" smtClean="0"/>
                  <a:t>b) ….	</a:t>
                </a:r>
                <a:r>
                  <a:rPr lang="en-US" sz="2200" dirty="0" smtClean="0"/>
                  <a:t>     (</a:t>
                </a:r>
                <a:r>
                  <a:rPr lang="en-US" sz="2200" dirty="0" smtClean="0"/>
                  <a:t>c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  <a:blipFill rotWithShape="1">
                <a:blip r:embed="rId2"/>
                <a:stretch>
                  <a:fillRect l="-927" t="-810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9"/>
              <p:cNvSpPr txBox="1"/>
              <p:nvPr/>
            </p:nvSpPr>
            <p:spPr>
              <a:xfrm>
                <a:off x="2095500" y="1105408"/>
                <a:ext cx="2324100" cy="64719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1105408"/>
                <a:ext cx="2324100" cy="647192"/>
              </a:xfrm>
              <a:prstGeom prst="rect">
                <a:avLst/>
              </a:prstGeom>
              <a:blipFill rotWithShape="1">
                <a:blip r:embed="rId3"/>
                <a:stretch>
                  <a:fillRect b="-28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3984" y="540189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3.2.2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619" y="2057400"/>
                <a:ext cx="6542311" cy="1697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	   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√</m:t>
                            </m:r>
                            <m:r>
                              <a:rPr lang="en-US" i="1">
                                <a:latin typeface="Cambria Math"/>
                              </a:rPr>
                              <m:t>𝑥𝑒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	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AutoNum type="alphaLcParenBoth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	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√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19" y="2057400"/>
                <a:ext cx="6542311" cy="1697644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338" b="-4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4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57200"/>
            <a:ext cx="3886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3.3 The Beta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34574" y="2343090"/>
            <a:ext cx="5463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for convergence of  the integral, 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0,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643" y="1123890"/>
            <a:ext cx="5833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beta function is denoted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               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defined by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4648200" y="1143000"/>
                <a:ext cx="868363" cy="33665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143000"/>
                <a:ext cx="868363" cy="336658"/>
              </a:xfrm>
              <a:prstGeom prst="rect">
                <a:avLst/>
              </a:prstGeom>
              <a:blipFill rotWithShape="1">
                <a:blip r:embed="rId2"/>
                <a:stretch>
                  <a:fillRect t="-9091" r="-2605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3330574" y="1600200"/>
                <a:ext cx="3908425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74" y="1600200"/>
                <a:ext cx="3908425" cy="609600"/>
              </a:xfrm>
              <a:prstGeom prst="rect">
                <a:avLst/>
              </a:prstGeom>
              <a:blipFill rotWithShape="1">
                <a:blip r:embed="rId3"/>
                <a:stretch>
                  <a:fillRect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65218" y="29834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Relation between the Gamma- and Beta Functions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3429000" y="3519055"/>
                <a:ext cx="2760494" cy="90054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19055"/>
                <a:ext cx="2760494" cy="900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/>
              <p:cNvSpPr txBox="1"/>
              <p:nvPr/>
            </p:nvSpPr>
            <p:spPr>
              <a:xfrm>
                <a:off x="1371600" y="4953000"/>
                <a:ext cx="6701204" cy="12954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6701204" cy="1295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33400" y="4343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Gamma- and Beta Functions could be used to solve the following particular integral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611867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3.3.1:          </a:t>
            </a:r>
            <a:r>
              <a:rPr lang="en-US" dirty="0"/>
              <a:t>Evaluate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05739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3258504" y="1600200"/>
                <a:ext cx="856296" cy="4143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04" y="1600200"/>
                <a:ext cx="856296" cy="414337"/>
              </a:xfrm>
              <a:prstGeom prst="rect">
                <a:avLst/>
              </a:prstGeom>
              <a:blipFill rotWithShape="1">
                <a:blip r:embed="rId2"/>
                <a:stretch>
                  <a:fillRect t="-7463" r="-928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/>
              <p:cNvSpPr txBox="1"/>
              <p:nvPr/>
            </p:nvSpPr>
            <p:spPr>
              <a:xfrm>
                <a:off x="2313709" y="2514600"/>
                <a:ext cx="3096491" cy="685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(3,2)=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2!1!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9" y="2514600"/>
                <a:ext cx="3096491" cy="685800"/>
              </a:xfrm>
              <a:prstGeom prst="rect">
                <a:avLst/>
              </a:prstGeom>
              <a:blipFill rotWithShape="1">
                <a:blip r:embed="rId3"/>
                <a:stretch>
                  <a:fillRect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28600" y="4249212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3.3.2:          </a:t>
            </a:r>
            <a:r>
              <a:rPr lang="en-US" dirty="0"/>
              <a:t>Evaluate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600" y="511011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8"/>
              <p:cNvSpPr txBox="1"/>
              <p:nvPr/>
            </p:nvSpPr>
            <p:spPr>
              <a:xfrm>
                <a:off x="3286125" y="4043313"/>
                <a:ext cx="904875" cy="70127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5" y="4043313"/>
                <a:ext cx="904875" cy="701278"/>
              </a:xfrm>
              <a:prstGeom prst="rect">
                <a:avLst/>
              </a:prstGeom>
              <a:blipFill rotWithShape="1">
                <a:blip r:embed="rId4"/>
                <a:stretch>
                  <a:fillRect r="-16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9"/>
              <p:cNvSpPr txBox="1"/>
              <p:nvPr/>
            </p:nvSpPr>
            <p:spPr>
              <a:xfrm>
                <a:off x="1458913" y="5186313"/>
                <a:ext cx="6923087" cy="9096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13" y="5186313"/>
                <a:ext cx="6923087" cy="909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63738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3.3.3:          </a:t>
            </a:r>
            <a:r>
              <a:rPr lang="en-US" dirty="0"/>
              <a:t>Evaluate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3"/>
              <p:cNvSpPr txBox="1"/>
              <p:nvPr/>
            </p:nvSpPr>
            <p:spPr bwMode="auto">
              <a:xfrm>
                <a:off x="3363912" y="1793875"/>
                <a:ext cx="2416175" cy="79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3912" y="1793875"/>
                <a:ext cx="2416175" cy="796925"/>
              </a:xfrm>
              <a:prstGeom prst="rect">
                <a:avLst/>
              </a:prstGeom>
              <a:blipFill rotWithShape="1">
                <a:blip r:embed="rId2"/>
                <a:stretch>
                  <a:fillRect r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2514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4"/>
              <p:cNvSpPr txBox="1"/>
              <p:nvPr/>
            </p:nvSpPr>
            <p:spPr>
              <a:xfrm>
                <a:off x="762000" y="2819400"/>
                <a:ext cx="7924800" cy="84306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3+1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        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924800" cy="843064"/>
              </a:xfrm>
              <a:prstGeom prst="rect">
                <a:avLst/>
              </a:prstGeom>
              <a:blipFill rotWithShape="1">
                <a:blip r:embed="rId3"/>
                <a:stretch>
                  <a:fillRect b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6"/>
              <p:cNvSpPr txBox="1"/>
              <p:nvPr/>
            </p:nvSpPr>
            <p:spPr>
              <a:xfrm>
                <a:off x="2362200" y="4380021"/>
                <a:ext cx="2209799" cy="80157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 .1!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80021"/>
                <a:ext cx="2209799" cy="801579"/>
              </a:xfrm>
              <a:prstGeom prst="rect">
                <a:avLst/>
              </a:prstGeom>
              <a:blipFill rotWithShape="1">
                <a:blip r:embed="rId4"/>
                <a:stretch>
                  <a:fillRect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7"/>
              <p:cNvSpPr txBox="1"/>
              <p:nvPr/>
            </p:nvSpPr>
            <p:spPr>
              <a:xfrm>
                <a:off x="2438400" y="5383213"/>
                <a:ext cx="1366790" cy="6365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383213"/>
                <a:ext cx="1366790" cy="636587"/>
              </a:xfrm>
              <a:prstGeom prst="rect">
                <a:avLst/>
              </a:prstGeom>
              <a:blipFill rotWithShape="1">
                <a:blip r:embed="rId5"/>
                <a:stretch>
                  <a:fillRect b="-1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 bwMode="auto">
              <a:xfrm>
                <a:off x="1219200" y="1188422"/>
                <a:ext cx="2144712" cy="56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188422"/>
                <a:ext cx="2144712" cy="5641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5"/>
              <p:cNvSpPr txBox="1"/>
              <p:nvPr/>
            </p:nvSpPr>
            <p:spPr>
              <a:xfrm>
                <a:off x="1219200" y="566928"/>
                <a:ext cx="3124200" cy="4998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66928"/>
                <a:ext cx="3124200" cy="499872"/>
              </a:xfrm>
              <a:prstGeom prst="rect">
                <a:avLst/>
              </a:prstGeom>
              <a:blipFill rotWithShape="1">
                <a:blip r:embed="rId7"/>
                <a:stretch>
                  <a:fillRect l="-18129" t="-142683" b="-2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0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81668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3.3.4: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976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/>
              <p:cNvSpPr txBox="1"/>
              <p:nvPr/>
            </p:nvSpPr>
            <p:spPr>
              <a:xfrm>
                <a:off x="1371600" y="2438400"/>
                <a:ext cx="6678612" cy="152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6678612" cy="1524000"/>
              </a:xfrm>
              <a:prstGeom prst="rect">
                <a:avLst/>
              </a:prstGeom>
              <a:blipFill rotWithShape="1">
                <a:blip r:embed="rId2"/>
                <a:stretch>
                  <a:fillRect l="-730" b="-38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3902074" y="1143000"/>
                <a:ext cx="1736725" cy="6477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74" y="1143000"/>
                <a:ext cx="1736725" cy="647700"/>
              </a:xfrm>
              <a:prstGeom prst="rect">
                <a:avLst/>
              </a:prstGeom>
              <a:blipFill rotWithShape="1">
                <a:blip r:embed="rId3"/>
                <a:stretch>
                  <a:fillRect l="-2807" r="-3860" b="-6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2981325" y="4546356"/>
                <a:ext cx="1057275" cy="406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4546356"/>
                <a:ext cx="1057275" cy="406644"/>
              </a:xfrm>
              <a:prstGeom prst="rect">
                <a:avLst/>
              </a:prstGeom>
              <a:blipFill rotWithShape="1">
                <a:blip r:embed="rId4"/>
                <a:stretch>
                  <a:fillRect t="-7463" r="-1092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1"/>
              <p:cNvSpPr txBox="1"/>
              <p:nvPr/>
            </p:nvSpPr>
            <p:spPr>
              <a:xfrm>
                <a:off x="3009900" y="5410200"/>
                <a:ext cx="25527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4!3!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410200"/>
                <a:ext cx="2552700" cy="609600"/>
              </a:xfrm>
              <a:prstGeom prst="rect">
                <a:avLst/>
              </a:prstGeom>
              <a:blipFill rotWithShape="1">
                <a:blip r:embed="rId5"/>
                <a:stretch>
                  <a:fillRect r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5943600" y="4495800"/>
                <a:ext cx="3048000" cy="448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 1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495800"/>
                <a:ext cx="3048000" cy="448264"/>
              </a:xfrm>
              <a:prstGeom prst="rect">
                <a:avLst/>
              </a:prstGeom>
              <a:blipFill rotWithShape="1">
                <a:blip r:embed="rId6"/>
                <a:stretch>
                  <a:fillRect b="-19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5981700" y="5456237"/>
                <a:ext cx="2019300" cy="5635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456237"/>
                <a:ext cx="2019300" cy="5635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94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02" y="1240393"/>
            <a:ext cx="342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3.3.5:    </a:t>
            </a:r>
            <a:r>
              <a:rPr lang="en-US" dirty="0" smtClean="0"/>
              <a:t>Solve </a:t>
            </a:r>
            <a:r>
              <a:rPr lang="en-US" dirty="0"/>
              <a:t>the integral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2" y="220821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/>
              <p:cNvSpPr txBox="1"/>
              <p:nvPr/>
            </p:nvSpPr>
            <p:spPr>
              <a:xfrm>
                <a:off x="1644650" y="2436811"/>
                <a:ext cx="5548313" cy="137318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50" y="2436811"/>
                <a:ext cx="5548313" cy="1373189"/>
              </a:xfrm>
              <a:prstGeom prst="rect">
                <a:avLst/>
              </a:prstGeom>
              <a:blipFill rotWithShape="1">
                <a:blip r:embed="rId2"/>
                <a:stretch>
                  <a:fillRect l="-65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6"/>
              <p:cNvSpPr txBox="1"/>
              <p:nvPr/>
            </p:nvSpPr>
            <p:spPr>
              <a:xfrm>
                <a:off x="3790950" y="1066800"/>
                <a:ext cx="2071688" cy="7175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1066800"/>
                <a:ext cx="2071688" cy="717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8"/>
              <p:cNvSpPr txBox="1"/>
              <p:nvPr/>
            </p:nvSpPr>
            <p:spPr>
              <a:xfrm>
                <a:off x="3094037" y="5091112"/>
                <a:ext cx="5135563" cy="108108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037" y="5091112"/>
                <a:ext cx="5135563" cy="1081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/>
              <p:cNvSpPr txBox="1"/>
              <p:nvPr/>
            </p:nvSpPr>
            <p:spPr>
              <a:xfrm>
                <a:off x="3124200" y="4038600"/>
                <a:ext cx="1057276" cy="682824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38600"/>
                <a:ext cx="1057276" cy="682824"/>
              </a:xfrm>
              <a:prstGeom prst="rect">
                <a:avLst/>
              </a:prstGeom>
              <a:blipFill rotWithShape="1">
                <a:blip r:embed="rId5"/>
                <a:stretch>
                  <a:fillRect r="-20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960438"/>
            <a:ext cx="3048000" cy="4111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3.1 Improper Integrals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636" y="2027872"/>
            <a:ext cx="7509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improper integral </a:t>
            </a:r>
            <a:r>
              <a:rPr lang="en-US" dirty="0"/>
              <a:t>is an extended concept of a </a:t>
            </a:r>
            <a:r>
              <a:rPr lang="en-US" dirty="0">
                <a:solidFill>
                  <a:srgbClr val="FF0000"/>
                </a:solidFill>
              </a:rPr>
              <a:t>definite integral </a:t>
            </a:r>
            <a:r>
              <a:rPr lang="en-US" dirty="0"/>
              <a:t>that has infinite limits on one or both ends of the interval and/or an integrand that becomes infinite at one or more points within the interval of integration 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Improper integral is called </a:t>
            </a:r>
            <a:r>
              <a:rPr lang="en-US" dirty="0">
                <a:solidFill>
                  <a:srgbClr val="FF0000"/>
                </a:solidFill>
              </a:rPr>
              <a:t>convergent</a:t>
            </a:r>
            <a:r>
              <a:rPr lang="en-US" dirty="0"/>
              <a:t> if the limit of the integral exists with finite value and </a:t>
            </a:r>
            <a:r>
              <a:rPr lang="en-US" dirty="0">
                <a:solidFill>
                  <a:srgbClr val="FF0000"/>
                </a:solidFill>
              </a:rPr>
              <a:t>divergent </a:t>
            </a:r>
            <a:r>
              <a:rPr lang="en-US" dirty="0"/>
              <a:t>if the limit of the integral does not exist or has infinite value. </a:t>
            </a:r>
          </a:p>
        </p:txBody>
      </p:sp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45118"/>
            <a:ext cx="367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3.3.6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73" y="141062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/>
              <p:cNvSpPr txBox="1"/>
              <p:nvPr/>
            </p:nvSpPr>
            <p:spPr>
              <a:xfrm>
                <a:off x="1524524" y="1779953"/>
                <a:ext cx="2306319" cy="94319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24" y="1779953"/>
                <a:ext cx="2306319" cy="9431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4038600" y="738188"/>
                <a:ext cx="1524000" cy="785812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738188"/>
                <a:ext cx="1524000" cy="785812"/>
              </a:xfrm>
              <a:prstGeom prst="rect">
                <a:avLst/>
              </a:prstGeom>
              <a:blipFill rotWithShape="1">
                <a:blip r:embed="rId3"/>
                <a:stretch>
                  <a:fillRect r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32083" y="2738078"/>
                <a:ext cx="2330317" cy="99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83" y="2738078"/>
                <a:ext cx="2330317" cy="995722"/>
              </a:xfrm>
              <a:prstGeom prst="rect">
                <a:avLst/>
              </a:prstGeom>
              <a:blipFill rotWithShape="1">
                <a:blip r:embed="rId4"/>
                <a:stretch>
                  <a:fillRect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6400" y="3788772"/>
                <a:ext cx="3141052" cy="783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88772"/>
                <a:ext cx="3141052" cy="783228"/>
              </a:xfrm>
              <a:prstGeom prst="rect">
                <a:avLst/>
              </a:prstGeom>
              <a:blipFill rotWithShape="1">
                <a:blip r:embed="rId5"/>
                <a:stretch>
                  <a:fillRect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32083" y="4980486"/>
                <a:ext cx="2689262" cy="783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83" y="4980486"/>
                <a:ext cx="2689262" cy="783228"/>
              </a:xfrm>
              <a:prstGeom prst="rect">
                <a:avLst/>
              </a:prstGeom>
              <a:blipFill rotWithShape="1">
                <a:blip r:embed="rId6"/>
                <a:stretch>
                  <a:fillRect r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8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8"/>
              <p:cNvSpPr txBox="1"/>
              <p:nvPr/>
            </p:nvSpPr>
            <p:spPr>
              <a:xfrm>
                <a:off x="533400" y="4786313"/>
                <a:ext cx="6313488" cy="108108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86313"/>
                <a:ext cx="6313488" cy="10810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/>
              <p:cNvSpPr txBox="1"/>
              <p:nvPr/>
            </p:nvSpPr>
            <p:spPr>
              <a:xfrm>
                <a:off x="585787" y="4114800"/>
                <a:ext cx="1166813" cy="6826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" y="4114800"/>
                <a:ext cx="1166813" cy="682625"/>
              </a:xfrm>
              <a:prstGeom prst="rect">
                <a:avLst/>
              </a:prstGeom>
              <a:blipFill rotWithShape="1">
                <a:blip r:embed="rId3"/>
                <a:stretch>
                  <a:fillRect r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/>
              <p:cNvSpPr txBox="1"/>
              <p:nvPr/>
            </p:nvSpPr>
            <p:spPr>
              <a:xfrm>
                <a:off x="416831" y="1600200"/>
                <a:ext cx="7203169" cy="274319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   =2.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1" y="1600200"/>
                <a:ext cx="7203169" cy="2743199"/>
              </a:xfrm>
              <a:prstGeom prst="rect">
                <a:avLst/>
              </a:prstGeom>
              <a:blipFill rotWithShape="1">
                <a:blip r:embed="rId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/>
              <p:cNvSpPr txBox="1"/>
              <p:nvPr/>
            </p:nvSpPr>
            <p:spPr>
              <a:xfrm>
                <a:off x="533400" y="762000"/>
                <a:ext cx="3886200" cy="6858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 ∴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62000"/>
                <a:ext cx="3886200" cy="685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40968"/>
                  </p:ext>
                </p:extLst>
              </p:nvPr>
            </p:nvGraphicFramePr>
            <p:xfrm>
              <a:off x="5981224" y="1641864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40968"/>
                  </p:ext>
                </p:extLst>
              </p:nvPr>
            </p:nvGraphicFramePr>
            <p:xfrm>
              <a:off x="5981224" y="1641864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8333" r="-99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6096055" y="11430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8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1. What is the </a:t>
                </a:r>
                <a:r>
                  <a:rPr lang="en-US" sz="2000" dirty="0" smtClean="0"/>
                  <a:t>Relation </a:t>
                </a:r>
                <a:r>
                  <a:rPr lang="en-US" sz="2000" dirty="0"/>
                  <a:t>between the Gamma- and Beta </a:t>
                </a:r>
                <a:r>
                  <a:rPr lang="en-US" sz="2000" dirty="0" smtClean="0"/>
                  <a:t>Functions?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       (a)….               (</a:t>
                </a:r>
                <a:r>
                  <a:rPr lang="en-US" sz="2200" dirty="0" smtClean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 smtClean="0"/>
                  <a:t>        </a:t>
                </a:r>
                <a:r>
                  <a:rPr lang="en-US" sz="2200" dirty="0" smtClean="0"/>
                  <a:t>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</a:t>
                </a:r>
                <a:r>
                  <a:rPr lang="en-US" sz="2200" dirty="0" smtClean="0"/>
                  <a:t>Evaluate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(3,2)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</a:t>
                </a:r>
                <a:r>
                  <a:rPr lang="en-US" sz="2200" dirty="0" smtClean="0"/>
                  <a:t>	</a:t>
                </a:r>
                <a:r>
                  <a:rPr lang="en-US" sz="2200" dirty="0" smtClean="0"/>
                  <a:t>  (</a:t>
                </a:r>
                <a:r>
                  <a:rPr lang="en-US" sz="2200" dirty="0" smtClean="0"/>
                  <a:t>b) ….	</a:t>
                </a:r>
                <a:r>
                  <a:rPr lang="en-US" sz="2200" dirty="0" smtClean="0"/>
                  <a:t>      (</a:t>
                </a:r>
                <a:r>
                  <a:rPr lang="en-US" sz="2200" dirty="0" smtClean="0"/>
                  <a:t>c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3. </a:t>
                </a:r>
                <a:r>
                  <a:rPr lang="en-US" sz="2200" dirty="0"/>
                  <a:t>Evaluate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 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	  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                 (</a:t>
                </a:r>
                <a:r>
                  <a:rPr lang="en-US" sz="22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    	  (b) ….	      </a:t>
                </a:r>
                <a:r>
                  <a:rPr lang="en-US" sz="2200" dirty="0"/>
                  <a:t>(c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3. </a:t>
                </a:r>
                <a:r>
                  <a:rPr lang="en-US" sz="2200" dirty="0"/>
                  <a:t>Evaluate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	  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          (</a:t>
                </a:r>
                <a:r>
                  <a:rPr lang="en-US" sz="2200" dirty="0"/>
                  <a:t>a)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(5,4)</m:t>
                    </m:r>
                  </m:oMath>
                </a14:m>
                <a:r>
                  <a:rPr lang="en-US" sz="2200" dirty="0"/>
                  <a:t>	  (b) ….	      (c)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  <a:blipFill rotWithShape="1">
                <a:blip r:embed="rId2"/>
                <a:stretch>
                  <a:fillRect l="-773" t="-1350" b="-3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69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3984" y="540189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3.3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368774"/>
                <a:ext cx="6934200" cy="2207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/>
                      </a:rPr>
                      <m:t>      </m:t>
                    </m:r>
                  </m:oMath>
                </a14:m>
                <a:r>
                  <a:rPr lang="en-US" dirty="0"/>
                  <a:t>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	  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e>
                    </m:nary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(f)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(g)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8774"/>
                <a:ext cx="6934200" cy="2207464"/>
              </a:xfrm>
              <a:prstGeom prst="rect">
                <a:avLst/>
              </a:prstGeom>
              <a:blipFill rotWithShape="1">
                <a:blip r:embed="rId2"/>
                <a:stretch>
                  <a:fillRect l="-1318"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095" y="1428690"/>
            <a:ext cx="1815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Definite </a:t>
            </a:r>
            <a:r>
              <a:rPr lang="en-US" sz="2000" b="1" dirty="0">
                <a:solidFill>
                  <a:srgbClr val="FF0000"/>
                </a:solidFill>
              </a:rPr>
              <a:t>Integral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65" y="2357735"/>
            <a:ext cx="3795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Improper integral with </a:t>
            </a:r>
            <a:r>
              <a:rPr lang="en-US" sz="2400" b="1" dirty="0"/>
              <a:t>infinite</a:t>
            </a:r>
            <a:r>
              <a:rPr lang="en-US" b="1" dirty="0"/>
              <a:t>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1"/>
              <p:cNvSpPr txBox="1"/>
              <p:nvPr/>
            </p:nvSpPr>
            <p:spPr>
              <a:xfrm>
                <a:off x="1981200" y="1219200"/>
                <a:ext cx="3105150" cy="9382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0"/>
                <a:ext cx="3105150" cy="938212"/>
              </a:xfrm>
              <a:prstGeom prst="rect">
                <a:avLst/>
              </a:prstGeom>
              <a:blipFill rotWithShape="1">
                <a:blip r:embed="rId2"/>
                <a:stretch>
                  <a:fillRect r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2"/>
              <p:cNvSpPr txBox="1"/>
              <p:nvPr/>
            </p:nvSpPr>
            <p:spPr>
              <a:xfrm>
                <a:off x="1828800" y="2971800"/>
                <a:ext cx="4478456" cy="14414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unc>
                        <m:func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sz="2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4478456" cy="1441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3"/>
              <p:cNvSpPr txBox="1"/>
              <p:nvPr/>
            </p:nvSpPr>
            <p:spPr>
              <a:xfrm>
                <a:off x="1524000" y="5070475"/>
                <a:ext cx="5337175" cy="11779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𝑥𝑑𝑥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lim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→−∞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func>
                                                <m:func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</m:e>
                                              </m:func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             =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70475"/>
                <a:ext cx="5337175" cy="117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0" y="3886200"/>
            <a:ext cx="127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Convergent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5955268"/>
            <a:ext cx="111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7"/>
              <p:cNvSpPr txBox="1"/>
              <p:nvPr/>
            </p:nvSpPr>
            <p:spPr>
              <a:xfrm>
                <a:off x="6767588" y="5169932"/>
                <a:ext cx="2147812" cy="621268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88" y="5169932"/>
                <a:ext cx="2147812" cy="621268"/>
              </a:xfrm>
              <a:prstGeom prst="rect">
                <a:avLst/>
              </a:prstGeom>
              <a:blipFill rotWithShape="1">
                <a:blip r:embed="rId5"/>
                <a:stretch>
                  <a:fillRect r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1323109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3235220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7" y="4701143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-228600" y="1566863"/>
                <a:ext cx="5746238" cy="6429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28600" y="1566863"/>
                <a:ext cx="5746238" cy="6429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1676400" y="2438400"/>
                <a:ext cx="4572000" cy="65514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438400"/>
                <a:ext cx="4572000" cy="655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1676400" y="3505200"/>
                <a:ext cx="5018448" cy="4165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505200"/>
                <a:ext cx="5018448" cy="416524"/>
              </a:xfrm>
              <a:prstGeom prst="rect">
                <a:avLst/>
              </a:prstGeom>
              <a:blipFill rotWithShape="1">
                <a:blip r:embed="rId4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1752600" y="4648200"/>
                <a:ext cx="5562600" cy="38507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−1)−0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648200"/>
                <a:ext cx="5562600" cy="385070"/>
              </a:xfrm>
              <a:prstGeom prst="rect">
                <a:avLst/>
              </a:prstGeom>
              <a:blipFill rotWithShape="1">
                <a:blip r:embed="rId5"/>
                <a:stretch>
                  <a:fillRect t="-6349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"/>
              <p:cNvSpPr txBox="1"/>
              <p:nvPr/>
            </p:nvSpPr>
            <p:spPr bwMode="auto">
              <a:xfrm>
                <a:off x="1905000" y="5472113"/>
                <a:ext cx="1918930" cy="7000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472113"/>
                <a:ext cx="1918930" cy="7000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747" y="10784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3.1.4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1"/>
              <p:cNvSpPr txBox="1"/>
              <p:nvPr/>
            </p:nvSpPr>
            <p:spPr>
              <a:xfrm>
                <a:off x="6650904" y="3425537"/>
                <a:ext cx="2264496" cy="638176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04" y="3425537"/>
                <a:ext cx="2264496" cy="638176"/>
              </a:xfrm>
              <a:prstGeom prst="rect">
                <a:avLst/>
              </a:prstGeom>
              <a:blipFill rotWithShape="1">
                <a:blip r:embed="rId7"/>
                <a:stretch>
                  <a:fillRect r="-3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Geometrical concept of the definite integral and improper integral.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:\Users\Preetom\AppData\Local\Microsoft\Windows\INetCache\Content.Word\Picture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3664"/>
            <a:ext cx="7162800" cy="471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886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3.2 The Gamma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817938" y="1631950"/>
                <a:ext cx="2582862" cy="892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7938" y="1631950"/>
                <a:ext cx="2582862" cy="89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19954" y="2434679"/>
            <a:ext cx="4812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for convergence of  the integral, 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643" y="1123704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gamma function is denoted by             is defined by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>
              <a:xfrm>
                <a:off x="5019675" y="1143000"/>
                <a:ext cx="619125" cy="3824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75" y="1143000"/>
                <a:ext cx="619125" cy="382401"/>
              </a:xfrm>
              <a:prstGeom prst="rect">
                <a:avLst/>
              </a:prstGeom>
              <a:blipFill rotWithShape="1">
                <a:blip r:embed="rId3"/>
                <a:stretch>
                  <a:fillRect t="-8065" r="-19608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" y="3181290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Some useful formula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3"/>
              <p:cNvSpPr txBox="1"/>
              <p:nvPr/>
            </p:nvSpPr>
            <p:spPr>
              <a:xfrm>
                <a:off x="304800" y="3749675"/>
                <a:ext cx="7680325" cy="26511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−1) , 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</m:oMath>
                  </m:oMathPara>
                </a14:m>
                <a:endParaRPr lang="en-US" i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−1)! , 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</m:oMath>
                  </m:oMathPara>
                </a14:m>
                <a:endParaRPr lang="en-US" i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49675"/>
                <a:ext cx="7680325" cy="2651125"/>
              </a:xfrm>
              <a:prstGeom prst="rect">
                <a:avLst/>
              </a:prstGeom>
              <a:blipFill rotWithShape="1">
                <a:blip r:embed="rId4"/>
                <a:stretch>
                  <a:fillRect l="-635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8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670560" y="1616490"/>
                <a:ext cx="6263640" cy="66951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" y="1616490"/>
                <a:ext cx="6263640" cy="6695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2400" y="1112222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/>
              <p:cNvSpPr txBox="1"/>
              <p:nvPr/>
            </p:nvSpPr>
            <p:spPr>
              <a:xfrm>
                <a:off x="639342" y="2424545"/>
                <a:ext cx="7133058" cy="62345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2" y="2424545"/>
                <a:ext cx="7133058" cy="623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" y="206906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/>
              <p:cNvSpPr txBox="1"/>
              <p:nvPr/>
            </p:nvSpPr>
            <p:spPr>
              <a:xfrm>
                <a:off x="228600" y="3693603"/>
                <a:ext cx="8534400" cy="95459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93603"/>
                <a:ext cx="8534400" cy="9545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52400" y="3276600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5040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3.2.3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1"/>
              <p:cNvSpPr txBox="1"/>
              <p:nvPr/>
            </p:nvSpPr>
            <p:spPr>
              <a:xfrm>
                <a:off x="1066800" y="5795962"/>
                <a:ext cx="3139071" cy="909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!=3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=6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=3!=6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5962"/>
                <a:ext cx="3139071" cy="909638"/>
              </a:xfrm>
              <a:prstGeom prst="rect">
                <a:avLst/>
              </a:prstGeom>
              <a:blipFill rotWithShape="1">
                <a:blip r:embed="rId5"/>
                <a:stretch>
                  <a:fillRect t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7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200" dirty="0" smtClean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 smtClean="0"/>
                  <a:t>?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(a)…..</a:t>
                </a:r>
                <a:r>
                  <a:rPr lang="en-US" sz="2200" dirty="0" smtClean="0"/>
                  <a:t>		</a:t>
                </a:r>
                <a:r>
                  <a:rPr lang="en-US" sz="2200" dirty="0" smtClean="0"/>
                  <a:t>     (</a:t>
                </a:r>
                <a:r>
                  <a:rPr lang="en-US" sz="2200" dirty="0" smtClean="0"/>
                  <a:t>b)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sz="2200" dirty="0" smtClean="0"/>
                  <a:t>		 </a:t>
                </a:r>
                <a:r>
                  <a:rPr lang="en-US" sz="2200" dirty="0" smtClean="0"/>
                  <a:t>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</a:t>
                </a:r>
                <a:r>
                  <a:rPr lang="en-US" sz="2200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sz="2200" dirty="0" smtClean="0"/>
                  <a:t>?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(a) When n is an integer</a:t>
                </a:r>
                <a:r>
                  <a:rPr lang="en-US" sz="2200" dirty="0" smtClean="0"/>
                  <a:t>       </a:t>
                </a:r>
                <a:r>
                  <a:rPr lang="en-US" sz="2200" dirty="0" smtClean="0"/>
                  <a:t>	(b) ….	</a:t>
                </a:r>
                <a:r>
                  <a:rPr lang="en-US" sz="2200" dirty="0" smtClean="0"/>
                  <a:t>  (</a:t>
                </a:r>
                <a:r>
                  <a:rPr lang="en-US" sz="2200" dirty="0" smtClean="0"/>
                  <a:t>c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3. </a:t>
                </a: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+1)=(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−1)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2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    (</a:t>
                </a:r>
                <a:r>
                  <a:rPr lang="en-US" sz="2200" dirty="0"/>
                  <a:t>a) When n is </a:t>
                </a:r>
                <a:r>
                  <a:rPr lang="en-US" sz="2200" dirty="0" smtClean="0"/>
                  <a:t>fraction</a:t>
                </a:r>
                <a:r>
                  <a:rPr lang="en-US" sz="2200" dirty="0"/>
                  <a:t>	</a:t>
                </a:r>
                <a:r>
                  <a:rPr lang="en-US" sz="2200" dirty="0" smtClean="0"/>
                  <a:t>                (</a:t>
                </a:r>
                <a:r>
                  <a:rPr lang="en-US" sz="2200" dirty="0"/>
                  <a:t>b) ….	  </a:t>
                </a:r>
                <a:r>
                  <a:rPr lang="en-US" sz="2200" dirty="0" smtClean="0"/>
                  <a:t>  (</a:t>
                </a:r>
                <a:r>
                  <a:rPr lang="en-US" sz="2200" dirty="0"/>
                  <a:t>c)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4.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 smtClean="0"/>
                  <a:t>=?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 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/>
                  <a:t>	</a:t>
                </a:r>
                <a:r>
                  <a:rPr lang="en-US" sz="2200" dirty="0" smtClean="0"/>
                  <a:t>                     (</a:t>
                </a:r>
                <a:r>
                  <a:rPr lang="en-US" sz="2200" dirty="0"/>
                  <a:t>b) ….		</a:t>
                </a:r>
                <a:r>
                  <a:rPr lang="en-US" sz="2200" dirty="0" smtClean="0"/>
                  <a:t>             (</a:t>
                </a:r>
                <a:r>
                  <a:rPr lang="en-US" sz="2200" dirty="0"/>
                  <a:t>c</a:t>
                </a:r>
                <a:r>
                  <a:rPr lang="en-US" sz="2200" dirty="0" smtClean="0"/>
                  <a:t>)…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5.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/>
                  <a:t>)=?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           (a)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8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15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	     (b)….                               (c)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773" b="-16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2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457200" y="920750"/>
                <a:ext cx="1754957" cy="4946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20750"/>
                <a:ext cx="1754957" cy="4946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81000" y="152400"/>
            <a:ext cx="190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 practice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6770688" y="914400"/>
                <a:ext cx="1228725" cy="49387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5.​ 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688" y="914400"/>
                <a:ext cx="1228725" cy="4938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99829" y="152400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3.2.1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2085</Words>
  <Application>Microsoft Office PowerPoint</Application>
  <PresentationFormat>On-screen Show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Chapter-3</vt:lpstr>
      <vt:lpstr>3.1 Improper Integrals</vt:lpstr>
      <vt:lpstr>PowerPoint Presentation</vt:lpstr>
      <vt:lpstr>PowerPoint Presentation</vt:lpstr>
      <vt:lpstr> Geometrical concept of the definite integral and improper integral. </vt:lpstr>
      <vt:lpstr>3.2 The Gamma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The Beta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teacher</cp:lastModifiedBy>
  <cp:revision>90</cp:revision>
  <dcterms:created xsi:type="dcterms:W3CDTF">2006-08-16T00:00:00Z</dcterms:created>
  <dcterms:modified xsi:type="dcterms:W3CDTF">2020-06-15T17:17:25Z</dcterms:modified>
</cp:coreProperties>
</file>