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8" r:id="rId4"/>
    <p:sldId id="266" r:id="rId5"/>
    <p:sldId id="267" r:id="rId6"/>
    <p:sldId id="258" r:id="rId7"/>
    <p:sldId id="272" r:id="rId8"/>
    <p:sldId id="270" r:id="rId9"/>
    <p:sldId id="273" r:id="rId10"/>
    <p:sldId id="274" r:id="rId11"/>
    <p:sldId id="276" r:id="rId12"/>
    <p:sldId id="275" r:id="rId13"/>
    <p:sldId id="279" r:id="rId14"/>
    <p:sldId id="280" r:id="rId15"/>
    <p:sldId id="281" r:id="rId16"/>
    <p:sldId id="282" r:id="rId17"/>
    <p:sldId id="291" r:id="rId18"/>
    <p:sldId id="284" r:id="rId19"/>
    <p:sldId id="285" r:id="rId20"/>
    <p:sldId id="286" r:id="rId21"/>
    <p:sldId id="277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70" d="100"/>
          <a:sy n="70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1CEC4-8705-463B-9A79-B2018D5384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9921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299689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94646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632605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6897819" cy="104263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Propositional Logic : Negation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be a proposition.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negation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or</a:t>
            </a:r>
            <a:r>
              <a:rPr lang="en-US" altLang="zh-TW" sz="2800" dirty="0" err="1" smtClean="0">
                <a:sym typeface="Symbol" pitchFamily="18" charset="2"/>
              </a:rPr>
              <a:t></a:t>
            </a:r>
            <a:r>
              <a:rPr lang="en-US" altLang="zh-TW" sz="2800" b="1" i="1" dirty="0" err="1" smtClean="0">
                <a:sym typeface="Symbol" pitchFamily="18" charset="2"/>
              </a:rPr>
              <a:t>p</a:t>
            </a:r>
            <a:r>
              <a:rPr lang="en-US" altLang="zh-TW" sz="2800" dirty="0" smtClean="0"/>
              <a:t>), is the statement </a:t>
            </a:r>
            <a:r>
              <a:rPr lang="en-US" altLang="zh-TW" sz="2800" dirty="0" smtClean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proposition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i="1" dirty="0" smtClean="0"/>
              <a:t> is read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not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i="1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truth value of the negation of p, </a:t>
            </a:r>
            <a:r>
              <a:rPr lang="en-US" altLang="zh-TW" sz="2800" dirty="0" smtClean="0">
                <a:sym typeface="Symbol" pitchFamily="18" charset="2"/>
              </a:rPr>
              <a:t></a:t>
            </a:r>
            <a:r>
              <a:rPr lang="en-US" altLang="zh-TW" sz="2800" i="1" dirty="0" smtClean="0"/>
              <a:t>p, </a:t>
            </a:r>
            <a:r>
              <a:rPr lang="en-US" altLang="zh-TW" sz="2800" dirty="0" smtClean="0"/>
              <a:t>is the opposite of the truth value of p.</a:t>
            </a:r>
            <a:endParaRPr lang="en-US" altLang="zh-TW" sz="2800" i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Truth table for Negation of a Proposition</a:t>
            </a:r>
            <a:endParaRPr lang="en-US" sz="3200" dirty="0"/>
          </a:p>
        </p:txBody>
      </p:sp>
      <p:pic>
        <p:nvPicPr>
          <p:cNvPr id="4" name="Picture 3" descr="t01_1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1946" y="2047164"/>
            <a:ext cx="6235180" cy="417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pitchFamily="34" charset="0"/>
              </a:rPr>
              <a:t>Propositional Logic : </a:t>
            </a:r>
            <a:r>
              <a:rPr lang="en-US" sz="3600" b="1" dirty="0" smtClean="0">
                <a:latin typeface="Helvetica" pitchFamily="34" charset="0"/>
              </a:rPr>
              <a:t>Negation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2513" y="2197290"/>
            <a:ext cx="7888405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dirty="0" smtClean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false</a:t>
            </a:r>
            <a:r>
              <a:rPr lang="en-US" altLang="ja-JP" sz="2800" dirty="0" smtClean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 smtClean="0">
                <a:solidFill>
                  <a:srgbClr val="00B050"/>
                </a:solidFill>
              </a:rPr>
              <a:t>true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and the opposite for a true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Example1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 P: I am going to town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sym typeface="Symbol" pitchFamily="18" charset="2"/>
              </a:rPr>
              <a:t>          </a:t>
            </a:r>
            <a:r>
              <a:rPr lang="en-US" sz="2800" dirty="0" smtClean="0"/>
              <a:t> P: I am not going to town; 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,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                It is not the case that I am going to town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u="sng" dirty="0" smtClean="0">
                <a:solidFill>
                  <a:srgbClr val="FF0000"/>
                </a:solidFill>
              </a:rPr>
              <a:t>Example2:</a:t>
            </a:r>
            <a:r>
              <a:rPr lang="en-US" altLang="ja-JP" sz="2800" dirty="0" smtClean="0">
                <a:solidFill>
                  <a:srgbClr val="FF3300"/>
                </a:solidFill>
              </a:rPr>
              <a:t>   </a:t>
            </a:r>
            <a:r>
              <a:rPr lang="en-US" altLang="ja-JP" sz="2800" i="1" dirty="0" smtClean="0"/>
              <a:t>p : </a:t>
            </a:r>
            <a:r>
              <a:rPr lang="ja-JP" altLang="en-US" sz="2800" smtClean="0"/>
              <a:t>“</a:t>
            </a:r>
            <a:r>
              <a:rPr lang="en-US" altLang="ja-JP" sz="2800" dirty="0" smtClean="0"/>
              <a:t>23 = 15 +7”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800" i="1" dirty="0" smtClean="0">
                <a:solidFill>
                  <a:srgbClr val="FF33CC"/>
                </a:solidFill>
              </a:rPr>
              <a:t>	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/>
              <a:t>happens to be false, so </a:t>
            </a:r>
            <a:r>
              <a:rPr lang="en-US" altLang="ja-JP" sz="2800" b="1" dirty="0" smtClean="0">
                <a:sym typeface="Symbol" pitchFamily="18" charset="2"/>
              </a:rPr>
              <a:t></a:t>
            </a:r>
            <a:r>
              <a:rPr lang="en-US" altLang="ja-JP" sz="2800" dirty="0" smtClean="0">
                <a:sym typeface="Symbol" pitchFamily="18" charset="2"/>
              </a:rPr>
              <a:t> </a:t>
            </a:r>
            <a:r>
              <a:rPr lang="en-US" altLang="ja-JP" sz="2800" i="1" dirty="0" smtClean="0">
                <a:sym typeface="Symbol" pitchFamily="18" charset="2"/>
              </a:rPr>
              <a:t>p </a:t>
            </a:r>
            <a:r>
              <a:rPr lang="en-US" altLang="ja-JP" sz="2800" dirty="0" smtClean="0">
                <a:sym typeface="Symbol" pitchFamily="18" charset="2"/>
              </a:rPr>
              <a:t>is true.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" pitchFamily="34" charset="0"/>
              </a:rPr>
              <a:t>Conjunction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09423" y="2177889"/>
            <a:ext cx="8270553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conjunction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PMingLiU" pitchFamily="18" charset="-120"/>
              </a:rPr>
              <a:t>The </a:t>
            </a:r>
            <a:r>
              <a:rPr lang="en-US" sz="2800" dirty="0" smtClean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 smtClean="0">
                <a:ea typeface="PMingLiU" pitchFamily="18" charset="-120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/>
              <a:t>is </a:t>
            </a:r>
            <a:r>
              <a:rPr lang="en-US" altLang="zh-TW" sz="2800" dirty="0" smtClean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true and is false otherwise.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AND</a:t>
            </a:r>
            <a:r>
              <a:rPr lang="en-US" sz="2800" dirty="0" smtClean="0"/>
              <a:t>”.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Liana is curious AND clever.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Conjunction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33516"/>
            <a:ext cx="6096000" cy="412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Conjunction: Example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83641"/>
            <a:ext cx="8231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Example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/>
              <a:t>p </a:t>
            </a:r>
            <a:r>
              <a:rPr lang="en-US" sz="2800" dirty="0" smtClean="0"/>
              <a:t>: ‘I am going to town’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                  </a:t>
            </a:r>
            <a:r>
              <a:rPr lang="en-US" sz="2800" i="1" dirty="0" smtClean="0"/>
              <a:t>q </a:t>
            </a:r>
            <a:r>
              <a:rPr lang="en-US" sz="2800" dirty="0" smtClean="0"/>
              <a:t>: ‘It is going to rain’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</a:t>
            </a:r>
            <a:r>
              <a:rPr lang="en-US" sz="2800" dirty="0" smtClean="0"/>
              <a:t>: ‘I am going to town and it is going to rain.’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1" dirty="0" smtClean="0"/>
              <a:t>Both</a:t>
            </a:r>
            <a:r>
              <a:rPr lang="en-US" sz="2800" dirty="0" smtClean="0"/>
              <a:t>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and </a:t>
            </a:r>
            <a:r>
              <a:rPr lang="en-US" sz="2800" b="1" i="1" dirty="0" smtClean="0"/>
              <a:t>q</a:t>
            </a:r>
            <a:r>
              <a:rPr lang="en-US" sz="2800" dirty="0" smtClean="0"/>
              <a:t> must be true to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be </a:t>
            </a:r>
            <a:r>
              <a:rPr lang="en-US" sz="2800" b="1" dirty="0" smtClean="0"/>
              <a:t>true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Disjunction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56" y="2027919"/>
            <a:ext cx="82705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disjunction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disjunction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>
                <a:solidFill>
                  <a:srgbClr val="0000FF"/>
                </a:solidFill>
              </a:rPr>
              <a:t>is false when both p and q are false and is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Disjunction is true when at least one of the components is true.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sz="2800" dirty="0" smtClean="0"/>
              <a:t>Disjunction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”.</a:t>
            </a:r>
            <a:endParaRPr lang="en-US" altLang="zh-TW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/>
              <a:t>Example</a:t>
            </a:r>
            <a:r>
              <a:rPr lang="en-US" sz="2400" dirty="0" smtClean="0"/>
              <a:t>: Abdullah is brave OR intelligent.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Disjunction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3999" y="2096854"/>
            <a:ext cx="5859439" cy="416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Conjunction &amp; Disjunction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9" y="2101755"/>
            <a:ext cx="8038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Let, 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000" dirty="0" smtClean="0">
                <a:solidFill>
                  <a:srgbClr val="FF0000"/>
                </a:solidFill>
              </a:rPr>
              <a:t> : 5 &lt; 9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 : 9 &lt; 7.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  </a:t>
            </a:r>
            <a:r>
              <a:rPr lang="en-US" altLang="ja-JP" sz="2000" dirty="0" smtClean="0">
                <a:solidFill>
                  <a:srgbClr val="FF0000"/>
                </a:solidFill>
              </a:rPr>
              <a:t>and 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.</a:t>
            </a:r>
          </a:p>
          <a:p>
            <a:pPr marL="273050" indent="-365125">
              <a:spcBef>
                <a:spcPct val="0"/>
              </a:spcBef>
            </a:pPr>
            <a:endParaRPr lang="en-US" altLang="ja-JP" sz="2000" b="1" u="sng" dirty="0" smtClean="0">
              <a:solidFill>
                <a:srgbClr val="0000FF"/>
              </a:solidFill>
            </a:endParaRPr>
          </a:p>
          <a:p>
            <a:pPr marL="273050" indent="-365125">
              <a:spcBef>
                <a:spcPct val="0"/>
              </a:spcBef>
            </a:pPr>
            <a:r>
              <a:rPr lang="en-US" altLang="ja-JP" sz="2000" b="1" u="sng" dirty="0" smtClean="0">
                <a:solidFill>
                  <a:srgbClr val="0000FF"/>
                </a:solidFill>
              </a:rPr>
              <a:t>Solution:</a:t>
            </a:r>
            <a:endParaRPr lang="en-US" altLang="ja-JP" sz="2000" b="1" u="sng" dirty="0" smtClean="0"/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 smtClean="0"/>
              <a:t>The conjunction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000" dirty="0" smtClean="0">
                <a:solidFill>
                  <a:srgbClr val="FF0000"/>
                </a:solidFill>
              </a:rPr>
              <a:t>:</a:t>
            </a:r>
            <a:r>
              <a:rPr lang="en-US" altLang="ja-JP" sz="2000" dirty="0" smtClean="0"/>
              <a:t> 5 &lt; 9 and 9 &lt; 7</a:t>
            </a:r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 smtClean="0"/>
              <a:t>The disjunction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dirty="0" smtClean="0">
                <a:solidFill>
                  <a:srgbClr val="FF0000"/>
                </a:solidFill>
              </a:rPr>
              <a:t>q :</a:t>
            </a:r>
            <a:r>
              <a:rPr lang="en-US" altLang="ja-JP" sz="2000" dirty="0" smtClean="0"/>
              <a:t> 5 &lt; 9 or 9 &lt; 7 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/>
              <a:t>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sz="2000" u="sng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and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?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Exclusive Or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6" y="2269268"/>
            <a:ext cx="82303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exclusive or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that is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true</a:t>
            </a:r>
            <a:r>
              <a:rPr lang="en-US" altLang="zh-TW" sz="2800" dirty="0" smtClean="0">
                <a:solidFill>
                  <a:srgbClr val="0000FF"/>
                </a:solidFill>
              </a:rPr>
              <a:t> when exactly one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true </a:t>
            </a:r>
            <a:r>
              <a:rPr lang="en-US" altLang="zh-TW" sz="2800" dirty="0" smtClean="0"/>
              <a:t>and is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  <a:r>
              <a:rPr lang="en-US" altLang="zh-TW" sz="2800" dirty="0" smtClean="0">
                <a:solidFill>
                  <a:srgbClr val="FF0000"/>
                </a:solidFill>
              </a:rPr>
              <a:t> otherwise</a:t>
            </a:r>
            <a:r>
              <a:rPr lang="en-US" altLang="zh-TW" sz="2800" dirty="0" smtClean="0"/>
              <a:t>. 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2" y="2047163"/>
            <a:ext cx="8707271" cy="41898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1.1 Propositional Logic 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Propositional 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Propositional Variables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Compound 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Logical Operators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Truth Value &amp; Truth Table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Truth Tables of Compound Propositions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Conditional Statements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Logic and Bit Operations (next class)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of Exclusive Or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142698"/>
            <a:ext cx="5562600" cy="39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the importance of logic in mathematical reasoning,  to understand proposition and propositional logic, symbol and usage of different types of logical operators.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apply logical operators and analyze logical propositions via truth tables, be able to construct  a truth table for a given compound proposition.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Key Terms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97165" y="2435896"/>
            <a:ext cx="8032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Logic:</a:t>
            </a:r>
            <a:r>
              <a:rPr lang="en-US" altLang="zh-TW" sz="2800" dirty="0" smtClean="0"/>
              <a:t> Logic is the discipline that deals with the  methods of reasoning. 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 smtClean="0"/>
              <a:t>Logic is the basis of all mathematical reasoning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 smtClean="0"/>
              <a:t>The rules of logic specify the meaning of mathematical statements</a:t>
            </a:r>
          </a:p>
          <a:p>
            <a:pPr marL="274320" lvl="1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Propositional Logic</a:t>
            </a:r>
            <a:r>
              <a:rPr lang="en-US" altLang="zh-TW" sz="2800" dirty="0" smtClean="0"/>
              <a:t>: The area of logic that deals with </a:t>
            </a:r>
            <a:r>
              <a:rPr lang="en-US" altLang="zh-TW" sz="2800" b="1" i="1" dirty="0" smtClean="0"/>
              <a:t>propositions</a:t>
            </a:r>
            <a:r>
              <a:rPr lang="en-US" altLang="zh-TW" sz="2800" dirty="0" smtClean="0"/>
              <a:t> is called the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Key Terms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21341" y="2435896"/>
            <a:ext cx="82995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Proposition</a:t>
            </a:r>
            <a:r>
              <a:rPr lang="en-US" sz="2800" b="1" dirty="0" smtClean="0">
                <a:solidFill>
                  <a:srgbClr val="0000FF"/>
                </a:solidFill>
              </a:rPr>
              <a:t>: </a:t>
            </a:r>
            <a:r>
              <a:rPr lang="en-US" sz="2800" dirty="0" smtClean="0"/>
              <a:t>A </a:t>
            </a:r>
            <a:r>
              <a:rPr lang="en-US" sz="2800" b="1" i="1" dirty="0" smtClean="0"/>
              <a:t>proposition</a:t>
            </a:r>
            <a:r>
              <a:rPr lang="en-US" sz="2800" dirty="0" smtClean="0"/>
              <a:t> is a declarative statement that’s either </a:t>
            </a:r>
            <a:r>
              <a:rPr lang="en-US" sz="2800" b="1" dirty="0" smtClean="0"/>
              <a:t>TRUE</a:t>
            </a:r>
            <a:r>
              <a:rPr lang="en-US" sz="2800" dirty="0" smtClean="0"/>
              <a:t> or </a:t>
            </a:r>
            <a:r>
              <a:rPr lang="en-US" sz="2800" b="1" dirty="0" smtClean="0"/>
              <a:t>FALSE</a:t>
            </a:r>
            <a:r>
              <a:rPr lang="en-US" sz="2800" dirty="0" smtClean="0"/>
              <a:t>, but not both.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 smtClean="0"/>
              <a:t>Statements that are </a:t>
            </a:r>
            <a:r>
              <a:rPr lang="en-US" altLang="ja-JP" sz="2800" dirty="0" smtClean="0">
                <a:solidFill>
                  <a:srgbClr val="FF0000"/>
                </a:solidFill>
              </a:rPr>
              <a:t>not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propositions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/>
              <a:t>include</a:t>
            </a:r>
            <a:r>
              <a:rPr lang="en-US" altLang="ja-JP" sz="28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questions</a:t>
            </a:r>
            <a:r>
              <a:rPr lang="en-US" altLang="ja-JP" sz="24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Commands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Key Terms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67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Propositional variable: </a:t>
            </a:r>
            <a:r>
              <a:rPr lang="en-US" sz="2400" dirty="0" smtClean="0"/>
              <a:t>A variable that represents a proposition. The conventional letters used for propositional variables are </a:t>
            </a:r>
            <a:r>
              <a:rPr lang="en-US" sz="2400" i="1" dirty="0" smtClean="0">
                <a:solidFill>
                  <a:srgbClr val="0000FF"/>
                </a:solidFill>
              </a:rPr>
              <a:t>p, q, r, s, t,..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Compound proposition: </a:t>
            </a:r>
            <a:r>
              <a:rPr lang="en-US" sz="2400" dirty="0" smtClean="0"/>
              <a:t>A proposition constructed by combining two or more propositions using </a:t>
            </a:r>
            <a:r>
              <a:rPr lang="en-US" sz="2400" i="1" dirty="0" smtClean="0">
                <a:solidFill>
                  <a:srgbClr val="FF0000"/>
                </a:solidFill>
              </a:rPr>
              <a:t>logical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operators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AKA</a:t>
            </a:r>
            <a:r>
              <a:rPr lang="en-US" sz="2400" dirty="0" smtClean="0"/>
              <a:t> : </a:t>
            </a:r>
            <a:r>
              <a:rPr lang="en-US" sz="2400" i="1" dirty="0" smtClean="0">
                <a:solidFill>
                  <a:srgbClr val="FF0000"/>
                </a:solidFill>
              </a:rPr>
              <a:t>logical connectives</a:t>
            </a:r>
            <a:r>
              <a:rPr lang="en-US" sz="2400" dirty="0" smtClean="0"/>
              <a:t>)</a:t>
            </a:r>
          </a:p>
          <a:p>
            <a:pPr marL="274320" indent="-27432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Logical Operators</a:t>
            </a:r>
            <a:r>
              <a:rPr lang="en-US" sz="2400" dirty="0" smtClean="0"/>
              <a:t>: Operators used to combine propositions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Value</a:t>
            </a:r>
            <a:r>
              <a:rPr lang="en-US" altLang="ja-JP" sz="2400" dirty="0" smtClean="0"/>
              <a:t>: </a:t>
            </a:r>
            <a:r>
              <a:rPr lang="en-US" altLang="ja-JP" sz="2400" b="1" dirty="0" smtClean="0"/>
              <a:t>The truth value</a:t>
            </a:r>
            <a:r>
              <a:rPr lang="en-US" altLang="ja-JP" sz="2400" dirty="0" smtClean="0"/>
              <a:t> of a proposition is </a:t>
            </a:r>
            <a:r>
              <a:rPr lang="en-US" altLang="ja-JP" sz="2400" b="1" dirty="0" smtClean="0"/>
              <a:t>true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T</a:t>
            </a:r>
            <a:r>
              <a:rPr lang="en-US" altLang="ja-JP" sz="2400" dirty="0" smtClean="0"/>
              <a:t>, if it is a true statement and </a:t>
            </a:r>
            <a:r>
              <a:rPr lang="en-US" altLang="ja-JP" sz="2400" b="1" dirty="0" smtClean="0"/>
              <a:t>false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F</a:t>
            </a:r>
            <a:r>
              <a:rPr lang="en-US" altLang="ja-JP" sz="2400" dirty="0" smtClean="0"/>
              <a:t>, if it is a false statement. </a:t>
            </a:r>
            <a:r>
              <a:rPr lang="en-US" altLang="ja-JP" sz="2400" b="1" dirty="0" smtClean="0"/>
              <a:t>Truth Value </a:t>
            </a:r>
            <a:r>
              <a:rPr lang="en-US" altLang="ja-JP" sz="2400" b="1" dirty="0" smtClean="0">
                <a:sym typeface="Wingdings" pitchFamily="2" charset="2"/>
              </a:rPr>
              <a:t>==&gt; </a:t>
            </a:r>
            <a:r>
              <a:rPr lang="en-US" altLang="ja-JP" sz="2400" dirty="0" smtClean="0">
                <a:sym typeface="Wingdings" pitchFamily="2" charset="2"/>
              </a:rPr>
              <a:t>Either</a:t>
            </a:r>
            <a:r>
              <a:rPr lang="en-US" altLang="ja-JP" sz="2400" b="1" dirty="0" smtClean="0">
                <a:sym typeface="Wingdings" pitchFamily="2" charset="2"/>
              </a:rPr>
              <a:t> True </a:t>
            </a:r>
            <a:r>
              <a:rPr lang="en-US" altLang="ja-JP" sz="2400" dirty="0" smtClean="0">
                <a:sym typeface="Wingdings" pitchFamily="2" charset="2"/>
              </a:rPr>
              <a:t>or</a:t>
            </a:r>
            <a:r>
              <a:rPr lang="en-US" altLang="ja-JP" sz="2400" b="1" dirty="0" smtClean="0">
                <a:sym typeface="Wingdings" pitchFamily="2" charset="2"/>
              </a:rPr>
              <a:t> False</a:t>
            </a:r>
            <a:endParaRPr lang="en-US" sz="2400" b="1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Table: </a:t>
            </a:r>
            <a:r>
              <a:rPr lang="en-US" altLang="ja-JP" sz="2400" dirty="0" smtClean="0"/>
              <a:t>A table displaying the truth values of propositions. 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Proposition: Examples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091528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Proposition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Not Proposition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r>
                        <a:rPr lang="en-US" sz="2400" baseline="0" dirty="0" smtClean="0"/>
                        <a:t> + 2 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CSC 1204 is Katrina’s favorite 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CSC 1204 is her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favorite class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Every cow has four</a:t>
                      </a:r>
                      <a:r>
                        <a:rPr lang="en-US" sz="2400" baseline="0" dirty="0" smtClean="0"/>
                        <a:t> legs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133600"/>
            <a:ext cx="8244101" cy="39925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Logical Operators ==&gt;</a:t>
            </a:r>
            <a:r>
              <a:rPr lang="en-US" sz="2800" dirty="0" smtClean="0"/>
              <a:t> </a:t>
            </a:r>
            <a:r>
              <a:rPr lang="en-US" sz="2800" b="1" dirty="0" smtClean="0"/>
              <a:t>unary</a:t>
            </a:r>
            <a:r>
              <a:rPr lang="en-US" sz="2800" dirty="0" smtClean="0"/>
              <a:t>, </a:t>
            </a:r>
            <a:r>
              <a:rPr lang="en-US" sz="2800" b="1" dirty="0" smtClean="0"/>
              <a:t>binary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Unary</a:t>
            </a:r>
            <a:r>
              <a:rPr lang="en-US" sz="2800" dirty="0" smtClean="0"/>
              <a:t>: 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Negation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Binary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Disjunction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Exclusive OR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Conditional/Implication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err="1" smtClean="0"/>
              <a:t>Biconditional</a:t>
            </a:r>
            <a:endParaRPr lang="en-US" sz="2400" dirty="0" smtClean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76988"/>
            <a:ext cx="7116184" cy="78332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 smtClean="0"/>
              <a:t>Logical Operators: Symbols &amp; Usage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93"/>
          <p:cNvGraphicFramePr>
            <a:graphicFrameLocks noGrp="1"/>
          </p:cNvGraphicFramePr>
          <p:nvPr/>
        </p:nvGraphicFramePr>
        <p:xfrm>
          <a:off x="968991" y="1827672"/>
          <a:ext cx="6687405" cy="4724400"/>
        </p:xfrm>
        <a:graphic>
          <a:graphicData uri="http://schemas.openxmlformats.org/drawingml/2006/table">
            <a:tbl>
              <a:tblPr/>
              <a:tblGrid>
                <a:gridCol w="2736993"/>
                <a:gridCol w="1759147"/>
                <a:gridCol w="2191265"/>
              </a:tblGrid>
              <a:tr h="453670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0" ma:contentTypeDescription="Create a new document." ma:contentTypeScope="" ma:versionID="94fd7eae212cd8730bf67ea0b31228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801B8D-E84E-4EBE-9473-4EBD37CAC276}"/>
</file>

<file path=customXml/itemProps2.xml><?xml version="1.0" encoding="utf-8"?>
<ds:datastoreItem xmlns:ds="http://schemas.openxmlformats.org/officeDocument/2006/customXml" ds:itemID="{544E7BB9-9737-44D2-A581-4E5E67E2D8BC}"/>
</file>

<file path=customXml/itemProps3.xml><?xml version="1.0" encoding="utf-8"?>
<ds:datastoreItem xmlns:ds="http://schemas.openxmlformats.org/officeDocument/2006/customXml" ds:itemID="{9337464F-43C0-48B9-9787-598F0675501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567</TotalTime>
  <Words>851</Words>
  <Application>Microsoft Office PowerPoint</Application>
  <PresentationFormat>On-screen Show (4:3)</PresentationFormat>
  <Paragraphs>153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ＭＳ ゴシック</vt:lpstr>
      <vt:lpstr>ＭＳ Ｐゴシック</vt:lpstr>
      <vt:lpstr>Arial</vt:lpstr>
      <vt:lpstr>Calibri</vt:lpstr>
      <vt:lpstr>Comic Sans MS</vt:lpstr>
      <vt:lpstr>Corbel</vt:lpstr>
      <vt:lpstr>Helvetica</vt:lpstr>
      <vt:lpstr>新細明體</vt:lpstr>
      <vt:lpstr>新細明體</vt:lpstr>
      <vt:lpstr>Symbol</vt:lpstr>
      <vt:lpstr>Tahoma</vt:lpstr>
      <vt:lpstr>Wingdings</vt:lpstr>
      <vt:lpstr>Spectrum</vt:lpstr>
      <vt:lpstr>Propositional Logic</vt:lpstr>
      <vt:lpstr>Lecture Outline</vt:lpstr>
      <vt:lpstr>Objectives and Outcomes</vt:lpstr>
      <vt:lpstr>Key Terms </vt:lpstr>
      <vt:lpstr>Key Terms </vt:lpstr>
      <vt:lpstr>PowerPoint Presentation</vt:lpstr>
      <vt:lpstr> Proposition: Examples </vt:lpstr>
      <vt:lpstr>Logical Operators</vt:lpstr>
      <vt:lpstr>PowerPoint Presentation</vt:lpstr>
      <vt:lpstr>PowerPoint Presentation</vt:lpstr>
      <vt:lpstr>Truth table for Negation of a Proposition</vt:lpstr>
      <vt:lpstr>Propositional Logic : Negation</vt:lpstr>
      <vt:lpstr>Conjunction</vt:lpstr>
      <vt:lpstr>Truth Table for Conjunction</vt:lpstr>
      <vt:lpstr>Conjunction: Example</vt:lpstr>
      <vt:lpstr>Disjunction</vt:lpstr>
      <vt:lpstr>Truth Table for Disjunction</vt:lpstr>
      <vt:lpstr>  Examples of Conjunction &amp; Disjunction</vt:lpstr>
      <vt:lpstr>Exclusive Or</vt:lpstr>
      <vt:lpstr>Truth Table of Exclusive 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31</cp:revision>
  <dcterms:created xsi:type="dcterms:W3CDTF">2018-12-10T17:20:29Z</dcterms:created>
  <dcterms:modified xsi:type="dcterms:W3CDTF">2021-05-23T05:02:08Z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