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08" r:id="rId4"/>
    <p:sldId id="287" r:id="rId5"/>
    <p:sldId id="288" r:id="rId6"/>
    <p:sldId id="314" r:id="rId7"/>
    <p:sldId id="289" r:id="rId8"/>
    <p:sldId id="290" r:id="rId9"/>
    <p:sldId id="309" r:id="rId10"/>
    <p:sldId id="292" r:id="rId11"/>
    <p:sldId id="310" r:id="rId12"/>
    <p:sldId id="311" r:id="rId13"/>
    <p:sldId id="312" r:id="rId14"/>
    <p:sldId id="313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2" r:id="rId23"/>
    <p:sldId id="303" r:id="rId24"/>
    <p:sldId id="304" r:id="rId25"/>
    <p:sldId id="305" r:id="rId26"/>
    <p:sldId id="306" r:id="rId27"/>
    <p:sldId id="307" r:id="rId28"/>
    <p:sldId id="277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8566" autoAdjust="0"/>
  </p:normalViewPr>
  <p:slideViewPr>
    <p:cSldViewPr snapToGrid="0" snapToObjects="1">
      <p:cViewPr varScale="1">
        <p:scale>
          <a:sx n="70" d="100"/>
          <a:sy n="70" d="100"/>
        </p:scale>
        <p:origin x="11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Logic (cont.)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42900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(page 7)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2396"/>
            <a:ext cx="840876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 smtClean="0">
                <a:solidFill>
                  <a:srgbClr val="FF0000"/>
                </a:solidFill>
              </a:rPr>
              <a:t>Let p : "Maria learns discrete mathematics" and       </a:t>
            </a:r>
            <a:br>
              <a:rPr lang="en-US" altLang="ja-JP" sz="2200" dirty="0" smtClean="0">
                <a:solidFill>
                  <a:srgbClr val="FF0000"/>
                </a:solidFill>
              </a:rPr>
            </a:br>
            <a:r>
              <a:rPr lang="en-US" altLang="ja-JP" sz="2200" dirty="0" smtClean="0">
                <a:solidFill>
                  <a:srgbClr val="FF0000"/>
                </a:solidFill>
              </a:rPr>
              <a:t>      q : "Maria will find a good job." </a:t>
            </a:r>
            <a:br>
              <a:rPr lang="en-US" altLang="ja-JP" sz="2200" dirty="0" smtClean="0">
                <a:solidFill>
                  <a:srgbClr val="FF0000"/>
                </a:solidFill>
              </a:rPr>
            </a:br>
            <a:r>
              <a:rPr lang="en-US" altLang="ja-JP" sz="2200" dirty="0" smtClean="0">
                <a:solidFill>
                  <a:srgbClr val="FF0000"/>
                </a:solidFill>
              </a:rPr>
              <a:t>Express the statement </a:t>
            </a:r>
            <a:r>
              <a:rPr lang="en-US" altLang="ja-JP" sz="2200" b="1" dirty="0" smtClean="0">
                <a:solidFill>
                  <a:srgbClr val="FF0000"/>
                </a:solidFill>
              </a:rPr>
              <a:t>p </a:t>
            </a:r>
            <a:r>
              <a:rPr lang="en-US" altLang="ja-JP" sz="22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200" b="1" dirty="0" smtClean="0">
                <a:solidFill>
                  <a:srgbClr val="FF0000"/>
                </a:solidFill>
              </a:rPr>
              <a:t> q</a:t>
            </a:r>
            <a:r>
              <a:rPr lang="en-US" altLang="ja-JP" sz="2200" dirty="0" smtClean="0">
                <a:solidFill>
                  <a:srgbClr val="FF0000"/>
                </a:solidFill>
              </a:rPr>
              <a:t> as a statement in English.</a:t>
            </a:r>
          </a:p>
          <a:p>
            <a:r>
              <a:rPr lang="en-US" altLang="ja-JP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ja-JP" sz="2200" u="sng" dirty="0" smtClean="0"/>
              <a:t>:</a:t>
            </a:r>
            <a:r>
              <a:rPr lang="en-US" altLang="ja-JP" sz="2200" dirty="0" smtClean="0"/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200" i="1" dirty="0" smtClean="0"/>
              <a:t>"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If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2200" i="1" dirty="0" smtClean="0"/>
              <a:t>Maria learns discrete mathematics</a:t>
            </a:r>
            <a:r>
              <a:rPr lang="en-US" altLang="ja-JP" sz="2200" i="1" dirty="0" smtClean="0">
                <a:solidFill>
                  <a:srgbClr val="CC0000"/>
                </a:solidFill>
              </a:rPr>
              <a:t>,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200" i="1" dirty="0" smtClean="0">
                <a:solidFill>
                  <a:srgbClr val="CC0000"/>
                </a:solidFill>
              </a:rPr>
              <a:t> </a:t>
            </a:r>
            <a:r>
              <a:rPr lang="en-US" altLang="ja-JP" sz="2200" i="1" dirty="0" smtClean="0"/>
              <a:t>she will find a good job.“</a:t>
            </a:r>
            <a:endParaRPr lang="en-US" altLang="ja-JP" sz="2200" dirty="0" smtClean="0"/>
          </a:p>
          <a:p>
            <a:r>
              <a:rPr lang="en-US" altLang="ja-JP" sz="2200" dirty="0" smtClean="0">
                <a:solidFill>
                  <a:srgbClr val="0000FF"/>
                </a:solidFill>
              </a:rPr>
              <a:t>There are many other ways to express this conditional statement in English.</a:t>
            </a:r>
            <a:endParaRPr lang="en-US" altLang="ja-JP" sz="2200" i="1" dirty="0" smtClean="0">
              <a:solidFill>
                <a:srgbClr val="0000FF"/>
              </a:solidFill>
            </a:endParaRP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"Maria will find a good job</a:t>
            </a:r>
            <a:r>
              <a:rPr lang="en-US" altLang="ja-JP" sz="2200" i="1" dirty="0" smtClean="0">
                <a:solidFill>
                  <a:schemeClr val="folHlink"/>
                </a:solidFill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when</a:t>
            </a:r>
            <a:r>
              <a:rPr lang="en-US" altLang="ja-JP" sz="2200" i="1" dirty="0" smtClean="0">
                <a:solidFill>
                  <a:schemeClr val="folHlink"/>
                </a:solidFill>
              </a:rPr>
              <a:t> </a:t>
            </a:r>
            <a:r>
              <a:rPr lang="en-US" altLang="ja-JP" sz="2200" i="1" dirty="0" smtClean="0"/>
              <a:t>she learns discrete mathematics”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For</a:t>
            </a:r>
            <a:r>
              <a:rPr lang="en-US" altLang="ja-JP" sz="2200" i="1" dirty="0" smtClean="0">
                <a:solidFill>
                  <a:srgbClr val="990033"/>
                </a:solidFill>
              </a:rPr>
              <a:t> </a:t>
            </a:r>
            <a:r>
              <a:rPr lang="en-US" altLang="ja-JP" sz="2200" i="1" dirty="0" smtClean="0"/>
              <a:t>Maria to get a good job</a:t>
            </a:r>
            <a:r>
              <a:rPr lang="en-US" altLang="ja-JP" sz="2200" i="1" dirty="0" smtClean="0">
                <a:solidFill>
                  <a:srgbClr val="990033"/>
                </a:solidFill>
              </a:rPr>
              <a:t>,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it is sufficient for her</a:t>
            </a:r>
            <a:r>
              <a:rPr lang="en-US" altLang="ja-JP" sz="2200" i="1" dirty="0" smtClean="0">
                <a:solidFill>
                  <a:srgbClr val="FF0000"/>
                </a:solidFill>
              </a:rPr>
              <a:t> </a:t>
            </a:r>
            <a:r>
              <a:rPr lang="en-US" altLang="ja-JP" sz="2200" i="1" dirty="0" smtClean="0"/>
              <a:t>to learn discrete </a:t>
            </a:r>
          </a:p>
          <a:p>
            <a:pPr marL="125413" indent="-273050"/>
            <a:r>
              <a:rPr lang="en-US" altLang="ja-JP" sz="2200" i="1" dirty="0" smtClean="0"/>
              <a:t>      mathematics”.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 smtClean="0"/>
              <a:t>"Maria will find a good job</a:t>
            </a:r>
            <a:r>
              <a:rPr lang="en-US" altLang="ja-JP" sz="2200" i="1" dirty="0" smtClean="0">
                <a:solidFill>
                  <a:srgbClr val="000066"/>
                </a:solidFill>
              </a:rPr>
              <a:t> </a:t>
            </a:r>
            <a:r>
              <a:rPr lang="en-US" altLang="ja-JP" sz="2200" b="1" i="1" dirty="0" smtClean="0">
                <a:solidFill>
                  <a:srgbClr val="FF0000"/>
                </a:solidFill>
              </a:rPr>
              <a:t>unless</a:t>
            </a:r>
            <a:r>
              <a:rPr lang="en-US" altLang="ja-JP" sz="2200" b="1" i="1" dirty="0" smtClean="0">
                <a:solidFill>
                  <a:srgbClr val="000066"/>
                </a:solidFill>
              </a:rPr>
              <a:t> </a:t>
            </a:r>
            <a:r>
              <a:rPr lang="en-US" altLang="ja-JP" sz="2200" b="1" i="1" dirty="0" smtClean="0"/>
              <a:t>she does not</a:t>
            </a:r>
            <a:r>
              <a:rPr lang="en-US" altLang="ja-JP" sz="2200" i="1" dirty="0" smtClean="0"/>
              <a:t> learn discrete </a:t>
            </a:r>
          </a:p>
          <a:p>
            <a:pPr marL="125413" indent="-273050"/>
            <a:r>
              <a:rPr lang="en-US" altLang="ja-JP" sz="2200" i="1" dirty="0" smtClean="0"/>
              <a:t>	    mathematics.”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077708"/>
            <a:ext cx="8545238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Write each of these statements in the form </a:t>
            </a:r>
            <a:r>
              <a:rPr lang="en-US" sz="2800" b="1" dirty="0" smtClean="0">
                <a:solidFill>
                  <a:srgbClr val="FF0000"/>
                </a:solidFill>
              </a:rPr>
              <a:t>“if p, then q” </a:t>
            </a:r>
            <a:r>
              <a:rPr lang="en-US" sz="2800" dirty="0" smtClean="0">
                <a:solidFill>
                  <a:srgbClr val="FF0000"/>
                </a:solidFill>
              </a:rPr>
              <a:t>in English.</a:t>
            </a:r>
          </a:p>
          <a:p>
            <a:pPr marL="274320" indent="-274320">
              <a:spcBef>
                <a:spcPts val="600"/>
              </a:spcBef>
              <a:buAutoNum type="alphaLcParenR"/>
            </a:pPr>
            <a:r>
              <a:rPr lang="en-US" sz="2800" dirty="0" smtClean="0"/>
              <a:t> It snows </a:t>
            </a:r>
            <a:r>
              <a:rPr lang="en-US" sz="2800" b="1" dirty="0" smtClean="0"/>
              <a:t>whenever</a:t>
            </a:r>
            <a:r>
              <a:rPr lang="en-US" sz="2800" dirty="0" smtClean="0"/>
              <a:t> the wind blows from the northeast.</a:t>
            </a:r>
          </a:p>
          <a:p>
            <a:pPr marL="514350" indent="-51435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wind blows from the northeast,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it snows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>
              <a:buNone/>
            </a:pPr>
            <a:r>
              <a:rPr lang="en-US" sz="2800" dirty="0" smtClean="0"/>
              <a:t>b) The apple trees will bloom </a:t>
            </a:r>
            <a:r>
              <a:rPr lang="en-US" sz="2800" b="1" dirty="0" smtClean="0"/>
              <a:t>if</a:t>
            </a:r>
            <a:r>
              <a:rPr lang="en-US" sz="2800" dirty="0" smtClean="0"/>
              <a:t> it stays warm for a week.</a:t>
            </a:r>
          </a:p>
          <a:p>
            <a:pPr marL="514350" indent="-51435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it stays warm for a week,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the apple trees will bloom</a:t>
            </a:r>
          </a:p>
          <a:p>
            <a:pPr marL="514350" indent="-514350">
              <a:buNone/>
            </a:pPr>
            <a:r>
              <a:rPr lang="en-US" sz="2800" dirty="0" smtClean="0"/>
              <a:t>	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274838"/>
            <a:ext cx="84906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c) That the Pistons win the championship </a:t>
            </a:r>
            <a:r>
              <a:rPr lang="en-US" sz="2800" b="1" dirty="0" smtClean="0"/>
              <a:t>implies</a:t>
            </a:r>
            <a:r>
              <a:rPr lang="en-US" sz="2800" dirty="0" smtClean="0"/>
              <a:t> that   </a:t>
            </a:r>
          </a:p>
          <a:p>
            <a:pPr>
              <a:buNone/>
            </a:pPr>
            <a:r>
              <a:rPr lang="en-US" sz="2800" dirty="0" smtClean="0"/>
              <a:t>     they beat the Lakers.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Pistons win the championship,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they beat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the Lakers.</a:t>
            </a:r>
          </a:p>
          <a:p>
            <a:pPr>
              <a:buNone/>
            </a:pPr>
            <a:r>
              <a:rPr lang="en-US" sz="2800" dirty="0" smtClean="0"/>
              <a:t>d) It is </a:t>
            </a:r>
            <a:r>
              <a:rPr lang="en-US" sz="2800" b="1" dirty="0" smtClean="0"/>
              <a:t>necessary</a:t>
            </a:r>
            <a:r>
              <a:rPr lang="en-US" sz="2800" dirty="0" smtClean="0"/>
              <a:t> to walk 8 miles to get to the top of </a:t>
            </a:r>
          </a:p>
          <a:p>
            <a:pPr>
              <a:buNone/>
            </a:pPr>
            <a:r>
              <a:rPr lang="en-US" sz="2800" dirty="0" smtClean="0"/>
              <a:t>     Long’s Peak.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get to the top of Long’s Peak,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must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have walked eight miles.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307" y="2083766"/>
            <a:ext cx="86526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e) To get tenure as a professor, it is </a:t>
            </a:r>
            <a:r>
              <a:rPr lang="en-US" sz="2800" b="1" dirty="0" smtClean="0"/>
              <a:t>sufficient</a:t>
            </a:r>
            <a:r>
              <a:rPr lang="en-US" sz="2800" dirty="0" smtClean="0"/>
              <a:t> to be world-</a:t>
            </a:r>
          </a:p>
          <a:p>
            <a:pPr>
              <a:buNone/>
            </a:pPr>
            <a:r>
              <a:rPr lang="en-US" sz="2800" dirty="0" smtClean="0"/>
              <a:t>     famous.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are world-famous,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will get tenure as a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professor.</a:t>
            </a:r>
          </a:p>
          <a:p>
            <a:pPr>
              <a:buNone/>
            </a:pPr>
            <a:r>
              <a:rPr lang="en-US" sz="2800" dirty="0" smtClean="0"/>
              <a:t>f) </a:t>
            </a:r>
            <a:r>
              <a:rPr lang="en-US" sz="2800" b="1" dirty="0" smtClean="0"/>
              <a:t>If</a:t>
            </a:r>
            <a:r>
              <a:rPr lang="en-US" sz="2800" dirty="0" smtClean="0"/>
              <a:t> you drive more than 400 miles, you will need to buy </a:t>
            </a:r>
          </a:p>
          <a:p>
            <a:pPr>
              <a:buNone/>
            </a:pPr>
            <a:r>
              <a:rPr lang="en-US" sz="2800" dirty="0" smtClean="0"/>
              <a:t>    gasoline.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 drive more than 400 miles,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will need to buy gasoline.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733" y="2107023"/>
            <a:ext cx="88864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g) Your guarantee is good </a:t>
            </a:r>
            <a:r>
              <a:rPr lang="en-US" sz="2800" b="1" dirty="0" smtClean="0"/>
              <a:t>only if</a:t>
            </a:r>
            <a:r>
              <a:rPr lang="en-US" sz="2800" dirty="0" smtClean="0"/>
              <a:t> you bought your CD  </a:t>
            </a: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     player less than 90 days ago.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your guarantee is good,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you must have bought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    your CD player less than 90 days ago.</a:t>
            </a:r>
          </a:p>
          <a:p>
            <a:pPr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 smtClean="0"/>
              <a:t>h) Jan will go swimming </a:t>
            </a:r>
            <a:r>
              <a:rPr lang="en-US" sz="2800" b="1" dirty="0" smtClean="0"/>
              <a:t>unless</a:t>
            </a:r>
            <a:r>
              <a:rPr lang="en-US" sz="2800" dirty="0" smtClean="0"/>
              <a:t> the water is too cold.</a:t>
            </a:r>
          </a:p>
          <a:p>
            <a:pPr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Ans.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If</a:t>
            </a:r>
            <a:r>
              <a:rPr lang="en-US" sz="2800" dirty="0" smtClean="0">
                <a:solidFill>
                  <a:srgbClr val="0000FF"/>
                </a:solidFill>
              </a:rPr>
              <a:t> the water is not too cold, </a:t>
            </a:r>
            <a:r>
              <a:rPr lang="en-US" sz="2800" b="1" dirty="0" smtClean="0">
                <a:solidFill>
                  <a:srgbClr val="0000FF"/>
                </a:solidFill>
              </a:rPr>
              <a:t>then</a:t>
            </a:r>
            <a:r>
              <a:rPr lang="en-US" sz="2800" dirty="0" smtClean="0">
                <a:solidFill>
                  <a:srgbClr val="0000FF"/>
                </a:solidFill>
              </a:rPr>
              <a:t> Jan will go swimming. 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</a:rPr>
              <a:t>Converse, </a:t>
            </a:r>
            <a:r>
              <a:rPr lang="en-US" altLang="zh-TW" sz="3200" b="1" dirty="0" err="1" smtClean="0">
                <a:latin typeface="+mn-lt"/>
              </a:rPr>
              <a:t>Contrapositive</a:t>
            </a:r>
            <a:r>
              <a:rPr lang="en-US" altLang="zh-TW" sz="3200" b="1" dirty="0" smtClean="0">
                <a:latin typeface="+mn-lt"/>
              </a:rPr>
              <a:t>, and Inverse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35" y="2266760"/>
            <a:ext cx="773828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We can form some new conditional statements starting with a conditional statement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/>
              <a:t>p</a:t>
            </a:r>
            <a:r>
              <a:rPr lang="en-US" altLang="zh-TW" sz="2400" b="1" dirty="0" smtClean="0"/>
              <a:t> </a:t>
            </a:r>
            <a:r>
              <a:rPr lang="en-US" altLang="zh-TW" sz="2400" b="1" dirty="0" smtClean="0">
                <a:sym typeface="Symbol" pitchFamily="18" charset="2"/>
              </a:rPr>
              <a:t></a:t>
            </a:r>
            <a:r>
              <a:rPr lang="en-US" altLang="zh-TW" sz="2400" b="1" dirty="0" smtClean="0"/>
              <a:t> </a:t>
            </a:r>
            <a:r>
              <a:rPr lang="en-US" altLang="zh-TW" sz="2400" b="1" i="1" dirty="0" smtClean="0"/>
              <a:t>q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Converse of 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is the proposition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endParaRPr lang="en-US" altLang="zh-TW" sz="2400" b="1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i="1" dirty="0" err="1" smtClean="0">
                <a:solidFill>
                  <a:srgbClr val="0000FF"/>
                </a:solidFill>
              </a:rPr>
              <a:t>Contrapositive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of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400" dirty="0" smtClean="0"/>
              <a:t>is the proposition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Inverse of 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 </a:t>
            </a:r>
            <a:r>
              <a:rPr lang="en-US" altLang="zh-TW" sz="2400" dirty="0" smtClean="0"/>
              <a:t>is the proposition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/>
          </a:p>
          <a:p>
            <a:pPr marL="274320" indent="-274320">
              <a:spcBef>
                <a:spcPts val="600"/>
              </a:spcBef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/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Examples of Converse, </a:t>
            </a:r>
            <a:r>
              <a:rPr lang="en-US" sz="4400" dirty="0" err="1" smtClean="0">
                <a:latin typeface="+mn-lt"/>
              </a:rPr>
              <a:t>Contrapositive</a:t>
            </a:r>
            <a:r>
              <a:rPr lang="en-US" sz="4400" dirty="0" smtClean="0">
                <a:latin typeface="+mn-lt"/>
              </a:rPr>
              <a:t> and Inverse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45049"/>
            <a:ext cx="79856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Converse</a:t>
            </a:r>
            <a:r>
              <a:rPr lang="en-US" sz="2400" dirty="0" smtClean="0"/>
              <a:t>: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</a:t>
            </a:r>
            <a:r>
              <a:rPr lang="en-US" sz="2400" dirty="0" smtClean="0">
                <a:solidFill>
                  <a:srgbClr val="0000FF"/>
                </a:solidFill>
              </a:rPr>
              <a:t>==&gt;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</a:t>
            </a:r>
            <a:r>
              <a:rPr lang="en-US" sz="2400" b="1" i="1" dirty="0" smtClean="0">
                <a:solidFill>
                  <a:srgbClr val="FF0000"/>
                </a:solidFill>
              </a:rPr>
              <a:t>p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dirty="0" smtClean="0"/>
              <a:t>	</a:t>
            </a:r>
            <a:r>
              <a:rPr lang="en-US" sz="2400" b="1" dirty="0" smtClean="0"/>
              <a:t>Converse</a:t>
            </a:r>
            <a:r>
              <a:rPr lang="en-US" sz="2400" dirty="0" smtClean="0"/>
              <a:t>:  “If I am hungry, then it is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err="1" smtClean="0">
                <a:solidFill>
                  <a:srgbClr val="0000FF"/>
                </a:solidFill>
              </a:rPr>
              <a:t>Contrapositive</a:t>
            </a:r>
            <a:r>
              <a:rPr lang="en-US" sz="2400" dirty="0" smtClean="0"/>
              <a:t>: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</a:t>
            </a:r>
            <a:r>
              <a:rPr lang="en-US" sz="2400" dirty="0" smtClean="0">
                <a:solidFill>
                  <a:srgbClr val="0000FF"/>
                </a:solidFill>
              </a:rPr>
              <a:t>==&gt;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 smtClean="0">
                <a:solidFill>
                  <a:srgbClr val="FF0000"/>
                </a:solidFill>
              </a:rPr>
              <a:t>q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 smtClean="0">
                <a:solidFill>
                  <a:srgbClr val="FF0000"/>
                </a:solidFill>
              </a:rPr>
              <a:t>p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b="1" dirty="0" smtClean="0"/>
              <a:t>    </a:t>
            </a:r>
            <a:r>
              <a:rPr lang="en-US" sz="2400" b="1" dirty="0" err="1" smtClean="0"/>
              <a:t>Contrapositive</a:t>
            </a:r>
            <a:r>
              <a:rPr lang="en-US" sz="2400" dirty="0" smtClean="0"/>
              <a:t>: “If I am not hungry, then it is not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</a:rPr>
              <a:t>Inverse</a:t>
            </a:r>
            <a:r>
              <a:rPr lang="en-US" sz="2400" dirty="0" smtClean="0"/>
              <a:t>:   </a:t>
            </a:r>
            <a:r>
              <a:rPr lang="en-US" sz="2400" i="1" dirty="0" smtClean="0"/>
              <a:t>p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i="1" dirty="0" smtClean="0">
                <a:sym typeface="Symbol" pitchFamily="18" charset="2"/>
              </a:rPr>
              <a:t> </a:t>
            </a:r>
            <a:r>
              <a:rPr lang="en-US" sz="2400" i="1" dirty="0" smtClean="0"/>
              <a:t>q   </a:t>
            </a:r>
            <a:r>
              <a:rPr lang="en-US" sz="2400" i="1" dirty="0" smtClean="0">
                <a:solidFill>
                  <a:srgbClr val="0000FF"/>
                </a:solidFill>
                <a:sym typeface="Wingdings" pitchFamily="2" charset="2"/>
              </a:rPr>
              <a:t>==&gt;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 smtClean="0">
                <a:solidFill>
                  <a:srgbClr val="FF0000"/>
                </a:solidFill>
              </a:rPr>
              <a:t>q </a:t>
            </a:r>
            <a:endParaRPr lang="en-US" sz="2400" b="1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 smtClean="0"/>
              <a:t>     Inverse</a:t>
            </a:r>
            <a:r>
              <a:rPr lang="en-US" sz="2400" dirty="0" smtClean="0"/>
              <a:t>: “If it is not noon, then I am not hungry.”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Bi-Conditional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501" y="2251881"/>
            <a:ext cx="786111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bi-conditional statement</a:t>
            </a:r>
            <a:r>
              <a:rPr lang="en-US" altLang="zh-TW" sz="2400" dirty="0" smtClean="0"/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/>
              <a:t>is the proposition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“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if and only if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The bi-conditional statement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is true when p and q have the same truth values, and is false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Bi-conditional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statements</a:t>
            </a:r>
            <a:r>
              <a:rPr lang="en-US" altLang="zh-TW" sz="2400" dirty="0" smtClean="0"/>
              <a:t> are also called “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bi-implications</a:t>
            </a:r>
            <a:r>
              <a:rPr lang="en-US" altLang="zh-TW" sz="24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 smtClean="0">
                <a:solidFill>
                  <a:srgbClr val="FF0000"/>
                </a:solidFill>
              </a:rPr>
              <a:t>Question</a:t>
            </a:r>
            <a:r>
              <a:rPr lang="en-US" sz="2400" dirty="0" smtClean="0">
                <a:solidFill>
                  <a:srgbClr val="FF0000"/>
                </a:solidFill>
              </a:rPr>
              <a:t> : Which operator is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the opposite of ?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u="sng" dirty="0" smtClean="0">
                <a:solidFill>
                  <a:srgbClr val="00B050"/>
                </a:solidFill>
                <a:sym typeface="Symbol" pitchFamily="18" charset="2"/>
              </a:rPr>
              <a:t>Answer</a:t>
            </a:r>
            <a:r>
              <a:rPr lang="en-US" sz="2400" i="1" dirty="0" smtClean="0">
                <a:solidFill>
                  <a:srgbClr val="00B050"/>
                </a:solidFill>
                <a:sym typeface="Symbol" pitchFamily="18" charset="2"/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0000FF"/>
                </a:solidFill>
                <a:sym typeface="Symbol" pitchFamily="18" charset="2"/>
              </a:rPr>
              <a:t> has exactly the opposite truth table as . 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Truth Table for Bi-conditional </a:t>
            </a:r>
            <a:r>
              <a:rPr lang="en-US" altLang="zh-TW" sz="3600" b="1" i="1" dirty="0" smtClean="0">
                <a:latin typeface="+mn-lt"/>
              </a:rPr>
              <a:t>p</a:t>
            </a:r>
            <a:r>
              <a:rPr lang="en-US" altLang="zh-TW" sz="3600" b="1" dirty="0" smtClean="0">
                <a:latin typeface="+mn-lt"/>
              </a:rPr>
              <a:t> </a:t>
            </a:r>
            <a:r>
              <a:rPr lang="en-US" altLang="zh-TW" sz="3600" b="1" dirty="0" smtClean="0">
                <a:latin typeface="+mn-lt"/>
                <a:sym typeface="Symbol" pitchFamily="18" charset="2"/>
              </a:rPr>
              <a:t></a:t>
            </a:r>
            <a:r>
              <a:rPr lang="en-US" altLang="zh-TW" sz="3600" b="1" dirty="0" smtClean="0">
                <a:latin typeface="+mn-lt"/>
              </a:rPr>
              <a:t> </a:t>
            </a:r>
            <a:r>
              <a:rPr lang="en-US" altLang="zh-TW" sz="3600" b="1" i="1" dirty="0" smtClean="0">
                <a:latin typeface="+mn-lt"/>
              </a:rPr>
              <a:t>q</a:t>
            </a:r>
            <a:r>
              <a:rPr lang="en-US" altLang="zh-TW" sz="3600" b="1" dirty="0" smtClean="0">
                <a:latin typeface="+mn-lt"/>
              </a:rPr>
              <a:t> 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2063" y="1943486"/>
            <a:ext cx="6053137" cy="43630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Example of Bi-conditional statement</a:t>
            </a:r>
            <a:endParaRPr lang="en-US" sz="36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7" y="2290227"/>
            <a:ext cx="8215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Example 10 ( Page 9): </a:t>
            </a:r>
            <a:r>
              <a:rPr lang="en-US" sz="2800" dirty="0" smtClean="0"/>
              <a:t>Let </a:t>
            </a:r>
            <a:r>
              <a:rPr lang="en-US" sz="2800" i="1" dirty="0" smtClean="0"/>
              <a:t>p</a:t>
            </a:r>
            <a:r>
              <a:rPr lang="en-US" sz="2800" dirty="0" smtClean="0"/>
              <a:t> be the statement “ You can take the flight” and </a:t>
            </a:r>
            <a:r>
              <a:rPr lang="en-US" sz="2800" i="1" dirty="0" smtClean="0"/>
              <a:t>q</a:t>
            </a:r>
            <a:r>
              <a:rPr lang="en-US" sz="2800" dirty="0" smtClean="0"/>
              <a:t> be the statement “ You buy a ticket”. What is the statement for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“You can take the flight if and only if you buy a ticket”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0" y="2088111"/>
            <a:ext cx="8666328" cy="4299042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</a:rPr>
              <a:t>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 smtClean="0">
                <a:solidFill>
                  <a:srgbClr val="FF0000"/>
                </a:solidFill>
              </a:rPr>
              <a:t>Propositional 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Propositional Variables                                            * We have already covered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Logical Operators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Truth Value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Truth Tables of 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Conditional Statements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Logic and Bit Operations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77824" y="2784142"/>
            <a:ext cx="155448" cy="22382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How to </a:t>
            </a:r>
            <a:r>
              <a:rPr lang="en-US" sz="3200" b="1" dirty="0" smtClean="0">
                <a:latin typeface="+mn-lt"/>
              </a:rPr>
              <a:t>Construct</a:t>
            </a:r>
            <a:r>
              <a:rPr lang="en-US" sz="3200" dirty="0" smtClean="0">
                <a:latin typeface="+mn-lt"/>
              </a:rPr>
              <a:t> a </a:t>
            </a:r>
            <a:r>
              <a:rPr lang="en-US" sz="3200" b="1" dirty="0" smtClean="0">
                <a:latin typeface="+mn-lt"/>
              </a:rPr>
              <a:t>Truth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>Table</a:t>
            </a:r>
            <a:r>
              <a:rPr lang="en-US" sz="3200" dirty="0" smtClean="0">
                <a:latin typeface="+mn-lt"/>
              </a:rPr>
              <a:t> for a Compound Proposition?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967" y="2136339"/>
            <a:ext cx="837972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first look at the </a:t>
            </a:r>
            <a:r>
              <a:rPr lang="en-US" sz="2800" dirty="0" smtClean="0">
                <a:solidFill>
                  <a:srgbClr val="FF0000"/>
                </a:solidFill>
              </a:rPr>
              <a:t>number of propositions (e.g. </a:t>
            </a:r>
            <a:r>
              <a:rPr lang="en-US" sz="2800" i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q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 ) </a:t>
            </a:r>
            <a:r>
              <a:rPr lang="en-US" sz="2800" dirty="0" smtClean="0"/>
              <a:t>in the </a:t>
            </a:r>
            <a:r>
              <a:rPr lang="en-US" sz="2800" dirty="0" smtClean="0">
                <a:solidFill>
                  <a:srgbClr val="FF0000"/>
                </a:solidFill>
              </a:rPr>
              <a:t>given compound proposition.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There will be </a:t>
            </a:r>
            <a:r>
              <a:rPr lang="en-US" sz="2800" b="1" dirty="0" smtClean="0">
                <a:solidFill>
                  <a:srgbClr val="0000FF"/>
                </a:solidFill>
              </a:rPr>
              <a:t>2</a:t>
            </a:r>
            <a:r>
              <a:rPr lang="en-US" sz="2800" b="1" baseline="30000" dirty="0" smtClean="0">
                <a:solidFill>
                  <a:srgbClr val="0000FF"/>
                </a:solidFill>
              </a:rPr>
              <a:t>n</a:t>
            </a:r>
            <a:r>
              <a:rPr lang="en-US" sz="2800" b="1" dirty="0" smtClean="0">
                <a:solidFill>
                  <a:srgbClr val="0000FF"/>
                </a:solidFill>
              </a:rPr>
              <a:t> number of rows </a:t>
            </a:r>
            <a:r>
              <a:rPr lang="en-US" sz="2800" dirty="0" smtClean="0">
                <a:solidFill>
                  <a:srgbClr val="0000FF"/>
                </a:solidFill>
              </a:rPr>
              <a:t>in the truth table</a:t>
            </a:r>
            <a:r>
              <a:rPr lang="en-US" sz="2800" dirty="0" smtClean="0"/>
              <a:t>, where </a:t>
            </a:r>
            <a:r>
              <a:rPr lang="en-US" sz="2800" i="1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 is the number of propositions in the compound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Draw the table. In the first row, write down the name of propositions (e.g. </a:t>
            </a:r>
            <a:r>
              <a:rPr lang="en-US" sz="2800" i="1" dirty="0" smtClean="0"/>
              <a:t>p</a:t>
            </a:r>
            <a:r>
              <a:rPr lang="en-US" sz="2800" dirty="0" smtClean="0"/>
              <a:t>, </a:t>
            </a:r>
            <a:r>
              <a:rPr lang="en-US" sz="2800" i="1" dirty="0" smtClean="0"/>
              <a:t>q</a:t>
            </a:r>
            <a:r>
              <a:rPr lang="en-US" sz="2800" dirty="0" smtClean="0"/>
              <a:t>, </a:t>
            </a:r>
            <a:r>
              <a:rPr lang="en-US" sz="2800" i="1" dirty="0" smtClean="0"/>
              <a:t>r</a:t>
            </a:r>
            <a:r>
              <a:rPr lang="en-US" sz="2800" dirty="0" smtClean="0"/>
              <a:t> ) starting from left/first column.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Construct the truth table step by step. 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71837"/>
            <a:ext cx="7808976" cy="108813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3200" b="1" dirty="0" smtClean="0">
                <a:latin typeface="+mn-lt"/>
              </a:rPr>
              <a:t>Example</a:t>
            </a:r>
            <a:r>
              <a:rPr lang="en-US" sz="3200" dirty="0" smtClean="0">
                <a:latin typeface="+mn-lt"/>
              </a:rPr>
              <a:t>: </a:t>
            </a:r>
            <a:r>
              <a:rPr lang="en-US" altLang="ja-JP" sz="3200" dirty="0" smtClean="0">
                <a:latin typeface="+mn-lt"/>
              </a:rPr>
              <a:t>Construct a truth table for</a:t>
            </a:r>
            <a:br>
              <a:rPr lang="en-US" altLang="ja-JP" sz="3200" dirty="0" smtClean="0">
                <a:latin typeface="+mn-lt"/>
              </a:rPr>
            </a:br>
            <a:r>
              <a:rPr lang="en-US" altLang="ja-JP" sz="3200" dirty="0" smtClean="0">
                <a:latin typeface="+mn-lt"/>
              </a:rPr>
              <a:t> </a:t>
            </a:r>
            <a:r>
              <a:rPr lang="en-US" altLang="ja-JP" sz="3200" b="1" dirty="0" smtClean="0">
                <a:latin typeface="+mn-lt"/>
              </a:rPr>
              <a:t>(p </a:t>
            </a:r>
            <a:r>
              <a:rPr lang="en-US" altLang="ja-JP" sz="3200" b="1" dirty="0" smtClean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 smtClean="0">
                <a:latin typeface="+mn-lt"/>
              </a:rPr>
              <a:t> q) </a:t>
            </a:r>
            <a:r>
              <a:rPr lang="en-US" altLang="ja-JP" sz="3200" b="1" dirty="0" smtClean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 smtClean="0">
                <a:latin typeface="+mn-lt"/>
              </a:rPr>
              <a:t> r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84" y="2042624"/>
            <a:ext cx="6679870" cy="41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6" y="2413338"/>
            <a:ext cx="86134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Negation operator is applied before all other logical operators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Conjunction operator takes precedence over disjunction operator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Conditional and bi-conditional operators have lower precedence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Parentheses are used whenever necessary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951630"/>
            <a:ext cx="6096000" cy="4220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Logic and 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324" y="2274350"/>
            <a:ext cx="832513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FF0000"/>
                </a:solidFill>
              </a:rPr>
              <a:t>bit</a:t>
            </a:r>
            <a:r>
              <a:rPr lang="en-US" altLang="zh-TW" sz="2800" dirty="0" smtClean="0"/>
              <a:t> ==&gt;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/>
              <a:t>inary dig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Boolean variable: </a:t>
            </a:r>
            <a:r>
              <a:rPr lang="en-US" altLang="zh-TW" sz="2800" dirty="0" smtClean="0">
                <a:solidFill>
                  <a:srgbClr val="FF0000"/>
                </a:solidFill>
              </a:rPr>
              <a:t>either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true</a:t>
            </a:r>
            <a:r>
              <a:rPr lang="en-US" altLang="zh-TW" sz="2800" dirty="0" smtClean="0">
                <a:solidFill>
                  <a:srgbClr val="FF0000"/>
                </a:solidFill>
              </a:rPr>
              <a:t> or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false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dirty="0" smtClean="0"/>
              <a:t>  </a:t>
            </a:r>
            <a:r>
              <a:rPr lang="en-US" altLang="zh-TW" sz="2000" dirty="0" smtClean="0"/>
              <a:t>Can be represented by a bit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dirty="0" smtClean="0">
                <a:solidFill>
                  <a:srgbClr val="0000FF"/>
                </a:solidFill>
              </a:rPr>
              <a:t>Bit String</a:t>
            </a:r>
            <a:r>
              <a:rPr lang="en-US" altLang="zh-TW" sz="2800" dirty="0" smtClean="0"/>
              <a:t>: A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bit string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is a sequence of zero or more bits.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length</a:t>
            </a:r>
            <a:r>
              <a:rPr lang="en-US" altLang="zh-TW" sz="2800" dirty="0" smtClean="0"/>
              <a:t> of the string is the number of bits in the string.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Example 20(p.15</a:t>
            </a:r>
            <a:r>
              <a:rPr lang="en-US" altLang="zh-TW" sz="2800" dirty="0" smtClean="0">
                <a:solidFill>
                  <a:srgbClr val="FF0000"/>
                </a:solidFill>
              </a:rPr>
              <a:t>): </a:t>
            </a:r>
            <a:r>
              <a:rPr lang="en-US" altLang="zh-TW" sz="2800" dirty="0" smtClean="0"/>
              <a:t>101010011 is a bit string of </a:t>
            </a:r>
            <a:r>
              <a:rPr lang="en-US" altLang="zh-TW" sz="2800" dirty="0" smtClean="0">
                <a:solidFill>
                  <a:srgbClr val="0000FF"/>
                </a:solidFill>
              </a:rPr>
              <a:t>length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nine </a:t>
            </a:r>
            <a:endParaRPr lang="en-US" sz="2800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3375"/>
            <a:ext cx="8463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Computer </a:t>
            </a:r>
            <a:r>
              <a:rPr lang="en-US" sz="2800" b="1" dirty="0" smtClean="0">
                <a:solidFill>
                  <a:srgbClr val="0000FF"/>
                </a:solidFill>
              </a:rPr>
              <a:t>bit operations correspond to the logical connectives. </a:t>
            </a:r>
            <a:r>
              <a:rPr lang="en-US" sz="2800" dirty="0" smtClean="0"/>
              <a:t>By replacing true by a one and false by a zero in the truth tables for the operators ∧, ∨, and ⊕, the tables shown in Table 9 for the corresponding bit operations are obtained. We will also use the notation </a:t>
            </a:r>
            <a:r>
              <a:rPr lang="en-US" sz="2800" i="1" dirty="0" smtClean="0"/>
              <a:t>OR, AND, and XOR for the operators ∨,∧, and ⊕ respectively, as is done in various programming languages.</a:t>
            </a:r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Table for Bit Operations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599" y="2115403"/>
            <a:ext cx="7539251" cy="4093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Bit string and bit operation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4554" y="2115402"/>
            <a:ext cx="7756525" cy="413359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Discrete Mathematics and its applications with </a:t>
            </a:r>
            <a:r>
              <a:rPr lang="en-US" sz="2000" i="1" dirty="0" err="1" smtClean="0"/>
              <a:t>combinatorics</a:t>
            </a:r>
            <a:r>
              <a:rPr lang="en-US" sz="2000" i="1" dirty="0" smtClean="0"/>
              <a:t> and graph theory (7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edition) </a:t>
            </a:r>
            <a:r>
              <a:rPr lang="en-US" sz="2000" dirty="0" smtClean="0"/>
              <a:t>by Kenneth H. Rosen [Indian Adaptation by KAMALA KRITHIVASAN], published by McGraw-Hill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how to construct a truth table for a compound proposition, to understand the conditional statement 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 </a:t>
            </a:r>
            <a:r>
              <a:rPr lang="en-US" sz="2400" dirty="0" smtClean="0"/>
              <a:t>and different equivalent expressions of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, to understand bit operations.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construct  a truth table for a given compound proposition, be able to explain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</a:t>
            </a:r>
            <a:r>
              <a:rPr lang="en-US" sz="2400" dirty="0" smtClean="0"/>
              <a:t>and it’s equivalent expressions, be able to perform Bit Operations.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Conditional Statements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8260"/>
            <a:ext cx="835416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Let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conditional statement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 is the proposition “if </a:t>
            </a:r>
            <a:r>
              <a:rPr lang="en-US" altLang="zh-TW" sz="2400" i="1" dirty="0" smtClean="0"/>
              <a:t>p,</a:t>
            </a:r>
            <a:r>
              <a:rPr lang="en-US" altLang="zh-TW" sz="2400" dirty="0" smtClean="0"/>
              <a:t> then </a:t>
            </a:r>
            <a:r>
              <a:rPr lang="en-US" altLang="zh-TW" sz="2400" i="1" dirty="0" smtClean="0"/>
              <a:t>q</a:t>
            </a:r>
            <a:r>
              <a:rPr lang="en-US" altLang="zh-TW" sz="2400" dirty="0" smtClean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0000FF"/>
                </a:solidFill>
              </a:rPr>
              <a:t>The conditional statement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400" dirty="0" smtClean="0">
                <a:solidFill>
                  <a:srgbClr val="0000FF"/>
                </a:solidFill>
              </a:rPr>
              <a:t> is false when p is true and q is false, and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In the conditional statement </a:t>
            </a:r>
            <a:r>
              <a:rPr lang="en-US" altLang="zh-TW" sz="2400" i="1" dirty="0" smtClean="0"/>
              <a:t>p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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q,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i="1" dirty="0" smtClean="0"/>
              <a:t> is called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hypothesis</a:t>
            </a:r>
            <a:r>
              <a:rPr lang="en-US" altLang="zh-TW" sz="2400" i="1" dirty="0" smtClean="0"/>
              <a:t> and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i="1" dirty="0" smtClean="0"/>
              <a:t> is called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conclusion</a:t>
            </a:r>
            <a:r>
              <a:rPr lang="en-US" altLang="zh-TW" sz="2400" i="1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 smtClean="0"/>
              <a:t>This one is the English usage of </a:t>
            </a:r>
            <a:r>
              <a:rPr lang="en-US" altLang="ja-JP" sz="2400" dirty="0" smtClean="0">
                <a:solidFill>
                  <a:srgbClr val="3118EE"/>
                </a:solidFill>
              </a:rPr>
              <a:t>“if, then” </a:t>
            </a:r>
            <a:r>
              <a:rPr lang="en-US" altLang="ja-JP" sz="2400" dirty="0" smtClean="0"/>
              <a:t>or</a:t>
            </a:r>
            <a:r>
              <a:rPr lang="en-US" altLang="ja-JP" sz="2400" dirty="0" smtClean="0">
                <a:solidFill>
                  <a:srgbClr val="3118EE"/>
                </a:solidFill>
              </a:rPr>
              <a:t> “implies”.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 </a:t>
            </a:r>
            <a:r>
              <a:rPr lang="en-US" altLang="ja-JP" sz="2400" dirty="0" smtClean="0"/>
              <a:t>The connective </a:t>
            </a:r>
            <a:r>
              <a:rPr lang="en-US" altLang="ja-JP" sz="2400" b="1" dirty="0" smtClean="0">
                <a:sym typeface="Symbol" pitchFamily="18" charset="2"/>
              </a:rPr>
              <a:t></a:t>
            </a:r>
            <a:r>
              <a:rPr lang="en-US" altLang="ja-JP" sz="2400" dirty="0" smtClean="0"/>
              <a:t> is called the ‘conditional connective’.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ea typeface="ＭＳ Ｐゴシック" pitchFamily="50" charset="-128"/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conditional statement </a:t>
            </a:r>
            <a:r>
              <a:rPr lang="en-US" sz="2400" dirty="0" smtClean="0">
                <a:ea typeface="ＭＳ Ｐゴシック" pitchFamily="50" charset="-128"/>
              </a:rPr>
              <a:t>is </a:t>
            </a:r>
            <a:r>
              <a:rPr lang="en-US" sz="2400" b="1" dirty="0" smtClean="0">
                <a:ea typeface="ＭＳ Ｐゴシック" pitchFamily="50" charset="-128"/>
              </a:rPr>
              <a:t>also</a:t>
            </a:r>
            <a:r>
              <a:rPr lang="en-US" sz="2400" dirty="0" smtClean="0">
                <a:ea typeface="ＭＳ Ｐゴシック" pitchFamily="50" charset="-128"/>
              </a:rPr>
              <a:t> </a:t>
            </a:r>
            <a:r>
              <a:rPr lang="en-US" sz="2400" b="1" dirty="0" smtClean="0">
                <a:ea typeface="ＭＳ Ｐゴシック" pitchFamily="50" charset="-128"/>
              </a:rPr>
              <a:t>called</a:t>
            </a:r>
            <a:r>
              <a:rPr lang="en-US" sz="2400" dirty="0" smtClean="0">
                <a:ea typeface="ＭＳ Ｐゴシック" pitchFamily="50" charset="-128"/>
              </a:rPr>
              <a:t> an </a:t>
            </a:r>
            <a:r>
              <a:rPr lang="en-US" sz="2400" b="1" dirty="0" smtClean="0">
                <a:solidFill>
                  <a:srgbClr val="0000FF"/>
                </a:solidFill>
                <a:ea typeface="ＭＳ Ｐゴシック" pitchFamily="50" charset="-128"/>
              </a:rPr>
              <a:t>implication</a:t>
            </a:r>
            <a:r>
              <a:rPr lang="en-US" sz="2400" dirty="0" smtClean="0">
                <a:ea typeface="ＭＳ Ｐゴシック" pitchFamily="50" charset="-128"/>
              </a:rPr>
              <a:t>.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+mn-lt"/>
              </a:rPr>
              <a:t>Truth Table for </a:t>
            </a:r>
            <a:br>
              <a:rPr lang="en-US" sz="4400" dirty="0" smtClean="0">
                <a:latin typeface="+mn-lt"/>
              </a:rPr>
            </a:br>
            <a:r>
              <a:rPr lang="en-US" sz="4400" dirty="0" smtClean="0">
                <a:latin typeface="+mn-lt"/>
              </a:rPr>
              <a:t>Conditional Statement</a:t>
            </a:r>
            <a:endParaRPr lang="en-US" dirty="0">
              <a:latin typeface="+mn-lt"/>
            </a:endParaRPr>
          </a:p>
        </p:txBody>
      </p:sp>
      <p:pic>
        <p:nvPicPr>
          <p:cNvPr id="4" name="Picture 3" descr="t01_1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933440"/>
            <a:ext cx="4694238" cy="4330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69" y="1961584"/>
            <a:ext cx="7076747" cy="3992563"/>
          </a:xfrm>
        </p:spPr>
        <p:txBody>
          <a:bodyPr/>
          <a:lstStyle/>
          <a:p>
            <a:r>
              <a:rPr lang="en-US" dirty="0" smtClean="0"/>
              <a:t>P : I win the election-&gt; F</a:t>
            </a:r>
          </a:p>
          <a:p>
            <a:r>
              <a:rPr lang="en-US" dirty="0" smtClean="0"/>
              <a:t>Q: I will build a huge library -&gt; F</a:t>
            </a:r>
          </a:p>
          <a:p>
            <a:r>
              <a:rPr lang="en-US" dirty="0" smtClean="0"/>
              <a:t>P -&gt; Q: If P, then Q </a:t>
            </a:r>
          </a:p>
          <a:p>
            <a:r>
              <a:rPr lang="en-US" dirty="0" smtClean="0"/>
              <a:t>If </a:t>
            </a:r>
            <a:r>
              <a:rPr lang="en-US" dirty="0"/>
              <a:t>I win the </a:t>
            </a:r>
            <a:r>
              <a:rPr lang="en-US" dirty="0" smtClean="0"/>
              <a:t>election, then</a:t>
            </a:r>
          </a:p>
          <a:p>
            <a:r>
              <a:rPr lang="en-US" dirty="0"/>
              <a:t>I will build a huge library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t01_1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291185" y="2614889"/>
            <a:ext cx="3567065" cy="3290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435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Equivalent Expression of</a:t>
            </a:r>
            <a:r>
              <a:rPr lang="en-US" altLang="ja-JP" sz="4000" b="1" dirty="0" smtClean="0">
                <a:latin typeface="+mn-lt"/>
              </a:rPr>
              <a:t> </a:t>
            </a:r>
            <a:r>
              <a:rPr lang="en-US" altLang="ja-JP" sz="4000" b="1" i="1" dirty="0" smtClean="0">
                <a:latin typeface="+mn-lt"/>
              </a:rPr>
              <a:t>p </a:t>
            </a:r>
            <a:r>
              <a:rPr lang="en-US" altLang="ja-JP" sz="4000" b="1" i="1" dirty="0" smtClean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 smtClean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9039"/>
            <a:ext cx="8476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In terms of words, the proposition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q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also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reads</a:t>
            </a:r>
            <a:r>
              <a:rPr lang="en-US" altLang="ja-JP" sz="2400" dirty="0" smtClean="0"/>
              <a:t>:</a:t>
            </a:r>
          </a:p>
          <a:p>
            <a:pPr marL="971550" lvl="1" indent="-514350"/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(a)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if p, then q, </a:t>
            </a:r>
            <a:r>
              <a:rPr lang="en-US" altLang="ja-JP" sz="2400" b="1" i="1" dirty="0" smtClean="0"/>
              <a:t>or</a:t>
            </a:r>
          </a:p>
          <a:p>
            <a:pPr marL="971550" lvl="1" indent="-514350"/>
            <a:r>
              <a:rPr lang="en-US" altLang="ja-JP" sz="2400" b="1" dirty="0" smtClean="0">
                <a:solidFill>
                  <a:srgbClr val="0000FF"/>
                </a:solidFill>
              </a:rPr>
              <a:t>	 if p, q </a:t>
            </a:r>
          </a:p>
          <a:p>
            <a:pPr marL="971550" lvl="1" indent="-514350"/>
            <a:r>
              <a:rPr lang="en-US" altLang="ja-JP" sz="2400" i="1" dirty="0" smtClean="0">
                <a:solidFill>
                  <a:srgbClr val="FF0000"/>
                </a:solidFill>
              </a:rPr>
              <a:t>       (The word “</a:t>
            </a:r>
            <a:r>
              <a:rPr lang="en-US" altLang="ja-JP" sz="2400" b="1" i="1" dirty="0" smtClean="0">
                <a:solidFill>
                  <a:srgbClr val="FF0000"/>
                </a:solidFill>
              </a:rPr>
              <a:t>then</a:t>
            </a:r>
            <a:r>
              <a:rPr lang="en-US" altLang="ja-JP" sz="2400" i="1" dirty="0" smtClean="0">
                <a:solidFill>
                  <a:srgbClr val="FF0000"/>
                </a:solidFill>
              </a:rPr>
              <a:t>” is sometimes omitted in English sentences) </a:t>
            </a:r>
          </a:p>
          <a:p>
            <a:pPr lvl="1"/>
            <a:r>
              <a:rPr lang="en-US" altLang="ja-JP" sz="2400" dirty="0" smtClean="0"/>
              <a:t>(b)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implies q</a:t>
            </a:r>
          </a:p>
          <a:p>
            <a:pPr lvl="1"/>
            <a:r>
              <a:rPr lang="en-US" altLang="ja-JP" sz="2400" dirty="0" smtClean="0"/>
              <a:t>(c)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p is a sufficient condition for q , </a:t>
            </a:r>
            <a:r>
              <a:rPr lang="en-US" altLang="ja-JP" sz="2400" b="1" i="1" dirty="0" smtClean="0"/>
              <a:t>or</a:t>
            </a:r>
          </a:p>
          <a:p>
            <a:pPr lvl="1"/>
            <a:r>
              <a:rPr lang="en-US" altLang="ja-JP" sz="2400" b="1" dirty="0" smtClean="0">
                <a:solidFill>
                  <a:srgbClr val="0000FF"/>
                </a:solidFill>
              </a:rPr>
              <a:t>	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a sufficient condition for q is p</a:t>
            </a:r>
          </a:p>
          <a:p>
            <a:pPr lvl="1"/>
            <a:r>
              <a:rPr lang="en-US" altLang="ja-JP" sz="2400" dirty="0" smtClean="0"/>
              <a:t>(d)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q is a necessary condition for p, </a:t>
            </a:r>
            <a:r>
              <a:rPr lang="en-US" altLang="ja-JP" sz="2400" b="1" i="1" dirty="0" smtClean="0"/>
              <a:t>or</a:t>
            </a:r>
          </a:p>
          <a:p>
            <a:pPr lvl="1"/>
            <a:r>
              <a:rPr lang="en-US" altLang="ja-JP" sz="2400" b="1" dirty="0" smtClean="0">
                <a:solidFill>
                  <a:srgbClr val="0000FF"/>
                </a:solidFill>
              </a:rPr>
              <a:t>	   a necessary condition for p is q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Equivalent Expression of</a:t>
            </a:r>
            <a:r>
              <a:rPr lang="en-US" altLang="ja-JP" sz="4000" b="1" dirty="0" smtClean="0">
                <a:latin typeface="+mn-lt"/>
              </a:rPr>
              <a:t> </a:t>
            </a:r>
            <a:r>
              <a:rPr lang="en-US" altLang="ja-JP" sz="4000" b="1" i="1" dirty="0" smtClean="0">
                <a:latin typeface="+mn-lt"/>
              </a:rPr>
              <a:t>p </a:t>
            </a:r>
            <a:r>
              <a:rPr lang="en-US" altLang="ja-JP" sz="4000" b="1" i="1" dirty="0" smtClean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 smtClean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41" y="2312927"/>
            <a:ext cx="63462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ja-JP" sz="3200" dirty="0" smtClean="0"/>
              <a:t>(e)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 only if q</a:t>
            </a:r>
          </a:p>
          <a:p>
            <a:pPr lvl="1">
              <a:buNone/>
            </a:pPr>
            <a:r>
              <a:rPr lang="en-US" altLang="ja-JP" sz="3200" dirty="0" smtClean="0"/>
              <a:t>(f)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if p</a:t>
            </a:r>
            <a:r>
              <a:rPr lang="en-US" altLang="ja-JP" sz="3200" dirty="0" smtClean="0"/>
              <a:t> , </a:t>
            </a:r>
            <a:r>
              <a:rPr lang="en-US" altLang="ja-JP" sz="3200" b="1" i="1" dirty="0" smtClean="0"/>
              <a:t>or</a:t>
            </a:r>
          </a:p>
          <a:p>
            <a:pPr lvl="1">
              <a:buNone/>
            </a:pPr>
            <a:r>
              <a:rPr lang="en-US" altLang="ja-JP" sz="3200" dirty="0" smtClean="0"/>
              <a:t>	 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q, if p</a:t>
            </a:r>
          </a:p>
          <a:p>
            <a:pPr lvl="1">
              <a:buNone/>
            </a:pPr>
            <a:r>
              <a:rPr lang="en-US" altLang="ja-JP" sz="3200" dirty="0" smtClean="0"/>
              <a:t>(g)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whenever p</a:t>
            </a:r>
          </a:p>
          <a:p>
            <a:pPr lvl="1">
              <a:buNone/>
            </a:pPr>
            <a:r>
              <a:rPr lang="en-US" altLang="ja-JP" sz="3200" dirty="0" smtClean="0"/>
              <a:t>(h)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when p</a:t>
            </a:r>
          </a:p>
          <a:p>
            <a:pPr lvl="1">
              <a:buNone/>
            </a:pPr>
            <a:r>
              <a:rPr lang="en-US" altLang="ja-JP" sz="3200" dirty="0" smtClean="0"/>
              <a:t>(</a:t>
            </a:r>
            <a:r>
              <a:rPr lang="en-US" altLang="ja-JP" sz="3200" dirty="0" err="1" smtClean="0"/>
              <a:t>i</a:t>
            </a:r>
            <a:r>
              <a:rPr lang="en-US" altLang="ja-JP" sz="3200" dirty="0" smtClean="0"/>
              <a:t>)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q unless </a:t>
            </a:r>
            <a:r>
              <a:rPr lang="en-US" altLang="ja-JP" sz="3200" b="1" dirty="0" smtClean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p</a:t>
            </a:r>
            <a:endParaRPr lang="ja-JP" altLang="en-US" sz="32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Remember!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136339"/>
            <a:ext cx="853159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hypothesis expresses a sufficient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conclusion expresses a necessary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but</a:t>
            </a:r>
            <a:r>
              <a:rPr lang="en-US" sz="2800" dirty="0" smtClean="0"/>
              <a:t>” is a logical synonym for “</a:t>
            </a:r>
            <a:r>
              <a:rPr lang="en-US" sz="2800" b="1" i="1" dirty="0" smtClean="0"/>
              <a:t>and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when</a:t>
            </a:r>
            <a:r>
              <a:rPr lang="en-US" sz="2800" dirty="0" smtClean="0"/>
              <a:t>” / “</a:t>
            </a:r>
            <a:r>
              <a:rPr lang="en-US" sz="2800" b="1" i="1" dirty="0" smtClean="0"/>
              <a:t>whenever</a:t>
            </a:r>
            <a:r>
              <a:rPr lang="en-US" sz="2800" dirty="0" smtClean="0"/>
              <a:t>” means the same as “</a:t>
            </a:r>
            <a:r>
              <a:rPr lang="en-US" sz="2800" b="1" i="1" dirty="0" smtClean="0"/>
              <a:t>if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/>
              <a:t>hypothesis</a:t>
            </a:r>
            <a:r>
              <a:rPr lang="en-US" sz="2800" dirty="0" smtClean="0"/>
              <a:t> is the clause following “</a:t>
            </a:r>
            <a:r>
              <a:rPr lang="en-US" sz="2800" b="1" dirty="0" smtClean="0"/>
              <a:t>if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i="1" dirty="0" smtClean="0"/>
              <a:t>conclusion</a:t>
            </a:r>
            <a:r>
              <a:rPr lang="en-US" sz="2800" dirty="0" smtClean="0"/>
              <a:t> is the clause following “</a:t>
            </a:r>
            <a:r>
              <a:rPr lang="en-US" sz="2800" b="1" i="1" dirty="0" smtClean="0"/>
              <a:t>then</a:t>
            </a:r>
            <a:r>
              <a:rPr lang="en-US" sz="2800" dirty="0" smtClean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b="1" i="1" dirty="0" smtClean="0"/>
              <a:t>only if</a:t>
            </a:r>
            <a:r>
              <a:rPr lang="en-US" sz="2800" dirty="0" smtClean="0"/>
              <a:t>” clause is the </a:t>
            </a:r>
            <a:r>
              <a:rPr lang="en-US" sz="2800" b="1" dirty="0" smtClean="0"/>
              <a:t>conclusion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If </a:t>
            </a:r>
            <a:r>
              <a:rPr lang="en-US" sz="2800" b="1" i="1" dirty="0" smtClean="0">
                <a:solidFill>
                  <a:srgbClr val="FF0000"/>
                </a:solidFill>
              </a:rPr>
              <a:t>hypothesis</a:t>
            </a:r>
            <a:r>
              <a:rPr lang="en-US" sz="2800" b="1" dirty="0" smtClean="0">
                <a:solidFill>
                  <a:srgbClr val="FF0000"/>
                </a:solidFill>
              </a:rPr>
              <a:t>, then </a:t>
            </a:r>
            <a:r>
              <a:rPr lang="en-US" sz="2800" b="1" i="1" dirty="0" smtClean="0">
                <a:solidFill>
                  <a:srgbClr val="FF0000"/>
                </a:solidFill>
              </a:rPr>
              <a:t>conclusion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5DA518FC59F74898473A3594D082D6" ma:contentTypeVersion="2" ma:contentTypeDescription="Create a new document." ma:contentTypeScope="" ma:versionID="65386807a64178d50199543d65e4741d">
  <xsd:schema xmlns:xsd="http://www.w3.org/2001/XMLSchema" xmlns:xs="http://www.w3.org/2001/XMLSchema" xmlns:p="http://schemas.microsoft.com/office/2006/metadata/properties" xmlns:ns2="d2c34648-228b-4532-a3cf-82472e227dec" targetNamespace="http://schemas.microsoft.com/office/2006/metadata/properties" ma:root="true" ma:fieldsID="503ba7c31c615c25c02d8bc8ad3965a3" ns2:_="">
    <xsd:import namespace="d2c34648-228b-4532-a3cf-82472e227d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34648-228b-4532-a3cf-82472e227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0CC7DA-3A6E-4447-8409-D728D5DE2206}"/>
</file>

<file path=customXml/itemProps2.xml><?xml version="1.0" encoding="utf-8"?>
<ds:datastoreItem xmlns:ds="http://schemas.openxmlformats.org/officeDocument/2006/customXml" ds:itemID="{62F18866-009B-495E-900F-4FE81E72DFBF}"/>
</file>

<file path=customXml/itemProps3.xml><?xml version="1.0" encoding="utf-8"?>
<ds:datastoreItem xmlns:ds="http://schemas.openxmlformats.org/officeDocument/2006/customXml" ds:itemID="{A4ED3830-07D8-4C9C-8214-85994781D2D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649</TotalTime>
  <Words>1315</Words>
  <Application>Microsoft Office PowerPoint</Application>
  <PresentationFormat>On-screen Show (4:3)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MS Gothic</vt:lpstr>
      <vt:lpstr>MS PGothic</vt:lpstr>
      <vt:lpstr>Arial</vt:lpstr>
      <vt:lpstr>Calibri</vt:lpstr>
      <vt:lpstr>Corbel</vt:lpstr>
      <vt:lpstr>新細明體</vt:lpstr>
      <vt:lpstr>Symbol</vt:lpstr>
      <vt:lpstr>Wingdings</vt:lpstr>
      <vt:lpstr>Spectrum</vt:lpstr>
      <vt:lpstr>Propositional Logic (cont.)</vt:lpstr>
      <vt:lpstr>Lecture Outline</vt:lpstr>
      <vt:lpstr>Objectives and Outcomes</vt:lpstr>
      <vt:lpstr>Conditional Statements </vt:lpstr>
      <vt:lpstr>Truth Table for  Conditional Statement</vt:lpstr>
      <vt:lpstr>PowerPoint Presentation</vt:lpstr>
      <vt:lpstr>Equivalent Expression of p  q </vt:lpstr>
      <vt:lpstr>Equivalent Expression of p  q </vt:lpstr>
      <vt:lpstr>Remember!</vt:lpstr>
      <vt:lpstr>Example 7 (page 7)</vt:lpstr>
      <vt:lpstr>Exercise 19 </vt:lpstr>
      <vt:lpstr>Exercise 19 </vt:lpstr>
      <vt:lpstr>Exercise 19 </vt:lpstr>
      <vt:lpstr>Exercise 19 </vt:lpstr>
      <vt:lpstr>Converse, Contrapositive, and Inverse</vt:lpstr>
      <vt:lpstr> Examples of Converse, Contrapositive and Inverse </vt:lpstr>
      <vt:lpstr>Bi-Conditional</vt:lpstr>
      <vt:lpstr>Truth Table for Bi-conditional p  q </vt:lpstr>
      <vt:lpstr>Example of Bi-conditional statement</vt:lpstr>
      <vt:lpstr>How to Construct a Truth Table for a Compound Proposition?</vt:lpstr>
      <vt:lpstr>  Example: Construct a truth table for  (p  q)  r</vt:lpstr>
      <vt:lpstr>Precedence of Logical Operators</vt:lpstr>
      <vt:lpstr>Precedence of Logical Operators</vt:lpstr>
      <vt:lpstr>Logic and Bit Operations</vt:lpstr>
      <vt:lpstr>Bit Operations</vt:lpstr>
      <vt:lpstr>Table for Bit Operations</vt:lpstr>
      <vt:lpstr>Bit string and bit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33</cp:revision>
  <dcterms:created xsi:type="dcterms:W3CDTF">2018-12-10T17:20:29Z</dcterms:created>
  <dcterms:modified xsi:type="dcterms:W3CDTF">2021-05-31T07:55:49Z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0x010100105DA518FC59F74898473A3594D082D6</vt:lpwstr>
  </property>
</Properties>
</file>