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08" r:id="rId4"/>
    <p:sldId id="266" r:id="rId5"/>
    <p:sldId id="309" r:id="rId6"/>
    <p:sldId id="310" r:id="rId7"/>
    <p:sldId id="311" r:id="rId8"/>
    <p:sldId id="312" r:id="rId9"/>
    <p:sldId id="315" r:id="rId10"/>
    <p:sldId id="316" r:id="rId11"/>
    <p:sldId id="318" r:id="rId12"/>
    <p:sldId id="317" r:id="rId13"/>
    <p:sldId id="319" r:id="rId14"/>
    <p:sldId id="320" r:id="rId15"/>
    <p:sldId id="321" r:id="rId16"/>
    <p:sldId id="322" r:id="rId17"/>
    <p:sldId id="324" r:id="rId18"/>
    <p:sldId id="313" r:id="rId19"/>
    <p:sldId id="314" r:id="rId20"/>
    <p:sldId id="32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277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 varScale="1">
        <p:scale>
          <a:sx n="70" d="100"/>
          <a:sy n="70" d="100"/>
        </p:scale>
        <p:origin x="11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0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9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Propositional Equivalences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51738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20_21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Nazia</a:t>
                      </a:r>
                      <a:r>
                        <a:rPr lang="en-US" i="1" dirty="0" smtClean="0"/>
                        <a:t> Hossain, nazia@aiub.edu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544540"/>
            <a:ext cx="8545240" cy="13524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5" name="Group 54"/>
          <p:cNvGraphicFramePr>
            <a:graphicFrameLocks noGrp="1"/>
          </p:cNvGraphicFramePr>
          <p:nvPr/>
        </p:nvGraphicFramePr>
        <p:xfrm>
          <a:off x="545904" y="2197296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226CE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226CE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5" name="Group 50"/>
          <p:cNvGraphicFramePr>
            <a:graphicFrameLocks noGrp="1"/>
          </p:cNvGraphicFramePr>
          <p:nvPr/>
        </p:nvGraphicFramePr>
        <p:xfrm>
          <a:off x="709680" y="2115408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 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612781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6" name="Group 51"/>
          <p:cNvGraphicFramePr>
            <a:graphicFrameLocks noGrp="1"/>
          </p:cNvGraphicFramePr>
          <p:nvPr/>
        </p:nvGraphicFramePr>
        <p:xfrm>
          <a:off x="696032" y="2115408"/>
          <a:ext cx="7848600" cy="39116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721965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4" name="Group 51"/>
          <p:cNvGraphicFramePr>
            <a:graphicFrameLocks noGrp="1"/>
          </p:cNvGraphicFramePr>
          <p:nvPr/>
        </p:nvGraphicFramePr>
        <p:xfrm>
          <a:off x="614144" y="2129056"/>
          <a:ext cx="7848600" cy="39116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4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29274"/>
              </p:ext>
            </p:extLst>
          </p:nvPr>
        </p:nvGraphicFramePr>
        <p:xfrm>
          <a:off x="555008" y="2155224"/>
          <a:ext cx="7848600" cy="2938989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439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685800" y="5334000"/>
            <a:ext cx="762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Since the truth table shows all the true values of compound proposition </a:t>
            </a:r>
            <a:endParaRPr lang="en-US" altLang="ja-JP" b="1" dirty="0" smtClean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en-US" altLang="ja-JP" b="1" dirty="0" smtClean="0">
                <a:solidFill>
                  <a:srgbClr val="0000FF"/>
                </a:solidFill>
                <a:latin typeface="Calibri" pitchFamily="34" charset="0"/>
              </a:rPr>
              <a:t>[</a:t>
            </a:r>
            <a:r>
              <a:rPr lang="en-US" altLang="ja-JP" b="1" i="1" dirty="0" smtClean="0">
                <a:solidFill>
                  <a:srgbClr val="0000FF"/>
                </a:solidFill>
                <a:latin typeface="Calibri" pitchFamily="34" charset="0"/>
              </a:rPr>
              <a:t>¬</a:t>
            </a:r>
            <a:r>
              <a:rPr lang="en-US" altLang="ja-JP" b="1" i="1" dirty="0">
                <a:solidFill>
                  <a:srgbClr val="0000FF"/>
                </a:solidFill>
                <a:latin typeface="Calibri" pitchFamily="34" charset="0"/>
              </a:rPr>
              <a:t>p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en-US" altLang="ja-JP" b="1" i="1" dirty="0">
                <a:solidFill>
                  <a:srgbClr val="0000FF"/>
                </a:solidFill>
                <a:latin typeface="Calibri" pitchFamily="34" charset="0"/>
              </a:rPr>
              <a:t>p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altLang="ja-JP" b="1" i="1" dirty="0">
                <a:solidFill>
                  <a:srgbClr val="0000FF"/>
                </a:solidFill>
                <a:latin typeface="Calibri" pitchFamily="34" charset="0"/>
              </a:rPr>
              <a:t>q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)]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ja-JP" b="1" i="1" dirty="0">
                <a:solidFill>
                  <a:srgbClr val="0000FF"/>
                </a:solidFill>
                <a:latin typeface="Calibri" pitchFamily="34" charset="0"/>
              </a:rPr>
              <a:t>q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are true(T), so it is a tautology.</a:t>
            </a:r>
            <a:endParaRPr lang="ja-JP" altLang="en-US" b="1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7796" y="2551837"/>
            <a:ext cx="82841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Calibri" pitchFamily="34" charset="0"/>
              <a:buAutoNum type="arabicParenR"/>
            </a:pPr>
            <a:r>
              <a:rPr lang="en-US" sz="2800" dirty="0" smtClean="0"/>
              <a:t>Determine whether </a:t>
            </a:r>
            <a:r>
              <a:rPr kumimoji="1" lang="en-US" altLang="ja-JP" sz="2800" b="1" i="1" dirty="0" smtClean="0">
                <a:solidFill>
                  <a:srgbClr val="0000FF"/>
                </a:solidFill>
                <a:cs typeface="Arial" pitchFamily="34" charset="0"/>
              </a:rPr>
              <a:t>¬ </a:t>
            </a:r>
            <a:r>
              <a:rPr lang="en-US" sz="2800" b="1" dirty="0" smtClean="0">
                <a:solidFill>
                  <a:srgbClr val="0000FF"/>
                </a:solidFill>
              </a:rPr>
              <a:t>(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q)</a:t>
            </a:r>
            <a:r>
              <a:rPr kumimoji="1"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  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800" dirty="0" smtClean="0"/>
              <a:t>is a tautology or contradiction.</a:t>
            </a:r>
          </a:p>
          <a:p>
            <a:pPr marL="514350" indent="-514350">
              <a:buFont typeface="Calibri" pitchFamily="34" charset="0"/>
              <a:buAutoNum type="arabicParenR"/>
            </a:pPr>
            <a:endParaRPr lang="en-US" sz="2800" dirty="0" smtClean="0"/>
          </a:p>
          <a:p>
            <a:pPr marL="514350" indent="-514350">
              <a:buFont typeface="Calibri" pitchFamily="34" charset="0"/>
              <a:buAutoNum type="arabicParenR"/>
            </a:pPr>
            <a:r>
              <a:rPr lang="en-US" sz="2800" dirty="0" smtClean="0"/>
              <a:t>Determine whether 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(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q</a:t>
            </a:r>
            <a:r>
              <a:rPr kumimoji="1"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 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¬p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) </a:t>
            </a:r>
            <a:r>
              <a:rPr kumimoji="1" lang="en-US" altLang="ja-JP" sz="2800" dirty="0" smtClean="0"/>
              <a:t>is a tautology or contradiction.</a:t>
            </a:r>
          </a:p>
          <a:p>
            <a:pPr marL="514350" indent="-514350"/>
            <a:endParaRPr lang="en-US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Logical Equivalences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244" y="2413338"/>
            <a:ext cx="8447964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Compound propositions that have the same truth values in all possible cases are called </a:t>
            </a:r>
            <a:r>
              <a:rPr lang="en-US" altLang="zh-TW" sz="2800" b="1" dirty="0" smtClean="0"/>
              <a:t>logically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/>
              <a:t>equivalent</a:t>
            </a:r>
            <a:r>
              <a:rPr lang="en-US" altLang="zh-TW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i="1" u="sng" dirty="0" smtClean="0">
                <a:solidFill>
                  <a:srgbClr val="FF0000"/>
                </a:solidFill>
              </a:rPr>
              <a:t>Definition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Compound propositions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are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logically equivalent</a:t>
            </a:r>
            <a:r>
              <a:rPr lang="en-US" altLang="zh-TW" sz="2800" dirty="0" smtClean="0">
                <a:solidFill>
                  <a:srgbClr val="0000FF"/>
                </a:solidFill>
              </a:rPr>
              <a:t> if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 tautology (denoted by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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or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) </a:t>
            </a:r>
          </a:p>
          <a:p>
            <a:pPr marL="274320" indent="-274320">
              <a:spcBef>
                <a:spcPts val="600"/>
              </a:spcBef>
            </a:pPr>
            <a:endParaRPr lang="en-US" altLang="zh-TW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65" y="599133"/>
            <a:ext cx="7808976" cy="108813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+mn-lt"/>
              </a:rPr>
              <a:t>How to determine whether two compound propositions are logically equivalent?</a:t>
            </a:r>
            <a:endParaRPr lang="en-US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565" y="2606722"/>
            <a:ext cx="87226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/>
              <a:t>We can determine whether two compound propositions are logically equivalent in two ways: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/>
              <a:t>Using a Truth Table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/>
              <a:t>Using (laws of ) Logical Equivalences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435357"/>
            <a:ext cx="7808976" cy="155721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+mn-lt"/>
              </a:rPr>
              <a:t>Using a Truth Table to determine whether two compound propositions are logically equivalent</a:t>
            </a:r>
            <a:endParaRPr lang="en-US" sz="28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453" y="2116632"/>
            <a:ext cx="8572535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/>
              <a:t>Two compound propositions are </a:t>
            </a:r>
            <a:r>
              <a:rPr lang="en-US" altLang="zh-TW" sz="2400" b="1" i="1" dirty="0" smtClean="0"/>
              <a:t>logically</a:t>
            </a:r>
            <a:r>
              <a:rPr lang="en-US" altLang="zh-TW" sz="2400" i="1" dirty="0" smtClean="0"/>
              <a:t> </a:t>
            </a:r>
            <a:r>
              <a:rPr lang="en-US" altLang="zh-TW" sz="2400" b="1" i="1" dirty="0" smtClean="0"/>
              <a:t>equivalent</a:t>
            </a:r>
            <a:r>
              <a:rPr lang="en-US" altLang="zh-TW" sz="2400" dirty="0" smtClean="0"/>
              <a:t> if they always have the same truth values in the corresponding rows.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Construct a truth table for the given two compound propositions </a:t>
            </a:r>
            <a:r>
              <a:rPr lang="en-US" altLang="zh-TW" sz="2400" dirty="0" smtClean="0">
                <a:solidFill>
                  <a:srgbClr val="FF0000"/>
                </a:solidFill>
              </a:rPr>
              <a:t>[in one table]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If the truth values of both of the compound propositions are same in the corresponding rows, then they are logically equivalent.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If the true values of both of the compound propositions are different in one or more rows, then they are NOT logically equivalent.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>
                <a:latin typeface="+mn-lt"/>
              </a:rPr>
              <a:t>Example 1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805" y="2169991"/>
            <a:ext cx="8381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365760"/>
            <a:r>
              <a:rPr lang="en-US" altLang="ja-JP" sz="2400" dirty="0" smtClean="0">
                <a:solidFill>
                  <a:srgbClr val="FF0000"/>
                </a:solidFill>
              </a:rPr>
              <a:t>Show that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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is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logically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equivalent</a:t>
            </a:r>
            <a:r>
              <a:rPr lang="en-US" altLang="ja-JP" sz="2400" dirty="0" smtClean="0">
                <a:solidFill>
                  <a:srgbClr val="FF0000"/>
                </a:solidFill>
              </a:rPr>
              <a:t> to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(p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q)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/>
              </a:rPr>
              <a:t> (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q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p) </a:t>
            </a:r>
            <a:endParaRPr lang="en-US" altLang="ja-JP" sz="2400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97712"/>
            <a:ext cx="8010853" cy="270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1079" y="5369383"/>
            <a:ext cx="8010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Since the truth values of both of the compound propositions are same in the corresponding rows, they are logically equivalent.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586496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00FF"/>
                </a:solidFill>
              </a:rPr>
              <a:t>1.2 Propositional Equivalences</a:t>
            </a:r>
          </a:p>
          <a:p>
            <a:pPr marL="274320"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Tautology </a:t>
            </a:r>
          </a:p>
          <a:p>
            <a:pPr marL="274320"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Contradiction</a:t>
            </a:r>
          </a:p>
          <a:p>
            <a:pPr marL="274320"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Contingence</a:t>
            </a:r>
          </a:p>
          <a:p>
            <a:pPr marL="274320"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Logical Equivalences</a:t>
            </a:r>
          </a:p>
          <a:p>
            <a:pPr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altLang="zh-TW" sz="2000" b="1" dirty="0" smtClean="0">
              <a:solidFill>
                <a:srgbClr val="0000FF"/>
              </a:solidFill>
            </a:endParaRPr>
          </a:p>
          <a:p>
            <a:pPr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32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Class Work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509" y="2273307"/>
            <a:ext cx="87226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Show that 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p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 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q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 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r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and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q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 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 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r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en-US" sz="2800" dirty="0" smtClean="0">
                <a:solidFill>
                  <a:srgbClr val="FF0000"/>
                </a:solidFill>
              </a:rPr>
              <a:t> are logically equivalent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805" y="70831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2_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17" y="1951628"/>
            <a:ext cx="8386762" cy="346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1079" y="5492215"/>
            <a:ext cx="8010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Since the truth values of both of the compound propositions are same in the corresponding rows, they are logically equivalent.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49" y="449005"/>
            <a:ext cx="7808976" cy="15299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Logical Equivalences </a:t>
            </a:r>
            <a:br>
              <a:rPr lang="en-US" sz="3200" dirty="0" smtClean="0">
                <a:latin typeface="+mn-lt"/>
              </a:rPr>
            </a:br>
            <a:r>
              <a:rPr lang="en-US" altLang="ja-JP" sz="3200" b="1" dirty="0" smtClean="0">
                <a:latin typeface="+mn-lt"/>
              </a:rPr>
              <a:t>Table 6 ( page 24 ) </a:t>
            </a:r>
            <a:r>
              <a:rPr lang="en-US" altLang="ja-JP" sz="3200" b="1" dirty="0" smtClean="0">
                <a:latin typeface="+mn-lt"/>
                <a:sym typeface="Wingdings" pitchFamily="2" charset="2"/>
              </a:rPr>
              <a:t> Rosen, 7</a:t>
            </a:r>
            <a:r>
              <a:rPr lang="en-US" altLang="ja-JP" sz="3200" b="1" baseline="30000" dirty="0" smtClean="0">
                <a:latin typeface="+mn-lt"/>
                <a:sym typeface="Wingdings" pitchFamily="2" charset="2"/>
              </a:rPr>
              <a:t>th</a:t>
            </a:r>
            <a:r>
              <a:rPr lang="en-US" altLang="ja-JP" sz="3200" b="1" dirty="0" smtClean="0">
                <a:latin typeface="+mn-lt"/>
                <a:sym typeface="Wingdings" pitchFamily="2" charset="2"/>
              </a:rPr>
              <a:t> edition</a:t>
            </a:r>
            <a:endParaRPr lang="en-US" sz="3200" dirty="0">
              <a:latin typeface="+mn-lt"/>
            </a:endParaRPr>
          </a:p>
        </p:txBody>
      </p:sp>
      <p:pic>
        <p:nvPicPr>
          <p:cNvPr id="4" name="Content Placeholder 3" descr="t01_2_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1984632"/>
            <a:ext cx="4617493" cy="4266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65" y="694669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A very Useful Logical Equivalence(</a:t>
            </a:r>
            <a:r>
              <a:rPr lang="en-US" sz="3200" b="1" dirty="0" smtClean="0">
                <a:latin typeface="+mn-lt"/>
              </a:rPr>
              <a:t>ULE</a:t>
            </a:r>
            <a:r>
              <a:rPr lang="en-US" sz="3200" dirty="0" smtClean="0">
                <a:latin typeface="+mn-lt"/>
              </a:rPr>
              <a:t>)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4512" y="2766654"/>
            <a:ext cx="2624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en-US" altLang="ja-JP" sz="2800" b="1" i="1" dirty="0" smtClean="0">
                <a:solidFill>
                  <a:srgbClr val="FF0000"/>
                </a:solidFill>
              </a:rPr>
              <a:t>p</a:t>
            </a:r>
            <a:r>
              <a:rPr kumimoji="1"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kumimoji="1"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q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 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¬ p</a:t>
            </a:r>
            <a:r>
              <a:rPr kumimoji="1"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  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q 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681021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Example 1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946" y="2207086"/>
            <a:ext cx="8488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Show that 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¬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i="1" dirty="0" smtClean="0">
                <a:solidFill>
                  <a:srgbClr val="FF0000"/>
                </a:solidFill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 </a:t>
            </a:r>
            <a:r>
              <a:rPr lang="en-US" sz="2800" b="1" i="1" dirty="0" smtClean="0">
                <a:solidFill>
                  <a:srgbClr val="FF0000"/>
                </a:solidFill>
                <a:sym typeface="Symbol"/>
              </a:rPr>
              <a:t>q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) </a:t>
            </a:r>
            <a:r>
              <a:rPr lang="en-US" sz="2800" dirty="0" smtClean="0">
                <a:sym typeface="Symbol"/>
              </a:rPr>
              <a:t>and </a:t>
            </a:r>
            <a:r>
              <a:rPr lang="en-US" sz="2800" b="1" i="1" dirty="0" smtClean="0">
                <a:solidFill>
                  <a:srgbClr val="FF0000"/>
                </a:solidFill>
                <a:sym typeface="Symbol"/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 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 ¬ q </a:t>
            </a:r>
            <a:r>
              <a:rPr kumimoji="1" lang="en-US" altLang="ja-JP" sz="2800" dirty="0" smtClean="0"/>
              <a:t>are logically equivalent.</a:t>
            </a:r>
            <a:endParaRPr lang="en-US" sz="2800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57200" y="3495707"/>
            <a:ext cx="8458200" cy="1762125"/>
            <a:chOff x="288" y="1050"/>
            <a:chExt cx="5328" cy="111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" y="1050"/>
              <a:ext cx="2880" cy="1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24" y="1451"/>
              <a:ext cx="2592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024" y="1161"/>
              <a:ext cx="6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 dirty="0" smtClean="0"/>
                <a:t>by ULE </a:t>
              </a:r>
              <a:endParaRPr lang="en-US" altLang="ja-JP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0720" y="3125334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Solution: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ja-JP" sz="4000" b="1" dirty="0" smtClean="0">
                <a:latin typeface="+mn-lt"/>
              </a:rPr>
              <a:t>Example 7 (page 26) </a:t>
            </a:r>
            <a:endParaRPr lang="en-US" altLang="ja-JP" sz="4000" b="1" dirty="0">
              <a:latin typeface="+mn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104" y="2060983"/>
            <a:ext cx="8915400" cy="962025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57500"/>
            <a:ext cx="8458200" cy="21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400" y="5486400"/>
            <a:ext cx="80010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4733" y="2913824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Solution: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</a:rPr>
              <a:t>Exercise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587211"/>
            <a:ext cx="7808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defRPr/>
            </a:pPr>
            <a:r>
              <a:rPr lang="en-US" altLang="ja-JP" sz="2800" dirty="0" smtClean="0"/>
              <a:t>Show that  </a:t>
            </a:r>
            <a:r>
              <a:rPr lang="en-US" altLang="ja-JP" sz="2800" b="1" dirty="0" smtClean="0">
                <a:solidFill>
                  <a:srgbClr val="0000FF"/>
                </a:solidFill>
                <a:cs typeface="Arial" charset="0"/>
              </a:rPr>
              <a:t>(</a:t>
            </a:r>
            <a:r>
              <a:rPr lang="en-US" altLang="ja-JP" sz="2800" b="1" i="1" dirty="0" smtClean="0">
                <a:solidFill>
                  <a:srgbClr val="0000FF"/>
                </a:solidFill>
                <a:cs typeface="Arial" charset="0"/>
              </a:rPr>
              <a:t>¬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(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p </a:t>
            </a:r>
            <a:r>
              <a:rPr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q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))</a:t>
            </a:r>
            <a:r>
              <a:rPr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q  </a:t>
            </a:r>
            <a:r>
              <a:rPr lang="en-US" altLang="ja-JP" sz="2800" dirty="0" smtClean="0"/>
              <a:t>is a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tautology</a:t>
            </a:r>
            <a:r>
              <a:rPr lang="en-US" altLang="ja-JP" sz="2800" dirty="0" smtClean="0"/>
              <a:t> using a </a:t>
            </a:r>
          </a:p>
          <a:p>
            <a:pPr marL="274320" indent="-274320">
              <a:defRPr/>
            </a:pPr>
            <a:r>
              <a:rPr lang="en-US" altLang="ja-JP" sz="2800" dirty="0" smtClean="0"/>
              <a:t>series of logical equivalences.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449005"/>
            <a:ext cx="7808976" cy="14616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7" y="2079482"/>
            <a:ext cx="8613479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cs typeface="Arial" pitchFamily="34" charset="0"/>
              </a:rPr>
              <a:t>		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dirty="0" smtClean="0">
                <a:cs typeface="Arial" pitchFamily="34" charset="0"/>
              </a:rPr>
              <a:t>(</a:t>
            </a:r>
            <a:r>
              <a:rPr lang="en-US" altLang="ja-JP" b="1" i="1" dirty="0" smtClean="0">
                <a:cs typeface="Arial" pitchFamily="34" charset="0"/>
              </a:rPr>
              <a:t>p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i="1" dirty="0" smtClean="0">
                <a:cs typeface="Arial" pitchFamily="34" charset="0"/>
              </a:rPr>
              <a:t>q </a:t>
            </a:r>
            <a:r>
              <a:rPr lang="en-US" altLang="ja-JP" b="1" dirty="0" smtClean="0">
                <a:cs typeface="Arial" pitchFamily="34" charset="0"/>
              </a:rPr>
              <a:t>))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b="1" i="1" dirty="0" smtClean="0">
                <a:cs typeface="Arial" pitchFamily="34" charset="0"/>
              </a:rPr>
              <a:t>q  </a:t>
            </a: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 </a:t>
            </a:r>
            <a:r>
              <a:rPr lang="en-US" altLang="ja-JP" b="1" dirty="0" smtClean="0">
                <a:cs typeface="Arial" pitchFamily="34" charset="0"/>
              </a:rPr>
              <a:t> ( 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p</a:t>
            </a:r>
            <a:r>
              <a:rPr lang="en-US" altLang="ja-JP" b="1" dirty="0" smtClean="0">
                <a:cs typeface="Arial" pitchFamily="34" charset="0"/>
              </a:rPr>
              <a:t>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q</a:t>
            </a:r>
            <a:r>
              <a:rPr lang="en-US" altLang="ja-JP" b="1" dirty="0" smtClean="0">
                <a:cs typeface="Arial" pitchFamily="34" charset="0"/>
              </a:rPr>
              <a:t>) )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 </a:t>
            </a:r>
            <a:r>
              <a:rPr lang="en-US" altLang="ja-JP" b="1" i="1" dirty="0" smtClean="0">
                <a:cs typeface="Arial" pitchFamily="34" charset="0"/>
              </a:rPr>
              <a:t>q		</a:t>
            </a:r>
            <a:r>
              <a:rPr lang="en-US" altLang="ja-JP" b="1" dirty="0" smtClean="0">
                <a:cs typeface="Arial" pitchFamily="34" charset="0"/>
              </a:rPr>
              <a:t>Distributive Law</a:t>
            </a:r>
          </a:p>
          <a:p>
            <a:endParaRPr lang="en-US" altLang="ja-JP" sz="1100" b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 </a:t>
            </a:r>
            <a:r>
              <a:rPr lang="en-US" altLang="ja-JP" b="1" dirty="0" smtClean="0">
                <a:cs typeface="Arial" pitchFamily="34" charset="0"/>
              </a:rPr>
              <a:t> ( F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q</a:t>
            </a:r>
            <a:r>
              <a:rPr lang="en-US" altLang="ja-JP" b="1" dirty="0" smtClean="0">
                <a:cs typeface="Arial" pitchFamily="34" charset="0"/>
              </a:rPr>
              <a:t>))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b="1" i="1" dirty="0" smtClean="0">
                <a:cs typeface="Arial" pitchFamily="34" charset="0"/>
              </a:rPr>
              <a:t>q 	  	</a:t>
            </a:r>
            <a:r>
              <a:rPr lang="en-US" altLang="ja-JP" b="1" dirty="0" smtClean="0">
                <a:cs typeface="Arial" pitchFamily="34" charset="0"/>
              </a:rPr>
              <a:t>Negation</a:t>
            </a:r>
            <a:r>
              <a:rPr lang="en-US" altLang="ja-JP" b="1" i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</a:rPr>
              <a:t>Law </a:t>
            </a:r>
          </a:p>
          <a:p>
            <a:endParaRPr lang="en-US" altLang="ja-JP" sz="1100" b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q </a:t>
            </a:r>
            <a:r>
              <a:rPr lang="en-US" altLang="ja-JP" b="1" dirty="0" smtClean="0">
                <a:cs typeface="Arial" pitchFamily="34" charset="0"/>
              </a:rPr>
              <a:t>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b="1" i="1" dirty="0" smtClean="0">
                <a:cs typeface="Arial" pitchFamily="34" charset="0"/>
              </a:rPr>
              <a:t>q 	  		</a:t>
            </a:r>
            <a:r>
              <a:rPr lang="en-US" altLang="ja-JP" b="1" dirty="0" smtClean="0">
                <a:cs typeface="Arial" pitchFamily="34" charset="0"/>
              </a:rPr>
              <a:t>Identity Law </a:t>
            </a:r>
          </a:p>
          <a:p>
            <a:endParaRPr lang="en-US" altLang="ja-JP" sz="1100" b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</a:t>
            </a:r>
            <a:r>
              <a:rPr lang="en-US" altLang="ja-JP" b="1" i="1" dirty="0" smtClean="0">
                <a:cs typeface="Arial" pitchFamily="34" charset="0"/>
              </a:rPr>
              <a:t>¬</a:t>
            </a:r>
            <a:r>
              <a:rPr lang="en-US" altLang="ja-JP" b="1" dirty="0" smtClean="0">
                <a:cs typeface="Arial" pitchFamily="34" charset="0"/>
              </a:rPr>
              <a:t> 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q </a:t>
            </a:r>
            <a:r>
              <a:rPr lang="en-US" altLang="ja-JP" b="1" dirty="0" smtClean="0">
                <a:cs typeface="Arial" pitchFamily="34" charset="0"/>
              </a:rPr>
              <a:t>)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q 	  	  	</a:t>
            </a:r>
            <a:r>
              <a:rPr lang="en-US" altLang="ja-JP" b="1" dirty="0" smtClean="0">
                <a:cs typeface="Arial" pitchFamily="34" charset="0"/>
              </a:rPr>
              <a:t>ULE</a:t>
            </a:r>
          </a:p>
          <a:p>
            <a:endParaRPr lang="en-US" altLang="ja-JP" sz="1100" b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(</a:t>
            </a:r>
            <a:r>
              <a:rPr lang="en-US" altLang="ja-JP" b="1" i="1" dirty="0" smtClean="0">
                <a:cs typeface="Arial" pitchFamily="34" charset="0"/>
              </a:rPr>
              <a:t>¬</a:t>
            </a:r>
            <a:r>
              <a:rPr lang="en-US" altLang="ja-JP" b="1" dirty="0" smtClean="0">
                <a:cs typeface="Arial" pitchFamily="34" charset="0"/>
              </a:rPr>
              <a:t>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¬q </a:t>
            </a:r>
            <a:r>
              <a:rPr lang="en-US" altLang="ja-JP" b="1" dirty="0" smtClean="0">
                <a:cs typeface="Arial" pitchFamily="34" charset="0"/>
              </a:rPr>
              <a:t>)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q 	  		</a:t>
            </a:r>
            <a:r>
              <a:rPr lang="en-US" altLang="ja-JP" b="1" dirty="0" smtClean="0">
                <a:cs typeface="Arial" pitchFamily="34" charset="0"/>
              </a:rPr>
              <a:t>De Morgan’s Law </a:t>
            </a:r>
          </a:p>
          <a:p>
            <a:endParaRPr lang="en-US" altLang="ja-JP" sz="1100" b="1" i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( </a:t>
            </a:r>
            <a:r>
              <a:rPr lang="en-US" altLang="ja-JP" b="1" i="1" dirty="0" smtClean="0">
                <a:cs typeface="Arial" pitchFamily="34" charset="0"/>
              </a:rPr>
              <a:t>p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¬q )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q 	  		</a:t>
            </a:r>
            <a:r>
              <a:rPr lang="en-US" altLang="ja-JP" b="1" dirty="0" smtClean="0">
                <a:cs typeface="Arial" pitchFamily="34" charset="0"/>
              </a:rPr>
              <a:t>Double Negation Law </a:t>
            </a:r>
          </a:p>
          <a:p>
            <a:endParaRPr lang="en-US" altLang="ja-JP" sz="1100" b="1" i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 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p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(</a:t>
            </a:r>
            <a:r>
              <a:rPr lang="en-US" altLang="ja-JP" b="1" i="1" dirty="0" smtClean="0">
                <a:cs typeface="Arial" pitchFamily="34" charset="0"/>
              </a:rPr>
              <a:t>¬q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i="1" dirty="0" smtClean="0">
                <a:cs typeface="Arial" pitchFamily="34" charset="0"/>
              </a:rPr>
              <a:t>q </a:t>
            </a:r>
            <a:r>
              <a:rPr lang="en-US" altLang="ja-JP" b="1" dirty="0" smtClean="0">
                <a:cs typeface="Arial" pitchFamily="34" charset="0"/>
              </a:rPr>
              <a:t>)</a:t>
            </a:r>
            <a:r>
              <a:rPr lang="en-US" altLang="ja-JP" b="1" i="1" dirty="0" smtClean="0">
                <a:cs typeface="Arial" pitchFamily="34" charset="0"/>
              </a:rPr>
              <a:t>	  		</a:t>
            </a:r>
            <a:r>
              <a:rPr lang="en-US" altLang="ja-JP" b="1" dirty="0" smtClean="0">
                <a:cs typeface="Arial" pitchFamily="34" charset="0"/>
              </a:rPr>
              <a:t>Associative Law </a:t>
            </a:r>
          </a:p>
          <a:p>
            <a:endParaRPr lang="en-US" altLang="ja-JP" sz="1100" b="1" i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 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p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T	</a:t>
            </a:r>
            <a:r>
              <a:rPr lang="en-US" altLang="ja-JP" b="1" i="1" dirty="0" smtClean="0">
                <a:cs typeface="Arial" pitchFamily="34" charset="0"/>
              </a:rPr>
              <a:t> 	  		</a:t>
            </a:r>
            <a:r>
              <a:rPr lang="en-US" altLang="ja-JP" b="1" dirty="0" smtClean="0">
                <a:cs typeface="Arial" pitchFamily="34" charset="0"/>
              </a:rPr>
              <a:t> Domination Law </a:t>
            </a: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T	</a:t>
            </a:r>
            <a:r>
              <a:rPr lang="en-US" altLang="ja-JP" b="1" i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So, (</a:t>
            </a:r>
            <a:r>
              <a:rPr lang="en-US" altLang="ja-JP" b="1" i="1" dirty="0" smtClean="0">
                <a:solidFill>
                  <a:srgbClr val="FF0000"/>
                </a:solidFill>
                <a:cs typeface="Arial" pitchFamily="34" charset="0"/>
              </a:rPr>
              <a:t>¬p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b="1" i="1" dirty="0" smtClean="0">
                <a:solidFill>
                  <a:srgbClr val="FF0000"/>
                </a:solidFill>
                <a:cs typeface="Arial" pitchFamily="34" charset="0"/>
              </a:rPr>
              <a:t>p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i="1" dirty="0" smtClean="0">
                <a:solidFill>
                  <a:srgbClr val="FF0000"/>
                </a:solidFill>
                <a:cs typeface="Arial" pitchFamily="34" charset="0"/>
              </a:rPr>
              <a:t>q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))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b="1" i="1" dirty="0" smtClean="0">
                <a:solidFill>
                  <a:srgbClr val="FF0000"/>
                </a:solidFill>
                <a:cs typeface="Arial" pitchFamily="34" charset="0"/>
              </a:rPr>
              <a:t>q 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is a tautology. </a:t>
            </a: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Summary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179" y="2142814"/>
            <a:ext cx="89256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rgbClr val="FF0000"/>
                </a:solidFill>
              </a:rPr>
              <a:t>What is Tautology and Contradiction? What is Contingency?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rgbClr val="FF0000"/>
                </a:solidFill>
              </a:rPr>
              <a:t>How to show/determine whether two compound propositions are logically equivalent?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Using a </a:t>
            </a:r>
            <a:r>
              <a:rPr lang="en-US" altLang="zh-TW" sz="2000" dirty="0" smtClean="0">
                <a:solidFill>
                  <a:srgbClr val="0000FF"/>
                </a:solidFill>
              </a:rPr>
              <a:t>truth table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Using  </a:t>
            </a:r>
            <a:r>
              <a:rPr lang="en-US" altLang="zh-TW" sz="2000" dirty="0" smtClean="0">
                <a:solidFill>
                  <a:srgbClr val="0000FF"/>
                </a:solidFill>
              </a:rPr>
              <a:t>logical equivalences</a:t>
            </a:r>
            <a:endParaRPr lang="en-US" altLang="zh-TW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rgbClr val="FF0000"/>
                </a:solidFill>
              </a:rPr>
              <a:t>How to show whether a compound proposition is a tautology?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Using a </a:t>
            </a:r>
            <a:r>
              <a:rPr lang="en-US" altLang="zh-TW" sz="2000" dirty="0" smtClean="0">
                <a:solidFill>
                  <a:srgbClr val="0000FF"/>
                </a:solidFill>
              </a:rPr>
              <a:t>truth table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Using </a:t>
            </a:r>
            <a:r>
              <a:rPr lang="en-US" altLang="zh-TW" sz="2000" dirty="0" smtClean="0">
                <a:solidFill>
                  <a:srgbClr val="0000FF"/>
                </a:solidFill>
              </a:rPr>
              <a:t>logical equivalences</a:t>
            </a:r>
            <a:endParaRPr lang="en-US" altLang="zh-TW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b="1" u="sng" dirty="0" smtClean="0">
                <a:solidFill>
                  <a:srgbClr val="FF0000"/>
                </a:solidFill>
              </a:rPr>
              <a:t>Note</a:t>
            </a:r>
            <a:r>
              <a:rPr lang="en-US" altLang="zh-TW" sz="2000" dirty="0" smtClean="0"/>
              <a:t>: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Make sure you learn the important Logical Equivalences in Table 6 (page 24)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/>
              <a:t>&amp;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ULE</a:t>
            </a:r>
            <a:r>
              <a:rPr lang="en-US" altLang="zh-TW" sz="2000" dirty="0" smtClean="0"/>
              <a:t> (</a:t>
            </a:r>
            <a:r>
              <a:rPr kumimoji="1" lang="en-US" altLang="ja-JP" sz="2000" b="1" i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p</a:t>
            </a:r>
            <a:r>
              <a:rPr kumimoji="1"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20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kumimoji="1"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q </a:t>
            </a:r>
            <a:r>
              <a:rPr lang="en-US" sz="2000" b="1" dirty="0" smtClean="0">
                <a:solidFill>
                  <a:srgbClr val="FF0000"/>
                </a:solidFill>
                <a:sym typeface="Symbol" pitchFamily="18" charset="2"/>
              </a:rPr>
              <a:t>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¬ p</a:t>
            </a:r>
            <a:r>
              <a:rPr kumimoji="1"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 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/>
              <a:t>)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Practice @ Home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Relevant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Odd-numbered Exercises </a:t>
            </a:r>
            <a:r>
              <a:rPr lang="en-US" sz="2000" dirty="0" smtClean="0"/>
              <a:t> </a:t>
            </a:r>
            <a:r>
              <a:rPr lang="en-US" sz="2000" b="1" dirty="0" smtClean="0"/>
              <a:t>(e.g. </a:t>
            </a:r>
            <a:r>
              <a:rPr lang="en-US" altLang="ja-JP" sz="2000" b="1" dirty="0" smtClean="0"/>
              <a:t>1, 3, 7, 9, 11, 15, 17 )</a:t>
            </a:r>
            <a:endParaRPr lang="en-US" altLang="zh-TW" sz="2000" b="1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+mn-lt"/>
              </a:rPr>
              <a:t>Practice @ Home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7" y="2132369"/>
            <a:ext cx="8476999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>
              <a:spcBef>
                <a:spcPts val="600"/>
              </a:spcBef>
            </a:pPr>
            <a:r>
              <a:rPr lang="en-US" altLang="ja-JP" sz="2400" dirty="0" smtClean="0">
                <a:solidFill>
                  <a:srgbClr val="FF0000"/>
                </a:solidFill>
              </a:rPr>
              <a:t>* Practice questions 1-4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without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using a Truth Table</a:t>
            </a:r>
          </a:p>
          <a:p>
            <a:pPr marL="365125" indent="-365125">
              <a:spcBef>
                <a:spcPts val="600"/>
              </a:spcBef>
              <a:buFontTx/>
              <a:buAutoNum type="arabicPeriod"/>
            </a:pPr>
            <a:r>
              <a:rPr lang="en-US" altLang="ja-JP" sz="2400" dirty="0" smtClean="0"/>
              <a:t>Determine whether </a:t>
            </a:r>
            <a:r>
              <a:rPr lang="en-US" altLang="ja-JP" sz="2400" b="1" dirty="0" smtClean="0">
                <a:solidFill>
                  <a:srgbClr val="0000FF"/>
                </a:solidFill>
                <a:cs typeface="Arial" pitchFamily="34" charset="0"/>
              </a:rPr>
              <a:t>(</a:t>
            </a:r>
            <a:r>
              <a:rPr lang="en-US" altLang="ja-JP" sz="2400" b="1" i="1" dirty="0" smtClean="0">
                <a:solidFill>
                  <a:srgbClr val="0000FF"/>
                </a:solidFill>
                <a:cs typeface="Arial" pitchFamily="34" charset="0"/>
              </a:rPr>
              <a:t>¬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 (q</a:t>
            </a:r>
            <a:r>
              <a:rPr lang="ja-JP" altLang="en-US" sz="2400" b="1" i="1" smtClean="0">
                <a:solidFill>
                  <a:srgbClr val="0000FF"/>
                </a:solidFill>
              </a:rPr>
              <a:t> </a:t>
            </a:r>
            <a:r>
              <a:rPr lang="ja-JP" altLang="en-US" sz="2400" b="1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p)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)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¬q</a:t>
            </a:r>
            <a:r>
              <a:rPr lang="en-US" altLang="ja-JP" sz="2400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/>
              <a:t>is tautology.</a:t>
            </a:r>
          </a:p>
          <a:p>
            <a:pPr marL="365125" indent="-365125">
              <a:spcBef>
                <a:spcPts val="600"/>
              </a:spcBef>
              <a:buFontTx/>
              <a:buAutoNum type="arabicPeriod"/>
            </a:pPr>
            <a:r>
              <a:rPr lang="en-US" altLang="ja-JP" sz="2400" dirty="0" smtClean="0"/>
              <a:t>Determine whether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(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¬q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 (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p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)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¬p</a:t>
            </a:r>
            <a:r>
              <a:rPr lang="en-US" altLang="ja-JP" sz="2400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/>
              <a:t>is tautology.</a:t>
            </a:r>
          </a:p>
          <a:p>
            <a:pPr marL="365125" indent="-365125">
              <a:spcBef>
                <a:spcPts val="600"/>
              </a:spcBef>
              <a:buFontTx/>
              <a:buAutoNum type="arabicPeriod"/>
            </a:pPr>
            <a:r>
              <a:rPr lang="en-US" sz="2400" dirty="0" smtClean="0">
                <a:sym typeface="Symbol" pitchFamily="18" charset="2"/>
              </a:rPr>
              <a:t>Show that</a:t>
            </a:r>
            <a:r>
              <a:rPr lang="en-US" sz="2400" i="1" dirty="0" smtClean="0">
                <a:sym typeface="Symbol" pitchFamily="18" charset="2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</a:rPr>
              <a:t>(</a:t>
            </a:r>
            <a:r>
              <a:rPr lang="en-US" sz="2400" b="1" i="1" dirty="0" smtClean="0">
                <a:solidFill>
                  <a:srgbClr val="0000FF"/>
                </a:solidFill>
              </a:rPr>
              <a:t>p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sz="2400" b="1" dirty="0" smtClean="0">
                <a:solidFill>
                  <a:srgbClr val="0000FF"/>
                </a:solidFill>
              </a:rPr>
              <a:t> (</a:t>
            </a:r>
            <a:r>
              <a:rPr lang="en-US" sz="2400" b="1" i="1" dirty="0" smtClean="0">
                <a:solidFill>
                  <a:srgbClr val="0000FF"/>
                </a:solidFill>
              </a:rPr>
              <a:t>p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i="1" dirty="0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))  </a:t>
            </a:r>
            <a:r>
              <a:rPr lang="en-US" sz="2400" b="1" i="1" dirty="0" smtClean="0">
                <a:solidFill>
                  <a:srgbClr val="0000FF"/>
                </a:solidFill>
                <a:sym typeface="Symbol" pitchFamily="18" charset="2"/>
              </a:rPr>
              <a:t>q  </a:t>
            </a:r>
            <a:r>
              <a:rPr lang="en-US" sz="2400" dirty="0" smtClean="0">
                <a:sym typeface="Symbol" pitchFamily="18" charset="2"/>
              </a:rPr>
              <a:t>is a tautology.</a:t>
            </a:r>
            <a:r>
              <a:rPr lang="en-US" sz="2400" i="1" dirty="0" smtClean="0">
                <a:sym typeface="Symbol" pitchFamily="18" charset="2"/>
              </a:rPr>
              <a:t> </a:t>
            </a:r>
          </a:p>
          <a:p>
            <a:pPr marL="365125" indent="-365125">
              <a:spcBef>
                <a:spcPts val="600"/>
              </a:spcBef>
              <a:buFontTx/>
              <a:buAutoNum type="arabicPeriod"/>
            </a:pPr>
            <a:r>
              <a:rPr lang="en-US" altLang="ja-JP" sz="2400" dirty="0" smtClean="0"/>
              <a:t>Show that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((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p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(p 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 r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))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/>
              <a:t>and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p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 ( 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q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 r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))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/>
              <a:t>are logically equivalent.</a:t>
            </a:r>
          </a:p>
          <a:p>
            <a:pPr marL="365125" indent="-365125">
              <a:spcBef>
                <a:spcPts val="600"/>
              </a:spcBef>
            </a:pPr>
            <a:endParaRPr lang="en-US" altLang="ja-JP" sz="2400" dirty="0" smtClean="0"/>
          </a:p>
          <a:p>
            <a:pPr marL="365125" indent="-365125">
              <a:spcBef>
                <a:spcPts val="600"/>
              </a:spcBef>
            </a:pPr>
            <a:r>
              <a:rPr lang="en-US" altLang="ja-JP" sz="2400" dirty="0" smtClean="0">
                <a:solidFill>
                  <a:srgbClr val="FF0000"/>
                </a:solidFill>
              </a:rPr>
              <a:t>** Practice relevant Odd-Numbered Exercises </a:t>
            </a:r>
          </a:p>
          <a:p>
            <a:pPr marL="365125" indent="-365125">
              <a:spcBef>
                <a:spcPts val="600"/>
              </a:spcBef>
            </a:pPr>
            <a:r>
              <a:rPr lang="en-US" altLang="ja-JP" sz="2400" dirty="0" smtClean="0">
                <a:solidFill>
                  <a:srgbClr val="FF0000"/>
                </a:solidFill>
              </a:rPr>
              <a:t>	</a:t>
            </a:r>
            <a:r>
              <a:rPr lang="en-US" altLang="ja-JP" sz="2400" dirty="0" smtClean="0"/>
              <a:t>==&gt; </a:t>
            </a:r>
            <a:r>
              <a:rPr lang="en-US" altLang="ja-JP" sz="2400" dirty="0" smtClean="0">
                <a:solidFill>
                  <a:srgbClr val="FF0000"/>
                </a:solidFill>
              </a:rPr>
              <a:t>1, 3, 7, 9, 11, 15, 17</a:t>
            </a:r>
            <a:r>
              <a:rPr lang="en-US" altLang="ja-JP" sz="2400" dirty="0" smtClean="0"/>
              <a:t> </a:t>
            </a:r>
            <a:endParaRPr lang="ja-JP" alt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Objectives and Outcomes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341" y="2074460"/>
            <a:ext cx="8395113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Objectives</a:t>
            </a:r>
            <a:r>
              <a:rPr lang="en-US" sz="2200" dirty="0" smtClean="0"/>
              <a:t>: To understand the terms Tautology, Contradiction, Contingence with examples, to understand the standard logical equivalences, to determine whether a compound proposition is a Tautology or Contradiction, to determine whether two compound propositions are logically equivalent.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Outcomes</a:t>
            </a:r>
            <a:r>
              <a:rPr lang="en-US" sz="2200" dirty="0" smtClean="0"/>
              <a:t>: Students are expected to be able to write the definitions of Tautology, Contradiction and Contingency with examples, be able to determine whether a compound proposition is a Tautology or Contradiction using a Truth Table and  standard logical equivalences, be able to determine whether two compound propositions are logically equivalent using a Truth Table and logical equivalences.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dirty="0" smtClean="0">
                <a:latin typeface="+mn-lt"/>
              </a:rPr>
              <a:t>Answer 1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012" y="2042620"/>
            <a:ext cx="8679976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600" b="1" dirty="0" smtClean="0"/>
              <a:t>(</a:t>
            </a:r>
            <a:r>
              <a:rPr lang="en-US" altLang="ja-JP" sz="2600" b="1" i="1" dirty="0" smtClean="0"/>
              <a:t>¬p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 (</a:t>
            </a:r>
            <a:r>
              <a:rPr lang="en-US" altLang="ja-JP" sz="2600" b="1" dirty="0" smtClean="0">
                <a:solidFill>
                  <a:srgbClr val="FC0000"/>
                </a:solidFill>
                <a:sym typeface="Symbol" pitchFamily="18" charset="2"/>
              </a:rPr>
              <a:t>q</a:t>
            </a:r>
            <a:r>
              <a:rPr lang="ja-JP" altLang="en-US" sz="2600" b="1" i="1" smtClean="0">
                <a:solidFill>
                  <a:srgbClr val="FC0000"/>
                </a:solidFill>
              </a:rPr>
              <a:t> </a:t>
            </a:r>
            <a:r>
              <a:rPr lang="ja-JP" altLang="en-US" sz="2600" b="1" smtClean="0">
                <a:solidFill>
                  <a:srgbClr val="FC0000"/>
                </a:solidFill>
                <a:sym typeface="Symbol" pitchFamily="18" charset="2"/>
              </a:rPr>
              <a:t></a:t>
            </a:r>
            <a:r>
              <a:rPr lang="en-US" altLang="ja-JP" sz="2600" b="1" dirty="0" smtClean="0">
                <a:solidFill>
                  <a:srgbClr val="FC0000"/>
                </a:solidFill>
                <a:sym typeface="Symbol" pitchFamily="18" charset="2"/>
              </a:rPr>
              <a:t>p</a:t>
            </a:r>
            <a:r>
              <a:rPr lang="en-US" altLang="ja-JP" sz="2600" b="1" dirty="0" smtClean="0">
                <a:sym typeface="Symbol" pitchFamily="18" charset="2"/>
              </a:rPr>
              <a:t>)</a:t>
            </a:r>
            <a:r>
              <a:rPr lang="en-US" altLang="ja-JP" sz="2600" b="1" dirty="0" smtClean="0"/>
              <a:t>) </a:t>
            </a:r>
            <a:r>
              <a:rPr lang="en-US" altLang="ja-JP" sz="2600" b="1" dirty="0" smtClean="0">
                <a:sym typeface="Symbol" pitchFamily="18" charset="2"/>
              </a:rPr>
              <a:t></a:t>
            </a:r>
            <a:r>
              <a:rPr lang="en-US" altLang="ja-JP" sz="2600" b="1" dirty="0" smtClean="0"/>
              <a:t> </a:t>
            </a:r>
            <a:r>
              <a:rPr lang="en-US" altLang="ja-JP" sz="2600" b="1" i="1" dirty="0" smtClean="0"/>
              <a:t>¬q</a:t>
            </a:r>
          </a:p>
          <a:p>
            <a:pPr>
              <a:lnSpc>
                <a:spcPct val="90000"/>
              </a:lnSpc>
            </a:pPr>
            <a:r>
              <a:rPr lang="en-US" sz="2600" b="1" dirty="0" smtClean="0">
                <a:sym typeface="Symbol" pitchFamily="18" charset="2"/>
              </a:rPr>
              <a:t></a:t>
            </a:r>
            <a:r>
              <a:rPr lang="en-US" sz="26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600" b="1" dirty="0" smtClean="0"/>
              <a:t>(</a:t>
            </a:r>
            <a:r>
              <a:rPr lang="en-US" altLang="ja-JP" sz="2600" b="1" i="1" dirty="0" smtClean="0"/>
              <a:t>¬p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 </a:t>
            </a:r>
            <a:r>
              <a:rPr lang="en-US" altLang="ja-JP" sz="2600" b="1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ja-JP" sz="2600" b="1" i="1" dirty="0" smtClean="0">
                <a:solidFill>
                  <a:srgbClr val="FF0000"/>
                </a:solidFill>
              </a:rPr>
              <a:t>¬q </a:t>
            </a:r>
            <a:r>
              <a:rPr lang="en-US" altLang="ja-JP" sz="2600" b="1" dirty="0" smtClean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ja-JP" sz="2600" b="1" i="1" dirty="0" smtClean="0">
                <a:solidFill>
                  <a:srgbClr val="FF0000"/>
                </a:solidFill>
              </a:rPr>
              <a:t> </a:t>
            </a:r>
            <a:r>
              <a:rPr lang="en-US" altLang="ja-JP" sz="2600" b="1" i="1" dirty="0" smtClean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ja-JP" sz="2600" b="1" dirty="0" smtClean="0">
                <a:sym typeface="Symbol" pitchFamily="18" charset="2"/>
              </a:rPr>
              <a:t>)</a:t>
            </a:r>
            <a:r>
              <a:rPr lang="en-US" altLang="ja-JP" sz="2600" b="1" dirty="0" smtClean="0"/>
              <a:t>) </a:t>
            </a:r>
            <a:r>
              <a:rPr lang="en-US" altLang="ja-JP" sz="2600" b="1" dirty="0" smtClean="0">
                <a:sym typeface="Symbol" pitchFamily="18" charset="2"/>
              </a:rPr>
              <a:t></a:t>
            </a:r>
            <a:r>
              <a:rPr lang="en-US" altLang="ja-JP" sz="2600" b="1" dirty="0" smtClean="0"/>
              <a:t> </a:t>
            </a:r>
            <a:r>
              <a:rPr lang="en-US" altLang="ja-JP" sz="2600" b="1" i="1" dirty="0" smtClean="0"/>
              <a:t>¬q	    		</a:t>
            </a:r>
            <a:r>
              <a:rPr lang="en-US" altLang="ja-JP" sz="2600" dirty="0" smtClean="0"/>
              <a:t>[ULE]</a:t>
            </a:r>
          </a:p>
          <a:p>
            <a:pPr>
              <a:lnSpc>
                <a:spcPct val="90000"/>
              </a:lnSpc>
            </a:pPr>
            <a:r>
              <a:rPr lang="en-US" sz="2600" b="1" dirty="0" smtClean="0">
                <a:sym typeface="Symbol" pitchFamily="18" charset="2"/>
              </a:rPr>
              <a:t> </a:t>
            </a:r>
            <a:r>
              <a:rPr lang="en-US" altLang="ja-JP" sz="2600" b="1" dirty="0" smtClean="0"/>
              <a:t>((</a:t>
            </a:r>
            <a:r>
              <a:rPr lang="en-US" altLang="ja-JP" sz="2600" b="1" i="1" dirty="0" smtClean="0"/>
              <a:t>¬p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</a:t>
            </a:r>
            <a:r>
              <a:rPr lang="en-US" altLang="ja-JP" sz="2600" b="1" i="1" dirty="0" smtClean="0"/>
              <a:t>¬q) </a:t>
            </a:r>
            <a:r>
              <a:rPr lang="en-US" altLang="ja-JP" sz="2600" b="1" dirty="0" smtClean="0">
                <a:sym typeface="Symbol" pitchFamily="18" charset="2"/>
              </a:rPr>
              <a:t></a:t>
            </a:r>
            <a:r>
              <a:rPr lang="en-US" altLang="ja-JP" sz="2600" b="1" i="1" dirty="0" smtClean="0"/>
              <a:t> </a:t>
            </a:r>
            <a:r>
              <a:rPr lang="en-US" altLang="ja-JP" sz="2600" b="1" dirty="0" smtClean="0"/>
              <a:t>(</a:t>
            </a:r>
            <a:r>
              <a:rPr lang="en-US" altLang="ja-JP" sz="2600" b="1" i="1" dirty="0" smtClean="0"/>
              <a:t>¬p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</a:t>
            </a:r>
            <a:r>
              <a:rPr lang="en-US" altLang="ja-JP" sz="2600" b="1" i="1" dirty="0" smtClean="0"/>
              <a:t> p</a:t>
            </a:r>
            <a:r>
              <a:rPr lang="en-US" altLang="ja-JP" sz="2600" b="1" dirty="0" smtClean="0">
                <a:sym typeface="Symbol" pitchFamily="18" charset="2"/>
              </a:rPr>
              <a:t>)</a:t>
            </a:r>
            <a:r>
              <a:rPr lang="en-US" altLang="ja-JP" sz="2600" b="1" dirty="0" smtClean="0"/>
              <a:t>) </a:t>
            </a:r>
            <a:r>
              <a:rPr lang="en-US" altLang="ja-JP" sz="2600" b="1" dirty="0" smtClean="0">
                <a:sym typeface="Symbol" pitchFamily="18" charset="2"/>
              </a:rPr>
              <a:t></a:t>
            </a:r>
            <a:r>
              <a:rPr lang="en-US" altLang="ja-JP" sz="2600" b="1" dirty="0" smtClean="0"/>
              <a:t> </a:t>
            </a:r>
            <a:r>
              <a:rPr lang="en-US" altLang="ja-JP" sz="2600" b="1" i="1" dirty="0" smtClean="0"/>
              <a:t>¬q		</a:t>
            </a:r>
            <a:r>
              <a:rPr lang="en-US" altLang="ja-JP" sz="2600" dirty="0" smtClean="0"/>
              <a:t>[Distributive Law]</a:t>
            </a:r>
            <a:endParaRPr lang="en-US" altLang="ja-JP" sz="2600" b="1" i="1" dirty="0" smtClean="0"/>
          </a:p>
          <a:p>
            <a:pPr>
              <a:lnSpc>
                <a:spcPct val="90000"/>
              </a:lnSpc>
            </a:pPr>
            <a:r>
              <a:rPr lang="en-US" sz="2600" b="1" dirty="0" smtClean="0">
                <a:sym typeface="Symbol" pitchFamily="18" charset="2"/>
              </a:rPr>
              <a:t> </a:t>
            </a:r>
            <a:r>
              <a:rPr lang="en-US" altLang="ja-JP" sz="2600" b="1" dirty="0" smtClean="0"/>
              <a:t>((</a:t>
            </a:r>
            <a:r>
              <a:rPr lang="en-US" altLang="ja-JP" sz="2600" b="1" i="1" dirty="0" smtClean="0"/>
              <a:t>¬p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</a:t>
            </a:r>
            <a:r>
              <a:rPr lang="en-US" altLang="ja-JP" sz="2600" b="1" i="1" dirty="0" smtClean="0"/>
              <a:t>¬</a:t>
            </a:r>
            <a:r>
              <a:rPr lang="en-US" altLang="ja-JP" sz="2600" b="1" i="1" dirty="0" smtClean="0">
                <a:sym typeface="Symbol" pitchFamily="18" charset="2"/>
              </a:rPr>
              <a:t>q</a:t>
            </a:r>
            <a:r>
              <a:rPr lang="en-US" altLang="ja-JP" sz="2600" b="1" dirty="0" smtClean="0">
                <a:sym typeface="Symbol" pitchFamily="18" charset="2"/>
              </a:rPr>
              <a:t>)  F</a:t>
            </a:r>
            <a:r>
              <a:rPr lang="en-US" altLang="ja-JP" sz="2600" b="1" dirty="0" smtClean="0"/>
              <a:t>) </a:t>
            </a:r>
            <a:r>
              <a:rPr lang="en-US" altLang="ja-JP" sz="2600" b="1" dirty="0" smtClean="0">
                <a:sym typeface="Symbol" pitchFamily="18" charset="2"/>
              </a:rPr>
              <a:t></a:t>
            </a:r>
            <a:r>
              <a:rPr lang="en-US" altLang="ja-JP" sz="2600" b="1" dirty="0" smtClean="0"/>
              <a:t> </a:t>
            </a:r>
            <a:r>
              <a:rPr lang="en-US" altLang="ja-JP" sz="2600" b="1" i="1" dirty="0" smtClean="0"/>
              <a:t>¬q		</a:t>
            </a:r>
            <a:r>
              <a:rPr lang="en-US" altLang="ja-JP" sz="2600" dirty="0" smtClean="0"/>
              <a:t> 	[Negation Law]</a:t>
            </a:r>
            <a:endParaRPr lang="en-US" altLang="ja-JP" sz="2600" b="1" i="1" dirty="0" smtClean="0"/>
          </a:p>
          <a:p>
            <a:pPr>
              <a:lnSpc>
                <a:spcPct val="90000"/>
              </a:lnSpc>
            </a:pPr>
            <a:r>
              <a:rPr lang="en-US" sz="2600" b="1" dirty="0" smtClean="0">
                <a:sym typeface="Symbol" pitchFamily="18" charset="2"/>
              </a:rPr>
              <a:t> </a:t>
            </a:r>
            <a:r>
              <a:rPr lang="en-US" altLang="ja-JP" sz="2600" b="1" dirty="0" smtClean="0"/>
              <a:t>(</a:t>
            </a:r>
            <a:r>
              <a:rPr lang="en-US" altLang="ja-JP" sz="2600" b="1" i="1" dirty="0" smtClean="0"/>
              <a:t>¬p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</a:t>
            </a:r>
            <a:r>
              <a:rPr lang="en-US" altLang="ja-JP" sz="2600" b="1" i="1" dirty="0" smtClean="0"/>
              <a:t> ¬</a:t>
            </a:r>
            <a:r>
              <a:rPr lang="en-US" altLang="ja-JP" sz="2600" b="1" i="1" dirty="0" smtClean="0">
                <a:sym typeface="Symbol" pitchFamily="18" charset="2"/>
              </a:rPr>
              <a:t>q</a:t>
            </a:r>
            <a:r>
              <a:rPr lang="en-US" altLang="ja-JP" sz="2600" b="1" dirty="0" smtClean="0">
                <a:sym typeface="Symbol" pitchFamily="18" charset="2"/>
              </a:rPr>
              <a:t>)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</a:t>
            </a:r>
            <a:r>
              <a:rPr lang="en-US" altLang="ja-JP" sz="2600" b="1" dirty="0" smtClean="0"/>
              <a:t> </a:t>
            </a:r>
            <a:r>
              <a:rPr lang="en-US" altLang="ja-JP" sz="2600" b="1" i="1" dirty="0" smtClean="0"/>
              <a:t>¬q				</a:t>
            </a:r>
            <a:r>
              <a:rPr lang="en-US" altLang="ja-JP" sz="2600" dirty="0" smtClean="0"/>
              <a:t> [Identity Law] </a:t>
            </a:r>
            <a:endParaRPr lang="en-US" altLang="ja-JP" sz="2600" b="1" i="1" dirty="0" smtClean="0"/>
          </a:p>
          <a:p>
            <a:pPr>
              <a:lnSpc>
                <a:spcPct val="90000"/>
              </a:lnSpc>
            </a:pPr>
            <a:r>
              <a:rPr lang="en-US" sz="2600" b="1" dirty="0" smtClean="0">
                <a:sym typeface="Symbol" pitchFamily="18" charset="2"/>
              </a:rPr>
              <a:t>  </a:t>
            </a:r>
            <a:r>
              <a:rPr lang="en-US" altLang="ja-JP" sz="2600" b="1" i="1" dirty="0" smtClean="0"/>
              <a:t>¬</a:t>
            </a:r>
            <a:r>
              <a:rPr lang="en-US" altLang="ja-JP" sz="2600" b="1" dirty="0" smtClean="0"/>
              <a:t>(</a:t>
            </a:r>
            <a:r>
              <a:rPr lang="en-US" altLang="ja-JP" sz="2600" b="1" i="1" dirty="0" smtClean="0"/>
              <a:t>¬p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</a:t>
            </a:r>
            <a:r>
              <a:rPr lang="en-US" altLang="ja-JP" sz="2600" b="1" i="1" dirty="0" smtClean="0"/>
              <a:t> ¬</a:t>
            </a:r>
            <a:r>
              <a:rPr lang="en-US" altLang="ja-JP" sz="2600" b="1" i="1" dirty="0" smtClean="0">
                <a:sym typeface="Symbol" pitchFamily="18" charset="2"/>
              </a:rPr>
              <a:t>q</a:t>
            </a:r>
            <a:r>
              <a:rPr lang="en-US" altLang="ja-JP" sz="2600" b="1" dirty="0" smtClean="0">
                <a:sym typeface="Symbol" pitchFamily="18" charset="2"/>
              </a:rPr>
              <a:t>)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</a:t>
            </a:r>
            <a:r>
              <a:rPr lang="en-US" altLang="ja-JP" sz="2600" b="1" dirty="0" smtClean="0"/>
              <a:t> </a:t>
            </a:r>
            <a:r>
              <a:rPr lang="en-US" altLang="ja-JP" sz="2600" b="1" i="1" dirty="0" smtClean="0"/>
              <a:t>¬q				</a:t>
            </a:r>
            <a:r>
              <a:rPr lang="en-US" altLang="ja-JP" sz="2600" dirty="0" smtClean="0"/>
              <a:t> [ULE]</a:t>
            </a:r>
            <a:endParaRPr lang="en-US" altLang="ja-JP" sz="2600" b="1" i="1" dirty="0" smtClean="0"/>
          </a:p>
          <a:p>
            <a:pPr>
              <a:lnSpc>
                <a:spcPct val="90000"/>
              </a:lnSpc>
            </a:pPr>
            <a:r>
              <a:rPr lang="en-US" sz="2600" b="1" dirty="0" smtClean="0">
                <a:sym typeface="Symbol" pitchFamily="18" charset="2"/>
              </a:rPr>
              <a:t>  (</a:t>
            </a:r>
            <a:r>
              <a:rPr lang="en-US" altLang="ja-JP" sz="2600" b="1" i="1" dirty="0" smtClean="0"/>
              <a:t>p </a:t>
            </a:r>
            <a:r>
              <a:rPr lang="en-US" altLang="ja-JP" sz="2600" b="1" dirty="0" smtClean="0">
                <a:sym typeface="Symbol" pitchFamily="18" charset="2"/>
              </a:rPr>
              <a:t></a:t>
            </a:r>
            <a:r>
              <a:rPr lang="en-US" altLang="ja-JP" sz="2600" b="1" i="1" dirty="0" smtClean="0"/>
              <a:t> </a:t>
            </a:r>
            <a:r>
              <a:rPr lang="en-US" altLang="ja-JP" sz="2600" b="1" i="1" dirty="0" smtClean="0">
                <a:sym typeface="Symbol" pitchFamily="18" charset="2"/>
              </a:rPr>
              <a:t>q)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</a:t>
            </a:r>
            <a:r>
              <a:rPr lang="en-US" altLang="ja-JP" sz="2600" b="1" dirty="0" smtClean="0"/>
              <a:t> </a:t>
            </a:r>
            <a:r>
              <a:rPr lang="en-US" altLang="ja-JP" sz="2600" b="1" i="1" dirty="0" smtClean="0"/>
              <a:t>¬q	</a:t>
            </a:r>
            <a:r>
              <a:rPr lang="en-US" altLang="ja-JP" sz="2600" dirty="0" smtClean="0"/>
              <a:t>[De Morgan’s &amp; Double Negation Law] </a:t>
            </a:r>
            <a:endParaRPr lang="en-US" altLang="ja-JP" sz="2600" b="1" i="1" dirty="0" smtClean="0"/>
          </a:p>
          <a:p>
            <a:pPr>
              <a:lnSpc>
                <a:spcPct val="90000"/>
              </a:lnSpc>
            </a:pPr>
            <a:r>
              <a:rPr lang="en-US" sz="2600" b="1" dirty="0" smtClean="0">
                <a:sym typeface="Symbol" pitchFamily="18" charset="2"/>
              </a:rPr>
              <a:t> </a:t>
            </a:r>
            <a:r>
              <a:rPr lang="en-US" altLang="ja-JP" sz="2600" b="1" i="1" dirty="0" smtClean="0"/>
              <a:t>p </a:t>
            </a:r>
            <a:r>
              <a:rPr lang="en-US" altLang="ja-JP" sz="2600" b="1" dirty="0" smtClean="0">
                <a:sym typeface="Symbol" pitchFamily="18" charset="2"/>
              </a:rPr>
              <a:t></a:t>
            </a:r>
            <a:r>
              <a:rPr lang="en-US" altLang="ja-JP" sz="2600" b="1" i="1" dirty="0" smtClean="0"/>
              <a:t> </a:t>
            </a:r>
            <a:r>
              <a:rPr lang="en-US" sz="2600" b="1" dirty="0" smtClean="0">
                <a:sym typeface="Symbol" pitchFamily="18" charset="2"/>
              </a:rPr>
              <a:t>(</a:t>
            </a:r>
            <a:r>
              <a:rPr lang="en-US" altLang="ja-JP" sz="2600" b="1" i="1" dirty="0" smtClean="0">
                <a:sym typeface="Symbol" pitchFamily="18" charset="2"/>
              </a:rPr>
              <a:t>q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</a:t>
            </a:r>
            <a:r>
              <a:rPr lang="en-US" altLang="ja-JP" sz="2600" b="1" dirty="0" smtClean="0"/>
              <a:t> </a:t>
            </a:r>
            <a:r>
              <a:rPr lang="en-US" altLang="ja-JP" sz="2600" b="1" i="1" dirty="0" smtClean="0"/>
              <a:t>¬q </a:t>
            </a:r>
            <a:r>
              <a:rPr lang="en-US" altLang="ja-JP" sz="2600" b="1" i="1" dirty="0" smtClean="0">
                <a:sym typeface="Symbol" pitchFamily="18" charset="2"/>
              </a:rPr>
              <a:t>)    	</a:t>
            </a:r>
            <a:r>
              <a:rPr lang="en-US" altLang="ja-JP" sz="2600" dirty="0" smtClean="0"/>
              <a:t> 			[Associative Law] </a:t>
            </a:r>
            <a:endParaRPr lang="en-US" sz="2600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600" b="1" dirty="0" smtClean="0">
                <a:sym typeface="Symbol" pitchFamily="18" charset="2"/>
              </a:rPr>
              <a:t> </a:t>
            </a:r>
            <a:r>
              <a:rPr lang="en-US" altLang="ja-JP" sz="2600" b="1" i="1" dirty="0" smtClean="0"/>
              <a:t>p </a:t>
            </a:r>
            <a:r>
              <a:rPr lang="en-US" altLang="ja-JP" sz="2600" b="1" dirty="0" smtClean="0">
                <a:sym typeface="Symbol" pitchFamily="18" charset="2"/>
              </a:rPr>
              <a:t></a:t>
            </a:r>
            <a:r>
              <a:rPr lang="en-US" altLang="ja-JP" sz="2600" b="1" i="1" dirty="0" smtClean="0"/>
              <a:t> T		</a:t>
            </a:r>
            <a:r>
              <a:rPr lang="en-US" sz="2600" b="1" dirty="0" smtClean="0">
                <a:sym typeface="Symbol" pitchFamily="18" charset="2"/>
              </a:rPr>
              <a:t> 			</a:t>
            </a:r>
            <a:r>
              <a:rPr lang="en-US" sz="2600" dirty="0" smtClean="0">
                <a:sym typeface="Symbol" pitchFamily="18" charset="2"/>
              </a:rPr>
              <a:t>[Negation Law]</a:t>
            </a:r>
            <a:endParaRPr lang="en-US" altLang="ja-JP" sz="2600" i="1" dirty="0" smtClean="0"/>
          </a:p>
          <a:p>
            <a:pPr>
              <a:lnSpc>
                <a:spcPct val="90000"/>
              </a:lnSpc>
              <a:buFont typeface="Symbol"/>
              <a:buChar char="º"/>
            </a:pPr>
            <a:r>
              <a:rPr lang="en-US" altLang="ja-JP" sz="2600" i="1" dirty="0" smtClean="0"/>
              <a:t>T 			</a:t>
            </a:r>
            <a:r>
              <a:rPr lang="en-US" sz="2600" dirty="0" smtClean="0">
                <a:sym typeface="Symbol" pitchFamily="18" charset="2"/>
              </a:rPr>
              <a:t> 			[Domination Law]</a:t>
            </a:r>
          </a:p>
          <a:p>
            <a:pPr>
              <a:lnSpc>
                <a:spcPct val="90000"/>
              </a:lnSpc>
            </a:pPr>
            <a:r>
              <a:rPr lang="en-US" altLang="ja-JP" sz="2600" dirty="0" smtClean="0">
                <a:sym typeface="Symbol" pitchFamily="18" charset="2"/>
              </a:rPr>
              <a:t>So, </a:t>
            </a:r>
            <a:r>
              <a:rPr lang="en-US" altLang="ja-JP" sz="2600" dirty="0" smtClean="0"/>
              <a:t>(¬p </a:t>
            </a:r>
            <a:r>
              <a:rPr lang="en-US" altLang="ja-JP" sz="2600" dirty="0" smtClean="0">
                <a:sym typeface="Symbol" pitchFamily="18" charset="2"/>
              </a:rPr>
              <a:t> (q</a:t>
            </a:r>
            <a:r>
              <a:rPr lang="ja-JP" altLang="en-US" sz="2600" smtClean="0"/>
              <a:t> </a:t>
            </a:r>
            <a:r>
              <a:rPr lang="ja-JP" altLang="en-US" sz="2600" smtClean="0">
                <a:sym typeface="Symbol" pitchFamily="18" charset="2"/>
              </a:rPr>
              <a:t></a:t>
            </a:r>
            <a:r>
              <a:rPr lang="en-US" altLang="ja-JP" sz="2600" dirty="0" smtClean="0">
                <a:sym typeface="Symbol" pitchFamily="18" charset="2"/>
              </a:rPr>
              <a:t>p)</a:t>
            </a:r>
            <a:r>
              <a:rPr lang="en-US" altLang="ja-JP" sz="2600" dirty="0" smtClean="0"/>
              <a:t>) </a:t>
            </a:r>
            <a:r>
              <a:rPr lang="en-US" altLang="ja-JP" sz="2600" dirty="0" smtClean="0">
                <a:sym typeface="Symbol" pitchFamily="18" charset="2"/>
              </a:rPr>
              <a:t></a:t>
            </a:r>
            <a:r>
              <a:rPr lang="en-US" altLang="ja-JP" sz="2600" dirty="0" smtClean="0"/>
              <a:t> ¬q is a tautology.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dirty="0" smtClean="0">
                <a:latin typeface="+mn-lt"/>
              </a:rPr>
              <a:t>Answer 2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260988"/>
            <a:ext cx="8436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400" b="1" dirty="0" smtClean="0"/>
              <a:t>(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 (</a:t>
            </a:r>
            <a:r>
              <a:rPr lang="en-US" altLang="ja-JP" sz="24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400" b="1" i="1" dirty="0" smtClean="0">
                <a:solidFill>
                  <a:srgbClr val="FF0000"/>
                </a:solidFill>
                <a:sym typeface="Symbol" pitchFamily="18" charset="2"/>
              </a:rPr>
              <a:t>q</a:t>
            </a:r>
            <a:r>
              <a:rPr lang="en-US" altLang="ja-JP" sz="2400" b="1" dirty="0" smtClean="0">
                <a:sym typeface="Symbol" pitchFamily="18" charset="2"/>
              </a:rPr>
              <a:t>)</a:t>
            </a:r>
            <a:r>
              <a:rPr lang="en-US" altLang="ja-JP" sz="2400" b="1" dirty="0" smtClean="0"/>
              <a:t>)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b="1" dirty="0" smtClean="0"/>
              <a:t> 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 </a:t>
            </a:r>
            <a:r>
              <a:rPr lang="en-US" altLang="ja-JP" sz="2400" b="1" dirty="0" smtClean="0"/>
              <a:t>(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ja-JP" sz="2400" b="1" i="1" dirty="0" smtClean="0">
                <a:solidFill>
                  <a:srgbClr val="FF0000"/>
                </a:solidFill>
                <a:latin typeface="Tahoma" pitchFamily="34" charset="0"/>
              </a:rPr>
              <a:t>¬</a:t>
            </a:r>
            <a:r>
              <a:rPr lang="en-US" altLang="ja-JP" sz="24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ja-JP" sz="2400" b="1" i="1" dirty="0" smtClean="0">
                <a:solidFill>
                  <a:srgbClr val="FF0000"/>
                </a:solidFill>
              </a:rPr>
              <a:t> </a:t>
            </a:r>
            <a:r>
              <a:rPr lang="en-US" altLang="ja-JP" sz="2400" b="1" i="1" dirty="0" smtClean="0">
                <a:solidFill>
                  <a:srgbClr val="FF0000"/>
                </a:solidFill>
                <a:sym typeface="Symbol" pitchFamily="18" charset="2"/>
              </a:rPr>
              <a:t>q</a:t>
            </a:r>
            <a:r>
              <a:rPr lang="en-US" altLang="ja-JP" sz="2400" b="1" dirty="0" smtClean="0">
                <a:sym typeface="Symbol" pitchFamily="18" charset="2"/>
              </a:rPr>
              <a:t>)</a:t>
            </a:r>
            <a:r>
              <a:rPr lang="en-US" altLang="ja-JP" sz="2400" b="1" dirty="0" smtClean="0"/>
              <a:t>)</a:t>
            </a:r>
            <a:r>
              <a:rPr lang="en-US" altLang="ja-JP" sz="2400" b="1" i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b="1" dirty="0" smtClean="0"/>
              <a:t> 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[You MUST write the names of the laws] </a:t>
            </a:r>
            <a:endParaRPr lang="en-US" altLang="ja-JP" sz="2400" b="1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 </a:t>
            </a:r>
            <a:r>
              <a:rPr lang="en-US" altLang="ja-JP" sz="2400" b="1" dirty="0" smtClean="0"/>
              <a:t>(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p) </a:t>
            </a:r>
            <a:r>
              <a:rPr lang="en-US" altLang="ja-JP" sz="2400" b="1" dirty="0" smtClean="0">
                <a:sym typeface="Symbol" pitchFamily="18" charset="2"/>
              </a:rPr>
              <a:t></a:t>
            </a:r>
            <a:r>
              <a:rPr lang="en-US" altLang="ja-JP" sz="2400" b="1" i="1" dirty="0" smtClean="0"/>
              <a:t> (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</a:t>
            </a:r>
            <a:r>
              <a:rPr lang="en-US" altLang="ja-JP" sz="2400" b="1" i="1" dirty="0" smtClean="0"/>
              <a:t> </a:t>
            </a:r>
            <a:r>
              <a:rPr lang="en-US" altLang="ja-JP" sz="2400" b="1" i="1" dirty="0" smtClean="0">
                <a:sym typeface="Symbol" pitchFamily="18" charset="2"/>
              </a:rPr>
              <a:t>q</a:t>
            </a:r>
            <a:r>
              <a:rPr lang="en-US" altLang="ja-JP" sz="2400" b="1" dirty="0" smtClean="0">
                <a:sym typeface="Symbol" pitchFamily="18" charset="2"/>
              </a:rPr>
              <a:t>)</a:t>
            </a:r>
            <a:r>
              <a:rPr lang="en-US" altLang="ja-JP" sz="2400" b="1" dirty="0" smtClean="0"/>
              <a:t>)</a:t>
            </a:r>
            <a:r>
              <a:rPr lang="en-US" altLang="ja-JP" sz="2400" b="1" i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b="1" dirty="0" smtClean="0"/>
              <a:t> 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 </a:t>
            </a:r>
            <a:r>
              <a:rPr lang="en-US" altLang="ja-JP" sz="2400" b="1" dirty="0" smtClean="0"/>
              <a:t>(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p) </a:t>
            </a:r>
            <a:r>
              <a:rPr lang="en-US" altLang="ja-JP" sz="2400" b="1" dirty="0" smtClean="0">
                <a:sym typeface="Symbol" pitchFamily="18" charset="2"/>
              </a:rPr>
              <a:t></a:t>
            </a:r>
            <a:r>
              <a:rPr lang="en-US" altLang="ja-JP" sz="2400" b="1" i="1" dirty="0" smtClean="0"/>
              <a:t> F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b="1" dirty="0" smtClean="0"/>
              <a:t> 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 </a:t>
            </a:r>
            <a:r>
              <a:rPr lang="en-US" altLang="ja-JP" sz="2400" b="1" dirty="0" smtClean="0"/>
              <a:t>(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p)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b="1" dirty="0" smtClean="0"/>
              <a:t> 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  </a:t>
            </a:r>
            <a:r>
              <a:rPr lang="en-US" altLang="ja-JP" sz="2400" b="1" i="1" dirty="0" smtClean="0">
                <a:latin typeface="Tahoma" pitchFamily="34" charset="0"/>
              </a:rPr>
              <a:t>¬ </a:t>
            </a:r>
            <a:r>
              <a:rPr lang="en-US" altLang="ja-JP" sz="2400" b="1" dirty="0" smtClean="0"/>
              <a:t>(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p) </a:t>
            </a:r>
            <a:r>
              <a:rPr lang="en-US" altLang="ja-JP" sz="2400" b="1" dirty="0" smtClean="0">
                <a:sym typeface="Symbol" pitchFamily="18" charset="2"/>
              </a:rPr>
              <a:t></a:t>
            </a:r>
            <a:r>
              <a:rPr lang="en-US" altLang="ja-JP" sz="2400" b="1" i="1" dirty="0" smtClean="0"/>
              <a:t> 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  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</a:t>
            </a:r>
            <a:r>
              <a:rPr lang="en-US" altLang="ja-JP" sz="2400" b="1" dirty="0" smtClean="0"/>
              <a:t> </a:t>
            </a:r>
            <a:r>
              <a:rPr lang="en-US" altLang="ja-JP" sz="2400" b="1" i="1" dirty="0" smtClean="0"/>
              <a:t>p </a:t>
            </a:r>
            <a:r>
              <a:rPr lang="en-US" altLang="ja-JP" sz="2400" b="1" dirty="0" smtClean="0">
                <a:sym typeface="Symbol" pitchFamily="18" charset="2"/>
              </a:rPr>
              <a:t></a:t>
            </a:r>
            <a:r>
              <a:rPr lang="en-US" altLang="ja-JP" sz="2400" b="1" i="1" dirty="0" smtClean="0"/>
              <a:t> 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  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 T</a:t>
            </a:r>
          </a:p>
          <a:p>
            <a:pPr>
              <a:lnSpc>
                <a:spcPct val="90000"/>
              </a:lnSpc>
              <a:buFont typeface="Symbol"/>
              <a:buChar char="º"/>
            </a:pPr>
            <a:r>
              <a:rPr lang="en-US" altLang="ja-JP" sz="2400" b="1" i="1" dirty="0" smtClean="0"/>
              <a:t>T </a:t>
            </a:r>
          </a:p>
          <a:p>
            <a:pPr>
              <a:lnSpc>
                <a:spcPct val="90000"/>
              </a:lnSpc>
            </a:pPr>
            <a:r>
              <a:rPr lang="en-US" altLang="ja-JP" sz="2400" b="1" dirty="0" smtClean="0"/>
              <a:t>So, (</a:t>
            </a:r>
            <a:r>
              <a:rPr lang="en-US" altLang="ja-JP" sz="2400" b="1" dirty="0" smtClean="0">
                <a:latin typeface="Tahoma" pitchFamily="34" charset="0"/>
              </a:rPr>
              <a:t>¬</a:t>
            </a:r>
            <a:r>
              <a:rPr lang="en-US" altLang="ja-JP" sz="2400" b="1" dirty="0" smtClean="0"/>
              <a:t>q </a:t>
            </a:r>
            <a:r>
              <a:rPr lang="en-US" altLang="ja-JP" sz="2400" b="1" dirty="0" smtClean="0">
                <a:sym typeface="Symbol" pitchFamily="18" charset="2"/>
              </a:rPr>
              <a:t> (</a:t>
            </a:r>
            <a:r>
              <a:rPr lang="en-US" altLang="ja-JP" sz="2400" b="1" dirty="0" smtClean="0"/>
              <a:t>p </a:t>
            </a:r>
            <a:r>
              <a:rPr lang="en-US" altLang="ja-JP" sz="2400" b="1" dirty="0" smtClean="0">
                <a:sym typeface="Symbol" pitchFamily="18" charset="2"/>
              </a:rPr>
              <a:t>q)</a:t>
            </a:r>
            <a:r>
              <a:rPr lang="en-US" altLang="ja-JP" sz="2400" b="1" dirty="0" smtClean="0"/>
              <a:t>)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latin typeface="Tahoma" pitchFamily="34" charset="0"/>
              </a:rPr>
              <a:t>¬</a:t>
            </a:r>
            <a:r>
              <a:rPr lang="en-US" altLang="ja-JP" sz="2400" b="1" dirty="0" smtClean="0"/>
              <a:t>p is a tautology.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dirty="0" smtClean="0">
                <a:latin typeface="+mn-lt"/>
              </a:rPr>
              <a:t>Answer 3 </a:t>
            </a:r>
            <a:endParaRPr lang="en-US" dirty="0">
              <a:latin typeface="+mn-lt"/>
            </a:endParaRP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53528" y="2301920"/>
            <a:ext cx="5105400" cy="3902075"/>
            <a:chOff x="0" y="1536"/>
            <a:chExt cx="3216" cy="2458"/>
          </a:xfrm>
        </p:grpSpPr>
        <p:sp>
          <p:nvSpPr>
            <p:cNvPr id="5" name="Text Box 57"/>
            <p:cNvSpPr txBox="1">
              <a:spLocks noChangeArrowheads="1"/>
            </p:cNvSpPr>
            <p:nvPr/>
          </p:nvSpPr>
          <p:spPr bwMode="auto">
            <a:xfrm>
              <a:off x="1056" y="2640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000">
                <a:latin typeface="Times"/>
              </a:endParaRPr>
            </a:p>
          </p:txBody>
        </p:sp>
        <p:sp>
          <p:nvSpPr>
            <p:cNvPr id="6" name="Text Box 58"/>
            <p:cNvSpPr txBox="1">
              <a:spLocks noChangeArrowheads="1"/>
            </p:cNvSpPr>
            <p:nvPr/>
          </p:nvSpPr>
          <p:spPr bwMode="auto">
            <a:xfrm>
              <a:off x="0" y="1536"/>
              <a:ext cx="19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Chalkboard"/>
                </a:rPr>
                <a:t>(</a:t>
              </a:r>
              <a:r>
                <a:rPr lang="en-US" sz="2000" i="1" dirty="0" smtClean="0">
                  <a:latin typeface="Chalkboard"/>
                </a:rPr>
                <a:t>p</a:t>
              </a:r>
              <a:r>
                <a:rPr lang="en-US" sz="2000" dirty="0" smtClean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</a:t>
              </a:r>
              <a:r>
                <a:rPr lang="en-US" sz="2000" dirty="0">
                  <a:latin typeface="Chalkboard"/>
                </a:rPr>
                <a:t> (</a:t>
              </a:r>
              <a:r>
                <a:rPr lang="en-US" sz="2000" i="1" dirty="0">
                  <a:latin typeface="Chalkboard"/>
                </a:rPr>
                <a:t>p </a:t>
              </a:r>
              <a:r>
                <a:rPr lang="en-US" sz="2000" dirty="0">
                  <a:latin typeface="Chalkboard"/>
                  <a:sym typeface="Symbol" pitchFamily="18" charset="2"/>
                </a:rPr>
                <a:t>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</a:t>
              </a:r>
              <a:r>
                <a:rPr lang="en-US" sz="2000" dirty="0" smtClean="0">
                  <a:latin typeface="Chalkboard"/>
                  <a:sym typeface="Symbol" pitchFamily="18" charset="2"/>
                </a:rPr>
                <a:t>)) </a:t>
              </a:r>
              <a:r>
                <a:rPr lang="en-US" sz="2000" dirty="0">
                  <a:latin typeface="Chalkboard"/>
                  <a:sym typeface="Symbol" pitchFamily="18" charset="2"/>
                </a:rPr>
                <a:t>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</a:t>
              </a:r>
            </a:p>
          </p:txBody>
        </p:sp>
        <p:sp>
          <p:nvSpPr>
            <p:cNvPr id="7" name="Text Box 59"/>
            <p:cNvSpPr txBox="1">
              <a:spLocks noChangeArrowheads="1"/>
            </p:cNvSpPr>
            <p:nvPr/>
          </p:nvSpPr>
          <p:spPr bwMode="auto">
            <a:xfrm>
              <a:off x="672" y="2030"/>
              <a:ext cx="2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Chalkboard"/>
                  <a:sym typeface="Symbol" pitchFamily="18" charset="2"/>
                </a:rPr>
                <a:t> (</a:t>
              </a:r>
              <a:r>
                <a:rPr lang="en-US" sz="2000" dirty="0" smtClean="0">
                  <a:latin typeface="Chalkboard"/>
                </a:rPr>
                <a:t>(</a:t>
              </a:r>
              <a:r>
                <a:rPr lang="en-US" sz="2000" i="1" dirty="0">
                  <a:latin typeface="Chalkboard"/>
                </a:rPr>
                <a:t>p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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</a:t>
              </a:r>
              <a:r>
                <a:rPr lang="en-US" sz="2000" i="1" dirty="0">
                  <a:latin typeface="Chalkboard"/>
                </a:rPr>
                <a:t>p)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</a:t>
              </a:r>
              <a:r>
                <a:rPr lang="en-US" sz="2000" dirty="0">
                  <a:latin typeface="Chalkboard"/>
                </a:rPr>
                <a:t> (</a:t>
              </a:r>
              <a:r>
                <a:rPr lang="en-US" sz="2000" i="1" dirty="0">
                  <a:latin typeface="Chalkboard"/>
                </a:rPr>
                <a:t>p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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</a:t>
              </a:r>
              <a:r>
                <a:rPr lang="en-US" sz="2000" dirty="0" smtClean="0">
                  <a:latin typeface="Chalkboard"/>
                  <a:sym typeface="Symbol" pitchFamily="18" charset="2"/>
                </a:rPr>
                <a:t>)) </a:t>
              </a:r>
              <a:r>
                <a:rPr lang="en-US" sz="2000" dirty="0">
                  <a:latin typeface="Chalkboard"/>
                  <a:sym typeface="Symbol" pitchFamily="18" charset="2"/>
                </a:rPr>
                <a:t>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8" name="Text Box 60"/>
            <p:cNvSpPr txBox="1">
              <a:spLocks noChangeArrowheads="1"/>
            </p:cNvSpPr>
            <p:nvPr/>
          </p:nvSpPr>
          <p:spPr bwMode="auto">
            <a:xfrm>
              <a:off x="672" y="1776"/>
              <a:ext cx="20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Chalkboard"/>
                  <a:sym typeface="Symbol" pitchFamily="18" charset="2"/>
                </a:rPr>
                <a:t> (</a:t>
              </a:r>
              <a:r>
                <a:rPr lang="en-US" sz="2000" i="1" dirty="0" smtClean="0">
                  <a:latin typeface="Chalkboard"/>
                </a:rPr>
                <a:t>p</a:t>
              </a:r>
              <a:r>
                <a:rPr lang="en-US" sz="2000" dirty="0" smtClean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</a:t>
              </a:r>
              <a:r>
                <a:rPr lang="en-US" sz="2000" dirty="0">
                  <a:latin typeface="Chalkboard"/>
                </a:rPr>
                <a:t> (</a:t>
              </a:r>
              <a:r>
                <a:rPr lang="en-US" sz="2000" dirty="0">
                  <a:latin typeface="Chalkboard"/>
                  <a:sym typeface="Symbol" pitchFamily="18" charset="2"/>
                </a:rPr>
                <a:t></a:t>
              </a:r>
              <a:r>
                <a:rPr lang="en-US" sz="2000" i="1" dirty="0">
                  <a:latin typeface="Chalkboard"/>
                </a:rPr>
                <a:t>p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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</a:t>
              </a:r>
              <a:r>
                <a:rPr lang="en-US" sz="2000" dirty="0" smtClean="0">
                  <a:latin typeface="Chalkboard"/>
                  <a:sym typeface="Symbol" pitchFamily="18" charset="2"/>
                </a:rPr>
                <a:t>)) </a:t>
              </a:r>
              <a:r>
                <a:rPr lang="en-US" sz="2000" dirty="0">
                  <a:latin typeface="Chalkboard"/>
                  <a:sym typeface="Symbol" pitchFamily="18" charset="2"/>
                </a:rPr>
                <a:t>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672" y="2304"/>
              <a:ext cx="2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Chalkboard"/>
                  <a:sym typeface="Symbol" pitchFamily="18" charset="2"/>
                </a:rPr>
                <a:t> (</a:t>
              </a:r>
              <a:r>
                <a:rPr lang="en-US" sz="2000" dirty="0" smtClean="0">
                  <a:latin typeface="Chalkboard"/>
                </a:rPr>
                <a:t> </a:t>
              </a:r>
              <a:r>
                <a:rPr lang="en-US" sz="2000" dirty="0">
                  <a:latin typeface="Chalkboard"/>
                </a:rPr>
                <a:t>F </a:t>
              </a:r>
              <a:r>
                <a:rPr lang="en-US" sz="2000" dirty="0">
                  <a:latin typeface="Chalkboard"/>
                  <a:sym typeface="Symbol" pitchFamily="18" charset="2"/>
                </a:rPr>
                <a:t></a:t>
              </a:r>
              <a:r>
                <a:rPr lang="en-US" sz="2000" dirty="0">
                  <a:latin typeface="Chalkboard"/>
                </a:rPr>
                <a:t> (</a:t>
              </a:r>
              <a:r>
                <a:rPr lang="en-US" sz="2000" i="1" dirty="0">
                  <a:latin typeface="Chalkboard"/>
                </a:rPr>
                <a:t>p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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</a:t>
              </a:r>
              <a:r>
                <a:rPr lang="en-US" sz="2000" dirty="0" smtClean="0">
                  <a:latin typeface="Chalkboard"/>
                  <a:sym typeface="Symbol" pitchFamily="18" charset="2"/>
                </a:rPr>
                <a:t>)) </a:t>
              </a:r>
              <a:r>
                <a:rPr lang="en-US" sz="2000" dirty="0">
                  <a:latin typeface="Chalkboard"/>
                  <a:sym typeface="Symbol" pitchFamily="18" charset="2"/>
                </a:rPr>
                <a:t>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10" name="Text Box 62"/>
            <p:cNvSpPr txBox="1">
              <a:spLocks noChangeArrowheads="1"/>
            </p:cNvSpPr>
            <p:nvPr/>
          </p:nvSpPr>
          <p:spPr bwMode="auto">
            <a:xfrm>
              <a:off x="672" y="254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</a:t>
              </a:r>
              <a:r>
                <a:rPr lang="en-US" sz="2000">
                  <a:latin typeface="Chalkboard"/>
                </a:rPr>
                <a:t>(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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 i="1">
                  <a:latin typeface="Chalkboard"/>
                  <a:sym typeface="Symbol" pitchFamily="18" charset="2"/>
                </a:rPr>
                <a:t>q</a:t>
              </a:r>
              <a:r>
                <a:rPr lang="en-US" sz="2000">
                  <a:latin typeface="Chalkboard"/>
                  <a:sym typeface="Symbol" pitchFamily="18" charset="2"/>
                </a:rPr>
                <a:t>)  </a:t>
              </a:r>
              <a:r>
                <a:rPr lang="en-US" sz="2000" i="1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11" name="Text Box 63"/>
            <p:cNvSpPr txBox="1">
              <a:spLocks noChangeArrowheads="1"/>
            </p:cNvSpPr>
            <p:nvPr/>
          </p:nvSpPr>
          <p:spPr bwMode="auto">
            <a:xfrm>
              <a:off x="672" y="278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Chalkboard"/>
                  <a:sym typeface="Symbol" pitchFamily="18" charset="2"/>
                </a:rPr>
                <a:t> </a:t>
              </a:r>
              <a:r>
                <a:rPr lang="en-US" sz="2000" dirty="0">
                  <a:latin typeface="Chalkboard"/>
                </a:rPr>
                <a:t>(</a:t>
              </a:r>
              <a:r>
                <a:rPr lang="en-US" sz="2000" i="1" dirty="0">
                  <a:latin typeface="Chalkboard"/>
                </a:rPr>
                <a:t>p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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</a:t>
              </a:r>
              <a:r>
                <a:rPr lang="en-US" sz="2000" dirty="0">
                  <a:latin typeface="Chalkboard"/>
                  <a:sym typeface="Symbol" pitchFamily="18" charset="2"/>
                </a:rPr>
                <a:t>) 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12" name="Text Box 64"/>
            <p:cNvSpPr txBox="1">
              <a:spLocks noChangeArrowheads="1"/>
            </p:cNvSpPr>
            <p:nvPr/>
          </p:nvSpPr>
          <p:spPr bwMode="auto">
            <a:xfrm>
              <a:off x="672" y="302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</a:t>
              </a:r>
              <a:r>
                <a:rPr lang="en-US" sz="2000">
                  <a:latin typeface="Chalkboard"/>
                </a:rPr>
                <a:t>(</a:t>
              </a:r>
              <a:r>
                <a:rPr lang="en-US" sz="2000">
                  <a:latin typeface="Chalkboard"/>
                  <a:sym typeface="Symbol" pitchFamily="18" charset="2"/>
                </a:rPr>
                <a:t>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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</a:t>
              </a:r>
              <a:r>
                <a:rPr lang="en-US" sz="2000" i="1">
                  <a:latin typeface="Chalkboard"/>
                  <a:sym typeface="Symbol" pitchFamily="18" charset="2"/>
                </a:rPr>
                <a:t>q</a:t>
              </a:r>
              <a:r>
                <a:rPr lang="en-US" sz="2000">
                  <a:latin typeface="Chalkboard"/>
                  <a:sym typeface="Symbol" pitchFamily="18" charset="2"/>
                </a:rPr>
                <a:t>)  </a:t>
              </a:r>
              <a:r>
                <a:rPr lang="en-US" sz="2000" i="1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13" name="Text Box 65"/>
            <p:cNvSpPr txBox="1">
              <a:spLocks noChangeArrowheads="1"/>
            </p:cNvSpPr>
            <p:nvPr/>
          </p:nvSpPr>
          <p:spPr bwMode="auto">
            <a:xfrm>
              <a:off x="672" y="326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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</a:t>
              </a:r>
              <a:r>
                <a:rPr lang="en-US" sz="2000">
                  <a:latin typeface="Chalkboard"/>
                </a:rPr>
                <a:t> (</a:t>
              </a:r>
              <a:r>
                <a:rPr lang="en-US" sz="2000">
                  <a:latin typeface="Chalkboard"/>
                  <a:sym typeface="Symbol" pitchFamily="18" charset="2"/>
                </a:rPr>
                <a:t></a:t>
              </a:r>
              <a:r>
                <a:rPr lang="en-US" sz="2000" i="1">
                  <a:latin typeface="Chalkboard"/>
                  <a:sym typeface="Symbol" pitchFamily="18" charset="2"/>
                </a:rPr>
                <a:t>q</a:t>
              </a:r>
              <a:r>
                <a:rPr lang="en-US" sz="2000">
                  <a:latin typeface="Chalkboard"/>
                  <a:sym typeface="Symbol" pitchFamily="18" charset="2"/>
                </a:rPr>
                <a:t>  </a:t>
              </a:r>
              <a:r>
                <a:rPr lang="en-US" sz="2000" i="1">
                  <a:latin typeface="Chalkboard"/>
                  <a:sym typeface="Symbol" pitchFamily="18" charset="2"/>
                </a:rPr>
                <a:t>q )</a:t>
              </a:r>
            </a:p>
          </p:txBody>
        </p:sp>
        <p:sp>
          <p:nvSpPr>
            <p:cNvPr id="14" name="Text Box 66"/>
            <p:cNvSpPr txBox="1">
              <a:spLocks noChangeArrowheads="1"/>
            </p:cNvSpPr>
            <p:nvPr/>
          </p:nvSpPr>
          <p:spPr bwMode="auto">
            <a:xfrm>
              <a:off x="672" y="350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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</a:t>
              </a:r>
              <a:r>
                <a:rPr lang="en-US" sz="2000">
                  <a:latin typeface="Chalkboard"/>
                </a:rPr>
                <a:t> T</a:t>
              </a:r>
              <a:endParaRPr lang="en-US" sz="2000" i="1">
                <a:latin typeface="Chalkboard"/>
                <a:sym typeface="Symbol" pitchFamily="18" charset="2"/>
              </a:endParaRPr>
            </a:p>
          </p:txBody>
        </p:sp>
        <p:sp>
          <p:nvSpPr>
            <p:cNvPr id="15" name="Text Box 67"/>
            <p:cNvSpPr txBox="1">
              <a:spLocks noChangeArrowheads="1"/>
            </p:cNvSpPr>
            <p:nvPr/>
          </p:nvSpPr>
          <p:spPr bwMode="auto">
            <a:xfrm>
              <a:off x="672" y="374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</a:t>
              </a:r>
              <a:r>
                <a:rPr lang="en-US" sz="2000">
                  <a:latin typeface="Chalkboard"/>
                </a:rPr>
                <a:t>T</a:t>
              </a:r>
              <a:endParaRPr lang="en-US" sz="2000" i="1">
                <a:latin typeface="Chalkboard"/>
                <a:sym typeface="Symbol" pitchFamily="18" charset="2"/>
              </a:endParaRPr>
            </a:p>
          </p:txBody>
        </p:sp>
      </p:grp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105400" y="2628328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Chalkboard"/>
                <a:sym typeface="Symbol" pitchFamily="18" charset="2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halkboard"/>
                <a:sym typeface="Symbol" pitchFamily="18" charset="2"/>
              </a:rPr>
              <a:t>ULE</a:t>
            </a:r>
            <a:r>
              <a:rPr lang="en-US" sz="2000" dirty="0">
                <a:latin typeface="Chalkboard"/>
                <a:sym typeface="Symbol" pitchFamily="18" charset="2"/>
              </a:rPr>
              <a:t> (Substitution for  )</a:t>
            </a:r>
          </a:p>
        </p:txBody>
      </p:sp>
      <p:sp>
        <p:nvSpPr>
          <p:cNvPr id="17" name="Text Box 68"/>
          <p:cNvSpPr txBox="1">
            <a:spLocks noChangeArrowheads="1"/>
          </p:cNvSpPr>
          <p:nvPr/>
        </p:nvSpPr>
        <p:spPr bwMode="auto">
          <a:xfrm>
            <a:off x="5257800" y="3072497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halkboard"/>
                <a:sym typeface="Symbol" pitchFamily="18" charset="2"/>
              </a:rPr>
              <a:t>Distributive Law</a:t>
            </a:r>
          </a:p>
        </p:txBody>
      </p:sp>
      <p:sp>
        <p:nvSpPr>
          <p:cNvPr id="18" name="Text Box 69"/>
          <p:cNvSpPr txBox="1">
            <a:spLocks noChangeArrowheads="1"/>
          </p:cNvSpPr>
          <p:nvPr/>
        </p:nvSpPr>
        <p:spPr bwMode="auto">
          <a:xfrm>
            <a:off x="5257800" y="352112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halkboard"/>
                <a:sym typeface="Symbol" pitchFamily="18" charset="2"/>
              </a:rPr>
              <a:t>Negation Law</a:t>
            </a:r>
          </a:p>
        </p:txBody>
      </p:sp>
      <p:sp>
        <p:nvSpPr>
          <p:cNvPr id="19" name="Text Box 70"/>
          <p:cNvSpPr txBox="1">
            <a:spLocks noChangeArrowheads="1"/>
          </p:cNvSpPr>
          <p:nvPr/>
        </p:nvSpPr>
        <p:spPr bwMode="auto">
          <a:xfrm>
            <a:off x="5257800" y="3943064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halkboard"/>
                <a:sym typeface="Symbol" pitchFamily="18" charset="2"/>
              </a:rPr>
              <a:t>Identity Law</a:t>
            </a:r>
          </a:p>
        </p:txBody>
      </p:sp>
      <p:sp>
        <p:nvSpPr>
          <p:cNvPr id="20" name="Text Box 71"/>
          <p:cNvSpPr txBox="1">
            <a:spLocks noChangeArrowheads="1"/>
          </p:cNvSpPr>
          <p:nvPr/>
        </p:nvSpPr>
        <p:spPr bwMode="auto">
          <a:xfrm>
            <a:off x="5257800" y="4378656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Chalkboard"/>
                <a:sym typeface="Symbol" pitchFamily="18" charset="2"/>
              </a:rPr>
              <a:t>ULE</a:t>
            </a:r>
            <a:r>
              <a:rPr lang="en-US" sz="2000" dirty="0">
                <a:latin typeface="Chalkboard"/>
                <a:sym typeface="Symbol" pitchFamily="18" charset="2"/>
              </a:rPr>
              <a:t> (Substitution for  ) </a:t>
            </a:r>
          </a:p>
        </p:txBody>
      </p:sp>
      <p:sp>
        <p:nvSpPr>
          <p:cNvPr id="21" name="Text Box 72"/>
          <p:cNvSpPr txBox="1">
            <a:spLocks noChangeArrowheads="1"/>
          </p:cNvSpPr>
          <p:nvPr/>
        </p:nvSpPr>
        <p:spPr bwMode="auto">
          <a:xfrm>
            <a:off x="5257800" y="4746008"/>
            <a:ext cx="259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halkboard"/>
                <a:sym typeface="Symbol" pitchFamily="18" charset="2"/>
              </a:rPr>
              <a:t>First De Morgan’s Law</a:t>
            </a:r>
          </a:p>
        </p:txBody>
      </p:sp>
      <p:sp>
        <p:nvSpPr>
          <p:cNvPr id="22" name="Text Box 73"/>
          <p:cNvSpPr txBox="1">
            <a:spLocks noChangeArrowheads="1"/>
          </p:cNvSpPr>
          <p:nvPr/>
        </p:nvSpPr>
        <p:spPr bwMode="auto">
          <a:xfrm>
            <a:off x="5257800" y="5127008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halkboard"/>
                <a:sym typeface="Symbol" pitchFamily="18" charset="2"/>
              </a:rPr>
              <a:t>Associative Law</a:t>
            </a:r>
          </a:p>
        </p:txBody>
      </p:sp>
      <p:sp>
        <p:nvSpPr>
          <p:cNvPr id="23" name="Text Box 74"/>
          <p:cNvSpPr txBox="1">
            <a:spLocks noChangeArrowheads="1"/>
          </p:cNvSpPr>
          <p:nvPr/>
        </p:nvSpPr>
        <p:spPr bwMode="auto">
          <a:xfrm>
            <a:off x="5257800" y="549436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halkboard"/>
                <a:sym typeface="Symbol" pitchFamily="18" charset="2"/>
              </a:rPr>
              <a:t>Negation Law</a:t>
            </a:r>
          </a:p>
        </p:txBody>
      </p:sp>
      <p:sp>
        <p:nvSpPr>
          <p:cNvPr id="24" name="Text Box 75"/>
          <p:cNvSpPr txBox="1">
            <a:spLocks noChangeArrowheads="1"/>
          </p:cNvSpPr>
          <p:nvPr/>
        </p:nvSpPr>
        <p:spPr bwMode="auto">
          <a:xfrm>
            <a:off x="5257800" y="587536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halkboard"/>
                <a:sym typeface="Symbol" pitchFamily="18" charset="2"/>
              </a:rPr>
              <a:t>Domination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i="1" dirty="0" smtClean="0"/>
              <a:t>Discrete Mathematics and its applications with combinatorics and graph theory (7</a:t>
            </a:r>
            <a:r>
              <a:rPr lang="en-US" sz="2000" i="1" baseline="30000" dirty="0" smtClean="0"/>
              <a:t>th</a:t>
            </a:r>
            <a:r>
              <a:rPr lang="en-US" sz="2000" i="1" dirty="0" smtClean="0"/>
              <a:t> edition) </a:t>
            </a:r>
            <a:r>
              <a:rPr lang="en-US" sz="2000" dirty="0" smtClean="0"/>
              <a:t>by Kenneth H. Rosen [Indian Adaptation by KAMALA KRITHIVASAN], published by McGraw-Hill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</a:rPr>
              <a:t>Tautology</a:t>
            </a:r>
            <a:endParaRPr lang="en-US" sz="4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97165" y="2183642"/>
            <a:ext cx="80326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altLang="zh-TW" sz="2800" b="1" i="1" dirty="0" smtClean="0">
              <a:solidFill>
                <a:srgbClr val="0000FF"/>
              </a:solidFill>
            </a:endParaRPr>
          </a:p>
          <a:p>
            <a:r>
              <a:rPr lang="en-US" altLang="zh-TW" sz="2800" b="1" i="1" dirty="0" smtClean="0">
                <a:solidFill>
                  <a:srgbClr val="0000FF"/>
                </a:solidFill>
              </a:rPr>
              <a:t>Tautology</a:t>
            </a:r>
            <a:r>
              <a:rPr lang="en-US" altLang="zh-TW" sz="2800" dirty="0" smtClean="0"/>
              <a:t>: A compound proposition that is always true is called a tautology. </a:t>
            </a:r>
          </a:p>
          <a:p>
            <a:r>
              <a:rPr lang="en-US" altLang="ja-JP" sz="2800" u="sng" dirty="0" smtClean="0">
                <a:solidFill>
                  <a:srgbClr val="FC0000"/>
                </a:solidFill>
              </a:rPr>
              <a:t>Examples</a:t>
            </a:r>
            <a:r>
              <a:rPr lang="en-US" altLang="ja-JP" sz="2800" dirty="0" smtClean="0">
                <a:solidFill>
                  <a:srgbClr val="FC0000"/>
                </a:solidFill>
              </a:rPr>
              <a:t>:</a:t>
            </a:r>
            <a:r>
              <a:rPr lang="en-US" altLang="ja-JP" sz="2800" dirty="0" smtClean="0"/>
              <a:t> </a:t>
            </a:r>
          </a:p>
          <a:p>
            <a:r>
              <a:rPr lang="en-US" altLang="ja-JP" sz="2800" dirty="0" smtClean="0"/>
              <a:t>	a) </a:t>
            </a:r>
            <a:r>
              <a:rPr lang="en-US" altLang="ja-JP" sz="2800" b="1" i="1" dirty="0" smtClean="0"/>
              <a:t>p </a:t>
            </a:r>
            <a:r>
              <a:rPr lang="en-US" altLang="ja-JP" sz="2800" b="1" dirty="0" smtClean="0">
                <a:sym typeface="Symbol" pitchFamily="18" charset="2"/>
              </a:rPr>
              <a:t></a:t>
            </a:r>
            <a:r>
              <a:rPr lang="en-US" altLang="ja-JP" sz="2800" b="1" dirty="0" smtClean="0">
                <a:cs typeface="Arial" pitchFamily="34" charset="0"/>
              </a:rPr>
              <a:t> </a:t>
            </a:r>
            <a:r>
              <a:rPr lang="en-US" altLang="ja-JP" sz="2800" b="1" i="1" dirty="0" smtClean="0">
                <a:cs typeface="Arial" pitchFamily="34" charset="0"/>
              </a:rPr>
              <a:t>¬</a:t>
            </a:r>
            <a:r>
              <a:rPr lang="en-US" altLang="ja-JP" sz="2800" b="1" i="1" dirty="0" smtClean="0"/>
              <a:t>p </a:t>
            </a:r>
          </a:p>
          <a:p>
            <a:r>
              <a:rPr lang="en-US" altLang="ja-JP" sz="2800" i="1" dirty="0" smtClean="0"/>
              <a:t>	b) The professor is either a woman or a man</a:t>
            </a:r>
          </a:p>
          <a:p>
            <a:r>
              <a:rPr lang="en-US" altLang="ja-JP" sz="2800" i="1" dirty="0" smtClean="0"/>
              <a:t>	c) People either like watching TV or they don’t</a:t>
            </a:r>
          </a:p>
          <a:p>
            <a:r>
              <a:rPr lang="en-US" altLang="zh-TW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Contradiction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36339"/>
            <a:ext cx="829957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</a:rPr>
              <a:t>Contradiction</a:t>
            </a:r>
            <a:r>
              <a:rPr lang="en-US" altLang="zh-TW" sz="2800" dirty="0" smtClean="0"/>
              <a:t>: A compound proposition that is always false is called a contradiction.	</a:t>
            </a:r>
          </a:p>
          <a:p>
            <a:r>
              <a:rPr lang="en-US" altLang="zh-TW" sz="2800" u="sng" dirty="0" smtClean="0">
                <a:solidFill>
                  <a:srgbClr val="FF0000"/>
                </a:solidFill>
              </a:rPr>
              <a:t>Examples</a:t>
            </a:r>
            <a:r>
              <a:rPr lang="en-US" altLang="zh-TW" sz="2800" dirty="0" smtClean="0">
                <a:solidFill>
                  <a:srgbClr val="FF0000"/>
                </a:solidFill>
              </a:rPr>
              <a:t>:</a:t>
            </a:r>
            <a:endParaRPr lang="en-US" altLang="zh-TW" sz="2800" dirty="0" smtClean="0"/>
          </a:p>
          <a:p>
            <a:r>
              <a:rPr lang="en-US" altLang="ja-JP" sz="2800" b="1" i="1" dirty="0" smtClean="0">
                <a:solidFill>
                  <a:srgbClr val="0000FF"/>
                </a:solidFill>
                <a:ea typeface="新細明體" pitchFamily="18" charset="-120"/>
              </a:rPr>
              <a:t>	</a:t>
            </a:r>
            <a:r>
              <a:rPr lang="en-US" altLang="ja-JP" sz="2400" dirty="0" smtClean="0">
                <a:ea typeface="新細明體" pitchFamily="18" charset="-120"/>
              </a:rPr>
              <a:t>a) </a:t>
            </a:r>
            <a:r>
              <a:rPr lang="en-US" altLang="ja-JP" sz="2400" b="1" i="1" dirty="0" smtClean="0"/>
              <a:t>p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</a:t>
            </a:r>
            <a:r>
              <a:rPr lang="en-US" altLang="ja-JP" sz="2400" b="1" dirty="0" smtClean="0"/>
              <a:t> </a:t>
            </a:r>
            <a:r>
              <a:rPr lang="en-US" altLang="ja-JP" sz="2400" b="1" i="1" dirty="0" smtClean="0"/>
              <a:t>¬p</a:t>
            </a:r>
            <a:r>
              <a:rPr lang="en-US" altLang="ja-JP" sz="2400" b="1" dirty="0" smtClean="0"/>
              <a:t>  </a:t>
            </a:r>
          </a:p>
          <a:p>
            <a:r>
              <a:rPr lang="en-US" sz="2400" dirty="0" smtClean="0"/>
              <a:t>	b) </a:t>
            </a:r>
            <a:r>
              <a:rPr lang="en-US" sz="2400" i="1" dirty="0" smtClean="0"/>
              <a:t>x</a:t>
            </a:r>
            <a:r>
              <a:rPr lang="en-US" sz="2400" dirty="0" smtClean="0"/>
              <a:t> is prime and </a:t>
            </a:r>
            <a:r>
              <a:rPr lang="en-US" sz="2400" i="1" dirty="0" smtClean="0"/>
              <a:t>x</a:t>
            </a:r>
            <a:r>
              <a:rPr lang="en-US" sz="2400" dirty="0" smtClean="0"/>
              <a:t> is an even integer greater than 8</a:t>
            </a:r>
          </a:p>
          <a:p>
            <a:r>
              <a:rPr lang="en-US" sz="2400" dirty="0" smtClean="0"/>
              <a:t>              c) All men are good and all men are bad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	</a:t>
            </a:r>
            <a:endParaRPr lang="en-US" sz="2400" dirty="0" smtClean="0"/>
          </a:p>
          <a:p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61278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ja-JP" sz="4400" dirty="0" smtClean="0">
                <a:latin typeface="+mn-lt"/>
              </a:rPr>
              <a:t>Examples of  </a:t>
            </a:r>
            <a:r>
              <a:rPr lang="en-US" altLang="ja-JP" sz="4400" b="1" i="1" dirty="0" smtClean="0">
                <a:latin typeface="+mn-lt"/>
              </a:rPr>
              <a:t>Tautology</a:t>
            </a:r>
            <a:r>
              <a:rPr lang="en-US" altLang="ja-JP" sz="4400" dirty="0" smtClean="0">
                <a:latin typeface="+mn-lt"/>
              </a:rPr>
              <a:t> and </a:t>
            </a:r>
            <a:r>
              <a:rPr lang="en-US" altLang="ja-JP" sz="4400" b="1" i="1" dirty="0" smtClean="0">
                <a:latin typeface="+mn-lt"/>
              </a:rPr>
              <a:t>Contradiction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 descr="t01_2_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073336"/>
            <a:ext cx="7421685" cy="4286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</a:rPr>
              <a:t>Contingency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493" y="2274838"/>
            <a:ext cx="82705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</a:rPr>
              <a:t>Contingency</a:t>
            </a:r>
            <a:r>
              <a:rPr lang="en-US" altLang="zh-TW" sz="2800" dirty="0" smtClean="0"/>
              <a:t>: A compound proposition that is neither a tautology nor a contradiction is called a contingency.</a:t>
            </a:r>
          </a:p>
          <a:p>
            <a:r>
              <a:rPr lang="en-US" altLang="zh-TW" sz="2800" dirty="0" smtClean="0"/>
              <a:t>In other words,</a:t>
            </a:r>
            <a:r>
              <a:rPr lang="en-US" altLang="ja-JP" sz="2800" dirty="0" smtClean="0">
                <a:solidFill>
                  <a:srgbClr val="669900"/>
                </a:solidFill>
              </a:rPr>
              <a:t> </a:t>
            </a:r>
            <a:r>
              <a:rPr lang="en-US" altLang="ja-JP" sz="2800" dirty="0" smtClean="0">
                <a:solidFill>
                  <a:srgbClr val="0000FF"/>
                </a:solidFill>
              </a:rPr>
              <a:t>a compound proposition whose truth value is not constant is called a contingency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sz="2800" u="sng" dirty="0" smtClean="0">
                <a:solidFill>
                  <a:srgbClr val="FF0000"/>
                </a:solidFill>
              </a:rPr>
              <a:t>Examples:</a:t>
            </a:r>
            <a:r>
              <a:rPr lang="en-US" sz="2800" dirty="0" smtClean="0">
                <a:solidFill>
                  <a:srgbClr val="0000FF"/>
                </a:solidFill>
              </a:rPr>
              <a:t>  </a:t>
            </a:r>
          </a:p>
          <a:p>
            <a:r>
              <a:rPr lang="en-US" altLang="ja-JP" sz="2800" b="1" i="1" dirty="0" smtClean="0"/>
              <a:t>	</a:t>
            </a:r>
            <a:r>
              <a:rPr lang="en-US" altLang="ja-JP" sz="2800" i="1" dirty="0" smtClean="0"/>
              <a:t>a) p </a:t>
            </a:r>
            <a:r>
              <a:rPr lang="en-US" altLang="ja-JP" sz="2800" dirty="0" smtClean="0">
                <a:sym typeface="Symbol" pitchFamily="18" charset="2"/>
              </a:rPr>
              <a:t></a:t>
            </a:r>
            <a:r>
              <a:rPr lang="en-US" altLang="ja-JP" sz="2800" dirty="0" smtClean="0"/>
              <a:t> </a:t>
            </a:r>
            <a:r>
              <a:rPr lang="en-US" altLang="ja-JP" sz="2800" i="1" dirty="0" smtClean="0">
                <a:cs typeface="Arial" pitchFamily="34" charset="0"/>
              </a:rPr>
              <a:t>¬</a:t>
            </a:r>
            <a:r>
              <a:rPr lang="en-US" altLang="ja-JP" sz="2800" i="1" dirty="0" smtClean="0"/>
              <a:t>p  </a:t>
            </a:r>
          </a:p>
          <a:p>
            <a:r>
              <a:rPr lang="en-US" sz="2800" i="1" dirty="0" smtClean="0"/>
              <a:t>	b) p</a:t>
            </a:r>
          </a:p>
          <a:p>
            <a:r>
              <a:rPr lang="en-US" sz="2800" i="1" dirty="0" smtClean="0"/>
              <a:t>	c) </a:t>
            </a:r>
            <a:r>
              <a:rPr lang="en-US" altLang="ja-JP" sz="2800" i="1" dirty="0" smtClean="0">
                <a:cs typeface="Arial" pitchFamily="34" charset="0"/>
              </a:rPr>
              <a:t>¬</a:t>
            </a:r>
            <a:r>
              <a:rPr lang="en-US" altLang="ja-JP" sz="2800" i="1" dirty="0" smtClean="0"/>
              <a:t>p </a:t>
            </a:r>
            <a:endParaRPr lang="en-US" sz="2800" i="1" dirty="0" smtClean="0"/>
          </a:p>
          <a:p>
            <a:endParaRPr lang="en-US" altLang="ja-JP" sz="2800" b="1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453" y="612781"/>
            <a:ext cx="7808976" cy="1088136"/>
          </a:xfrm>
        </p:spPr>
        <p:txBody>
          <a:bodyPr>
            <a:noAutofit/>
          </a:bodyPr>
          <a:lstStyle/>
          <a:p>
            <a:r>
              <a:rPr lang="en-US" altLang="ja-JP" sz="2800" b="1" dirty="0" smtClean="0">
                <a:latin typeface="+mn-lt"/>
              </a:rPr>
              <a:t>How to determine whether</a:t>
            </a:r>
            <a:r>
              <a:rPr lang="en-US" altLang="ja-JP" sz="2800" dirty="0" smtClean="0">
                <a:latin typeface="+mn-lt"/>
              </a:rPr>
              <a:t> </a:t>
            </a:r>
            <a:r>
              <a:rPr lang="en-US" altLang="ja-JP" sz="2800" b="1" dirty="0" smtClean="0">
                <a:latin typeface="+mn-lt"/>
              </a:rPr>
              <a:t>a compound</a:t>
            </a:r>
            <a:r>
              <a:rPr lang="en-US" altLang="ja-JP" sz="2800" dirty="0" smtClean="0">
                <a:latin typeface="+mn-lt"/>
              </a:rPr>
              <a:t> </a:t>
            </a:r>
            <a:r>
              <a:rPr lang="en-US" altLang="ja-JP" sz="2800" b="1" dirty="0" smtClean="0">
                <a:latin typeface="+mn-lt"/>
              </a:rPr>
              <a:t>proposition</a:t>
            </a:r>
            <a:r>
              <a:rPr lang="en-US" altLang="ja-JP" sz="2800" dirty="0" smtClean="0">
                <a:latin typeface="+mn-lt"/>
              </a:rPr>
              <a:t> is a </a:t>
            </a:r>
            <a:r>
              <a:rPr lang="en-US" altLang="ja-JP" sz="2800" b="1" dirty="0" smtClean="0">
                <a:latin typeface="+mn-lt"/>
              </a:rPr>
              <a:t>Tautology</a:t>
            </a:r>
            <a:r>
              <a:rPr lang="en-US" altLang="ja-JP" sz="2800" dirty="0" smtClean="0">
                <a:latin typeface="+mn-lt"/>
              </a:rPr>
              <a:t> or </a:t>
            </a:r>
            <a:r>
              <a:rPr lang="en-US" altLang="ja-JP" sz="2800" b="1" dirty="0" smtClean="0">
                <a:latin typeface="+mn-lt"/>
              </a:rPr>
              <a:t>Contradiction</a:t>
            </a:r>
            <a:r>
              <a:rPr lang="en-US" altLang="ja-JP" sz="2800" dirty="0" smtClean="0">
                <a:latin typeface="+mn-lt"/>
              </a:rPr>
              <a:t>?</a:t>
            </a:r>
            <a:endParaRPr lang="en-US" sz="28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028" y="2156344"/>
            <a:ext cx="872265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ja-JP" sz="3200" dirty="0" smtClean="0"/>
              <a:t>We can determine whether a compound proposition is a Tautology or contradiction it in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two ways</a:t>
            </a:r>
            <a:r>
              <a:rPr lang="en-US" altLang="ja-JP" sz="3200" dirty="0" smtClean="0"/>
              <a:t>: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altLang="ja-JP" sz="2800" dirty="0" smtClean="0"/>
              <a:t>Using a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truth table </a:t>
            </a:r>
            <a:r>
              <a:rPr lang="en-US" altLang="ja-JP" sz="2800" dirty="0" smtClean="0"/>
              <a:t>– The </a:t>
            </a:r>
            <a:r>
              <a:rPr lang="en-US" altLang="ja-JP" sz="2800" b="1" dirty="0" smtClean="0"/>
              <a:t>easiest</a:t>
            </a:r>
            <a:r>
              <a:rPr lang="en-US" altLang="ja-JP" sz="2800" dirty="0" smtClean="0"/>
              <a:t> way to see if a compound proposition is a tautology or contradiction is to </a:t>
            </a:r>
            <a:r>
              <a:rPr lang="en-US" altLang="ja-JP" sz="2800" dirty="0" smtClean="0">
                <a:solidFill>
                  <a:srgbClr val="0000FF"/>
                </a:solidFill>
              </a:rPr>
              <a:t>use a 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truth</a:t>
            </a:r>
            <a:r>
              <a:rPr lang="en-US" altLang="ja-JP" sz="2800" i="1" dirty="0" smtClean="0">
                <a:solidFill>
                  <a:srgbClr val="0000FF"/>
                </a:solidFill>
              </a:rPr>
              <a:t> 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table. </a:t>
            </a:r>
            <a:r>
              <a:rPr lang="en-US" altLang="ja-JP" sz="2800" dirty="0" smtClean="0"/>
              <a:t>Show that the compound  proposition is always true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altLang="ja-JP" sz="2800" dirty="0" smtClean="0"/>
              <a:t>Using (laws of)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Logical</a:t>
            </a:r>
            <a:r>
              <a:rPr lang="en-US" altLang="ja-JP" sz="2800" dirty="0" smtClean="0"/>
              <a:t>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Equivalences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>
                <a:latin typeface="+mn-lt"/>
              </a:rPr>
              <a:t>Tautology : Example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716" y="2357214"/>
            <a:ext cx="74097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Show that </a:t>
            </a:r>
            <a:r>
              <a:rPr lang="en-US" altLang="ja-JP" sz="2800" b="1" dirty="0" smtClean="0">
                <a:solidFill>
                  <a:srgbClr val="FF0000"/>
                </a:solidFill>
                <a:cs typeface="Arial" charset="0"/>
              </a:rPr>
              <a:t>[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charset="0"/>
              </a:rPr>
              <a:t>¬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p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" charset="2"/>
              </a:rPr>
              <a:t>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" charset="2"/>
              </a:rPr>
              <a:t>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)]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" charset="2"/>
              </a:rPr>
              <a:t>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800" dirty="0" smtClean="0">
                <a:solidFill>
                  <a:srgbClr val="FF0000"/>
                </a:solidFill>
              </a:rPr>
              <a:t>is a </a:t>
            </a:r>
            <a:r>
              <a:rPr lang="en-US" altLang="ja-JP" sz="2800" i="1" dirty="0" smtClean="0">
                <a:solidFill>
                  <a:srgbClr val="FF0000"/>
                </a:solidFill>
              </a:rPr>
              <a:t>tautology using a </a:t>
            </a:r>
          </a:p>
          <a:p>
            <a:r>
              <a:rPr lang="en-US" altLang="ja-JP" sz="2800" i="1" dirty="0" smtClean="0">
                <a:solidFill>
                  <a:srgbClr val="FF0000"/>
                </a:solidFill>
              </a:rPr>
              <a:t>Truth Table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5DA518FC59F74898473A3594D082D6" ma:contentTypeVersion="2" ma:contentTypeDescription="Create a new document." ma:contentTypeScope="" ma:versionID="65386807a64178d50199543d65e4741d">
  <xsd:schema xmlns:xsd="http://www.w3.org/2001/XMLSchema" xmlns:xs="http://www.w3.org/2001/XMLSchema" xmlns:p="http://schemas.microsoft.com/office/2006/metadata/properties" xmlns:ns2="d2c34648-228b-4532-a3cf-82472e227dec" targetNamespace="http://schemas.microsoft.com/office/2006/metadata/properties" ma:root="true" ma:fieldsID="503ba7c31c615c25c02d8bc8ad3965a3" ns2:_="">
    <xsd:import namespace="d2c34648-228b-4532-a3cf-82472e227d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c34648-228b-4532-a3cf-82472e227d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29E6B7-1B3F-4102-AFFE-675DCD8C37A3}"/>
</file>

<file path=customXml/itemProps2.xml><?xml version="1.0" encoding="utf-8"?>
<ds:datastoreItem xmlns:ds="http://schemas.openxmlformats.org/officeDocument/2006/customXml" ds:itemID="{45E429E3-66BD-4503-AB4C-CB2D9F41E289}"/>
</file>

<file path=customXml/itemProps3.xml><?xml version="1.0" encoding="utf-8"?>
<ds:datastoreItem xmlns:ds="http://schemas.openxmlformats.org/officeDocument/2006/customXml" ds:itemID="{32F7924F-12D6-4F52-819B-A16BA731A82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761</TotalTime>
  <Words>1468</Words>
  <Application>Microsoft Office PowerPoint</Application>
  <PresentationFormat>On-screen Show (4:3)</PresentationFormat>
  <Paragraphs>296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ＭＳ ゴシック</vt:lpstr>
      <vt:lpstr>ＭＳ Ｐゴシック</vt:lpstr>
      <vt:lpstr>Arial</vt:lpstr>
      <vt:lpstr>Calibri</vt:lpstr>
      <vt:lpstr>Chalkboard</vt:lpstr>
      <vt:lpstr>Corbel</vt:lpstr>
      <vt:lpstr>新細明體</vt:lpstr>
      <vt:lpstr>Symbol</vt:lpstr>
      <vt:lpstr>Tahoma</vt:lpstr>
      <vt:lpstr>Times</vt:lpstr>
      <vt:lpstr>Wingdings</vt:lpstr>
      <vt:lpstr>Spectrum</vt:lpstr>
      <vt:lpstr>Propositional Equivalences</vt:lpstr>
      <vt:lpstr>Lecture Outline</vt:lpstr>
      <vt:lpstr>Objectives and Outcomes</vt:lpstr>
      <vt:lpstr>Tautology</vt:lpstr>
      <vt:lpstr>Contradiction</vt:lpstr>
      <vt:lpstr>Examples of  Tautology and Contradiction</vt:lpstr>
      <vt:lpstr>Contingency</vt:lpstr>
      <vt:lpstr>How to determine whether a compound proposition is a Tautology or Contradiction?</vt:lpstr>
      <vt:lpstr>Tautology : Example </vt:lpstr>
      <vt:lpstr>Solution </vt:lpstr>
      <vt:lpstr>Solution </vt:lpstr>
      <vt:lpstr>Solution </vt:lpstr>
      <vt:lpstr>Solution </vt:lpstr>
      <vt:lpstr>Solution </vt:lpstr>
      <vt:lpstr>Class Work</vt:lpstr>
      <vt:lpstr>Logical Equivalences</vt:lpstr>
      <vt:lpstr>How to determine whether two compound propositions are logically equivalent?</vt:lpstr>
      <vt:lpstr>Using a Truth Table to determine whether two compound propositions are logically equivalent</vt:lpstr>
      <vt:lpstr>Example 1</vt:lpstr>
      <vt:lpstr>Class Work</vt:lpstr>
      <vt:lpstr>Solution</vt:lpstr>
      <vt:lpstr>Logical Equivalences  Table 6 ( page 24 )  Rosen, 7th edition</vt:lpstr>
      <vt:lpstr>A very Useful Logical Equivalence(ULE)</vt:lpstr>
      <vt:lpstr>Example 1 </vt:lpstr>
      <vt:lpstr>Example 7 (page 26) </vt:lpstr>
      <vt:lpstr>Exercise</vt:lpstr>
      <vt:lpstr>Solution </vt:lpstr>
      <vt:lpstr>Summary</vt:lpstr>
      <vt:lpstr>Practice @ Home</vt:lpstr>
      <vt:lpstr>Answer 1</vt:lpstr>
      <vt:lpstr>Answer 2</vt:lpstr>
      <vt:lpstr>Answer 3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29</cp:revision>
  <dcterms:created xsi:type="dcterms:W3CDTF">2018-12-10T17:20:29Z</dcterms:created>
  <dcterms:modified xsi:type="dcterms:W3CDTF">2021-06-02T07:44:42Z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0x010100105DA518FC59F74898473A3594D082D6</vt:lpwstr>
  </property>
</Properties>
</file>