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39" r:id="rId20"/>
    <p:sldId id="324" r:id="rId21"/>
    <p:sldId id="326" r:id="rId22"/>
    <p:sldId id="327" r:id="rId23"/>
    <p:sldId id="328" r:id="rId24"/>
    <p:sldId id="325" r:id="rId25"/>
    <p:sldId id="329" r:id="rId26"/>
    <p:sldId id="330" r:id="rId27"/>
    <p:sldId id="332" r:id="rId28"/>
    <p:sldId id="333" r:id="rId29"/>
    <p:sldId id="334" r:id="rId30"/>
    <p:sldId id="335" r:id="rId31"/>
    <p:sldId id="337" r:id="rId32"/>
    <p:sldId id="338" r:id="rId33"/>
    <p:sldId id="336" r:id="rId34"/>
    <p:sldId id="277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 varScale="1">
        <p:scale>
          <a:sx n="70" d="100"/>
          <a:sy n="70" d="100"/>
        </p:scale>
        <p:origin x="11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1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30E-50CB-41D4-B880-9F9D7FA7BA29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B23-474F-49A8-A23D-7A0E84AD2BE6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E30-D25B-4216-A7A0-BE8AD9B7E327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FD5-F0AF-4965-A66C-E35F81ABEC91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2D2-B87B-4847-9811-8BF83A23C0A4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2871-21BD-4EDE-AE57-59E17BF237ED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8AD-1CB0-4608-B3A1-669F93264AC6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42CD-9A58-4A2A-A626-496AF398B07A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53B5-49FB-46D3-8DDC-FF194BFECA44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357-3270-44AD-8313-0626A2642B80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85F5-738C-480D-8B46-1B1B3DA4FF26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0414-9D97-4B74-A477-A764E0D269A0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F015-530B-454C-ADA2-7F2157207175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8430-5DBF-4BDF-AAA2-FD9FC4A2D81F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2E2-3F23-42C1-AFF2-4509F057067A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CE5-8CD7-468E-85A4-78CEAD3625E5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EAB5B0-AB84-48D4-BAFB-665F1E7B35E0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Range versus </a:t>
            </a:r>
            <a:r>
              <a:rPr lang="en-US" sz="4000" dirty="0" err="1" smtClean="0">
                <a:latin typeface="+mn-lt"/>
              </a:rPr>
              <a:t>Codomain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61" y="2274838"/>
            <a:ext cx="8515739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range of a function might </a:t>
            </a:r>
            <a:r>
              <a:rPr lang="en-US" sz="2800" b="1" i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be its whole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is the set that the function is </a:t>
            </a:r>
            <a:r>
              <a:rPr lang="en-US" sz="2800" b="1" i="1" dirty="0" smtClean="0"/>
              <a:t>declared</a:t>
            </a:r>
            <a:r>
              <a:rPr lang="en-US" sz="2800" dirty="0" smtClean="0"/>
              <a:t> to map all domain values into.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range is the particular set of values in 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the function </a:t>
            </a:r>
            <a:r>
              <a:rPr lang="en-US" sz="2800" b="1" i="1" dirty="0" smtClean="0"/>
              <a:t>actually</a:t>
            </a:r>
            <a:r>
              <a:rPr lang="en-US" sz="2800" dirty="0" smtClean="0"/>
              <a:t> maps elements of the domain to.</a:t>
            </a:r>
          </a:p>
          <a:p>
            <a:pPr marL="274320" indent="-274320">
              <a:spcBef>
                <a:spcPts val="6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4716" y="449004"/>
            <a:ext cx="8732364" cy="15026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Range versus </a:t>
            </a:r>
            <a:r>
              <a:rPr lang="en-US" sz="3200" dirty="0" err="1" smtClean="0">
                <a:latin typeface="+mn-lt"/>
              </a:rPr>
              <a:t>Codomain</a:t>
            </a:r>
            <a:r>
              <a:rPr lang="en-US" sz="3200" dirty="0" smtClean="0">
                <a:latin typeface="+mn-lt"/>
              </a:rPr>
              <a:t>: </a:t>
            </a:r>
            <a:r>
              <a:rPr lang="en-US" sz="3200" i="1" dirty="0" smtClean="0">
                <a:latin typeface="+mn-lt"/>
              </a:rPr>
              <a:t>Example </a:t>
            </a:r>
            <a:br>
              <a:rPr lang="en-US" sz="3200" i="1" dirty="0" smtClean="0">
                <a:latin typeface="+mn-lt"/>
              </a:rPr>
            </a:br>
            <a:r>
              <a:rPr lang="en-US" sz="3200" i="1" dirty="0" smtClean="0">
                <a:latin typeface="+mn-lt"/>
              </a:rPr>
              <a:t>(See the </a:t>
            </a:r>
            <a:r>
              <a:rPr lang="en-US" altLang="zh-TW" sz="3200" dirty="0" smtClean="0">
                <a:latin typeface="+mn-lt"/>
                <a:cs typeface="Arial" charset="0"/>
              </a:rPr>
              <a:t>FIGURE 1 in the previous slide)</a:t>
            </a:r>
            <a:endParaRPr lang="en-US" sz="32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716" y="2079727"/>
            <a:ext cx="873236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Suppose I declare to you that: “</a:t>
            </a:r>
            <a:r>
              <a:rPr lang="en-US" sz="2800" i="1" dirty="0" smtClean="0"/>
              <a:t>f</a:t>
            </a:r>
            <a:r>
              <a:rPr lang="en-US" sz="2800" dirty="0" smtClean="0"/>
              <a:t> is a function mapping students in this class to the set of grades {</a:t>
            </a:r>
            <a:r>
              <a:rPr lang="en-US" sz="2800" i="1" dirty="0" smtClean="0"/>
              <a:t>A, B, C,D,F</a:t>
            </a:r>
            <a:r>
              <a:rPr lang="en-US" sz="2800" dirty="0" smtClean="0"/>
              <a:t>}”.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At this point, you know  </a:t>
            </a:r>
            <a:r>
              <a:rPr lang="en-US" sz="2800" i="1" dirty="0" err="1" smtClean="0"/>
              <a:t>f</a:t>
            </a:r>
            <a:r>
              <a:rPr lang="en-US" sz="2800" dirty="0" err="1" smtClean="0"/>
              <a:t>’s</a:t>
            </a:r>
            <a:r>
              <a:rPr lang="en-US" sz="2800" dirty="0" smtClean="0"/>
              <a:t>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is: {</a:t>
            </a:r>
            <a:r>
              <a:rPr lang="en-US" sz="2800" i="1" dirty="0" smtClean="0"/>
              <a:t>A, B, C,D,F</a:t>
            </a:r>
            <a:r>
              <a:rPr lang="en-US" sz="2800" dirty="0" smtClean="0"/>
              <a:t>}, and it’s range is unknown!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Suppose the grades turn out all </a:t>
            </a:r>
            <a:r>
              <a:rPr lang="en-US" sz="2800" i="1" dirty="0" smtClean="0"/>
              <a:t>A</a:t>
            </a:r>
            <a:r>
              <a:rPr lang="en-US" sz="2800" dirty="0" smtClean="0"/>
              <a:t>s and </a:t>
            </a:r>
            <a:r>
              <a:rPr lang="en-US" sz="2800" i="1" dirty="0" smtClean="0"/>
              <a:t>B</a:t>
            </a:r>
            <a:r>
              <a:rPr lang="en-US" sz="2800" dirty="0" smtClean="0"/>
              <a:t>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Then the range of </a:t>
            </a:r>
            <a:r>
              <a:rPr lang="en-US" sz="2800" i="1" dirty="0" smtClean="0"/>
              <a:t>f</a:t>
            </a:r>
            <a:r>
              <a:rPr lang="en-US" sz="2800" dirty="0" smtClean="0"/>
              <a:t> is {</a:t>
            </a:r>
            <a:r>
              <a:rPr lang="en-US" sz="2800" i="1" dirty="0" smtClean="0"/>
              <a:t>A, B</a:t>
            </a:r>
            <a:r>
              <a:rPr lang="en-US" sz="2800" dirty="0" smtClean="0"/>
              <a:t>}”, but it’s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is still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{</a:t>
            </a:r>
            <a:r>
              <a:rPr lang="en-US" sz="2800" i="1" dirty="0" smtClean="0"/>
              <a:t>A, B, C,D,F</a:t>
            </a:r>
            <a:r>
              <a:rPr lang="en-US" sz="2800" dirty="0" smtClean="0"/>
              <a:t>}.</a:t>
            </a:r>
          </a:p>
          <a:p>
            <a:pPr marL="274320" indent="-274320">
              <a:spcBef>
                <a:spcPts val="6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1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197292"/>
            <a:ext cx="8515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What</a:t>
            </a:r>
            <a:r>
              <a:rPr lang="en-US" sz="2000" dirty="0" smtClean="0">
                <a:solidFill>
                  <a:srgbClr val="FF0000"/>
                </a:solidFill>
              </a:rPr>
              <a:t> are the </a:t>
            </a:r>
            <a:r>
              <a:rPr lang="en-US" sz="2000" b="1" dirty="0" smtClean="0">
                <a:solidFill>
                  <a:srgbClr val="FF0000"/>
                </a:solidFill>
              </a:rPr>
              <a:t>domain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</a:rPr>
              <a:t>codomain</a:t>
            </a:r>
            <a:r>
              <a:rPr lang="en-US" sz="2000" dirty="0" smtClean="0">
                <a:solidFill>
                  <a:srgbClr val="FF0000"/>
                </a:solidFill>
              </a:rPr>
              <a:t>, and </a:t>
            </a:r>
            <a:r>
              <a:rPr lang="en-US" sz="2000" b="1" dirty="0" smtClean="0">
                <a:solidFill>
                  <a:srgbClr val="FF0000"/>
                </a:solidFill>
              </a:rPr>
              <a:t>range</a:t>
            </a:r>
            <a:r>
              <a:rPr lang="en-US" sz="2000" dirty="0" smtClean="0">
                <a:solidFill>
                  <a:srgbClr val="FF0000"/>
                </a:solidFill>
              </a:rPr>
              <a:t> of the function that assigns grades to students of Discrete Math  class as follows? </a:t>
            </a:r>
          </a:p>
        </p:txBody>
      </p:sp>
      <p:pic>
        <p:nvPicPr>
          <p:cNvPr id="6" name="Picture 3" descr="02-3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968822"/>
            <a:ext cx="6629400" cy="317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5805" y="527107"/>
            <a:ext cx="7808976" cy="132393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Solution of Example 1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805" y="2346419"/>
            <a:ext cx="8611275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Solution: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Let G be the function that assigns grade to a student of Discrete Mathematics class.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00FF"/>
                </a:solidFill>
              </a:rPr>
              <a:t>domain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of G </a:t>
            </a:r>
            <a:r>
              <a:rPr lang="en-US" sz="2800" dirty="0" smtClean="0"/>
              <a:t>is the set { Adams, Chou, </a:t>
            </a:r>
            <a:r>
              <a:rPr lang="en-US" sz="2800" dirty="0" err="1" smtClean="0"/>
              <a:t>Goodfriend</a:t>
            </a:r>
            <a:r>
              <a:rPr lang="en-US" sz="2800" dirty="0" smtClean="0"/>
              <a:t>, Rodriguez, Stevens}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err="1" smtClean="0">
                <a:solidFill>
                  <a:srgbClr val="0000FF"/>
                </a:solidFill>
              </a:rPr>
              <a:t>codomain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of G </a:t>
            </a:r>
            <a:r>
              <a:rPr lang="en-US" sz="2800" dirty="0" smtClean="0"/>
              <a:t>is the set { A, B, C, D, F}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00FF"/>
                </a:solidFill>
              </a:rPr>
              <a:t>range of G</a:t>
            </a:r>
            <a:r>
              <a:rPr lang="en-US" sz="2800" dirty="0" smtClean="0"/>
              <a:t> is the set { A, B, C, F}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Because each grade except D is assigned to some student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956" y="517244"/>
            <a:ext cx="8488907" cy="135249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2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956" y="2231387"/>
            <a:ext cx="8664124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Let R be the relation consisting of ordered pairs (Abdul, 22), (Brenda,24), (Carla,21), (Desire,22), (Eddie,24), and (Felicia,22), where each pair consists of a graduate student and the age of this student. </a:t>
            </a:r>
            <a:r>
              <a:rPr lang="en-US" sz="2000" i="1" dirty="0" smtClean="0">
                <a:solidFill>
                  <a:srgbClr val="FF0000"/>
                </a:solidFill>
              </a:rPr>
              <a:t>What is the function that this relation determines?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000" dirty="0" smtClean="0"/>
              <a:t>: This relation defines the function f, where with f(Abdul)= 22, f(Brenda)=24, f(Carla)=21, f(Desire)=22, f(Eddie)= 24, and f(Felicia)=22.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/>
              <a:t>Here, </a:t>
            </a:r>
            <a:r>
              <a:rPr lang="en-US" sz="2000" b="1" dirty="0" smtClean="0">
                <a:solidFill>
                  <a:srgbClr val="0000FF"/>
                </a:solidFill>
              </a:rPr>
              <a:t>domain</a:t>
            </a:r>
            <a:r>
              <a:rPr lang="en-US" sz="2000" dirty="0" smtClean="0"/>
              <a:t> is the set </a:t>
            </a:r>
            <a:r>
              <a:rPr lang="en-US" sz="2000" dirty="0" smtClean="0">
                <a:solidFill>
                  <a:srgbClr val="0000FF"/>
                </a:solidFill>
              </a:rPr>
              <a:t>{ Abdul, Brenda, Carla, Desire, Eddie, Felicia }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To define the function f, we need to specify a </a:t>
            </a:r>
            <a:r>
              <a:rPr lang="en-US" sz="2000" dirty="0" err="1" smtClean="0"/>
              <a:t>codomain</a:t>
            </a:r>
            <a:r>
              <a:rPr lang="en-US" sz="2000" dirty="0" smtClean="0"/>
              <a:t>. Here, we can take the </a:t>
            </a:r>
            <a:r>
              <a:rPr lang="en-US" sz="2000" b="1" dirty="0" err="1" smtClean="0">
                <a:solidFill>
                  <a:srgbClr val="0000FF"/>
                </a:solidFill>
              </a:rPr>
              <a:t>codomain</a:t>
            </a:r>
            <a:r>
              <a:rPr lang="en-US" sz="2000" dirty="0" smtClean="0"/>
              <a:t> to be the </a:t>
            </a:r>
            <a:r>
              <a:rPr lang="en-US" sz="2000" dirty="0" smtClean="0">
                <a:solidFill>
                  <a:srgbClr val="0000FF"/>
                </a:solidFill>
              </a:rPr>
              <a:t>set of positive integers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Range</a:t>
            </a:r>
            <a:r>
              <a:rPr lang="en-US" sz="2000" dirty="0" smtClean="0"/>
              <a:t> is the set </a:t>
            </a:r>
            <a:r>
              <a:rPr lang="en-US" sz="2000" dirty="0" smtClean="0">
                <a:solidFill>
                  <a:srgbClr val="0000FF"/>
                </a:solidFill>
              </a:rPr>
              <a:t>{21,22,24}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213" y="6946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213" y="2413685"/>
            <a:ext cx="86658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altLang="zh-TW" sz="2800" b="1" u="sng" dirty="0" smtClean="0">
                <a:solidFill>
                  <a:srgbClr val="0000FF"/>
                </a:solidFill>
              </a:rPr>
              <a:t>Definition 3</a:t>
            </a:r>
            <a:r>
              <a:rPr lang="en-US" altLang="zh-TW" sz="2800" dirty="0" smtClean="0"/>
              <a:t>: Let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1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dirty="0" smtClean="0"/>
              <a:t> be functions from A to </a:t>
            </a:r>
            <a:r>
              <a:rPr lang="en-US" altLang="zh-TW" sz="2800" b="1" dirty="0" smtClean="0"/>
              <a:t>R</a:t>
            </a:r>
            <a:r>
              <a:rPr lang="en-US" altLang="zh-TW" sz="2800" dirty="0" smtClean="0"/>
              <a:t>. Then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1</a:t>
            </a:r>
            <a:r>
              <a:rPr lang="en-US" altLang="zh-TW" sz="2800" dirty="0" smtClean="0"/>
              <a:t>+</a:t>
            </a:r>
            <a:r>
              <a:rPr lang="en-US" altLang="zh-TW" sz="2800" i="1" dirty="0" smtClean="0"/>
              <a:t> f</a:t>
            </a:r>
            <a:r>
              <a:rPr lang="en-US" altLang="zh-TW" sz="2800" i="1" baseline="-25000" dirty="0" smtClean="0"/>
              <a:t>2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1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dirty="0" smtClean="0"/>
              <a:t> are also functions from A to </a:t>
            </a:r>
            <a:r>
              <a:rPr lang="en-US" altLang="zh-TW" sz="2800" b="1" dirty="0" smtClean="0"/>
              <a:t>R</a:t>
            </a:r>
            <a:r>
              <a:rPr lang="en-US" altLang="zh-TW" sz="2800" dirty="0" smtClean="0"/>
              <a:t> defined by</a:t>
            </a:r>
          </a:p>
          <a:p>
            <a:pPr marL="731520" lvl="1" indent="-274320">
              <a:spcBef>
                <a:spcPts val="600"/>
              </a:spcBef>
            </a:pPr>
            <a:r>
              <a:rPr lang="en-US" altLang="zh-TW" sz="2800" i="1" dirty="0" smtClean="0"/>
              <a:t>(f</a:t>
            </a:r>
            <a:r>
              <a:rPr lang="en-US" altLang="zh-TW" sz="2800" i="1" baseline="-25000" dirty="0" smtClean="0"/>
              <a:t>1</a:t>
            </a:r>
            <a:r>
              <a:rPr lang="en-US" altLang="zh-TW" sz="2800" dirty="0" smtClean="0"/>
              <a:t>+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)(x) = f</a:t>
            </a:r>
            <a:r>
              <a:rPr lang="en-US" altLang="zh-TW" sz="2800" i="1" baseline="-25000" dirty="0" smtClean="0"/>
              <a:t>1</a:t>
            </a:r>
            <a:r>
              <a:rPr lang="en-US" altLang="zh-TW" sz="2800" i="1" dirty="0" smtClean="0"/>
              <a:t>(x) + 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(x)</a:t>
            </a:r>
          </a:p>
          <a:p>
            <a:pPr marL="731520" lvl="1" indent="-274320">
              <a:spcBef>
                <a:spcPts val="600"/>
              </a:spcBef>
            </a:pPr>
            <a:r>
              <a:rPr lang="en-US" altLang="zh-TW" sz="2800" i="1" dirty="0" smtClean="0"/>
              <a:t>(f</a:t>
            </a:r>
            <a:r>
              <a:rPr lang="en-US" altLang="zh-TW" sz="2800" i="1" baseline="-25000" dirty="0" smtClean="0"/>
              <a:t>1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)(x) = f</a:t>
            </a:r>
            <a:r>
              <a:rPr lang="en-US" altLang="zh-TW" sz="2800" i="1" baseline="-25000" dirty="0" smtClean="0"/>
              <a:t>1</a:t>
            </a:r>
            <a:r>
              <a:rPr lang="en-US" altLang="zh-TW" sz="2800" i="1" dirty="0" smtClean="0"/>
              <a:t>(x) 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(x)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6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424478"/>
            <a:ext cx="851573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Let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be functions from 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to 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such that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(x)=x</a:t>
            </a:r>
            <a:r>
              <a:rPr lang="en-US" altLang="zh-TW" sz="2400" i="1" baseline="30000" dirty="0" smtClean="0">
                <a:solidFill>
                  <a:srgbClr val="FF0000"/>
                </a:solidFill>
              </a:rPr>
              <a:t>2  </a:t>
            </a:r>
            <a:r>
              <a:rPr lang="en-US" altLang="zh-TW" sz="2400" dirty="0" smtClean="0">
                <a:solidFill>
                  <a:srgbClr val="FF0000"/>
                </a:solidFill>
              </a:rPr>
              <a:t> and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(x)=x – x</a:t>
            </a:r>
            <a:r>
              <a:rPr lang="en-US" altLang="zh-TW" sz="2400" i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. </a:t>
            </a:r>
            <a:r>
              <a:rPr lang="en-US" altLang="zh-TW" sz="2400" dirty="0" smtClean="0">
                <a:solidFill>
                  <a:srgbClr val="FF0000"/>
                </a:solidFill>
              </a:rPr>
              <a:t>What are the functions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zh-TW" sz="2400" dirty="0" smtClean="0">
                <a:solidFill>
                  <a:srgbClr val="FF0000"/>
                </a:solidFill>
              </a:rPr>
              <a:t>+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and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2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?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400" b="1" i="1" u="sng" dirty="0" smtClean="0">
                <a:solidFill>
                  <a:srgbClr val="0000FF"/>
                </a:solidFill>
              </a:rPr>
              <a:t>Solution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: </a:t>
            </a:r>
          </a:p>
          <a:p>
            <a:pPr marL="274320" lvl="2" indent="-274320">
              <a:spcBef>
                <a:spcPts val="600"/>
              </a:spcBef>
            </a:pPr>
            <a:r>
              <a:rPr lang="en-US" altLang="zh-TW" sz="2400" i="1" dirty="0" smtClean="0"/>
              <a:t>	(f</a:t>
            </a:r>
            <a:r>
              <a:rPr lang="en-US" altLang="zh-TW" sz="2400" i="1" baseline="-25000" dirty="0" smtClean="0"/>
              <a:t>1 </a:t>
            </a:r>
            <a:r>
              <a:rPr lang="en-US" altLang="zh-TW" sz="2400" dirty="0" smtClean="0"/>
              <a:t>+ </a:t>
            </a:r>
            <a:r>
              <a:rPr lang="en-US" altLang="zh-TW" sz="2400" i="1" dirty="0" smtClean="0"/>
              <a:t>f</a:t>
            </a:r>
            <a:r>
              <a:rPr lang="en-US" altLang="zh-TW" sz="2400" i="1" baseline="-25000" dirty="0" smtClean="0"/>
              <a:t>2</a:t>
            </a:r>
            <a:r>
              <a:rPr lang="en-US" altLang="zh-TW" sz="2400" i="1" dirty="0" smtClean="0"/>
              <a:t>)(x)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f</a:t>
            </a:r>
            <a:r>
              <a:rPr lang="en-US" altLang="zh-TW" sz="2400" i="1" baseline="-25000" dirty="0" smtClean="0"/>
              <a:t>1</a:t>
            </a:r>
            <a:r>
              <a:rPr lang="en-US" altLang="zh-TW" sz="2400" i="1" dirty="0" smtClean="0"/>
              <a:t>(x) </a:t>
            </a:r>
            <a:r>
              <a:rPr lang="en-US" altLang="zh-TW" sz="2400" dirty="0" smtClean="0"/>
              <a:t>+ </a:t>
            </a:r>
            <a:r>
              <a:rPr lang="en-US" altLang="zh-TW" sz="2400" i="1" dirty="0" smtClean="0"/>
              <a:t>f</a:t>
            </a:r>
            <a:r>
              <a:rPr lang="en-US" altLang="zh-TW" sz="2400" i="1" baseline="-25000" dirty="0" smtClean="0"/>
              <a:t>2</a:t>
            </a:r>
            <a:r>
              <a:rPr lang="en-US" altLang="zh-TW" sz="2400" i="1" dirty="0" smtClean="0"/>
              <a:t>(x)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2</a:t>
            </a:r>
            <a:r>
              <a:rPr lang="en-US" altLang="zh-TW" sz="2400" i="1" dirty="0" smtClean="0"/>
              <a:t>  </a:t>
            </a:r>
            <a:r>
              <a:rPr lang="en-US" altLang="zh-TW" sz="2400" dirty="0" smtClean="0"/>
              <a:t>+</a:t>
            </a:r>
            <a:r>
              <a:rPr lang="en-US" altLang="zh-TW" sz="2400" i="1" dirty="0" smtClean="0"/>
              <a:t> (x –x</a:t>
            </a:r>
            <a:r>
              <a:rPr lang="en-US" altLang="zh-TW" sz="2400" i="1" baseline="30000" dirty="0" smtClean="0"/>
              <a:t>2  </a:t>
            </a:r>
            <a:r>
              <a:rPr lang="en-US" altLang="zh-TW" sz="2400" i="1" dirty="0" smtClean="0"/>
              <a:t>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</a:p>
          <a:p>
            <a:pPr marL="274320" lvl="2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i="1" dirty="0" smtClean="0"/>
          </a:p>
          <a:p>
            <a:pPr marL="274320" lvl="2" indent="-274320">
              <a:spcBef>
                <a:spcPts val="600"/>
              </a:spcBef>
            </a:pPr>
            <a:r>
              <a:rPr lang="en-US" altLang="zh-TW" sz="2400" i="1" dirty="0" smtClean="0"/>
              <a:t>	(f</a:t>
            </a:r>
            <a:r>
              <a:rPr lang="en-US" altLang="zh-TW" sz="2400" i="1" baseline="-25000" dirty="0" smtClean="0"/>
              <a:t>1</a:t>
            </a:r>
            <a:r>
              <a:rPr lang="en-US" altLang="zh-TW" sz="2400" i="1" dirty="0" smtClean="0"/>
              <a:t>f</a:t>
            </a:r>
            <a:r>
              <a:rPr lang="en-US" altLang="zh-TW" sz="2400" i="1" baseline="-25000" dirty="0" smtClean="0"/>
              <a:t>2</a:t>
            </a:r>
            <a:r>
              <a:rPr lang="en-US" altLang="zh-TW" sz="2400" i="1" dirty="0" smtClean="0"/>
              <a:t>)(x)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2</a:t>
            </a:r>
            <a:r>
              <a:rPr lang="en-US" altLang="zh-TW" sz="2400" i="1" dirty="0" smtClean="0"/>
              <a:t>(x</a:t>
            </a:r>
            <a:r>
              <a:rPr lang="en-US" altLang="zh-TW" sz="2400" i="1" dirty="0" smtClean="0">
                <a:sym typeface="Symbol"/>
              </a:rPr>
              <a:t>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2  </a:t>
            </a:r>
            <a:r>
              <a:rPr lang="en-US" altLang="zh-TW" sz="2400" i="1" dirty="0" smtClean="0"/>
              <a:t>) 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3</a:t>
            </a:r>
            <a:r>
              <a:rPr lang="en-US" altLang="zh-TW" sz="2400" i="1" dirty="0" smtClean="0"/>
              <a:t> – x</a:t>
            </a:r>
            <a:r>
              <a:rPr lang="en-US" altLang="zh-TW" sz="2400" i="1" baseline="30000" dirty="0" smtClean="0"/>
              <a:t>4 </a:t>
            </a:r>
            <a:endParaRPr lang="en-US" altLang="zh-TW" sz="2400" i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8509" y="73561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Functions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509" y="2274838"/>
            <a:ext cx="8638571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0000FF"/>
                </a:solidFill>
              </a:rPr>
              <a:t>Definition 4</a:t>
            </a:r>
            <a:r>
              <a:rPr lang="en-US" altLang="zh-TW" sz="2800" dirty="0" smtClean="0"/>
              <a:t>: Let </a:t>
            </a:r>
            <a:r>
              <a:rPr lang="en-US" altLang="zh-TW" sz="2800" i="1" dirty="0" smtClean="0"/>
              <a:t>f </a:t>
            </a:r>
            <a:r>
              <a:rPr lang="en-US" altLang="zh-TW" sz="2800" dirty="0" smtClean="0"/>
              <a:t>be a function from the set </a:t>
            </a:r>
            <a:r>
              <a:rPr lang="en-US" altLang="zh-TW" sz="2800" i="1" dirty="0" smtClean="0"/>
              <a:t>A </a:t>
            </a:r>
            <a:r>
              <a:rPr lang="en-US" altLang="zh-TW" sz="2800" dirty="0" smtClean="0"/>
              <a:t>to the set </a:t>
            </a:r>
            <a:r>
              <a:rPr lang="en-US" altLang="zh-TW" sz="2800" i="1" dirty="0" smtClean="0"/>
              <a:t>B, </a:t>
            </a:r>
            <a:r>
              <a:rPr lang="en-US" altLang="zh-TW" sz="2800" dirty="0" smtClean="0"/>
              <a:t>and let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S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 subset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i="1" dirty="0" smtClean="0"/>
              <a:t>. </a:t>
            </a:r>
            <a:r>
              <a:rPr lang="en-US" altLang="zh-TW" sz="2800" dirty="0" smtClean="0"/>
              <a:t>The image of</a:t>
            </a:r>
            <a:r>
              <a:rPr lang="en-US" altLang="zh-TW" sz="2800" i="1" dirty="0" smtClean="0"/>
              <a:t> S </a:t>
            </a:r>
            <a:r>
              <a:rPr lang="en-US" altLang="zh-TW" sz="2800" dirty="0" smtClean="0"/>
              <a:t>under the function</a:t>
            </a:r>
            <a:r>
              <a:rPr lang="en-US" altLang="zh-TW" sz="2800" i="1" dirty="0" smtClean="0"/>
              <a:t> f  </a:t>
            </a:r>
            <a:r>
              <a:rPr lang="en-US" altLang="zh-TW" sz="2800" dirty="0" smtClean="0"/>
              <a:t>is the subset of B that consists of the images of the elements of 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We denote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image of S by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</a:t>
            </a:r>
            <a:r>
              <a:rPr lang="en-US" altLang="zh-TW" sz="2800" dirty="0" smtClean="0">
                <a:solidFill>
                  <a:srgbClr val="0000FF"/>
                </a:solidFill>
              </a:rPr>
              <a:t>(S).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/>
              <a:t>	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(S) </a:t>
            </a:r>
            <a:r>
              <a:rPr lang="en-US" altLang="zh-TW" sz="2800" i="1" dirty="0" smtClean="0"/>
              <a:t>= </a:t>
            </a:r>
            <a:r>
              <a:rPr lang="en-US" altLang="zh-TW" sz="2800" dirty="0" smtClean="0"/>
              <a:t>{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|</a:t>
            </a:r>
            <a:r>
              <a:rPr lang="en-US" altLang="zh-TW" sz="2800" dirty="0" smtClean="0">
                <a:sym typeface="Symbol" pitchFamily="18" charset="2"/>
              </a:rPr>
              <a:t></a:t>
            </a:r>
            <a:r>
              <a:rPr lang="en-US" altLang="zh-TW" sz="2800" i="1" dirty="0" err="1" smtClean="0">
                <a:sym typeface="Symbol" pitchFamily="18" charset="2"/>
              </a:rPr>
              <a:t>sS</a:t>
            </a:r>
            <a:r>
              <a:rPr lang="en-US" altLang="zh-TW" sz="2800" i="1" dirty="0" smtClean="0">
                <a:sym typeface="Symbol" pitchFamily="18" charset="2"/>
              </a:rPr>
              <a:t>(t=f(s))</a:t>
            </a:r>
            <a:r>
              <a:rPr lang="en-US" altLang="zh-TW" sz="2800" dirty="0" smtClean="0"/>
              <a:t>}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7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1997839"/>
            <a:ext cx="8515739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Let A = {a, b, c, d, e} and B = {1, 2, 3, 4} with f(a) = 2,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	f(b) = 1, f(c) = 4, f(d) = 1, f(e) = 1.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   What is the image of the subset S = {b, c, d}?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B050"/>
                </a:solidFill>
              </a:rPr>
              <a:t>Solution</a:t>
            </a:r>
            <a:r>
              <a:rPr lang="en-US" sz="2800" dirty="0" smtClean="0"/>
              <a:t>: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image of the subset S = {b, c, d} is the set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</a:t>
            </a:r>
            <a:r>
              <a:rPr lang="en-US" sz="2800" i="1" dirty="0" smtClean="0"/>
              <a:t>f</a:t>
            </a:r>
            <a:r>
              <a:rPr lang="en-US" sz="2800" dirty="0" smtClean="0"/>
              <a:t>(S) = {1, 4</a:t>
            </a:r>
            <a:r>
              <a:rPr lang="en-US" sz="2800" dirty="0" smtClean="0"/>
              <a:t>}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7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1997839"/>
            <a:ext cx="8515739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Let A = {a, b, c, d, e} and B = {1, 2, 3, 4} with f(a) = 2,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	f(b) = 1, f(c) = 4, f(d) = 1, f(e) = 1.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   What is the image of the subset S = {b, c, d}?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 -&gt; 2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/>
              <a:t>b -&gt; 1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/>
              <a:t>c -&gt; 4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/>
              <a:t>d -&gt; 1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e -&gt; 1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5174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64" y="2060812"/>
            <a:ext cx="8234223" cy="3889612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tx1"/>
                </a:solidFill>
              </a:rPr>
              <a:t>2.3 Functions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Definition of Function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Domain, </a:t>
            </a:r>
            <a:r>
              <a:rPr lang="en-US" sz="2400" b="1" dirty="0" err="1" smtClean="0">
                <a:solidFill>
                  <a:srgbClr val="0000FF"/>
                </a:solidFill>
              </a:rPr>
              <a:t>Codomain</a:t>
            </a:r>
            <a:r>
              <a:rPr lang="en-US" sz="2400" b="1" dirty="0" smtClean="0">
                <a:solidFill>
                  <a:srgbClr val="0000FF"/>
                </a:solidFill>
              </a:rPr>
              <a:t>, Range, Image, </a:t>
            </a:r>
            <a:r>
              <a:rPr lang="en-US" sz="2400" b="1" dirty="0" err="1" smtClean="0">
                <a:solidFill>
                  <a:srgbClr val="0000FF"/>
                </a:solidFill>
              </a:rPr>
              <a:t>Preimage</a:t>
            </a:r>
            <a:r>
              <a:rPr lang="en-US" sz="2400" b="1" dirty="0" smtClean="0">
                <a:solidFill>
                  <a:srgbClr val="0000FF"/>
                </a:solidFill>
              </a:rPr>
              <a:t>, 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One-to-one function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Onto function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One-to-one correspondence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Inverse Functions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Compositions of Functions</a:t>
            </a:r>
          </a:p>
          <a:p>
            <a:pPr marL="457200" lvl="2" indent="-274320" algn="l">
              <a:spcBef>
                <a:spcPts val="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Floor function</a:t>
            </a:r>
          </a:p>
          <a:p>
            <a:pPr marL="457200" lvl="2" indent="-274320" algn="l">
              <a:spcBef>
                <a:spcPts val="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Ceiling Function</a:t>
            </a:r>
          </a:p>
          <a:p>
            <a:pPr marL="457200" lvl="2" indent="-274320" algn="l">
              <a:spcBef>
                <a:spcPts val="0"/>
              </a:spcBef>
              <a:buClr>
                <a:srgbClr val="FF0000"/>
              </a:buClr>
            </a:pPr>
            <a:endParaRPr lang="en-US" sz="2400" b="1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+mn-lt"/>
              </a:rPr>
              <a:t>One-to-One Functions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819" y="2156129"/>
            <a:ext cx="870507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5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is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one-to-one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or</a:t>
            </a:r>
            <a:r>
              <a:rPr lang="en-US" altLang="zh-TW" sz="2800" i="1" dirty="0" smtClean="0"/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injective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iff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f(a) </a:t>
            </a:r>
            <a:r>
              <a:rPr lang="en-US" altLang="zh-TW" sz="2800" dirty="0" smtClean="0"/>
              <a:t>=</a:t>
            </a:r>
            <a:r>
              <a:rPr lang="en-US" altLang="zh-TW" sz="2800" i="1" dirty="0" smtClean="0"/>
              <a:t> f(b)</a:t>
            </a:r>
            <a:r>
              <a:rPr lang="en-US" altLang="zh-TW" sz="2800" dirty="0" smtClean="0"/>
              <a:t> implies that </a:t>
            </a:r>
            <a:r>
              <a:rPr lang="en-US" altLang="zh-TW" sz="2800" i="1" dirty="0" smtClean="0"/>
              <a:t>a </a:t>
            </a:r>
            <a:r>
              <a:rPr lang="en-US" altLang="zh-TW" sz="2800" dirty="0" smtClean="0"/>
              <a:t>=</a:t>
            </a:r>
            <a:r>
              <a:rPr lang="en-US" altLang="zh-TW" sz="2800" i="1" dirty="0" smtClean="0"/>
              <a:t> b</a:t>
            </a:r>
            <a:r>
              <a:rPr lang="en-US" altLang="zh-TW" sz="2800" dirty="0" smtClean="0"/>
              <a:t> for all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</a:t>
            </a:r>
            <a:r>
              <a:rPr lang="en-US" altLang="zh-TW" sz="2800" i="1" dirty="0" smtClean="0"/>
              <a:t> b</a:t>
            </a:r>
            <a:r>
              <a:rPr lang="en-US" altLang="zh-TW" sz="2800" dirty="0" smtClean="0"/>
              <a:t> in the domain of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. 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f: A</a:t>
            </a:r>
            <a:r>
              <a:rPr lang="en-US" altLang="zh-TW" sz="2800" i="1" dirty="0" smtClean="0">
                <a:sym typeface="Symbol" pitchFamily="18" charset="2"/>
              </a:rPr>
              <a:t> </a:t>
            </a:r>
            <a:r>
              <a:rPr lang="en-US" altLang="zh-TW" sz="2800" i="1" dirty="0" smtClean="0"/>
              <a:t>B </a:t>
            </a:r>
            <a:r>
              <a:rPr lang="en-US" altLang="zh-TW" sz="2800" dirty="0" smtClean="0"/>
              <a:t>is said to be one-to-one </a:t>
            </a:r>
            <a:r>
              <a:rPr lang="en-US" altLang="zh-TW" sz="2800" dirty="0" smtClean="0">
                <a:solidFill>
                  <a:srgbClr val="0033CC"/>
                </a:solidFill>
              </a:rPr>
              <a:t>if all the elements in the domain A </a:t>
            </a:r>
            <a:r>
              <a:rPr lang="en-US" altLang="zh-TW" sz="2800" dirty="0" smtClean="0"/>
              <a:t>have</a:t>
            </a:r>
            <a:r>
              <a:rPr lang="en-US" altLang="zh-TW" sz="2800" dirty="0" smtClean="0">
                <a:solidFill>
                  <a:srgbClr val="0033CC"/>
                </a:solidFill>
              </a:rPr>
              <a:t> </a:t>
            </a:r>
            <a:r>
              <a:rPr lang="en-US" altLang="zh-TW" sz="2800" b="1" dirty="0" smtClean="0">
                <a:solidFill>
                  <a:srgbClr val="0033CC"/>
                </a:solidFill>
              </a:rPr>
              <a:t>distinct</a:t>
            </a:r>
            <a:r>
              <a:rPr lang="en-US" altLang="zh-TW" sz="2800" dirty="0" smtClean="0">
                <a:solidFill>
                  <a:srgbClr val="0033CC"/>
                </a:solidFill>
              </a:rPr>
              <a:t> </a:t>
            </a:r>
            <a:r>
              <a:rPr lang="en-US" altLang="zh-TW" sz="2800" b="1" dirty="0" smtClean="0">
                <a:solidFill>
                  <a:srgbClr val="0033CC"/>
                </a:solidFill>
              </a:rPr>
              <a:t>images</a:t>
            </a:r>
            <a:r>
              <a:rPr lang="en-US" altLang="zh-TW" sz="2800" dirty="0" smtClean="0">
                <a:solidFill>
                  <a:srgbClr val="0033CC"/>
                </a:solidFill>
              </a:rPr>
              <a:t>.</a:t>
            </a:r>
          </a:p>
          <a:p>
            <a:pPr marL="2743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We can express that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is one-to-one Using quantifiers </a:t>
            </a:r>
            <a:r>
              <a:rPr lang="en-US" altLang="zh-TW" sz="2800" dirty="0" smtClean="0">
                <a:solidFill>
                  <a:srgbClr val="0033CC"/>
                </a:solidFill>
              </a:rPr>
              <a:t>as </a:t>
            </a:r>
            <a:r>
              <a:rPr lang="en-US" altLang="zh-TW" sz="2800" i="1" dirty="0" smtClean="0">
                <a:sym typeface="Symbol" pitchFamily="18" charset="2"/>
              </a:rPr>
              <a:t></a:t>
            </a:r>
            <a:r>
              <a:rPr lang="en-US" altLang="zh-TW" sz="2800" i="1" dirty="0" err="1" smtClean="0">
                <a:sym typeface="Symbol" pitchFamily="18" charset="2"/>
              </a:rPr>
              <a:t>ab</a:t>
            </a:r>
            <a:r>
              <a:rPr lang="en-US" altLang="zh-TW" sz="2800" i="1" dirty="0" smtClean="0">
                <a:sym typeface="Symbol" pitchFamily="18" charset="2"/>
              </a:rPr>
              <a:t> ( f(a) </a:t>
            </a:r>
            <a:r>
              <a:rPr lang="en-US" altLang="zh-TW" sz="2800" dirty="0" smtClean="0">
                <a:sym typeface="Symbol" pitchFamily="18" charset="2"/>
              </a:rPr>
              <a:t>=</a:t>
            </a:r>
            <a:r>
              <a:rPr lang="en-US" altLang="zh-TW" sz="2800" i="1" dirty="0" smtClean="0">
                <a:sym typeface="Symbol" pitchFamily="18" charset="2"/>
              </a:rPr>
              <a:t> f(b)  a </a:t>
            </a:r>
            <a:r>
              <a:rPr lang="en-US" altLang="zh-TW" sz="2800" dirty="0" smtClean="0">
                <a:sym typeface="Symbol" pitchFamily="18" charset="2"/>
              </a:rPr>
              <a:t>=</a:t>
            </a:r>
            <a:r>
              <a:rPr lang="en-US" altLang="zh-TW" sz="2800" i="1" dirty="0" smtClean="0">
                <a:sym typeface="Symbol" pitchFamily="18" charset="2"/>
              </a:rPr>
              <a:t> b ), 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or equivalently, </a:t>
            </a:r>
          </a:p>
          <a:p>
            <a:pPr marL="274320" lvl="2" indent="-274320">
              <a:spcBef>
                <a:spcPts val="600"/>
              </a:spcBef>
            </a:pP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	</a:t>
            </a:r>
            <a:r>
              <a:rPr lang="en-US" altLang="zh-TW" sz="2800" i="1" dirty="0" smtClean="0">
                <a:sym typeface="Symbol" pitchFamily="18" charset="2"/>
              </a:rPr>
              <a:t></a:t>
            </a:r>
            <a:r>
              <a:rPr lang="en-US" altLang="zh-TW" sz="2800" i="1" dirty="0" err="1" smtClean="0">
                <a:sym typeface="Symbol" pitchFamily="18" charset="2"/>
              </a:rPr>
              <a:t>ab</a:t>
            </a:r>
            <a:r>
              <a:rPr lang="en-US" altLang="zh-TW" sz="2800" i="1" dirty="0" smtClean="0">
                <a:sym typeface="Symbol" pitchFamily="18" charset="2"/>
              </a:rPr>
              <a:t> ( a </a:t>
            </a:r>
            <a:r>
              <a:rPr lang="en-US" altLang="zh-TW" sz="2800" dirty="0" smtClean="0">
                <a:sym typeface="Symbol" pitchFamily="18" charset="2"/>
              </a:rPr>
              <a:t></a:t>
            </a:r>
            <a:r>
              <a:rPr lang="en-US" altLang="zh-TW" sz="2800" i="1" dirty="0" smtClean="0">
                <a:sym typeface="Symbol" pitchFamily="18" charset="2"/>
              </a:rPr>
              <a:t> b  f(a) </a:t>
            </a:r>
            <a:r>
              <a:rPr lang="en-US" altLang="zh-TW" sz="2800" dirty="0" smtClean="0">
                <a:sym typeface="Symbol" pitchFamily="18" charset="2"/>
              </a:rPr>
              <a:t></a:t>
            </a:r>
            <a:r>
              <a:rPr lang="en-US" altLang="zh-TW" sz="2800" i="1" dirty="0" smtClean="0">
                <a:sym typeface="Symbol" pitchFamily="18" charset="2"/>
              </a:rPr>
              <a:t> f(b) ), where the universe of discourse is the domain of the function f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8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501" y="2274838"/>
            <a:ext cx="8079475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Determine whether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 from {a, b, c, d} to {1, 2, 3, 4, 5} with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(a)=4,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(b)=5,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(c)= 1, and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(d)=3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is one-to-one.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is one-to-one because every element of domain has a distinct image.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The function </a:t>
            </a:r>
            <a:r>
              <a:rPr lang="en-US" sz="2400" i="1" dirty="0" smtClean="0"/>
              <a:t>f </a:t>
            </a:r>
            <a:r>
              <a:rPr lang="en-US" sz="2400" dirty="0" smtClean="0"/>
              <a:t>is one-to-one because </a:t>
            </a:r>
            <a:r>
              <a:rPr lang="en-US" sz="2400" i="1" dirty="0" smtClean="0"/>
              <a:t>f</a:t>
            </a:r>
            <a:r>
              <a:rPr lang="en-US" sz="2400" dirty="0" smtClean="0"/>
              <a:t> takes on different values at the four elements of its domain.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213" y="708317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FIGURE for Example 8 : </a:t>
            </a:r>
            <a:br>
              <a:rPr lang="en-US" altLang="zh-TW" sz="3200" b="1" dirty="0" smtClean="0">
                <a:latin typeface="+mn-lt"/>
              </a:rPr>
            </a:br>
            <a:r>
              <a:rPr lang="en-US" altLang="zh-TW" sz="3200" b="1" dirty="0" smtClean="0">
                <a:latin typeface="+mn-lt"/>
              </a:rPr>
              <a:t>A </a:t>
            </a:r>
            <a:r>
              <a:rPr lang="en-US" altLang="zh-TW" sz="3200" b="1" i="1" dirty="0" smtClean="0">
                <a:latin typeface="+mn-lt"/>
              </a:rPr>
              <a:t>One-to-One</a:t>
            </a:r>
            <a:r>
              <a:rPr lang="en-US" altLang="zh-TW" sz="3200" b="1" dirty="0" smtClean="0">
                <a:latin typeface="+mn-lt"/>
              </a:rPr>
              <a:t> Function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Picture 3" descr="02-3-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0600" y="2116620"/>
            <a:ext cx="6705600" cy="39429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64007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9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183642"/>
            <a:ext cx="86249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Example 9: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Determine whether the function </a:t>
            </a:r>
            <a:r>
              <a:rPr lang="en-US" sz="2800" i="1" dirty="0" smtClean="0"/>
              <a:t>f(x) </a:t>
            </a:r>
            <a:r>
              <a:rPr lang="en-US" sz="2800" dirty="0" smtClean="0"/>
              <a:t>=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from the set of integers to the set of integers is one-to-one.</a:t>
            </a:r>
          </a:p>
          <a:p>
            <a:endParaRPr lang="en-US" sz="2800" dirty="0" smtClean="0"/>
          </a:p>
          <a:p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is </a:t>
            </a:r>
            <a:r>
              <a:rPr lang="en-US" sz="2800" b="1" i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one-to-one</a:t>
            </a:r>
            <a:r>
              <a:rPr lang="en-US" sz="2800" dirty="0" smtClean="0"/>
              <a:t> because, for instance, </a:t>
            </a:r>
            <a:r>
              <a:rPr lang="en-US" sz="2800" i="1" dirty="0" smtClean="0"/>
              <a:t>f</a:t>
            </a:r>
            <a:r>
              <a:rPr lang="en-US" sz="2800" dirty="0" smtClean="0"/>
              <a:t>(1)=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altLang="zh-TW" sz="2800" i="1" dirty="0" smtClean="0"/>
              <a:t>–</a:t>
            </a:r>
            <a:r>
              <a:rPr lang="en-US" sz="2800" dirty="0" smtClean="0"/>
              <a:t>1) = 1, but 1 = </a:t>
            </a:r>
            <a:r>
              <a:rPr lang="en-US" altLang="zh-TW" sz="2800" i="1" dirty="0" smtClean="0"/>
              <a:t>– </a:t>
            </a:r>
            <a:r>
              <a:rPr lang="en-US" sz="2800" dirty="0" smtClean="0"/>
              <a:t>1</a:t>
            </a:r>
          </a:p>
          <a:p>
            <a:r>
              <a:rPr lang="en-US" sz="2800" dirty="0" smtClean="0"/>
              <a:t>(</a:t>
            </a:r>
            <a:r>
              <a:rPr lang="en-US" sz="2800" i="1" dirty="0" smtClean="0"/>
              <a:t>i.e.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 and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–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 have </a:t>
            </a:r>
            <a:r>
              <a:rPr lang="en-US" sz="2800" dirty="0" smtClean="0">
                <a:solidFill>
                  <a:srgbClr val="FF0000"/>
                </a:solidFill>
              </a:rPr>
              <a:t>same image 1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84861" y="599133"/>
            <a:ext cx="7808976" cy="108813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41" y="2243991"/>
            <a:ext cx="83092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Determine whether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</a:rPr>
              <a:t>2 </a:t>
            </a:r>
            <a:r>
              <a:rPr lang="en-US" sz="2800" dirty="0" smtClean="0">
                <a:solidFill>
                  <a:srgbClr val="FF0000"/>
                </a:solidFill>
              </a:rPr>
              <a:t>from the set of </a:t>
            </a:r>
            <a:r>
              <a:rPr lang="en-US" sz="2800" b="1" dirty="0" smtClean="0">
                <a:solidFill>
                  <a:srgbClr val="FF0000"/>
                </a:solidFill>
              </a:rPr>
              <a:t>positive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integers</a:t>
            </a:r>
            <a:r>
              <a:rPr lang="en-US" sz="2800" dirty="0" smtClean="0">
                <a:solidFill>
                  <a:srgbClr val="FF0000"/>
                </a:solidFill>
              </a:rPr>
              <a:t> to the set of </a:t>
            </a:r>
            <a:r>
              <a:rPr lang="en-US" sz="2800" b="1" dirty="0" smtClean="0">
                <a:solidFill>
                  <a:srgbClr val="FF0000"/>
                </a:solidFill>
              </a:rPr>
              <a:t>positive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integers</a:t>
            </a:r>
            <a:r>
              <a:rPr lang="en-US" sz="2800" dirty="0" smtClean="0">
                <a:solidFill>
                  <a:srgbClr val="FF0000"/>
                </a:solidFill>
              </a:rPr>
              <a:t> is one-to-one.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Example 10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210937"/>
            <a:ext cx="8515739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Determine whether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 + 1 from the set of real numbers to the set of real numbers is one-to-one.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dirty="0" smtClean="0"/>
              <a:t> + 1 is a one-to-one function. Since </a:t>
            </a:r>
            <a:r>
              <a:rPr lang="en-US" sz="2800" i="1" dirty="0" smtClean="0"/>
              <a:t>x </a:t>
            </a:r>
            <a:r>
              <a:rPr lang="en-US" sz="2800" dirty="0" smtClean="0"/>
              <a:t>+ 1 = </a:t>
            </a:r>
            <a:r>
              <a:rPr lang="en-US" sz="2800" i="1" dirty="0" smtClean="0"/>
              <a:t>y</a:t>
            </a:r>
            <a:r>
              <a:rPr lang="en-US" sz="2800" dirty="0" smtClean="0"/>
              <a:t> + 1, when </a:t>
            </a:r>
            <a:r>
              <a:rPr lang="en-US" sz="2800" i="1" dirty="0" smtClean="0"/>
              <a:t>x</a:t>
            </a:r>
            <a:r>
              <a:rPr lang="en-US" sz="2800" dirty="0" smtClean="0"/>
              <a:t> = </a:t>
            </a:r>
            <a:r>
              <a:rPr lang="en-US" sz="2800" i="1" dirty="0" smtClean="0"/>
              <a:t>y</a:t>
            </a:r>
            <a:r>
              <a:rPr lang="en-US" sz="2800" dirty="0" smtClean="0"/>
              <a:t>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For any real number x, there is a distinct image, just 1 bigger than x; so, the function is one-to-one.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: One-to-one function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183643"/>
            <a:ext cx="8122158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Let A = {1, 2, 3} and B = {a, b, c, d}, and let  f(1) = a, f(2) = b, f(3) = d. Then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 is injective</a:t>
            </a:r>
            <a:r>
              <a:rPr lang="en-US" sz="2800" dirty="0" smtClean="0"/>
              <a:t>, since the different elements 1, 2, 3 in A are assigned to the different elements a, c, d respectively in B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0000"/>
                </a:solidFill>
              </a:rPr>
              <a:t>Note</a:t>
            </a:r>
            <a:r>
              <a:rPr lang="en-US" sz="2800" dirty="0" smtClean="0"/>
              <a:t>: Every element of domain has a distinct image. So, the function is one-to-one.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Onto Function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677" y="2204006"/>
            <a:ext cx="8872787" cy="414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7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 from A to B is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onto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or</a:t>
            </a:r>
            <a:r>
              <a:rPr lang="en-US" altLang="zh-TW" sz="2800" i="1" dirty="0" smtClean="0"/>
              <a:t> </a:t>
            </a:r>
            <a:r>
              <a:rPr lang="en-US" altLang="zh-TW" sz="2800" b="1" i="1" dirty="0" err="1" smtClean="0">
                <a:solidFill>
                  <a:srgbClr val="0000FF"/>
                </a:solidFill>
              </a:rPr>
              <a:t>surjective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iff</a:t>
            </a:r>
            <a:r>
              <a:rPr lang="en-US" altLang="zh-TW" sz="2800" dirty="0" smtClean="0"/>
              <a:t> for every element </a:t>
            </a:r>
            <a:r>
              <a:rPr lang="en-US" altLang="zh-TW" sz="2800" i="1" dirty="0" err="1" smtClean="0"/>
              <a:t>b</a:t>
            </a:r>
            <a:r>
              <a:rPr lang="en-US" altLang="zh-TW" sz="2800" i="1" dirty="0" err="1" smtClean="0">
                <a:sym typeface="Symbol" pitchFamily="18" charset="2"/>
              </a:rPr>
              <a:t>B</a:t>
            </a:r>
            <a:r>
              <a:rPr lang="en-US" altLang="zh-TW" sz="2800" dirty="0" smtClean="0">
                <a:sym typeface="Symbol" pitchFamily="18" charset="2"/>
              </a:rPr>
              <a:t> there is an element </a:t>
            </a:r>
            <a:r>
              <a:rPr lang="en-US" altLang="zh-TW" sz="2800" i="1" dirty="0" err="1" smtClean="0">
                <a:sym typeface="Symbol" pitchFamily="18" charset="2"/>
              </a:rPr>
              <a:t>aA</a:t>
            </a:r>
            <a:r>
              <a:rPr lang="en-US" altLang="zh-TW" sz="2800" dirty="0" smtClean="0">
                <a:sym typeface="Symbol" pitchFamily="18" charset="2"/>
              </a:rPr>
              <a:t> with </a:t>
            </a:r>
            <a:r>
              <a:rPr lang="en-US" altLang="zh-TW" sz="2800" i="1" dirty="0" smtClean="0"/>
              <a:t>f(a) </a:t>
            </a:r>
            <a:r>
              <a:rPr lang="en-US" altLang="zh-TW" sz="2800" dirty="0" smtClean="0"/>
              <a:t>=</a:t>
            </a:r>
            <a:r>
              <a:rPr lang="en-US" altLang="zh-TW" sz="2800" i="1" dirty="0" smtClean="0"/>
              <a:t> b</a:t>
            </a:r>
            <a:r>
              <a:rPr lang="en-US" altLang="zh-TW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f: A</a:t>
            </a:r>
            <a:r>
              <a:rPr lang="en-US" altLang="zh-TW" sz="2800" i="1" dirty="0" smtClean="0">
                <a:sym typeface="Symbol" pitchFamily="18" charset="2"/>
              </a:rPr>
              <a:t></a:t>
            </a:r>
            <a:r>
              <a:rPr lang="en-US" altLang="zh-TW" sz="2800" i="1" dirty="0" smtClean="0"/>
              <a:t>B </a:t>
            </a:r>
            <a:r>
              <a:rPr lang="en-US" altLang="zh-TW" sz="2800" dirty="0" smtClean="0"/>
              <a:t>is said to be an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onto</a:t>
            </a:r>
            <a:r>
              <a:rPr lang="en-US" altLang="zh-TW" sz="2800" dirty="0" smtClean="0"/>
              <a:t> function if </a:t>
            </a:r>
            <a:r>
              <a:rPr lang="en-US" altLang="zh-TW" sz="2800" b="1" dirty="0" smtClean="0"/>
              <a:t>each element of B </a:t>
            </a:r>
            <a:r>
              <a:rPr lang="en-US" altLang="zh-TW" sz="2800" dirty="0" smtClean="0"/>
              <a:t>is the image of </a:t>
            </a:r>
            <a:r>
              <a:rPr lang="en-US" altLang="zh-TW" sz="2800" b="1" i="1" dirty="0" smtClean="0"/>
              <a:t>some</a:t>
            </a:r>
            <a:r>
              <a:rPr lang="en-US" altLang="zh-TW" sz="2800" dirty="0" smtClean="0"/>
              <a:t> element of A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ea typeface="新細明體" pitchFamily="18" charset="-120"/>
              </a:rPr>
              <a:t>i.e., </a:t>
            </a:r>
            <a:r>
              <a:rPr lang="en-US" sz="2800" dirty="0" smtClean="0">
                <a:solidFill>
                  <a:srgbClr val="0000FF"/>
                </a:solidFill>
                <a:ea typeface="新細明體" pitchFamily="18" charset="-120"/>
              </a:rPr>
              <a:t>if B = range of </a:t>
            </a:r>
            <a:r>
              <a:rPr lang="en-US" sz="2800" i="1" dirty="0" smtClean="0">
                <a:solidFill>
                  <a:srgbClr val="0000FF"/>
                </a:solidFill>
                <a:ea typeface="新細明體" pitchFamily="18" charset="-120"/>
              </a:rPr>
              <a:t>f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FF0000"/>
                </a:solidFill>
                <a:ea typeface="新細明體" pitchFamily="18" charset="-120"/>
              </a:rPr>
              <a:t>Note: 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A function is onto if every element of </a:t>
            </a:r>
            <a:r>
              <a:rPr lang="en-US" sz="2800" dirty="0" err="1" smtClean="0">
                <a:solidFill>
                  <a:srgbClr val="FF0000"/>
                </a:solidFill>
                <a:ea typeface="新細明體" pitchFamily="18" charset="-120"/>
              </a:rPr>
              <a:t>codomain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 has </a:t>
            </a:r>
            <a:r>
              <a:rPr lang="en-US" sz="2800" dirty="0" err="1" smtClean="0">
                <a:solidFill>
                  <a:srgbClr val="FF0000"/>
                </a:solidFill>
                <a:ea typeface="新細明體" pitchFamily="18" charset="-120"/>
              </a:rPr>
              <a:t>preimage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(s).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11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413338"/>
            <a:ext cx="851573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Let f be the function from {a, b, c, d} to {1, 2, 3} defined by f(a)=3, f(b)=2, f(c)=1, and f(d)=3. 	Is f an onto? 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[see Figure on next slide]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Because all three elements of 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are images of elements in the domain, </a:t>
            </a:r>
            <a:r>
              <a:rPr lang="en-US" sz="2800" i="1" dirty="0" smtClean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FF"/>
                </a:solidFill>
              </a:rPr>
              <a:t> is onto</a:t>
            </a:r>
            <a:r>
              <a:rPr lang="en-US" sz="2800" dirty="0" smtClean="0"/>
              <a:t>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213" y="681021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latin typeface="+mn-lt"/>
              </a:rPr>
              <a:t>FIGURE for Example 11:</a:t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dirty="0" smtClean="0">
                <a:latin typeface="+mn-lt"/>
              </a:rPr>
              <a:t>An </a:t>
            </a:r>
            <a:r>
              <a:rPr lang="en-US" altLang="zh-TW" sz="4000" i="1" dirty="0" smtClean="0">
                <a:latin typeface="+mn-lt"/>
              </a:rPr>
              <a:t>Onto</a:t>
            </a:r>
            <a:r>
              <a:rPr lang="en-US" altLang="zh-TW" sz="4000" dirty="0" smtClean="0">
                <a:latin typeface="+mn-lt"/>
              </a:rPr>
              <a:t> Function</a:t>
            </a:r>
            <a:endParaRPr lang="en-US" sz="4000" dirty="0">
              <a:latin typeface="+mn-lt"/>
            </a:endParaRPr>
          </a:p>
        </p:txBody>
      </p:sp>
      <p:pic>
        <p:nvPicPr>
          <p:cNvPr id="5" name="Picture 3" descr="02-3-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076556"/>
            <a:ext cx="8077200" cy="40103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Objectives and Outcomes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13" y="2156348"/>
            <a:ext cx="866586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what is function, domain, </a:t>
            </a:r>
            <a:r>
              <a:rPr lang="en-US" sz="2400" dirty="0" err="1" smtClean="0"/>
              <a:t>codomain</a:t>
            </a:r>
            <a:r>
              <a:rPr lang="en-US" sz="2400" dirty="0" smtClean="0"/>
              <a:t>, range, image, </a:t>
            </a:r>
            <a:r>
              <a:rPr lang="en-US" sz="2400" dirty="0" err="1" smtClean="0"/>
              <a:t>preimage</a:t>
            </a:r>
            <a:r>
              <a:rPr lang="en-US" sz="2400" dirty="0" smtClean="0"/>
              <a:t>; to understand different types of functions.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to explain different types of functions with examples, be able to determine whether a function is one-to-one, onto, and/or one-to-one correspondence, be able to determine whether a function is invertible and find out the inverse of a function, be able to apply floor and ceiling functions.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12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421" y="2690336"/>
            <a:ext cx="8379725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Is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 from the set of integers to the set of integers onto?</a:t>
            </a: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</a:t>
            </a:r>
            <a:r>
              <a:rPr lang="en-US" sz="2800" i="1" dirty="0" smtClean="0"/>
              <a:t>f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FF0000"/>
                </a:solidFill>
              </a:rPr>
              <a:t>not onto, </a:t>
            </a:r>
            <a:r>
              <a:rPr lang="en-US" sz="2800" dirty="0" smtClean="0"/>
              <a:t>because there is no integer </a:t>
            </a:r>
            <a:r>
              <a:rPr lang="en-US" sz="2800" i="1" dirty="0" smtClean="0"/>
              <a:t>x</a:t>
            </a:r>
            <a:r>
              <a:rPr lang="en-US" sz="2800" dirty="0" smtClean="0"/>
              <a:t> with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=</a:t>
            </a:r>
            <a:r>
              <a:rPr lang="en-US" altLang="zh-TW" sz="2800" i="1" dirty="0" smtClean="0"/>
              <a:t> –</a:t>
            </a:r>
            <a:r>
              <a:rPr lang="en-US" sz="2800" dirty="0" smtClean="0"/>
              <a:t>1, for instance.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0000"/>
                </a:solidFill>
              </a:rPr>
              <a:t>Note:</a:t>
            </a:r>
            <a:r>
              <a:rPr lang="en-US" sz="2800" dirty="0" smtClean="0"/>
              <a:t> The elements of 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that are negative integers (</a:t>
            </a:r>
            <a:r>
              <a:rPr lang="en-US" sz="2800" dirty="0" smtClean="0">
                <a:sym typeface="Symbol"/>
              </a:rPr>
              <a:t></a:t>
            </a:r>
            <a:r>
              <a:rPr lang="en-US" sz="2800" dirty="0" smtClean="0"/>
              <a:t> 1, </a:t>
            </a:r>
            <a:r>
              <a:rPr lang="en-US" sz="2800" dirty="0" smtClean="0">
                <a:sym typeface="Symbol"/>
              </a:rPr>
              <a:t> 2,  3 etc.) </a:t>
            </a:r>
            <a:r>
              <a:rPr lang="en-US" sz="2800" dirty="0" smtClean="0"/>
              <a:t>do not have any </a:t>
            </a:r>
            <a:r>
              <a:rPr lang="en-US" sz="2800" dirty="0" err="1" smtClean="0"/>
              <a:t>preimage</a:t>
            </a:r>
            <a:r>
              <a:rPr lang="en-US" sz="2800" dirty="0" smtClean="0"/>
              <a:t>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012" y="2333767"/>
            <a:ext cx="87050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 from the set of positive integers to the set of positive integers onto? 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8509" y="694669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4000" b="1" i="1" dirty="0" smtClean="0">
                <a:latin typeface="+mn-lt"/>
                <a:sym typeface="Symbol" pitchFamily="18" charset="2"/>
              </a:rPr>
              <a:t>One-to-one correspondence (</a:t>
            </a:r>
            <a:r>
              <a:rPr lang="en-US" altLang="zh-TW" sz="4000" b="1" i="1" dirty="0" err="1" smtClean="0">
                <a:latin typeface="+mn-lt"/>
                <a:sym typeface="Symbol" pitchFamily="18" charset="2"/>
              </a:rPr>
              <a:t>bijection</a:t>
            </a:r>
            <a:r>
              <a:rPr lang="en-US" altLang="zh-TW" sz="4000" b="1" i="1" dirty="0" smtClean="0">
                <a:latin typeface="+mn-lt"/>
                <a:sym typeface="Symbol" pitchFamily="18" charset="2"/>
              </a:rPr>
              <a:t> 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269" y="2306476"/>
            <a:ext cx="8638571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u="sng" dirty="0" smtClean="0">
                <a:solidFill>
                  <a:srgbClr val="FF0000"/>
                </a:solidFill>
                <a:sym typeface="Symbol" pitchFamily="18" charset="2"/>
              </a:rPr>
              <a:t>Definition 8</a:t>
            </a:r>
            <a:r>
              <a:rPr lang="en-US" altLang="zh-TW" sz="2400" dirty="0" smtClean="0">
                <a:solidFill>
                  <a:srgbClr val="FF0000"/>
                </a:solidFill>
                <a:sym typeface="Symbol" pitchFamily="18" charset="2"/>
              </a:rPr>
              <a:t>: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A function </a:t>
            </a:r>
            <a:r>
              <a:rPr lang="en-US" altLang="zh-TW" sz="2400" i="1" dirty="0" smtClean="0">
                <a:solidFill>
                  <a:srgbClr val="0000FF"/>
                </a:solidFill>
                <a:sym typeface="Symbol" pitchFamily="18" charset="2"/>
              </a:rPr>
              <a:t>f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 is a </a:t>
            </a:r>
            <a:r>
              <a:rPr lang="en-US" altLang="zh-TW" sz="2400" b="1" i="1" dirty="0" smtClean="0">
                <a:solidFill>
                  <a:srgbClr val="0000FF"/>
                </a:solidFill>
                <a:sym typeface="Symbol" pitchFamily="18" charset="2"/>
              </a:rPr>
              <a:t>one-to-one correspondence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or a</a:t>
            </a:r>
            <a:r>
              <a:rPr lang="en-US" altLang="zh-TW" sz="2400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400" b="1" i="1" dirty="0" err="1" smtClean="0">
                <a:solidFill>
                  <a:srgbClr val="0000FF"/>
                </a:solidFill>
                <a:sym typeface="Symbol" pitchFamily="18" charset="2"/>
              </a:rPr>
              <a:t>bijection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 if it is both one-to-one and onto.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 smtClean="0">
              <a:sym typeface="Symbol" pitchFamily="18" charset="2"/>
            </a:endParaRP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00FF"/>
                </a:solidFill>
                <a:ea typeface="新細明體" pitchFamily="18" charset="-120"/>
                <a:sym typeface="Symbol" pitchFamily="18" charset="2"/>
              </a:rPr>
              <a:t>Example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: Let </a:t>
            </a:r>
            <a:r>
              <a:rPr lang="en-US" sz="2400" b="1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 be the function from A to B where A={1, 2, 3, 4} and B = {a, b, c, d} with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(1)=d,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(2)=b,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(3)=c, and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(4)=a, then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 is </a:t>
            </a:r>
            <a:r>
              <a:rPr lang="en-US" sz="2400" dirty="0" err="1" smtClean="0">
                <a:ea typeface="新細明體" pitchFamily="18" charset="-120"/>
                <a:sym typeface="Symbol" pitchFamily="18" charset="2"/>
              </a:rPr>
              <a:t>bijective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 function.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  <a:buFont typeface="Symbol"/>
              <a:buChar char="-"/>
            </a:pP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 is one-to-one since the every element of domain has a distinct image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  <a:buFont typeface="Symbol"/>
              <a:buChar char="-"/>
            </a:pP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 is onto since every element of B is the image of some element in A.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>
                <a:ea typeface="新細明體" pitchFamily="18" charset="-120"/>
                <a:sym typeface="Symbol"/>
              </a:rPr>
              <a:t>  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Hence </a:t>
            </a: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 is a </a:t>
            </a:r>
            <a:r>
              <a:rPr lang="en-US" sz="2000" i="1" dirty="0" err="1" smtClean="0">
                <a:ea typeface="新細明體" pitchFamily="18" charset="-120"/>
                <a:sym typeface="Symbol" pitchFamily="18" charset="2"/>
              </a:rPr>
              <a:t>bijective</a:t>
            </a: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  function (or, one-to-one correspondence)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Practice yourself: Example 14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3917" y="667373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FIGURE: </a:t>
            </a:r>
            <a:r>
              <a:rPr lang="en-US" altLang="zh-TW" sz="3200" dirty="0" smtClean="0">
                <a:latin typeface="+mn-lt"/>
              </a:rPr>
              <a:t>Examples of Different Types of Correspondences</a:t>
            </a:r>
            <a:endParaRPr lang="en-US" sz="3200" dirty="0">
              <a:latin typeface="+mn-lt"/>
            </a:endParaRPr>
          </a:p>
        </p:txBody>
      </p:sp>
      <p:pic>
        <p:nvPicPr>
          <p:cNvPr id="5" name="Picture 3" descr="02-3-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71806" y="2156351"/>
            <a:ext cx="8350250" cy="395784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101" y="2420925"/>
            <a:ext cx="851573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1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Let A and B be nonempty sets.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0000FF"/>
                </a:solidFill>
              </a:rPr>
              <a:t>	A function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f</a:t>
            </a:r>
            <a:r>
              <a:rPr lang="en-US" altLang="zh-TW" sz="2800" dirty="0" smtClean="0">
                <a:solidFill>
                  <a:srgbClr val="0000FF"/>
                </a:solidFill>
              </a:rPr>
              <a:t> from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to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an assignment of exactly one element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 to each element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.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/>
              <a:t>	We write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) =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if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is the unique element of B assigned by the function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to the element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of A.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0000FF"/>
                </a:solidFill>
              </a:rPr>
              <a:t>If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 function from A to B</a:t>
            </a:r>
            <a:r>
              <a:rPr lang="en-US" altLang="zh-TW" sz="2800" dirty="0" smtClean="0"/>
              <a:t>, we write 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f: A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FF0000"/>
                </a:solidFill>
              </a:rPr>
              <a:t>Note</a:t>
            </a:r>
            <a:r>
              <a:rPr lang="en-US" altLang="zh-TW" sz="2800" dirty="0" smtClean="0"/>
              <a:t>: Functions are sometimes called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mappings</a:t>
            </a:r>
            <a:r>
              <a:rPr lang="en-US" altLang="zh-TW" sz="2800" dirty="0" smtClean="0"/>
              <a:t> or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transformations</a:t>
            </a:r>
            <a:r>
              <a:rPr lang="en-US" altLang="zh-TW" sz="2800" dirty="0" smtClean="0"/>
              <a:t>.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413338"/>
            <a:ext cx="851573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Functions are specified in many different ways.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Sometimes we explicitly state the assignments, as in Figure 1.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Often we give a formula, such as f(</a:t>
            </a:r>
            <a:r>
              <a:rPr lang="en-US" sz="2800" i="1" dirty="0" smtClean="0"/>
              <a:t>x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dirty="0" smtClean="0"/>
              <a:t> + 1, to define a function.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Other times we use a computer program to specify a function.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133" y="2109043"/>
            <a:ext cx="832293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 function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f: A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 </a:t>
            </a:r>
            <a:r>
              <a:rPr lang="en-US" altLang="zh-TW" sz="2800" dirty="0" smtClean="0"/>
              <a:t>can also be defined in terms of a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relation</a:t>
            </a:r>
            <a:r>
              <a:rPr lang="en-US" altLang="zh-TW" sz="2800" dirty="0" smtClean="0"/>
              <a:t> from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. [we will cover Relation in final term]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0000FF"/>
                </a:solidFill>
              </a:rPr>
              <a:t>A relation from A to B is just a subset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 X B</a:t>
            </a:r>
            <a:r>
              <a:rPr lang="en-US" altLang="zh-TW" sz="2800" i="1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A relation from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that contains one, and only one, ordered pair (a, b) for every element a</a:t>
            </a:r>
            <a:r>
              <a:rPr lang="en-US" altLang="zh-TW" sz="2800" i="1" dirty="0" smtClean="0">
                <a:sym typeface="Symbol" pitchFamily="18" charset="2"/>
              </a:rPr>
              <a:t> A, </a:t>
            </a:r>
            <a:r>
              <a:rPr lang="en-US" altLang="zh-TW" sz="2800" dirty="0" smtClean="0">
                <a:sym typeface="Symbol" pitchFamily="18" charset="2"/>
              </a:rPr>
              <a:t>defines a function </a:t>
            </a:r>
            <a:r>
              <a:rPr lang="en-US" altLang="zh-TW" sz="2800" i="1" dirty="0" smtClean="0">
                <a:sym typeface="Symbol" pitchFamily="18" charset="2"/>
              </a:rPr>
              <a:t>f </a:t>
            </a:r>
            <a:r>
              <a:rPr lang="en-US" altLang="zh-TW" sz="2800" dirty="0" smtClean="0">
                <a:sym typeface="Symbol" pitchFamily="18" charset="2"/>
              </a:rPr>
              <a:t>from 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dirty="0" smtClean="0">
                <a:sym typeface="Symbol" pitchFamily="18" charset="2"/>
              </a:rPr>
              <a:t> to </a:t>
            </a:r>
            <a:r>
              <a:rPr lang="en-US" altLang="zh-TW" sz="2800" i="1" dirty="0" smtClean="0">
                <a:sym typeface="Symbol" pitchFamily="18" charset="2"/>
              </a:rPr>
              <a:t>B</a:t>
            </a:r>
            <a:r>
              <a:rPr lang="en-US" altLang="zh-TW" sz="2800" dirty="0" smtClean="0">
                <a:sym typeface="Symbol" pitchFamily="18" charset="2"/>
              </a:rPr>
              <a:t>. This function is defined by the assignment </a:t>
            </a:r>
            <a:r>
              <a:rPr lang="en-US" altLang="zh-TW" sz="2800" i="1" dirty="0" smtClean="0">
                <a:sym typeface="Symbol" pitchFamily="18" charset="2"/>
              </a:rPr>
              <a:t>f</a:t>
            </a:r>
            <a:r>
              <a:rPr lang="en-US" altLang="zh-TW" sz="2800" dirty="0" smtClean="0">
                <a:sym typeface="Symbol" pitchFamily="18" charset="2"/>
              </a:rPr>
              <a:t>(a)=b, where ( a, b) is the unique ordered pair in the relation that has 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dirty="0" smtClean="0">
                <a:sym typeface="Symbol" pitchFamily="18" charset="2"/>
              </a:rPr>
              <a:t> as its first element.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8509" y="667373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  <a:cs typeface="Arial" charset="0"/>
              </a:rPr>
              <a:t>FIGURE 1: Assignment of Grades in a </a:t>
            </a:r>
            <a:br>
              <a:rPr lang="en-US" altLang="zh-TW" sz="3200" b="1" dirty="0" smtClean="0">
                <a:latin typeface="+mn-lt"/>
                <a:cs typeface="Arial" charset="0"/>
              </a:rPr>
            </a:br>
            <a:r>
              <a:rPr lang="en-US" altLang="zh-TW" sz="3200" b="1" dirty="0" smtClean="0">
                <a:latin typeface="+mn-lt"/>
                <a:cs typeface="Arial" charset="0"/>
              </a:rPr>
              <a:t>Discrete Mathematics Class</a:t>
            </a:r>
            <a:endParaRPr lang="en-US" sz="3200" dirty="0">
              <a:latin typeface="+mn-lt"/>
            </a:endParaRPr>
          </a:p>
        </p:txBody>
      </p:sp>
      <p:pic>
        <p:nvPicPr>
          <p:cNvPr id="5" name="Picture 3" descr="02-3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40808" y="2076736"/>
            <a:ext cx="6075363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Some Function Terminology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660" y="2593505"/>
            <a:ext cx="8691420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u="sng" dirty="0" smtClean="0">
                <a:solidFill>
                  <a:srgbClr val="0000FF"/>
                </a:solidFill>
              </a:rPr>
              <a:t>Definition 2</a:t>
            </a:r>
            <a:r>
              <a:rPr lang="en-US" altLang="zh-TW" sz="2800" dirty="0" smtClean="0"/>
              <a:t>: If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is a function from A to B, we say that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 is 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domain</a:t>
            </a:r>
            <a:r>
              <a:rPr lang="en-US" altLang="zh-TW" sz="2800" dirty="0" smtClean="0">
                <a:solidFill>
                  <a:srgbClr val="FF0000"/>
                </a:solidFill>
              </a:rPr>
              <a:t> of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and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 is the 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codomain</a:t>
            </a:r>
            <a:r>
              <a:rPr lang="en-US" altLang="zh-TW" sz="2800" dirty="0" smtClean="0">
                <a:solidFill>
                  <a:srgbClr val="FF0000"/>
                </a:solidFill>
              </a:rPr>
              <a:t> of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800" dirty="0" smtClean="0">
                <a:solidFill>
                  <a:srgbClr val="FF0000"/>
                </a:solidFill>
              </a:rPr>
              <a:t>.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endParaRPr lang="en-US" altLang="zh-TW" sz="2800" dirty="0" smtClean="0"/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zh-TW" sz="2800" dirty="0" smtClean="0"/>
              <a:t>If </a:t>
            </a:r>
            <a:r>
              <a:rPr lang="en-US" altLang="zh-TW" sz="2800" i="1" dirty="0" smtClean="0"/>
              <a:t>f(a)=b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is the </a:t>
            </a:r>
            <a:r>
              <a:rPr lang="en-US" altLang="zh-TW" sz="2800" b="1" i="1" dirty="0" err="1" smtClean="0">
                <a:solidFill>
                  <a:srgbClr val="0000FF"/>
                </a:solidFill>
              </a:rPr>
              <a:t>preimage</a:t>
            </a:r>
            <a:r>
              <a:rPr lang="en-US" altLang="zh-TW" sz="2800" dirty="0" smtClean="0"/>
              <a:t> of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 </a:t>
            </a:r>
            <a:r>
              <a:rPr lang="en-US" altLang="zh-TW" sz="2800" dirty="0" smtClean="0"/>
              <a:t>is the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image</a:t>
            </a:r>
            <a:r>
              <a:rPr lang="en-US" altLang="zh-TW" sz="2800" dirty="0" smtClean="0"/>
              <a:t> of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.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endParaRPr lang="en-US" altLang="zh-TW" sz="2800" dirty="0" smtClean="0"/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zh-TW" sz="2800" b="1" i="1" dirty="0" smtClean="0">
                <a:solidFill>
                  <a:srgbClr val="0000FF"/>
                </a:solidFill>
              </a:rPr>
              <a:t>Range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</a:rPr>
              <a:t>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 is </a:t>
            </a:r>
            <a:r>
              <a:rPr lang="en-US" altLang="zh-TW" sz="2800" dirty="0" smtClean="0">
                <a:solidFill>
                  <a:srgbClr val="0000FF"/>
                </a:solidFill>
              </a:rPr>
              <a:t>the set of all images of elements of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A.</a:t>
            </a:r>
            <a:r>
              <a:rPr lang="en-US" sz="2800" dirty="0" smtClean="0"/>
              <a:t> 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800" dirty="0" smtClean="0"/>
              <a:t>Also, i</a:t>
            </a:r>
            <a:r>
              <a:rPr lang="en-US" altLang="zh-TW" sz="2800" dirty="0" smtClean="0"/>
              <a:t>f</a:t>
            </a:r>
            <a:r>
              <a:rPr lang="en-US" altLang="zh-TW" sz="2800" i="1" dirty="0" smtClean="0"/>
              <a:t> f </a:t>
            </a:r>
            <a:r>
              <a:rPr lang="en-US" altLang="zh-TW" sz="2800" dirty="0" smtClean="0"/>
              <a:t>is a function  from A to B, we say that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</a:t>
            </a:r>
            <a:r>
              <a:rPr lang="en-US" altLang="zh-TW" sz="2800" dirty="0" smtClean="0">
                <a:solidFill>
                  <a:srgbClr val="0000FF"/>
                </a:solidFill>
              </a:rPr>
              <a:t> maps from A to B.</a:t>
            </a:r>
          </a:p>
          <a:p>
            <a:pPr marL="342900" lvl="1" indent="-342900"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Some Function Terminology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716" y="2285457"/>
            <a:ext cx="873236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TW" sz="2800" dirty="0" smtClean="0"/>
              <a:t>If </a:t>
            </a:r>
            <a:r>
              <a:rPr lang="en-US" altLang="zh-TW" sz="2800" i="1" dirty="0" smtClean="0"/>
              <a:t>f </a:t>
            </a:r>
            <a:r>
              <a:rPr lang="en-US" altLang="zh-TW" sz="2800" dirty="0" smtClean="0"/>
              <a:t>is a function  from A to B, we write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f: A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endParaRPr lang="en-US" altLang="zh-TW" sz="2800" dirty="0" smtClean="0">
              <a:solidFill>
                <a:srgbClr val="0000FF"/>
              </a:solidFill>
            </a:endParaRPr>
          </a:p>
          <a:p>
            <a:pPr marL="731520" lvl="2" indent="-27432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is the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domain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f</a:t>
            </a:r>
          </a:p>
          <a:p>
            <a:pPr marL="731520" lvl="2" indent="-27432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is the </a:t>
            </a:r>
            <a:r>
              <a:rPr lang="en-US" altLang="zh-TW" sz="2400" i="1" dirty="0" err="1" smtClean="0">
                <a:solidFill>
                  <a:srgbClr val="0000FF"/>
                </a:solidFill>
              </a:rPr>
              <a:t>codomain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f</a:t>
            </a:r>
            <a:endParaRPr lang="en-US" altLang="zh-TW" sz="2400" dirty="0" smtClean="0"/>
          </a:p>
          <a:p>
            <a:pPr marL="731520" lvl="2" indent="-27432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TW" sz="2400" dirty="0" smtClean="0"/>
              <a:t>If</a:t>
            </a:r>
            <a:r>
              <a:rPr lang="en-US" altLang="zh-TW" sz="2400" i="1" dirty="0" smtClean="0"/>
              <a:t> f(a)=b</a:t>
            </a:r>
            <a:r>
              <a:rPr lang="en-US" altLang="zh-TW" sz="2400" dirty="0" smtClean="0"/>
              <a:t>, 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400" i="1" dirty="0" smtClean="0"/>
              <a:t>a is called the </a:t>
            </a:r>
            <a:r>
              <a:rPr lang="en-US" altLang="zh-TW" sz="2400" i="1" dirty="0" err="1" smtClean="0">
                <a:solidFill>
                  <a:srgbClr val="0000FF"/>
                </a:solidFill>
              </a:rPr>
              <a:t>preimage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b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400" i="1" dirty="0" smtClean="0"/>
              <a:t>b is called the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image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a</a:t>
            </a:r>
            <a:endParaRPr lang="en-US" altLang="zh-TW" sz="24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800" b="1" i="1" dirty="0" smtClean="0">
                <a:solidFill>
                  <a:srgbClr val="0000FF"/>
                </a:solidFill>
              </a:rPr>
              <a:t>Range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of </a:t>
            </a:r>
            <a:r>
              <a:rPr lang="en-US" altLang="zh-TW" sz="2800" i="1" dirty="0" smtClean="0"/>
              <a:t>f : </a:t>
            </a:r>
            <a:r>
              <a:rPr lang="en-US" altLang="zh-TW" sz="2800" dirty="0" smtClean="0"/>
              <a:t>the set of all images of elements of</a:t>
            </a:r>
            <a:r>
              <a:rPr lang="en-US" altLang="zh-TW" sz="2800" i="1" dirty="0" smtClean="0"/>
              <a:t> A </a:t>
            </a:r>
            <a:endParaRPr 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5DA518FC59F74898473A3594D082D6" ma:contentTypeVersion="2" ma:contentTypeDescription="Create a new document." ma:contentTypeScope="" ma:versionID="65386807a64178d50199543d65e4741d">
  <xsd:schema xmlns:xsd="http://www.w3.org/2001/XMLSchema" xmlns:xs="http://www.w3.org/2001/XMLSchema" xmlns:p="http://schemas.microsoft.com/office/2006/metadata/properties" xmlns:ns2="d2c34648-228b-4532-a3cf-82472e227dec" targetNamespace="http://schemas.microsoft.com/office/2006/metadata/properties" ma:root="true" ma:fieldsID="503ba7c31c615c25c02d8bc8ad3965a3" ns2:_="">
    <xsd:import namespace="d2c34648-228b-4532-a3cf-82472e227d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c34648-228b-4532-a3cf-82472e227d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408D7A-6B3A-4484-AC36-2FF9554AD94E}"/>
</file>

<file path=customXml/itemProps2.xml><?xml version="1.0" encoding="utf-8"?>
<ds:datastoreItem xmlns:ds="http://schemas.openxmlformats.org/officeDocument/2006/customXml" ds:itemID="{8C442BEB-8F7E-4B9F-988D-D62430050C62}"/>
</file>

<file path=customXml/itemProps3.xml><?xml version="1.0" encoding="utf-8"?>
<ds:datastoreItem xmlns:ds="http://schemas.openxmlformats.org/officeDocument/2006/customXml" ds:itemID="{D2463D52-7DB0-4A62-936A-63F077F9A4B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1677</TotalTime>
  <Words>1989</Words>
  <Application>Microsoft Office PowerPoint</Application>
  <PresentationFormat>On-screen Show (4:3)</PresentationFormat>
  <Paragraphs>209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Corbel</vt:lpstr>
      <vt:lpstr>新細明體</vt:lpstr>
      <vt:lpstr>Symbol</vt:lpstr>
      <vt:lpstr>Wingdings</vt:lpstr>
      <vt:lpstr>Spectrum</vt:lpstr>
      <vt:lpstr>Functions </vt:lpstr>
      <vt:lpstr>Lecture Outline</vt:lpstr>
      <vt:lpstr>Objectives and Outcomes</vt:lpstr>
      <vt:lpstr>Functions</vt:lpstr>
      <vt:lpstr>Functions</vt:lpstr>
      <vt:lpstr>Functions</vt:lpstr>
      <vt:lpstr>FIGURE 1: Assignment of Grades in a  Discrete Mathematics Class</vt:lpstr>
      <vt:lpstr>Some Function Terminology</vt:lpstr>
      <vt:lpstr>Some Function Terminology</vt:lpstr>
      <vt:lpstr>Range versus Codomain</vt:lpstr>
      <vt:lpstr>Range versus Codomain: Example  (See the FIGURE 1 in the previous slide)</vt:lpstr>
      <vt:lpstr>Example 1 </vt:lpstr>
      <vt:lpstr>Solution of Example 1 </vt:lpstr>
      <vt:lpstr>Example 2</vt:lpstr>
      <vt:lpstr>Functions</vt:lpstr>
      <vt:lpstr>Example 6</vt:lpstr>
      <vt:lpstr>Functions</vt:lpstr>
      <vt:lpstr>Example 7 </vt:lpstr>
      <vt:lpstr>Example 7 </vt:lpstr>
      <vt:lpstr>One-to-One Functions </vt:lpstr>
      <vt:lpstr>Example 8</vt:lpstr>
      <vt:lpstr>FIGURE for Example 8 :  A One-to-One Function</vt:lpstr>
      <vt:lpstr>Example 9</vt:lpstr>
      <vt:lpstr>Class Work</vt:lpstr>
      <vt:lpstr>Example 10</vt:lpstr>
      <vt:lpstr>Example : One-to-one function</vt:lpstr>
      <vt:lpstr>Onto Function</vt:lpstr>
      <vt:lpstr>Example 11</vt:lpstr>
      <vt:lpstr>FIGURE for Example 11: An Onto Function</vt:lpstr>
      <vt:lpstr>Example 12</vt:lpstr>
      <vt:lpstr>Class Work</vt:lpstr>
      <vt:lpstr>One-to-one correspondence (bijection )</vt:lpstr>
      <vt:lpstr>FIGURE: Examples of Different Types of Correspondences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46</cp:revision>
  <dcterms:created xsi:type="dcterms:W3CDTF">2018-12-10T17:20:29Z</dcterms:created>
  <dcterms:modified xsi:type="dcterms:W3CDTF">2021-06-19T06:12:22Z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0x010100105DA518FC59F74898473A3594D082D6</vt:lpwstr>
  </property>
</Properties>
</file>