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8.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308" r:id="rId4"/>
    <p:sldId id="324"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39" r:id="rId20"/>
    <p:sldId id="340" r:id="rId21"/>
    <p:sldId id="341" r:id="rId22"/>
    <p:sldId id="343" r:id="rId23"/>
    <p:sldId id="344" r:id="rId24"/>
    <p:sldId id="346" r:id="rId25"/>
    <p:sldId id="345" r:id="rId26"/>
    <p:sldId id="347" r:id="rId27"/>
    <p:sldId id="348" r:id="rId28"/>
    <p:sldId id="349" r:id="rId29"/>
    <p:sldId id="350" r:id="rId30"/>
    <p:sldId id="351" r:id="rId31"/>
    <p:sldId id="352" r:id="rId32"/>
    <p:sldId id="353" r:id="rId33"/>
    <p:sldId id="354" r:id="rId34"/>
    <p:sldId id="355" r:id="rId35"/>
    <p:sldId id="356" r:id="rId36"/>
    <p:sldId id="277" r:id="rId37"/>
    <p:sldId id="26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8566" autoAdjust="0"/>
  </p:normalViewPr>
  <p:slideViewPr>
    <p:cSldViewPr snapToGrid="0" snapToObjects="1">
      <p:cViewPr varScale="1">
        <p:scale>
          <a:sx n="70" d="100"/>
          <a:sy n="70" d="100"/>
        </p:scale>
        <p:origin x="116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48"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13DDF-8C9F-41ED-BCA0-DFAC852E1B28}" type="datetimeFigureOut">
              <a:rPr lang="en-US" smtClean="0"/>
              <a:pPr/>
              <a:t>6/21/2021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91CEC4-8705-463B-9A79-B2018D538492}" type="slidenum">
              <a:rPr lang="en-US" smtClean="0"/>
              <a:pPr/>
              <a:t>‹#›</a:t>
            </a:fld>
            <a:endParaRPr lang="en-US"/>
          </a:p>
        </p:txBody>
      </p:sp>
    </p:spTree>
    <p:extLst>
      <p:ext uri="{BB962C8B-B14F-4D97-AF65-F5344CB8AC3E}">
        <p14:creationId xmlns:p14="http://schemas.microsoft.com/office/powerpoint/2010/main" val="29157252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F4630E-50CB-41D4-B880-9F9D7FA7BA29}" type="datetime1">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270ADB23-474F-49A8-A23D-7A0E84AD2BE6}" type="datetime1">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1CF55E30-D25B-4216-A7A0-BE8AD9B7E327}" type="datetime1">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ACD8EFD5-F0AF-4965-A66C-E35F81ABEC91}" type="datetime1">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EAA4A2D2-B87B-4847-9811-8BF83A23C0A4}" type="datetime1">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60C62871-21BD-4EDE-AE57-59E17BF237ED}" type="datetime1">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9ADF78AD-1CB0-4608-B3A1-669F93264AC6}" type="datetime1">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61E542CD-9A58-4A2A-A626-496AF398B07A}" type="datetime1">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7B8E53B5-49FB-46D3-8DDC-FF194BFECA44}" type="datetime1">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9DBB3357-3270-44AD-8313-0626A2642B80}" type="datetime1">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2E3F85F5-738C-480D-8B46-1B1B3DA4FF26}" type="datetime1">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1DD20414-9D97-4B74-A477-A764E0D269A0}" type="datetime1">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F885F015-530B-454C-ADA2-7F2157207175}" type="datetime1">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84B38430-5DBF-4BDF-AAA2-FD9FC4A2D81F}" type="datetime1">
              <a:rPr lang="en-US" smtClean="0"/>
              <a:pPr/>
              <a:t>6/21/2021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C020C2E2-3F23-42C1-AFF2-4509F057067A}" type="datetime1">
              <a:rPr lang="en-US" smtClean="0"/>
              <a:pPr/>
              <a:t>6/21/2021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D1CE5-8CD7-468E-85A4-78CEAD3625E5}" type="datetime1">
              <a:rPr lang="en-US" smtClean="0"/>
              <a:pPr/>
              <a:t>6/21/2021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54EAB5B0-AB84-48D4-BAFB-665F1E7B35E0}" type="datetime1">
              <a:rPr lang="en-US" smtClean="0"/>
              <a:pPr/>
              <a:t>6/21/2021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Sets </a:t>
            </a:r>
            <a:r>
              <a:rPr lang="en-US" sz="4000" dirty="0" smtClean="0">
                <a:latin typeface="+mn-lt"/>
              </a:rPr>
              <a:t> </a:t>
            </a:r>
            <a:endParaRPr lang="en-US" sz="4000" dirty="0">
              <a:latin typeface="+mn-lt"/>
            </a:endParaRPr>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1204</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3435542717"/>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smtClean="0"/>
                        <a:t>7</a:t>
                      </a:r>
                      <a:endParaRPr lang="en-US" dirty="0"/>
                    </a:p>
                  </a:txBody>
                  <a:tcPr/>
                </a:tc>
                <a:tc>
                  <a:txBody>
                    <a:bodyPr/>
                    <a:lstStyle/>
                    <a:p>
                      <a:r>
                        <a:rPr lang="en-US" dirty="0"/>
                        <a:t>Week No:</a:t>
                      </a:r>
                    </a:p>
                  </a:txBody>
                  <a:tcPr/>
                </a:tc>
                <a:tc>
                  <a:txBody>
                    <a:bodyPr/>
                    <a:lstStyle/>
                    <a:p>
                      <a:r>
                        <a:rPr lang="en-US" dirty="0" smtClean="0"/>
                        <a:t>4</a:t>
                      </a:r>
                      <a:endParaRPr lang="en-US" dirty="0"/>
                    </a:p>
                  </a:txBody>
                  <a:tcPr/>
                </a:tc>
                <a:tc>
                  <a:txBody>
                    <a:bodyPr/>
                    <a:lstStyle/>
                    <a:p>
                      <a:r>
                        <a:rPr lang="en-US" dirty="0"/>
                        <a:t>Semester:</a:t>
                      </a:r>
                    </a:p>
                  </a:txBody>
                  <a:tcPr/>
                </a:tc>
                <a:tc>
                  <a:txBody>
                    <a:bodyPr/>
                    <a:lstStyle/>
                    <a:p>
                      <a:r>
                        <a:rPr lang="en-US" smtClean="0"/>
                        <a:t>Summer 20_21</a:t>
                      </a:r>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err="1" smtClean="0"/>
                        <a:t>Nazia</a:t>
                      </a:r>
                      <a:r>
                        <a:rPr lang="en-US" i="1" dirty="0" smtClean="0"/>
                        <a:t> Hossain</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Discrete Mathematics</a:t>
            </a:r>
            <a:endParaRPr lang="en-US" dirty="0"/>
          </a:p>
        </p:txBody>
      </p:sp>
      <p:sp>
        <p:nvSpPr>
          <p:cNvPr id="9" name="Slide Number Placeholder 8"/>
          <p:cNvSpPr>
            <a:spLocks noGrp="1"/>
          </p:cNvSpPr>
          <p:nvPr>
            <p:ph type="sldNum" sz="quarter" idx="12"/>
          </p:nvPr>
        </p:nvSpPr>
        <p:spPr/>
        <p:txBody>
          <a:bodyPr/>
          <a:lstStyle/>
          <a:p>
            <a:fld id="{5FD889E0-CAB2-4699-909D-B9A88D47ACBE}" type="slidenum">
              <a:rPr lang="en-US" smtClean="0"/>
              <a:pPr/>
              <a:t>1</a:t>
            </a:fld>
            <a:endParaRPr lang="en-US" dirty="0"/>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10</a:t>
            </a:fld>
            <a:endParaRPr lang="en-US"/>
          </a:p>
        </p:txBody>
      </p:sp>
      <p:sp>
        <p:nvSpPr>
          <p:cNvPr id="3" name="Title 2"/>
          <p:cNvSpPr>
            <a:spLocks noGrp="1"/>
          </p:cNvSpPr>
          <p:nvPr>
            <p:ph type="ctrTitle"/>
          </p:nvPr>
        </p:nvSpPr>
        <p:spPr/>
        <p:txBody>
          <a:bodyPr>
            <a:normAutofit/>
          </a:bodyPr>
          <a:lstStyle/>
          <a:p>
            <a:r>
              <a:rPr lang="en-US" sz="4000" b="1" dirty="0" smtClean="0">
                <a:latin typeface="+mn-lt"/>
              </a:rPr>
              <a:t>Standard Numerical Sets</a:t>
            </a:r>
            <a:endParaRPr lang="en-US" sz="4000" b="1" dirty="0">
              <a:latin typeface="+mn-lt"/>
            </a:endParaRPr>
          </a:p>
        </p:txBody>
      </p:sp>
      <p:sp>
        <p:nvSpPr>
          <p:cNvPr id="5" name="Rectangle 4"/>
          <p:cNvSpPr/>
          <p:nvPr/>
        </p:nvSpPr>
        <p:spPr>
          <a:xfrm>
            <a:off x="284861" y="2160501"/>
            <a:ext cx="8515739" cy="3570208"/>
          </a:xfrm>
          <a:prstGeom prst="rect">
            <a:avLst/>
          </a:prstGeom>
        </p:spPr>
        <p:txBody>
          <a:bodyPr wrap="square">
            <a:spAutoFit/>
          </a:bodyPr>
          <a:lstStyle/>
          <a:p>
            <a:r>
              <a:rPr lang="en-US" altLang="zh-TW" sz="2400" b="1" dirty="0" smtClean="0">
                <a:solidFill>
                  <a:srgbClr val="FF0000"/>
                </a:solidFill>
              </a:rPr>
              <a:t>N</a:t>
            </a:r>
            <a:r>
              <a:rPr lang="en-US" altLang="zh-TW" sz="2400" b="1" dirty="0" smtClean="0"/>
              <a:t> </a:t>
            </a:r>
            <a:r>
              <a:rPr lang="en-US" altLang="zh-TW" sz="2400" dirty="0" smtClean="0"/>
              <a:t>= {0, 1, 2, 3, …}, </a:t>
            </a:r>
            <a:r>
              <a:rPr lang="en-US" altLang="zh-TW" sz="2400" dirty="0" smtClean="0">
                <a:solidFill>
                  <a:srgbClr val="FF0000"/>
                </a:solidFill>
              </a:rPr>
              <a:t>natural numbers</a:t>
            </a:r>
          </a:p>
          <a:p>
            <a:r>
              <a:rPr lang="en-US" altLang="zh-TW" sz="2400" b="1" dirty="0" smtClean="0">
                <a:solidFill>
                  <a:srgbClr val="FF0000"/>
                </a:solidFill>
              </a:rPr>
              <a:t>Z</a:t>
            </a:r>
            <a:r>
              <a:rPr lang="en-US" altLang="zh-TW" sz="2400" b="1" dirty="0" smtClean="0"/>
              <a:t> </a:t>
            </a:r>
            <a:r>
              <a:rPr lang="en-US" altLang="zh-TW" sz="2400" dirty="0" smtClean="0"/>
              <a:t>= {…,-2, -1, 0, 1, 2, …}, </a:t>
            </a:r>
            <a:r>
              <a:rPr lang="en-US" altLang="zh-TW" sz="2400" dirty="0" smtClean="0">
                <a:solidFill>
                  <a:srgbClr val="FF0000"/>
                </a:solidFill>
              </a:rPr>
              <a:t>integers</a:t>
            </a:r>
          </a:p>
          <a:p>
            <a:r>
              <a:rPr lang="en-US" altLang="zh-TW" sz="2400" b="1" dirty="0" smtClean="0">
                <a:solidFill>
                  <a:srgbClr val="FF0000"/>
                </a:solidFill>
              </a:rPr>
              <a:t>Z</a:t>
            </a:r>
            <a:r>
              <a:rPr lang="en-US" altLang="zh-TW" sz="2400" baseline="30000" dirty="0" smtClean="0">
                <a:solidFill>
                  <a:srgbClr val="FF0000"/>
                </a:solidFill>
              </a:rPr>
              <a:t>+</a:t>
            </a:r>
            <a:r>
              <a:rPr lang="en-US" altLang="zh-TW" sz="2400" baseline="30000" dirty="0" smtClean="0"/>
              <a:t> </a:t>
            </a:r>
            <a:r>
              <a:rPr lang="en-US" altLang="zh-TW" sz="2400" dirty="0" smtClean="0"/>
              <a:t>= {1, 2, 3, …}, </a:t>
            </a:r>
            <a:r>
              <a:rPr lang="en-US" altLang="zh-TW" sz="2400" dirty="0" smtClean="0">
                <a:solidFill>
                  <a:srgbClr val="FF0000"/>
                </a:solidFill>
              </a:rPr>
              <a:t>positive integers</a:t>
            </a:r>
          </a:p>
          <a:p>
            <a:r>
              <a:rPr lang="en-US" altLang="zh-TW" sz="2400" b="1" dirty="0" smtClean="0">
                <a:solidFill>
                  <a:srgbClr val="FF0000"/>
                </a:solidFill>
              </a:rPr>
              <a:t>Q</a:t>
            </a:r>
            <a:r>
              <a:rPr lang="en-US" altLang="zh-TW" sz="2400" b="1" dirty="0" smtClean="0"/>
              <a:t> </a:t>
            </a:r>
            <a:r>
              <a:rPr lang="en-US" altLang="zh-TW" sz="2400" dirty="0" smtClean="0"/>
              <a:t>= {</a:t>
            </a:r>
            <a:r>
              <a:rPr lang="en-US" altLang="zh-TW" sz="2400" i="1" dirty="0" smtClean="0"/>
              <a:t>p/</a:t>
            </a:r>
            <a:r>
              <a:rPr lang="en-US" altLang="zh-TW" sz="2400" i="1" dirty="0" err="1" smtClean="0"/>
              <a:t>q</a:t>
            </a:r>
            <a:r>
              <a:rPr lang="en-US" altLang="zh-TW" sz="2400" dirty="0" err="1" smtClean="0"/>
              <a:t>|</a:t>
            </a:r>
            <a:r>
              <a:rPr lang="en-US" altLang="zh-TW" sz="2400" i="1" dirty="0" err="1" smtClean="0"/>
              <a:t>p</a:t>
            </a:r>
            <a:r>
              <a:rPr lang="en-US" altLang="zh-TW" sz="2400" dirty="0" err="1" smtClean="0">
                <a:sym typeface="Symbol" pitchFamily="18" charset="2"/>
              </a:rPr>
              <a:t></a:t>
            </a:r>
            <a:r>
              <a:rPr lang="en-US" altLang="zh-TW" sz="2400" b="1" dirty="0" err="1" smtClean="0">
                <a:sym typeface="Symbol" pitchFamily="18" charset="2"/>
              </a:rPr>
              <a:t>Z</a:t>
            </a:r>
            <a:r>
              <a:rPr lang="en-US" altLang="zh-TW" sz="2400" dirty="0" smtClean="0">
                <a:sym typeface="Symbol" pitchFamily="18" charset="2"/>
              </a:rPr>
              <a:t>, </a:t>
            </a:r>
            <a:r>
              <a:rPr lang="en-US" altLang="zh-TW" sz="2400" i="1" dirty="0" err="1" smtClean="0">
                <a:sym typeface="Symbol" pitchFamily="18" charset="2"/>
              </a:rPr>
              <a:t>q</a:t>
            </a:r>
            <a:r>
              <a:rPr lang="en-US" altLang="zh-TW" sz="2400" dirty="0" err="1" smtClean="0">
                <a:sym typeface="Symbol" pitchFamily="18" charset="2"/>
              </a:rPr>
              <a:t></a:t>
            </a:r>
            <a:r>
              <a:rPr lang="en-US" altLang="zh-TW" sz="2400" b="1" dirty="0" err="1" smtClean="0">
                <a:sym typeface="Symbol" pitchFamily="18" charset="2"/>
              </a:rPr>
              <a:t>Z</a:t>
            </a:r>
            <a:r>
              <a:rPr lang="en-US" altLang="zh-TW" sz="2400" dirty="0" smtClean="0">
                <a:sym typeface="Symbol" pitchFamily="18" charset="2"/>
              </a:rPr>
              <a:t>, and </a:t>
            </a:r>
            <a:r>
              <a:rPr lang="en-US" altLang="zh-TW" sz="2400" i="1" dirty="0" smtClean="0">
                <a:sym typeface="Symbol" pitchFamily="18" charset="2"/>
              </a:rPr>
              <a:t>q</a:t>
            </a:r>
            <a:r>
              <a:rPr lang="en-US" altLang="zh-TW" sz="2400" dirty="0" smtClean="0">
                <a:sym typeface="Symbol" pitchFamily="18" charset="2"/>
              </a:rPr>
              <a:t>0}, </a:t>
            </a:r>
            <a:r>
              <a:rPr lang="en-US" altLang="zh-TW" sz="2400" dirty="0" smtClean="0">
                <a:solidFill>
                  <a:srgbClr val="FF0000"/>
                </a:solidFill>
                <a:sym typeface="Symbol" pitchFamily="18" charset="2"/>
              </a:rPr>
              <a:t>rational numbers</a:t>
            </a:r>
          </a:p>
          <a:p>
            <a:r>
              <a:rPr lang="en-US" altLang="zh-TW" sz="2400" b="1" dirty="0" smtClean="0">
                <a:solidFill>
                  <a:srgbClr val="FF0000"/>
                </a:solidFill>
                <a:sym typeface="Symbol" pitchFamily="18" charset="2"/>
              </a:rPr>
              <a:t>R</a:t>
            </a:r>
            <a:r>
              <a:rPr lang="en-US" altLang="zh-TW" sz="2400" dirty="0" smtClean="0">
                <a:sym typeface="Symbol" pitchFamily="18" charset="2"/>
              </a:rPr>
              <a:t> = </a:t>
            </a:r>
            <a:r>
              <a:rPr lang="en-US" altLang="zh-TW" sz="2400" dirty="0" smtClean="0">
                <a:solidFill>
                  <a:srgbClr val="FF0000"/>
                </a:solidFill>
                <a:sym typeface="Symbol" pitchFamily="18" charset="2"/>
              </a:rPr>
              <a:t>real numbers</a:t>
            </a:r>
          </a:p>
          <a:p>
            <a:pPr marL="274320" indent="-274320">
              <a:spcBef>
                <a:spcPts val="600"/>
              </a:spcBef>
              <a:buFont typeface="Arial" pitchFamily="34" charset="0"/>
              <a:buChar char="•"/>
            </a:pPr>
            <a:r>
              <a:rPr lang="en-US" sz="2400" dirty="0" smtClean="0"/>
              <a:t>The </a:t>
            </a:r>
            <a:r>
              <a:rPr lang="en-US" sz="2400" dirty="0" smtClean="0">
                <a:solidFill>
                  <a:srgbClr val="0000FF"/>
                </a:solidFill>
              </a:rPr>
              <a:t>real numbers</a:t>
            </a:r>
            <a:r>
              <a:rPr lang="en-US" sz="2400" dirty="0" smtClean="0"/>
              <a:t>:  </a:t>
            </a:r>
            <a:r>
              <a:rPr lang="en-US" sz="2400" b="1" dirty="0" smtClean="0"/>
              <a:t>R  ==&gt; </a:t>
            </a:r>
            <a:r>
              <a:rPr lang="en-US" sz="2400" dirty="0" smtClean="0"/>
              <a:t>contains any decimal number of arbitrary precision</a:t>
            </a:r>
          </a:p>
          <a:p>
            <a:pPr marL="274320" indent="-274320">
              <a:spcBef>
                <a:spcPts val="600"/>
              </a:spcBef>
              <a:buFont typeface="Arial" pitchFamily="34" charset="0"/>
              <a:buChar char="•"/>
            </a:pPr>
            <a:r>
              <a:rPr lang="en-US" sz="2400" b="1" dirty="0" smtClean="0"/>
              <a:t> </a:t>
            </a:r>
            <a:r>
              <a:rPr lang="en-US" sz="2400" dirty="0" smtClean="0"/>
              <a:t>The </a:t>
            </a:r>
            <a:r>
              <a:rPr lang="en-US" sz="2400" dirty="0" smtClean="0">
                <a:solidFill>
                  <a:srgbClr val="0000FF"/>
                </a:solidFill>
              </a:rPr>
              <a:t>rational numbers</a:t>
            </a:r>
            <a:r>
              <a:rPr lang="en-US" sz="2400" dirty="0" smtClean="0"/>
              <a:t>: </a:t>
            </a:r>
            <a:r>
              <a:rPr lang="en-US" sz="2400" b="1" dirty="0" smtClean="0"/>
              <a:t>Q ==&gt; </a:t>
            </a:r>
            <a:r>
              <a:rPr lang="en-US" sz="2400" dirty="0" smtClean="0"/>
              <a:t>these are decimal numbers whose decimal expansion repeats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11</a:t>
            </a:fld>
            <a:endParaRPr lang="en-US"/>
          </a:p>
        </p:txBody>
      </p:sp>
      <p:sp>
        <p:nvSpPr>
          <p:cNvPr id="3" name="Title 2"/>
          <p:cNvSpPr>
            <a:spLocks noGrp="1"/>
          </p:cNvSpPr>
          <p:nvPr>
            <p:ph type="ctrTitle"/>
          </p:nvPr>
        </p:nvSpPr>
        <p:spPr/>
        <p:txBody>
          <a:bodyPr>
            <a:normAutofit/>
          </a:bodyPr>
          <a:lstStyle/>
          <a:p>
            <a:r>
              <a:rPr lang="en-US" sz="4000" b="1" dirty="0" smtClean="0">
                <a:latin typeface="+mn-lt"/>
                <a:sym typeface="Symbol" pitchFamily="18" charset="2"/>
              </a:rPr>
              <a:t>-Notation</a:t>
            </a:r>
            <a:endParaRPr lang="en-US" sz="4000" b="1" dirty="0">
              <a:latin typeface="+mn-lt"/>
            </a:endParaRPr>
          </a:p>
        </p:txBody>
      </p:sp>
      <p:sp>
        <p:nvSpPr>
          <p:cNvPr id="5" name="Rectangle 4"/>
          <p:cNvSpPr/>
          <p:nvPr/>
        </p:nvSpPr>
        <p:spPr>
          <a:xfrm>
            <a:off x="245660" y="2139054"/>
            <a:ext cx="8691420" cy="3785652"/>
          </a:xfrm>
          <a:prstGeom prst="rect">
            <a:avLst/>
          </a:prstGeom>
        </p:spPr>
        <p:txBody>
          <a:bodyPr wrap="square">
            <a:spAutoFit/>
          </a:bodyPr>
          <a:lstStyle/>
          <a:p>
            <a:pPr marL="274320" indent="-274320">
              <a:spcBef>
                <a:spcPts val="600"/>
              </a:spcBef>
              <a:buFont typeface="Arial" pitchFamily="34" charset="0"/>
              <a:buChar char="•"/>
              <a:defRPr/>
            </a:pPr>
            <a:r>
              <a:rPr lang="en-US" sz="2000" dirty="0" smtClean="0">
                <a:sym typeface="Symbol" pitchFamily="18" charset="2"/>
              </a:rPr>
              <a:t>The Greek letter </a:t>
            </a:r>
            <a:r>
              <a:rPr lang="en-US" sz="2000" b="1" dirty="0" smtClean="0">
                <a:solidFill>
                  <a:srgbClr val="0000FF"/>
                </a:solidFill>
                <a:sym typeface="Symbol" pitchFamily="18" charset="2"/>
              </a:rPr>
              <a:t>“”</a:t>
            </a:r>
            <a:r>
              <a:rPr lang="en-US" sz="2000" dirty="0" smtClean="0">
                <a:sym typeface="Symbol" pitchFamily="18" charset="2"/>
              </a:rPr>
              <a:t> (</a:t>
            </a:r>
            <a:r>
              <a:rPr lang="en-US" sz="2000" b="1" dirty="0" smtClean="0">
                <a:solidFill>
                  <a:srgbClr val="0000FF"/>
                </a:solidFill>
                <a:sym typeface="Symbol" pitchFamily="18" charset="2"/>
              </a:rPr>
              <a:t>epsilon</a:t>
            </a:r>
            <a:r>
              <a:rPr lang="en-US" sz="2000" dirty="0" smtClean="0">
                <a:sym typeface="Symbol" pitchFamily="18" charset="2"/>
              </a:rPr>
              <a:t>) is used to denote that an object is an </a:t>
            </a:r>
            <a:r>
              <a:rPr lang="en-US" sz="2000" i="1" dirty="0" smtClean="0">
                <a:sym typeface="Symbol" pitchFamily="18" charset="2"/>
              </a:rPr>
              <a:t>element </a:t>
            </a:r>
            <a:r>
              <a:rPr lang="en-US" sz="2000" dirty="0" smtClean="0">
                <a:sym typeface="Symbol" pitchFamily="18" charset="2"/>
              </a:rPr>
              <a:t> of a set. When crossed out </a:t>
            </a:r>
            <a:r>
              <a:rPr lang="en-US" sz="2000" b="1" dirty="0" smtClean="0">
                <a:sym typeface="Symbol" pitchFamily="18" charset="2"/>
              </a:rPr>
              <a:t>“”</a:t>
            </a:r>
            <a:r>
              <a:rPr lang="en-US" sz="2000" dirty="0" smtClean="0">
                <a:sym typeface="Symbol" pitchFamily="18" charset="2"/>
              </a:rPr>
              <a:t> denotes that the object is </a:t>
            </a:r>
            <a:r>
              <a:rPr lang="en-US" sz="2000" i="1" dirty="0" smtClean="0">
                <a:sym typeface="Symbol" pitchFamily="18" charset="2"/>
              </a:rPr>
              <a:t>not an element</a:t>
            </a:r>
            <a:r>
              <a:rPr lang="en-US" sz="2000" dirty="0" smtClean="0">
                <a:sym typeface="Symbol" pitchFamily="18" charset="2"/>
              </a:rPr>
              <a:t>.”</a:t>
            </a:r>
          </a:p>
          <a:p>
            <a:pPr marL="274320" indent="-274320">
              <a:spcBef>
                <a:spcPts val="600"/>
              </a:spcBef>
              <a:defRPr/>
            </a:pPr>
            <a:r>
              <a:rPr lang="en-US" sz="2000" dirty="0" smtClean="0">
                <a:solidFill>
                  <a:srgbClr val="FF0000"/>
                </a:solidFill>
                <a:sym typeface="Symbol" pitchFamily="18" charset="2"/>
              </a:rPr>
              <a:t>	</a:t>
            </a:r>
            <a:r>
              <a:rPr lang="en-US" sz="2000" u="sng" dirty="0" smtClean="0">
                <a:solidFill>
                  <a:srgbClr val="FF0000"/>
                </a:solidFill>
                <a:sym typeface="Symbol" pitchFamily="18" charset="2"/>
              </a:rPr>
              <a:t>Example</a:t>
            </a:r>
            <a:r>
              <a:rPr lang="en-US" sz="2000" dirty="0" smtClean="0">
                <a:solidFill>
                  <a:srgbClr val="FF0000"/>
                </a:solidFill>
                <a:sym typeface="Symbol" pitchFamily="18" charset="2"/>
              </a:rPr>
              <a:t>:  </a:t>
            </a:r>
            <a:r>
              <a:rPr lang="en-US" sz="2000" dirty="0" smtClean="0">
                <a:solidFill>
                  <a:srgbClr val="0000FF"/>
                </a:solidFill>
                <a:sym typeface="Symbol" pitchFamily="18" charset="2"/>
              </a:rPr>
              <a:t>3 </a:t>
            </a:r>
            <a:r>
              <a:rPr lang="en-US" sz="2000" b="1" dirty="0" smtClean="0">
                <a:solidFill>
                  <a:srgbClr val="0000FF"/>
                </a:solidFill>
                <a:sym typeface="Symbol" pitchFamily="18" charset="2"/>
              </a:rPr>
              <a:t></a:t>
            </a:r>
            <a:r>
              <a:rPr lang="en-US" sz="2000" dirty="0" smtClean="0">
                <a:solidFill>
                  <a:srgbClr val="0000FF"/>
                </a:solidFill>
                <a:sym typeface="Symbol" pitchFamily="18" charset="2"/>
              </a:rPr>
              <a:t> </a:t>
            </a:r>
            <a:r>
              <a:rPr lang="en-US" sz="2000" i="1" dirty="0" smtClean="0">
                <a:solidFill>
                  <a:srgbClr val="0000FF"/>
                </a:solidFill>
                <a:sym typeface="Symbol" pitchFamily="18" charset="2"/>
              </a:rPr>
              <a:t>S  </a:t>
            </a:r>
            <a:r>
              <a:rPr lang="en-US" sz="2000" dirty="0" smtClean="0">
                <a:solidFill>
                  <a:srgbClr val="0000FF"/>
                </a:solidFill>
                <a:sym typeface="Symbol" pitchFamily="18" charset="2"/>
              </a:rPr>
              <a:t>reads:  “3 is an element of the set </a:t>
            </a:r>
            <a:r>
              <a:rPr lang="en-US" sz="2000" i="1" dirty="0" smtClean="0">
                <a:solidFill>
                  <a:srgbClr val="0000FF"/>
                </a:solidFill>
                <a:sym typeface="Symbol" pitchFamily="18" charset="2"/>
              </a:rPr>
              <a:t>S </a:t>
            </a:r>
            <a:r>
              <a:rPr lang="en-US" sz="2000" dirty="0" smtClean="0">
                <a:solidFill>
                  <a:srgbClr val="0000FF"/>
                </a:solidFill>
                <a:sym typeface="Symbol" pitchFamily="18" charset="2"/>
              </a:rPr>
              <a:t>”.</a:t>
            </a:r>
          </a:p>
          <a:p>
            <a:pPr marL="274320" indent="-274320">
              <a:spcBef>
                <a:spcPts val="600"/>
              </a:spcBef>
              <a:defRPr/>
            </a:pPr>
            <a:r>
              <a:rPr lang="en-US" sz="2000" dirty="0" smtClean="0">
                <a:solidFill>
                  <a:srgbClr val="0000FF"/>
                </a:solidFill>
                <a:sym typeface="Symbol" pitchFamily="18" charset="2"/>
              </a:rPr>
              <a:t>                      3 </a:t>
            </a:r>
            <a:r>
              <a:rPr lang="en-US" sz="2000" b="1" dirty="0" smtClean="0">
                <a:solidFill>
                  <a:srgbClr val="0000FF"/>
                </a:solidFill>
                <a:sym typeface="Symbol" pitchFamily="18" charset="2"/>
              </a:rPr>
              <a:t></a:t>
            </a:r>
            <a:r>
              <a:rPr lang="en-US" sz="2000" dirty="0" smtClean="0">
                <a:solidFill>
                  <a:srgbClr val="0000FF"/>
                </a:solidFill>
                <a:sym typeface="Symbol" pitchFamily="18" charset="2"/>
              </a:rPr>
              <a:t>  </a:t>
            </a:r>
            <a:r>
              <a:rPr lang="en-US" sz="2000" i="1" dirty="0" smtClean="0">
                <a:solidFill>
                  <a:srgbClr val="0000FF"/>
                </a:solidFill>
                <a:sym typeface="Symbol" pitchFamily="18" charset="2"/>
              </a:rPr>
              <a:t>S  </a:t>
            </a:r>
            <a:r>
              <a:rPr lang="en-US" sz="2000" dirty="0" smtClean="0">
                <a:solidFill>
                  <a:srgbClr val="0000FF"/>
                </a:solidFill>
                <a:sym typeface="Symbol" pitchFamily="18" charset="2"/>
              </a:rPr>
              <a:t>reads:  “3 is an not element of the set </a:t>
            </a:r>
            <a:r>
              <a:rPr lang="en-US" sz="2000" i="1" dirty="0" smtClean="0">
                <a:solidFill>
                  <a:srgbClr val="0000FF"/>
                </a:solidFill>
                <a:sym typeface="Symbol" pitchFamily="18" charset="2"/>
              </a:rPr>
              <a:t>S </a:t>
            </a:r>
            <a:r>
              <a:rPr lang="en-US" sz="2000" dirty="0" smtClean="0">
                <a:solidFill>
                  <a:srgbClr val="0000FF"/>
                </a:solidFill>
                <a:sym typeface="Symbol" pitchFamily="18" charset="2"/>
              </a:rPr>
              <a:t>”. </a:t>
            </a:r>
          </a:p>
          <a:p>
            <a:pPr marL="274320" indent="-274320">
              <a:spcBef>
                <a:spcPts val="600"/>
              </a:spcBef>
              <a:buFont typeface="Arial" pitchFamily="34" charset="0"/>
              <a:buChar char="•"/>
              <a:defRPr/>
            </a:pPr>
            <a:r>
              <a:rPr lang="en-US" sz="2000" b="1" dirty="0" smtClean="0">
                <a:solidFill>
                  <a:srgbClr val="FF0000"/>
                </a:solidFill>
                <a:sym typeface="Symbol" pitchFamily="18" charset="2"/>
              </a:rPr>
              <a:t>Q:  Which of the following are true:</a:t>
            </a:r>
          </a:p>
          <a:p>
            <a:pPr lvl="2" indent="-457200">
              <a:spcBef>
                <a:spcPts val="600"/>
              </a:spcBef>
              <a:buFont typeface="+mj-lt"/>
              <a:buAutoNum type="arabicPeriod"/>
              <a:defRPr/>
            </a:pPr>
            <a:r>
              <a:rPr lang="en-US" sz="2000" dirty="0" smtClean="0">
                <a:sym typeface="Symbol" pitchFamily="18" charset="2"/>
              </a:rPr>
              <a:t>3 </a:t>
            </a:r>
            <a:r>
              <a:rPr lang="en-US" sz="2000" b="1" dirty="0" smtClean="0">
                <a:sym typeface="Symbol" pitchFamily="18" charset="2"/>
              </a:rPr>
              <a:t></a:t>
            </a:r>
            <a:r>
              <a:rPr lang="en-US" sz="2000" dirty="0" smtClean="0">
                <a:sym typeface="Symbol" pitchFamily="18" charset="2"/>
              </a:rPr>
              <a:t> </a:t>
            </a:r>
            <a:r>
              <a:rPr lang="en-US" sz="2000" b="1" dirty="0" smtClean="0">
                <a:sym typeface="Symbol" pitchFamily="18" charset="2"/>
              </a:rPr>
              <a:t>R</a:t>
            </a:r>
          </a:p>
          <a:p>
            <a:pPr lvl="2" indent="-457200">
              <a:spcBef>
                <a:spcPts val="600"/>
              </a:spcBef>
              <a:buFont typeface="+mj-lt"/>
              <a:buAutoNum type="arabicPeriod"/>
              <a:defRPr/>
            </a:pPr>
            <a:r>
              <a:rPr lang="en-US" sz="2000" dirty="0" smtClean="0">
                <a:sym typeface="Symbol" pitchFamily="18" charset="2"/>
              </a:rPr>
              <a:t>-3 </a:t>
            </a:r>
            <a:r>
              <a:rPr lang="en-US" sz="2000" b="1" dirty="0" smtClean="0">
                <a:sym typeface="Symbol" pitchFamily="18" charset="2"/>
              </a:rPr>
              <a:t></a:t>
            </a:r>
            <a:r>
              <a:rPr lang="en-US" sz="2000" dirty="0" smtClean="0">
                <a:sym typeface="Symbol" pitchFamily="18" charset="2"/>
              </a:rPr>
              <a:t> </a:t>
            </a:r>
            <a:r>
              <a:rPr lang="en-US" sz="2000" b="1" dirty="0" smtClean="0">
                <a:sym typeface="Symbol" pitchFamily="18" charset="2"/>
              </a:rPr>
              <a:t>N</a:t>
            </a:r>
          </a:p>
          <a:p>
            <a:pPr lvl="2" indent="-457200">
              <a:spcBef>
                <a:spcPts val="600"/>
              </a:spcBef>
              <a:buFont typeface="+mj-lt"/>
              <a:buAutoNum type="arabicPeriod"/>
              <a:defRPr/>
            </a:pPr>
            <a:r>
              <a:rPr lang="en-US" sz="2000" dirty="0" smtClean="0">
                <a:sym typeface="Symbol" pitchFamily="18" charset="2"/>
              </a:rPr>
              <a:t>-3 </a:t>
            </a:r>
            <a:r>
              <a:rPr lang="en-US" sz="2000" b="1" dirty="0" smtClean="0">
                <a:sym typeface="Symbol" pitchFamily="18" charset="2"/>
              </a:rPr>
              <a:t></a:t>
            </a:r>
            <a:r>
              <a:rPr lang="en-US" sz="2000" dirty="0" smtClean="0">
                <a:sym typeface="Symbol" pitchFamily="18" charset="2"/>
              </a:rPr>
              <a:t> </a:t>
            </a:r>
            <a:r>
              <a:rPr lang="en-US" sz="2000" b="1" dirty="0" smtClean="0">
                <a:sym typeface="Symbol" pitchFamily="18" charset="2"/>
              </a:rPr>
              <a:t>R</a:t>
            </a:r>
          </a:p>
          <a:p>
            <a:pPr lvl="2" indent="-457200">
              <a:spcBef>
                <a:spcPts val="600"/>
              </a:spcBef>
              <a:buFont typeface="+mj-lt"/>
              <a:buAutoNum type="arabicPeriod"/>
              <a:defRPr/>
            </a:pPr>
            <a:r>
              <a:rPr lang="en-US" sz="2000" dirty="0" smtClean="0">
                <a:sym typeface="Symbol" pitchFamily="18" charset="2"/>
              </a:rPr>
              <a:t>0 </a:t>
            </a:r>
            <a:r>
              <a:rPr lang="en-US" sz="2000" b="1" dirty="0" smtClean="0">
                <a:sym typeface="Symbol" pitchFamily="18" charset="2"/>
              </a:rPr>
              <a:t></a:t>
            </a:r>
            <a:r>
              <a:rPr lang="en-US" sz="2000" dirty="0" smtClean="0">
                <a:sym typeface="Symbol" pitchFamily="18" charset="2"/>
              </a:rPr>
              <a:t> </a:t>
            </a:r>
            <a:r>
              <a:rPr lang="en-US" sz="2000" b="1" dirty="0" smtClean="0">
                <a:sym typeface="Symbol" pitchFamily="18" charset="2"/>
              </a:rPr>
              <a:t>Z</a:t>
            </a:r>
            <a:r>
              <a:rPr lang="en-US" sz="2000" b="1" baseline="30000" dirty="0" smtClean="0">
                <a:sym typeface="Symbol" pitchFamily="18" charset="2"/>
              </a:rPr>
              <a:t>+</a:t>
            </a:r>
          </a:p>
          <a:p>
            <a:pPr lvl="2" indent="-457200">
              <a:spcBef>
                <a:spcPts val="600"/>
              </a:spcBef>
              <a:buFont typeface="+mj-lt"/>
              <a:buAutoNum type="arabicPeriod"/>
              <a:defRPr/>
            </a:pPr>
            <a:r>
              <a:rPr lang="en-US" sz="2000" dirty="0" smtClean="0">
                <a:sym typeface="Symbol" pitchFamily="18" charset="2"/>
              </a:rPr>
              <a:t> </a:t>
            </a:r>
            <a:r>
              <a:rPr lang="en-US" sz="2000" i="1" dirty="0" smtClean="0">
                <a:sym typeface="Symbol" pitchFamily="18" charset="2"/>
              </a:rPr>
              <a:t>x, </a:t>
            </a:r>
            <a:r>
              <a:rPr lang="en-US" sz="2000" dirty="0" smtClean="0">
                <a:sym typeface="Symbol" pitchFamily="18" charset="2"/>
              </a:rPr>
              <a:t>  </a:t>
            </a:r>
            <a:r>
              <a:rPr lang="en-US" sz="2000" i="1" dirty="0" err="1" smtClean="0">
                <a:sym typeface="Symbol" pitchFamily="18" charset="2"/>
              </a:rPr>
              <a:t>x</a:t>
            </a:r>
            <a:r>
              <a:rPr lang="en-US" sz="2000" dirty="0" err="1" smtClean="0">
                <a:sym typeface="Symbol" pitchFamily="18" charset="2"/>
              </a:rPr>
              <a:t></a:t>
            </a:r>
            <a:r>
              <a:rPr lang="en-US" sz="2000" b="1" dirty="0" err="1" smtClean="0">
                <a:sym typeface="Symbol" pitchFamily="18" charset="2"/>
              </a:rPr>
              <a:t>R</a:t>
            </a:r>
            <a:r>
              <a:rPr lang="en-US" sz="2000" b="1" dirty="0" smtClean="0">
                <a:sym typeface="Symbol" pitchFamily="18" charset="2"/>
              </a:rPr>
              <a:t>  </a:t>
            </a:r>
            <a:r>
              <a:rPr lang="en-US" sz="2000" i="1" dirty="0" smtClean="0">
                <a:sym typeface="Symbol" pitchFamily="18" charset="2"/>
              </a:rPr>
              <a:t>x</a:t>
            </a:r>
            <a:r>
              <a:rPr lang="en-US" sz="2000" baseline="30000" dirty="0" smtClean="0">
                <a:sym typeface="Symbol" pitchFamily="18" charset="2"/>
              </a:rPr>
              <a:t>2 </a:t>
            </a:r>
            <a:r>
              <a:rPr lang="en-US" sz="2000" dirty="0" smtClean="0">
                <a:sym typeface="Symbol" pitchFamily="18" charset="2"/>
              </a:rPr>
              <a:t>= - 5  </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12</a:t>
            </a:fld>
            <a:endParaRPr lang="en-US"/>
          </a:p>
        </p:txBody>
      </p:sp>
      <p:sp>
        <p:nvSpPr>
          <p:cNvPr id="3" name="Title 2"/>
          <p:cNvSpPr>
            <a:spLocks noGrp="1"/>
          </p:cNvSpPr>
          <p:nvPr>
            <p:ph type="ctrTitle"/>
          </p:nvPr>
        </p:nvSpPr>
        <p:spPr/>
        <p:txBody>
          <a:bodyPr>
            <a:normAutofit/>
          </a:bodyPr>
          <a:lstStyle/>
          <a:p>
            <a:r>
              <a:rPr lang="en-US" sz="4000" b="1" dirty="0" smtClean="0">
                <a:latin typeface="+mn-lt"/>
                <a:sym typeface="Symbol" pitchFamily="18" charset="2"/>
              </a:rPr>
              <a:t>-Notation</a:t>
            </a:r>
            <a:endParaRPr lang="en-US" sz="4000" b="1" dirty="0">
              <a:latin typeface="+mn-lt"/>
            </a:endParaRPr>
          </a:p>
        </p:txBody>
      </p:sp>
      <p:sp>
        <p:nvSpPr>
          <p:cNvPr id="5" name="Rectangle 4"/>
          <p:cNvSpPr/>
          <p:nvPr/>
        </p:nvSpPr>
        <p:spPr>
          <a:xfrm>
            <a:off x="312157" y="2136339"/>
            <a:ext cx="8515739" cy="3539430"/>
          </a:xfrm>
          <a:prstGeom prst="rect">
            <a:avLst/>
          </a:prstGeom>
        </p:spPr>
        <p:txBody>
          <a:bodyPr wrap="square">
            <a:spAutoFit/>
          </a:bodyPr>
          <a:lstStyle/>
          <a:p>
            <a:pPr marL="609600" indent="-609600"/>
            <a:r>
              <a:rPr lang="en-US" sz="2800" u="sng" dirty="0" smtClean="0">
                <a:solidFill>
                  <a:srgbClr val="0000FF"/>
                </a:solidFill>
                <a:sym typeface="Symbol" pitchFamily="18" charset="2"/>
              </a:rPr>
              <a:t>Answers</a:t>
            </a:r>
            <a:r>
              <a:rPr lang="en-US" sz="2800" dirty="0" smtClean="0">
                <a:solidFill>
                  <a:srgbClr val="0000FF"/>
                </a:solidFill>
                <a:sym typeface="Symbol" pitchFamily="18" charset="2"/>
              </a:rPr>
              <a:t>:  </a:t>
            </a:r>
          </a:p>
          <a:p>
            <a:pPr marL="609600" indent="-609600">
              <a:buFont typeface="Wingdings" pitchFamily="2" charset="2"/>
              <a:buAutoNum type="arabicPeriod"/>
            </a:pPr>
            <a:r>
              <a:rPr lang="en-US" sz="2800" dirty="0" smtClean="0">
                <a:sym typeface="Symbol" pitchFamily="18" charset="2"/>
              </a:rPr>
              <a:t>3  </a:t>
            </a:r>
            <a:r>
              <a:rPr lang="en-US" sz="2800" b="1" dirty="0" smtClean="0">
                <a:sym typeface="Symbol" pitchFamily="18" charset="2"/>
              </a:rPr>
              <a:t>R</a:t>
            </a:r>
            <a:r>
              <a:rPr lang="en-US" sz="2800" dirty="0" smtClean="0">
                <a:sym typeface="Symbol" pitchFamily="18" charset="2"/>
              </a:rPr>
              <a:t>.  </a:t>
            </a:r>
            <a:r>
              <a:rPr lang="en-US" sz="2800" dirty="0" smtClean="0">
                <a:solidFill>
                  <a:srgbClr val="0000FF"/>
                </a:solidFill>
                <a:sym typeface="Symbol" pitchFamily="18" charset="2"/>
              </a:rPr>
              <a:t>True</a:t>
            </a:r>
            <a:r>
              <a:rPr lang="en-US" sz="2800" dirty="0" smtClean="0">
                <a:sym typeface="Symbol" pitchFamily="18" charset="2"/>
              </a:rPr>
              <a:t>: 3 is a real number.</a:t>
            </a:r>
            <a:endParaRPr lang="en-US" sz="2800" b="1" dirty="0" smtClean="0">
              <a:sym typeface="Symbol" pitchFamily="18" charset="2"/>
            </a:endParaRPr>
          </a:p>
          <a:p>
            <a:pPr marL="609600" indent="-609600">
              <a:buFont typeface="Wingdings" pitchFamily="2" charset="2"/>
              <a:buAutoNum type="arabicPeriod"/>
            </a:pPr>
            <a:r>
              <a:rPr lang="en-US" sz="2800" dirty="0" smtClean="0">
                <a:sym typeface="Symbol"/>
              </a:rPr>
              <a:t></a:t>
            </a:r>
            <a:r>
              <a:rPr lang="en-US" sz="2800" dirty="0" smtClean="0">
                <a:sym typeface="Symbol" pitchFamily="18" charset="2"/>
              </a:rPr>
              <a:t>3  </a:t>
            </a:r>
            <a:r>
              <a:rPr lang="en-US" sz="2800" b="1" dirty="0" smtClean="0">
                <a:sym typeface="Symbol" pitchFamily="18" charset="2"/>
              </a:rPr>
              <a:t>N</a:t>
            </a:r>
            <a:r>
              <a:rPr lang="en-US" sz="2800" dirty="0" smtClean="0">
                <a:sym typeface="Symbol" pitchFamily="18" charset="2"/>
              </a:rPr>
              <a:t>.  </a:t>
            </a:r>
            <a:r>
              <a:rPr lang="en-US" sz="2800" dirty="0" smtClean="0">
                <a:solidFill>
                  <a:srgbClr val="FF0000"/>
                </a:solidFill>
                <a:sym typeface="Symbol" pitchFamily="18" charset="2"/>
              </a:rPr>
              <a:t>False</a:t>
            </a:r>
            <a:r>
              <a:rPr lang="en-US" sz="2800" dirty="0" smtClean="0">
                <a:sym typeface="Symbol" pitchFamily="18" charset="2"/>
              </a:rPr>
              <a:t>: natural numbers don’t contain negatives.</a:t>
            </a:r>
            <a:endParaRPr lang="en-US" sz="2800" b="1" dirty="0" smtClean="0">
              <a:sym typeface="Symbol" pitchFamily="18" charset="2"/>
            </a:endParaRPr>
          </a:p>
          <a:p>
            <a:pPr marL="609600" indent="-609600">
              <a:buFont typeface="Wingdings" pitchFamily="2" charset="2"/>
              <a:buAutoNum type="arabicPeriod"/>
            </a:pPr>
            <a:r>
              <a:rPr lang="en-US" sz="2800" dirty="0" smtClean="0">
                <a:sym typeface="Symbol"/>
              </a:rPr>
              <a:t></a:t>
            </a:r>
            <a:r>
              <a:rPr lang="en-US" sz="2800" dirty="0" smtClean="0">
                <a:sym typeface="Symbol" pitchFamily="18" charset="2"/>
              </a:rPr>
              <a:t>3  </a:t>
            </a:r>
            <a:r>
              <a:rPr lang="en-US" sz="2800" b="1" dirty="0" smtClean="0">
                <a:sym typeface="Symbol" pitchFamily="18" charset="2"/>
              </a:rPr>
              <a:t>R</a:t>
            </a:r>
            <a:r>
              <a:rPr lang="en-US" sz="2800" dirty="0" smtClean="0">
                <a:sym typeface="Symbol" pitchFamily="18" charset="2"/>
              </a:rPr>
              <a:t>.  </a:t>
            </a:r>
            <a:r>
              <a:rPr lang="en-US" sz="2800" dirty="0" smtClean="0">
                <a:solidFill>
                  <a:srgbClr val="0000FF"/>
                </a:solidFill>
                <a:sym typeface="Symbol" pitchFamily="18" charset="2"/>
              </a:rPr>
              <a:t>True</a:t>
            </a:r>
            <a:r>
              <a:rPr lang="en-US" sz="2800" dirty="0" smtClean="0">
                <a:sym typeface="Symbol" pitchFamily="18" charset="2"/>
              </a:rPr>
              <a:t>: </a:t>
            </a:r>
            <a:r>
              <a:rPr lang="en-US" sz="2800" dirty="0" smtClean="0">
                <a:sym typeface="Symbol"/>
              </a:rPr>
              <a:t></a:t>
            </a:r>
            <a:r>
              <a:rPr lang="en-US" sz="2800" dirty="0" smtClean="0">
                <a:sym typeface="Symbol" pitchFamily="18" charset="2"/>
              </a:rPr>
              <a:t>3 is a real number. </a:t>
            </a:r>
            <a:endParaRPr lang="en-US" sz="2800" b="1" dirty="0" smtClean="0">
              <a:sym typeface="Symbol" pitchFamily="18" charset="2"/>
            </a:endParaRPr>
          </a:p>
          <a:p>
            <a:pPr marL="609600" indent="-609600">
              <a:buFont typeface="Wingdings" pitchFamily="2" charset="2"/>
              <a:buAutoNum type="arabicPeriod"/>
            </a:pPr>
            <a:r>
              <a:rPr lang="en-US" sz="2800" dirty="0" smtClean="0">
                <a:sym typeface="Symbol" pitchFamily="18" charset="2"/>
              </a:rPr>
              <a:t>0  </a:t>
            </a:r>
            <a:r>
              <a:rPr lang="en-US" sz="2800" b="1" dirty="0" smtClean="0">
                <a:sym typeface="Symbol" pitchFamily="18" charset="2"/>
              </a:rPr>
              <a:t>Z</a:t>
            </a:r>
            <a:r>
              <a:rPr lang="en-US" sz="2800" b="1" baseline="30000" dirty="0" smtClean="0">
                <a:sym typeface="Symbol" pitchFamily="18" charset="2"/>
              </a:rPr>
              <a:t>+</a:t>
            </a:r>
            <a:r>
              <a:rPr lang="en-US" sz="2800" dirty="0" smtClean="0">
                <a:sym typeface="Symbol" pitchFamily="18" charset="2"/>
              </a:rPr>
              <a:t>.  </a:t>
            </a:r>
            <a:r>
              <a:rPr lang="en-US" sz="2800" dirty="0" smtClean="0">
                <a:solidFill>
                  <a:srgbClr val="0000FF"/>
                </a:solidFill>
                <a:sym typeface="Symbol" pitchFamily="18" charset="2"/>
              </a:rPr>
              <a:t>True</a:t>
            </a:r>
            <a:r>
              <a:rPr lang="en-US" sz="2800" dirty="0" smtClean="0">
                <a:sym typeface="Symbol" pitchFamily="18" charset="2"/>
              </a:rPr>
              <a:t>: 0 is NOT a positive integer.</a:t>
            </a:r>
            <a:endParaRPr lang="en-US" sz="2800" b="1" baseline="30000" dirty="0" smtClean="0">
              <a:sym typeface="Symbol" pitchFamily="18" charset="2"/>
            </a:endParaRPr>
          </a:p>
          <a:p>
            <a:pPr marL="609600" indent="-609600">
              <a:buFont typeface="Wingdings" pitchFamily="2" charset="2"/>
              <a:buAutoNum type="arabicPeriod"/>
            </a:pPr>
            <a:r>
              <a:rPr lang="en-US" sz="2800" i="1" dirty="0" smtClean="0">
                <a:sym typeface="Symbol" pitchFamily="18" charset="2"/>
              </a:rPr>
              <a:t>x </a:t>
            </a:r>
            <a:r>
              <a:rPr lang="en-US" sz="2800" i="1" dirty="0" err="1" smtClean="0">
                <a:sym typeface="Symbol" pitchFamily="18" charset="2"/>
              </a:rPr>
              <a:t>x</a:t>
            </a:r>
            <a:r>
              <a:rPr lang="en-US" sz="2800" dirty="0" err="1" smtClean="0">
                <a:sym typeface="Symbol" pitchFamily="18" charset="2"/>
              </a:rPr>
              <a:t></a:t>
            </a:r>
            <a:r>
              <a:rPr lang="en-US" sz="2800" b="1" dirty="0" err="1" smtClean="0">
                <a:sym typeface="Symbol" pitchFamily="18" charset="2"/>
              </a:rPr>
              <a:t>R</a:t>
            </a:r>
            <a:r>
              <a:rPr lang="en-US" sz="2800" b="1" dirty="0" smtClean="0">
                <a:sym typeface="Symbol" pitchFamily="18" charset="2"/>
              </a:rPr>
              <a:t>    </a:t>
            </a:r>
            <a:r>
              <a:rPr lang="en-US" sz="2800" i="1" dirty="0" smtClean="0">
                <a:sym typeface="Symbol" pitchFamily="18" charset="2"/>
              </a:rPr>
              <a:t>x</a:t>
            </a:r>
            <a:r>
              <a:rPr lang="en-US" sz="2800" baseline="30000" dirty="0" smtClean="0">
                <a:sym typeface="Symbol" pitchFamily="18" charset="2"/>
              </a:rPr>
              <a:t>2 </a:t>
            </a:r>
            <a:r>
              <a:rPr lang="en-US" sz="2800" dirty="0" smtClean="0">
                <a:sym typeface="Symbol" pitchFamily="18" charset="2"/>
              </a:rPr>
              <a:t>= </a:t>
            </a:r>
            <a:r>
              <a:rPr lang="en-US" sz="2800" dirty="0" smtClean="0">
                <a:sym typeface="Symbol"/>
              </a:rPr>
              <a:t></a:t>
            </a:r>
            <a:r>
              <a:rPr lang="en-US" sz="2800" dirty="0" smtClean="0">
                <a:sym typeface="Symbol" pitchFamily="18" charset="2"/>
              </a:rPr>
              <a:t>5 .  </a:t>
            </a:r>
            <a:r>
              <a:rPr lang="en-US" sz="2800" dirty="0" smtClean="0">
                <a:solidFill>
                  <a:srgbClr val="FF0000"/>
                </a:solidFill>
                <a:sym typeface="Symbol" pitchFamily="18" charset="2"/>
              </a:rPr>
              <a:t>False</a:t>
            </a:r>
            <a:r>
              <a:rPr lang="en-US" sz="2800" dirty="0" smtClean="0">
                <a:sym typeface="Symbol" pitchFamily="18" charset="2"/>
              </a:rPr>
              <a:t>: square of a real number is non-negative, so can’t be </a:t>
            </a:r>
            <a:r>
              <a:rPr lang="en-US" sz="2800" dirty="0" smtClean="0">
                <a:sym typeface="Symbol"/>
              </a:rPr>
              <a:t></a:t>
            </a:r>
            <a:r>
              <a:rPr lang="en-US" sz="2800" dirty="0" smtClean="0">
                <a:sym typeface="Symbol" pitchFamily="18" charset="2"/>
              </a:rPr>
              <a:t>5. </a:t>
            </a:r>
            <a:endParaRPr lang="en-US" sz="28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13</a:t>
            </a:fld>
            <a:endParaRPr lang="en-US"/>
          </a:p>
        </p:txBody>
      </p:sp>
      <p:sp>
        <p:nvSpPr>
          <p:cNvPr id="3" name="Title 2"/>
          <p:cNvSpPr>
            <a:spLocks noGrp="1"/>
          </p:cNvSpPr>
          <p:nvPr>
            <p:ph type="ctrTitle"/>
          </p:nvPr>
        </p:nvSpPr>
        <p:spPr/>
        <p:txBody>
          <a:bodyPr>
            <a:normAutofit/>
          </a:bodyPr>
          <a:lstStyle/>
          <a:p>
            <a:r>
              <a:rPr lang="en-US" altLang="zh-TW" sz="4000" b="1" dirty="0" smtClean="0">
                <a:latin typeface="+mn-lt"/>
                <a:sym typeface="Symbol" pitchFamily="18" charset="2"/>
              </a:rPr>
              <a:t>Venn diagram </a:t>
            </a:r>
            <a:endParaRPr lang="en-US" sz="4000" dirty="0">
              <a:latin typeface="+mn-lt"/>
            </a:endParaRPr>
          </a:p>
        </p:txBody>
      </p:sp>
      <p:sp>
        <p:nvSpPr>
          <p:cNvPr id="5" name="Rectangle 4"/>
          <p:cNvSpPr/>
          <p:nvPr/>
        </p:nvSpPr>
        <p:spPr>
          <a:xfrm>
            <a:off x="312157" y="1980569"/>
            <a:ext cx="8515739" cy="4001095"/>
          </a:xfrm>
          <a:prstGeom prst="rect">
            <a:avLst/>
          </a:prstGeom>
        </p:spPr>
        <p:txBody>
          <a:bodyPr wrap="square">
            <a:spAutoFit/>
          </a:bodyPr>
          <a:lstStyle/>
          <a:p>
            <a:pPr marL="274320" indent="-274320">
              <a:spcBef>
                <a:spcPts val="600"/>
              </a:spcBef>
              <a:buFont typeface="Arial" pitchFamily="34" charset="0"/>
              <a:buChar char="•"/>
            </a:pPr>
            <a:r>
              <a:rPr lang="en-US" sz="2400" dirty="0" smtClean="0"/>
              <a:t>Sets can be represented graphically using </a:t>
            </a:r>
            <a:r>
              <a:rPr lang="en-US" sz="2400" dirty="0" smtClean="0">
                <a:solidFill>
                  <a:srgbClr val="0000FF"/>
                </a:solidFill>
              </a:rPr>
              <a:t>Venn</a:t>
            </a:r>
            <a:r>
              <a:rPr lang="en-US" sz="2400" dirty="0" smtClean="0"/>
              <a:t> </a:t>
            </a:r>
            <a:r>
              <a:rPr lang="en-US" sz="2400" dirty="0" smtClean="0">
                <a:solidFill>
                  <a:srgbClr val="0000FF"/>
                </a:solidFill>
              </a:rPr>
              <a:t>diagrams</a:t>
            </a:r>
            <a:r>
              <a:rPr lang="en-US" sz="2400" dirty="0" smtClean="0"/>
              <a:t>.</a:t>
            </a:r>
          </a:p>
          <a:p>
            <a:pPr marL="274320" indent="-274320">
              <a:spcBef>
                <a:spcPts val="600"/>
              </a:spcBef>
              <a:buFont typeface="Arial" pitchFamily="34" charset="0"/>
              <a:buChar char="•"/>
            </a:pPr>
            <a:r>
              <a:rPr lang="en-US" sz="2400" dirty="0" smtClean="0"/>
              <a:t>In Venn diagrams, the universal set U, which contains all the objects under consideration, is represented by a rectangle. </a:t>
            </a:r>
          </a:p>
          <a:p>
            <a:pPr marL="274320" indent="-274320">
              <a:spcBef>
                <a:spcPts val="600"/>
              </a:spcBef>
            </a:pPr>
            <a:r>
              <a:rPr lang="en-US" sz="2000" b="1" dirty="0" smtClean="0">
                <a:solidFill>
                  <a:srgbClr val="0000FF"/>
                </a:solidFill>
              </a:rPr>
              <a:t>	</a:t>
            </a:r>
            <a:r>
              <a:rPr lang="en-US" sz="2000" b="1" i="1" u="sng" dirty="0" smtClean="0">
                <a:solidFill>
                  <a:srgbClr val="0000FF"/>
                </a:solidFill>
              </a:rPr>
              <a:t>Note</a:t>
            </a:r>
            <a:r>
              <a:rPr lang="en-US" sz="2000" dirty="0" smtClean="0"/>
              <a:t>: </a:t>
            </a:r>
            <a:r>
              <a:rPr lang="en-US" sz="2000" dirty="0" smtClean="0">
                <a:solidFill>
                  <a:srgbClr val="0000FF"/>
                </a:solidFill>
              </a:rPr>
              <a:t>the universal set varies depending on which objects are of interest</a:t>
            </a:r>
          </a:p>
          <a:p>
            <a:pPr marL="274320" indent="-274320">
              <a:spcBef>
                <a:spcPts val="600"/>
              </a:spcBef>
              <a:buFont typeface="Arial" pitchFamily="34" charset="0"/>
              <a:buChar char="•"/>
            </a:pPr>
            <a:r>
              <a:rPr lang="en-US" sz="2400" dirty="0" smtClean="0"/>
              <a:t>Inside the rectangle, </a:t>
            </a:r>
          </a:p>
          <a:p>
            <a:pPr marL="731520" lvl="2" indent="-274320">
              <a:spcBef>
                <a:spcPts val="600"/>
              </a:spcBef>
            </a:pPr>
            <a:r>
              <a:rPr lang="en-US" sz="2000" b="1" dirty="0" smtClean="0">
                <a:solidFill>
                  <a:srgbClr val="FF0000"/>
                </a:solidFill>
                <a:sym typeface="Symbol"/>
              </a:rPr>
              <a:t> </a:t>
            </a:r>
            <a:r>
              <a:rPr lang="en-US" sz="2000" b="1" dirty="0" smtClean="0">
                <a:solidFill>
                  <a:srgbClr val="FF0000"/>
                </a:solidFill>
              </a:rPr>
              <a:t>Circles</a:t>
            </a:r>
            <a:r>
              <a:rPr lang="en-US" sz="2000" dirty="0" smtClean="0"/>
              <a:t> or other geometrical figures are used to represent </a:t>
            </a:r>
            <a:r>
              <a:rPr lang="en-US" sz="2000" b="1" dirty="0" smtClean="0">
                <a:solidFill>
                  <a:srgbClr val="FF0000"/>
                </a:solidFill>
              </a:rPr>
              <a:t>sets</a:t>
            </a:r>
            <a:r>
              <a:rPr lang="en-US" sz="2000" dirty="0" smtClean="0"/>
              <a:t>. </a:t>
            </a:r>
          </a:p>
          <a:p>
            <a:pPr marL="731520" lvl="2" indent="-274320">
              <a:spcBef>
                <a:spcPts val="600"/>
              </a:spcBef>
            </a:pPr>
            <a:r>
              <a:rPr lang="en-US" sz="2000" dirty="0" smtClean="0">
                <a:sym typeface="Symbol"/>
              </a:rPr>
              <a:t> </a:t>
            </a:r>
            <a:r>
              <a:rPr lang="en-US" sz="2000" dirty="0" smtClean="0"/>
              <a:t>Sometimes </a:t>
            </a:r>
            <a:r>
              <a:rPr lang="en-US" sz="2000" b="1" dirty="0" smtClean="0">
                <a:solidFill>
                  <a:srgbClr val="0000FF"/>
                </a:solidFill>
              </a:rPr>
              <a:t>points</a:t>
            </a:r>
            <a:r>
              <a:rPr lang="en-US" sz="2000" dirty="0" smtClean="0"/>
              <a:t> are used to represent the particular </a:t>
            </a:r>
            <a:r>
              <a:rPr lang="en-US" sz="2000" b="1" dirty="0" smtClean="0">
                <a:solidFill>
                  <a:srgbClr val="0000FF"/>
                </a:solidFill>
              </a:rPr>
              <a:t>elements</a:t>
            </a:r>
            <a:r>
              <a:rPr lang="en-US" sz="2000" dirty="0" smtClean="0"/>
              <a:t> of the set. </a:t>
            </a:r>
          </a:p>
          <a:p>
            <a:pPr marL="274320" indent="-274320">
              <a:spcBef>
                <a:spcPts val="600"/>
              </a:spcBef>
              <a:buFont typeface="Arial" pitchFamily="34" charset="0"/>
              <a:buChar char="•"/>
            </a:pPr>
            <a:r>
              <a:rPr lang="en-US" sz="2400" dirty="0" smtClean="0"/>
              <a:t>Venn diagrams are often used to indicate the relationships between sets.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14</a:t>
            </a:fld>
            <a:endParaRPr lang="en-US"/>
          </a:p>
        </p:txBody>
      </p:sp>
      <p:sp>
        <p:nvSpPr>
          <p:cNvPr id="3" name="Title 2"/>
          <p:cNvSpPr>
            <a:spLocks noGrp="1"/>
          </p:cNvSpPr>
          <p:nvPr>
            <p:ph type="ctrTitle"/>
          </p:nvPr>
        </p:nvSpPr>
        <p:spPr>
          <a:xfrm>
            <a:off x="325805" y="640077"/>
            <a:ext cx="7808976" cy="1088136"/>
          </a:xfrm>
        </p:spPr>
        <p:txBody>
          <a:bodyPr>
            <a:noAutofit/>
          </a:bodyPr>
          <a:lstStyle/>
          <a:p>
            <a:r>
              <a:rPr lang="en-US" altLang="zh-TW" sz="3600" b="1" dirty="0" smtClean="0">
                <a:latin typeface="+mn-lt"/>
              </a:rPr>
              <a:t>FIGURE 1 </a:t>
            </a:r>
            <a:br>
              <a:rPr lang="en-US" altLang="zh-TW" sz="3600" b="1" dirty="0" smtClean="0">
                <a:latin typeface="+mn-lt"/>
              </a:rPr>
            </a:br>
            <a:r>
              <a:rPr lang="en-US" altLang="zh-TW" sz="3600" dirty="0" smtClean="0">
                <a:latin typeface="+mn-lt"/>
              </a:rPr>
              <a:t>Venn Diagram for the Set of Vowels</a:t>
            </a:r>
            <a:endParaRPr lang="en-US" sz="3600" dirty="0">
              <a:latin typeface="+mn-lt"/>
            </a:endParaRPr>
          </a:p>
        </p:txBody>
      </p:sp>
      <p:pic>
        <p:nvPicPr>
          <p:cNvPr id="5" name="Picture 3" descr="02_1_001"/>
          <p:cNvPicPr>
            <a:picLocks noChangeAspect="1" noChangeArrowheads="1"/>
          </p:cNvPicPr>
          <p:nvPr/>
        </p:nvPicPr>
        <p:blipFill>
          <a:blip r:embed="rId2" cstate="print"/>
          <a:srcRect/>
          <a:stretch>
            <a:fillRect/>
          </a:stretch>
        </p:blipFill>
        <p:spPr>
          <a:xfrm>
            <a:off x="1219200" y="2083569"/>
            <a:ext cx="6629400" cy="411251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15</a:t>
            </a:fld>
            <a:endParaRPr lang="en-US"/>
          </a:p>
        </p:txBody>
      </p:sp>
      <p:sp>
        <p:nvSpPr>
          <p:cNvPr id="3" name="Title 2"/>
          <p:cNvSpPr>
            <a:spLocks noGrp="1"/>
          </p:cNvSpPr>
          <p:nvPr>
            <p:ph type="ctrTitle"/>
          </p:nvPr>
        </p:nvSpPr>
        <p:spPr/>
        <p:txBody>
          <a:bodyPr>
            <a:normAutofit/>
          </a:bodyPr>
          <a:lstStyle/>
          <a:p>
            <a:r>
              <a:rPr lang="en-US" sz="4000" b="1" dirty="0" smtClean="0">
                <a:latin typeface="+mn-lt"/>
              </a:rPr>
              <a:t>Equal Set</a:t>
            </a:r>
            <a:endParaRPr lang="en-US" sz="4000" dirty="0">
              <a:latin typeface="+mn-lt"/>
            </a:endParaRPr>
          </a:p>
        </p:txBody>
      </p:sp>
      <p:sp>
        <p:nvSpPr>
          <p:cNvPr id="5" name="Rectangle 4"/>
          <p:cNvSpPr/>
          <p:nvPr/>
        </p:nvSpPr>
        <p:spPr>
          <a:xfrm>
            <a:off x="325805" y="2064060"/>
            <a:ext cx="8515739" cy="4201150"/>
          </a:xfrm>
          <a:prstGeom prst="rect">
            <a:avLst/>
          </a:prstGeom>
        </p:spPr>
        <p:txBody>
          <a:bodyPr wrap="square">
            <a:spAutoFit/>
          </a:bodyPr>
          <a:lstStyle/>
          <a:p>
            <a:pPr marL="274320" indent="-274320">
              <a:spcBef>
                <a:spcPts val="600"/>
              </a:spcBef>
              <a:buFont typeface="Arial" pitchFamily="34" charset="0"/>
              <a:buChar char="•"/>
            </a:pPr>
            <a:r>
              <a:rPr lang="en-US" altLang="zh-TW" sz="2800" i="1" u="sng" dirty="0" smtClean="0">
                <a:solidFill>
                  <a:srgbClr val="FF0000"/>
                </a:solidFill>
              </a:rPr>
              <a:t>Definition 3</a:t>
            </a:r>
            <a:r>
              <a:rPr lang="en-US" altLang="zh-TW" sz="2800" dirty="0" smtClean="0">
                <a:solidFill>
                  <a:srgbClr val="FF0000"/>
                </a:solidFill>
              </a:rPr>
              <a:t>: </a:t>
            </a:r>
            <a:r>
              <a:rPr lang="en-US" altLang="zh-TW" sz="2800" b="1" dirty="0" smtClean="0"/>
              <a:t>Two sets are </a:t>
            </a:r>
            <a:r>
              <a:rPr lang="en-US" altLang="zh-TW" sz="2800" b="1" i="1" dirty="0" smtClean="0"/>
              <a:t>equal</a:t>
            </a:r>
            <a:r>
              <a:rPr lang="en-US" altLang="zh-TW" sz="2800" b="1" dirty="0" smtClean="0"/>
              <a:t> if and only if they have the same elements. </a:t>
            </a:r>
          </a:p>
          <a:p>
            <a:pPr marL="274320" indent="-274320">
              <a:spcBef>
                <a:spcPts val="600"/>
              </a:spcBef>
            </a:pPr>
            <a:r>
              <a:rPr lang="en-US" altLang="zh-TW" sz="2800" b="1" dirty="0" smtClean="0"/>
              <a:t>	</a:t>
            </a:r>
            <a:r>
              <a:rPr lang="en-US" altLang="zh-TW" sz="2800" b="1" i="1" dirty="0" smtClean="0"/>
              <a:t>A = B</a:t>
            </a:r>
            <a:r>
              <a:rPr lang="en-US" altLang="zh-TW" sz="2800" b="1" dirty="0" smtClean="0"/>
              <a:t> </a:t>
            </a:r>
            <a:r>
              <a:rPr lang="en-US" altLang="zh-TW" sz="2800" b="1" dirty="0" err="1" smtClean="0"/>
              <a:t>iff</a:t>
            </a:r>
            <a:r>
              <a:rPr lang="en-US" altLang="zh-TW" sz="2800" b="1" dirty="0" smtClean="0"/>
              <a:t> </a:t>
            </a:r>
            <a:r>
              <a:rPr lang="en-US" altLang="zh-TW" sz="2800" b="1" i="1" dirty="0" smtClean="0">
                <a:sym typeface="Symbol" pitchFamily="18" charset="2"/>
              </a:rPr>
              <a:t>x(x  A  x  B)</a:t>
            </a:r>
          </a:p>
          <a:p>
            <a:pPr marL="274320" indent="-274320">
              <a:spcBef>
                <a:spcPts val="600"/>
              </a:spcBef>
              <a:buFont typeface="Arial" pitchFamily="34" charset="0"/>
              <a:buChar char="•"/>
            </a:pPr>
            <a:r>
              <a:rPr lang="en-US" altLang="zh-TW" sz="2800" dirty="0" smtClean="0">
                <a:sym typeface="Symbol" pitchFamily="18" charset="2"/>
              </a:rPr>
              <a:t>Two sets A and B are said to be equal if and only if every element of A is an element of B and consequently every element of B is an element of A; that is </a:t>
            </a:r>
            <a:r>
              <a:rPr lang="en-US" altLang="zh-TW" sz="2800" dirty="0" smtClean="0">
                <a:solidFill>
                  <a:srgbClr val="0000FF"/>
                </a:solidFill>
                <a:sym typeface="Symbol" pitchFamily="18" charset="2"/>
              </a:rPr>
              <a:t>A</a:t>
            </a:r>
            <a:r>
              <a:rPr lang="en-US" sz="2800" dirty="0" smtClean="0">
                <a:solidFill>
                  <a:srgbClr val="0000FF"/>
                </a:solidFill>
                <a:sym typeface="Symbol" pitchFamily="18" charset="2"/>
              </a:rPr>
              <a:t>  B and B  A and it is written as A = B	 </a:t>
            </a:r>
            <a:endParaRPr lang="en-US" altLang="zh-TW" sz="2800" dirty="0" smtClean="0">
              <a:sym typeface="Symbol" pitchFamily="18" charset="2"/>
            </a:endParaRPr>
          </a:p>
          <a:p>
            <a:pPr marL="274320" indent="-274320">
              <a:spcBef>
                <a:spcPts val="600"/>
              </a:spcBef>
              <a:buFont typeface="Arial" pitchFamily="34" charset="0"/>
              <a:buChar char="•"/>
            </a:pPr>
            <a:r>
              <a:rPr lang="en-US" altLang="zh-TW" sz="2800" u="sng" dirty="0" smtClean="0">
                <a:solidFill>
                  <a:srgbClr val="0000FF"/>
                </a:solidFill>
                <a:sym typeface="Symbol" pitchFamily="18" charset="2"/>
              </a:rPr>
              <a:t>Example 6 (p.113) </a:t>
            </a:r>
            <a:r>
              <a:rPr lang="en-US" altLang="zh-TW" sz="2800" dirty="0" smtClean="0">
                <a:sym typeface="Symbol" pitchFamily="18" charset="2"/>
              </a:rPr>
              <a:t>: The sets { 1, 3, 5}  &amp; { 3, 5, 1 } are equal because they have the same elements. </a:t>
            </a:r>
            <a:endParaRPr lang="en-US" sz="28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16</a:t>
            </a:fld>
            <a:endParaRPr lang="en-US"/>
          </a:p>
        </p:txBody>
      </p:sp>
      <p:sp>
        <p:nvSpPr>
          <p:cNvPr id="3" name="Title 2"/>
          <p:cNvSpPr>
            <a:spLocks noGrp="1"/>
          </p:cNvSpPr>
          <p:nvPr>
            <p:ph type="ctrTitle"/>
          </p:nvPr>
        </p:nvSpPr>
        <p:spPr/>
        <p:txBody>
          <a:bodyPr>
            <a:normAutofit/>
          </a:bodyPr>
          <a:lstStyle/>
          <a:p>
            <a:r>
              <a:rPr lang="en-US" sz="4000" b="1" dirty="0" smtClean="0">
                <a:latin typeface="+mn-lt"/>
              </a:rPr>
              <a:t>Subset</a:t>
            </a:r>
            <a:endParaRPr lang="en-US" sz="4000" dirty="0">
              <a:latin typeface="+mn-lt"/>
            </a:endParaRPr>
          </a:p>
        </p:txBody>
      </p:sp>
      <p:sp>
        <p:nvSpPr>
          <p:cNvPr id="5" name="Rectangle 4"/>
          <p:cNvSpPr/>
          <p:nvPr/>
        </p:nvSpPr>
        <p:spPr>
          <a:xfrm>
            <a:off x="339453" y="1997839"/>
            <a:ext cx="8515739" cy="4278094"/>
          </a:xfrm>
          <a:prstGeom prst="rect">
            <a:avLst/>
          </a:prstGeom>
        </p:spPr>
        <p:txBody>
          <a:bodyPr wrap="square">
            <a:spAutoFit/>
          </a:bodyPr>
          <a:lstStyle/>
          <a:p>
            <a:pPr marL="274320" indent="-274320">
              <a:spcBef>
                <a:spcPts val="600"/>
              </a:spcBef>
              <a:buFont typeface="Arial" pitchFamily="34" charset="0"/>
              <a:buChar char="•"/>
            </a:pPr>
            <a:r>
              <a:rPr lang="en-US" altLang="zh-TW" sz="2800" u="sng" dirty="0" smtClean="0">
                <a:solidFill>
                  <a:srgbClr val="FF0000"/>
                </a:solidFill>
              </a:rPr>
              <a:t>Definition 4</a:t>
            </a:r>
            <a:r>
              <a:rPr lang="en-US" altLang="zh-TW" sz="2800" dirty="0" smtClean="0">
                <a:solidFill>
                  <a:srgbClr val="FF0000"/>
                </a:solidFill>
              </a:rPr>
              <a:t>: </a:t>
            </a:r>
            <a:r>
              <a:rPr lang="en-US" altLang="zh-TW" sz="2800" b="1" dirty="0" smtClean="0"/>
              <a:t>The set A is a subset of B if and only if every element of A is also an element of B.</a:t>
            </a:r>
          </a:p>
          <a:p>
            <a:pPr marL="274320" indent="-274320">
              <a:spcBef>
                <a:spcPts val="600"/>
              </a:spcBef>
              <a:buFont typeface="Arial" pitchFamily="34" charset="0"/>
              <a:buChar char="•"/>
            </a:pPr>
            <a:r>
              <a:rPr lang="en-US" altLang="zh-TW" sz="2800" dirty="0" smtClean="0"/>
              <a:t>We use the notation A </a:t>
            </a:r>
            <a:r>
              <a:rPr lang="en-US" altLang="zh-TW" sz="2800" dirty="0" smtClean="0">
                <a:sym typeface="Symbol" pitchFamily="18" charset="2"/>
              </a:rPr>
              <a:t> B to indicate that A is a subset of the set B.</a:t>
            </a:r>
          </a:p>
          <a:p>
            <a:pPr marL="274320" indent="-274320">
              <a:spcBef>
                <a:spcPts val="600"/>
              </a:spcBef>
              <a:buFont typeface="Arial" pitchFamily="34" charset="0"/>
              <a:buChar char="•"/>
            </a:pPr>
            <a:r>
              <a:rPr lang="en-US" altLang="zh-TW" sz="2800" dirty="0" smtClean="0"/>
              <a:t>A </a:t>
            </a:r>
            <a:r>
              <a:rPr lang="en-US" altLang="zh-TW" sz="2800" dirty="0" smtClean="0">
                <a:sym typeface="Symbol" pitchFamily="18" charset="2"/>
              </a:rPr>
              <a:t> B if and only if the quantification </a:t>
            </a:r>
          </a:p>
          <a:p>
            <a:pPr marL="274320" indent="-274320">
              <a:spcBef>
                <a:spcPts val="600"/>
              </a:spcBef>
            </a:pPr>
            <a:r>
              <a:rPr lang="en-US" altLang="zh-TW" sz="2800" dirty="0" smtClean="0">
                <a:sym typeface="Symbol" pitchFamily="18" charset="2"/>
              </a:rPr>
              <a:t>	</a:t>
            </a:r>
            <a:r>
              <a:rPr lang="en-US" altLang="zh-TW" sz="2800" i="1" dirty="0" smtClean="0">
                <a:sym typeface="Symbol" pitchFamily="18" charset="2"/>
              </a:rPr>
              <a:t>x(x  A  x  B) </a:t>
            </a:r>
            <a:r>
              <a:rPr lang="en-US" altLang="zh-TW" sz="2800" dirty="0" smtClean="0">
                <a:solidFill>
                  <a:srgbClr val="0000FF"/>
                </a:solidFill>
                <a:sym typeface="Symbol" pitchFamily="18" charset="2"/>
              </a:rPr>
              <a:t>is true</a:t>
            </a:r>
          </a:p>
          <a:p>
            <a:pPr marL="274320" indent="-274320">
              <a:spcBef>
                <a:spcPts val="600"/>
              </a:spcBef>
              <a:buFont typeface="Arial" pitchFamily="34" charset="0"/>
              <a:buChar char="•"/>
            </a:pPr>
            <a:r>
              <a:rPr lang="en-US" altLang="zh-TW" sz="2800" b="1" u="sng" dirty="0" smtClean="0">
                <a:solidFill>
                  <a:srgbClr val="FF0000"/>
                </a:solidFill>
                <a:sym typeface="Symbol" pitchFamily="18" charset="2"/>
              </a:rPr>
              <a:t>Note</a:t>
            </a:r>
            <a:r>
              <a:rPr lang="en-US" altLang="zh-TW" sz="2800" dirty="0" smtClean="0">
                <a:solidFill>
                  <a:srgbClr val="0000FF"/>
                </a:solidFill>
                <a:sym typeface="Symbol" pitchFamily="18" charset="2"/>
              </a:rPr>
              <a:t>: Every non-empty set S is guaranteed to have at least two subsets, the empty set and the set S itself, that is </a:t>
            </a:r>
            <a:r>
              <a:rPr lang="en-US" sz="2800" b="1" dirty="0" smtClean="0">
                <a:solidFill>
                  <a:srgbClr val="FF0000"/>
                </a:solidFill>
                <a:sym typeface="Symbol" pitchFamily="18" charset="2"/>
              </a:rPr>
              <a:t> </a:t>
            </a:r>
            <a:r>
              <a:rPr lang="en-US" altLang="zh-TW" sz="2800" b="1" dirty="0" smtClean="0">
                <a:solidFill>
                  <a:srgbClr val="FF0000"/>
                </a:solidFill>
                <a:sym typeface="Symbol" pitchFamily="18" charset="2"/>
              </a:rPr>
              <a:t> S </a:t>
            </a:r>
            <a:r>
              <a:rPr lang="en-US" altLang="zh-TW" sz="2800" dirty="0" smtClean="0">
                <a:sym typeface="Symbol" pitchFamily="18" charset="2"/>
              </a:rPr>
              <a:t>and </a:t>
            </a:r>
            <a:r>
              <a:rPr lang="en-US" altLang="zh-TW" sz="2800" b="1" dirty="0" smtClean="0">
                <a:solidFill>
                  <a:srgbClr val="FF0000"/>
                </a:solidFill>
                <a:sym typeface="Symbol" pitchFamily="18" charset="2"/>
              </a:rPr>
              <a:t>S  S   </a:t>
            </a:r>
            <a:endParaRPr lang="en-US" sz="28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17</a:t>
            </a:fld>
            <a:endParaRPr lang="en-US"/>
          </a:p>
        </p:txBody>
      </p:sp>
      <p:sp>
        <p:nvSpPr>
          <p:cNvPr id="3" name="Title 2"/>
          <p:cNvSpPr>
            <a:spLocks noGrp="1"/>
          </p:cNvSpPr>
          <p:nvPr>
            <p:ph type="ctrTitle"/>
          </p:nvPr>
        </p:nvSpPr>
        <p:spPr/>
        <p:txBody>
          <a:bodyPr>
            <a:normAutofit/>
          </a:bodyPr>
          <a:lstStyle/>
          <a:p>
            <a:r>
              <a:rPr lang="en-US" sz="4000" b="1" dirty="0" smtClean="0">
                <a:latin typeface="+mn-lt"/>
              </a:rPr>
              <a:t>Subset </a:t>
            </a:r>
            <a:endParaRPr lang="en-US" sz="4000" dirty="0">
              <a:latin typeface="+mn-lt"/>
            </a:endParaRPr>
          </a:p>
        </p:txBody>
      </p:sp>
      <p:sp>
        <p:nvSpPr>
          <p:cNvPr id="5" name="Rectangle 4"/>
          <p:cNvSpPr/>
          <p:nvPr/>
        </p:nvSpPr>
        <p:spPr>
          <a:xfrm>
            <a:off x="259309" y="2059533"/>
            <a:ext cx="8584442" cy="4031873"/>
          </a:xfrm>
          <a:prstGeom prst="rect">
            <a:avLst/>
          </a:prstGeom>
        </p:spPr>
        <p:txBody>
          <a:bodyPr wrap="square">
            <a:spAutoFit/>
          </a:bodyPr>
          <a:lstStyle/>
          <a:p>
            <a:pPr marL="274320" indent="-274320">
              <a:spcBef>
                <a:spcPts val="600"/>
              </a:spcBef>
              <a:buFont typeface="Wingdings" pitchFamily="2" charset="2"/>
              <a:buChar char="§"/>
            </a:pPr>
            <a:r>
              <a:rPr lang="en-US" altLang="zh-TW" sz="2400" b="1" u="sng" dirty="0" smtClean="0">
                <a:solidFill>
                  <a:srgbClr val="0000FF"/>
                </a:solidFill>
                <a:sym typeface="Symbol" pitchFamily="18" charset="2"/>
              </a:rPr>
              <a:t>Theorem 1</a:t>
            </a:r>
            <a:r>
              <a:rPr lang="en-US" altLang="zh-TW" sz="2400" dirty="0" smtClean="0">
                <a:sym typeface="Symbol" pitchFamily="18" charset="2"/>
              </a:rPr>
              <a:t>: For every non-empty set S, </a:t>
            </a:r>
          </a:p>
          <a:p>
            <a:pPr marL="274320" lvl="1" indent="-274320">
              <a:spcBef>
                <a:spcPts val="600"/>
              </a:spcBef>
            </a:pPr>
            <a:r>
              <a:rPr lang="en-US" altLang="zh-TW" sz="2000" dirty="0" smtClean="0">
                <a:sym typeface="Symbol" pitchFamily="18" charset="2"/>
              </a:rPr>
              <a:t>	</a:t>
            </a:r>
            <a:r>
              <a:rPr lang="en-US" altLang="zh-TW" sz="2400" dirty="0" smtClean="0">
                <a:sym typeface="Symbol" pitchFamily="18" charset="2"/>
              </a:rPr>
              <a:t>(1) </a:t>
            </a:r>
            <a:r>
              <a:rPr lang="en-US" altLang="zh-TW" sz="2400" b="1" dirty="0" smtClean="0">
                <a:solidFill>
                  <a:srgbClr val="0000FF"/>
                </a:solidFill>
                <a:sym typeface="Symbol" pitchFamily="18" charset="2"/>
              </a:rPr>
              <a:t>  S</a:t>
            </a:r>
            <a:r>
              <a:rPr lang="en-US" altLang="zh-TW" sz="2400" dirty="0" smtClean="0">
                <a:sym typeface="Symbol" pitchFamily="18" charset="2"/>
              </a:rPr>
              <a:t>, and </a:t>
            </a:r>
          </a:p>
          <a:p>
            <a:pPr marL="274320" lvl="1" indent="-274320">
              <a:spcBef>
                <a:spcPts val="600"/>
              </a:spcBef>
            </a:pPr>
            <a:r>
              <a:rPr lang="en-US" altLang="zh-TW" sz="2400" dirty="0" smtClean="0">
                <a:sym typeface="Symbol" pitchFamily="18" charset="2"/>
              </a:rPr>
              <a:t>	(2) </a:t>
            </a:r>
            <a:r>
              <a:rPr lang="en-US" altLang="zh-TW" sz="2400" b="1" dirty="0" smtClean="0">
                <a:solidFill>
                  <a:srgbClr val="0000FF"/>
                </a:solidFill>
                <a:sym typeface="Symbol" pitchFamily="18" charset="2"/>
              </a:rPr>
              <a:t>S  S</a:t>
            </a:r>
          </a:p>
          <a:p>
            <a:pPr marL="274320" indent="-274320">
              <a:spcBef>
                <a:spcPts val="600"/>
              </a:spcBef>
              <a:buFont typeface="Arial" pitchFamily="34" charset="0"/>
              <a:buChar char="•"/>
            </a:pPr>
            <a:r>
              <a:rPr lang="en-US" altLang="zh-TW" sz="2400" b="1" i="1" u="sng" dirty="0" smtClean="0">
                <a:solidFill>
                  <a:srgbClr val="FF0000"/>
                </a:solidFill>
                <a:sym typeface="Symbol" pitchFamily="18" charset="2"/>
              </a:rPr>
              <a:t>Note</a:t>
            </a:r>
            <a:r>
              <a:rPr lang="en-US" altLang="zh-TW" sz="2400" i="1" dirty="0" smtClean="0">
                <a:sym typeface="Symbol" pitchFamily="18" charset="2"/>
              </a:rPr>
              <a:t>:  </a:t>
            </a:r>
            <a:r>
              <a:rPr lang="en-US" altLang="zh-TW" sz="2400" dirty="0" smtClean="0"/>
              <a:t>If A</a:t>
            </a:r>
            <a:r>
              <a:rPr lang="en-US" altLang="zh-TW" sz="2400" dirty="0" smtClean="0">
                <a:sym typeface="Symbol" pitchFamily="18" charset="2"/>
              </a:rPr>
              <a:t>B and BA, then A=B</a:t>
            </a:r>
          </a:p>
          <a:p>
            <a:pPr marL="274320" indent="-274320">
              <a:spcBef>
                <a:spcPts val="600"/>
              </a:spcBef>
              <a:buFont typeface="Arial" pitchFamily="34" charset="0"/>
              <a:buChar char="•"/>
            </a:pPr>
            <a:r>
              <a:rPr lang="en-US" altLang="zh-TW" sz="2400" dirty="0" smtClean="0">
                <a:solidFill>
                  <a:srgbClr val="0000FF"/>
                </a:solidFill>
                <a:sym typeface="Symbol" pitchFamily="18" charset="2"/>
              </a:rPr>
              <a:t>Sets may have other sets as members</a:t>
            </a:r>
          </a:p>
          <a:p>
            <a:pPr marL="274320" lvl="1" indent="-274320">
              <a:spcBef>
                <a:spcPts val="600"/>
              </a:spcBef>
            </a:pPr>
            <a:r>
              <a:rPr lang="en-US" altLang="zh-TW" sz="2400" dirty="0" smtClean="0">
                <a:sym typeface="Symbol" pitchFamily="18" charset="2"/>
              </a:rPr>
              <a:t>	A = {, {a}, {b}, { a, b} }</a:t>
            </a:r>
          </a:p>
          <a:p>
            <a:pPr marL="274320" lvl="1" indent="-274320">
              <a:spcBef>
                <a:spcPts val="600"/>
              </a:spcBef>
            </a:pPr>
            <a:r>
              <a:rPr lang="en-US" altLang="zh-TW" sz="2400" dirty="0" smtClean="0">
                <a:sym typeface="Symbol" pitchFamily="18" charset="2"/>
              </a:rPr>
              <a:t>	B = { x | x is a subset of the set </a:t>
            </a:r>
            <a:r>
              <a:rPr lang="en-US" altLang="zh-TW" sz="2400" dirty="0" smtClean="0">
                <a:sym typeface="Symbol" pitchFamily="18" charset="2"/>
              </a:rPr>
              <a:t>{a ,b } }  </a:t>
            </a:r>
            <a:endParaRPr lang="en-US" altLang="zh-TW" sz="2400" dirty="0" smtClean="0">
              <a:sym typeface="Symbol" pitchFamily="18" charset="2"/>
            </a:endParaRPr>
          </a:p>
          <a:p>
            <a:pPr marL="274320" lvl="1" indent="-274320">
              <a:spcBef>
                <a:spcPts val="600"/>
              </a:spcBef>
            </a:pPr>
            <a:r>
              <a:rPr lang="en-US" altLang="zh-TW" sz="2400" b="1" dirty="0" smtClean="0">
                <a:solidFill>
                  <a:srgbClr val="FF0000"/>
                </a:solidFill>
                <a:sym typeface="Symbol" pitchFamily="18" charset="2"/>
              </a:rPr>
              <a:t>	</a:t>
            </a:r>
            <a:r>
              <a:rPr lang="en-US" altLang="zh-TW" sz="2400" b="1" u="sng" dirty="0" smtClean="0">
                <a:solidFill>
                  <a:srgbClr val="FF0000"/>
                </a:solidFill>
                <a:sym typeface="Symbol" pitchFamily="18" charset="2"/>
              </a:rPr>
              <a:t>Note</a:t>
            </a:r>
            <a:r>
              <a:rPr lang="en-US" altLang="zh-TW" sz="2400" dirty="0" smtClean="0">
                <a:sym typeface="Symbol" pitchFamily="18" charset="2"/>
              </a:rPr>
              <a:t>: These two sets above are </a:t>
            </a:r>
            <a:r>
              <a:rPr lang="en-US" altLang="zh-TW" sz="2400" dirty="0" smtClean="0">
                <a:sym typeface="Symbol" pitchFamily="18" charset="2"/>
              </a:rPr>
              <a:t>equal</a:t>
            </a:r>
            <a:r>
              <a:rPr lang="en-US" altLang="zh-TW" sz="2400" dirty="0" smtClean="0">
                <a:sym typeface="Symbol" pitchFamily="18" charset="2"/>
              </a:rPr>
              <a:t>, that is,  A = B</a:t>
            </a:r>
          </a:p>
          <a:p>
            <a:pPr marL="274320" lvl="1" indent="-274320">
              <a:spcBef>
                <a:spcPts val="600"/>
              </a:spcBef>
              <a:buFont typeface="Arial" pitchFamily="34" charset="0"/>
              <a:buChar char="•"/>
            </a:pPr>
            <a:r>
              <a:rPr lang="en-US" altLang="zh-TW" sz="2400" b="1" u="sng" dirty="0" smtClean="0">
                <a:solidFill>
                  <a:srgbClr val="FF0000"/>
                </a:solidFill>
                <a:sym typeface="Symbol" pitchFamily="18" charset="2"/>
              </a:rPr>
              <a:t>Note</a:t>
            </a:r>
            <a:r>
              <a:rPr lang="en-US" altLang="zh-TW" sz="2400" dirty="0" smtClean="0">
                <a:sym typeface="Symbol" pitchFamily="18" charset="2"/>
              </a:rPr>
              <a:t> :  In the above example, </a:t>
            </a:r>
            <a:r>
              <a:rPr lang="en-US" altLang="zh-TW" sz="2400" b="1" dirty="0" smtClean="0">
                <a:solidFill>
                  <a:srgbClr val="0000FF"/>
                </a:solidFill>
                <a:sym typeface="Symbol" pitchFamily="18" charset="2"/>
              </a:rPr>
              <a:t>{a} </a:t>
            </a:r>
            <a:r>
              <a:rPr lang="en-US" altLang="zh-TW" sz="2400" b="1" i="1" dirty="0" smtClean="0">
                <a:solidFill>
                  <a:srgbClr val="0000FF"/>
                </a:solidFill>
                <a:sym typeface="Symbol" pitchFamily="18" charset="2"/>
              </a:rPr>
              <a:t> </a:t>
            </a:r>
            <a:r>
              <a:rPr lang="en-US" altLang="zh-TW" sz="2400" b="1" dirty="0" smtClean="0">
                <a:solidFill>
                  <a:srgbClr val="0000FF"/>
                </a:solidFill>
                <a:sym typeface="Symbol" pitchFamily="18" charset="2"/>
              </a:rPr>
              <a:t>A, </a:t>
            </a:r>
            <a:r>
              <a:rPr lang="en-US" altLang="zh-TW" sz="2400" b="1" dirty="0" smtClean="0">
                <a:solidFill>
                  <a:srgbClr val="FF0000"/>
                </a:solidFill>
                <a:sym typeface="Symbol" pitchFamily="18" charset="2"/>
              </a:rPr>
              <a:t>but</a:t>
            </a:r>
            <a:r>
              <a:rPr lang="en-US" altLang="zh-TW" sz="2400" dirty="0" smtClean="0">
                <a:sym typeface="Symbol" pitchFamily="18" charset="2"/>
              </a:rPr>
              <a:t> </a:t>
            </a:r>
            <a:r>
              <a:rPr lang="en-US" altLang="zh-TW" sz="2400" b="1" dirty="0" smtClean="0">
                <a:solidFill>
                  <a:srgbClr val="0000FF"/>
                </a:solidFill>
                <a:sym typeface="Symbol" pitchFamily="18" charset="2"/>
              </a:rPr>
              <a:t>a </a:t>
            </a:r>
            <a:r>
              <a:rPr lang="en-US" sz="2400" b="1" dirty="0" smtClean="0">
                <a:solidFill>
                  <a:srgbClr val="0000FF"/>
                </a:solidFill>
                <a:sym typeface="Symbol" pitchFamily="18" charset="2"/>
              </a:rPr>
              <a:t> </a:t>
            </a:r>
            <a:r>
              <a:rPr lang="en-US" altLang="zh-TW" sz="2400" b="1" dirty="0" smtClean="0">
                <a:solidFill>
                  <a:srgbClr val="0000FF"/>
                </a:solidFill>
                <a:sym typeface="Symbol" pitchFamily="18" charset="2"/>
              </a:rPr>
              <a:t>A </a:t>
            </a:r>
            <a:endParaRPr lang="en-US" sz="24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18</a:t>
            </a:fld>
            <a:endParaRPr lang="en-US"/>
          </a:p>
        </p:txBody>
      </p:sp>
      <p:sp>
        <p:nvSpPr>
          <p:cNvPr id="3" name="Title 2"/>
          <p:cNvSpPr>
            <a:spLocks noGrp="1"/>
          </p:cNvSpPr>
          <p:nvPr>
            <p:ph type="ctrTitle"/>
          </p:nvPr>
        </p:nvSpPr>
        <p:spPr/>
        <p:txBody>
          <a:bodyPr>
            <a:normAutofit/>
          </a:bodyPr>
          <a:lstStyle/>
          <a:p>
            <a:r>
              <a:rPr lang="en-US" sz="4000" b="1" dirty="0" smtClean="0">
                <a:latin typeface="+mn-lt"/>
              </a:rPr>
              <a:t>Proper Subset</a:t>
            </a:r>
            <a:endParaRPr lang="en-US" sz="4000" dirty="0">
              <a:latin typeface="+mn-lt"/>
            </a:endParaRPr>
          </a:p>
        </p:txBody>
      </p:sp>
      <p:sp>
        <p:nvSpPr>
          <p:cNvPr id="5" name="Rectangle 4"/>
          <p:cNvSpPr/>
          <p:nvPr/>
        </p:nvSpPr>
        <p:spPr>
          <a:xfrm>
            <a:off x="300253" y="2089336"/>
            <a:ext cx="8557146" cy="3924151"/>
          </a:xfrm>
          <a:prstGeom prst="rect">
            <a:avLst/>
          </a:prstGeom>
        </p:spPr>
        <p:txBody>
          <a:bodyPr wrap="square">
            <a:spAutoFit/>
          </a:bodyPr>
          <a:lstStyle/>
          <a:p>
            <a:pPr marL="274320" indent="-274320">
              <a:spcBef>
                <a:spcPts val="600"/>
              </a:spcBef>
              <a:buFont typeface="Arial" pitchFamily="34" charset="0"/>
              <a:buChar char="•"/>
            </a:pPr>
            <a:r>
              <a:rPr lang="en-US" altLang="zh-TW" sz="2800" b="1" dirty="0" smtClean="0">
                <a:solidFill>
                  <a:srgbClr val="FF0000"/>
                </a:solidFill>
                <a:sym typeface="Symbol" pitchFamily="18" charset="2"/>
              </a:rPr>
              <a:t>Proper subset</a:t>
            </a:r>
            <a:r>
              <a:rPr lang="en-US" altLang="zh-TW" sz="2800" dirty="0" smtClean="0">
                <a:solidFill>
                  <a:srgbClr val="FF0000"/>
                </a:solidFill>
                <a:sym typeface="Symbol" pitchFamily="18" charset="2"/>
              </a:rPr>
              <a:t>: </a:t>
            </a:r>
            <a:r>
              <a:rPr lang="en-US" altLang="zh-TW" sz="2800" dirty="0" smtClean="0">
                <a:sym typeface="Symbol" pitchFamily="18" charset="2"/>
              </a:rPr>
              <a:t>Any subset A is said to be proper subset of another set B if  A is a subset of B, but there is at least one element of B which does not belong to A, </a:t>
            </a:r>
          </a:p>
          <a:p>
            <a:pPr marL="274320" indent="-274320">
              <a:spcBef>
                <a:spcPts val="600"/>
              </a:spcBef>
            </a:pPr>
            <a:r>
              <a:rPr lang="en-US" altLang="zh-TW" sz="2800" dirty="0" smtClean="0">
                <a:sym typeface="Symbol" pitchFamily="18" charset="2"/>
              </a:rPr>
              <a:t>	i.e., 	</a:t>
            </a:r>
            <a:r>
              <a:rPr lang="en-US" altLang="zh-TW" sz="2800" b="1" dirty="0" smtClean="0">
                <a:solidFill>
                  <a:srgbClr val="FF0000"/>
                </a:solidFill>
                <a:sym typeface="Symbol" pitchFamily="18" charset="2"/>
              </a:rPr>
              <a:t>if </a:t>
            </a:r>
            <a:r>
              <a:rPr lang="en-US" altLang="zh-TW" sz="2800" b="1" dirty="0" smtClean="0">
                <a:solidFill>
                  <a:srgbClr val="FF0000"/>
                </a:solidFill>
              </a:rPr>
              <a:t>A</a:t>
            </a:r>
            <a:r>
              <a:rPr lang="en-US" altLang="zh-TW" sz="2800" b="1" dirty="0" smtClean="0">
                <a:solidFill>
                  <a:srgbClr val="FF0000"/>
                </a:solidFill>
                <a:sym typeface="Symbol" pitchFamily="18" charset="2"/>
              </a:rPr>
              <a:t>B but </a:t>
            </a:r>
            <a:r>
              <a:rPr lang="en-US" sz="2800" b="1" dirty="0" smtClean="0">
                <a:solidFill>
                  <a:srgbClr val="FF0000"/>
                </a:solidFill>
              </a:rPr>
              <a:t>A </a:t>
            </a:r>
            <a:r>
              <a:rPr lang="en-US" sz="2800" b="1" dirty="0" smtClean="0">
                <a:solidFill>
                  <a:srgbClr val="FF0000"/>
                </a:solidFill>
                <a:sym typeface="Symbol" pitchFamily="18" charset="2"/>
              </a:rPr>
              <a:t> B.</a:t>
            </a:r>
          </a:p>
          <a:p>
            <a:pPr marL="274320" indent="-274320">
              <a:spcBef>
                <a:spcPts val="600"/>
              </a:spcBef>
            </a:pPr>
            <a:r>
              <a:rPr lang="en-US" altLang="zh-TW" sz="2800" i="1" dirty="0" smtClean="0">
                <a:sym typeface="Symbol" pitchFamily="18" charset="2"/>
              </a:rPr>
              <a:t>	</a:t>
            </a:r>
            <a:r>
              <a:rPr lang="en-US" altLang="zh-TW" sz="2800" b="1" i="1" dirty="0" smtClean="0">
                <a:solidFill>
                  <a:srgbClr val="FF0000"/>
                </a:solidFill>
                <a:sym typeface="Symbol" pitchFamily="18" charset="2"/>
              </a:rPr>
              <a:t>x(x  A  x  B)  </a:t>
            </a:r>
            <a:r>
              <a:rPr lang="en-US" altLang="zh-TW" sz="2800" b="1" dirty="0" smtClean="0">
                <a:solidFill>
                  <a:srgbClr val="FF0000"/>
                </a:solidFill>
                <a:sym typeface="Symbol" pitchFamily="18" charset="2"/>
              </a:rPr>
              <a:t></a:t>
            </a:r>
            <a:r>
              <a:rPr lang="en-US" altLang="zh-TW" sz="2800" b="1" i="1" dirty="0" smtClean="0">
                <a:solidFill>
                  <a:srgbClr val="FF0000"/>
                </a:solidFill>
                <a:sym typeface="Symbol" pitchFamily="18" charset="2"/>
              </a:rPr>
              <a:t>x(x  B  x  A)</a:t>
            </a:r>
          </a:p>
          <a:p>
            <a:pPr marL="274320" indent="-274320">
              <a:spcBef>
                <a:spcPts val="600"/>
              </a:spcBef>
              <a:buFont typeface="Arial" pitchFamily="34" charset="0"/>
              <a:buChar char="•"/>
            </a:pPr>
            <a:r>
              <a:rPr lang="en-US" altLang="zh-TW" sz="2800" dirty="0" smtClean="0">
                <a:solidFill>
                  <a:srgbClr val="FF0000"/>
                </a:solidFill>
                <a:sym typeface="Symbol" pitchFamily="18" charset="2"/>
              </a:rPr>
              <a:t> </a:t>
            </a:r>
            <a:r>
              <a:rPr lang="en-US" sz="2800" b="1" dirty="0" smtClean="0">
                <a:solidFill>
                  <a:srgbClr val="0000FF"/>
                </a:solidFill>
                <a:sym typeface="Symbol" pitchFamily="18" charset="2"/>
              </a:rPr>
              <a:t>A  B </a:t>
            </a:r>
            <a:r>
              <a:rPr lang="en-US" sz="2800" dirty="0" smtClean="0">
                <a:sym typeface="Symbol" pitchFamily="18" charset="2"/>
              </a:rPr>
              <a:t>means </a:t>
            </a:r>
            <a:r>
              <a:rPr lang="en-US" sz="2800" dirty="0" smtClean="0">
                <a:solidFill>
                  <a:srgbClr val="0000FF"/>
                </a:solidFill>
                <a:sym typeface="Symbol" pitchFamily="18" charset="2"/>
              </a:rPr>
              <a:t>“A is a proper subset of B</a:t>
            </a:r>
            <a:r>
              <a:rPr lang="en-US" sz="2800" dirty="0" smtClean="0">
                <a:sym typeface="Symbol" pitchFamily="18" charset="2"/>
              </a:rPr>
              <a:t>.”</a:t>
            </a:r>
          </a:p>
          <a:p>
            <a:pPr marL="274320" indent="-274320">
              <a:spcBef>
                <a:spcPts val="600"/>
              </a:spcBef>
              <a:buFont typeface="Arial" pitchFamily="34" charset="0"/>
              <a:buChar char="•"/>
            </a:pPr>
            <a:r>
              <a:rPr lang="en-US" sz="2800" dirty="0" smtClean="0"/>
              <a:t> </a:t>
            </a:r>
            <a:r>
              <a:rPr lang="en-US" sz="2800" b="1" u="sng" dirty="0" smtClean="0">
                <a:solidFill>
                  <a:srgbClr val="0000FF"/>
                </a:solidFill>
              </a:rPr>
              <a:t>Example</a:t>
            </a:r>
            <a:r>
              <a:rPr lang="en-US" sz="2800" dirty="0" smtClean="0"/>
              <a:t>: A = { 1, 5 }, B = { 1, 5, 6}</a:t>
            </a:r>
          </a:p>
          <a:p>
            <a:pPr marL="274320" indent="-274320">
              <a:spcBef>
                <a:spcPts val="600"/>
              </a:spcBef>
            </a:pPr>
            <a:r>
              <a:rPr lang="en-US" sz="2800" dirty="0" smtClean="0"/>
              <a:t>	Here, A is a proper subset of B, i.e., </a:t>
            </a:r>
            <a:r>
              <a:rPr lang="en-US" sz="2800" b="1" dirty="0" smtClean="0">
                <a:sym typeface="Symbol" pitchFamily="18" charset="2"/>
              </a:rPr>
              <a:t>A  B  </a:t>
            </a:r>
            <a:endParaRPr lang="en-US" sz="28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19</a:t>
            </a:fld>
            <a:endParaRPr lang="en-US"/>
          </a:p>
        </p:txBody>
      </p:sp>
      <p:sp>
        <p:nvSpPr>
          <p:cNvPr id="3" name="Title 2"/>
          <p:cNvSpPr>
            <a:spLocks noGrp="1"/>
          </p:cNvSpPr>
          <p:nvPr>
            <p:ph type="ctrTitle"/>
          </p:nvPr>
        </p:nvSpPr>
        <p:spPr>
          <a:xfrm>
            <a:off x="298509" y="626429"/>
            <a:ext cx="7808976" cy="1088136"/>
          </a:xfrm>
        </p:spPr>
        <p:txBody>
          <a:bodyPr>
            <a:noAutofit/>
          </a:bodyPr>
          <a:lstStyle/>
          <a:p>
            <a:r>
              <a:rPr lang="en-US" altLang="zh-TW" sz="3200" b="1" dirty="0" smtClean="0">
                <a:latin typeface="+mn-lt"/>
              </a:rPr>
              <a:t>FIGURE 2 </a:t>
            </a:r>
            <a:r>
              <a:rPr lang="en-US" altLang="zh-TW" sz="3200" dirty="0" smtClean="0">
                <a:latin typeface="+mn-lt"/>
              </a:rPr>
              <a:t> Venn Diagram Showing that </a:t>
            </a:r>
            <a:br>
              <a:rPr lang="en-US" altLang="zh-TW" sz="3200" dirty="0" smtClean="0">
                <a:latin typeface="+mn-lt"/>
              </a:rPr>
            </a:br>
            <a:r>
              <a:rPr lang="en-US" altLang="zh-TW" sz="3200" b="1" i="1" dirty="0" smtClean="0">
                <a:latin typeface="+mn-lt"/>
              </a:rPr>
              <a:t>A</a:t>
            </a:r>
            <a:r>
              <a:rPr lang="en-US" altLang="zh-TW" sz="3200" b="1" dirty="0" smtClean="0">
                <a:latin typeface="+mn-lt"/>
              </a:rPr>
              <a:t> is a Subset of </a:t>
            </a:r>
            <a:r>
              <a:rPr lang="en-US" altLang="zh-TW" sz="3200" b="1" i="1" dirty="0" smtClean="0">
                <a:latin typeface="+mn-lt"/>
              </a:rPr>
              <a:t>B</a:t>
            </a:r>
            <a:endParaRPr lang="en-US" sz="3200" dirty="0">
              <a:latin typeface="+mn-lt"/>
            </a:endParaRPr>
          </a:p>
        </p:txBody>
      </p:sp>
      <p:pic>
        <p:nvPicPr>
          <p:cNvPr id="5" name="Picture 3" descr="02_1_002"/>
          <p:cNvPicPr>
            <a:picLocks noChangeAspect="1" noChangeArrowheads="1"/>
          </p:cNvPicPr>
          <p:nvPr/>
        </p:nvPicPr>
        <p:blipFill>
          <a:blip r:embed="rId2" cstate="print"/>
          <a:srcRect/>
          <a:stretch>
            <a:fillRect/>
          </a:stretch>
        </p:blipFill>
        <p:spPr>
          <a:xfrm>
            <a:off x="1379538" y="2280328"/>
            <a:ext cx="6186487" cy="3615519"/>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363864" y="2060812"/>
            <a:ext cx="8234223" cy="3889612"/>
          </a:xfrm>
        </p:spPr>
        <p:txBody>
          <a:bodyPr>
            <a:noAutofit/>
          </a:bodyPr>
          <a:lstStyle/>
          <a:p>
            <a:r>
              <a:rPr lang="zh-TW" altLang="en-US" sz="2800" b="1" dirty="0" smtClean="0">
                <a:solidFill>
                  <a:schemeClr val="tx1"/>
                </a:solidFill>
              </a:rPr>
              <a:t>2.1  </a:t>
            </a:r>
            <a:r>
              <a:rPr lang="en-US" altLang="zh-TW" sz="2800" b="1" dirty="0" smtClean="0">
                <a:solidFill>
                  <a:schemeClr val="tx1"/>
                </a:solidFill>
              </a:rPr>
              <a:t>Sets</a:t>
            </a:r>
            <a:r>
              <a:rPr lang="en-US" sz="2800" b="1" dirty="0" smtClean="0">
                <a:solidFill>
                  <a:schemeClr val="tx1"/>
                </a:solidFill>
              </a:rPr>
              <a:t>  </a:t>
            </a:r>
            <a:endParaRPr lang="en-US" altLang="zh-TW" sz="2800" b="1" dirty="0" smtClean="0">
              <a:solidFill>
                <a:schemeClr val="tx1"/>
              </a:solidFill>
            </a:endParaRPr>
          </a:p>
          <a:p>
            <a:pPr marL="457200" indent="-274320">
              <a:buClr>
                <a:srgbClr val="FF0000"/>
              </a:buClr>
              <a:buFont typeface="Arial" pitchFamily="34" charset="0"/>
              <a:buChar char="•"/>
            </a:pPr>
            <a:r>
              <a:rPr lang="en-US" sz="2400" dirty="0" smtClean="0">
                <a:solidFill>
                  <a:schemeClr val="tx1"/>
                </a:solidFill>
              </a:rPr>
              <a:t>Definition of Set</a:t>
            </a:r>
          </a:p>
          <a:p>
            <a:pPr marL="457200" indent="-274320">
              <a:buClr>
                <a:srgbClr val="FF0000"/>
              </a:buClr>
              <a:buFont typeface="Arial" pitchFamily="34" charset="0"/>
              <a:buChar char="•"/>
            </a:pPr>
            <a:r>
              <a:rPr lang="en-US" sz="2400" dirty="0" smtClean="0">
                <a:solidFill>
                  <a:schemeClr val="tx1"/>
                </a:solidFill>
              </a:rPr>
              <a:t>Representation of a Set</a:t>
            </a:r>
          </a:p>
          <a:p>
            <a:pPr marL="457200" indent="-274320">
              <a:buClr>
                <a:srgbClr val="FF0000"/>
              </a:buClr>
              <a:buFont typeface="Arial" pitchFamily="34" charset="0"/>
              <a:buChar char="•"/>
            </a:pPr>
            <a:r>
              <a:rPr lang="en-US" sz="2400" dirty="0" smtClean="0">
                <a:solidFill>
                  <a:schemeClr val="tx1"/>
                </a:solidFill>
              </a:rPr>
              <a:t>Different Types of Sets</a:t>
            </a:r>
          </a:p>
          <a:p>
            <a:pPr marL="457200" indent="-274320">
              <a:buClr>
                <a:srgbClr val="FF0000"/>
              </a:buClr>
              <a:buFont typeface="Arial" pitchFamily="34" charset="0"/>
              <a:buChar char="•"/>
            </a:pPr>
            <a:r>
              <a:rPr lang="en-US" sz="2400" dirty="0" smtClean="0">
                <a:solidFill>
                  <a:schemeClr val="tx1"/>
                </a:solidFill>
              </a:rPr>
              <a:t>Standard Numerical Sets</a:t>
            </a:r>
          </a:p>
          <a:p>
            <a:pPr marL="457200" indent="-274320">
              <a:buClr>
                <a:srgbClr val="FF0000"/>
              </a:buClr>
              <a:buFont typeface="Arial" pitchFamily="34" charset="0"/>
              <a:buChar char="•"/>
            </a:pPr>
            <a:r>
              <a:rPr lang="en-US" sz="2400" dirty="0" smtClean="0">
                <a:solidFill>
                  <a:schemeClr val="tx1"/>
                </a:solidFill>
                <a:sym typeface="Symbol" pitchFamily="18" charset="2"/>
              </a:rPr>
              <a:t>-Notation</a:t>
            </a:r>
          </a:p>
          <a:p>
            <a:pPr marL="457200" indent="-274320">
              <a:buClr>
                <a:srgbClr val="FF0000"/>
              </a:buClr>
              <a:buFont typeface="Arial" pitchFamily="34" charset="0"/>
              <a:buChar char="•"/>
            </a:pPr>
            <a:r>
              <a:rPr lang="en-US" altLang="zh-TW" sz="2400" dirty="0" smtClean="0">
                <a:solidFill>
                  <a:schemeClr val="tx1"/>
                </a:solidFill>
                <a:sym typeface="Symbol" pitchFamily="18" charset="2"/>
              </a:rPr>
              <a:t>Venn diagram </a:t>
            </a:r>
          </a:p>
          <a:p>
            <a:pPr marL="457200" indent="-274320">
              <a:buClr>
                <a:srgbClr val="FF0000"/>
              </a:buClr>
              <a:buFont typeface="Arial" pitchFamily="34" charset="0"/>
              <a:buChar char="•"/>
            </a:pPr>
            <a:r>
              <a:rPr lang="en-US" sz="2400" dirty="0" smtClean="0">
                <a:solidFill>
                  <a:schemeClr val="tx1"/>
                </a:solidFill>
              </a:rPr>
              <a:t>Equal Set, Subset, Proper Subset, </a:t>
            </a:r>
            <a:r>
              <a:rPr lang="en-US" altLang="ja-JP" sz="2400" dirty="0" smtClean="0">
                <a:solidFill>
                  <a:schemeClr val="tx1"/>
                </a:solidFill>
              </a:rPr>
              <a:t>Cardinality of a Set, </a:t>
            </a:r>
            <a:r>
              <a:rPr lang="en-US" sz="2400" dirty="0" smtClean="0">
                <a:solidFill>
                  <a:schemeClr val="tx1"/>
                </a:solidFill>
              </a:rPr>
              <a:t>Super Set, Power Set, </a:t>
            </a:r>
            <a:r>
              <a:rPr lang="en-US" altLang="ja-JP" sz="2400" dirty="0" smtClean="0">
                <a:solidFill>
                  <a:schemeClr val="tx1"/>
                </a:solidFill>
              </a:rPr>
              <a:t>Ordered </a:t>
            </a:r>
            <a:r>
              <a:rPr lang="en-US" altLang="ja-JP" sz="2400" i="1" dirty="0" smtClean="0">
                <a:solidFill>
                  <a:schemeClr val="tx1"/>
                </a:solidFill>
              </a:rPr>
              <a:t>n</a:t>
            </a:r>
            <a:r>
              <a:rPr lang="en-US" altLang="ja-JP" sz="2400" dirty="0" smtClean="0">
                <a:solidFill>
                  <a:schemeClr val="tx1"/>
                </a:solidFill>
              </a:rPr>
              <a:t>-</a:t>
            </a:r>
            <a:r>
              <a:rPr lang="en-US" altLang="ja-JP" sz="2400" dirty="0" err="1" smtClean="0">
                <a:solidFill>
                  <a:schemeClr val="tx1"/>
                </a:solidFill>
              </a:rPr>
              <a:t>tuples</a:t>
            </a:r>
            <a:r>
              <a:rPr lang="en-US" altLang="ja-JP" sz="2400" dirty="0" smtClean="0">
                <a:solidFill>
                  <a:schemeClr val="tx1"/>
                </a:solidFill>
              </a:rPr>
              <a:t>, </a:t>
            </a:r>
            <a:r>
              <a:rPr lang="en-US" altLang="zh-TW" sz="2400" dirty="0" smtClean="0">
                <a:solidFill>
                  <a:schemeClr val="tx1"/>
                </a:solidFill>
              </a:rPr>
              <a:t>Cartesian Product of Sets</a:t>
            </a:r>
            <a:endParaRPr lang="en-US" sz="2400" dirty="0" smtClean="0">
              <a:solidFill>
                <a:schemeClr val="tx1"/>
              </a:solidFill>
            </a:endParaRPr>
          </a:p>
          <a:p>
            <a:pPr marL="457200" indent="-274320">
              <a:buClr>
                <a:srgbClr val="FF0000"/>
              </a:buClr>
              <a:buFont typeface="Arial" pitchFamily="34" charset="0"/>
              <a:buChar char="•"/>
            </a:pPr>
            <a:endParaRPr lang="en-US" sz="2400" b="1" dirty="0" smtClean="0">
              <a:solidFill>
                <a:srgbClr val="0000FF"/>
              </a:solidFill>
              <a:sym typeface="Symbol" pitchFamily="18" charset="2"/>
            </a:endParaRPr>
          </a:p>
          <a:p>
            <a:pPr marL="457200" lvl="2" indent="-274320" algn="l">
              <a:spcBef>
                <a:spcPts val="0"/>
              </a:spcBef>
              <a:buClr>
                <a:srgbClr val="FF0000"/>
              </a:buClr>
            </a:pPr>
            <a:endParaRPr lang="en-US" sz="2400" b="1" dirty="0" smtClean="0">
              <a:solidFill>
                <a:schemeClr val="tx1"/>
              </a:solidFill>
              <a:sym typeface="Symbol" pitchFamily="18" charset="2"/>
            </a:endParaRPr>
          </a:p>
          <a:p>
            <a:pPr marL="457200" indent="-274320">
              <a:buClr>
                <a:srgbClr val="FF0000"/>
              </a:buClr>
              <a:buFont typeface="Arial" pitchFamily="34" charset="0"/>
              <a:buChar char="•"/>
            </a:pPr>
            <a:endParaRPr lang="en-US" sz="2800" b="1" dirty="0" smtClean="0">
              <a:solidFill>
                <a:schemeClr val="tx1"/>
              </a:solidFill>
            </a:endParaRPr>
          </a:p>
          <a:p>
            <a:pPr marL="457200" indent="-274320">
              <a:buClr>
                <a:srgbClr val="FF0000"/>
              </a:buClr>
              <a:buFont typeface="Arial" pitchFamily="34" charset="0"/>
              <a:buChar char="•"/>
            </a:pPr>
            <a:endParaRPr lang="en-US" sz="2800" b="1" dirty="0" smtClean="0">
              <a:solidFill>
                <a:schemeClr val="tx1"/>
              </a:solidFill>
            </a:endParaRPr>
          </a:p>
        </p:txBody>
      </p:sp>
      <p:sp>
        <p:nvSpPr>
          <p:cNvPr id="4" name="Slide Number Placeholder 3"/>
          <p:cNvSpPr>
            <a:spLocks noGrp="1"/>
          </p:cNvSpPr>
          <p:nvPr>
            <p:ph type="sldNum" sz="quarter" idx="12"/>
          </p:nvPr>
        </p:nvSpPr>
        <p:spPr/>
        <p:txBody>
          <a:bodyPr/>
          <a:lstStyle/>
          <a:p>
            <a:fld id="{5FD889E0-CAB2-4699-909D-B9A88D47ACBE}" type="slidenum">
              <a:rPr lang="en-US" smtClean="0"/>
              <a:pPr/>
              <a:t>2</a:t>
            </a:fld>
            <a:endParaRPr lang="en-US"/>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20</a:t>
            </a:fld>
            <a:endParaRPr lang="en-US"/>
          </a:p>
        </p:txBody>
      </p:sp>
      <p:sp>
        <p:nvSpPr>
          <p:cNvPr id="3" name="Title 2"/>
          <p:cNvSpPr>
            <a:spLocks noGrp="1"/>
          </p:cNvSpPr>
          <p:nvPr>
            <p:ph type="ctrTitle"/>
          </p:nvPr>
        </p:nvSpPr>
        <p:spPr/>
        <p:txBody>
          <a:bodyPr>
            <a:normAutofit/>
          </a:bodyPr>
          <a:lstStyle/>
          <a:p>
            <a:r>
              <a:rPr lang="en-US" altLang="ja-JP" sz="4000" b="1" dirty="0" smtClean="0">
                <a:latin typeface="+mn-lt"/>
              </a:rPr>
              <a:t>Cardinality of a Set</a:t>
            </a:r>
            <a:endParaRPr lang="en-US" sz="4000" b="1" dirty="0">
              <a:latin typeface="+mn-lt"/>
            </a:endParaRPr>
          </a:p>
        </p:txBody>
      </p:sp>
      <p:sp>
        <p:nvSpPr>
          <p:cNvPr id="5" name="Rectangle 4"/>
          <p:cNvSpPr/>
          <p:nvPr/>
        </p:nvSpPr>
        <p:spPr>
          <a:xfrm>
            <a:off x="271213" y="2089474"/>
            <a:ext cx="8515739" cy="4047262"/>
          </a:xfrm>
          <a:prstGeom prst="rect">
            <a:avLst/>
          </a:prstGeom>
        </p:spPr>
        <p:txBody>
          <a:bodyPr wrap="square">
            <a:spAutoFit/>
          </a:bodyPr>
          <a:lstStyle/>
          <a:p>
            <a:pPr marL="274320" indent="-274320">
              <a:spcBef>
                <a:spcPts val="600"/>
              </a:spcBef>
              <a:buFont typeface="Arial" pitchFamily="34" charset="0"/>
              <a:buChar char="•"/>
            </a:pPr>
            <a:r>
              <a:rPr lang="en-US" altLang="zh-TW" sz="2400" b="1" u="sng" dirty="0" smtClean="0">
                <a:solidFill>
                  <a:srgbClr val="FF0000"/>
                </a:solidFill>
              </a:rPr>
              <a:t>Definition</a:t>
            </a:r>
            <a:r>
              <a:rPr lang="en-US" altLang="zh-TW" sz="2400" dirty="0" smtClean="0">
                <a:solidFill>
                  <a:srgbClr val="FF0000"/>
                </a:solidFill>
              </a:rPr>
              <a:t>: </a:t>
            </a:r>
            <a:r>
              <a:rPr lang="en-US" altLang="zh-TW" sz="2400" dirty="0" smtClean="0"/>
              <a:t>If there are exactly </a:t>
            </a:r>
            <a:r>
              <a:rPr lang="en-US" altLang="zh-TW" sz="2400" i="1" dirty="0" smtClean="0"/>
              <a:t>n</a:t>
            </a:r>
            <a:r>
              <a:rPr lang="en-US" altLang="zh-TW" sz="2400" dirty="0" smtClean="0"/>
              <a:t> </a:t>
            </a:r>
            <a:r>
              <a:rPr lang="en-US" altLang="zh-TW" sz="2400" dirty="0" smtClean="0">
                <a:solidFill>
                  <a:srgbClr val="0000FF"/>
                </a:solidFill>
              </a:rPr>
              <a:t>distinct members </a:t>
            </a:r>
            <a:r>
              <a:rPr lang="en-US" altLang="zh-TW" sz="2400" dirty="0" smtClean="0"/>
              <a:t>in the set </a:t>
            </a:r>
            <a:r>
              <a:rPr lang="en-US" altLang="zh-TW" sz="2400" i="1" dirty="0" smtClean="0"/>
              <a:t>S</a:t>
            </a:r>
            <a:r>
              <a:rPr lang="en-US" altLang="zh-TW" sz="2400" dirty="0" smtClean="0"/>
              <a:t> (</a:t>
            </a:r>
            <a:r>
              <a:rPr lang="en-US" altLang="zh-TW" sz="2400" i="1" dirty="0" smtClean="0"/>
              <a:t>n</a:t>
            </a:r>
            <a:r>
              <a:rPr lang="en-US" altLang="zh-TW" sz="2400" dirty="0" smtClean="0"/>
              <a:t> is a nonnegative integer), we say that </a:t>
            </a:r>
            <a:r>
              <a:rPr lang="en-US" altLang="zh-TW" sz="2400" i="1" dirty="0" smtClean="0"/>
              <a:t>S</a:t>
            </a:r>
            <a:r>
              <a:rPr lang="en-US" altLang="zh-TW" sz="2400" dirty="0" smtClean="0"/>
              <a:t> is a </a:t>
            </a:r>
            <a:r>
              <a:rPr lang="en-US" altLang="zh-TW" sz="2400" i="1" dirty="0" smtClean="0">
                <a:solidFill>
                  <a:srgbClr val="0000FF"/>
                </a:solidFill>
              </a:rPr>
              <a:t>finite</a:t>
            </a:r>
            <a:r>
              <a:rPr lang="en-US" altLang="zh-TW" sz="2400" dirty="0" smtClean="0">
                <a:solidFill>
                  <a:srgbClr val="C00000"/>
                </a:solidFill>
              </a:rPr>
              <a:t> </a:t>
            </a:r>
            <a:r>
              <a:rPr lang="en-US" altLang="zh-TW" sz="2400" i="1" dirty="0" smtClean="0">
                <a:solidFill>
                  <a:srgbClr val="0000FF"/>
                </a:solidFill>
              </a:rPr>
              <a:t>set</a:t>
            </a:r>
            <a:r>
              <a:rPr lang="en-US" altLang="zh-TW" sz="2400" dirty="0" smtClean="0"/>
              <a:t> and that </a:t>
            </a:r>
            <a:r>
              <a:rPr lang="en-US" altLang="zh-TW" sz="2400" i="1" dirty="0" smtClean="0"/>
              <a:t>n</a:t>
            </a:r>
            <a:r>
              <a:rPr lang="en-US" altLang="zh-TW" sz="2400" dirty="0" smtClean="0"/>
              <a:t> is the </a:t>
            </a:r>
            <a:r>
              <a:rPr lang="en-US" altLang="zh-TW" sz="2400" i="1" dirty="0" smtClean="0">
                <a:solidFill>
                  <a:srgbClr val="0000FF"/>
                </a:solidFill>
              </a:rPr>
              <a:t>cardinality</a:t>
            </a:r>
            <a:r>
              <a:rPr lang="en-US" altLang="zh-TW" sz="2400" dirty="0" smtClean="0"/>
              <a:t> of </a:t>
            </a:r>
            <a:r>
              <a:rPr lang="en-US" altLang="zh-TW" sz="2400" i="1" dirty="0" smtClean="0"/>
              <a:t>S</a:t>
            </a:r>
            <a:r>
              <a:rPr lang="en-US" altLang="zh-TW" sz="2400" dirty="0" smtClean="0"/>
              <a:t>.</a:t>
            </a:r>
          </a:p>
          <a:p>
            <a:pPr marL="274320" indent="-274320">
              <a:spcBef>
                <a:spcPts val="600"/>
              </a:spcBef>
              <a:buFont typeface="Arial" pitchFamily="34" charset="0"/>
              <a:buChar char="•"/>
            </a:pPr>
            <a:r>
              <a:rPr lang="en-US" altLang="ja-JP" sz="2400" dirty="0" smtClean="0">
                <a:solidFill>
                  <a:srgbClr val="0000FF"/>
                </a:solidFill>
              </a:rPr>
              <a:t>The </a:t>
            </a:r>
            <a:r>
              <a:rPr lang="en-US" altLang="ja-JP" sz="2400" b="1" i="1" dirty="0" smtClean="0">
                <a:solidFill>
                  <a:srgbClr val="0000FF"/>
                </a:solidFill>
              </a:rPr>
              <a:t>cardinality</a:t>
            </a:r>
            <a:r>
              <a:rPr lang="en-US" altLang="ja-JP" sz="2400" dirty="0" smtClean="0">
                <a:solidFill>
                  <a:srgbClr val="0000FF"/>
                </a:solidFill>
              </a:rPr>
              <a:t> of a set is the number of distinct elements in the set.  </a:t>
            </a:r>
          </a:p>
          <a:p>
            <a:pPr marL="274320" indent="-274320">
              <a:spcBef>
                <a:spcPts val="600"/>
              </a:spcBef>
              <a:buFont typeface="Arial" pitchFamily="34" charset="0"/>
              <a:buChar char="•"/>
            </a:pPr>
            <a:r>
              <a:rPr lang="en-US" altLang="ja-JP" sz="2400" dirty="0" smtClean="0"/>
              <a:t>|</a:t>
            </a:r>
            <a:r>
              <a:rPr lang="en-US" altLang="ja-JP" sz="2400" i="1" dirty="0" smtClean="0"/>
              <a:t>S </a:t>
            </a:r>
            <a:r>
              <a:rPr lang="en-US" altLang="ja-JP" sz="2400" dirty="0" smtClean="0"/>
              <a:t>| denotes the cardinality of set </a:t>
            </a:r>
            <a:r>
              <a:rPr lang="en-US" altLang="ja-JP" sz="2400" i="1" dirty="0" smtClean="0"/>
              <a:t>S</a:t>
            </a:r>
            <a:r>
              <a:rPr lang="en-US" altLang="ja-JP" sz="2400" dirty="0" smtClean="0"/>
              <a:t> that has n number of elements; i.e., </a:t>
            </a:r>
            <a:r>
              <a:rPr lang="en-US" altLang="zh-TW" sz="2400" dirty="0" smtClean="0"/>
              <a:t>|</a:t>
            </a:r>
            <a:r>
              <a:rPr lang="en-US" altLang="zh-TW" sz="2400" i="1" dirty="0" smtClean="0"/>
              <a:t>S</a:t>
            </a:r>
            <a:r>
              <a:rPr lang="en-US" altLang="zh-TW" sz="2400" dirty="0" smtClean="0"/>
              <a:t>|=</a:t>
            </a:r>
            <a:r>
              <a:rPr lang="en-US" altLang="zh-TW" sz="2400" i="1" dirty="0" smtClean="0"/>
              <a:t> n </a:t>
            </a:r>
            <a:endParaRPr lang="en-US" altLang="ja-JP" sz="2400" dirty="0" smtClean="0"/>
          </a:p>
          <a:p>
            <a:pPr marL="274320" indent="-274320">
              <a:spcBef>
                <a:spcPts val="600"/>
              </a:spcBef>
              <a:buFont typeface="Arial" pitchFamily="34" charset="0"/>
              <a:buChar char="•"/>
            </a:pPr>
            <a:r>
              <a:rPr lang="en-US" sz="2400" dirty="0" smtClean="0"/>
              <a:t> </a:t>
            </a:r>
            <a:r>
              <a:rPr lang="en-US" altLang="zh-TW" sz="2400" i="1" u="sng" dirty="0" smtClean="0">
                <a:solidFill>
                  <a:srgbClr val="0000FF"/>
                </a:solidFill>
              </a:rPr>
              <a:t>Examples:</a:t>
            </a:r>
            <a:r>
              <a:rPr lang="en-US" altLang="zh-TW" sz="2400" dirty="0" smtClean="0"/>
              <a:t>	</a:t>
            </a:r>
            <a:endParaRPr lang="en-US" altLang="zh-TW" sz="2000" i="1" dirty="0" smtClean="0"/>
          </a:p>
          <a:p>
            <a:pPr marL="731520" lvl="2" indent="-274320">
              <a:spcBef>
                <a:spcPts val="600"/>
              </a:spcBef>
            </a:pPr>
            <a:r>
              <a:rPr lang="en-US" altLang="zh-TW" sz="2000" i="1" dirty="0" smtClean="0"/>
              <a:t>	</a:t>
            </a:r>
            <a:r>
              <a:rPr lang="en-US" altLang="zh-TW" sz="2000" dirty="0" smtClean="0"/>
              <a:t>|</a:t>
            </a:r>
            <a:r>
              <a:rPr lang="en-US" altLang="zh-TW" sz="2000" dirty="0" smtClean="0">
                <a:sym typeface="Symbol" pitchFamily="18" charset="2"/>
              </a:rPr>
              <a:t>|= 0 </a:t>
            </a:r>
          </a:p>
          <a:p>
            <a:pPr marL="731520" lvl="2" indent="-274320">
              <a:spcBef>
                <a:spcPts val="600"/>
              </a:spcBef>
            </a:pPr>
            <a:r>
              <a:rPr lang="en-US" sz="2000" dirty="0" smtClean="0">
                <a:sym typeface="Symbol" pitchFamily="18" charset="2"/>
              </a:rPr>
              <a:t>	| { 1, 5, 7, 8}|= 4 </a:t>
            </a:r>
            <a:endParaRPr lang="en-US" sz="20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21</a:t>
            </a:fld>
            <a:endParaRPr lang="en-US"/>
          </a:p>
        </p:txBody>
      </p:sp>
      <p:sp>
        <p:nvSpPr>
          <p:cNvPr id="3" name="Title 2"/>
          <p:cNvSpPr>
            <a:spLocks noGrp="1"/>
          </p:cNvSpPr>
          <p:nvPr>
            <p:ph type="ctrTitle"/>
          </p:nvPr>
        </p:nvSpPr>
        <p:spPr/>
        <p:txBody>
          <a:bodyPr>
            <a:normAutofit/>
          </a:bodyPr>
          <a:lstStyle/>
          <a:p>
            <a:r>
              <a:rPr lang="en-US" altLang="ja-JP" sz="4000" b="1" dirty="0" smtClean="0">
                <a:latin typeface="+mn-lt"/>
              </a:rPr>
              <a:t>Cardinality of a Set</a:t>
            </a:r>
            <a:endParaRPr lang="en-US" sz="4000" b="1" dirty="0">
              <a:latin typeface="+mn-lt"/>
            </a:endParaRPr>
          </a:p>
        </p:txBody>
      </p:sp>
      <p:sp>
        <p:nvSpPr>
          <p:cNvPr id="5" name="Rectangle 4"/>
          <p:cNvSpPr/>
          <p:nvPr/>
        </p:nvSpPr>
        <p:spPr>
          <a:xfrm>
            <a:off x="339453" y="2026667"/>
            <a:ext cx="8515739" cy="3924151"/>
          </a:xfrm>
          <a:prstGeom prst="rect">
            <a:avLst/>
          </a:prstGeom>
        </p:spPr>
        <p:txBody>
          <a:bodyPr wrap="square">
            <a:spAutoFit/>
          </a:bodyPr>
          <a:lstStyle/>
          <a:p>
            <a:pPr marL="274320" indent="-274320">
              <a:spcBef>
                <a:spcPts val="600"/>
              </a:spcBef>
              <a:buFont typeface="Arial" pitchFamily="34" charset="0"/>
              <a:buChar char="•"/>
              <a:defRPr/>
            </a:pPr>
            <a:r>
              <a:rPr lang="en-US" altLang="ja-JP" sz="2800" u="sng" dirty="0" smtClean="0">
                <a:solidFill>
                  <a:srgbClr val="0000FF"/>
                </a:solidFill>
              </a:rPr>
              <a:t>Question</a:t>
            </a:r>
            <a:r>
              <a:rPr lang="en-US" altLang="ja-JP" sz="2800" dirty="0" smtClean="0">
                <a:solidFill>
                  <a:srgbClr val="0000FF"/>
                </a:solidFill>
              </a:rPr>
              <a:t>:  Compute cardinality of each of the sets.</a:t>
            </a:r>
          </a:p>
          <a:p>
            <a:pPr marL="971550" lvl="2" indent="-514350">
              <a:spcBef>
                <a:spcPts val="600"/>
              </a:spcBef>
              <a:buFont typeface="+mj-lt"/>
              <a:buAutoNum type="arabicPeriod"/>
              <a:defRPr/>
            </a:pPr>
            <a:r>
              <a:rPr lang="en-US" altLang="ja-JP" sz="2800" dirty="0" smtClean="0"/>
              <a:t>{1, -13, 4, -13, 1</a:t>
            </a:r>
            <a:r>
              <a:rPr lang="en-US" altLang="ja-JP" sz="2800" dirty="0" smtClean="0"/>
              <a:t>} = {1, -13, 4} = 3</a:t>
            </a:r>
            <a:endParaRPr lang="en-US" altLang="ja-JP" sz="2800" dirty="0" smtClean="0"/>
          </a:p>
          <a:p>
            <a:pPr marL="971550" lvl="2" indent="-514350">
              <a:spcBef>
                <a:spcPts val="600"/>
              </a:spcBef>
              <a:buFont typeface="+mj-lt"/>
              <a:buAutoNum type="arabicPeriod"/>
              <a:defRPr/>
            </a:pPr>
            <a:r>
              <a:rPr lang="en-US" altLang="ja-JP" sz="2800" dirty="0" smtClean="0"/>
              <a:t>{3, {1,2,3,4}, </a:t>
            </a:r>
            <a:r>
              <a:rPr lang="en-US" altLang="ja-JP" sz="2800" dirty="0" smtClean="0">
                <a:sym typeface="Symbol" pitchFamily="18" charset="2"/>
              </a:rPr>
              <a:t></a:t>
            </a:r>
            <a:r>
              <a:rPr lang="en-US" altLang="ja-JP" sz="2800" dirty="0" smtClean="0">
                <a:sym typeface="Symbol" pitchFamily="18" charset="2"/>
              </a:rPr>
              <a:t>} = 3</a:t>
            </a:r>
            <a:endParaRPr lang="en-US" altLang="ja-JP" sz="2800" dirty="0" smtClean="0">
              <a:sym typeface="Symbol" pitchFamily="18" charset="2"/>
            </a:endParaRPr>
          </a:p>
          <a:p>
            <a:pPr marL="971550" lvl="2" indent="-514350">
              <a:spcBef>
                <a:spcPts val="600"/>
              </a:spcBef>
              <a:buFont typeface="+mj-lt"/>
              <a:buAutoNum type="arabicPeriod"/>
              <a:defRPr/>
            </a:pPr>
            <a:r>
              <a:rPr lang="en-US" altLang="ja-JP" sz="2800" dirty="0" smtClean="0">
                <a:sym typeface="Symbol" pitchFamily="18" charset="2"/>
              </a:rPr>
              <a:t>{} </a:t>
            </a:r>
            <a:r>
              <a:rPr lang="en-US" altLang="ja-JP" sz="2800" dirty="0">
                <a:sym typeface="Symbol" pitchFamily="18" charset="2"/>
              </a:rPr>
              <a:t>= </a:t>
            </a:r>
            <a:r>
              <a:rPr lang="en-US" altLang="ja-JP" sz="2800" dirty="0" smtClean="0">
                <a:sym typeface="Symbol" pitchFamily="18" charset="2"/>
              </a:rPr>
              <a:t> = 0</a:t>
            </a:r>
            <a:endParaRPr lang="en-US" altLang="ja-JP" sz="2800" dirty="0" smtClean="0">
              <a:sym typeface="Symbol" pitchFamily="18" charset="2"/>
            </a:endParaRPr>
          </a:p>
          <a:p>
            <a:pPr marL="971550" lvl="2" indent="-514350">
              <a:spcBef>
                <a:spcPts val="600"/>
              </a:spcBef>
              <a:buFont typeface="+mj-lt"/>
              <a:buAutoNum type="arabicPeriod"/>
              <a:defRPr/>
            </a:pPr>
            <a:r>
              <a:rPr lang="en-US" altLang="ja-JP" sz="2800" dirty="0" smtClean="0">
                <a:sym typeface="Symbol" pitchFamily="18" charset="2"/>
              </a:rPr>
              <a:t>{ {}, {{}}, {{{}}} </a:t>
            </a:r>
            <a:r>
              <a:rPr lang="en-US" altLang="ja-JP" sz="2800" dirty="0" smtClean="0">
                <a:sym typeface="Symbol" pitchFamily="18" charset="2"/>
              </a:rPr>
              <a:t>} = 3</a:t>
            </a:r>
            <a:endParaRPr lang="en-US" altLang="ja-JP" sz="2800" dirty="0" smtClean="0">
              <a:sym typeface="Symbol" pitchFamily="18" charset="2"/>
            </a:endParaRPr>
          </a:p>
          <a:p>
            <a:pPr marL="274320" indent="-274320">
              <a:spcBef>
                <a:spcPts val="600"/>
              </a:spcBef>
              <a:buFont typeface="Arial" pitchFamily="34" charset="0"/>
              <a:buChar char="•"/>
              <a:defRPr/>
            </a:pPr>
            <a:r>
              <a:rPr lang="en-US" altLang="ja-JP" sz="2800" b="1" i="1" dirty="0" smtClean="0">
                <a:solidFill>
                  <a:srgbClr val="FF0000"/>
                </a:solidFill>
              </a:rPr>
              <a:t>Hint</a:t>
            </a:r>
            <a:r>
              <a:rPr lang="en-US" altLang="ja-JP" sz="2800" i="1" dirty="0" smtClean="0"/>
              <a:t>:</a:t>
            </a:r>
            <a:r>
              <a:rPr lang="en-US" altLang="ja-JP" sz="2800" dirty="0" smtClean="0"/>
              <a:t>  After </a:t>
            </a:r>
            <a:r>
              <a:rPr lang="en-US" altLang="ja-JP" sz="2800" dirty="0" smtClean="0">
                <a:solidFill>
                  <a:srgbClr val="0000FF"/>
                </a:solidFill>
              </a:rPr>
              <a:t>eliminating the repetitions/redundancies </a:t>
            </a:r>
            <a:r>
              <a:rPr lang="en-US" altLang="ja-JP" sz="2800" dirty="0" smtClean="0"/>
              <a:t>just look at the number of </a:t>
            </a:r>
            <a:r>
              <a:rPr lang="en-US" altLang="ja-JP" sz="2800" dirty="0" smtClean="0">
                <a:solidFill>
                  <a:srgbClr val="0000FF"/>
                </a:solidFill>
              </a:rPr>
              <a:t>top level commas </a:t>
            </a:r>
            <a:r>
              <a:rPr lang="en-US" altLang="ja-JP" sz="2800" dirty="0" smtClean="0"/>
              <a:t>and </a:t>
            </a:r>
            <a:r>
              <a:rPr lang="en-US" altLang="ja-JP" sz="2800" dirty="0" smtClean="0">
                <a:solidFill>
                  <a:srgbClr val="0000FF"/>
                </a:solidFill>
              </a:rPr>
              <a:t>add 1</a:t>
            </a:r>
            <a:r>
              <a:rPr lang="en-US" altLang="ja-JP" sz="2800" dirty="0" smtClean="0"/>
              <a:t> (except for the empty set). </a:t>
            </a:r>
            <a:endParaRPr 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22</a:t>
            </a:fld>
            <a:endParaRPr lang="en-US"/>
          </a:p>
        </p:txBody>
      </p:sp>
      <p:sp>
        <p:nvSpPr>
          <p:cNvPr id="3" name="Title 2"/>
          <p:cNvSpPr>
            <a:spLocks noGrp="1"/>
          </p:cNvSpPr>
          <p:nvPr>
            <p:ph type="ctrTitle"/>
          </p:nvPr>
        </p:nvSpPr>
        <p:spPr/>
        <p:txBody>
          <a:bodyPr>
            <a:normAutofit/>
          </a:bodyPr>
          <a:lstStyle/>
          <a:p>
            <a:pPr algn="ctr"/>
            <a:r>
              <a:rPr lang="en-US" altLang="ja-JP" sz="4000" b="1" dirty="0" smtClean="0">
                <a:latin typeface="+mn-lt"/>
              </a:rPr>
              <a:t>Answers</a:t>
            </a:r>
            <a:endParaRPr lang="en-US" sz="4000" b="1" dirty="0">
              <a:latin typeface="+mn-lt"/>
            </a:endParaRPr>
          </a:p>
        </p:txBody>
      </p:sp>
      <p:sp>
        <p:nvSpPr>
          <p:cNvPr id="5" name="Rectangle 4"/>
          <p:cNvSpPr/>
          <p:nvPr/>
        </p:nvSpPr>
        <p:spPr>
          <a:xfrm>
            <a:off x="421341" y="2336393"/>
            <a:ext cx="8515739" cy="1815882"/>
          </a:xfrm>
          <a:prstGeom prst="rect">
            <a:avLst/>
          </a:prstGeom>
        </p:spPr>
        <p:txBody>
          <a:bodyPr wrap="square">
            <a:spAutoFit/>
          </a:bodyPr>
          <a:lstStyle/>
          <a:p>
            <a:pPr marL="990600" lvl="1" indent="-533400">
              <a:buFont typeface="Wingdings" pitchFamily="2" charset="2"/>
              <a:buAutoNum type="arabicPeriod"/>
              <a:defRPr/>
            </a:pPr>
            <a:r>
              <a:rPr lang="en-US" altLang="ja-JP" sz="2800" dirty="0" smtClean="0"/>
              <a:t>|{1, -13, 4, -13, 1}| = |{1, -13, 4}| = 3</a:t>
            </a:r>
          </a:p>
          <a:p>
            <a:pPr marL="990600" lvl="1" indent="-533400">
              <a:buFont typeface="Wingdings" pitchFamily="2" charset="2"/>
              <a:buAutoNum type="arabicPeriod"/>
              <a:defRPr/>
            </a:pPr>
            <a:r>
              <a:rPr lang="en-US" altLang="ja-JP" sz="2800" dirty="0" smtClean="0"/>
              <a:t>|{3, {1,2,3,4}, </a:t>
            </a:r>
            <a:r>
              <a:rPr lang="en-US" altLang="ja-JP" sz="2800" dirty="0" smtClean="0">
                <a:sym typeface="Symbol" pitchFamily="18" charset="2"/>
              </a:rPr>
              <a:t>}| = 3</a:t>
            </a:r>
          </a:p>
          <a:p>
            <a:pPr marL="990600" lvl="1" indent="-533400">
              <a:buFont typeface="Wingdings" pitchFamily="2" charset="2"/>
              <a:buAutoNum type="arabicPeriod"/>
              <a:defRPr/>
            </a:pPr>
            <a:r>
              <a:rPr lang="en-US" altLang="ja-JP" sz="2800" dirty="0" smtClean="0">
                <a:sym typeface="Symbol" pitchFamily="18" charset="2"/>
              </a:rPr>
              <a:t>|{}| = || = 0</a:t>
            </a:r>
          </a:p>
          <a:p>
            <a:pPr marL="990600" lvl="1" indent="-533400">
              <a:buFont typeface="Wingdings" pitchFamily="2" charset="2"/>
              <a:buAutoNum type="arabicPeriod"/>
              <a:defRPr/>
            </a:pPr>
            <a:r>
              <a:rPr lang="en-US" altLang="ja-JP" sz="2800" dirty="0" smtClean="0">
                <a:sym typeface="Symbol" pitchFamily="18" charset="2"/>
              </a:rPr>
              <a:t>|{ {}, {{}}, {{{}}} }| = |{ , {}, {{}}| = 3 </a:t>
            </a:r>
            <a:endParaRPr 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23</a:t>
            </a:fld>
            <a:endParaRPr lang="en-US"/>
          </a:p>
        </p:txBody>
      </p:sp>
      <p:sp>
        <p:nvSpPr>
          <p:cNvPr id="3" name="Title 2"/>
          <p:cNvSpPr>
            <a:spLocks noGrp="1"/>
          </p:cNvSpPr>
          <p:nvPr>
            <p:ph type="ctrTitle"/>
          </p:nvPr>
        </p:nvSpPr>
        <p:spPr>
          <a:xfrm>
            <a:off x="325805" y="517245"/>
            <a:ext cx="7808976" cy="1088136"/>
          </a:xfrm>
        </p:spPr>
        <p:txBody>
          <a:bodyPr>
            <a:normAutofit/>
          </a:bodyPr>
          <a:lstStyle/>
          <a:p>
            <a:r>
              <a:rPr lang="en-US" altLang="ja-JP" sz="3600" dirty="0" smtClean="0">
                <a:latin typeface="+mn-lt"/>
              </a:rPr>
              <a:t>Cardinality of a Set: More examples</a:t>
            </a:r>
            <a:endParaRPr lang="en-US" sz="3600" dirty="0">
              <a:latin typeface="+mn-lt"/>
            </a:endParaRPr>
          </a:p>
        </p:txBody>
      </p:sp>
      <p:sp>
        <p:nvSpPr>
          <p:cNvPr id="5" name="Rectangle 4"/>
          <p:cNvSpPr/>
          <p:nvPr/>
        </p:nvSpPr>
        <p:spPr>
          <a:xfrm>
            <a:off x="284861" y="2052431"/>
            <a:ext cx="8611275" cy="4262705"/>
          </a:xfrm>
          <a:prstGeom prst="rect">
            <a:avLst/>
          </a:prstGeom>
        </p:spPr>
        <p:txBody>
          <a:bodyPr wrap="square">
            <a:spAutoFit/>
          </a:bodyPr>
          <a:lstStyle/>
          <a:p>
            <a:pPr marL="274320" indent="-274320">
              <a:spcBef>
                <a:spcPts val="600"/>
              </a:spcBef>
              <a:buFont typeface="Arial" pitchFamily="34" charset="0"/>
              <a:buChar char="•"/>
            </a:pPr>
            <a:r>
              <a:rPr lang="en-US" sz="2400" u="sng" dirty="0" smtClean="0">
                <a:solidFill>
                  <a:srgbClr val="FF0000"/>
                </a:solidFill>
              </a:rPr>
              <a:t>Example 9</a:t>
            </a:r>
            <a:r>
              <a:rPr lang="en-US" sz="2400" dirty="0" smtClean="0">
                <a:solidFill>
                  <a:srgbClr val="FF0000"/>
                </a:solidFill>
              </a:rPr>
              <a:t>: </a:t>
            </a:r>
            <a:r>
              <a:rPr lang="en-US" sz="2400" dirty="0" smtClean="0"/>
              <a:t>Let A be the set of odd positive integers less than 10. Then |A| = 5</a:t>
            </a:r>
          </a:p>
          <a:p>
            <a:pPr marL="274320" indent="-274320">
              <a:spcBef>
                <a:spcPts val="600"/>
              </a:spcBef>
              <a:buFont typeface="Arial" pitchFamily="34" charset="0"/>
              <a:buChar char="•"/>
            </a:pPr>
            <a:r>
              <a:rPr lang="en-US" sz="2400" u="sng" dirty="0" smtClean="0">
                <a:solidFill>
                  <a:srgbClr val="FF0000"/>
                </a:solidFill>
              </a:rPr>
              <a:t>Example 10:</a:t>
            </a:r>
            <a:r>
              <a:rPr lang="en-US" sz="2400" dirty="0" smtClean="0"/>
              <a:t> Let A be the set of letters in the English alphabet. Then |A| = 26</a:t>
            </a:r>
          </a:p>
          <a:p>
            <a:pPr marL="274320" indent="-274320">
              <a:spcBef>
                <a:spcPts val="600"/>
              </a:spcBef>
              <a:buFont typeface="Arial" pitchFamily="34" charset="0"/>
              <a:buChar char="•"/>
            </a:pPr>
            <a:r>
              <a:rPr lang="en-US" sz="2400" u="sng" dirty="0" smtClean="0">
                <a:solidFill>
                  <a:srgbClr val="FF0000"/>
                </a:solidFill>
              </a:rPr>
              <a:t>Example 11</a:t>
            </a:r>
            <a:r>
              <a:rPr lang="en-US" sz="2400" dirty="0" smtClean="0">
                <a:solidFill>
                  <a:srgbClr val="FF0000"/>
                </a:solidFill>
              </a:rPr>
              <a:t>:</a:t>
            </a:r>
            <a:r>
              <a:rPr lang="en-US" sz="2400" dirty="0" smtClean="0">
                <a:solidFill>
                  <a:srgbClr val="0000FF"/>
                </a:solidFill>
              </a:rPr>
              <a:t> </a:t>
            </a:r>
            <a:r>
              <a:rPr lang="en-US" sz="2400" dirty="0" smtClean="0"/>
              <a:t>Because null set has no elements, it follows that, </a:t>
            </a:r>
            <a:r>
              <a:rPr lang="en-US" altLang="ja-JP" sz="2400" dirty="0" smtClean="0">
                <a:sym typeface="Symbol" pitchFamily="18" charset="2"/>
              </a:rPr>
              <a:t>|| = 0 </a:t>
            </a:r>
          </a:p>
          <a:p>
            <a:pPr marL="274320" indent="-274320">
              <a:spcBef>
                <a:spcPts val="600"/>
              </a:spcBef>
              <a:buFont typeface="Arial" pitchFamily="34" charset="0"/>
              <a:buChar char="•"/>
            </a:pPr>
            <a:r>
              <a:rPr lang="en-US" sz="2000" u="sng" dirty="0" smtClean="0">
                <a:solidFill>
                  <a:srgbClr val="FF0000"/>
                </a:solidFill>
                <a:sym typeface="Symbol" pitchFamily="18" charset="2"/>
              </a:rPr>
              <a:t>Examples:</a:t>
            </a:r>
            <a:r>
              <a:rPr lang="en-US" sz="2000" dirty="0" smtClean="0">
                <a:solidFill>
                  <a:schemeClr val="hlink"/>
                </a:solidFill>
                <a:sym typeface="Symbol" pitchFamily="18" charset="2"/>
              </a:rPr>
              <a:t> </a:t>
            </a:r>
          </a:p>
          <a:p>
            <a:pPr marL="731520" lvl="1" indent="-274320">
              <a:spcBef>
                <a:spcPts val="600"/>
              </a:spcBef>
              <a:buFont typeface="Arial" pitchFamily="34" charset="0"/>
              <a:buChar char="•"/>
            </a:pPr>
            <a:r>
              <a:rPr lang="en-US" dirty="0" smtClean="0">
                <a:solidFill>
                  <a:srgbClr val="0000FF"/>
                </a:solidFill>
                <a:sym typeface="Symbol" pitchFamily="18" charset="2"/>
              </a:rPr>
              <a:t>The cardinality of the set {</a:t>
            </a:r>
            <a:r>
              <a:rPr lang="en-US" altLang="ja-JP" dirty="0" smtClean="0">
                <a:solidFill>
                  <a:srgbClr val="0000FF"/>
                </a:solidFill>
                <a:sym typeface="Symbol" pitchFamily="18" charset="2"/>
              </a:rPr>
              <a:t>} is 1, i.e., |</a:t>
            </a:r>
            <a:r>
              <a:rPr lang="en-US" dirty="0" smtClean="0">
                <a:solidFill>
                  <a:srgbClr val="0000FF"/>
                </a:solidFill>
                <a:sym typeface="Symbol" pitchFamily="18" charset="2"/>
              </a:rPr>
              <a:t>{</a:t>
            </a:r>
            <a:r>
              <a:rPr lang="en-US" altLang="ja-JP" dirty="0" smtClean="0">
                <a:solidFill>
                  <a:srgbClr val="0000FF"/>
                </a:solidFill>
                <a:sym typeface="Symbol" pitchFamily="18" charset="2"/>
              </a:rPr>
              <a:t>}| = 1 </a:t>
            </a:r>
          </a:p>
          <a:p>
            <a:pPr marL="731520" lvl="1" indent="-274320">
              <a:spcBef>
                <a:spcPts val="600"/>
              </a:spcBef>
              <a:buFont typeface="Arial" pitchFamily="34" charset="0"/>
              <a:buChar char="•"/>
            </a:pPr>
            <a:r>
              <a:rPr lang="en-US" dirty="0" smtClean="0">
                <a:sym typeface="Symbol" pitchFamily="18" charset="2"/>
              </a:rPr>
              <a:t>If </a:t>
            </a:r>
            <a:r>
              <a:rPr lang="en-US" i="1" dirty="0" smtClean="0">
                <a:sym typeface="Symbol" pitchFamily="18" charset="2"/>
              </a:rPr>
              <a:t>B</a:t>
            </a:r>
            <a:r>
              <a:rPr lang="en-US" dirty="0" smtClean="0">
                <a:sym typeface="Symbol" pitchFamily="18" charset="2"/>
              </a:rPr>
              <a:t> = {3,3,3,3,3}, </a:t>
            </a:r>
            <a:r>
              <a:rPr lang="en-US" dirty="0" smtClean="0"/>
              <a:t>|</a:t>
            </a:r>
            <a:r>
              <a:rPr lang="en-US" i="1" dirty="0" smtClean="0">
                <a:sym typeface="Symbol" pitchFamily="18" charset="2"/>
              </a:rPr>
              <a:t>B</a:t>
            </a:r>
            <a:r>
              <a:rPr lang="en-US" dirty="0" smtClean="0"/>
              <a:t>| = 1</a:t>
            </a:r>
          </a:p>
          <a:p>
            <a:pPr marL="731520" lvl="1" indent="-274320">
              <a:spcBef>
                <a:spcPts val="600"/>
              </a:spcBef>
              <a:buFont typeface="Arial" pitchFamily="34" charset="0"/>
              <a:buChar char="•"/>
            </a:pPr>
            <a:r>
              <a:rPr lang="en-US" dirty="0" smtClean="0">
                <a:sym typeface="Symbol" pitchFamily="18" charset="2"/>
              </a:rPr>
              <a:t>If </a:t>
            </a:r>
            <a:r>
              <a:rPr lang="en-US" i="1" dirty="0" smtClean="0">
                <a:sym typeface="Symbol" pitchFamily="18" charset="2"/>
              </a:rPr>
              <a:t>C</a:t>
            </a:r>
            <a:r>
              <a:rPr lang="en-US" dirty="0" smtClean="0">
                <a:sym typeface="Symbol" pitchFamily="18" charset="2"/>
              </a:rPr>
              <a:t> = { , {}, {,{}} }, </a:t>
            </a:r>
            <a:r>
              <a:rPr lang="en-US" dirty="0" smtClean="0"/>
              <a:t>|</a:t>
            </a:r>
            <a:r>
              <a:rPr lang="en-US" i="1" dirty="0" smtClean="0">
                <a:sym typeface="Symbol" pitchFamily="18" charset="2"/>
              </a:rPr>
              <a:t> C </a:t>
            </a:r>
            <a:r>
              <a:rPr lang="en-US" dirty="0" smtClean="0"/>
              <a:t>| = 3. </a:t>
            </a:r>
          </a:p>
          <a:p>
            <a:pPr marL="731520" lvl="1" indent="-274320">
              <a:spcBef>
                <a:spcPts val="600"/>
              </a:spcBef>
              <a:buFont typeface="Arial" pitchFamily="34" charset="0"/>
              <a:buChar char="•"/>
            </a:pPr>
            <a:r>
              <a:rPr lang="en-US" dirty="0" smtClean="0">
                <a:sym typeface="Symbol" pitchFamily="18" charset="2"/>
              </a:rPr>
              <a:t>If S = {0,1,2,3,…}, </a:t>
            </a:r>
            <a:r>
              <a:rPr lang="en-US" b="1" dirty="0" smtClean="0">
                <a:solidFill>
                  <a:srgbClr val="0000FF"/>
                </a:solidFill>
                <a:sym typeface="Symbol" pitchFamily="18" charset="2"/>
              </a:rPr>
              <a:t>|S| is infinite</a:t>
            </a:r>
            <a:endParaRPr lang="en-US" dirty="0" smtClean="0">
              <a:solidFill>
                <a:srgbClr val="0000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24</a:t>
            </a:fld>
            <a:endParaRPr lang="en-US"/>
          </a:p>
        </p:txBody>
      </p:sp>
      <p:sp>
        <p:nvSpPr>
          <p:cNvPr id="3" name="Title 2"/>
          <p:cNvSpPr>
            <a:spLocks noGrp="1"/>
          </p:cNvSpPr>
          <p:nvPr>
            <p:ph type="ctrTitle"/>
          </p:nvPr>
        </p:nvSpPr>
        <p:spPr>
          <a:xfrm>
            <a:off x="325805" y="612781"/>
            <a:ext cx="7808976" cy="1088136"/>
          </a:xfrm>
        </p:spPr>
        <p:txBody>
          <a:bodyPr>
            <a:normAutofit/>
          </a:bodyPr>
          <a:lstStyle/>
          <a:p>
            <a:pPr algn="ctr"/>
            <a:r>
              <a:rPr lang="en-US" sz="4000" b="1" dirty="0" smtClean="0">
                <a:latin typeface="+mn-lt"/>
              </a:rPr>
              <a:t>Super Set</a:t>
            </a:r>
            <a:endParaRPr lang="en-US" sz="4000" b="1" dirty="0">
              <a:latin typeface="+mn-lt"/>
            </a:endParaRPr>
          </a:p>
        </p:txBody>
      </p:sp>
      <p:sp>
        <p:nvSpPr>
          <p:cNvPr id="5" name="Rectangle 4"/>
          <p:cNvSpPr/>
          <p:nvPr/>
        </p:nvSpPr>
        <p:spPr>
          <a:xfrm>
            <a:off x="325805" y="2274838"/>
            <a:ext cx="8611275" cy="3416320"/>
          </a:xfrm>
          <a:prstGeom prst="rect">
            <a:avLst/>
          </a:prstGeom>
        </p:spPr>
        <p:txBody>
          <a:bodyPr wrap="square">
            <a:spAutoFit/>
          </a:bodyPr>
          <a:lstStyle/>
          <a:p>
            <a:pPr marL="274320" indent="-274320">
              <a:spcBef>
                <a:spcPts val="600"/>
              </a:spcBef>
              <a:buFont typeface="Arial" pitchFamily="34" charset="0"/>
              <a:buChar char="•"/>
            </a:pPr>
            <a:r>
              <a:rPr lang="en-US" sz="2800" dirty="0" smtClean="0"/>
              <a:t>If A is a subset of B, then B is called the super set of A and written as </a:t>
            </a:r>
            <a:r>
              <a:rPr lang="en-US" sz="2800" b="1" dirty="0" smtClean="0">
                <a:solidFill>
                  <a:srgbClr val="0000FF"/>
                </a:solidFill>
              </a:rPr>
              <a:t>B </a:t>
            </a:r>
            <a:r>
              <a:rPr lang="en-US" sz="2800" b="1" dirty="0" smtClean="0">
                <a:solidFill>
                  <a:srgbClr val="0000FF"/>
                </a:solidFill>
                <a:sym typeface="Symbol" pitchFamily="18" charset="2"/>
              </a:rPr>
              <a:t></a:t>
            </a:r>
            <a:r>
              <a:rPr lang="en-US" sz="2800" b="1" dirty="0" smtClean="0">
                <a:solidFill>
                  <a:srgbClr val="0000FF"/>
                </a:solidFill>
              </a:rPr>
              <a:t> A  </a:t>
            </a:r>
            <a:r>
              <a:rPr lang="en-US" sz="2800" dirty="0" smtClean="0"/>
              <a:t>which is read as </a:t>
            </a:r>
            <a:r>
              <a:rPr lang="en-US" sz="2800" dirty="0" smtClean="0">
                <a:solidFill>
                  <a:srgbClr val="0000FF"/>
                </a:solidFill>
              </a:rPr>
              <a:t>“</a:t>
            </a:r>
            <a:r>
              <a:rPr lang="en-US" sz="2800" b="1" dirty="0" smtClean="0">
                <a:solidFill>
                  <a:srgbClr val="0000FF"/>
                </a:solidFill>
              </a:rPr>
              <a:t>B is a super set of A</a:t>
            </a:r>
            <a:r>
              <a:rPr lang="en-US" sz="2800" dirty="0" smtClean="0">
                <a:solidFill>
                  <a:srgbClr val="0000FF"/>
                </a:solidFill>
              </a:rPr>
              <a:t>”.</a:t>
            </a:r>
          </a:p>
          <a:p>
            <a:pPr marL="274320" indent="-274320">
              <a:spcBef>
                <a:spcPts val="600"/>
              </a:spcBef>
              <a:buFont typeface="Arial" pitchFamily="34" charset="0"/>
              <a:buChar char="•"/>
            </a:pPr>
            <a:endParaRPr lang="en-US" sz="2800" dirty="0" smtClean="0">
              <a:solidFill>
                <a:srgbClr val="0000FF"/>
              </a:solidFill>
            </a:endParaRPr>
          </a:p>
          <a:p>
            <a:pPr marL="274320" indent="-274320">
              <a:spcBef>
                <a:spcPts val="600"/>
              </a:spcBef>
              <a:buFont typeface="Arial" pitchFamily="34" charset="0"/>
              <a:buChar char="•"/>
            </a:pPr>
            <a:r>
              <a:rPr lang="en-US" sz="2800" b="1" dirty="0" smtClean="0">
                <a:solidFill>
                  <a:srgbClr val="0000FF"/>
                </a:solidFill>
                <a:sym typeface="Symbol" pitchFamily="18" charset="2"/>
              </a:rPr>
              <a:t>A </a:t>
            </a:r>
            <a:r>
              <a:rPr lang="en-US" sz="2800" b="1" dirty="0" smtClean="0">
                <a:solidFill>
                  <a:srgbClr val="0000FF"/>
                </a:solidFill>
              </a:rPr>
              <a:t> V </a:t>
            </a:r>
            <a:r>
              <a:rPr lang="en-US" sz="2800" dirty="0" smtClean="0"/>
              <a:t>means “</a:t>
            </a:r>
            <a:r>
              <a:rPr lang="en-US" sz="2800" b="1" dirty="0" smtClean="0">
                <a:solidFill>
                  <a:srgbClr val="0000FF"/>
                </a:solidFill>
              </a:rPr>
              <a:t>A is a superset of V</a:t>
            </a:r>
            <a:r>
              <a:rPr lang="en-US" sz="2800" dirty="0" smtClean="0"/>
              <a:t>.” </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dirty="0" smtClean="0">
                <a:solidFill>
                  <a:srgbClr val="FF0000"/>
                </a:solidFill>
              </a:rPr>
              <a:t>Example</a:t>
            </a:r>
            <a:r>
              <a:rPr lang="en-US" sz="2800" dirty="0" smtClean="0"/>
              <a:t>: { 1, 4, 7, 8} is a superset of the set { 4, 7 }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25</a:t>
            </a:fld>
            <a:endParaRPr lang="en-US"/>
          </a:p>
        </p:txBody>
      </p:sp>
      <p:sp>
        <p:nvSpPr>
          <p:cNvPr id="3" name="Title 2"/>
          <p:cNvSpPr>
            <a:spLocks noGrp="1"/>
          </p:cNvSpPr>
          <p:nvPr>
            <p:ph type="ctrTitle"/>
          </p:nvPr>
        </p:nvSpPr>
        <p:spPr/>
        <p:txBody>
          <a:bodyPr>
            <a:normAutofit/>
          </a:bodyPr>
          <a:lstStyle/>
          <a:p>
            <a:pPr algn="ctr"/>
            <a:r>
              <a:rPr lang="en-US" sz="4000" dirty="0" smtClean="0">
                <a:latin typeface="+mn-lt"/>
                <a:sym typeface="Symbol" pitchFamily="18" charset="2"/>
              </a:rPr>
              <a:t>Quick Examples</a:t>
            </a:r>
            <a:endParaRPr lang="en-US" sz="4000" dirty="0">
              <a:latin typeface="+mn-lt"/>
            </a:endParaRPr>
          </a:p>
        </p:txBody>
      </p:sp>
      <p:sp>
        <p:nvSpPr>
          <p:cNvPr id="5" name="Rectangle 4"/>
          <p:cNvSpPr/>
          <p:nvPr/>
        </p:nvSpPr>
        <p:spPr>
          <a:xfrm>
            <a:off x="298509" y="2182331"/>
            <a:ext cx="8515739" cy="3570208"/>
          </a:xfrm>
          <a:prstGeom prst="rect">
            <a:avLst/>
          </a:prstGeom>
        </p:spPr>
        <p:txBody>
          <a:bodyPr wrap="square">
            <a:spAutoFit/>
          </a:bodyPr>
          <a:lstStyle/>
          <a:p>
            <a:pPr marL="274320" indent="-274320">
              <a:spcBef>
                <a:spcPts val="600"/>
              </a:spcBef>
              <a:buFont typeface="Arial" pitchFamily="34" charset="0"/>
              <a:buChar char="•"/>
            </a:pPr>
            <a:r>
              <a:rPr lang="en-US" sz="2800" dirty="0" smtClean="0"/>
              <a:t>{1,2,3} </a:t>
            </a:r>
            <a:r>
              <a:rPr lang="en-US" sz="2800" dirty="0" smtClean="0">
                <a:sym typeface="Symbol" pitchFamily="18" charset="2"/>
              </a:rPr>
              <a:t> {1,2,3,4,5}      Yes/No?</a:t>
            </a:r>
          </a:p>
          <a:p>
            <a:pPr marL="274320" indent="-274320">
              <a:spcBef>
                <a:spcPts val="600"/>
              </a:spcBef>
              <a:buFont typeface="Arial" pitchFamily="34" charset="0"/>
              <a:buChar char="•"/>
            </a:pPr>
            <a:r>
              <a:rPr lang="en-US" sz="2800" dirty="0" smtClean="0"/>
              <a:t>{1,2,3} </a:t>
            </a:r>
            <a:r>
              <a:rPr lang="en-US" sz="2800" dirty="0" smtClean="0">
                <a:sym typeface="Symbol" pitchFamily="18" charset="2"/>
              </a:rPr>
              <a:t> {1,2,3,4,5}      Yes/No?     </a:t>
            </a:r>
          </a:p>
          <a:p>
            <a:pPr marL="274320" indent="-274320">
              <a:spcBef>
                <a:spcPts val="600"/>
              </a:spcBef>
              <a:buFont typeface="Arial" pitchFamily="34" charset="0"/>
              <a:buChar char="•"/>
            </a:pPr>
            <a:endParaRPr lang="en-US" sz="2800" dirty="0" smtClean="0">
              <a:sym typeface="Symbol" pitchFamily="18" charset="2"/>
            </a:endParaRPr>
          </a:p>
          <a:p>
            <a:pPr marL="274320" indent="-274320">
              <a:spcBef>
                <a:spcPts val="600"/>
              </a:spcBef>
              <a:buFont typeface="Arial" pitchFamily="34" charset="0"/>
              <a:buChar char="•"/>
            </a:pPr>
            <a:r>
              <a:rPr lang="en-US" sz="2800" dirty="0" smtClean="0">
                <a:sym typeface="Symbol" pitchFamily="18" charset="2"/>
              </a:rPr>
              <a:t>Is   {1,2,3}?		Yes! </a:t>
            </a:r>
          </a:p>
          <a:p>
            <a:pPr marL="274320" indent="-274320">
              <a:spcBef>
                <a:spcPts val="600"/>
              </a:spcBef>
              <a:buFont typeface="Arial" pitchFamily="34" charset="0"/>
              <a:buChar char="•"/>
            </a:pPr>
            <a:r>
              <a:rPr lang="en-US" sz="2800" dirty="0" smtClean="0">
                <a:sym typeface="Symbol" pitchFamily="18" charset="2"/>
              </a:rPr>
              <a:t>Is   {1,2,3}?		</a:t>
            </a:r>
            <a:r>
              <a:rPr lang="en-US" sz="2800" b="1" dirty="0" smtClean="0">
                <a:solidFill>
                  <a:srgbClr val="FF0000"/>
                </a:solidFill>
                <a:sym typeface="Symbol" pitchFamily="18" charset="2"/>
              </a:rPr>
              <a:t>No!</a:t>
            </a:r>
            <a:r>
              <a:rPr lang="en-US" sz="2800" dirty="0" smtClean="0"/>
              <a:t> </a:t>
            </a:r>
            <a:endParaRPr lang="en-US" sz="2800" dirty="0" smtClean="0">
              <a:sym typeface="Symbol" pitchFamily="18" charset="2"/>
            </a:endParaRPr>
          </a:p>
          <a:p>
            <a:pPr marL="274320" indent="-274320">
              <a:spcBef>
                <a:spcPts val="600"/>
              </a:spcBef>
              <a:buFont typeface="Arial" pitchFamily="34" charset="0"/>
              <a:buChar char="•"/>
            </a:pPr>
            <a:r>
              <a:rPr lang="en-US" sz="2800" dirty="0" smtClean="0">
                <a:sym typeface="Symbol" pitchFamily="18" charset="2"/>
              </a:rPr>
              <a:t> Is   {,1,2,3}?	Yes!</a:t>
            </a:r>
            <a:r>
              <a:rPr lang="en-US" sz="2800" dirty="0" smtClean="0"/>
              <a:t> </a:t>
            </a:r>
            <a:endParaRPr lang="en-US" sz="2800" dirty="0" smtClean="0">
              <a:sym typeface="Symbol" pitchFamily="18" charset="2"/>
            </a:endParaRPr>
          </a:p>
          <a:p>
            <a:pPr marL="274320" indent="-274320">
              <a:spcBef>
                <a:spcPts val="600"/>
              </a:spcBef>
              <a:buFont typeface="Arial" pitchFamily="34" charset="0"/>
              <a:buChar char="•"/>
            </a:pPr>
            <a:r>
              <a:rPr lang="en-US" sz="2800" dirty="0" smtClean="0">
                <a:sym typeface="Symbol" pitchFamily="18" charset="2"/>
              </a:rPr>
              <a:t>Is   {,1,2,3}?	Yes!</a:t>
            </a:r>
            <a:r>
              <a:rPr lang="en-US" sz="2800" dirty="0" smtClean="0"/>
              <a:t> </a:t>
            </a:r>
            <a:r>
              <a:rPr lang="en-US" sz="2800" dirty="0" smtClean="0">
                <a:sym typeface="Symbol" pitchFamily="18" charset="2"/>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26</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Quiz: Yes/No?</a:t>
            </a:r>
            <a:endParaRPr lang="en-US" sz="4000" b="1" dirty="0">
              <a:latin typeface="+mn-lt"/>
            </a:endParaRPr>
          </a:p>
        </p:txBody>
      </p:sp>
      <p:sp>
        <p:nvSpPr>
          <p:cNvPr id="5" name="Rectangle 4"/>
          <p:cNvSpPr/>
          <p:nvPr/>
        </p:nvSpPr>
        <p:spPr>
          <a:xfrm>
            <a:off x="204716" y="2060812"/>
            <a:ext cx="8732364" cy="4078039"/>
          </a:xfrm>
          <a:prstGeom prst="rect">
            <a:avLst/>
          </a:prstGeom>
        </p:spPr>
        <p:txBody>
          <a:bodyPr wrap="square">
            <a:spAutoFit/>
          </a:bodyPr>
          <a:lstStyle/>
          <a:p>
            <a:pPr marL="514350" indent="-514350">
              <a:spcBef>
                <a:spcPts val="600"/>
              </a:spcBef>
              <a:buFont typeface="+mj-lt"/>
              <a:buAutoNum type="arabicPeriod"/>
            </a:pPr>
            <a:r>
              <a:rPr lang="en-US" sz="2800" dirty="0" smtClean="0">
                <a:solidFill>
                  <a:srgbClr val="FF0000"/>
                </a:solidFill>
                <a:sym typeface="Symbol" pitchFamily="18" charset="2"/>
              </a:rPr>
              <a:t>Is {x}  {x}?</a:t>
            </a:r>
            <a:r>
              <a:rPr lang="en-US" sz="2800" dirty="0" smtClean="0">
                <a:sym typeface="Symbol" pitchFamily="18" charset="2"/>
              </a:rPr>
              <a:t>	</a:t>
            </a:r>
          </a:p>
          <a:p>
            <a:pPr marL="514350" indent="-514350">
              <a:spcBef>
                <a:spcPts val="600"/>
              </a:spcBef>
              <a:buFont typeface="+mj-lt"/>
              <a:buAutoNum type="arabicPeriod"/>
            </a:pPr>
            <a:endParaRPr lang="en-US" sz="2800" dirty="0" smtClean="0">
              <a:sym typeface="Symbol" pitchFamily="18" charset="2"/>
            </a:endParaRPr>
          </a:p>
          <a:p>
            <a:pPr marL="514350" indent="-514350">
              <a:spcBef>
                <a:spcPts val="600"/>
              </a:spcBef>
              <a:buFont typeface="+mj-lt"/>
              <a:buAutoNum type="arabicPeriod"/>
            </a:pPr>
            <a:r>
              <a:rPr lang="en-US" sz="2800" dirty="0" smtClean="0">
                <a:solidFill>
                  <a:srgbClr val="FF0000"/>
                </a:solidFill>
                <a:sym typeface="Symbol" pitchFamily="18" charset="2"/>
              </a:rPr>
              <a:t>Is {x}  {x,{x}}?	</a:t>
            </a:r>
          </a:p>
          <a:p>
            <a:pPr marL="514350" indent="-514350">
              <a:spcBef>
                <a:spcPts val="600"/>
              </a:spcBef>
              <a:buFont typeface="+mj-lt"/>
              <a:buAutoNum type="arabicPeriod"/>
            </a:pPr>
            <a:endParaRPr lang="en-US" sz="2800" dirty="0" smtClean="0">
              <a:sym typeface="Symbol" pitchFamily="18" charset="2"/>
            </a:endParaRPr>
          </a:p>
          <a:p>
            <a:pPr marL="514350" indent="-514350">
              <a:spcBef>
                <a:spcPts val="600"/>
              </a:spcBef>
              <a:buFont typeface="+mj-lt"/>
              <a:buAutoNum type="arabicPeriod"/>
            </a:pPr>
            <a:r>
              <a:rPr lang="en-US" sz="2800" dirty="0" smtClean="0">
                <a:solidFill>
                  <a:srgbClr val="FF0000"/>
                </a:solidFill>
                <a:sym typeface="Symbol" pitchFamily="18" charset="2"/>
              </a:rPr>
              <a:t>Is {x}  {x,{x}}?</a:t>
            </a:r>
            <a:r>
              <a:rPr lang="en-US" sz="2800" dirty="0" smtClean="0">
                <a:sym typeface="Symbol" pitchFamily="18" charset="2"/>
              </a:rPr>
              <a:t>	</a:t>
            </a:r>
          </a:p>
          <a:p>
            <a:pPr marL="514350" indent="-514350">
              <a:spcBef>
                <a:spcPts val="600"/>
              </a:spcBef>
              <a:buFont typeface="+mj-lt"/>
              <a:buAutoNum type="arabicPeriod"/>
            </a:pPr>
            <a:endParaRPr lang="en-US" sz="2800" dirty="0" smtClean="0">
              <a:sym typeface="Symbol" pitchFamily="18" charset="2"/>
            </a:endParaRPr>
          </a:p>
          <a:p>
            <a:pPr marL="514350" indent="-514350">
              <a:spcBef>
                <a:spcPts val="600"/>
              </a:spcBef>
              <a:buFont typeface="+mj-lt"/>
              <a:buAutoNum type="arabicPeriod"/>
            </a:pPr>
            <a:r>
              <a:rPr lang="en-US" sz="2800" dirty="0" smtClean="0">
                <a:solidFill>
                  <a:srgbClr val="FF0000"/>
                </a:solidFill>
                <a:sym typeface="Symbol" pitchFamily="18" charset="2"/>
              </a:rPr>
              <a:t>Is {x}  {x}? </a:t>
            </a:r>
          </a:p>
          <a:p>
            <a:pPr marL="514350" indent="-514350">
              <a:spcBef>
                <a:spcPts val="600"/>
              </a:spcBef>
            </a:pPr>
            <a:r>
              <a:rPr lang="en-US" sz="2800" u="sng" dirty="0" smtClean="0">
                <a:solidFill>
                  <a:srgbClr val="0000FF"/>
                </a:solidFill>
                <a:sym typeface="Symbol" pitchFamily="18" charset="2"/>
              </a:rPr>
              <a:t>Answer: </a:t>
            </a:r>
            <a:r>
              <a:rPr lang="en-US" sz="2800" dirty="0" smtClean="0">
                <a:solidFill>
                  <a:srgbClr val="0000FF"/>
                </a:solidFill>
                <a:sym typeface="Symbol" pitchFamily="18" charset="2"/>
              </a:rPr>
              <a:t>  </a:t>
            </a:r>
            <a:r>
              <a:rPr lang="en-US" sz="2800" dirty="0" smtClean="0">
                <a:sym typeface="Symbol" pitchFamily="18" charset="2"/>
              </a:rPr>
              <a:t>1. Yes 	2. Yes		3. Yes		4. No</a:t>
            </a:r>
            <a:endParaRPr 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27</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Power Set</a:t>
            </a:r>
            <a:endParaRPr lang="en-US" sz="4000" b="1" dirty="0">
              <a:latin typeface="+mn-lt"/>
            </a:endParaRPr>
          </a:p>
        </p:txBody>
      </p:sp>
      <p:sp>
        <p:nvSpPr>
          <p:cNvPr id="5" name="Rectangle 4"/>
          <p:cNvSpPr/>
          <p:nvPr/>
        </p:nvSpPr>
        <p:spPr>
          <a:xfrm>
            <a:off x="245660" y="2183642"/>
            <a:ext cx="8691420" cy="3416320"/>
          </a:xfrm>
          <a:prstGeom prst="rect">
            <a:avLst/>
          </a:prstGeom>
        </p:spPr>
        <p:txBody>
          <a:bodyPr wrap="square">
            <a:spAutoFit/>
          </a:bodyPr>
          <a:lstStyle/>
          <a:p>
            <a:pPr marL="274320" indent="-274320">
              <a:spcBef>
                <a:spcPts val="600"/>
              </a:spcBef>
              <a:buFont typeface="Arial" pitchFamily="34" charset="0"/>
              <a:buChar char="•"/>
            </a:pPr>
            <a:r>
              <a:rPr lang="en-US" altLang="zh-TW" sz="2800" b="1" u="sng" dirty="0" smtClean="0">
                <a:solidFill>
                  <a:srgbClr val="FF0000"/>
                </a:solidFill>
              </a:rPr>
              <a:t>Definition</a:t>
            </a:r>
            <a:r>
              <a:rPr lang="en-US" altLang="zh-TW" sz="2800" dirty="0" smtClean="0"/>
              <a:t> : </a:t>
            </a:r>
            <a:r>
              <a:rPr lang="en-US" altLang="zh-TW" sz="2800" b="1" dirty="0" smtClean="0"/>
              <a:t>The </a:t>
            </a:r>
            <a:r>
              <a:rPr lang="en-US" altLang="zh-TW" sz="2800" b="1" i="1" dirty="0" smtClean="0"/>
              <a:t>power set</a:t>
            </a:r>
            <a:r>
              <a:rPr lang="en-US" altLang="zh-TW" sz="2800" b="1" dirty="0" smtClean="0"/>
              <a:t> of S is the set of all subsets of the set S. </a:t>
            </a:r>
          </a:p>
          <a:p>
            <a:pPr marL="274320" indent="-274320">
              <a:spcBef>
                <a:spcPts val="600"/>
              </a:spcBef>
              <a:buFont typeface="Arial" pitchFamily="34" charset="0"/>
              <a:buChar char="•"/>
            </a:pPr>
            <a:r>
              <a:rPr lang="en-US" sz="2800" dirty="0" smtClean="0"/>
              <a:t>We say, “</a:t>
            </a:r>
            <a:r>
              <a:rPr lang="en-US" sz="2800" dirty="0" smtClean="0">
                <a:solidFill>
                  <a:srgbClr val="0000FF"/>
                </a:solidFill>
              </a:rPr>
              <a:t>P(S) is the set of all subsets of S</a:t>
            </a:r>
            <a:r>
              <a:rPr lang="en-US" sz="2800" dirty="0" smtClean="0"/>
              <a:t>”</a:t>
            </a:r>
          </a:p>
          <a:p>
            <a:pPr marL="274320" indent="-274320">
              <a:spcBef>
                <a:spcPts val="600"/>
              </a:spcBef>
              <a:buFont typeface="Arial" pitchFamily="34" charset="0"/>
              <a:buChar char="•"/>
            </a:pPr>
            <a:r>
              <a:rPr lang="en-US" altLang="zh-TW" sz="2800" dirty="0" smtClean="0"/>
              <a:t>The power set of S is denoted by </a:t>
            </a:r>
            <a:r>
              <a:rPr lang="en-US" altLang="zh-TW" sz="2800" b="1" i="1" dirty="0" smtClean="0">
                <a:solidFill>
                  <a:srgbClr val="0000FF"/>
                </a:solidFill>
              </a:rPr>
              <a:t>P(S)</a:t>
            </a:r>
          </a:p>
          <a:p>
            <a:pPr marL="274320" indent="-274320">
              <a:spcBef>
                <a:spcPts val="600"/>
              </a:spcBef>
              <a:buFont typeface="Arial" pitchFamily="34" charset="0"/>
              <a:buChar char="•"/>
            </a:pPr>
            <a:endParaRPr lang="en-US" altLang="zh-TW" sz="2800" i="1" dirty="0" smtClean="0"/>
          </a:p>
          <a:p>
            <a:pPr marL="274320" indent="-274320">
              <a:spcBef>
                <a:spcPts val="600"/>
              </a:spcBef>
              <a:buFont typeface="Arial" pitchFamily="34" charset="0"/>
              <a:buChar char="•"/>
            </a:pPr>
            <a:r>
              <a:rPr lang="en-US" altLang="zh-TW" sz="2800" b="1" u="sng" dirty="0" smtClean="0">
                <a:solidFill>
                  <a:srgbClr val="FF0000"/>
                </a:solidFill>
              </a:rPr>
              <a:t>Note</a:t>
            </a:r>
            <a:r>
              <a:rPr lang="en-US" altLang="zh-TW" sz="2800" dirty="0" smtClean="0"/>
              <a:t>: </a:t>
            </a:r>
            <a:r>
              <a:rPr lang="en-US" altLang="zh-TW" sz="2800" dirty="0" smtClean="0">
                <a:solidFill>
                  <a:srgbClr val="0000FF"/>
                </a:solidFill>
              </a:rPr>
              <a:t>If a set has </a:t>
            </a:r>
            <a:r>
              <a:rPr lang="en-US" altLang="zh-TW" sz="2800" i="1" dirty="0" smtClean="0">
                <a:solidFill>
                  <a:srgbClr val="0000FF"/>
                </a:solidFill>
              </a:rPr>
              <a:t>n</a:t>
            </a:r>
            <a:r>
              <a:rPr lang="en-US" altLang="zh-TW" sz="2800" dirty="0" smtClean="0">
                <a:solidFill>
                  <a:srgbClr val="0000FF"/>
                </a:solidFill>
              </a:rPr>
              <a:t> elements, then its power set has </a:t>
            </a:r>
            <a:r>
              <a:rPr lang="en-US" altLang="zh-TW" sz="2800" i="1" dirty="0" smtClean="0">
                <a:solidFill>
                  <a:srgbClr val="0000FF"/>
                </a:solidFill>
              </a:rPr>
              <a:t>2</a:t>
            </a:r>
            <a:r>
              <a:rPr lang="en-US" altLang="zh-TW" sz="2800" i="1" baseline="30000" dirty="0" smtClean="0">
                <a:solidFill>
                  <a:srgbClr val="0000FF"/>
                </a:solidFill>
              </a:rPr>
              <a:t>n</a:t>
            </a:r>
            <a:r>
              <a:rPr lang="en-US" altLang="zh-TW" sz="2800" dirty="0" smtClean="0">
                <a:solidFill>
                  <a:srgbClr val="0000FF"/>
                </a:solidFill>
              </a:rPr>
              <a:t> elements. </a:t>
            </a:r>
            <a:endParaRPr lang="en-US" sz="2800" dirty="0" smtClean="0">
              <a:solidFill>
                <a:srgbClr val="0000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28</a:t>
            </a:fld>
            <a:endParaRPr lang="en-US"/>
          </a:p>
        </p:txBody>
      </p:sp>
      <p:sp>
        <p:nvSpPr>
          <p:cNvPr id="3" name="Title 2"/>
          <p:cNvSpPr>
            <a:spLocks noGrp="1"/>
          </p:cNvSpPr>
          <p:nvPr>
            <p:ph type="ctrTitle"/>
          </p:nvPr>
        </p:nvSpPr>
        <p:spPr>
          <a:xfrm>
            <a:off x="312157" y="517245"/>
            <a:ext cx="7808976" cy="1088136"/>
          </a:xfrm>
        </p:spPr>
        <p:txBody>
          <a:bodyPr>
            <a:normAutofit/>
          </a:bodyPr>
          <a:lstStyle/>
          <a:p>
            <a:pPr algn="ctr"/>
            <a:r>
              <a:rPr lang="en-US" sz="4000" b="1" dirty="0" smtClean="0">
                <a:latin typeface="+mn-lt"/>
              </a:rPr>
              <a:t>Power Set: Examples</a:t>
            </a:r>
            <a:endParaRPr lang="en-US" sz="4000" b="1" dirty="0">
              <a:latin typeface="+mn-lt"/>
            </a:endParaRPr>
          </a:p>
        </p:txBody>
      </p:sp>
      <p:sp>
        <p:nvSpPr>
          <p:cNvPr id="5" name="Rectangle 4"/>
          <p:cNvSpPr/>
          <p:nvPr/>
        </p:nvSpPr>
        <p:spPr>
          <a:xfrm>
            <a:off x="189325" y="2060090"/>
            <a:ext cx="8624923" cy="4278094"/>
          </a:xfrm>
          <a:prstGeom prst="rect">
            <a:avLst/>
          </a:prstGeom>
        </p:spPr>
        <p:txBody>
          <a:bodyPr wrap="square">
            <a:spAutoFit/>
          </a:bodyPr>
          <a:lstStyle/>
          <a:p>
            <a:pPr marL="274320" indent="-274320">
              <a:spcBef>
                <a:spcPts val="600"/>
              </a:spcBef>
              <a:buFont typeface="Wingdings" pitchFamily="2" charset="2"/>
              <a:buChar char="§"/>
            </a:pPr>
            <a:r>
              <a:rPr lang="en-US" sz="2400" u="sng" dirty="0" smtClean="0">
                <a:solidFill>
                  <a:srgbClr val="FF0000"/>
                </a:solidFill>
              </a:rPr>
              <a:t>Example 13</a:t>
            </a:r>
            <a:r>
              <a:rPr lang="en-US" sz="2400" dirty="0" smtClean="0">
                <a:solidFill>
                  <a:srgbClr val="FF0000"/>
                </a:solidFill>
              </a:rPr>
              <a:t>: What is the power set of the set {0,1,2 } ?</a:t>
            </a:r>
          </a:p>
          <a:p>
            <a:pPr marL="274320" indent="-274320">
              <a:spcBef>
                <a:spcPts val="600"/>
              </a:spcBef>
              <a:buFont typeface="Arial" pitchFamily="34" charset="0"/>
              <a:buChar char="•"/>
            </a:pPr>
            <a:r>
              <a:rPr lang="en-US" sz="2400" u="sng" dirty="0" smtClean="0">
                <a:solidFill>
                  <a:srgbClr val="0000FF"/>
                </a:solidFill>
              </a:rPr>
              <a:t>Solution</a:t>
            </a:r>
            <a:r>
              <a:rPr lang="en-US" sz="2400" dirty="0" smtClean="0"/>
              <a:t>: The power set P ( { 0, 1, 2 } ) is the set of all subsets of </a:t>
            </a:r>
          </a:p>
          <a:p>
            <a:pPr marL="274320" indent="-274320">
              <a:spcBef>
                <a:spcPts val="600"/>
              </a:spcBef>
            </a:pPr>
            <a:r>
              <a:rPr lang="en-US" sz="2400" dirty="0" smtClean="0"/>
              <a:t>	{ 0, 1, 2 } . Hence,</a:t>
            </a:r>
          </a:p>
          <a:p>
            <a:pPr marL="274320" indent="-274320">
              <a:spcBef>
                <a:spcPts val="600"/>
              </a:spcBef>
            </a:pPr>
            <a:r>
              <a:rPr lang="en-US" sz="2400" dirty="0" smtClean="0"/>
              <a:t>	P ( { 0, 1, 2 } ) = {</a:t>
            </a:r>
            <a:r>
              <a:rPr lang="en-US" sz="2400" dirty="0" smtClean="0">
                <a:sym typeface="Symbol" pitchFamily="18" charset="2"/>
              </a:rPr>
              <a:t>, {0}, {1}, {2}, {0,1}, {0,2}, {1,2}, { 0,1,2}}</a:t>
            </a:r>
          </a:p>
          <a:p>
            <a:pPr marL="274320" indent="-274320">
              <a:spcBef>
                <a:spcPts val="600"/>
              </a:spcBef>
              <a:buFont typeface="Wingdings" pitchFamily="2" charset="2"/>
              <a:buChar char="§"/>
            </a:pPr>
            <a:r>
              <a:rPr lang="en-US" sz="2400" u="sng" dirty="0" smtClean="0">
                <a:solidFill>
                  <a:srgbClr val="FF0000"/>
                </a:solidFill>
              </a:rPr>
              <a:t>Example 14</a:t>
            </a:r>
            <a:r>
              <a:rPr lang="en-US" sz="2400" dirty="0" smtClean="0">
                <a:solidFill>
                  <a:srgbClr val="FF0000"/>
                </a:solidFill>
              </a:rPr>
              <a:t>: </a:t>
            </a:r>
            <a:r>
              <a:rPr lang="en-US" sz="2400" dirty="0" smtClean="0"/>
              <a:t>What is the power set of empty set? What is the power set of the set {</a:t>
            </a:r>
            <a:r>
              <a:rPr lang="en-US" sz="2400" dirty="0" smtClean="0">
                <a:sym typeface="Symbol" pitchFamily="18" charset="2"/>
              </a:rPr>
              <a:t>} ?</a:t>
            </a:r>
          </a:p>
          <a:p>
            <a:pPr marL="274320" indent="-274320">
              <a:spcBef>
                <a:spcPts val="600"/>
              </a:spcBef>
              <a:buFont typeface="Arial" pitchFamily="34" charset="0"/>
              <a:buChar char="•"/>
            </a:pPr>
            <a:r>
              <a:rPr lang="en-US" sz="2400" u="sng" dirty="0" smtClean="0">
                <a:solidFill>
                  <a:srgbClr val="0000FF"/>
                </a:solidFill>
                <a:sym typeface="Symbol" pitchFamily="18" charset="2"/>
              </a:rPr>
              <a:t>Solution</a:t>
            </a:r>
            <a:r>
              <a:rPr lang="en-US" sz="2400" dirty="0" smtClean="0">
                <a:sym typeface="Symbol" pitchFamily="18" charset="2"/>
              </a:rPr>
              <a:t>:</a:t>
            </a:r>
          </a:p>
          <a:p>
            <a:pPr marL="274320" lvl="1" indent="-274320">
              <a:spcBef>
                <a:spcPts val="600"/>
              </a:spcBef>
            </a:pPr>
            <a:r>
              <a:rPr lang="en-US" sz="2000" dirty="0" smtClean="0">
                <a:sym typeface="Symbol" pitchFamily="18" charset="2"/>
              </a:rPr>
              <a:t>	</a:t>
            </a:r>
            <a:r>
              <a:rPr lang="en-US" sz="2000" b="1" dirty="0" smtClean="0">
                <a:sym typeface="Symbol" pitchFamily="18" charset="2"/>
              </a:rPr>
              <a:t>P() = {}</a:t>
            </a:r>
          </a:p>
          <a:p>
            <a:pPr marL="274320" lvl="1" indent="-274320">
              <a:spcBef>
                <a:spcPts val="600"/>
              </a:spcBef>
            </a:pPr>
            <a:r>
              <a:rPr lang="en-US" sz="2000" b="1" dirty="0" smtClean="0">
                <a:sym typeface="Symbol" pitchFamily="18" charset="2"/>
              </a:rPr>
              <a:t>	P( {} ) = { , {} } </a:t>
            </a:r>
          </a:p>
          <a:p>
            <a:pPr marL="274320" lvl="1" indent="-274320">
              <a:spcBef>
                <a:spcPts val="600"/>
              </a:spcBef>
            </a:pPr>
            <a:endParaRPr lang="en-US" sz="24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29</a:t>
            </a:fld>
            <a:endParaRPr lang="en-US"/>
          </a:p>
        </p:txBody>
      </p:sp>
      <p:sp>
        <p:nvSpPr>
          <p:cNvPr id="3" name="Title 2"/>
          <p:cNvSpPr>
            <a:spLocks noGrp="1"/>
          </p:cNvSpPr>
          <p:nvPr>
            <p:ph type="ctrTitle"/>
          </p:nvPr>
        </p:nvSpPr>
        <p:spPr/>
        <p:txBody>
          <a:bodyPr>
            <a:normAutofit/>
          </a:bodyPr>
          <a:lstStyle/>
          <a:p>
            <a:pPr algn="ctr"/>
            <a:r>
              <a:rPr lang="en-US" altLang="ja-JP" sz="4000" b="1" dirty="0" smtClean="0">
                <a:latin typeface="+mn-lt"/>
              </a:rPr>
              <a:t>Ordered </a:t>
            </a:r>
            <a:r>
              <a:rPr lang="en-US" altLang="ja-JP" sz="4000" b="1" i="1" dirty="0" smtClean="0">
                <a:latin typeface="+mn-lt"/>
              </a:rPr>
              <a:t>n</a:t>
            </a:r>
            <a:r>
              <a:rPr lang="en-US" altLang="ja-JP" sz="4000" b="1" dirty="0" smtClean="0">
                <a:latin typeface="+mn-lt"/>
              </a:rPr>
              <a:t>-</a:t>
            </a:r>
            <a:r>
              <a:rPr lang="en-US" altLang="ja-JP" sz="4000" b="1" dirty="0" err="1" smtClean="0">
                <a:latin typeface="+mn-lt"/>
              </a:rPr>
              <a:t>tuples</a:t>
            </a:r>
            <a:endParaRPr lang="en-US" sz="4000" b="1" dirty="0">
              <a:latin typeface="+mn-lt"/>
            </a:endParaRPr>
          </a:p>
        </p:txBody>
      </p:sp>
      <p:sp>
        <p:nvSpPr>
          <p:cNvPr id="5" name="Rectangle 4"/>
          <p:cNvSpPr/>
          <p:nvPr/>
        </p:nvSpPr>
        <p:spPr>
          <a:xfrm>
            <a:off x="298509" y="2274838"/>
            <a:ext cx="8515739" cy="3185487"/>
          </a:xfrm>
          <a:prstGeom prst="rect">
            <a:avLst/>
          </a:prstGeom>
        </p:spPr>
        <p:txBody>
          <a:bodyPr wrap="square">
            <a:spAutoFit/>
          </a:bodyPr>
          <a:lstStyle/>
          <a:p>
            <a:pPr marL="274320" indent="-274320">
              <a:spcBef>
                <a:spcPts val="600"/>
              </a:spcBef>
              <a:buFont typeface="Arial" pitchFamily="34" charset="0"/>
              <a:buChar char="•"/>
            </a:pPr>
            <a:r>
              <a:rPr lang="en-US" altLang="zh-TW" sz="2800" dirty="0" smtClean="0"/>
              <a:t>The order of elements in a collection is often important. Because </a:t>
            </a:r>
            <a:r>
              <a:rPr lang="en-US" altLang="zh-TW" sz="2800" dirty="0" smtClean="0">
                <a:solidFill>
                  <a:srgbClr val="C00000"/>
                </a:solidFill>
              </a:rPr>
              <a:t>sets are unordered</a:t>
            </a:r>
            <a:r>
              <a:rPr lang="en-US" altLang="zh-TW" sz="2800" dirty="0" smtClean="0"/>
              <a:t>, a different structure is needed to represent ordered collections. This is provided by </a:t>
            </a:r>
            <a:r>
              <a:rPr lang="en-US" altLang="zh-TW" sz="2800" b="1" dirty="0" smtClean="0"/>
              <a:t>ordered </a:t>
            </a:r>
            <a:r>
              <a:rPr lang="en-US" altLang="zh-TW" sz="2800" b="1" i="1" dirty="0" smtClean="0"/>
              <a:t>n</a:t>
            </a:r>
            <a:r>
              <a:rPr lang="en-US" altLang="zh-TW" sz="2800" b="1" dirty="0" smtClean="0"/>
              <a:t>-</a:t>
            </a:r>
            <a:r>
              <a:rPr lang="en-US" altLang="zh-TW" sz="2800" b="1" dirty="0" err="1" smtClean="0"/>
              <a:t>tuples</a:t>
            </a:r>
            <a:r>
              <a:rPr lang="en-US" altLang="zh-TW" sz="2800" dirty="0" smtClean="0"/>
              <a:t>.</a:t>
            </a:r>
          </a:p>
          <a:p>
            <a:pPr marL="274320" indent="-274320">
              <a:spcBef>
                <a:spcPts val="600"/>
              </a:spcBef>
              <a:buFont typeface="Arial" pitchFamily="34" charset="0"/>
              <a:buChar char="•"/>
            </a:pPr>
            <a:r>
              <a:rPr lang="en-US" altLang="zh-TW" sz="2800" u="sng" dirty="0" smtClean="0">
                <a:solidFill>
                  <a:srgbClr val="FF0000"/>
                </a:solidFill>
              </a:rPr>
              <a:t>Definition </a:t>
            </a:r>
            <a:r>
              <a:rPr lang="en-US" altLang="zh-TW" sz="2800" dirty="0" smtClean="0"/>
              <a:t> : The </a:t>
            </a:r>
            <a:r>
              <a:rPr lang="en-US" altLang="zh-TW" sz="2800" b="1" i="1" dirty="0" smtClean="0">
                <a:solidFill>
                  <a:srgbClr val="0000FF"/>
                </a:solidFill>
              </a:rPr>
              <a:t>Ordered n-</a:t>
            </a:r>
            <a:r>
              <a:rPr lang="en-US" altLang="zh-TW" sz="2800" b="1" i="1" dirty="0" err="1" smtClean="0">
                <a:solidFill>
                  <a:srgbClr val="0000FF"/>
                </a:solidFill>
              </a:rPr>
              <a:t>tuple</a:t>
            </a:r>
            <a:r>
              <a:rPr lang="en-US" altLang="zh-TW" sz="2800" b="1" dirty="0" smtClean="0">
                <a:solidFill>
                  <a:srgbClr val="0000FF"/>
                </a:solidFill>
              </a:rPr>
              <a:t> (</a:t>
            </a:r>
            <a:r>
              <a:rPr lang="en-US" altLang="zh-TW" sz="2800" b="1" i="1" dirty="0" smtClean="0">
                <a:solidFill>
                  <a:srgbClr val="0000FF"/>
                </a:solidFill>
              </a:rPr>
              <a:t>a</a:t>
            </a:r>
            <a:r>
              <a:rPr lang="en-US" altLang="zh-TW" sz="2800" b="1" i="1" baseline="-25000" dirty="0" smtClean="0">
                <a:solidFill>
                  <a:srgbClr val="0000FF"/>
                </a:solidFill>
              </a:rPr>
              <a:t>1</a:t>
            </a:r>
            <a:r>
              <a:rPr lang="en-US" altLang="zh-TW" sz="2800" b="1" i="1" dirty="0" smtClean="0">
                <a:solidFill>
                  <a:srgbClr val="0000FF"/>
                </a:solidFill>
              </a:rPr>
              <a:t>, a</a:t>
            </a:r>
            <a:r>
              <a:rPr lang="en-US" altLang="zh-TW" sz="2800" b="1" i="1" baseline="-25000" dirty="0" smtClean="0">
                <a:solidFill>
                  <a:srgbClr val="0000FF"/>
                </a:solidFill>
              </a:rPr>
              <a:t>2</a:t>
            </a:r>
            <a:r>
              <a:rPr lang="en-US" altLang="zh-TW" sz="2800" b="1" i="1" dirty="0" smtClean="0">
                <a:solidFill>
                  <a:srgbClr val="0000FF"/>
                </a:solidFill>
              </a:rPr>
              <a:t>, …, a</a:t>
            </a:r>
            <a:r>
              <a:rPr lang="en-US" altLang="zh-TW" sz="2800" b="1" i="1" baseline="-25000" dirty="0" smtClean="0">
                <a:solidFill>
                  <a:srgbClr val="0000FF"/>
                </a:solidFill>
              </a:rPr>
              <a:t>n</a:t>
            </a:r>
            <a:r>
              <a:rPr lang="en-US" altLang="zh-TW" sz="2800" b="1" dirty="0" smtClean="0">
                <a:solidFill>
                  <a:srgbClr val="0000FF"/>
                </a:solidFill>
              </a:rPr>
              <a:t>) </a:t>
            </a:r>
            <a:r>
              <a:rPr lang="en-US" altLang="zh-TW" sz="2800" dirty="0" smtClean="0"/>
              <a:t>is the ordered collection that has </a:t>
            </a:r>
            <a:r>
              <a:rPr lang="en-US" altLang="zh-TW" sz="2800" i="1" dirty="0" smtClean="0"/>
              <a:t>a</a:t>
            </a:r>
            <a:r>
              <a:rPr lang="en-US" altLang="zh-TW" sz="2800" i="1" baseline="-25000" dirty="0" smtClean="0"/>
              <a:t>1</a:t>
            </a:r>
            <a:r>
              <a:rPr lang="en-US" altLang="zh-TW" sz="2800" dirty="0" smtClean="0"/>
              <a:t> as its first element, </a:t>
            </a:r>
            <a:r>
              <a:rPr lang="en-US" altLang="zh-TW" sz="2800" i="1" dirty="0" smtClean="0"/>
              <a:t>a</a:t>
            </a:r>
            <a:r>
              <a:rPr lang="en-US" altLang="zh-TW" sz="2800" i="1" baseline="-25000" dirty="0" smtClean="0"/>
              <a:t>1  </a:t>
            </a:r>
            <a:r>
              <a:rPr lang="en-US" altLang="zh-TW" sz="2800" dirty="0" smtClean="0"/>
              <a:t>as its second element, ……….and </a:t>
            </a:r>
            <a:r>
              <a:rPr lang="en-US" altLang="zh-TW" sz="2800" i="1" dirty="0" smtClean="0"/>
              <a:t>a</a:t>
            </a:r>
            <a:r>
              <a:rPr lang="en-US" altLang="zh-TW" sz="2800" i="1" baseline="-25000" dirty="0" smtClean="0"/>
              <a:t>n</a:t>
            </a:r>
            <a:r>
              <a:rPr lang="en-US" altLang="zh-TW" sz="2800" i="1" dirty="0" smtClean="0"/>
              <a:t> </a:t>
            </a:r>
            <a:r>
              <a:rPr lang="en-US" altLang="zh-TW" sz="2800" dirty="0" smtClean="0"/>
              <a:t>as its </a:t>
            </a:r>
            <a:r>
              <a:rPr lang="en-US" altLang="zh-TW" sz="2800" i="1" dirty="0" smtClean="0"/>
              <a:t>n</a:t>
            </a:r>
            <a:r>
              <a:rPr lang="en-US" altLang="zh-TW" sz="2800" dirty="0" smtClean="0"/>
              <a:t>th element. </a:t>
            </a:r>
            <a:endParaRPr lang="en-US" sz="2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Objectives and Outcomes</a:t>
            </a:r>
            <a:endParaRPr lang="en-US" sz="4000" dirty="0">
              <a:latin typeface="+mn-lt"/>
            </a:endParaRPr>
          </a:p>
        </p:txBody>
      </p:sp>
      <p:sp>
        <p:nvSpPr>
          <p:cNvPr id="5" name="TextBox 4"/>
          <p:cNvSpPr txBox="1"/>
          <p:nvPr/>
        </p:nvSpPr>
        <p:spPr>
          <a:xfrm>
            <a:off x="271213" y="2156348"/>
            <a:ext cx="8665867" cy="4047262"/>
          </a:xfrm>
          <a:prstGeom prst="rect">
            <a:avLst/>
          </a:prstGeom>
          <a:noFill/>
        </p:spPr>
        <p:txBody>
          <a:bodyPr wrap="square" rtlCol="0">
            <a:spAutoFit/>
          </a:bodyPr>
          <a:lstStyle/>
          <a:p>
            <a:pPr marL="274320" indent="-274320">
              <a:spcBef>
                <a:spcPts val="600"/>
              </a:spcBef>
              <a:buClr>
                <a:srgbClr val="FF0000"/>
              </a:buClr>
              <a:buFont typeface="Arial" pitchFamily="34" charset="0"/>
              <a:buChar char="•"/>
            </a:pPr>
            <a:r>
              <a:rPr lang="en-US" sz="2800" b="1" dirty="0" smtClean="0">
                <a:solidFill>
                  <a:srgbClr val="FF0000"/>
                </a:solidFill>
              </a:rPr>
              <a:t>Objectives</a:t>
            </a:r>
            <a:r>
              <a:rPr lang="en-US" sz="2800" dirty="0" smtClean="0"/>
              <a:t>: To understand Set, element/member of a Set, Representation of Set, different types of Sets, Set notations, Venn diagram, Cardinality of a set,</a:t>
            </a:r>
            <a:r>
              <a:rPr lang="en-US" altLang="ja-JP" sz="2800" dirty="0" smtClean="0"/>
              <a:t> Power set, Ordered </a:t>
            </a:r>
            <a:r>
              <a:rPr lang="en-US" altLang="ja-JP" sz="2800" i="1" dirty="0" smtClean="0"/>
              <a:t>n</a:t>
            </a:r>
            <a:r>
              <a:rPr lang="en-US" altLang="ja-JP" sz="2800" dirty="0" smtClean="0"/>
              <a:t>-</a:t>
            </a:r>
            <a:r>
              <a:rPr lang="en-US" altLang="ja-JP" sz="2800" dirty="0" err="1" smtClean="0"/>
              <a:t>tuples</a:t>
            </a:r>
            <a:r>
              <a:rPr lang="en-US" altLang="ja-JP" sz="2800" dirty="0" smtClean="0"/>
              <a:t>, </a:t>
            </a:r>
            <a:r>
              <a:rPr lang="en-US" altLang="zh-TW" sz="2800" dirty="0" smtClean="0"/>
              <a:t>Cartesian Product of Sets.</a:t>
            </a:r>
            <a:endParaRPr lang="en-US" sz="2800" dirty="0" smtClean="0"/>
          </a:p>
          <a:p>
            <a:pPr marL="274320" indent="-274320">
              <a:spcBef>
                <a:spcPts val="600"/>
              </a:spcBef>
              <a:buFont typeface="Arial" pitchFamily="34" charset="0"/>
              <a:buChar char="•"/>
            </a:pPr>
            <a:r>
              <a:rPr lang="en-US" sz="2800" b="1" dirty="0" smtClean="0">
                <a:solidFill>
                  <a:srgbClr val="FF0000"/>
                </a:solidFill>
              </a:rPr>
              <a:t>Outcomes</a:t>
            </a:r>
            <a:r>
              <a:rPr lang="en-US" sz="2800" dirty="0" smtClean="0"/>
              <a:t>: Students are expected to be able to explain different types of sets with examples, be able to understand different set notations, be able to draw Venn diagram, be able to find the cardinality and power set of a given set, be able to find the Cartesian product of sets.</a:t>
            </a:r>
            <a:endParaRPr lang="en-US" sz="2800" dirty="0"/>
          </a:p>
        </p:txBody>
      </p:sp>
      <p:sp>
        <p:nvSpPr>
          <p:cNvPr id="4" name="Slide Number Placeholder 3"/>
          <p:cNvSpPr>
            <a:spLocks noGrp="1"/>
          </p:cNvSpPr>
          <p:nvPr>
            <p:ph type="sldNum" sz="quarter" idx="12"/>
          </p:nvPr>
        </p:nvSpPr>
        <p:spPr/>
        <p:txBody>
          <a:bodyPr/>
          <a:lstStyle/>
          <a:p>
            <a:fld id="{5FD889E0-CAB2-4699-909D-B9A88D47ACBE}"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30</a:t>
            </a:fld>
            <a:endParaRPr lang="en-US"/>
          </a:p>
        </p:txBody>
      </p:sp>
      <p:sp>
        <p:nvSpPr>
          <p:cNvPr id="3" name="Title 2"/>
          <p:cNvSpPr>
            <a:spLocks noGrp="1"/>
          </p:cNvSpPr>
          <p:nvPr>
            <p:ph type="ctrTitle"/>
          </p:nvPr>
        </p:nvSpPr>
        <p:spPr/>
        <p:txBody>
          <a:bodyPr>
            <a:normAutofit/>
          </a:bodyPr>
          <a:lstStyle/>
          <a:p>
            <a:pPr algn="ctr"/>
            <a:r>
              <a:rPr lang="en-US" altLang="ja-JP" sz="4000" b="1" dirty="0" smtClean="0">
                <a:latin typeface="+mn-lt"/>
              </a:rPr>
              <a:t>Ordered </a:t>
            </a:r>
            <a:r>
              <a:rPr lang="en-US" altLang="ja-JP" sz="4000" b="1" i="1" dirty="0" smtClean="0">
                <a:latin typeface="+mn-lt"/>
              </a:rPr>
              <a:t>n</a:t>
            </a:r>
            <a:r>
              <a:rPr lang="en-US" altLang="ja-JP" sz="4000" b="1" dirty="0" smtClean="0">
                <a:latin typeface="+mn-lt"/>
              </a:rPr>
              <a:t>-</a:t>
            </a:r>
            <a:r>
              <a:rPr lang="en-US" altLang="ja-JP" sz="4000" b="1" dirty="0" err="1" smtClean="0">
                <a:latin typeface="+mn-lt"/>
              </a:rPr>
              <a:t>tuples</a:t>
            </a:r>
            <a:endParaRPr lang="en-US" sz="4000" dirty="0">
              <a:latin typeface="+mn-lt"/>
            </a:endParaRPr>
          </a:p>
        </p:txBody>
      </p:sp>
      <p:sp>
        <p:nvSpPr>
          <p:cNvPr id="5" name="Rectangle 4"/>
          <p:cNvSpPr/>
          <p:nvPr/>
        </p:nvSpPr>
        <p:spPr>
          <a:xfrm>
            <a:off x="312157" y="2130280"/>
            <a:ext cx="8515739" cy="4001095"/>
          </a:xfrm>
          <a:prstGeom prst="rect">
            <a:avLst/>
          </a:prstGeom>
        </p:spPr>
        <p:txBody>
          <a:bodyPr wrap="square">
            <a:spAutoFit/>
          </a:bodyPr>
          <a:lstStyle/>
          <a:p>
            <a:pPr marL="274320" indent="-274320">
              <a:spcBef>
                <a:spcPts val="600"/>
              </a:spcBef>
              <a:buFont typeface="Arial" pitchFamily="34" charset="0"/>
              <a:buChar char="•"/>
            </a:pPr>
            <a:r>
              <a:rPr lang="en-US" sz="2800" dirty="0" smtClean="0"/>
              <a:t>Two ordered </a:t>
            </a:r>
            <a:r>
              <a:rPr lang="en-US" sz="2800" i="1" dirty="0" smtClean="0"/>
              <a:t>n</a:t>
            </a:r>
            <a:r>
              <a:rPr lang="en-US" sz="2800" dirty="0" smtClean="0"/>
              <a:t>-</a:t>
            </a:r>
            <a:r>
              <a:rPr lang="en-US" sz="2800" dirty="0" err="1" smtClean="0"/>
              <a:t>tuples</a:t>
            </a:r>
            <a:r>
              <a:rPr lang="en-US" sz="2800" dirty="0" smtClean="0"/>
              <a:t> are equal if and only if each corresponding pair of their elements is equal. </a:t>
            </a:r>
          </a:p>
          <a:p>
            <a:pPr marL="274320" indent="-274320">
              <a:spcBef>
                <a:spcPts val="600"/>
              </a:spcBef>
            </a:pPr>
            <a:r>
              <a:rPr lang="en-US" sz="2800" dirty="0" smtClean="0"/>
              <a:t>	In other words, (</a:t>
            </a:r>
            <a:r>
              <a:rPr lang="en-US" sz="2800" i="1" dirty="0" smtClean="0"/>
              <a:t>a</a:t>
            </a:r>
            <a:r>
              <a:rPr lang="en-US" sz="2800" i="1" baseline="-25000" dirty="0" smtClean="0"/>
              <a:t>1</a:t>
            </a:r>
            <a:r>
              <a:rPr lang="en-US" sz="2800" i="1" dirty="0" smtClean="0"/>
              <a:t>, a</a:t>
            </a:r>
            <a:r>
              <a:rPr lang="en-US" sz="2800" i="1" baseline="-25000" dirty="0" smtClean="0"/>
              <a:t>2</a:t>
            </a:r>
            <a:r>
              <a:rPr lang="en-US" sz="2800" i="1" dirty="0" smtClean="0"/>
              <a:t> , ….., a</a:t>
            </a:r>
            <a:r>
              <a:rPr lang="en-US" sz="2800" i="1" baseline="-25000" dirty="0" smtClean="0"/>
              <a:t>n</a:t>
            </a:r>
            <a:r>
              <a:rPr lang="en-US" sz="2800" dirty="0" smtClean="0"/>
              <a:t>) = (</a:t>
            </a:r>
            <a:r>
              <a:rPr lang="en-US" sz="2800" i="1" dirty="0" smtClean="0"/>
              <a:t>b</a:t>
            </a:r>
            <a:r>
              <a:rPr lang="en-US" sz="2800" i="1" baseline="-25000" dirty="0" smtClean="0"/>
              <a:t>1</a:t>
            </a:r>
            <a:r>
              <a:rPr lang="en-US" sz="2800" i="1" dirty="0" smtClean="0"/>
              <a:t> , b</a:t>
            </a:r>
            <a:r>
              <a:rPr lang="en-US" sz="2800" i="1" baseline="-25000" dirty="0" smtClean="0"/>
              <a:t>2 </a:t>
            </a:r>
            <a:r>
              <a:rPr lang="en-US" sz="2800" i="1" dirty="0" smtClean="0"/>
              <a:t>, …….., </a:t>
            </a:r>
            <a:r>
              <a:rPr lang="en-US" sz="2800" i="1" dirty="0" err="1" smtClean="0"/>
              <a:t>b</a:t>
            </a:r>
            <a:r>
              <a:rPr lang="en-US" sz="2800" i="1" baseline="-25000" dirty="0" err="1" smtClean="0"/>
              <a:t>n</a:t>
            </a:r>
            <a:r>
              <a:rPr lang="en-US" sz="2800" i="1" baseline="-25000" dirty="0" smtClean="0"/>
              <a:t> </a:t>
            </a:r>
            <a:r>
              <a:rPr lang="en-US" sz="2800" dirty="0" smtClean="0"/>
              <a:t>) </a:t>
            </a:r>
          </a:p>
          <a:p>
            <a:pPr marL="274320" indent="-274320">
              <a:spcBef>
                <a:spcPts val="600"/>
              </a:spcBef>
            </a:pPr>
            <a:r>
              <a:rPr lang="en-US" sz="2800" dirty="0" smtClean="0"/>
              <a:t>	</a:t>
            </a:r>
            <a:r>
              <a:rPr lang="en-US" sz="2800" dirty="0" smtClean="0">
                <a:solidFill>
                  <a:srgbClr val="0000FF"/>
                </a:solidFill>
              </a:rPr>
              <a:t>if and only if  </a:t>
            </a:r>
            <a:r>
              <a:rPr lang="en-US" sz="2800" i="1" dirty="0" err="1" smtClean="0">
                <a:solidFill>
                  <a:srgbClr val="0000FF"/>
                </a:solidFill>
              </a:rPr>
              <a:t>a</a:t>
            </a:r>
            <a:r>
              <a:rPr lang="en-US" sz="2800" i="1" baseline="-25000" dirty="0" err="1" smtClean="0">
                <a:solidFill>
                  <a:srgbClr val="0000FF"/>
                </a:solidFill>
              </a:rPr>
              <a:t>i</a:t>
            </a:r>
            <a:r>
              <a:rPr lang="en-US" sz="2800" baseline="-25000" dirty="0" smtClean="0">
                <a:solidFill>
                  <a:srgbClr val="0000FF"/>
                </a:solidFill>
              </a:rPr>
              <a:t> = </a:t>
            </a:r>
            <a:r>
              <a:rPr lang="en-US" sz="2800" i="1" dirty="0" smtClean="0">
                <a:solidFill>
                  <a:srgbClr val="0000FF"/>
                </a:solidFill>
              </a:rPr>
              <a:t>b</a:t>
            </a:r>
            <a:r>
              <a:rPr lang="en-US" sz="2800" i="1" baseline="-25000" dirty="0" smtClean="0">
                <a:solidFill>
                  <a:srgbClr val="0000FF"/>
                </a:solidFill>
              </a:rPr>
              <a:t>i</a:t>
            </a:r>
            <a:r>
              <a:rPr lang="en-US" sz="2800" baseline="-25000" dirty="0" smtClean="0">
                <a:solidFill>
                  <a:srgbClr val="0000FF"/>
                </a:solidFill>
              </a:rPr>
              <a:t>  </a:t>
            </a:r>
            <a:r>
              <a:rPr lang="en-US" sz="2800" dirty="0" smtClean="0"/>
              <a:t>for </a:t>
            </a:r>
            <a:r>
              <a:rPr lang="en-US" sz="2800" i="1" dirty="0" err="1" smtClean="0"/>
              <a:t>i</a:t>
            </a:r>
            <a:r>
              <a:rPr lang="en-US" sz="2800" i="1" dirty="0" smtClean="0"/>
              <a:t> </a:t>
            </a:r>
            <a:r>
              <a:rPr lang="en-US" sz="2800" dirty="0" smtClean="0"/>
              <a:t>= 1, 2, ……, </a:t>
            </a:r>
            <a:r>
              <a:rPr lang="en-US" sz="2800" i="1" dirty="0" smtClean="0"/>
              <a:t>n</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dirty="0" smtClean="0">
                <a:solidFill>
                  <a:srgbClr val="0000FF"/>
                </a:solidFill>
              </a:rPr>
              <a:t>2-tuples are called </a:t>
            </a:r>
            <a:r>
              <a:rPr lang="en-US" sz="2800" b="1" i="1" dirty="0" smtClean="0">
                <a:solidFill>
                  <a:srgbClr val="0000FF"/>
                </a:solidFill>
              </a:rPr>
              <a:t>ordered pairs</a:t>
            </a:r>
            <a:r>
              <a:rPr lang="en-US" sz="2800" dirty="0" smtClean="0"/>
              <a:t>. The ordered pairs </a:t>
            </a:r>
          </a:p>
          <a:p>
            <a:pPr marL="274320" indent="-274320">
              <a:spcBef>
                <a:spcPts val="600"/>
              </a:spcBef>
            </a:pPr>
            <a:r>
              <a:rPr lang="en-US" sz="2800" dirty="0" smtClean="0"/>
              <a:t>	(</a:t>
            </a:r>
            <a:r>
              <a:rPr lang="en-US" sz="2800" i="1" dirty="0" smtClean="0"/>
              <a:t>a, b</a:t>
            </a:r>
            <a:r>
              <a:rPr lang="en-US" sz="2800" dirty="0" smtClean="0"/>
              <a:t>) and (</a:t>
            </a:r>
            <a:r>
              <a:rPr lang="en-US" sz="2800" i="1" dirty="0" smtClean="0"/>
              <a:t>c, d</a:t>
            </a:r>
            <a:r>
              <a:rPr lang="en-US" sz="2800" dirty="0" smtClean="0"/>
              <a:t>) are equal if and only if </a:t>
            </a:r>
            <a:r>
              <a:rPr lang="en-US" sz="2800" i="1" dirty="0" smtClean="0"/>
              <a:t>a</a:t>
            </a:r>
            <a:r>
              <a:rPr lang="en-US" sz="2800" dirty="0" smtClean="0"/>
              <a:t> = </a:t>
            </a:r>
            <a:r>
              <a:rPr lang="en-US" sz="2800" i="1" dirty="0" smtClean="0"/>
              <a:t>c </a:t>
            </a:r>
            <a:r>
              <a:rPr lang="en-US" sz="2800" dirty="0" smtClean="0"/>
              <a:t>and </a:t>
            </a:r>
            <a:r>
              <a:rPr lang="en-US" sz="2800" i="1" dirty="0" smtClean="0"/>
              <a:t>b</a:t>
            </a:r>
            <a:r>
              <a:rPr lang="en-US" sz="2800" dirty="0" smtClean="0"/>
              <a:t> = </a:t>
            </a:r>
            <a:r>
              <a:rPr lang="en-US" sz="2800" i="1" dirty="0" smtClean="0"/>
              <a:t>d</a:t>
            </a:r>
          </a:p>
          <a:p>
            <a:pPr marL="274320" indent="-274320">
              <a:spcBef>
                <a:spcPts val="600"/>
              </a:spcBef>
              <a:buFont typeface="Arial" pitchFamily="34" charset="0"/>
              <a:buChar char="•"/>
            </a:pPr>
            <a:r>
              <a:rPr lang="en-US" sz="2800" b="1" i="1" u="sng" dirty="0" smtClean="0">
                <a:solidFill>
                  <a:srgbClr val="FF0000"/>
                </a:solidFill>
              </a:rPr>
              <a:t>Note</a:t>
            </a:r>
            <a:r>
              <a:rPr lang="en-US" sz="2800" dirty="0" smtClean="0"/>
              <a:t>: (</a:t>
            </a:r>
            <a:r>
              <a:rPr lang="en-US" sz="2800" i="1" dirty="0" smtClean="0"/>
              <a:t>a, b</a:t>
            </a:r>
            <a:r>
              <a:rPr lang="en-US" sz="2800" dirty="0" smtClean="0"/>
              <a:t>) and (</a:t>
            </a:r>
            <a:r>
              <a:rPr lang="en-US" sz="2800" i="1" dirty="0" smtClean="0"/>
              <a:t>b, a </a:t>
            </a:r>
            <a:r>
              <a:rPr lang="en-US" sz="2800" dirty="0" smtClean="0"/>
              <a:t>) are not equal unless </a:t>
            </a:r>
            <a:r>
              <a:rPr lang="en-US" sz="2800" i="1" dirty="0" smtClean="0"/>
              <a:t>a</a:t>
            </a:r>
            <a:r>
              <a:rPr lang="en-US" sz="2800" dirty="0" smtClean="0"/>
              <a:t> = </a:t>
            </a:r>
            <a:r>
              <a:rPr lang="en-US" sz="2800" i="1" dirty="0" smtClean="0"/>
              <a:t>b</a:t>
            </a:r>
            <a:r>
              <a:rPr lang="en-US" sz="2800" dirty="0" smtClean="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31</a:t>
            </a:fld>
            <a:endParaRPr lang="en-US"/>
          </a:p>
        </p:txBody>
      </p:sp>
      <p:sp>
        <p:nvSpPr>
          <p:cNvPr id="3" name="Title 2"/>
          <p:cNvSpPr>
            <a:spLocks noGrp="1"/>
          </p:cNvSpPr>
          <p:nvPr>
            <p:ph type="ctrTitle"/>
          </p:nvPr>
        </p:nvSpPr>
        <p:spPr/>
        <p:txBody>
          <a:bodyPr>
            <a:normAutofit/>
          </a:bodyPr>
          <a:lstStyle/>
          <a:p>
            <a:pPr algn="ctr"/>
            <a:r>
              <a:rPr lang="en-US" altLang="ja-JP" sz="4000" b="1" dirty="0" smtClean="0">
                <a:latin typeface="+mn-lt"/>
              </a:rPr>
              <a:t>Ordered </a:t>
            </a:r>
            <a:r>
              <a:rPr lang="en-US" altLang="ja-JP" sz="4000" b="1" i="1" dirty="0" smtClean="0">
                <a:latin typeface="+mn-lt"/>
              </a:rPr>
              <a:t>n</a:t>
            </a:r>
            <a:r>
              <a:rPr lang="en-US" altLang="ja-JP" sz="4000" b="1" dirty="0" smtClean="0">
                <a:latin typeface="+mn-lt"/>
              </a:rPr>
              <a:t>-</a:t>
            </a:r>
            <a:r>
              <a:rPr lang="en-US" altLang="ja-JP" sz="4000" b="1" dirty="0" err="1" smtClean="0">
                <a:latin typeface="+mn-lt"/>
              </a:rPr>
              <a:t>tuples</a:t>
            </a:r>
            <a:endParaRPr lang="en-US" sz="4000" dirty="0">
              <a:latin typeface="+mn-lt"/>
            </a:endParaRPr>
          </a:p>
        </p:txBody>
      </p:sp>
      <p:sp>
        <p:nvSpPr>
          <p:cNvPr id="5" name="Rectangle 4"/>
          <p:cNvSpPr/>
          <p:nvPr/>
        </p:nvSpPr>
        <p:spPr>
          <a:xfrm>
            <a:off x="421341" y="2047163"/>
            <a:ext cx="8515739" cy="4385816"/>
          </a:xfrm>
          <a:prstGeom prst="rect">
            <a:avLst/>
          </a:prstGeom>
        </p:spPr>
        <p:txBody>
          <a:bodyPr wrap="square">
            <a:spAutoFit/>
          </a:bodyPr>
          <a:lstStyle/>
          <a:p>
            <a:pPr marL="274320" indent="-274320">
              <a:spcBef>
                <a:spcPts val="600"/>
              </a:spcBef>
              <a:buFont typeface="Arial" pitchFamily="34" charset="0"/>
              <a:buChar char="•"/>
            </a:pPr>
            <a:r>
              <a:rPr lang="en-US" altLang="ja-JP" sz="2800" dirty="0" smtClean="0"/>
              <a:t>Notationally, </a:t>
            </a:r>
            <a:r>
              <a:rPr lang="en-US" altLang="ja-JP" sz="2800" i="1" dirty="0" smtClean="0"/>
              <a:t>n</a:t>
            </a:r>
            <a:r>
              <a:rPr lang="en-US" altLang="ja-JP" sz="2800" dirty="0" smtClean="0"/>
              <a:t>-</a:t>
            </a:r>
            <a:r>
              <a:rPr lang="en-US" altLang="ja-JP" sz="2800" dirty="0" err="1" smtClean="0"/>
              <a:t>tuples</a:t>
            </a:r>
            <a:r>
              <a:rPr lang="en-US" altLang="ja-JP" sz="2800" dirty="0" smtClean="0"/>
              <a:t> look like sets except that </a:t>
            </a:r>
          </a:p>
          <a:p>
            <a:pPr marL="274320" indent="-274320">
              <a:spcBef>
                <a:spcPts val="600"/>
              </a:spcBef>
            </a:pPr>
            <a:r>
              <a:rPr lang="en-US" altLang="ja-JP" sz="2800" b="1" dirty="0" smtClean="0">
                <a:solidFill>
                  <a:srgbClr val="FF0000"/>
                </a:solidFill>
              </a:rPr>
              <a:t>	curly</a:t>
            </a:r>
            <a:r>
              <a:rPr lang="en-US" altLang="ja-JP" sz="2800" dirty="0" smtClean="0"/>
              <a:t> </a:t>
            </a:r>
            <a:r>
              <a:rPr lang="en-US" altLang="ja-JP" sz="2800" b="1" dirty="0" smtClean="0">
                <a:solidFill>
                  <a:srgbClr val="FF0000"/>
                </a:solidFill>
              </a:rPr>
              <a:t>braces</a:t>
            </a:r>
            <a:r>
              <a:rPr lang="en-US" altLang="ja-JP" sz="2800" dirty="0" smtClean="0"/>
              <a:t> are </a:t>
            </a:r>
            <a:r>
              <a:rPr lang="en-US" altLang="ja-JP" sz="2800" dirty="0" smtClean="0">
                <a:solidFill>
                  <a:srgbClr val="FF0000"/>
                </a:solidFill>
              </a:rPr>
              <a:t>replaced by </a:t>
            </a:r>
            <a:r>
              <a:rPr lang="en-US" altLang="ja-JP" sz="2800" b="1" dirty="0" smtClean="0">
                <a:solidFill>
                  <a:srgbClr val="FF0000"/>
                </a:solidFill>
              </a:rPr>
              <a:t>parentheses.</a:t>
            </a:r>
            <a:r>
              <a:rPr lang="en-US" altLang="ja-JP" sz="2800" dirty="0" smtClean="0"/>
              <a:t> </a:t>
            </a:r>
          </a:p>
          <a:p>
            <a:pPr marL="274320" indent="-274320">
              <a:spcBef>
                <a:spcPts val="600"/>
              </a:spcBef>
              <a:buFont typeface="Arial" pitchFamily="34" charset="0"/>
              <a:buChar char="•"/>
              <a:defRPr/>
            </a:pPr>
            <a:r>
              <a:rPr lang="en-US" altLang="ja-JP" sz="2800" dirty="0" smtClean="0">
                <a:solidFill>
                  <a:srgbClr val="FF0000"/>
                </a:solidFill>
              </a:rPr>
              <a:t>As opposed to sets</a:t>
            </a:r>
            <a:r>
              <a:rPr lang="en-US" altLang="ja-JP" sz="2800" dirty="0" smtClean="0"/>
              <a:t>, </a:t>
            </a:r>
            <a:r>
              <a:rPr lang="en-US" altLang="ja-JP" sz="2800" b="1" dirty="0" smtClean="0">
                <a:solidFill>
                  <a:srgbClr val="FF0000"/>
                </a:solidFill>
              </a:rPr>
              <a:t>repetition</a:t>
            </a:r>
            <a:r>
              <a:rPr lang="en-US" altLang="ja-JP" sz="2800" dirty="0" smtClean="0">
                <a:solidFill>
                  <a:srgbClr val="FF0000"/>
                </a:solidFill>
              </a:rPr>
              <a:t> and </a:t>
            </a:r>
            <a:r>
              <a:rPr lang="en-US" altLang="ja-JP" sz="2800" b="1" dirty="0" smtClean="0">
                <a:solidFill>
                  <a:srgbClr val="FF0000"/>
                </a:solidFill>
              </a:rPr>
              <a:t>ordering</a:t>
            </a:r>
            <a:r>
              <a:rPr lang="en-US" altLang="ja-JP" sz="2800" dirty="0" smtClean="0">
                <a:solidFill>
                  <a:srgbClr val="FF0000"/>
                </a:solidFill>
              </a:rPr>
              <a:t> </a:t>
            </a:r>
            <a:r>
              <a:rPr lang="en-US" altLang="ja-JP" sz="2800" b="1" cap="all" dirty="0" smtClean="0">
                <a:solidFill>
                  <a:srgbClr val="FF0000"/>
                </a:solidFill>
              </a:rPr>
              <a:t>do</a:t>
            </a:r>
            <a:r>
              <a:rPr lang="en-US" altLang="ja-JP" sz="2800" cap="all" dirty="0" smtClean="0">
                <a:solidFill>
                  <a:srgbClr val="FF0000"/>
                </a:solidFill>
              </a:rPr>
              <a:t> </a:t>
            </a:r>
            <a:r>
              <a:rPr lang="en-US" altLang="ja-JP" sz="2800" b="1" cap="all" dirty="0" smtClean="0">
                <a:solidFill>
                  <a:srgbClr val="FF0000"/>
                </a:solidFill>
              </a:rPr>
              <a:t>matter</a:t>
            </a:r>
            <a:r>
              <a:rPr lang="en-US" altLang="ja-JP" sz="2800" dirty="0" smtClean="0">
                <a:solidFill>
                  <a:srgbClr val="FF0000"/>
                </a:solidFill>
              </a:rPr>
              <a:t> with </a:t>
            </a:r>
            <a:r>
              <a:rPr lang="en-US" altLang="ja-JP" sz="2800" i="1" dirty="0" smtClean="0">
                <a:solidFill>
                  <a:srgbClr val="FF0000"/>
                </a:solidFill>
              </a:rPr>
              <a:t>n</a:t>
            </a:r>
            <a:r>
              <a:rPr lang="en-US" altLang="ja-JP" sz="2800" dirty="0" smtClean="0">
                <a:solidFill>
                  <a:srgbClr val="FF0000"/>
                </a:solidFill>
              </a:rPr>
              <a:t>-</a:t>
            </a:r>
            <a:r>
              <a:rPr lang="en-US" altLang="ja-JP" sz="2800" dirty="0" err="1" smtClean="0">
                <a:solidFill>
                  <a:srgbClr val="FF0000"/>
                </a:solidFill>
              </a:rPr>
              <a:t>tuples</a:t>
            </a:r>
            <a:r>
              <a:rPr lang="en-US" altLang="ja-JP" sz="2800" dirty="0" smtClean="0">
                <a:solidFill>
                  <a:srgbClr val="FF0000"/>
                </a:solidFill>
              </a:rPr>
              <a:t>. </a:t>
            </a:r>
            <a:endParaRPr lang="en-US" altLang="ja-JP" sz="2800" dirty="0" smtClean="0"/>
          </a:p>
          <a:p>
            <a:pPr marL="274320" lvl="1" indent="-274320">
              <a:spcBef>
                <a:spcPts val="600"/>
              </a:spcBef>
              <a:defRPr/>
            </a:pPr>
            <a:r>
              <a:rPr lang="en-US" altLang="ja-JP" b="1" dirty="0" smtClean="0">
                <a:solidFill>
                  <a:srgbClr val="0000FF"/>
                </a:solidFill>
              </a:rPr>
              <a:t> 	</a:t>
            </a:r>
            <a:r>
              <a:rPr lang="en-US" altLang="ja-JP" sz="2400" dirty="0" smtClean="0">
                <a:solidFill>
                  <a:srgbClr val="0000FF"/>
                </a:solidFill>
              </a:rPr>
              <a:t>(11, 11, 11, 12, 13) </a:t>
            </a:r>
            <a:r>
              <a:rPr lang="en-US" altLang="ja-JP" sz="2400" dirty="0" smtClean="0">
                <a:solidFill>
                  <a:srgbClr val="0000FF"/>
                </a:solidFill>
                <a:sym typeface="Symbol" pitchFamily="18" charset="2"/>
              </a:rPr>
              <a:t></a:t>
            </a:r>
            <a:r>
              <a:rPr lang="en-US" altLang="ja-JP" sz="2400" dirty="0" smtClean="0">
                <a:solidFill>
                  <a:srgbClr val="0000FF"/>
                </a:solidFill>
              </a:rPr>
              <a:t> ( 11, 12, 13 )</a:t>
            </a:r>
          </a:p>
          <a:p>
            <a:pPr marL="274320" lvl="1" indent="-274320">
              <a:spcBef>
                <a:spcPts val="600"/>
              </a:spcBef>
              <a:defRPr/>
            </a:pPr>
            <a:r>
              <a:rPr lang="en-US" altLang="ja-JP" sz="2400" dirty="0" smtClean="0">
                <a:solidFill>
                  <a:srgbClr val="0000FF"/>
                </a:solidFill>
              </a:rPr>
              <a:t>	But, </a:t>
            </a:r>
            <a:r>
              <a:rPr lang="en-US" sz="2400" dirty="0" smtClean="0">
                <a:solidFill>
                  <a:srgbClr val="0000FF"/>
                </a:solidFill>
              </a:rPr>
              <a:t>{</a:t>
            </a:r>
            <a:r>
              <a:rPr lang="en-US" altLang="ja-JP" sz="2400" dirty="0" smtClean="0">
                <a:solidFill>
                  <a:srgbClr val="0000FF"/>
                </a:solidFill>
              </a:rPr>
              <a:t>11, 11, 11, 12, 13} </a:t>
            </a:r>
            <a:r>
              <a:rPr lang="en-US" altLang="ja-JP" sz="2400" dirty="0" smtClean="0">
                <a:solidFill>
                  <a:srgbClr val="0000FF"/>
                </a:solidFill>
                <a:sym typeface="Symbol" pitchFamily="18" charset="2"/>
              </a:rPr>
              <a:t>=</a:t>
            </a:r>
            <a:r>
              <a:rPr lang="en-US" altLang="ja-JP" sz="2400" dirty="0" smtClean="0">
                <a:solidFill>
                  <a:srgbClr val="0000FF"/>
                </a:solidFill>
              </a:rPr>
              <a:t> {11, 12, 13}</a:t>
            </a:r>
            <a:endParaRPr lang="en-US" sz="2400" dirty="0" smtClean="0"/>
          </a:p>
          <a:p>
            <a:pPr marL="274320" indent="-274320">
              <a:spcBef>
                <a:spcPts val="600"/>
              </a:spcBef>
              <a:buFont typeface="Arial" pitchFamily="34" charset="0"/>
              <a:buChar char="•"/>
            </a:pPr>
            <a:r>
              <a:rPr lang="en-US" sz="2800" u="sng" dirty="0" smtClean="0">
                <a:solidFill>
                  <a:srgbClr val="FF0000"/>
                </a:solidFill>
              </a:rPr>
              <a:t>Note: </a:t>
            </a:r>
          </a:p>
          <a:p>
            <a:pPr marL="731520" lvl="1" indent="-274320">
              <a:spcBef>
                <a:spcPts val="600"/>
              </a:spcBef>
              <a:buFont typeface="Arial" pitchFamily="34" charset="0"/>
              <a:buChar char="•"/>
            </a:pPr>
            <a:r>
              <a:rPr lang="en-US" sz="2400" dirty="0" smtClean="0"/>
              <a:t>For </a:t>
            </a:r>
            <a:r>
              <a:rPr lang="en-US" sz="2400" b="1" dirty="0" smtClean="0">
                <a:solidFill>
                  <a:srgbClr val="FF0000"/>
                </a:solidFill>
              </a:rPr>
              <a:t>set</a:t>
            </a:r>
            <a:r>
              <a:rPr lang="en-US" sz="2400" dirty="0" smtClean="0"/>
              <a:t>, we use</a:t>
            </a:r>
            <a:r>
              <a:rPr lang="en-US" sz="2400" dirty="0" smtClean="0">
                <a:solidFill>
                  <a:srgbClr val="FF0000"/>
                </a:solidFill>
              </a:rPr>
              <a:t> </a:t>
            </a:r>
            <a:r>
              <a:rPr lang="en-US" sz="2400" b="1" dirty="0" smtClean="0">
                <a:solidFill>
                  <a:srgbClr val="FF0000"/>
                </a:solidFill>
              </a:rPr>
              <a:t>{ }</a:t>
            </a:r>
          </a:p>
          <a:p>
            <a:pPr marL="731520" lvl="1" indent="-274320">
              <a:spcBef>
                <a:spcPts val="600"/>
              </a:spcBef>
              <a:buFont typeface="Arial" pitchFamily="34" charset="0"/>
              <a:buChar char="•"/>
            </a:pPr>
            <a:r>
              <a:rPr lang="en-US" sz="2400" dirty="0" smtClean="0"/>
              <a:t>For </a:t>
            </a:r>
            <a:r>
              <a:rPr lang="en-US" sz="2400" b="1" i="1" dirty="0" smtClean="0">
                <a:solidFill>
                  <a:srgbClr val="FF0000"/>
                </a:solidFill>
              </a:rPr>
              <a:t>n</a:t>
            </a:r>
            <a:r>
              <a:rPr lang="en-US" sz="2400" b="1" dirty="0" smtClean="0">
                <a:solidFill>
                  <a:srgbClr val="FF0000"/>
                </a:solidFill>
              </a:rPr>
              <a:t>-</a:t>
            </a:r>
            <a:r>
              <a:rPr lang="en-US" sz="2400" b="1" dirty="0" err="1" smtClean="0">
                <a:solidFill>
                  <a:srgbClr val="FF0000"/>
                </a:solidFill>
              </a:rPr>
              <a:t>tuples</a:t>
            </a:r>
            <a:r>
              <a:rPr lang="en-US" sz="2400" dirty="0" smtClean="0"/>
              <a:t>, or </a:t>
            </a:r>
            <a:r>
              <a:rPr lang="en-US" sz="2400" b="1" dirty="0" smtClean="0">
                <a:solidFill>
                  <a:srgbClr val="FF0000"/>
                </a:solidFill>
              </a:rPr>
              <a:t>ordered pairs</a:t>
            </a:r>
            <a:r>
              <a:rPr lang="en-US" sz="2400" dirty="0" smtClean="0"/>
              <a:t>, we use </a:t>
            </a:r>
            <a:r>
              <a:rPr lang="en-US" sz="2400" b="1" dirty="0" smtClean="0">
                <a:solidFill>
                  <a:srgbClr val="FF0000"/>
                </a:solidFill>
              </a:rPr>
              <a:t>( )</a:t>
            </a:r>
            <a:endParaRPr lang="en-US" sz="2400" b="1"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32</a:t>
            </a:fld>
            <a:endParaRPr lang="en-US"/>
          </a:p>
        </p:txBody>
      </p:sp>
      <p:sp>
        <p:nvSpPr>
          <p:cNvPr id="3" name="Title 2"/>
          <p:cNvSpPr>
            <a:spLocks noGrp="1"/>
          </p:cNvSpPr>
          <p:nvPr>
            <p:ph type="ctrTitle"/>
          </p:nvPr>
        </p:nvSpPr>
        <p:spPr/>
        <p:txBody>
          <a:bodyPr>
            <a:normAutofit/>
          </a:bodyPr>
          <a:lstStyle/>
          <a:p>
            <a:pPr algn="ctr"/>
            <a:r>
              <a:rPr lang="en-US" altLang="zh-TW" sz="4000" b="1" dirty="0" smtClean="0">
                <a:latin typeface="+mn-lt"/>
              </a:rPr>
              <a:t>Cartesian Product of Sets</a:t>
            </a:r>
            <a:endParaRPr lang="en-US" sz="4000" b="1" dirty="0">
              <a:latin typeface="+mn-lt"/>
            </a:endParaRPr>
          </a:p>
        </p:txBody>
      </p:sp>
      <p:sp>
        <p:nvSpPr>
          <p:cNvPr id="5" name="Rectangle 4"/>
          <p:cNvSpPr/>
          <p:nvPr/>
        </p:nvSpPr>
        <p:spPr>
          <a:xfrm>
            <a:off x="300251" y="2278877"/>
            <a:ext cx="8516203" cy="2400657"/>
          </a:xfrm>
          <a:prstGeom prst="rect">
            <a:avLst/>
          </a:prstGeom>
        </p:spPr>
        <p:txBody>
          <a:bodyPr wrap="square">
            <a:spAutoFit/>
          </a:bodyPr>
          <a:lstStyle/>
          <a:p>
            <a:pPr marL="274320" indent="-274320">
              <a:spcBef>
                <a:spcPts val="600"/>
              </a:spcBef>
              <a:buFont typeface="Arial" pitchFamily="34" charset="0"/>
              <a:buChar char="•"/>
            </a:pPr>
            <a:r>
              <a:rPr lang="en-US" altLang="zh-TW" sz="2800" u="sng" dirty="0" smtClean="0">
                <a:solidFill>
                  <a:srgbClr val="FF0000"/>
                </a:solidFill>
              </a:rPr>
              <a:t>Definition</a:t>
            </a:r>
            <a:r>
              <a:rPr lang="en-US" altLang="zh-TW" sz="2800" dirty="0" smtClean="0"/>
              <a:t> : Let A and B be sets. </a:t>
            </a:r>
            <a:r>
              <a:rPr lang="en-US" altLang="zh-TW" sz="2800" dirty="0" smtClean="0">
                <a:solidFill>
                  <a:srgbClr val="0000FF"/>
                </a:solidFill>
              </a:rPr>
              <a:t>The </a:t>
            </a:r>
            <a:r>
              <a:rPr lang="en-US" altLang="zh-TW" sz="2800" i="1" dirty="0" smtClean="0">
                <a:solidFill>
                  <a:srgbClr val="0000FF"/>
                </a:solidFill>
              </a:rPr>
              <a:t>Cartesian product</a:t>
            </a:r>
            <a:r>
              <a:rPr lang="en-US" altLang="zh-TW" sz="2800" dirty="0" smtClean="0">
                <a:solidFill>
                  <a:srgbClr val="0000FF"/>
                </a:solidFill>
              </a:rPr>
              <a:t> of </a:t>
            </a:r>
            <a:r>
              <a:rPr lang="en-US" altLang="zh-TW" sz="2800" i="1" dirty="0" smtClean="0">
                <a:solidFill>
                  <a:srgbClr val="0000FF"/>
                </a:solidFill>
              </a:rPr>
              <a:t>A </a:t>
            </a:r>
            <a:r>
              <a:rPr lang="en-US" altLang="zh-TW" sz="2800" dirty="0" smtClean="0">
                <a:solidFill>
                  <a:srgbClr val="0000FF"/>
                </a:solidFill>
              </a:rPr>
              <a:t>and </a:t>
            </a:r>
            <a:r>
              <a:rPr lang="en-US" altLang="zh-TW" sz="2800" i="1" dirty="0" smtClean="0">
                <a:solidFill>
                  <a:srgbClr val="0000FF"/>
                </a:solidFill>
              </a:rPr>
              <a:t>B</a:t>
            </a:r>
            <a:r>
              <a:rPr lang="en-US" altLang="zh-TW" sz="2800" dirty="0" smtClean="0">
                <a:solidFill>
                  <a:srgbClr val="0000FF"/>
                </a:solidFill>
              </a:rPr>
              <a:t>, denoted by </a:t>
            </a:r>
            <a:r>
              <a:rPr lang="en-US" altLang="zh-TW" sz="2800" i="1" dirty="0" smtClean="0">
                <a:solidFill>
                  <a:srgbClr val="0000FF"/>
                </a:solidFill>
              </a:rPr>
              <a:t>A </a:t>
            </a:r>
            <a:r>
              <a:rPr lang="en-US" altLang="zh-TW" sz="2800" i="1" dirty="0" smtClean="0">
                <a:solidFill>
                  <a:srgbClr val="0000FF"/>
                </a:solidFill>
                <a:sym typeface="Symbol" pitchFamily="18" charset="2"/>
              </a:rPr>
              <a:t> </a:t>
            </a:r>
            <a:r>
              <a:rPr lang="en-US" altLang="zh-TW" sz="2800" i="1" dirty="0" smtClean="0">
                <a:solidFill>
                  <a:srgbClr val="0000FF"/>
                </a:solidFill>
              </a:rPr>
              <a:t>B</a:t>
            </a:r>
            <a:r>
              <a:rPr lang="en-US" altLang="zh-TW" sz="2800" dirty="0" smtClean="0">
                <a:solidFill>
                  <a:srgbClr val="0000FF"/>
                </a:solidFill>
              </a:rPr>
              <a:t>, is the set of all ordered pairs (</a:t>
            </a:r>
            <a:r>
              <a:rPr lang="en-US" altLang="zh-TW" sz="2800" i="1" dirty="0" smtClean="0">
                <a:solidFill>
                  <a:srgbClr val="0000FF"/>
                </a:solidFill>
              </a:rPr>
              <a:t>a, b</a:t>
            </a:r>
            <a:r>
              <a:rPr lang="en-US" altLang="zh-TW" sz="2800" dirty="0" smtClean="0">
                <a:solidFill>
                  <a:srgbClr val="0000FF"/>
                </a:solidFill>
              </a:rPr>
              <a:t>), where </a:t>
            </a:r>
            <a:r>
              <a:rPr lang="en-US" altLang="zh-TW" sz="2800" i="1" dirty="0" smtClean="0">
                <a:solidFill>
                  <a:srgbClr val="0000FF"/>
                </a:solidFill>
              </a:rPr>
              <a:t>a </a:t>
            </a:r>
            <a:r>
              <a:rPr lang="en-US" altLang="zh-TW" sz="2800" i="1" dirty="0" smtClean="0">
                <a:solidFill>
                  <a:srgbClr val="0000FF"/>
                </a:solidFill>
                <a:sym typeface="Symbol" pitchFamily="18" charset="2"/>
              </a:rPr>
              <a:t> </a:t>
            </a:r>
            <a:r>
              <a:rPr lang="en-US" altLang="zh-TW" sz="2800" i="1" dirty="0" smtClean="0">
                <a:solidFill>
                  <a:srgbClr val="0000FF"/>
                </a:solidFill>
              </a:rPr>
              <a:t>A</a:t>
            </a:r>
            <a:r>
              <a:rPr lang="en-US" altLang="zh-TW" sz="2800" dirty="0" smtClean="0">
                <a:solidFill>
                  <a:srgbClr val="0000FF"/>
                </a:solidFill>
              </a:rPr>
              <a:t> and </a:t>
            </a:r>
            <a:r>
              <a:rPr lang="en-US" altLang="zh-TW" sz="2800" i="1" dirty="0" smtClean="0">
                <a:solidFill>
                  <a:srgbClr val="0000FF"/>
                </a:solidFill>
              </a:rPr>
              <a:t>b </a:t>
            </a:r>
            <a:r>
              <a:rPr lang="en-US" altLang="zh-TW" sz="2800" i="1" dirty="0" smtClean="0">
                <a:solidFill>
                  <a:srgbClr val="0000FF"/>
                </a:solidFill>
                <a:sym typeface="Symbol" pitchFamily="18" charset="2"/>
              </a:rPr>
              <a:t></a:t>
            </a:r>
            <a:r>
              <a:rPr lang="en-US" altLang="zh-TW" sz="2800" i="1" dirty="0" smtClean="0">
                <a:solidFill>
                  <a:srgbClr val="0000FF"/>
                </a:solidFill>
              </a:rPr>
              <a:t> B</a:t>
            </a:r>
            <a:r>
              <a:rPr lang="en-US" altLang="zh-TW" sz="2800" dirty="0" smtClean="0">
                <a:solidFill>
                  <a:srgbClr val="0000FF"/>
                </a:solidFill>
              </a:rPr>
              <a:t>.</a:t>
            </a:r>
          </a:p>
          <a:p>
            <a:pPr marL="274320" indent="-274320">
              <a:spcBef>
                <a:spcPts val="600"/>
              </a:spcBef>
            </a:pPr>
            <a:r>
              <a:rPr lang="en-US" altLang="zh-TW" sz="2800" dirty="0" smtClean="0"/>
              <a:t>	</a:t>
            </a:r>
            <a:r>
              <a:rPr lang="en-US" altLang="zh-TW" sz="2800" b="1" i="1" dirty="0" smtClean="0">
                <a:solidFill>
                  <a:srgbClr val="0000FF"/>
                </a:solidFill>
              </a:rPr>
              <a:t>A </a:t>
            </a:r>
            <a:r>
              <a:rPr lang="en-US" altLang="zh-TW" sz="2800" b="1" i="1" dirty="0" smtClean="0">
                <a:solidFill>
                  <a:srgbClr val="0000FF"/>
                </a:solidFill>
                <a:sym typeface="Symbol" pitchFamily="18" charset="2"/>
              </a:rPr>
              <a:t>  </a:t>
            </a:r>
            <a:r>
              <a:rPr lang="en-US" altLang="zh-TW" sz="2800" b="1" i="1" dirty="0" smtClean="0">
                <a:solidFill>
                  <a:srgbClr val="0000FF"/>
                </a:solidFill>
              </a:rPr>
              <a:t>B </a:t>
            </a:r>
            <a:r>
              <a:rPr lang="en-US" altLang="zh-TW" sz="2800" b="1" dirty="0" smtClean="0">
                <a:solidFill>
                  <a:srgbClr val="0000FF"/>
                </a:solidFill>
              </a:rPr>
              <a:t>=</a:t>
            </a:r>
            <a:r>
              <a:rPr lang="en-US" altLang="zh-TW" sz="2800" b="1" i="1" dirty="0" smtClean="0">
                <a:solidFill>
                  <a:srgbClr val="0000FF"/>
                </a:solidFill>
              </a:rPr>
              <a:t> {</a:t>
            </a:r>
            <a:r>
              <a:rPr lang="en-US" altLang="zh-TW" sz="2800" b="1" dirty="0" smtClean="0">
                <a:solidFill>
                  <a:srgbClr val="0000FF"/>
                </a:solidFill>
              </a:rPr>
              <a:t>(</a:t>
            </a:r>
            <a:r>
              <a:rPr lang="en-US" altLang="zh-TW" sz="2800" b="1" i="1" dirty="0" smtClean="0">
                <a:solidFill>
                  <a:srgbClr val="0000FF"/>
                </a:solidFill>
              </a:rPr>
              <a:t>a, b</a:t>
            </a:r>
            <a:r>
              <a:rPr lang="en-US" altLang="zh-TW" sz="2800" b="1" dirty="0" smtClean="0">
                <a:solidFill>
                  <a:srgbClr val="0000FF"/>
                </a:solidFill>
              </a:rPr>
              <a:t>)| </a:t>
            </a:r>
            <a:r>
              <a:rPr lang="en-US" altLang="zh-TW" sz="2800" b="1" i="1" dirty="0" smtClean="0">
                <a:solidFill>
                  <a:srgbClr val="0000FF"/>
                </a:solidFill>
              </a:rPr>
              <a:t>a </a:t>
            </a:r>
            <a:r>
              <a:rPr lang="en-US" altLang="zh-TW" sz="2800" b="1" i="1" dirty="0" smtClean="0">
                <a:solidFill>
                  <a:srgbClr val="0000FF"/>
                </a:solidFill>
                <a:sym typeface="Symbol" pitchFamily="18" charset="2"/>
              </a:rPr>
              <a:t> </a:t>
            </a:r>
            <a:r>
              <a:rPr lang="en-US" altLang="zh-TW" sz="2800" b="1" i="1" dirty="0" smtClean="0">
                <a:solidFill>
                  <a:srgbClr val="0000FF"/>
                </a:solidFill>
              </a:rPr>
              <a:t>A</a:t>
            </a:r>
            <a:r>
              <a:rPr lang="en-US" altLang="zh-TW" sz="2800" b="1" dirty="0" smtClean="0">
                <a:solidFill>
                  <a:srgbClr val="0000FF"/>
                </a:solidFill>
              </a:rPr>
              <a:t> </a:t>
            </a:r>
            <a:r>
              <a:rPr lang="en-US" altLang="zh-TW" sz="2800" b="1" dirty="0" smtClean="0">
                <a:solidFill>
                  <a:srgbClr val="0000FF"/>
                </a:solidFill>
                <a:sym typeface="Symbol" pitchFamily="18" charset="2"/>
              </a:rPr>
              <a:t></a:t>
            </a:r>
            <a:r>
              <a:rPr lang="en-US" altLang="zh-TW" sz="2800" b="1" dirty="0" smtClean="0">
                <a:solidFill>
                  <a:srgbClr val="0000FF"/>
                </a:solidFill>
              </a:rPr>
              <a:t> </a:t>
            </a:r>
            <a:r>
              <a:rPr lang="en-US" altLang="zh-TW" sz="2800" b="1" i="1" dirty="0" smtClean="0">
                <a:solidFill>
                  <a:srgbClr val="0000FF"/>
                </a:solidFill>
              </a:rPr>
              <a:t>b </a:t>
            </a:r>
            <a:r>
              <a:rPr lang="en-US" altLang="zh-TW" sz="2800" b="1" i="1" dirty="0" smtClean="0">
                <a:solidFill>
                  <a:srgbClr val="0000FF"/>
                </a:solidFill>
                <a:sym typeface="Symbol" pitchFamily="18" charset="2"/>
              </a:rPr>
              <a:t></a:t>
            </a:r>
            <a:r>
              <a:rPr lang="en-US" altLang="zh-TW" sz="2800" b="1" i="1" dirty="0" smtClean="0">
                <a:solidFill>
                  <a:srgbClr val="0000FF"/>
                </a:solidFill>
              </a:rPr>
              <a:t> B}</a:t>
            </a:r>
          </a:p>
          <a:p>
            <a:pPr marL="274320" indent="-274320">
              <a:spcBef>
                <a:spcPts val="600"/>
              </a:spcBef>
            </a:pPr>
            <a:endParaRPr lang="en-US" sz="2800"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33</a:t>
            </a:fld>
            <a:endParaRPr lang="en-US"/>
          </a:p>
        </p:txBody>
      </p:sp>
      <p:sp>
        <p:nvSpPr>
          <p:cNvPr id="3" name="Title 2"/>
          <p:cNvSpPr>
            <a:spLocks noGrp="1"/>
          </p:cNvSpPr>
          <p:nvPr>
            <p:ph type="ctrTitle"/>
          </p:nvPr>
        </p:nvSpPr>
        <p:spPr/>
        <p:txBody>
          <a:bodyPr>
            <a:normAutofit/>
          </a:bodyPr>
          <a:lstStyle/>
          <a:p>
            <a:r>
              <a:rPr lang="en-US" altLang="zh-TW" sz="3600" b="1" dirty="0" smtClean="0">
                <a:latin typeface="+mn-lt"/>
              </a:rPr>
              <a:t>Cartesian Product of Sets: Example</a:t>
            </a:r>
            <a:endParaRPr lang="en-US" sz="3600" b="1" dirty="0">
              <a:latin typeface="+mn-lt"/>
            </a:endParaRPr>
          </a:p>
        </p:txBody>
      </p:sp>
      <p:sp>
        <p:nvSpPr>
          <p:cNvPr id="5" name="Rectangle 4"/>
          <p:cNvSpPr/>
          <p:nvPr/>
        </p:nvSpPr>
        <p:spPr>
          <a:xfrm>
            <a:off x="284861" y="2085157"/>
            <a:ext cx="8217692" cy="4278094"/>
          </a:xfrm>
          <a:prstGeom prst="rect">
            <a:avLst/>
          </a:prstGeom>
        </p:spPr>
        <p:txBody>
          <a:bodyPr wrap="square">
            <a:spAutoFit/>
          </a:bodyPr>
          <a:lstStyle/>
          <a:p>
            <a:pPr marL="274320" indent="-274320">
              <a:spcBef>
                <a:spcPts val="600"/>
              </a:spcBef>
              <a:buFont typeface="Arial" pitchFamily="34" charset="0"/>
              <a:buChar char="•"/>
            </a:pPr>
            <a:r>
              <a:rPr lang="en-US" sz="2400" u="sng" dirty="0" smtClean="0">
                <a:solidFill>
                  <a:srgbClr val="FF0000"/>
                </a:solidFill>
              </a:rPr>
              <a:t>Example 16:</a:t>
            </a:r>
            <a:r>
              <a:rPr lang="en-US" sz="2400" dirty="0" smtClean="0">
                <a:solidFill>
                  <a:srgbClr val="0000FF"/>
                </a:solidFill>
              </a:rPr>
              <a:t> </a:t>
            </a:r>
            <a:r>
              <a:rPr lang="en-US" sz="2400" dirty="0" smtClean="0">
                <a:solidFill>
                  <a:srgbClr val="FF0000"/>
                </a:solidFill>
              </a:rPr>
              <a:t>What is the Cartesian product of </a:t>
            </a:r>
            <a:r>
              <a:rPr lang="en-US" sz="2400" i="1" dirty="0" smtClean="0">
                <a:solidFill>
                  <a:srgbClr val="FF0000"/>
                </a:solidFill>
              </a:rPr>
              <a:t>A</a:t>
            </a:r>
            <a:r>
              <a:rPr lang="en-US" sz="2400" dirty="0" smtClean="0">
                <a:solidFill>
                  <a:srgbClr val="FF0000"/>
                </a:solidFill>
              </a:rPr>
              <a:t> = { 1, 2 } and </a:t>
            </a:r>
          </a:p>
          <a:p>
            <a:pPr marL="274320" indent="-274320">
              <a:spcBef>
                <a:spcPts val="600"/>
              </a:spcBef>
            </a:pPr>
            <a:r>
              <a:rPr lang="en-US" sz="2400" i="1" dirty="0" smtClean="0">
                <a:solidFill>
                  <a:srgbClr val="FF0000"/>
                </a:solidFill>
              </a:rPr>
              <a:t>	B</a:t>
            </a:r>
            <a:r>
              <a:rPr lang="en-US" sz="2400" dirty="0" smtClean="0">
                <a:solidFill>
                  <a:srgbClr val="FF0000"/>
                </a:solidFill>
              </a:rPr>
              <a:t> = { a, b, c} ?</a:t>
            </a:r>
          </a:p>
          <a:p>
            <a:pPr marL="274320" indent="-274320">
              <a:spcBef>
                <a:spcPts val="600"/>
              </a:spcBef>
              <a:buFont typeface="Arial" pitchFamily="34" charset="0"/>
              <a:buChar char="•"/>
            </a:pPr>
            <a:r>
              <a:rPr lang="en-US" sz="2400" b="1" u="sng" dirty="0" smtClean="0">
                <a:solidFill>
                  <a:srgbClr val="0000FF"/>
                </a:solidFill>
              </a:rPr>
              <a:t>Solution</a:t>
            </a:r>
            <a:r>
              <a:rPr lang="en-US" sz="2400" dirty="0" smtClean="0">
                <a:solidFill>
                  <a:srgbClr val="0000FF"/>
                </a:solidFill>
              </a:rPr>
              <a:t>: </a:t>
            </a:r>
          </a:p>
          <a:p>
            <a:pPr marL="274320" indent="-274320">
              <a:spcBef>
                <a:spcPts val="600"/>
              </a:spcBef>
            </a:pPr>
            <a:r>
              <a:rPr lang="en-US" sz="2400" dirty="0" smtClean="0">
                <a:solidFill>
                  <a:srgbClr val="0000FF"/>
                </a:solidFill>
              </a:rPr>
              <a:t>	</a:t>
            </a:r>
            <a:r>
              <a:rPr lang="en-US" sz="2400" i="1" dirty="0" smtClean="0"/>
              <a:t>A</a:t>
            </a:r>
            <a:r>
              <a:rPr lang="en-US" sz="2400" dirty="0" smtClean="0"/>
              <a:t> X </a:t>
            </a:r>
            <a:r>
              <a:rPr lang="en-US" sz="2400" i="1" dirty="0" smtClean="0"/>
              <a:t>B</a:t>
            </a:r>
            <a:r>
              <a:rPr lang="en-US" sz="2400" dirty="0" smtClean="0"/>
              <a:t> = { (1,a), (1,b), (1,c), (2,a), (2,b), (2,c) }</a:t>
            </a:r>
            <a:endParaRPr lang="en-US" sz="2400" dirty="0" smtClean="0">
              <a:solidFill>
                <a:srgbClr val="0000FF"/>
              </a:solidFill>
            </a:endParaRPr>
          </a:p>
          <a:p>
            <a:pPr marL="274320" lvl="1" indent="-274320">
              <a:spcBef>
                <a:spcPts val="600"/>
              </a:spcBef>
              <a:buFont typeface="Wingdings" pitchFamily="2" charset="2"/>
              <a:buChar char="§"/>
            </a:pPr>
            <a:r>
              <a:rPr lang="en-US" sz="2000" b="1" u="sng" dirty="0" smtClean="0">
                <a:solidFill>
                  <a:srgbClr val="FF0000"/>
                </a:solidFill>
              </a:rPr>
              <a:t>Note</a:t>
            </a:r>
            <a:r>
              <a:rPr lang="en-US" sz="2000" dirty="0" smtClean="0">
                <a:solidFill>
                  <a:srgbClr val="FF0000"/>
                </a:solidFill>
              </a:rPr>
              <a:t> : </a:t>
            </a:r>
            <a:r>
              <a:rPr lang="en-US" altLang="zh-TW" sz="2000" b="1" i="1" dirty="0" smtClean="0"/>
              <a:t>A</a:t>
            </a:r>
            <a:r>
              <a:rPr lang="en-US" altLang="zh-TW" sz="2000" b="1" i="1" dirty="0" smtClean="0">
                <a:sym typeface="Symbol" pitchFamily="18" charset="2"/>
              </a:rPr>
              <a:t> </a:t>
            </a:r>
            <a:r>
              <a:rPr lang="en-US" altLang="zh-TW" sz="2000" b="1" i="1" dirty="0" smtClean="0"/>
              <a:t>B</a:t>
            </a:r>
            <a:r>
              <a:rPr lang="en-US" altLang="zh-TW" sz="2000" b="1" dirty="0" smtClean="0"/>
              <a:t> </a:t>
            </a:r>
            <a:r>
              <a:rPr lang="en-US" altLang="zh-TW" sz="2000" dirty="0" smtClean="0"/>
              <a:t>and </a:t>
            </a:r>
            <a:r>
              <a:rPr lang="en-US" altLang="zh-TW" sz="2000" b="1" i="1" dirty="0" smtClean="0"/>
              <a:t>B</a:t>
            </a:r>
            <a:r>
              <a:rPr lang="en-US" altLang="zh-TW" sz="2000" b="1" i="1" dirty="0" smtClean="0">
                <a:sym typeface="Symbol" pitchFamily="18" charset="2"/>
              </a:rPr>
              <a:t> </a:t>
            </a:r>
            <a:r>
              <a:rPr lang="en-US" altLang="zh-TW" sz="2000" b="1" i="1" dirty="0" smtClean="0"/>
              <a:t>A</a:t>
            </a:r>
            <a:r>
              <a:rPr lang="en-US" altLang="zh-TW" sz="2000" b="1" dirty="0" smtClean="0"/>
              <a:t> </a:t>
            </a:r>
            <a:r>
              <a:rPr lang="en-US" altLang="zh-TW" sz="2000" dirty="0" smtClean="0"/>
              <a:t>are </a:t>
            </a:r>
            <a:r>
              <a:rPr lang="en-US" altLang="zh-TW" sz="2000" b="1" dirty="0" smtClean="0"/>
              <a:t>not equal</a:t>
            </a:r>
            <a:r>
              <a:rPr lang="en-US" altLang="zh-TW" sz="2000" dirty="0" smtClean="0"/>
              <a:t>, unless A=</a:t>
            </a:r>
            <a:r>
              <a:rPr lang="en-US" altLang="zh-TW" sz="2000" dirty="0" smtClean="0">
                <a:sym typeface="Symbol" pitchFamily="18" charset="2"/>
              </a:rPr>
              <a:t> or B= or A=B</a:t>
            </a:r>
          </a:p>
          <a:p>
            <a:pPr marL="274320" lvl="1" indent="-274320">
              <a:spcBef>
                <a:spcPts val="600"/>
              </a:spcBef>
              <a:buFont typeface="Wingdings" pitchFamily="2" charset="2"/>
              <a:buChar char="§"/>
            </a:pPr>
            <a:r>
              <a:rPr lang="en-US" altLang="zh-TW" sz="2000" b="1" u="sng" dirty="0" smtClean="0">
                <a:solidFill>
                  <a:srgbClr val="FF0000"/>
                </a:solidFill>
                <a:sym typeface="Symbol" pitchFamily="18" charset="2"/>
              </a:rPr>
              <a:t>Note</a:t>
            </a:r>
            <a:r>
              <a:rPr lang="en-US" altLang="zh-TW" sz="2000" dirty="0" smtClean="0">
                <a:sym typeface="Symbol" pitchFamily="18" charset="2"/>
              </a:rPr>
              <a:t>: Cartesian product of more than two sets can be defined</a:t>
            </a:r>
          </a:p>
          <a:p>
            <a:pPr marL="274320" lvl="1" indent="-274320">
              <a:spcBef>
                <a:spcPts val="600"/>
              </a:spcBef>
              <a:buFont typeface="Wingdings" pitchFamily="2" charset="2"/>
              <a:buChar char="§"/>
            </a:pPr>
            <a:r>
              <a:rPr lang="en-US" altLang="zh-TW" sz="2000" b="1" u="sng" dirty="0" smtClean="0">
                <a:solidFill>
                  <a:srgbClr val="FF0000"/>
                </a:solidFill>
                <a:sym typeface="Symbol" pitchFamily="18" charset="2"/>
              </a:rPr>
              <a:t>Note</a:t>
            </a:r>
            <a:r>
              <a:rPr lang="en-US" altLang="zh-TW" sz="2000" dirty="0" smtClean="0">
                <a:sym typeface="Symbol" pitchFamily="18" charset="2"/>
              </a:rPr>
              <a:t>: A </a:t>
            </a:r>
            <a:r>
              <a:rPr lang="en-US" altLang="zh-TW" sz="2000" b="1" dirty="0" smtClean="0">
                <a:solidFill>
                  <a:srgbClr val="0000FF"/>
                </a:solidFill>
                <a:sym typeface="Symbol" pitchFamily="18" charset="2"/>
              </a:rPr>
              <a:t>subset</a:t>
            </a:r>
            <a:r>
              <a:rPr lang="en-US" altLang="zh-TW" sz="2000" dirty="0" smtClean="0">
                <a:sym typeface="Symbol" pitchFamily="18" charset="2"/>
              </a:rPr>
              <a:t> </a:t>
            </a:r>
            <a:r>
              <a:rPr lang="en-US" altLang="zh-TW" sz="2000" i="1" dirty="0" smtClean="0">
                <a:solidFill>
                  <a:srgbClr val="0000FF"/>
                </a:solidFill>
                <a:sym typeface="Symbol" pitchFamily="18" charset="2"/>
              </a:rPr>
              <a:t>R</a:t>
            </a:r>
            <a:r>
              <a:rPr lang="en-US" altLang="zh-TW" sz="2000" dirty="0" smtClean="0">
                <a:sym typeface="Symbol" pitchFamily="18" charset="2"/>
              </a:rPr>
              <a:t> of the Cartesian product </a:t>
            </a:r>
            <a:r>
              <a:rPr lang="en-US" altLang="zh-TW" sz="2000" i="1" dirty="0" smtClean="0">
                <a:sym typeface="Symbol" pitchFamily="18" charset="2"/>
              </a:rPr>
              <a:t>A</a:t>
            </a:r>
            <a:r>
              <a:rPr lang="en-US" altLang="zh-TW" sz="2000" dirty="0" smtClean="0">
                <a:sym typeface="Symbol" pitchFamily="18" charset="2"/>
              </a:rPr>
              <a:t> X </a:t>
            </a:r>
            <a:r>
              <a:rPr lang="en-US" altLang="zh-TW" sz="2000" i="1" dirty="0" smtClean="0">
                <a:sym typeface="Symbol" pitchFamily="18" charset="2"/>
              </a:rPr>
              <a:t>B</a:t>
            </a:r>
            <a:r>
              <a:rPr lang="en-US" altLang="zh-TW" sz="2000" dirty="0" smtClean="0">
                <a:sym typeface="Symbol" pitchFamily="18" charset="2"/>
              </a:rPr>
              <a:t> is called a </a:t>
            </a:r>
            <a:r>
              <a:rPr lang="en-US" altLang="zh-TW" sz="2000" b="1" dirty="0" smtClean="0">
                <a:solidFill>
                  <a:srgbClr val="0000FF"/>
                </a:solidFill>
                <a:sym typeface="Symbol" pitchFamily="18" charset="2"/>
              </a:rPr>
              <a:t>Relation</a:t>
            </a:r>
            <a:r>
              <a:rPr lang="en-US" altLang="zh-TW" sz="2000" dirty="0" smtClean="0">
                <a:sym typeface="Symbol" pitchFamily="18" charset="2"/>
              </a:rPr>
              <a:t> from the set A to the set B (</a:t>
            </a:r>
            <a:r>
              <a:rPr lang="en-US" altLang="zh-TW" sz="2000" dirty="0" smtClean="0">
                <a:solidFill>
                  <a:srgbClr val="0000FF"/>
                </a:solidFill>
                <a:sym typeface="Symbol" pitchFamily="18" charset="2"/>
              </a:rPr>
              <a:t>Relation will be covered in the final term)</a:t>
            </a:r>
            <a:endParaRPr lang="en-US" altLang="zh-TW" sz="2000" dirty="0" smtClean="0">
              <a:sym typeface="Symbol" pitchFamily="18" charset="2"/>
            </a:endParaRPr>
          </a:p>
          <a:p>
            <a:pPr marL="274320" indent="-274320">
              <a:spcBef>
                <a:spcPts val="600"/>
              </a:spcBef>
              <a:buFont typeface="Wingdings" pitchFamily="2" charset="2"/>
              <a:buChar char="§"/>
            </a:pPr>
            <a:r>
              <a:rPr lang="en-US" sz="2000" u="sng" dirty="0" smtClean="0">
                <a:solidFill>
                  <a:srgbClr val="FF0000"/>
                </a:solidFill>
              </a:rPr>
              <a:t>Practice @ Home:</a:t>
            </a:r>
            <a:r>
              <a:rPr lang="en-US" sz="2000" dirty="0" smtClean="0">
                <a:solidFill>
                  <a:srgbClr val="0000FF"/>
                </a:solidFill>
              </a:rPr>
              <a:t> Example 17 </a:t>
            </a:r>
            <a:r>
              <a:rPr lang="en-US" sz="2800" dirty="0" smtClean="0">
                <a:solidFill>
                  <a:srgbClr val="0000FF"/>
                </a:solidFill>
              </a:rPr>
              <a:t> </a:t>
            </a:r>
          </a:p>
          <a:p>
            <a:pPr marL="274320" indent="-274320">
              <a:spcBef>
                <a:spcPts val="600"/>
              </a:spcBef>
            </a:pPr>
            <a:endParaRPr lang="en-US" sz="2800" dirty="0" smtClean="0">
              <a:solidFill>
                <a:srgbClr val="0000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34</a:t>
            </a:fld>
            <a:endParaRPr lang="en-US"/>
          </a:p>
        </p:txBody>
      </p:sp>
      <p:sp>
        <p:nvSpPr>
          <p:cNvPr id="3" name="Title 2"/>
          <p:cNvSpPr>
            <a:spLocks noGrp="1"/>
          </p:cNvSpPr>
          <p:nvPr>
            <p:ph type="ctrTitle"/>
          </p:nvPr>
        </p:nvSpPr>
        <p:spPr>
          <a:xfrm>
            <a:off x="325805" y="667373"/>
            <a:ext cx="7808976" cy="1088136"/>
          </a:xfrm>
        </p:spPr>
        <p:txBody>
          <a:bodyPr>
            <a:normAutofit fontScale="90000"/>
          </a:bodyPr>
          <a:lstStyle/>
          <a:p>
            <a:pPr algn="ctr"/>
            <a:r>
              <a:rPr lang="en-US" altLang="zh-TW" sz="3600" b="1" dirty="0" smtClean="0">
                <a:latin typeface="+mn-lt"/>
              </a:rPr>
              <a:t>Example:</a:t>
            </a:r>
            <a:br>
              <a:rPr lang="en-US" altLang="zh-TW" sz="3600" b="1" dirty="0" smtClean="0">
                <a:latin typeface="+mn-lt"/>
              </a:rPr>
            </a:br>
            <a:r>
              <a:rPr lang="en-US" altLang="zh-TW" sz="3600" b="1" dirty="0" smtClean="0">
                <a:latin typeface="+mn-lt"/>
              </a:rPr>
              <a:t>Cartesian Product of Three Sets</a:t>
            </a:r>
            <a:endParaRPr lang="en-US" sz="3600" b="1" dirty="0">
              <a:latin typeface="+mn-lt"/>
            </a:endParaRPr>
          </a:p>
        </p:txBody>
      </p:sp>
      <p:sp>
        <p:nvSpPr>
          <p:cNvPr id="5" name="Rectangle 4"/>
          <p:cNvSpPr/>
          <p:nvPr/>
        </p:nvSpPr>
        <p:spPr>
          <a:xfrm>
            <a:off x="284860" y="2048392"/>
            <a:ext cx="8611275" cy="3585597"/>
          </a:xfrm>
          <a:prstGeom prst="rect">
            <a:avLst/>
          </a:prstGeom>
        </p:spPr>
        <p:txBody>
          <a:bodyPr wrap="square">
            <a:spAutoFit/>
          </a:bodyPr>
          <a:lstStyle/>
          <a:p>
            <a:pPr marL="274320" indent="-274320">
              <a:spcBef>
                <a:spcPts val="600"/>
              </a:spcBef>
              <a:buFont typeface="Arial" pitchFamily="34" charset="0"/>
              <a:buChar char="•"/>
            </a:pPr>
            <a:r>
              <a:rPr lang="en-US" altLang="ja-JP" sz="2400" b="1" u="sng" dirty="0" smtClean="0">
                <a:solidFill>
                  <a:srgbClr val="FF0000"/>
                </a:solidFill>
              </a:rPr>
              <a:t>Question</a:t>
            </a:r>
            <a:r>
              <a:rPr lang="en-US" altLang="ja-JP" sz="2400" dirty="0" smtClean="0">
                <a:solidFill>
                  <a:srgbClr val="FF0000"/>
                </a:solidFill>
              </a:rPr>
              <a:t>: </a:t>
            </a:r>
            <a:r>
              <a:rPr lang="en-US" altLang="ja-JP" sz="2400" dirty="0" smtClean="0"/>
              <a:t>If </a:t>
            </a:r>
            <a:r>
              <a:rPr lang="en-US" altLang="ja-JP" sz="2400" i="1" dirty="0" smtClean="0"/>
              <a:t>A</a:t>
            </a:r>
            <a:r>
              <a:rPr lang="en-US" altLang="ja-JP" sz="2400" dirty="0" smtClean="0"/>
              <a:t> = {1,2}, </a:t>
            </a:r>
            <a:r>
              <a:rPr lang="en-US" altLang="ja-JP" sz="2400" i="1" dirty="0" smtClean="0"/>
              <a:t>B </a:t>
            </a:r>
            <a:r>
              <a:rPr lang="en-US" altLang="ja-JP" sz="2400" dirty="0" smtClean="0"/>
              <a:t>= {3,4}, </a:t>
            </a:r>
            <a:r>
              <a:rPr lang="en-US" altLang="ja-JP" sz="2400" i="1" dirty="0" smtClean="0"/>
              <a:t>C</a:t>
            </a:r>
            <a:r>
              <a:rPr lang="en-US" altLang="ja-JP" sz="2400" dirty="0" smtClean="0"/>
              <a:t> = {5,6,7}, what is </a:t>
            </a:r>
            <a:r>
              <a:rPr lang="en-US" altLang="ja-JP" sz="2400" i="1" dirty="0" smtClean="0"/>
              <a:t>A </a:t>
            </a:r>
            <a:r>
              <a:rPr lang="en-US" altLang="ja-JP" sz="2400" dirty="0" smtClean="0">
                <a:sym typeface="Symbol" pitchFamily="18" charset="2"/>
              </a:rPr>
              <a:t></a:t>
            </a:r>
            <a:r>
              <a:rPr lang="en-US" altLang="ja-JP" sz="2400" i="1" dirty="0" smtClean="0"/>
              <a:t>B </a:t>
            </a:r>
            <a:r>
              <a:rPr lang="en-US" altLang="ja-JP" sz="2400" dirty="0" smtClean="0">
                <a:sym typeface="Symbol" pitchFamily="18" charset="2"/>
              </a:rPr>
              <a:t></a:t>
            </a:r>
            <a:r>
              <a:rPr lang="en-US" altLang="ja-JP" sz="2400" i="1" dirty="0" smtClean="0"/>
              <a:t>C</a:t>
            </a:r>
            <a:r>
              <a:rPr lang="en-US" altLang="ja-JP" sz="2400" dirty="0" smtClean="0"/>
              <a:t> ?</a:t>
            </a:r>
            <a:endParaRPr lang="en-US" sz="2400" dirty="0" smtClean="0"/>
          </a:p>
          <a:p>
            <a:pPr marL="274320" indent="-274320">
              <a:spcBef>
                <a:spcPts val="600"/>
              </a:spcBef>
              <a:buFont typeface="Arial" pitchFamily="34" charset="0"/>
              <a:buChar char="•"/>
            </a:pPr>
            <a:r>
              <a:rPr lang="en-US" sz="2400" b="1" u="sng" dirty="0" smtClean="0">
                <a:solidFill>
                  <a:srgbClr val="0000FF"/>
                </a:solidFill>
              </a:rPr>
              <a:t>Solution</a:t>
            </a:r>
            <a:r>
              <a:rPr lang="en-US" sz="2400" dirty="0" smtClean="0"/>
              <a:t>: </a:t>
            </a:r>
          </a:p>
          <a:p>
            <a:pPr marL="274320" indent="-274320">
              <a:spcBef>
                <a:spcPts val="600"/>
              </a:spcBef>
            </a:pPr>
            <a:r>
              <a:rPr lang="en-US" altLang="ja-JP" sz="2400" i="1" dirty="0" smtClean="0"/>
              <a:t>     A </a:t>
            </a:r>
            <a:r>
              <a:rPr lang="en-US" altLang="ja-JP" sz="2400" dirty="0" smtClean="0">
                <a:sym typeface="Symbol" pitchFamily="18" charset="2"/>
              </a:rPr>
              <a:t></a:t>
            </a:r>
            <a:r>
              <a:rPr lang="en-US" altLang="ja-JP" sz="2400" i="1" dirty="0" smtClean="0"/>
              <a:t>B </a:t>
            </a:r>
            <a:r>
              <a:rPr lang="en-US" altLang="ja-JP" sz="2400" dirty="0" smtClean="0">
                <a:sym typeface="Symbol" pitchFamily="18" charset="2"/>
              </a:rPr>
              <a:t></a:t>
            </a:r>
            <a:r>
              <a:rPr lang="en-US" altLang="ja-JP" sz="2400" i="1" dirty="0" smtClean="0"/>
              <a:t>C</a:t>
            </a:r>
            <a:r>
              <a:rPr lang="en-US" altLang="ja-JP" sz="2400" dirty="0" smtClean="0"/>
              <a:t>  = { </a:t>
            </a:r>
            <a:r>
              <a:rPr lang="en-US" altLang="ja-JP" sz="2400" dirty="0" smtClean="0">
                <a:solidFill>
                  <a:srgbClr val="FF0000"/>
                </a:solidFill>
              </a:rPr>
              <a:t>(1,3,5), (1,3,6), (1,3,7)</a:t>
            </a:r>
            <a:r>
              <a:rPr lang="en-US" altLang="ja-JP" sz="2400" dirty="0" smtClean="0"/>
              <a:t>,</a:t>
            </a:r>
            <a:r>
              <a:rPr lang="en-US" altLang="ja-JP" sz="2400" dirty="0" smtClean="0">
                <a:solidFill>
                  <a:srgbClr val="0000FF"/>
                </a:solidFill>
              </a:rPr>
              <a:t>(1,4,5), (1,4,6), (1,4,7)</a:t>
            </a:r>
            <a:r>
              <a:rPr lang="en-US" altLang="ja-JP" sz="2400" dirty="0" smtClean="0"/>
              <a:t>,  </a:t>
            </a:r>
          </a:p>
          <a:p>
            <a:pPr marL="274320" indent="-274320">
              <a:spcBef>
                <a:spcPts val="600"/>
              </a:spcBef>
            </a:pPr>
            <a:r>
              <a:rPr lang="en-US" altLang="ja-JP" sz="2400" dirty="0" smtClean="0">
                <a:solidFill>
                  <a:srgbClr val="00B050"/>
                </a:solidFill>
              </a:rPr>
              <a:t>		             (2,3,5), (2,3,6), (2,3,7)</a:t>
            </a:r>
            <a:r>
              <a:rPr lang="en-US" altLang="ja-JP" sz="2400" dirty="0" smtClean="0"/>
              <a:t>, (2,4,5), (2,4,6), (2,4,7) }</a:t>
            </a:r>
          </a:p>
          <a:p>
            <a:pPr marL="274320" indent="-274320">
              <a:spcBef>
                <a:spcPts val="600"/>
              </a:spcBef>
              <a:buFont typeface="Arial" pitchFamily="34" charset="0"/>
              <a:buChar char="•"/>
            </a:pPr>
            <a:endParaRPr lang="en-US" sz="2400" dirty="0" smtClean="0">
              <a:solidFill>
                <a:srgbClr val="0000FF"/>
              </a:solidFill>
            </a:endParaRPr>
          </a:p>
          <a:p>
            <a:pPr marL="274320" indent="-274320">
              <a:spcBef>
                <a:spcPts val="600"/>
              </a:spcBef>
              <a:buFont typeface="Arial" pitchFamily="34" charset="0"/>
              <a:buChar char="•"/>
            </a:pPr>
            <a:r>
              <a:rPr lang="en-US" sz="2400" b="1" u="sng" dirty="0" smtClean="0">
                <a:solidFill>
                  <a:srgbClr val="FF0000"/>
                </a:solidFill>
              </a:rPr>
              <a:t>Note:</a:t>
            </a:r>
            <a:r>
              <a:rPr lang="en-US" sz="2400" dirty="0" smtClean="0">
                <a:solidFill>
                  <a:srgbClr val="FF0000"/>
                </a:solidFill>
              </a:rPr>
              <a:t> </a:t>
            </a:r>
            <a:r>
              <a:rPr lang="en-US" sz="2400" b="1" dirty="0" smtClean="0"/>
              <a:t>|</a:t>
            </a:r>
            <a:r>
              <a:rPr lang="en-US" altLang="ja-JP" sz="2400" b="1" i="1" dirty="0" smtClean="0"/>
              <a:t>A </a:t>
            </a:r>
            <a:r>
              <a:rPr lang="en-US" altLang="ja-JP" sz="2400" b="1" dirty="0" smtClean="0">
                <a:sym typeface="Symbol" pitchFamily="18" charset="2"/>
              </a:rPr>
              <a:t></a:t>
            </a:r>
            <a:r>
              <a:rPr lang="en-US" altLang="ja-JP" sz="2400" b="1" i="1" dirty="0" smtClean="0"/>
              <a:t>B </a:t>
            </a:r>
            <a:r>
              <a:rPr lang="en-US" altLang="ja-JP" sz="2400" b="1" dirty="0" smtClean="0">
                <a:sym typeface="Symbol" pitchFamily="18" charset="2"/>
              </a:rPr>
              <a:t></a:t>
            </a:r>
            <a:r>
              <a:rPr lang="en-US" altLang="ja-JP" sz="2400" b="1" i="1" dirty="0" smtClean="0"/>
              <a:t>C</a:t>
            </a:r>
            <a:r>
              <a:rPr lang="en-US" altLang="ja-JP" sz="2400" b="1" dirty="0" smtClean="0"/>
              <a:t> | = |A|.|B|.|C| = 2.2.3 = 12</a:t>
            </a:r>
          </a:p>
          <a:p>
            <a:pPr marL="274320" indent="-274320">
              <a:spcBef>
                <a:spcPts val="600"/>
              </a:spcBef>
              <a:buFont typeface="Arial" pitchFamily="34" charset="0"/>
              <a:buChar char="•"/>
            </a:pPr>
            <a:endParaRPr lang="en-US" sz="2400" b="1" dirty="0" smtClean="0"/>
          </a:p>
          <a:p>
            <a:pPr marL="274320" indent="-274320">
              <a:spcBef>
                <a:spcPts val="600"/>
              </a:spcBef>
              <a:buFont typeface="Arial" pitchFamily="34" charset="0"/>
              <a:buChar char="•"/>
            </a:pPr>
            <a:r>
              <a:rPr lang="en-US" sz="2400" dirty="0" smtClean="0">
                <a:solidFill>
                  <a:srgbClr val="FF0000"/>
                </a:solidFill>
              </a:rPr>
              <a:t>Practice @ Home:</a:t>
            </a:r>
            <a:r>
              <a:rPr lang="en-US" sz="2400" dirty="0" smtClean="0">
                <a:solidFill>
                  <a:srgbClr val="0000FF"/>
                </a:solidFill>
              </a:rPr>
              <a:t> Example 18 </a:t>
            </a:r>
            <a:r>
              <a:rPr lang="en-US" altLang="ja-JP" sz="2400" dirty="0" smtClean="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35</a:t>
            </a:fld>
            <a:endParaRPr lang="en-US"/>
          </a:p>
        </p:txBody>
      </p:sp>
      <p:sp>
        <p:nvSpPr>
          <p:cNvPr id="3" name="Title 2"/>
          <p:cNvSpPr>
            <a:spLocks noGrp="1"/>
          </p:cNvSpPr>
          <p:nvPr>
            <p:ph type="ctrTitle"/>
          </p:nvPr>
        </p:nvSpPr>
        <p:spPr/>
        <p:txBody>
          <a:bodyPr>
            <a:normAutofit/>
          </a:bodyPr>
          <a:lstStyle/>
          <a:p>
            <a:r>
              <a:rPr lang="en-US" sz="4000" b="1" dirty="0" smtClean="0">
                <a:latin typeface="+mn-lt"/>
              </a:rPr>
              <a:t>Practice @ Home</a:t>
            </a:r>
            <a:endParaRPr lang="en-US" sz="4000" b="1" dirty="0">
              <a:latin typeface="+mn-lt"/>
            </a:endParaRPr>
          </a:p>
        </p:txBody>
      </p:sp>
      <p:sp>
        <p:nvSpPr>
          <p:cNvPr id="5" name="Rectangle 4"/>
          <p:cNvSpPr/>
          <p:nvPr/>
        </p:nvSpPr>
        <p:spPr>
          <a:xfrm>
            <a:off x="93789" y="2828836"/>
            <a:ext cx="8886435" cy="1031051"/>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0000FF"/>
                </a:solidFill>
              </a:rPr>
              <a:t>Relevant odd-numbered Exercises </a:t>
            </a:r>
            <a:r>
              <a:rPr lang="en-US" sz="2800" dirty="0" smtClean="0">
                <a:solidFill>
                  <a:srgbClr val="0000FF"/>
                </a:solidFill>
              </a:rPr>
              <a:t>from your text book</a:t>
            </a:r>
          </a:p>
          <a:p>
            <a:pPr marL="274320" indent="-274320">
              <a:spcBef>
                <a:spcPts val="600"/>
              </a:spcBef>
              <a:buFont typeface="Arial" pitchFamily="34" charset="0"/>
              <a:buChar char="•"/>
            </a:pPr>
            <a:r>
              <a:rPr lang="en-US" sz="2800" b="1" dirty="0" smtClean="0">
                <a:solidFill>
                  <a:srgbClr val="0000FF"/>
                </a:solidFill>
              </a:rPr>
              <a:t>Exercises:</a:t>
            </a:r>
            <a:r>
              <a:rPr lang="en-US" sz="2800" dirty="0" smtClean="0">
                <a:solidFill>
                  <a:srgbClr val="0000FF"/>
                </a:solidFill>
              </a:rPr>
              <a:t> 1, 3, 5, 7, 9, 11, 13, 15, 17, 19, 23, 27, 29, 33, 35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361732" y="1802837"/>
            <a:ext cx="8064806" cy="1569660"/>
          </a:xfrm>
          <a:prstGeom prst="rect">
            <a:avLst/>
          </a:prstGeom>
          <a:noFill/>
        </p:spPr>
        <p:txBody>
          <a:bodyPr wrap="square" rtlCol="0">
            <a:spAutoFit/>
          </a:bodyPr>
          <a:lstStyle/>
          <a:p>
            <a:pPr marL="457200" lvl="0" indent="-457200">
              <a:buFont typeface="+mj-lt"/>
              <a:buAutoNum type="arabicPeriod"/>
            </a:pPr>
            <a:r>
              <a:rPr lang="en-US" sz="2400" i="1" dirty="0" smtClean="0"/>
              <a:t>Discrete Mathematics and its applications with </a:t>
            </a:r>
            <a:r>
              <a:rPr lang="en-US" sz="2400" i="1" dirty="0" err="1" smtClean="0"/>
              <a:t>combinatorics</a:t>
            </a:r>
            <a:r>
              <a:rPr lang="en-US" sz="2400" i="1" dirty="0" smtClean="0"/>
              <a:t> and graph theory (7</a:t>
            </a:r>
            <a:r>
              <a:rPr lang="en-US" sz="2400" i="1" baseline="30000" dirty="0" smtClean="0"/>
              <a:t>th</a:t>
            </a:r>
            <a:r>
              <a:rPr lang="en-US" sz="2400" i="1" dirty="0" smtClean="0"/>
              <a:t> edition) </a:t>
            </a:r>
            <a:r>
              <a:rPr lang="en-US" sz="2400" dirty="0" smtClean="0"/>
              <a:t>by Kenneth H. Rosen [Indian Adaptation by KAMALA KRITHIVASAN], published by McGraw-Hill </a:t>
            </a:r>
          </a:p>
        </p:txBody>
      </p:sp>
    </p:spTree>
    <p:extLst>
      <p:ext uri="{BB962C8B-B14F-4D97-AF65-F5344CB8AC3E}">
        <p14:creationId xmlns:p14="http://schemas.microsoft.com/office/powerpoint/2010/main" val="19233823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432072" y="1800664"/>
            <a:ext cx="8177348" cy="1631216"/>
          </a:xfrm>
          <a:prstGeom prst="rect">
            <a:avLst/>
          </a:prstGeom>
          <a:noFill/>
        </p:spPr>
        <p:txBody>
          <a:bodyPr wrap="square" rtlCol="0">
            <a:spAutoFit/>
          </a:bodyPr>
          <a:lstStyle/>
          <a:p>
            <a:pPr marL="457200" lvl="0" indent="-457200">
              <a:buFont typeface="+mj-lt"/>
              <a:buAutoNum type="arabicPeriod"/>
            </a:pPr>
            <a:r>
              <a:rPr lang="en-US" sz="2000" dirty="0" smtClean="0"/>
              <a:t>Discrete Mathematics, </a:t>
            </a:r>
            <a:r>
              <a:rPr lang="en-US" sz="2000" i="1" dirty="0" smtClean="0"/>
              <a:t>Richard</a:t>
            </a:r>
            <a:r>
              <a:rPr lang="en-US" sz="2000" dirty="0" smtClean="0"/>
              <a:t> </a:t>
            </a:r>
            <a:r>
              <a:rPr lang="en-US" sz="2000" i="1" dirty="0" err="1" smtClean="0"/>
              <a:t>Johnsonbaugh</a:t>
            </a:r>
            <a:r>
              <a:rPr lang="en-US" sz="2000" dirty="0" smtClean="0"/>
              <a:t>, Pearson education, Inc.</a:t>
            </a:r>
          </a:p>
          <a:p>
            <a:pPr marL="457200" lvl="0" indent="-457200">
              <a:buFont typeface="+mj-lt"/>
              <a:buAutoNum type="arabicPeriod"/>
            </a:pPr>
            <a:r>
              <a:rPr lang="en-US" sz="2000" dirty="0" smtClean="0"/>
              <a:t>Discrete Mathematical Structures, </a:t>
            </a:r>
            <a:r>
              <a:rPr lang="en-US" sz="2000" i="1" dirty="0" smtClean="0"/>
              <a:t>Bernard</a:t>
            </a:r>
            <a:r>
              <a:rPr lang="en-US" sz="2000" dirty="0" smtClean="0"/>
              <a:t> </a:t>
            </a:r>
            <a:r>
              <a:rPr lang="en-US" sz="2000" i="1" dirty="0" err="1" smtClean="0"/>
              <a:t>Kolman</a:t>
            </a:r>
            <a:r>
              <a:rPr lang="en-US" sz="2000" dirty="0" smtClean="0"/>
              <a:t>, </a:t>
            </a:r>
            <a:r>
              <a:rPr lang="en-US" sz="2000" i="1" dirty="0" smtClean="0"/>
              <a:t>Robert C. Busby</a:t>
            </a:r>
            <a:r>
              <a:rPr lang="en-US" sz="2000" dirty="0" smtClean="0"/>
              <a:t>, </a:t>
            </a:r>
            <a:r>
              <a:rPr lang="en-US" sz="2000" i="1" dirty="0" smtClean="0"/>
              <a:t>Sharon</a:t>
            </a:r>
            <a:r>
              <a:rPr lang="en-US" sz="2000" dirty="0" smtClean="0"/>
              <a:t> </a:t>
            </a:r>
            <a:r>
              <a:rPr lang="en-US" sz="2000" i="1" dirty="0" smtClean="0"/>
              <a:t>Ross, </a:t>
            </a:r>
            <a:r>
              <a:rPr lang="en-US" sz="2000" dirty="0" smtClean="0"/>
              <a:t>Prentice-Hall, Inc.</a:t>
            </a:r>
          </a:p>
          <a:p>
            <a:pPr marL="457200" lvl="0" indent="-457200">
              <a:buFont typeface="+mj-lt"/>
              <a:buAutoNum type="arabicPeriod"/>
            </a:pPr>
            <a:r>
              <a:rPr lang="en-US" sz="2000" i="1" dirty="0" smtClean="0"/>
              <a:t>SCHAUM’S  outlines Discrete Mathematics(2</a:t>
            </a:r>
            <a:r>
              <a:rPr lang="en-US" sz="2000" i="1" baseline="30000" dirty="0" smtClean="0"/>
              <a:t>nd</a:t>
            </a:r>
            <a:r>
              <a:rPr lang="en-US" sz="2000" i="1" dirty="0" smtClean="0"/>
              <a:t> edition)</a:t>
            </a:r>
            <a:r>
              <a:rPr lang="en-US" sz="2000" dirty="0" smtClean="0"/>
              <a:t>, by </a:t>
            </a:r>
            <a:r>
              <a:rPr lang="en-US" sz="2000" i="1" dirty="0" smtClean="0"/>
              <a:t>Seymour</a:t>
            </a:r>
            <a:r>
              <a:rPr lang="en-US" sz="2000" dirty="0" smtClean="0"/>
              <a:t> </a:t>
            </a:r>
            <a:r>
              <a:rPr lang="en-US" sz="2000" i="1" dirty="0" err="1" smtClean="0"/>
              <a:t>Lipschutz</a:t>
            </a:r>
            <a:r>
              <a:rPr lang="en-US" sz="2000" dirty="0" smtClean="0"/>
              <a:t>, </a:t>
            </a:r>
            <a:r>
              <a:rPr lang="en-US" sz="2000" i="1" dirty="0" smtClean="0"/>
              <a:t>Marc</a:t>
            </a:r>
            <a:r>
              <a:rPr lang="en-US" sz="2000" dirty="0" smtClean="0"/>
              <a:t> </a:t>
            </a:r>
            <a:r>
              <a:rPr lang="en-US" sz="2000" i="1" dirty="0" smtClean="0"/>
              <a:t>Lipson</a:t>
            </a:r>
            <a:endParaRPr lang="en-US" sz="2000"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4</a:t>
            </a:fld>
            <a:endParaRPr lang="en-US"/>
          </a:p>
        </p:txBody>
      </p:sp>
      <p:sp>
        <p:nvSpPr>
          <p:cNvPr id="3" name="Title 2"/>
          <p:cNvSpPr>
            <a:spLocks noGrp="1"/>
          </p:cNvSpPr>
          <p:nvPr>
            <p:ph type="ctrTitle"/>
          </p:nvPr>
        </p:nvSpPr>
        <p:spPr/>
        <p:txBody>
          <a:bodyPr>
            <a:normAutofit/>
          </a:bodyPr>
          <a:lstStyle/>
          <a:p>
            <a:r>
              <a:rPr lang="en-US" sz="4000" b="1" dirty="0" smtClean="0">
                <a:latin typeface="+mn-lt"/>
              </a:rPr>
              <a:t>Sets</a:t>
            </a:r>
            <a:endParaRPr lang="en-US" sz="4000" dirty="0">
              <a:latin typeface="+mn-lt"/>
            </a:endParaRPr>
          </a:p>
        </p:txBody>
      </p:sp>
      <p:sp>
        <p:nvSpPr>
          <p:cNvPr id="5" name="Rectangle 4"/>
          <p:cNvSpPr/>
          <p:nvPr/>
        </p:nvSpPr>
        <p:spPr>
          <a:xfrm>
            <a:off x="327541" y="2194272"/>
            <a:ext cx="8543499" cy="3847207"/>
          </a:xfrm>
          <a:prstGeom prst="rect">
            <a:avLst/>
          </a:prstGeom>
        </p:spPr>
        <p:txBody>
          <a:bodyPr wrap="square">
            <a:spAutoFit/>
          </a:bodyPr>
          <a:lstStyle/>
          <a:p>
            <a:pPr marL="274320" indent="-274320">
              <a:spcBef>
                <a:spcPts val="600"/>
              </a:spcBef>
              <a:buFont typeface="Arial" pitchFamily="34" charset="0"/>
              <a:buChar char="•"/>
              <a:defRPr/>
            </a:pPr>
            <a:r>
              <a:rPr lang="en-US" altLang="zh-TW" sz="2800" u="sng" dirty="0" smtClean="0">
                <a:solidFill>
                  <a:srgbClr val="FF0000"/>
                </a:solidFill>
              </a:rPr>
              <a:t>Definition1</a:t>
            </a:r>
            <a:r>
              <a:rPr lang="en-US" altLang="zh-TW" sz="2800" dirty="0" smtClean="0">
                <a:solidFill>
                  <a:srgbClr val="FF0000"/>
                </a:solidFill>
              </a:rPr>
              <a:t>: </a:t>
            </a:r>
            <a:r>
              <a:rPr lang="en-US" altLang="zh-TW" sz="2800" dirty="0" smtClean="0">
                <a:solidFill>
                  <a:srgbClr val="0000FF"/>
                </a:solidFill>
              </a:rPr>
              <a:t>A </a:t>
            </a:r>
            <a:r>
              <a:rPr lang="en-US" altLang="zh-TW" sz="2800" b="1" i="1" dirty="0" smtClean="0">
                <a:solidFill>
                  <a:srgbClr val="0000FF"/>
                </a:solidFill>
              </a:rPr>
              <a:t>set</a:t>
            </a:r>
            <a:r>
              <a:rPr lang="en-US" altLang="zh-TW" sz="2800" dirty="0" smtClean="0">
                <a:solidFill>
                  <a:srgbClr val="0000FF"/>
                </a:solidFill>
              </a:rPr>
              <a:t> is an unordered collection of objects.</a:t>
            </a:r>
          </a:p>
          <a:p>
            <a:pPr marL="274320" lvl="1" indent="-274320">
              <a:spcBef>
                <a:spcPts val="600"/>
              </a:spcBef>
              <a:buFont typeface="Arial" charset="0"/>
              <a:buChar char="•"/>
              <a:defRPr/>
            </a:pPr>
            <a:r>
              <a:rPr lang="en-US" altLang="zh-TW" sz="2800" u="sng" dirty="0" smtClean="0">
                <a:solidFill>
                  <a:srgbClr val="FF0000"/>
                </a:solidFill>
              </a:rPr>
              <a:t>Definition2</a:t>
            </a:r>
            <a:r>
              <a:rPr lang="en-US" altLang="zh-TW" sz="2800" dirty="0" smtClean="0">
                <a:solidFill>
                  <a:srgbClr val="FF0000"/>
                </a:solidFill>
              </a:rPr>
              <a:t>: </a:t>
            </a:r>
            <a:r>
              <a:rPr lang="en-US" altLang="zh-TW" sz="2800" dirty="0" smtClean="0">
                <a:solidFill>
                  <a:srgbClr val="0000FF"/>
                </a:solidFill>
              </a:rPr>
              <a:t>Objects in a set are called </a:t>
            </a:r>
            <a:r>
              <a:rPr lang="en-US" altLang="zh-TW" sz="2800" b="1" i="1" dirty="0" smtClean="0">
                <a:solidFill>
                  <a:srgbClr val="0000FF"/>
                </a:solidFill>
              </a:rPr>
              <a:t>elements</a:t>
            </a:r>
            <a:r>
              <a:rPr lang="en-US" altLang="zh-TW" sz="2800" dirty="0" smtClean="0">
                <a:solidFill>
                  <a:srgbClr val="0000FF"/>
                </a:solidFill>
              </a:rPr>
              <a:t>, or </a:t>
            </a:r>
            <a:r>
              <a:rPr lang="en-US" altLang="zh-TW" sz="2800" b="1" i="1" dirty="0" smtClean="0">
                <a:solidFill>
                  <a:srgbClr val="0000FF"/>
                </a:solidFill>
              </a:rPr>
              <a:t>members</a:t>
            </a:r>
            <a:r>
              <a:rPr lang="en-US" altLang="zh-TW" sz="2800" dirty="0" smtClean="0">
                <a:solidFill>
                  <a:srgbClr val="0000FF"/>
                </a:solidFill>
              </a:rPr>
              <a:t> of the set. </a:t>
            </a:r>
            <a:r>
              <a:rPr lang="en-US" altLang="zh-TW" sz="2800" dirty="0" smtClean="0"/>
              <a:t>A Set is said to </a:t>
            </a:r>
            <a:r>
              <a:rPr lang="en-US" altLang="zh-TW" sz="2800" b="1" i="1" dirty="0" smtClean="0">
                <a:solidFill>
                  <a:srgbClr val="0000FF"/>
                </a:solidFill>
              </a:rPr>
              <a:t>contain</a:t>
            </a:r>
            <a:r>
              <a:rPr lang="en-US" altLang="zh-TW" sz="2800" dirty="0" smtClean="0"/>
              <a:t> its elements.</a:t>
            </a:r>
          </a:p>
          <a:p>
            <a:pPr marL="274320" indent="-274320">
              <a:spcBef>
                <a:spcPts val="600"/>
              </a:spcBef>
              <a:buFont typeface="Arial" pitchFamily="34" charset="0"/>
              <a:buChar char="•"/>
              <a:defRPr/>
            </a:pPr>
            <a:r>
              <a:rPr lang="en-US" sz="2800" b="1" dirty="0" smtClean="0">
                <a:solidFill>
                  <a:srgbClr val="C00000"/>
                </a:solidFill>
              </a:rPr>
              <a:t>Capital</a:t>
            </a:r>
            <a:r>
              <a:rPr lang="en-US" sz="2800" dirty="0" smtClean="0">
                <a:solidFill>
                  <a:srgbClr val="C00000"/>
                </a:solidFill>
              </a:rPr>
              <a:t> </a:t>
            </a:r>
            <a:r>
              <a:rPr lang="en-US" sz="2800" b="1" dirty="0" smtClean="0">
                <a:solidFill>
                  <a:srgbClr val="C00000"/>
                </a:solidFill>
              </a:rPr>
              <a:t>letters</a:t>
            </a:r>
            <a:r>
              <a:rPr lang="en-US" sz="2800" dirty="0" smtClean="0">
                <a:solidFill>
                  <a:srgbClr val="C00000"/>
                </a:solidFill>
              </a:rPr>
              <a:t> </a:t>
            </a:r>
            <a:r>
              <a:rPr lang="en-US" sz="2800" dirty="0" smtClean="0"/>
              <a:t>(e.g. A, B, C, O, N) are ordinarily used to denote </a:t>
            </a:r>
            <a:r>
              <a:rPr lang="en-US" sz="2800" b="1" dirty="0" smtClean="0">
                <a:solidFill>
                  <a:srgbClr val="C00000"/>
                </a:solidFill>
              </a:rPr>
              <a:t>sets</a:t>
            </a:r>
            <a:r>
              <a:rPr lang="en-US" sz="2800" dirty="0" smtClean="0"/>
              <a:t> and </a:t>
            </a:r>
            <a:r>
              <a:rPr lang="en-US" sz="2800" b="1" dirty="0" smtClean="0">
                <a:solidFill>
                  <a:srgbClr val="0000FF"/>
                </a:solidFill>
              </a:rPr>
              <a:t>lowercase</a:t>
            </a:r>
            <a:r>
              <a:rPr lang="en-US" sz="2800" dirty="0" smtClean="0"/>
              <a:t> </a:t>
            </a:r>
            <a:r>
              <a:rPr lang="en-US" sz="2800" b="1" dirty="0" smtClean="0">
                <a:solidFill>
                  <a:srgbClr val="0000FF"/>
                </a:solidFill>
              </a:rPr>
              <a:t>letters</a:t>
            </a:r>
            <a:r>
              <a:rPr lang="en-US" sz="2800" dirty="0" smtClean="0"/>
              <a:t> (e.g., </a:t>
            </a:r>
            <a:r>
              <a:rPr lang="en-US" sz="2800" i="1" dirty="0" smtClean="0"/>
              <a:t>a, b, c, e</a:t>
            </a:r>
            <a:r>
              <a:rPr lang="en-US" sz="2800" dirty="0" smtClean="0"/>
              <a:t>) are used to denote </a:t>
            </a:r>
            <a:r>
              <a:rPr lang="en-US" sz="2800" b="1" dirty="0" smtClean="0">
                <a:solidFill>
                  <a:srgbClr val="0000FF"/>
                </a:solidFill>
              </a:rPr>
              <a:t>elements of a sets</a:t>
            </a:r>
            <a:r>
              <a:rPr lang="en-US" sz="2800" dirty="0" smtClean="0"/>
              <a:t>.</a:t>
            </a:r>
          </a:p>
          <a:p>
            <a:pPr marL="274320" indent="-274320">
              <a:spcBef>
                <a:spcPts val="600"/>
              </a:spcBef>
              <a:buFont typeface="Arial" pitchFamily="34" charset="0"/>
              <a:buChar char="•"/>
              <a:defRPr/>
            </a:pPr>
            <a:r>
              <a:rPr lang="en-US" altLang="zh-TW" sz="2800" dirty="0" smtClean="0"/>
              <a:t>Elements of a Set may NOT be the same type always! </a:t>
            </a:r>
            <a:endParaRPr lang="en-US"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5</a:t>
            </a:fld>
            <a:endParaRPr lang="en-US"/>
          </a:p>
        </p:txBody>
      </p:sp>
      <p:sp>
        <p:nvSpPr>
          <p:cNvPr id="3" name="Title 2"/>
          <p:cNvSpPr>
            <a:spLocks noGrp="1"/>
          </p:cNvSpPr>
          <p:nvPr>
            <p:ph type="ctrTitle"/>
          </p:nvPr>
        </p:nvSpPr>
        <p:spPr/>
        <p:txBody>
          <a:bodyPr>
            <a:normAutofit/>
          </a:bodyPr>
          <a:lstStyle/>
          <a:p>
            <a:r>
              <a:rPr lang="en-US" sz="4000" b="1" dirty="0" smtClean="0">
                <a:latin typeface="+mn-lt"/>
              </a:rPr>
              <a:t>Sets</a:t>
            </a:r>
            <a:endParaRPr lang="en-US" sz="4000" dirty="0">
              <a:latin typeface="+mn-lt"/>
            </a:endParaRPr>
          </a:p>
        </p:txBody>
      </p:sp>
      <p:sp>
        <p:nvSpPr>
          <p:cNvPr id="5" name="Rectangle 4"/>
          <p:cNvSpPr/>
          <p:nvPr/>
        </p:nvSpPr>
        <p:spPr>
          <a:xfrm>
            <a:off x="395791" y="2224585"/>
            <a:ext cx="8306459" cy="3847207"/>
          </a:xfrm>
          <a:prstGeom prst="rect">
            <a:avLst/>
          </a:prstGeom>
        </p:spPr>
        <p:txBody>
          <a:bodyPr wrap="square">
            <a:spAutoFit/>
          </a:bodyPr>
          <a:lstStyle/>
          <a:p>
            <a:pPr marL="274320" indent="-274320">
              <a:spcBef>
                <a:spcPts val="600"/>
              </a:spcBef>
              <a:buFont typeface="Wingdings" pitchFamily="2" charset="2"/>
              <a:buChar char="§"/>
            </a:pPr>
            <a:r>
              <a:rPr lang="en-US" sz="2800" dirty="0" smtClean="0"/>
              <a:t>A set is defined only by the elements which it contains. Thus </a:t>
            </a:r>
            <a:r>
              <a:rPr lang="en-US" sz="2800" dirty="0" smtClean="0">
                <a:solidFill>
                  <a:srgbClr val="0000FF"/>
                </a:solidFill>
              </a:rPr>
              <a:t>repeating an element, or changing the ordering of elements in the description of the set, does NOT change the set itself.</a:t>
            </a:r>
          </a:p>
          <a:p>
            <a:pPr marL="731520" lvl="2" indent="-274320">
              <a:spcBef>
                <a:spcPts val="600"/>
              </a:spcBef>
              <a:buFont typeface="Arial" pitchFamily="34" charset="0"/>
              <a:buChar char="•"/>
            </a:pPr>
            <a:r>
              <a:rPr lang="en-US" sz="2800" dirty="0" smtClean="0"/>
              <a:t>A = {1, 2, 4} = { 1, 1, 1, 2, 2, 4, 4, 4, 4} = {2, 4,1}</a:t>
            </a:r>
          </a:p>
          <a:p>
            <a:pPr marL="274320" indent="-274320">
              <a:spcBef>
                <a:spcPts val="600"/>
              </a:spcBef>
            </a:pPr>
            <a:r>
              <a:rPr lang="en-US" sz="2800" dirty="0" smtClean="0">
                <a:solidFill>
                  <a:srgbClr val="0000FF"/>
                </a:solidFill>
              </a:rPr>
              <a:t> </a:t>
            </a:r>
          </a:p>
          <a:p>
            <a:pPr marL="274320" indent="-274320">
              <a:spcBef>
                <a:spcPts val="600"/>
              </a:spcBef>
              <a:buFont typeface="Wingdings" pitchFamily="2" charset="2"/>
              <a:buChar char="§"/>
            </a:pPr>
            <a:r>
              <a:rPr lang="en-US" sz="2800" dirty="0" smtClean="0"/>
              <a:t>Sets can have other sets as member. </a:t>
            </a:r>
          </a:p>
          <a:p>
            <a:pPr marL="731520" lvl="1" indent="-274320">
              <a:spcBef>
                <a:spcPts val="600"/>
              </a:spcBef>
              <a:buFont typeface="Arial" pitchFamily="34" charset="0"/>
              <a:buChar char="•"/>
            </a:pPr>
            <a:r>
              <a:rPr lang="en-US" sz="2800" dirty="0" smtClean="0"/>
              <a:t>B = { a, {a, b}, {{x}}, y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6</a:t>
            </a:fld>
            <a:endParaRPr lang="en-US"/>
          </a:p>
        </p:txBody>
      </p:sp>
      <p:sp>
        <p:nvSpPr>
          <p:cNvPr id="3" name="Title 2"/>
          <p:cNvSpPr>
            <a:spLocks noGrp="1"/>
          </p:cNvSpPr>
          <p:nvPr>
            <p:ph type="ctrTitle"/>
          </p:nvPr>
        </p:nvSpPr>
        <p:spPr/>
        <p:txBody>
          <a:bodyPr>
            <a:normAutofit/>
          </a:bodyPr>
          <a:lstStyle/>
          <a:p>
            <a:r>
              <a:rPr lang="en-US" sz="4000" b="1" dirty="0" smtClean="0">
                <a:latin typeface="+mn-lt"/>
              </a:rPr>
              <a:t>Representation of a Set</a:t>
            </a:r>
            <a:endParaRPr lang="en-US" sz="4000" b="1" dirty="0">
              <a:latin typeface="+mn-lt"/>
            </a:endParaRPr>
          </a:p>
        </p:txBody>
      </p:sp>
      <p:sp>
        <p:nvSpPr>
          <p:cNvPr id="5" name="Rectangle 4"/>
          <p:cNvSpPr/>
          <p:nvPr/>
        </p:nvSpPr>
        <p:spPr>
          <a:xfrm>
            <a:off x="298509" y="2135851"/>
            <a:ext cx="8515739" cy="4154984"/>
          </a:xfrm>
          <a:prstGeom prst="rect">
            <a:avLst/>
          </a:prstGeom>
        </p:spPr>
        <p:txBody>
          <a:bodyPr wrap="square">
            <a:spAutoFit/>
          </a:bodyPr>
          <a:lstStyle/>
          <a:p>
            <a:pPr>
              <a:buFont typeface="Wingdings" pitchFamily="2" charset="2"/>
              <a:buChar char="§"/>
              <a:defRPr/>
            </a:pPr>
            <a:r>
              <a:rPr lang="en-US" sz="2400" dirty="0" smtClean="0"/>
              <a:t>Basically there are two ways of representing a set:</a:t>
            </a:r>
          </a:p>
          <a:p>
            <a:pPr marL="457200" indent="-457200">
              <a:buFont typeface="+mj-lt"/>
              <a:buAutoNum type="arabicParenR"/>
              <a:defRPr/>
            </a:pPr>
            <a:r>
              <a:rPr lang="en-US" sz="2400" b="1" u="sng" dirty="0" smtClean="0">
                <a:solidFill>
                  <a:srgbClr val="0000FF"/>
                </a:solidFill>
              </a:rPr>
              <a:t>List notation/form</a:t>
            </a:r>
            <a:r>
              <a:rPr lang="en-US" sz="2400" dirty="0" smtClean="0"/>
              <a:t>: All elements of the set are listed, the elements being separated by commas(</a:t>
            </a:r>
            <a:r>
              <a:rPr lang="en-US" sz="2400" b="1" dirty="0" smtClean="0">
                <a:solidFill>
                  <a:srgbClr val="0000FF"/>
                </a:solidFill>
              </a:rPr>
              <a:t>,</a:t>
            </a:r>
            <a:r>
              <a:rPr lang="en-US" sz="2400" dirty="0" smtClean="0"/>
              <a:t>) and are enclosed by curly braces “</a:t>
            </a:r>
            <a:r>
              <a:rPr lang="en-US" sz="2400" b="1" dirty="0" smtClean="0">
                <a:solidFill>
                  <a:srgbClr val="0000FF"/>
                </a:solidFill>
              </a:rPr>
              <a:t>{</a:t>
            </a:r>
            <a:r>
              <a:rPr lang="en-US" sz="2400" dirty="0" smtClean="0"/>
              <a:t>“ and “</a:t>
            </a:r>
            <a:r>
              <a:rPr lang="en-US" sz="2400" b="1" dirty="0" smtClean="0">
                <a:solidFill>
                  <a:srgbClr val="0000FF"/>
                </a:solidFill>
              </a:rPr>
              <a:t>}</a:t>
            </a:r>
            <a:r>
              <a:rPr lang="en-US" sz="2400" dirty="0" smtClean="0"/>
              <a:t>” </a:t>
            </a:r>
          </a:p>
          <a:p>
            <a:pPr marL="457200" indent="-457200">
              <a:defRPr/>
            </a:pPr>
            <a:r>
              <a:rPr lang="en-US" sz="2400" dirty="0" smtClean="0"/>
              <a:t>	</a:t>
            </a:r>
            <a:r>
              <a:rPr lang="en-US" sz="2400" u="sng" dirty="0" smtClean="0">
                <a:solidFill>
                  <a:srgbClr val="FF0000"/>
                </a:solidFill>
              </a:rPr>
              <a:t>Example</a:t>
            </a:r>
            <a:r>
              <a:rPr lang="en-US" sz="2400" dirty="0" smtClean="0"/>
              <a:t>: B </a:t>
            </a:r>
            <a:r>
              <a:rPr lang="en-US" sz="2400" dirty="0" smtClean="0"/>
              <a:t>= { a, e, </a:t>
            </a:r>
            <a:r>
              <a:rPr lang="en-US" sz="2400" dirty="0" err="1" smtClean="0"/>
              <a:t>i</a:t>
            </a:r>
            <a:r>
              <a:rPr lang="en-US" sz="2400" dirty="0" smtClean="0"/>
              <a:t>, o, u} </a:t>
            </a:r>
            <a:endParaRPr lang="en-US" sz="2400" dirty="0" smtClean="0"/>
          </a:p>
          <a:p>
            <a:pPr marL="457200" indent="-457200">
              <a:defRPr/>
            </a:pPr>
            <a:r>
              <a:rPr lang="en-US" sz="2400" dirty="0" smtClean="0"/>
              <a:t>		           A = { 2, 4, 6, </a:t>
            </a:r>
            <a:r>
              <a:rPr lang="en-US" sz="2400" dirty="0" smtClean="0"/>
              <a:t>8}</a:t>
            </a:r>
            <a:r>
              <a:rPr lang="en-US" sz="2400" dirty="0" smtClean="0"/>
              <a:t>		</a:t>
            </a:r>
          </a:p>
          <a:p>
            <a:pPr marL="457200" indent="-457200">
              <a:buFont typeface="Arial" charset="0"/>
              <a:buAutoNum type="arabicParenR" startAt="2"/>
              <a:defRPr/>
            </a:pPr>
            <a:r>
              <a:rPr lang="en-US" sz="2400" b="1" u="sng" dirty="0" smtClean="0">
                <a:solidFill>
                  <a:srgbClr val="0000FF"/>
                </a:solidFill>
              </a:rPr>
              <a:t>Set builder notation/form, or, Rule method, </a:t>
            </a:r>
            <a:r>
              <a:rPr lang="en-US" sz="2400" dirty="0" smtClean="0"/>
              <a:t>: A set is defined by specifying a property that elements of the set have in common.</a:t>
            </a:r>
          </a:p>
          <a:p>
            <a:pPr marL="457200" indent="-457200">
              <a:defRPr/>
            </a:pPr>
            <a:r>
              <a:rPr lang="en-US" sz="2400" dirty="0" smtClean="0"/>
              <a:t>	</a:t>
            </a:r>
            <a:r>
              <a:rPr lang="en-US" sz="2400" u="sng" dirty="0" smtClean="0">
                <a:solidFill>
                  <a:srgbClr val="FF0000"/>
                </a:solidFill>
              </a:rPr>
              <a:t>Example</a:t>
            </a:r>
            <a:r>
              <a:rPr lang="en-US" sz="2400" dirty="0" smtClean="0"/>
              <a:t>: B = { x| x is a vowel in the English alphabets} 	</a:t>
            </a:r>
          </a:p>
          <a:p>
            <a:pPr marL="457200" indent="-457200">
              <a:defRPr/>
            </a:pPr>
            <a:r>
              <a:rPr lang="en-US" sz="2400" dirty="0" smtClean="0"/>
              <a:t>		           A = { x| x is an even integer between 1 and 8}    </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7</a:t>
            </a:fld>
            <a:endParaRPr lang="en-US"/>
          </a:p>
        </p:txBody>
      </p:sp>
      <p:sp>
        <p:nvSpPr>
          <p:cNvPr id="3" name="Title 2"/>
          <p:cNvSpPr>
            <a:spLocks noGrp="1"/>
          </p:cNvSpPr>
          <p:nvPr>
            <p:ph type="ctrTitle"/>
          </p:nvPr>
        </p:nvSpPr>
        <p:spPr/>
        <p:txBody>
          <a:bodyPr>
            <a:normAutofit/>
          </a:bodyPr>
          <a:lstStyle/>
          <a:p>
            <a:r>
              <a:rPr lang="en-US" sz="4000" b="1" dirty="0" smtClean="0">
                <a:latin typeface="+mn-lt"/>
              </a:rPr>
              <a:t>Different Types of Sets</a:t>
            </a:r>
            <a:endParaRPr lang="en-US" sz="4000" b="1" dirty="0">
              <a:latin typeface="+mn-lt"/>
            </a:endParaRPr>
          </a:p>
        </p:txBody>
      </p:sp>
      <p:sp>
        <p:nvSpPr>
          <p:cNvPr id="5" name="Rectangle 4"/>
          <p:cNvSpPr/>
          <p:nvPr/>
        </p:nvSpPr>
        <p:spPr>
          <a:xfrm>
            <a:off x="175677" y="2044492"/>
            <a:ext cx="8515739" cy="4293483"/>
          </a:xfrm>
          <a:prstGeom prst="rect">
            <a:avLst/>
          </a:prstGeom>
        </p:spPr>
        <p:txBody>
          <a:bodyPr wrap="square">
            <a:spAutoFit/>
          </a:bodyPr>
          <a:lstStyle/>
          <a:p>
            <a:pPr marL="274320" indent="-274320">
              <a:spcBef>
                <a:spcPts val="600"/>
              </a:spcBef>
              <a:buFont typeface="Arial" pitchFamily="34" charset="0"/>
              <a:buChar char="•"/>
            </a:pPr>
            <a:r>
              <a:rPr lang="en-US" sz="2000" b="1" dirty="0" smtClean="0">
                <a:solidFill>
                  <a:srgbClr val="0000FF"/>
                </a:solidFill>
              </a:rPr>
              <a:t>Empty set/ Null set</a:t>
            </a:r>
            <a:r>
              <a:rPr lang="en-US" sz="2000" dirty="0" smtClean="0"/>
              <a:t>: A set with no member is called empty/null set. Empty set is denoted by </a:t>
            </a:r>
            <a:r>
              <a:rPr lang="en-US" sz="2000" dirty="0" smtClean="0">
                <a:sym typeface="Symbol" pitchFamily="18" charset="2"/>
              </a:rPr>
              <a:t>. Empty set is also denoted by { }.</a:t>
            </a:r>
          </a:p>
          <a:p>
            <a:pPr marL="274320" indent="-274320">
              <a:spcBef>
                <a:spcPts val="600"/>
              </a:spcBef>
            </a:pPr>
            <a:r>
              <a:rPr lang="en-US" sz="2000" i="1" dirty="0" smtClean="0">
                <a:sym typeface="Symbol" pitchFamily="18" charset="2"/>
              </a:rPr>
              <a:t>	</a:t>
            </a:r>
            <a:r>
              <a:rPr lang="en-US" sz="2000" i="1" u="sng" dirty="0" smtClean="0">
                <a:sym typeface="Symbol" pitchFamily="18" charset="2"/>
              </a:rPr>
              <a:t>Examples</a:t>
            </a:r>
            <a:r>
              <a:rPr lang="en-US" sz="2000" dirty="0" smtClean="0">
                <a:sym typeface="Symbol" pitchFamily="18" charset="2"/>
              </a:rPr>
              <a:t>: B = { }, A = { x is a multiple of 4 | x is odd }</a:t>
            </a:r>
          </a:p>
          <a:p>
            <a:pPr marL="274320" lvl="3" indent="-274320">
              <a:spcBef>
                <a:spcPts val="600"/>
              </a:spcBef>
            </a:pPr>
            <a:r>
              <a:rPr lang="en-US" sz="2000" dirty="0" smtClean="0">
                <a:solidFill>
                  <a:srgbClr val="0000FF"/>
                </a:solidFill>
                <a:sym typeface="Symbol" pitchFamily="18" charset="2"/>
              </a:rPr>
              <a:t>	Note</a:t>
            </a:r>
            <a:r>
              <a:rPr lang="en-US" sz="2000" dirty="0" smtClean="0">
                <a:solidFill>
                  <a:srgbClr val="FF0000"/>
                </a:solidFill>
                <a:sym typeface="Symbol" pitchFamily="18" charset="2"/>
              </a:rPr>
              <a:t>:  </a:t>
            </a:r>
            <a:r>
              <a:rPr lang="en-US" sz="2000" b="1" dirty="0" smtClean="0">
                <a:solidFill>
                  <a:srgbClr val="FF0000"/>
                </a:solidFill>
                <a:sym typeface="Symbol" pitchFamily="18" charset="2"/>
              </a:rPr>
              <a:t>  {} </a:t>
            </a:r>
          </a:p>
          <a:p>
            <a:pPr marL="274320" indent="-274320">
              <a:spcBef>
                <a:spcPts val="600"/>
              </a:spcBef>
              <a:buFont typeface="Arial" pitchFamily="34" charset="0"/>
              <a:buChar char="•"/>
            </a:pPr>
            <a:r>
              <a:rPr lang="en-US" sz="2000" b="1" dirty="0" smtClean="0">
                <a:solidFill>
                  <a:srgbClr val="0000FF"/>
                </a:solidFill>
              </a:rPr>
              <a:t>Singleton set</a:t>
            </a:r>
            <a:r>
              <a:rPr lang="en-US" sz="2000" dirty="0" smtClean="0"/>
              <a:t>: A set with one element is called a singleton set. 	</a:t>
            </a:r>
            <a:r>
              <a:rPr lang="en-US" sz="2000" i="1" u="sng" dirty="0" smtClean="0"/>
              <a:t>Examples</a:t>
            </a:r>
            <a:r>
              <a:rPr lang="en-US" sz="2000" dirty="0" smtClean="0"/>
              <a:t>: B = {4} , S = {a}</a:t>
            </a:r>
          </a:p>
          <a:p>
            <a:pPr marL="274320" indent="-274320">
              <a:spcBef>
                <a:spcPts val="600"/>
              </a:spcBef>
              <a:buFont typeface="Arial" pitchFamily="34" charset="0"/>
              <a:buChar char="•"/>
            </a:pPr>
            <a:r>
              <a:rPr lang="en-US" sz="2000" b="1" dirty="0" smtClean="0">
                <a:solidFill>
                  <a:srgbClr val="0000FF"/>
                </a:solidFill>
              </a:rPr>
              <a:t>Finite set </a:t>
            </a:r>
            <a:r>
              <a:rPr lang="en-US" sz="2000" dirty="0" smtClean="0"/>
              <a:t>: A set with finite number of elements in it, is called a finite set. </a:t>
            </a:r>
            <a:r>
              <a:rPr lang="en-US" sz="2000" u="sng" dirty="0" smtClean="0"/>
              <a:t>Example</a:t>
            </a:r>
            <a:r>
              <a:rPr lang="en-US" sz="2000" dirty="0" smtClean="0"/>
              <a:t>: A = { 1, 3, 4,77}</a:t>
            </a:r>
          </a:p>
          <a:p>
            <a:pPr marL="274320" indent="-274320">
              <a:spcBef>
                <a:spcPts val="600"/>
              </a:spcBef>
              <a:buFont typeface="Arial" pitchFamily="34" charset="0"/>
              <a:buChar char="•"/>
            </a:pPr>
            <a:r>
              <a:rPr lang="en-US" sz="2000" b="1" dirty="0" smtClean="0">
                <a:solidFill>
                  <a:srgbClr val="0000FF"/>
                </a:solidFill>
              </a:rPr>
              <a:t>Infinite set </a:t>
            </a:r>
            <a:r>
              <a:rPr lang="en-US" sz="2000" dirty="0" smtClean="0"/>
              <a:t>: An infinite set is a set which contains infinite number of elements.		</a:t>
            </a:r>
          </a:p>
          <a:p>
            <a:pPr marL="274320" indent="-274320">
              <a:spcBef>
                <a:spcPts val="600"/>
              </a:spcBef>
            </a:pPr>
            <a:r>
              <a:rPr lang="en-US" sz="2000" i="1" dirty="0" smtClean="0"/>
              <a:t>	</a:t>
            </a:r>
            <a:r>
              <a:rPr lang="en-US" sz="2000" i="1" u="sng" dirty="0" smtClean="0"/>
              <a:t>Examples</a:t>
            </a:r>
            <a:r>
              <a:rPr lang="en-US" sz="2000" dirty="0" smtClean="0"/>
              <a:t>: 	</a:t>
            </a:r>
            <a:r>
              <a:rPr lang="en-US" dirty="0" smtClean="0"/>
              <a:t>N</a:t>
            </a:r>
            <a:r>
              <a:rPr lang="en-US" baseline="30000" dirty="0" smtClean="0"/>
              <a:t> </a:t>
            </a:r>
            <a:r>
              <a:rPr lang="en-US" dirty="0" smtClean="0"/>
              <a:t>= { 0, 1, 2, 3, ……….}    </a:t>
            </a:r>
          </a:p>
          <a:p>
            <a:pPr marL="274320" indent="-274320">
              <a:spcBef>
                <a:spcPts val="600"/>
              </a:spcBef>
            </a:pPr>
            <a:r>
              <a:rPr lang="en-US" dirty="0" smtClean="0"/>
              <a:t>		                B = { 1, 1/3, 1/9, 1/27, ………..}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8</a:t>
            </a:fld>
            <a:endParaRPr lang="en-US"/>
          </a:p>
        </p:txBody>
      </p:sp>
      <p:sp>
        <p:nvSpPr>
          <p:cNvPr id="3" name="Title 2"/>
          <p:cNvSpPr>
            <a:spLocks noGrp="1"/>
          </p:cNvSpPr>
          <p:nvPr>
            <p:ph type="ctrTitle"/>
          </p:nvPr>
        </p:nvSpPr>
        <p:spPr/>
        <p:txBody>
          <a:bodyPr>
            <a:normAutofit/>
          </a:bodyPr>
          <a:lstStyle/>
          <a:p>
            <a:r>
              <a:rPr lang="en-US" sz="4000" b="1" dirty="0" smtClean="0">
                <a:latin typeface="+mn-lt"/>
              </a:rPr>
              <a:t>Some Examples of Sets</a:t>
            </a:r>
            <a:endParaRPr lang="en-US" sz="4000" dirty="0">
              <a:latin typeface="+mn-lt"/>
            </a:endParaRPr>
          </a:p>
        </p:txBody>
      </p:sp>
      <p:sp>
        <p:nvSpPr>
          <p:cNvPr id="5" name="Rectangle 4"/>
          <p:cNvSpPr/>
          <p:nvPr/>
        </p:nvSpPr>
        <p:spPr>
          <a:xfrm>
            <a:off x="312157" y="2226422"/>
            <a:ext cx="8515739" cy="3468642"/>
          </a:xfrm>
          <a:prstGeom prst="rect">
            <a:avLst/>
          </a:prstGeom>
        </p:spPr>
        <p:txBody>
          <a:bodyPr wrap="square">
            <a:spAutoFit/>
          </a:bodyPr>
          <a:lstStyle/>
          <a:p>
            <a:pPr marL="274320" indent="-274320">
              <a:lnSpc>
                <a:spcPct val="90000"/>
              </a:lnSpc>
              <a:spcBef>
                <a:spcPts val="600"/>
              </a:spcBef>
              <a:buFont typeface="Wingdings" pitchFamily="2" charset="2"/>
              <a:buChar char="§"/>
            </a:pPr>
            <a:r>
              <a:rPr lang="en-US" sz="2400" dirty="0" smtClean="0">
                <a:sym typeface="Symbol" pitchFamily="18" charset="2"/>
              </a:rPr>
              <a:t>{1, 2, 3} is the set containing  elements “1” and “2” and “3.”</a:t>
            </a:r>
          </a:p>
          <a:p>
            <a:pPr marL="274320" indent="-274320">
              <a:lnSpc>
                <a:spcPct val="90000"/>
              </a:lnSpc>
              <a:spcBef>
                <a:spcPts val="600"/>
              </a:spcBef>
              <a:buFont typeface="Wingdings" pitchFamily="2" charset="2"/>
              <a:buChar char="§"/>
            </a:pPr>
            <a:r>
              <a:rPr lang="en-US" sz="2400" dirty="0" smtClean="0">
                <a:sym typeface="Symbol" pitchFamily="18" charset="2"/>
              </a:rPr>
              <a:t>{1, 1, 2, 3, 3} = {1, 2, 3} since </a:t>
            </a:r>
            <a:r>
              <a:rPr lang="en-US" sz="2400" dirty="0" smtClean="0">
                <a:solidFill>
                  <a:srgbClr val="FF0000"/>
                </a:solidFill>
                <a:sym typeface="Symbol" pitchFamily="18" charset="2"/>
              </a:rPr>
              <a:t>repetition is irrelevant</a:t>
            </a:r>
            <a:r>
              <a:rPr lang="en-US" sz="2400" dirty="0" smtClean="0">
                <a:sym typeface="Symbol" pitchFamily="18" charset="2"/>
              </a:rPr>
              <a:t>.</a:t>
            </a:r>
          </a:p>
          <a:p>
            <a:pPr marL="274320" indent="-274320">
              <a:lnSpc>
                <a:spcPct val="90000"/>
              </a:lnSpc>
              <a:spcBef>
                <a:spcPts val="600"/>
              </a:spcBef>
              <a:buFont typeface="Wingdings" pitchFamily="2" charset="2"/>
              <a:buChar char="§"/>
            </a:pPr>
            <a:r>
              <a:rPr lang="en-US" sz="2400" dirty="0" smtClean="0">
                <a:sym typeface="Symbol" pitchFamily="18" charset="2"/>
              </a:rPr>
              <a:t>{1, 2, 3} = {3, 2, 1} since </a:t>
            </a:r>
            <a:r>
              <a:rPr lang="en-US" sz="2400" dirty="0" smtClean="0">
                <a:solidFill>
                  <a:srgbClr val="FF0000"/>
                </a:solidFill>
                <a:sym typeface="Symbol" pitchFamily="18" charset="2"/>
              </a:rPr>
              <a:t>sets are unordered </a:t>
            </a:r>
            <a:r>
              <a:rPr lang="en-US" sz="2400" i="1" dirty="0" smtClean="0">
                <a:solidFill>
                  <a:srgbClr val="0000FF"/>
                </a:solidFill>
                <a:sym typeface="Symbol" pitchFamily="18" charset="2"/>
              </a:rPr>
              <a:t>(order of elements does NOT matter)</a:t>
            </a:r>
          </a:p>
          <a:p>
            <a:pPr marL="274320" indent="-274320">
              <a:lnSpc>
                <a:spcPct val="90000"/>
              </a:lnSpc>
              <a:spcBef>
                <a:spcPts val="600"/>
              </a:spcBef>
              <a:buFont typeface="Wingdings" pitchFamily="2" charset="2"/>
              <a:buChar char="§"/>
            </a:pPr>
            <a:r>
              <a:rPr lang="en-US" sz="2400" dirty="0" smtClean="0">
                <a:sym typeface="Symbol" pitchFamily="18" charset="2"/>
              </a:rPr>
              <a:t>{0,1, 2, 3, …} is a way we denote an </a:t>
            </a:r>
            <a:r>
              <a:rPr lang="en-US" sz="2400" dirty="0" smtClean="0">
                <a:solidFill>
                  <a:srgbClr val="FF0000"/>
                </a:solidFill>
                <a:sym typeface="Symbol" pitchFamily="18" charset="2"/>
              </a:rPr>
              <a:t>infinite</a:t>
            </a:r>
            <a:r>
              <a:rPr lang="en-US" sz="2400" dirty="0" smtClean="0">
                <a:sym typeface="Symbol" pitchFamily="18" charset="2"/>
              </a:rPr>
              <a:t> </a:t>
            </a:r>
            <a:r>
              <a:rPr lang="en-US" sz="2400" dirty="0" smtClean="0">
                <a:solidFill>
                  <a:srgbClr val="FF0000"/>
                </a:solidFill>
                <a:sym typeface="Symbol" pitchFamily="18" charset="2"/>
              </a:rPr>
              <a:t>set</a:t>
            </a:r>
            <a:r>
              <a:rPr lang="en-US" sz="2400" dirty="0" smtClean="0">
                <a:sym typeface="Symbol" pitchFamily="18" charset="2"/>
              </a:rPr>
              <a:t> (in this case, the natural numbers).</a:t>
            </a:r>
          </a:p>
          <a:p>
            <a:pPr marL="274320" indent="-274320">
              <a:lnSpc>
                <a:spcPct val="90000"/>
              </a:lnSpc>
              <a:spcBef>
                <a:spcPts val="600"/>
              </a:spcBef>
              <a:buFont typeface="Wingdings" pitchFamily="2" charset="2"/>
              <a:buChar char="§"/>
            </a:pPr>
            <a:r>
              <a:rPr lang="en-US" sz="2400" dirty="0" smtClean="0">
                <a:sym typeface="Symbol" pitchFamily="18" charset="2"/>
              </a:rPr>
              <a:t> = {} is the </a:t>
            </a:r>
            <a:r>
              <a:rPr lang="en-US" sz="2400" dirty="0" smtClean="0">
                <a:solidFill>
                  <a:srgbClr val="FF0000"/>
                </a:solidFill>
                <a:sym typeface="Symbol" pitchFamily="18" charset="2"/>
              </a:rPr>
              <a:t>empty set</a:t>
            </a:r>
            <a:r>
              <a:rPr lang="en-US" sz="2400" dirty="0" smtClean="0">
                <a:sym typeface="Symbol" pitchFamily="18" charset="2"/>
              </a:rPr>
              <a:t>, or the set containing no elements.</a:t>
            </a:r>
          </a:p>
          <a:p>
            <a:pPr marL="274320" indent="-274320">
              <a:lnSpc>
                <a:spcPct val="90000"/>
              </a:lnSpc>
              <a:spcBef>
                <a:spcPts val="600"/>
              </a:spcBef>
              <a:buFont typeface="Wingdings" pitchFamily="2" charset="2"/>
              <a:buChar char="§"/>
            </a:pPr>
            <a:r>
              <a:rPr lang="en-US" sz="2400" dirty="0" smtClean="0">
                <a:sym typeface="Symbol" pitchFamily="18" charset="2"/>
              </a:rPr>
              <a:t>A = { a, 2, Fred, New York } ==&gt; </a:t>
            </a:r>
            <a:r>
              <a:rPr lang="en-US" sz="2400" dirty="0" smtClean="0">
                <a:solidFill>
                  <a:srgbClr val="FF0000"/>
                </a:solidFill>
                <a:sym typeface="Symbol" pitchFamily="18" charset="2"/>
              </a:rPr>
              <a:t>Although elements are usually same type, but they may be of different types </a:t>
            </a:r>
            <a:endParaRPr lang="en-US" sz="2400" dirty="0" smtClean="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9</a:t>
            </a:fld>
            <a:endParaRPr lang="en-US"/>
          </a:p>
        </p:txBody>
      </p:sp>
      <p:sp>
        <p:nvSpPr>
          <p:cNvPr id="3" name="Title 2"/>
          <p:cNvSpPr>
            <a:spLocks noGrp="1"/>
          </p:cNvSpPr>
          <p:nvPr>
            <p:ph type="ctrTitle"/>
          </p:nvPr>
        </p:nvSpPr>
        <p:spPr/>
        <p:txBody>
          <a:bodyPr>
            <a:normAutofit/>
          </a:bodyPr>
          <a:lstStyle/>
          <a:p>
            <a:r>
              <a:rPr lang="en-US" sz="4000" b="1" dirty="0" smtClean="0">
                <a:latin typeface="+mn-lt"/>
              </a:rPr>
              <a:t>Sets: More examples</a:t>
            </a:r>
            <a:endParaRPr lang="en-US" sz="4000" dirty="0">
              <a:latin typeface="+mn-lt"/>
            </a:endParaRPr>
          </a:p>
        </p:txBody>
      </p:sp>
      <p:sp>
        <p:nvSpPr>
          <p:cNvPr id="5" name="Rectangle 4"/>
          <p:cNvSpPr/>
          <p:nvPr/>
        </p:nvSpPr>
        <p:spPr>
          <a:xfrm>
            <a:off x="312157" y="2066079"/>
            <a:ext cx="8515739" cy="3847207"/>
          </a:xfrm>
          <a:prstGeom prst="rect">
            <a:avLst/>
          </a:prstGeom>
        </p:spPr>
        <p:txBody>
          <a:bodyPr wrap="square">
            <a:spAutoFit/>
          </a:bodyPr>
          <a:lstStyle/>
          <a:p>
            <a:pPr marL="274320" indent="-274320">
              <a:spcBef>
                <a:spcPts val="600"/>
              </a:spcBef>
              <a:buFont typeface="Arial" pitchFamily="34" charset="0"/>
              <a:buChar char="•"/>
            </a:pPr>
            <a:r>
              <a:rPr lang="en-US" sz="2800" u="sng" dirty="0" smtClean="0">
                <a:solidFill>
                  <a:srgbClr val="0000FF"/>
                </a:solidFill>
              </a:rPr>
              <a:t>Example 1</a:t>
            </a:r>
            <a:r>
              <a:rPr lang="en-US" sz="2800" dirty="0" smtClean="0">
                <a:solidFill>
                  <a:srgbClr val="0000FF"/>
                </a:solidFill>
              </a:rPr>
              <a:t> </a:t>
            </a:r>
            <a:r>
              <a:rPr lang="en-US" sz="2800" dirty="0" smtClean="0"/>
              <a:t>: The set V of all vowels in the English  alphabet cab be written as V = { a, e, </a:t>
            </a:r>
            <a:r>
              <a:rPr lang="en-US" sz="2800" dirty="0" err="1" smtClean="0"/>
              <a:t>i</a:t>
            </a:r>
            <a:r>
              <a:rPr lang="en-US" sz="2800" dirty="0" smtClean="0"/>
              <a:t>, o, u }.</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u="sng" dirty="0" smtClean="0">
                <a:solidFill>
                  <a:srgbClr val="0000FF"/>
                </a:solidFill>
              </a:rPr>
              <a:t>Example 2</a:t>
            </a:r>
            <a:r>
              <a:rPr lang="en-US" sz="2800" dirty="0" smtClean="0">
                <a:solidFill>
                  <a:srgbClr val="0000FF"/>
                </a:solidFill>
              </a:rPr>
              <a:t>: </a:t>
            </a:r>
            <a:r>
              <a:rPr lang="en-US" sz="2800" dirty="0" smtClean="0"/>
              <a:t>The set O of odd positive integers less than 10 can be denoted by { 1, 3, 5, 7, 9 }.</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u="sng" dirty="0" smtClean="0">
                <a:solidFill>
                  <a:srgbClr val="0000FF"/>
                </a:solidFill>
              </a:rPr>
              <a:t>Example 4</a:t>
            </a:r>
            <a:r>
              <a:rPr lang="en-US" sz="2800" dirty="0" smtClean="0">
                <a:solidFill>
                  <a:srgbClr val="0000FF"/>
                </a:solidFill>
              </a:rPr>
              <a:t> : </a:t>
            </a:r>
            <a:r>
              <a:rPr lang="en-US" sz="2800" dirty="0" smtClean="0"/>
              <a:t>The set of positive integers less than 100 can be denoted by { 1, 2, 3, ………..,99 }.</a:t>
            </a:r>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05DA518FC59F74898473A3594D082D6" ma:contentTypeVersion="2" ma:contentTypeDescription="Create a new document." ma:contentTypeScope="" ma:versionID="65386807a64178d50199543d65e4741d">
  <xsd:schema xmlns:xsd="http://www.w3.org/2001/XMLSchema" xmlns:xs="http://www.w3.org/2001/XMLSchema" xmlns:p="http://schemas.microsoft.com/office/2006/metadata/properties" xmlns:ns2="d2c34648-228b-4532-a3cf-82472e227dec" targetNamespace="http://schemas.microsoft.com/office/2006/metadata/properties" ma:root="true" ma:fieldsID="503ba7c31c615c25c02d8bc8ad3965a3" ns2:_="">
    <xsd:import namespace="d2c34648-228b-4532-a3cf-82472e227de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c34648-228b-4532-a3cf-82472e227d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7C294D2-E21F-4270-8FEF-5D8AE1C618EC}"/>
</file>

<file path=customXml/itemProps2.xml><?xml version="1.0" encoding="utf-8"?>
<ds:datastoreItem xmlns:ds="http://schemas.openxmlformats.org/officeDocument/2006/customXml" ds:itemID="{DD94308C-193E-4418-8E1F-9259516BAD10}"/>
</file>

<file path=customXml/itemProps3.xml><?xml version="1.0" encoding="utf-8"?>
<ds:datastoreItem xmlns:ds="http://schemas.openxmlformats.org/officeDocument/2006/customXml" ds:itemID="{71143F9E-EC00-4AFD-9464-F08733064641}"/>
</file>

<file path=docProps/app.xml><?xml version="1.0" encoding="utf-8"?>
<Properties xmlns="http://schemas.openxmlformats.org/officeDocument/2006/extended-properties" xmlns:vt="http://schemas.openxmlformats.org/officeDocument/2006/docPropsVTypes">
  <Template>Spectrum.thmx</Template>
  <TotalTime>2008</TotalTime>
  <Words>2023</Words>
  <Application>Microsoft Office PowerPoint</Application>
  <PresentationFormat>On-screen Show (4:3)</PresentationFormat>
  <Paragraphs>282</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ＭＳ ゴシック</vt:lpstr>
      <vt:lpstr>Arial</vt:lpstr>
      <vt:lpstr>Calibri</vt:lpstr>
      <vt:lpstr>Corbel</vt:lpstr>
      <vt:lpstr>新細明體</vt:lpstr>
      <vt:lpstr>Symbol</vt:lpstr>
      <vt:lpstr>Wingdings</vt:lpstr>
      <vt:lpstr>Spectrum</vt:lpstr>
      <vt:lpstr>Sets  </vt:lpstr>
      <vt:lpstr>Lecture Outline</vt:lpstr>
      <vt:lpstr>Objectives and Outcomes</vt:lpstr>
      <vt:lpstr>Sets</vt:lpstr>
      <vt:lpstr>Sets</vt:lpstr>
      <vt:lpstr>Representation of a Set</vt:lpstr>
      <vt:lpstr>Different Types of Sets</vt:lpstr>
      <vt:lpstr>Some Examples of Sets</vt:lpstr>
      <vt:lpstr>Sets: More examples</vt:lpstr>
      <vt:lpstr>Standard Numerical Sets</vt:lpstr>
      <vt:lpstr>-Notation</vt:lpstr>
      <vt:lpstr>-Notation</vt:lpstr>
      <vt:lpstr>Venn diagram </vt:lpstr>
      <vt:lpstr>FIGURE 1  Venn Diagram for the Set of Vowels</vt:lpstr>
      <vt:lpstr>Equal Set</vt:lpstr>
      <vt:lpstr>Subset</vt:lpstr>
      <vt:lpstr>Subset </vt:lpstr>
      <vt:lpstr>Proper Subset</vt:lpstr>
      <vt:lpstr>FIGURE 2  Venn Diagram Showing that  A is a Subset of B</vt:lpstr>
      <vt:lpstr>Cardinality of a Set</vt:lpstr>
      <vt:lpstr>Cardinality of a Set</vt:lpstr>
      <vt:lpstr>Answers</vt:lpstr>
      <vt:lpstr>Cardinality of a Set: More examples</vt:lpstr>
      <vt:lpstr>Super Set</vt:lpstr>
      <vt:lpstr>Quick Examples</vt:lpstr>
      <vt:lpstr>Quiz: Yes/No?</vt:lpstr>
      <vt:lpstr>Power Set</vt:lpstr>
      <vt:lpstr>Power Set: Examples</vt:lpstr>
      <vt:lpstr>Ordered n-tuples</vt:lpstr>
      <vt:lpstr>Ordered n-tuples</vt:lpstr>
      <vt:lpstr>Ordered n-tuples</vt:lpstr>
      <vt:lpstr>Cartesian Product of Sets</vt:lpstr>
      <vt:lpstr>Cartesian Product of Sets: Example</vt:lpstr>
      <vt:lpstr>Example: Cartesian Product of Three Sets</vt:lpstr>
      <vt:lpstr>Practice @ Home</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user</cp:lastModifiedBy>
  <cp:revision>61</cp:revision>
  <dcterms:created xsi:type="dcterms:W3CDTF">2018-12-10T17:20:29Z</dcterms:created>
  <dcterms:modified xsi:type="dcterms:W3CDTF">2021-06-21T07:49:17Z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0x010100105DA518FC59F74898473A3594D082D6</vt:lpwstr>
  </property>
</Properties>
</file>