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308" r:id="rId4"/>
    <p:sldId id="324" r:id="rId5"/>
    <p:sldId id="357" r:id="rId6"/>
    <p:sldId id="358" r:id="rId7"/>
    <p:sldId id="359" r:id="rId8"/>
    <p:sldId id="360" r:id="rId9"/>
    <p:sldId id="361" r:id="rId10"/>
    <p:sldId id="362" r:id="rId11"/>
    <p:sldId id="383"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1" r:id="rId30"/>
    <p:sldId id="382" r:id="rId31"/>
    <p:sldId id="356" r:id="rId32"/>
    <p:sldId id="277"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varScale="1">
        <p:scale>
          <a:sx n="70" d="100"/>
          <a:sy n="70" d="100"/>
        </p:scale>
        <p:origin x="116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extLst>
      <p:ext uri="{BB962C8B-B14F-4D97-AF65-F5344CB8AC3E}">
        <p14:creationId xmlns:p14="http://schemas.microsoft.com/office/powerpoint/2010/main" val="129874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 Operations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558798449"/>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8</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r>
                        <a:rPr lang="en-US" smtClean="0"/>
                        <a:t>Summer 20_21</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Hossain</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25805" y="571837"/>
            <a:ext cx="7808976" cy="1088136"/>
          </a:xfrm>
        </p:spPr>
        <p:txBody>
          <a:bodyPr>
            <a:normAutofit/>
          </a:bodyPr>
          <a:lstStyle/>
          <a:p>
            <a:pPr algn="ctr"/>
            <a:r>
              <a:rPr lang="en-US" altLang="zh-TW" sz="3600" b="1" dirty="0" smtClean="0">
                <a:latin typeface="+mn-lt"/>
                <a:sym typeface="Symbol" pitchFamily="18" charset="2"/>
              </a:rPr>
              <a:t>Principle of inclusion-exclusion </a:t>
            </a:r>
            <a:endParaRPr lang="en-US" sz="3600" dirty="0">
              <a:latin typeface="+mn-lt"/>
            </a:endParaRPr>
          </a:p>
        </p:txBody>
      </p:sp>
      <p:sp>
        <p:nvSpPr>
          <p:cNvPr id="5" name="Rectangle 4"/>
          <p:cNvSpPr/>
          <p:nvPr/>
        </p:nvSpPr>
        <p:spPr>
          <a:xfrm>
            <a:off x="271213" y="2326018"/>
            <a:ext cx="8611275" cy="3647152"/>
          </a:xfrm>
          <a:prstGeom prst="rect">
            <a:avLst/>
          </a:prstGeom>
        </p:spPr>
        <p:txBody>
          <a:bodyPr wrap="square">
            <a:spAutoFit/>
          </a:bodyPr>
          <a:lstStyle/>
          <a:p>
            <a:pPr marL="274320" indent="-274320">
              <a:spcBef>
                <a:spcPts val="600"/>
              </a:spcBef>
              <a:buFont typeface="Wingdings" pitchFamily="2" charset="2"/>
              <a:buChar char="§"/>
            </a:pPr>
            <a:r>
              <a:rPr lang="en-US" altLang="zh-TW" sz="2400" u="sng" dirty="0" smtClean="0">
                <a:solidFill>
                  <a:srgbClr val="FF0000"/>
                </a:solidFill>
              </a:rPr>
              <a:t>Question</a:t>
            </a:r>
            <a:r>
              <a:rPr lang="en-US" altLang="zh-TW" sz="2400" dirty="0" smtClean="0">
                <a:solidFill>
                  <a:srgbClr val="FF0000"/>
                </a:solidFill>
              </a:rPr>
              <a:t>: How many elements are there in the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r>
              <a:rPr lang="en-US" altLang="zh-TW" sz="2400" i="1" dirty="0" smtClean="0">
                <a:solidFill>
                  <a:srgbClr val="0000FF"/>
                </a:solidFill>
              </a:rPr>
              <a:t>Or,</a:t>
            </a:r>
            <a:r>
              <a:rPr lang="en-US" altLang="zh-TW" sz="2400" dirty="0" smtClean="0">
                <a:solidFill>
                  <a:srgbClr val="FF0000"/>
                </a:solidFill>
              </a:rPr>
              <a:t> What is the </a:t>
            </a:r>
            <a:r>
              <a:rPr lang="en-US" altLang="zh-TW" sz="2400" b="1" i="1" dirty="0" smtClean="0">
                <a:solidFill>
                  <a:srgbClr val="FF0000"/>
                </a:solidFill>
              </a:rPr>
              <a:t>cardinality</a:t>
            </a:r>
            <a:r>
              <a:rPr lang="en-US" altLang="zh-TW" sz="2400" dirty="0" smtClean="0">
                <a:solidFill>
                  <a:srgbClr val="FF0000"/>
                </a:solidFill>
              </a:rPr>
              <a:t> of a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p>
          <a:p>
            <a:pPr marL="274320" indent="-274320">
              <a:spcBef>
                <a:spcPts val="600"/>
              </a:spcBef>
              <a:buFont typeface="Wingdings" pitchFamily="2" charset="2"/>
              <a:buChar char="§"/>
            </a:pPr>
            <a:r>
              <a:rPr lang="en-US" altLang="zh-TW" sz="2400" b="1" u="sng" dirty="0" smtClean="0">
                <a:solidFill>
                  <a:srgbClr val="0000FF"/>
                </a:solidFill>
              </a:rPr>
              <a:t>Answer</a:t>
            </a:r>
            <a:r>
              <a:rPr lang="en-US" altLang="zh-TW" sz="2400" dirty="0" smtClean="0">
                <a:solidFill>
                  <a:srgbClr val="0000FF"/>
                </a:solidFill>
              </a:rPr>
              <a:t>: </a:t>
            </a:r>
            <a:r>
              <a:rPr lang="en-US" altLang="zh-TW" sz="2400" dirty="0" smtClean="0"/>
              <a:t>The number of elements in the union of the two sets is the sum of the number of elements in the sets minus the number of elements in their intersection. </a:t>
            </a:r>
          </a:p>
          <a:p>
            <a:pPr marL="274320" lvl="1" indent="-274320">
              <a:spcBef>
                <a:spcPts val="600"/>
              </a:spcBef>
            </a:pPr>
            <a:r>
              <a:rPr lang="en-US" altLang="zh-TW" sz="2400" b="1" dirty="0" smtClean="0"/>
              <a:t>	|A</a:t>
            </a:r>
            <a:r>
              <a:rPr lang="en-US" altLang="zh-TW" sz="2400" b="1" dirty="0" smtClean="0">
                <a:sym typeface="Symbol" pitchFamily="18" charset="2"/>
              </a:rPr>
              <a:t>B| = |A| + |B| - | </a:t>
            </a:r>
            <a:r>
              <a:rPr lang="en-US" altLang="zh-TW" sz="2400" b="1" i="1" dirty="0" smtClean="0"/>
              <a:t>A </a:t>
            </a:r>
            <a:r>
              <a:rPr lang="en-US" altLang="zh-TW" sz="2400" b="1" dirty="0" smtClean="0">
                <a:sym typeface="Symbol" pitchFamily="18" charset="2"/>
              </a:rPr>
              <a:t></a:t>
            </a:r>
            <a:r>
              <a:rPr lang="en-US" altLang="zh-TW" sz="2400" b="1" i="1" dirty="0" smtClean="0">
                <a:sym typeface="Symbol" pitchFamily="18" charset="2"/>
              </a:rPr>
              <a:t> B</a:t>
            </a:r>
            <a:r>
              <a:rPr lang="en-US" altLang="zh-TW" sz="2400" b="1" dirty="0" smtClean="0">
                <a:sym typeface="Symbol" pitchFamily="18" charset="2"/>
              </a:rPr>
              <a:t> |</a:t>
            </a:r>
          </a:p>
          <a:p>
            <a:pPr marL="274320" indent="-274320">
              <a:spcBef>
                <a:spcPts val="600"/>
              </a:spcBef>
              <a:buFont typeface="Arial" pitchFamily="34" charset="0"/>
              <a:buChar char="•"/>
            </a:pPr>
            <a:r>
              <a:rPr lang="en-US" altLang="zh-TW" sz="2400" dirty="0" smtClean="0">
                <a:sym typeface="Symbol" pitchFamily="18" charset="2"/>
              </a:rPr>
              <a:t>The generalization of this result to unions of an arbitrary number of sets is called the </a:t>
            </a:r>
            <a:r>
              <a:rPr lang="en-US" altLang="zh-TW" sz="2400" b="1" dirty="0" smtClean="0">
                <a:solidFill>
                  <a:srgbClr val="0000FF"/>
                </a:solidFill>
                <a:sym typeface="Symbol" pitchFamily="18" charset="2"/>
              </a:rPr>
              <a:t>Principle of inclusion-exclusion</a:t>
            </a:r>
            <a:r>
              <a:rPr lang="en-US" sz="24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={1,2,3}, B={1,3,5}</a:t>
            </a:r>
          </a:p>
          <a:p>
            <a:pPr marL="454025" lvl="1" indent="-454025">
              <a:spcBef>
                <a:spcPts val="2000"/>
              </a:spcBef>
              <a:buClr>
                <a:schemeClr val="bg1">
                  <a:lumMod val="65000"/>
                </a:schemeClr>
              </a:buClr>
            </a:pPr>
            <a:r>
              <a:rPr lang="en-US" altLang="zh-TW" sz="2400" b="1" dirty="0"/>
              <a:t>|A</a:t>
            </a:r>
            <a:r>
              <a:rPr lang="en-US" altLang="zh-TW" sz="2400" b="1" dirty="0">
                <a:sym typeface="Symbol" pitchFamily="18" charset="2"/>
              </a:rPr>
              <a:t>B| = |A| + |B| - | </a:t>
            </a:r>
            <a:r>
              <a:rPr lang="en-US" altLang="zh-TW" sz="2400" b="1" i="1" dirty="0"/>
              <a:t>A </a:t>
            </a:r>
            <a:r>
              <a:rPr lang="en-US" altLang="zh-TW" sz="2400" b="1" dirty="0">
                <a:sym typeface="Symbol" pitchFamily="18" charset="2"/>
              </a:rPr>
              <a:t></a:t>
            </a:r>
            <a:r>
              <a:rPr lang="en-US" altLang="zh-TW" sz="2400" b="1" i="1" dirty="0">
                <a:sym typeface="Symbol" pitchFamily="18" charset="2"/>
              </a:rPr>
              <a:t> B</a:t>
            </a:r>
            <a:r>
              <a:rPr lang="en-US" altLang="zh-TW" sz="2400" b="1" dirty="0">
                <a:sym typeface="Symbol" pitchFamily="18" charset="2"/>
              </a:rPr>
              <a:t> </a:t>
            </a:r>
            <a:r>
              <a:rPr lang="en-US" altLang="zh-TW" sz="2400" b="1" dirty="0" smtClean="0">
                <a:sym typeface="Symbol" pitchFamily="18" charset="2"/>
              </a:rPr>
              <a:t>|</a:t>
            </a:r>
          </a:p>
          <a:p>
            <a:pPr marL="454025" lvl="1" indent="-454025">
              <a:spcBef>
                <a:spcPts val="2000"/>
              </a:spcBef>
              <a:buClr>
                <a:schemeClr val="bg1">
                  <a:lumMod val="65000"/>
                </a:schemeClr>
              </a:buClr>
            </a:pPr>
            <a:r>
              <a:rPr lang="en-US" altLang="zh-TW" sz="2400" b="1" dirty="0">
                <a:sym typeface="Symbol" pitchFamily="18" charset="2"/>
              </a:rPr>
              <a:t> </a:t>
            </a:r>
            <a:r>
              <a:rPr lang="en-US" altLang="zh-TW" sz="2400" b="1" dirty="0" smtClean="0">
                <a:sym typeface="Symbol" pitchFamily="18" charset="2"/>
              </a:rPr>
              <a:t>             = 3 + 3 – 2</a:t>
            </a:r>
          </a:p>
          <a:p>
            <a:pPr marL="454025" lvl="1" indent="-454025">
              <a:spcBef>
                <a:spcPts val="2000"/>
              </a:spcBef>
              <a:buClr>
                <a:schemeClr val="bg1">
                  <a:lumMod val="65000"/>
                </a:schemeClr>
              </a:buClr>
            </a:pPr>
            <a:r>
              <a:rPr lang="en-US" altLang="zh-TW" sz="2400" b="1" dirty="0">
                <a:sym typeface="Symbol" pitchFamily="18" charset="2"/>
              </a:rPr>
              <a:t> </a:t>
            </a:r>
            <a:r>
              <a:rPr lang="en-US" altLang="zh-TW" sz="2400" b="1" dirty="0" smtClean="0">
                <a:sym typeface="Symbol" pitchFamily="18" charset="2"/>
              </a:rPr>
              <a:t>             = 4 </a:t>
            </a:r>
          </a:p>
          <a:p>
            <a:pPr marL="454025" lvl="1" indent="-454025">
              <a:spcBef>
                <a:spcPts val="2000"/>
              </a:spcBef>
              <a:buClr>
                <a:schemeClr val="bg1">
                  <a:lumMod val="65000"/>
                </a:schemeClr>
              </a:buClr>
            </a:pPr>
            <a:endParaRPr lang="en-US" altLang="zh-TW" sz="2400" b="1" dirty="0">
              <a:sym typeface="Symbol" pitchFamily="18" charset="2"/>
            </a:endParaRPr>
          </a:p>
          <a:p>
            <a:pPr marL="454025" lvl="1" indent="-454025">
              <a:spcBef>
                <a:spcPts val="2000"/>
              </a:spcBef>
              <a:buClr>
                <a:schemeClr val="bg1">
                  <a:lumMod val="65000"/>
                </a:schemeClr>
              </a:buClr>
            </a:pPr>
            <a:r>
              <a:rPr lang="en-US" altLang="zh-TW" sz="2400" b="1" dirty="0" smtClean="0">
                <a:sym typeface="Symbol" pitchFamily="18" charset="2"/>
              </a:rPr>
              <a:t>A U B = {1,2,3,5}</a:t>
            </a:r>
            <a:endParaRPr lang="en-US" altLang="zh-TW" sz="2400" b="1" dirty="0">
              <a:sym typeface="Symbol" pitchFamily="18" charset="2"/>
            </a:endParaRPr>
          </a:p>
          <a:p>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11</a:t>
            </a:fld>
            <a:endParaRPr lang="en-US"/>
          </a:p>
        </p:txBody>
      </p:sp>
    </p:spTree>
    <p:extLst>
      <p:ext uri="{BB962C8B-B14F-4D97-AF65-F5344CB8AC3E}">
        <p14:creationId xmlns:p14="http://schemas.microsoft.com/office/powerpoint/2010/main" val="62800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339453" y="530893"/>
            <a:ext cx="7808976" cy="1088136"/>
          </a:xfrm>
        </p:spPr>
        <p:txBody>
          <a:bodyPr>
            <a:normAutofit/>
          </a:bodyPr>
          <a:lstStyle/>
          <a:p>
            <a:pPr algn="ctr"/>
            <a:r>
              <a:rPr lang="en-US" sz="4000" b="1" i="1" dirty="0" smtClean="0">
                <a:latin typeface="+mn-lt"/>
              </a:rPr>
              <a:t>Difference</a:t>
            </a:r>
            <a:r>
              <a:rPr lang="en-US" sz="4000" dirty="0" smtClean="0">
                <a:latin typeface="+mn-lt"/>
              </a:rPr>
              <a:t> of </a:t>
            </a:r>
            <a:r>
              <a:rPr lang="en-US" sz="4000" b="1" dirty="0" smtClean="0">
                <a:latin typeface="+mn-lt"/>
              </a:rPr>
              <a:t>Two</a:t>
            </a:r>
            <a:r>
              <a:rPr lang="en-US" sz="4000" dirty="0" smtClean="0">
                <a:latin typeface="+mn-lt"/>
              </a:rPr>
              <a:t> </a:t>
            </a:r>
            <a:r>
              <a:rPr lang="en-US" sz="4000" b="1" dirty="0" smtClean="0">
                <a:latin typeface="+mn-lt"/>
              </a:rPr>
              <a:t>Sets</a:t>
            </a:r>
            <a:endParaRPr lang="en-US" sz="4000" dirty="0">
              <a:latin typeface="+mn-lt"/>
            </a:endParaRPr>
          </a:p>
        </p:txBody>
      </p:sp>
      <p:sp>
        <p:nvSpPr>
          <p:cNvPr id="5" name="Rectangle 4"/>
          <p:cNvSpPr/>
          <p:nvPr/>
        </p:nvSpPr>
        <p:spPr>
          <a:xfrm>
            <a:off x="216621" y="2036764"/>
            <a:ext cx="8597627" cy="4278094"/>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 </a:t>
            </a:r>
            <a:r>
              <a:rPr lang="en-US" altLang="zh-TW" sz="2800" dirty="0" smtClean="0">
                <a:solidFill>
                  <a:srgbClr val="0000FF"/>
                </a:solidFill>
              </a:rPr>
              <a:t>The </a:t>
            </a:r>
            <a:r>
              <a:rPr lang="en-US" altLang="zh-TW" sz="2800" b="1" i="1" dirty="0" smtClean="0">
                <a:solidFill>
                  <a:srgbClr val="0000FF"/>
                </a:solidFill>
              </a:rPr>
              <a:t>difference</a:t>
            </a:r>
            <a:r>
              <a:rPr lang="en-US" altLang="zh-TW" sz="2800" dirty="0" smtClean="0">
                <a:solidFill>
                  <a:srgbClr val="0000FF"/>
                </a:solidFill>
              </a:rPr>
              <a:t> of the sets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a:t>
            </a:r>
            <a:r>
              <a:rPr lang="en-US" altLang="ja-JP" sz="2800" b="1" dirty="0" smtClean="0">
                <a:solidFill>
                  <a:srgbClr val="0000FF"/>
                </a:solidFill>
              </a:rPr>
              <a:t> –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 is the set containing those elements that are in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but not in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An element </a:t>
            </a:r>
            <a:r>
              <a:rPr lang="en-US" altLang="zh-TW" sz="2800" i="1" dirty="0" smtClean="0">
                <a:sym typeface="Symbol" pitchFamily="18" charset="2"/>
              </a:rPr>
              <a:t>x</a:t>
            </a:r>
            <a:r>
              <a:rPr lang="en-US" altLang="zh-TW" sz="2800" dirty="0" smtClean="0">
                <a:sym typeface="Symbol" pitchFamily="18" charset="2"/>
              </a:rPr>
              <a:t> belongs to the difference of </a:t>
            </a:r>
            <a:r>
              <a:rPr lang="en-US" altLang="zh-TW" sz="2800" i="1" dirty="0" smtClean="0">
                <a:sym typeface="Symbol" pitchFamily="18" charset="2"/>
              </a:rPr>
              <a:t>A</a:t>
            </a:r>
            <a:r>
              <a:rPr lang="en-US" altLang="zh-TW" sz="2800" dirty="0" smtClean="0">
                <a:sym typeface="Symbol" pitchFamily="18" charset="2"/>
              </a:rPr>
              <a:t> and </a:t>
            </a:r>
            <a:r>
              <a:rPr lang="en-US" altLang="zh-TW" sz="2800" i="1" dirty="0" smtClean="0">
                <a:sym typeface="Symbol" pitchFamily="18" charset="2"/>
              </a:rPr>
              <a:t>B</a:t>
            </a:r>
            <a:r>
              <a:rPr lang="en-US" altLang="zh-TW" sz="2800" dirty="0" smtClean="0">
                <a:sym typeface="Symbol" pitchFamily="18" charset="2"/>
              </a:rPr>
              <a:t> if and only if  </a:t>
            </a:r>
            <a:r>
              <a:rPr lang="en-US" altLang="zh-TW" sz="2800" i="1" dirty="0" smtClean="0">
                <a:sym typeface="Symbol" pitchFamily="18" charset="2"/>
              </a:rPr>
              <a:t>x A </a:t>
            </a:r>
            <a:r>
              <a:rPr lang="en-US" altLang="zh-TW" sz="2800" b="1" dirty="0" smtClean="0">
                <a:sym typeface="Symbol" pitchFamily="18" charset="2"/>
              </a:rPr>
              <a:t>and</a:t>
            </a:r>
            <a:r>
              <a:rPr lang="en-US" altLang="zh-TW" sz="2800" i="1" dirty="0" smtClean="0">
                <a:sym typeface="Symbol" pitchFamily="18" charset="2"/>
              </a:rPr>
              <a:t> x B. </a:t>
            </a:r>
            <a:r>
              <a:rPr lang="en-US" altLang="zh-TW" sz="2800" dirty="0" smtClean="0">
                <a:sym typeface="Symbol" pitchFamily="18" charset="2"/>
              </a:rPr>
              <a:t>This tell us that</a:t>
            </a:r>
          </a:p>
          <a:p>
            <a:pPr marL="731520" lvl="1" indent="-274320">
              <a:spcBef>
                <a:spcPts val="600"/>
              </a:spcBef>
            </a:pPr>
            <a:r>
              <a:rPr lang="en-US" altLang="zh-TW" sz="2800" i="1" dirty="0" smtClean="0">
                <a:sym typeface="Symbol" pitchFamily="18" charset="2"/>
              </a:rPr>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a:t>
            </a:r>
            <a:r>
              <a:rPr lang="en-US" altLang="zh-TW" sz="2800" b="1" dirty="0" smtClean="0">
                <a:solidFill>
                  <a:srgbClr val="0000FF"/>
                </a:solidFill>
                <a:sym typeface="Symbol" pitchFamily="18" charset="2"/>
              </a:rPr>
              <a:t>| </a:t>
            </a:r>
            <a:r>
              <a:rPr lang="en-US" altLang="zh-TW" sz="2800" b="1" i="1" dirty="0" smtClean="0">
                <a:solidFill>
                  <a:srgbClr val="0000FF"/>
                </a:solidFill>
                <a:sym typeface="Symbol" pitchFamily="18" charset="2"/>
              </a:rPr>
              <a:t>x A   x B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The difference of A and B is also called the </a:t>
            </a:r>
            <a:r>
              <a:rPr lang="en-US" altLang="zh-TW" sz="2800" i="1" dirty="0" smtClean="0">
                <a:sym typeface="Symbol" pitchFamily="18" charset="2"/>
              </a:rPr>
              <a:t>complement of B with respect to A.</a:t>
            </a:r>
          </a:p>
          <a:p>
            <a:pPr marL="731520" lvl="1" indent="-274320">
              <a:spcBef>
                <a:spcPts val="600"/>
              </a:spcBef>
            </a:pPr>
            <a:r>
              <a:rPr lang="en-US" altLang="zh-TW" sz="2800" b="1" i="1" dirty="0" smtClean="0"/>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A</a:t>
            </a:r>
            <a:r>
              <a:rPr lang="en-US" sz="2800" dirty="0" smtClean="0">
                <a:solidFill>
                  <a:srgbClr val="0000FF"/>
                </a:solidFill>
                <a:sym typeface="Symbol" pitchFamily="18" charset="2"/>
              </a:rPr>
              <a:t> </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B</a:t>
            </a:r>
            <a:r>
              <a:rPr lang="en-US" sz="2800" dirty="0" smtClean="0">
                <a:solidFill>
                  <a:srgbClr val="0000FF"/>
                </a:solidFill>
                <a:sym typeface="Symbol" pitchFamily="18" charset="2"/>
              </a:rPr>
              <a:t> </a:t>
            </a:r>
            <a:endParaRPr lang="en-US" sz="2800" dirty="0" smtClean="0">
              <a:solidFill>
                <a:srgbClr val="0000FF"/>
              </a:solidFill>
            </a:endParaRPr>
          </a:p>
        </p:txBody>
      </p:sp>
      <p:sp>
        <p:nvSpPr>
          <p:cNvPr id="6" name="Line 16"/>
          <p:cNvSpPr>
            <a:spLocks noChangeShapeType="1"/>
          </p:cNvSpPr>
          <p:nvPr/>
        </p:nvSpPr>
        <p:spPr bwMode="auto">
          <a:xfrm>
            <a:off x="2755704" y="5819640"/>
            <a:ext cx="304800" cy="0"/>
          </a:xfrm>
          <a:prstGeom prst="line">
            <a:avLst/>
          </a:prstGeom>
          <a:noFill/>
          <a:ln w="28575">
            <a:solidFill>
              <a:srgbClr val="0000FF">
                <a:alpha val="97000"/>
              </a:srgbClr>
            </a:solidFill>
            <a:round/>
            <a:headEnd/>
            <a:tailEnd/>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257565" y="653725"/>
            <a:ext cx="7808976" cy="1088136"/>
          </a:xfrm>
        </p:spPr>
        <p:txBody>
          <a:bodyPr>
            <a:noAutofit/>
          </a:bodyPr>
          <a:lstStyle/>
          <a:p>
            <a:r>
              <a:rPr lang="en-US" altLang="zh-TW" sz="4000" b="1" dirty="0" smtClean="0">
                <a:latin typeface="+mn-lt"/>
              </a:rPr>
              <a:t>FIGURE 3:</a:t>
            </a:r>
            <a:r>
              <a:rPr lang="en-US" altLang="zh-TW" sz="4000" dirty="0" smtClean="0">
                <a:latin typeface="+mn-lt"/>
              </a:rPr>
              <a:t> </a:t>
            </a:r>
            <a:r>
              <a:rPr lang="en-US" altLang="zh-TW" sz="4000" b="1" dirty="0" smtClean="0">
                <a:latin typeface="+mn-lt"/>
              </a:rPr>
              <a:t>Venn Diagram for the Difference of </a:t>
            </a:r>
            <a:r>
              <a:rPr lang="en-US" altLang="zh-TW" sz="4000" b="1" i="1" dirty="0" smtClean="0">
                <a:latin typeface="+mn-lt"/>
              </a:rPr>
              <a:t>A</a:t>
            </a:r>
            <a:r>
              <a:rPr lang="en-US" altLang="zh-TW" sz="4000" b="1" dirty="0" smtClean="0">
                <a:latin typeface="+mn-lt"/>
              </a:rPr>
              <a:t> and </a:t>
            </a:r>
            <a:r>
              <a:rPr lang="en-US" altLang="zh-TW" sz="4000" b="1" i="1" dirty="0" smtClean="0">
                <a:latin typeface="+mn-lt"/>
              </a:rPr>
              <a:t>B</a:t>
            </a:r>
            <a:endParaRPr lang="en-US" sz="4000" dirty="0">
              <a:latin typeface="+mn-lt"/>
            </a:endParaRPr>
          </a:p>
        </p:txBody>
      </p:sp>
      <p:pic>
        <p:nvPicPr>
          <p:cNvPr id="5" name="Picture 3" descr="02_2_003"/>
          <p:cNvPicPr>
            <a:picLocks noChangeAspect="1" noChangeArrowheads="1"/>
          </p:cNvPicPr>
          <p:nvPr/>
        </p:nvPicPr>
        <p:blipFill>
          <a:blip r:embed="rId2" cstate="print"/>
          <a:srcRect/>
          <a:stretch>
            <a:fillRect/>
          </a:stretch>
        </p:blipFill>
        <p:spPr>
          <a:xfrm>
            <a:off x="1524000" y="2051270"/>
            <a:ext cx="5383213" cy="41175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284861" y="681021"/>
            <a:ext cx="7808976" cy="656460"/>
          </a:xfrm>
        </p:spPr>
        <p:txBody>
          <a:bodyPr>
            <a:noAutofit/>
          </a:bodyPr>
          <a:lstStyle/>
          <a:p>
            <a:r>
              <a:rPr lang="en-US" sz="3600" b="1" i="1" dirty="0" smtClean="0">
                <a:latin typeface="+mn-lt"/>
              </a:rPr>
              <a:t>Difference</a:t>
            </a:r>
            <a:r>
              <a:rPr lang="en-US" sz="3600" dirty="0" smtClean="0">
                <a:latin typeface="+mn-lt"/>
              </a:rPr>
              <a:t> of </a:t>
            </a:r>
            <a:r>
              <a:rPr lang="en-US" sz="3600" b="1" dirty="0" smtClean="0">
                <a:latin typeface="+mn-lt"/>
              </a:rPr>
              <a:t>Two</a:t>
            </a:r>
            <a:r>
              <a:rPr lang="en-US" sz="3600" dirty="0" smtClean="0">
                <a:latin typeface="+mn-lt"/>
              </a:rPr>
              <a:t> </a:t>
            </a:r>
            <a:r>
              <a:rPr lang="en-US" sz="3600" b="1" dirty="0" smtClean="0">
                <a:latin typeface="+mn-lt"/>
              </a:rPr>
              <a:t>Sets: Examples</a:t>
            </a:r>
            <a:endParaRPr lang="en-US" sz="3600" dirty="0">
              <a:latin typeface="+mn-lt"/>
            </a:endParaRPr>
          </a:p>
        </p:txBody>
      </p:sp>
      <p:sp>
        <p:nvSpPr>
          <p:cNvPr id="5" name="Rectangle 4"/>
          <p:cNvSpPr/>
          <p:nvPr/>
        </p:nvSpPr>
        <p:spPr>
          <a:xfrm>
            <a:off x="339453" y="2105004"/>
            <a:ext cx="8515739"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solidFill>
                  <a:srgbClr val="FF0000"/>
                </a:solidFill>
              </a:rPr>
              <a:t>Example 6: </a:t>
            </a:r>
            <a:r>
              <a:rPr lang="en-US" altLang="ja-JP" sz="2800" dirty="0" smtClean="0"/>
              <a:t>The difference of {1, 3, 5} and {1, 2, 3} is the set {5}; that is, {1, 3, 5} </a:t>
            </a:r>
            <a:r>
              <a:rPr lang="en-US" altLang="ja-JP" sz="2800" b="1" dirty="0" smtClean="0"/>
              <a:t>–</a:t>
            </a:r>
            <a:r>
              <a:rPr lang="en-US" altLang="ja-JP" sz="2800" dirty="0" smtClean="0"/>
              <a:t> {1, 2, 3} = {5}. </a:t>
            </a:r>
          </a:p>
          <a:p>
            <a:pPr marL="274320" indent="-274320">
              <a:spcBef>
                <a:spcPts val="600"/>
              </a:spcBef>
              <a:buFont typeface="Arial" pitchFamily="34" charset="0"/>
              <a:buChar char="•"/>
            </a:pPr>
            <a:r>
              <a:rPr lang="en-US" altLang="ja-JP" sz="2800" u="sng" dirty="0" smtClean="0">
                <a:solidFill>
                  <a:srgbClr val="FF0000"/>
                </a:solidFill>
              </a:rPr>
              <a:t>Note</a:t>
            </a:r>
            <a:r>
              <a:rPr lang="en-US" altLang="ja-JP" sz="2800" dirty="0" smtClean="0"/>
              <a:t>: This is the different from the difference of </a:t>
            </a:r>
          </a:p>
          <a:p>
            <a:pPr marL="274320" indent="-274320">
              <a:spcBef>
                <a:spcPts val="600"/>
              </a:spcBef>
            </a:pPr>
            <a:r>
              <a:rPr lang="en-US" altLang="ja-JP" sz="2800" dirty="0" smtClean="0"/>
              <a:t>	{1, 2, 3} and {1, 3, 5} which is the set {2}. </a:t>
            </a:r>
          </a:p>
          <a:p>
            <a:pPr marL="731520" lvl="4" indent="-274320">
              <a:spcBef>
                <a:spcPts val="600"/>
              </a:spcBef>
              <a:buFont typeface="Wingdings" pitchFamily="2" charset="2"/>
              <a:buChar char="§"/>
            </a:pPr>
            <a:r>
              <a:rPr lang="en-US" altLang="ja-JP" sz="2800" dirty="0" smtClean="0"/>
              <a:t>	{1, 2, 3} </a:t>
            </a:r>
            <a:r>
              <a:rPr lang="en-US" altLang="ja-JP" sz="2800" b="1" dirty="0" smtClean="0"/>
              <a:t>–</a:t>
            </a:r>
            <a:r>
              <a:rPr lang="en-US" altLang="ja-JP" sz="2800" dirty="0" smtClean="0"/>
              <a:t> {1, 3, 5} = {2}.  </a:t>
            </a:r>
          </a:p>
          <a:p>
            <a:pPr marL="274320" indent="-274320">
              <a:spcBef>
                <a:spcPts val="600"/>
              </a:spcBef>
              <a:buFont typeface="Arial" pitchFamily="34" charset="0"/>
              <a:buChar char="•"/>
            </a:pPr>
            <a:r>
              <a:rPr lang="en-US" altLang="ja-JP" sz="2800" dirty="0" smtClean="0">
                <a:solidFill>
                  <a:srgbClr val="FF0000"/>
                </a:solidFill>
              </a:rPr>
              <a:t>Example : </a:t>
            </a:r>
            <a:r>
              <a:rPr lang="en-US" altLang="ja-JP" sz="2800" dirty="0" smtClean="0"/>
              <a:t>Let </a:t>
            </a:r>
            <a:r>
              <a:rPr lang="en-US" altLang="ja-JP" sz="2800" i="1" dirty="0" smtClean="0"/>
              <a:t>A</a:t>
            </a:r>
            <a:r>
              <a:rPr lang="en-US" altLang="ja-JP" sz="2800" dirty="0" smtClean="0"/>
              <a:t> = { </a:t>
            </a:r>
            <a:r>
              <a:rPr lang="en-US" altLang="ja-JP" sz="2800" i="1" dirty="0" smtClean="0"/>
              <a:t>a, b, c</a:t>
            </a:r>
            <a:r>
              <a:rPr lang="en-US" altLang="ja-JP" sz="2800" dirty="0" smtClean="0"/>
              <a:t>} and </a:t>
            </a:r>
            <a:r>
              <a:rPr lang="en-US" altLang="ja-JP" sz="2800" i="1" dirty="0" smtClean="0"/>
              <a:t>B</a:t>
            </a:r>
            <a:r>
              <a:rPr lang="en-US" altLang="ja-JP" sz="2800" dirty="0" smtClean="0"/>
              <a:t> = { </a:t>
            </a:r>
            <a:r>
              <a:rPr lang="en-US" altLang="ja-JP" sz="2800" i="1" dirty="0" smtClean="0"/>
              <a:t>b, c, d, e</a:t>
            </a:r>
            <a:r>
              <a:rPr lang="en-US" altLang="ja-JP" sz="2800" dirty="0" smtClean="0"/>
              <a:t> }.</a:t>
            </a:r>
          </a:p>
          <a:p>
            <a:pPr marL="731520" lvl="1" indent="-274320">
              <a:spcBef>
                <a:spcPts val="600"/>
              </a:spcBef>
            </a:pPr>
            <a:r>
              <a:rPr lang="en-US" altLang="zh-TW" sz="2800" b="1" i="1" dirty="0" smtClean="0">
                <a:solidFill>
                  <a:srgbClr val="0000FF"/>
                </a:solidFill>
              </a:rPr>
              <a:t>	 </a:t>
            </a:r>
            <a:r>
              <a:rPr lang="en-US" altLang="zh-TW" sz="2800" i="1" dirty="0" smtClean="0"/>
              <a:t>A</a:t>
            </a:r>
            <a:r>
              <a:rPr lang="en-US" altLang="ja-JP" sz="2800" dirty="0" smtClean="0"/>
              <a:t> – </a:t>
            </a:r>
            <a:r>
              <a:rPr lang="en-US" altLang="zh-TW" sz="2800" i="1" dirty="0" smtClean="0">
                <a:sym typeface="Symbol" pitchFamily="18" charset="2"/>
              </a:rPr>
              <a:t>B = </a:t>
            </a:r>
            <a:r>
              <a:rPr lang="en-US" altLang="zh-TW" sz="2800" dirty="0" smtClean="0">
                <a:sym typeface="Symbol" pitchFamily="18" charset="2"/>
              </a:rPr>
              <a:t>{ </a:t>
            </a:r>
            <a:r>
              <a:rPr lang="en-US" altLang="zh-TW" sz="2800" i="1" dirty="0" smtClean="0">
                <a:sym typeface="Symbol" pitchFamily="18" charset="2"/>
              </a:rPr>
              <a:t>a</a:t>
            </a:r>
            <a:r>
              <a:rPr lang="en-US" altLang="zh-TW" sz="2800" dirty="0" smtClean="0">
                <a:sym typeface="Symbol" pitchFamily="18" charset="2"/>
              </a:rPr>
              <a:t> }  </a:t>
            </a:r>
          </a:p>
          <a:p>
            <a:pPr marL="731520" lvl="1" indent="-274320">
              <a:spcBef>
                <a:spcPts val="600"/>
              </a:spcBef>
            </a:pPr>
            <a:r>
              <a:rPr lang="en-US" altLang="ja-JP" sz="2800" i="1" dirty="0" smtClean="0">
                <a:ea typeface="新細明體" pitchFamily="18" charset="-120"/>
              </a:rPr>
              <a:t>	B</a:t>
            </a:r>
            <a:r>
              <a:rPr lang="en-US" altLang="ja-JP" sz="2800" dirty="0" smtClean="0"/>
              <a:t> – </a:t>
            </a:r>
            <a:r>
              <a:rPr lang="en-US" altLang="ja-JP" sz="2800" i="1" dirty="0" smtClean="0">
                <a:ea typeface="新細明體" pitchFamily="18" charset="-120"/>
                <a:sym typeface="Symbol" pitchFamily="18" charset="2"/>
              </a:rPr>
              <a:t>A = </a:t>
            </a:r>
            <a:r>
              <a:rPr lang="en-US" altLang="ja-JP" sz="2800" dirty="0" smtClean="0">
                <a:ea typeface="新細明體" pitchFamily="18" charset="-120"/>
                <a:sym typeface="Symbol" pitchFamily="18" charset="2"/>
              </a:rPr>
              <a:t>{ </a:t>
            </a:r>
            <a:r>
              <a:rPr lang="en-US" altLang="ja-JP" sz="2800" i="1" dirty="0" smtClean="0">
                <a:ea typeface="新細明體" pitchFamily="18" charset="-120"/>
                <a:sym typeface="Symbol" pitchFamily="18" charset="2"/>
              </a:rPr>
              <a:t>d, e </a:t>
            </a:r>
            <a:r>
              <a:rPr lang="en-US" altLang="ja-JP" sz="2800" dirty="0" smtClean="0">
                <a:ea typeface="新細明體" pitchFamily="18" charset="-120"/>
                <a:sym typeface="Symbol" pitchFamily="18" charset="2"/>
              </a:rPr>
              <a:t>}</a:t>
            </a:r>
            <a:r>
              <a:rPr lang="en-US" altLang="zh-TW" sz="2800" dirty="0" smtClean="0">
                <a:sym typeface="Symbol" pitchFamily="18" charset="2"/>
              </a:rPr>
              <a:t> </a:t>
            </a:r>
            <a:r>
              <a:rPr lang="en-US" altLang="ja-JP" sz="2800"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altLang="ja-JP" sz="4000" b="1" i="1" dirty="0" smtClean="0">
                <a:latin typeface="+mn-lt"/>
              </a:rPr>
              <a:t>Complement</a:t>
            </a:r>
            <a:r>
              <a:rPr lang="en-US" altLang="ja-JP" sz="4000" dirty="0" smtClean="0">
                <a:latin typeface="+mn-lt"/>
              </a:rPr>
              <a:t> </a:t>
            </a:r>
            <a:r>
              <a:rPr lang="en-US" altLang="ja-JP" sz="4000" b="1" dirty="0" smtClean="0">
                <a:latin typeface="+mn-lt"/>
              </a:rPr>
              <a:t>of a Set</a:t>
            </a:r>
            <a:endParaRPr lang="en-US" sz="4000" b="1" dirty="0">
              <a:latin typeface="+mn-lt"/>
            </a:endParaRPr>
          </a:p>
        </p:txBody>
      </p:sp>
      <p:sp>
        <p:nvSpPr>
          <p:cNvPr id="5" name="Rectangle 4"/>
          <p:cNvSpPr/>
          <p:nvPr/>
        </p:nvSpPr>
        <p:spPr>
          <a:xfrm>
            <a:off x="257565" y="2136339"/>
            <a:ext cx="8624923"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Let </a:t>
            </a:r>
            <a:r>
              <a:rPr lang="en-US" altLang="zh-TW" sz="2800" i="1" dirty="0" smtClean="0"/>
              <a:t>U</a:t>
            </a:r>
            <a:r>
              <a:rPr lang="en-US" altLang="zh-TW" sz="2800" dirty="0" smtClean="0"/>
              <a:t> be the universal set. </a:t>
            </a:r>
            <a:r>
              <a:rPr lang="en-US" altLang="zh-TW" sz="2800" dirty="0" smtClean="0">
                <a:solidFill>
                  <a:srgbClr val="0000FF"/>
                </a:solidFill>
              </a:rPr>
              <a:t>The </a:t>
            </a:r>
            <a:r>
              <a:rPr lang="en-US" altLang="zh-TW" sz="2800" b="1" i="1" dirty="0" smtClean="0">
                <a:solidFill>
                  <a:srgbClr val="0000FF"/>
                </a:solidFill>
              </a:rPr>
              <a:t>complement</a:t>
            </a:r>
            <a:r>
              <a:rPr lang="en-US" altLang="zh-TW" sz="2800" dirty="0" smtClean="0">
                <a:solidFill>
                  <a:srgbClr val="0000FF"/>
                </a:solidFill>
              </a:rPr>
              <a:t> of the set </a:t>
            </a:r>
            <a:r>
              <a:rPr lang="en-US" altLang="zh-TW" sz="2800" i="1" dirty="0" smtClean="0">
                <a:solidFill>
                  <a:srgbClr val="0000FF"/>
                </a:solidFill>
              </a:rPr>
              <a:t>A</a:t>
            </a:r>
            <a:r>
              <a:rPr lang="en-US" altLang="zh-TW" sz="2800" dirty="0" smtClean="0">
                <a:solidFill>
                  <a:srgbClr val="0000FF"/>
                </a:solidFill>
              </a:rPr>
              <a:t>, denoted by </a:t>
            </a:r>
            <a:r>
              <a:rPr lang="en-US" altLang="zh-TW" sz="2800" i="1" dirty="0" smtClean="0">
                <a:solidFill>
                  <a:srgbClr val="0000FF"/>
                </a:solidFill>
              </a:rPr>
              <a:t>Ā</a:t>
            </a:r>
            <a:r>
              <a:rPr lang="en-US" altLang="zh-TW" sz="2800" dirty="0" smtClean="0">
                <a:solidFill>
                  <a:srgbClr val="0000FF"/>
                </a:solidFill>
                <a:sym typeface="Symbol" pitchFamily="18" charset="2"/>
              </a:rPr>
              <a:t>, is the complement of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with respect to </a:t>
            </a:r>
            <a:r>
              <a:rPr lang="en-US" altLang="zh-TW" sz="2800" i="1" dirty="0" smtClean="0">
                <a:solidFill>
                  <a:srgbClr val="0000FF"/>
                </a:solidFill>
                <a:sym typeface="Symbol" pitchFamily="18" charset="2"/>
              </a:rPr>
              <a:t>U</a:t>
            </a:r>
            <a:r>
              <a:rPr lang="en-US" altLang="zh-TW" sz="2800" dirty="0" smtClean="0">
                <a:solidFill>
                  <a:srgbClr val="0000FF"/>
                </a:solidFill>
                <a:sym typeface="Symbol" pitchFamily="18" charset="2"/>
              </a:rPr>
              <a:t>. </a:t>
            </a:r>
          </a:p>
          <a:p>
            <a:pPr marL="274320" indent="-274320">
              <a:spcBef>
                <a:spcPts val="600"/>
              </a:spcBef>
              <a:buFont typeface="Arial" pitchFamily="34" charset="0"/>
              <a:buChar char="•"/>
            </a:pPr>
            <a:r>
              <a:rPr lang="en-US" altLang="zh-TW" sz="2800" dirty="0" smtClean="0">
                <a:sym typeface="Symbol" pitchFamily="18" charset="2"/>
              </a:rPr>
              <a:t>An element x belongs to </a:t>
            </a:r>
            <a:r>
              <a:rPr lang="en-US" altLang="zh-TW" sz="2800" i="1" dirty="0" smtClean="0"/>
              <a:t>Ā</a:t>
            </a:r>
            <a:r>
              <a:rPr lang="en-US" altLang="zh-TW" sz="2800" dirty="0" smtClean="0"/>
              <a:t> if and only if </a:t>
            </a:r>
            <a:r>
              <a:rPr lang="en-US" altLang="zh-TW" sz="2800" dirty="0" err="1" smtClean="0">
                <a:sym typeface="Symbol" pitchFamily="18" charset="2"/>
              </a:rPr>
              <a:t>x</a:t>
            </a:r>
            <a:r>
              <a:rPr lang="en-US" altLang="zh-TW" sz="2800" i="1" dirty="0" err="1" smtClean="0">
                <a:sym typeface="Symbol" pitchFamily="18" charset="2"/>
              </a:rPr>
              <a:t>A</a:t>
            </a:r>
            <a:endParaRPr lang="en-US" altLang="zh-TW" sz="2800" dirty="0" smtClean="0">
              <a:sym typeface="Symbol" pitchFamily="18" charset="2"/>
            </a:endParaRPr>
          </a:p>
          <a:p>
            <a:pPr marL="274320" indent="-274320">
              <a:spcBef>
                <a:spcPts val="600"/>
              </a:spcBef>
            </a:pPr>
            <a:r>
              <a:rPr lang="en-US" altLang="zh-TW" sz="2800" dirty="0" smtClean="0">
                <a:sym typeface="Symbol" pitchFamily="18" charset="2"/>
              </a:rPr>
              <a:t>		</a:t>
            </a:r>
            <a:r>
              <a:rPr lang="en-US" altLang="zh-TW" sz="2800" b="1" i="1" dirty="0" smtClean="0">
                <a:solidFill>
                  <a:srgbClr val="0000FF"/>
                </a:solidFill>
              </a:rPr>
              <a:t>Ā </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 </a:t>
            </a:r>
            <a:r>
              <a:rPr lang="en-US" altLang="zh-TW" sz="2800" b="1" dirty="0" smtClean="0">
                <a:solidFill>
                  <a:srgbClr val="0000FF"/>
                </a:solidFill>
                <a:sym typeface="Symbol" pitchFamily="18" charset="2"/>
              </a:rPr>
              <a:t>| </a:t>
            </a:r>
            <a:r>
              <a:rPr lang="en-US" altLang="zh-TW" sz="2800" b="1" i="1" dirty="0" err="1" smtClean="0">
                <a:solidFill>
                  <a:srgbClr val="0000FF"/>
                </a:solidFill>
                <a:sym typeface="Symbol" pitchFamily="18" charset="2"/>
              </a:rPr>
              <a:t>xA</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In other words, the </a:t>
            </a:r>
            <a:r>
              <a:rPr lang="en-US" altLang="zh-TW" sz="2800" dirty="0" smtClean="0">
                <a:solidFill>
                  <a:srgbClr val="0000FF"/>
                </a:solidFill>
                <a:sym typeface="Symbol" pitchFamily="18" charset="2"/>
              </a:rPr>
              <a:t>complement of the set A</a:t>
            </a:r>
            <a:r>
              <a:rPr lang="en-US" altLang="zh-TW" sz="2800" dirty="0" smtClean="0">
                <a:sym typeface="Symbol" pitchFamily="18" charset="2"/>
              </a:rPr>
              <a:t> is </a:t>
            </a:r>
            <a:r>
              <a:rPr lang="en-US" altLang="zh-TW" sz="2800" b="1" i="1" dirty="0" smtClean="0">
                <a:solidFill>
                  <a:srgbClr val="0000FF"/>
                </a:solidFill>
                <a:sym typeface="Symbol" pitchFamily="18" charset="2"/>
              </a:rPr>
              <a:t>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a:t>
            </a:r>
          </a:p>
          <a:p>
            <a:pPr marL="274320" indent="-274320">
              <a:spcBef>
                <a:spcPts val="600"/>
              </a:spcBef>
            </a:pPr>
            <a:r>
              <a:rPr lang="en-US" altLang="zh-TW" sz="2800" b="1" i="1" dirty="0" smtClean="0">
                <a:solidFill>
                  <a:srgbClr val="0000FF"/>
                </a:solidFill>
                <a:sym typeface="Symbol" pitchFamily="18" charset="2"/>
              </a:rPr>
              <a:t>		</a:t>
            </a:r>
            <a:r>
              <a:rPr lang="en-US" altLang="zh-TW" sz="2800" b="1" i="1" dirty="0" smtClean="0">
                <a:solidFill>
                  <a:srgbClr val="0000FF"/>
                </a:solidFill>
              </a:rPr>
              <a:t> Ā </a:t>
            </a:r>
            <a:r>
              <a:rPr lang="en-US" altLang="zh-TW" sz="2800" b="1" i="1" dirty="0" smtClean="0">
                <a:solidFill>
                  <a:srgbClr val="0000FF"/>
                </a:solidFill>
                <a:sym typeface="Symbol" pitchFamily="18" charset="2"/>
              </a:rPr>
              <a:t>= 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 </a:t>
            </a:r>
            <a:endParaRPr lang="en-US" altLang="zh-TW" sz="2800" b="1" dirty="0" smtClean="0">
              <a:solidFill>
                <a:srgbClr val="0000FF"/>
              </a:solidFill>
              <a:sym typeface="Symbol" pitchFamily="18" charset="2"/>
            </a:endParaRPr>
          </a:p>
          <a:p>
            <a:pPr marL="274320" indent="-274320">
              <a:spcBef>
                <a:spcPts val="600"/>
              </a:spcBef>
              <a:buFont typeface="Arial" pitchFamily="34" charset="0"/>
              <a:buChar char="•"/>
            </a:pPr>
            <a:r>
              <a:rPr lang="en-US" altLang="zh-TW" sz="2800" u="sng" dirty="0" smtClean="0">
                <a:solidFill>
                  <a:srgbClr val="FF0000"/>
                </a:solidFill>
                <a:sym typeface="Symbol" pitchFamily="18" charset="2"/>
              </a:rPr>
              <a:t>Practice yourself</a:t>
            </a:r>
            <a:r>
              <a:rPr lang="en-US" altLang="zh-TW" sz="2800" dirty="0" smtClean="0">
                <a:solidFill>
                  <a:srgbClr val="FF0000"/>
                </a:solidFill>
                <a:sym typeface="Symbol" pitchFamily="18" charset="2"/>
              </a:rPr>
              <a:t>: </a:t>
            </a:r>
            <a:r>
              <a:rPr lang="en-US" altLang="zh-TW" sz="2800" i="1" dirty="0" smtClean="0">
                <a:solidFill>
                  <a:srgbClr val="FF0000"/>
                </a:solidFill>
                <a:sym typeface="Symbol" pitchFamily="18" charset="2"/>
              </a:rPr>
              <a:t>Example 8 &amp; Example 9  </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a:xfrm>
            <a:off x="325805" y="571837"/>
            <a:ext cx="7808976" cy="1088136"/>
          </a:xfrm>
        </p:spPr>
        <p:txBody>
          <a:bodyPr>
            <a:noAutofit/>
          </a:bodyPr>
          <a:lstStyle/>
          <a:p>
            <a:r>
              <a:rPr lang="en-US" altLang="zh-TW" sz="3600" b="1" dirty="0" smtClean="0">
                <a:latin typeface="+mn-lt"/>
              </a:rPr>
              <a:t>FIGURE 4: Venn Diagram for the Complement of the Set </a:t>
            </a:r>
            <a:r>
              <a:rPr lang="en-US" altLang="zh-TW" sz="3600" b="1" i="1" dirty="0" smtClean="0">
                <a:latin typeface="+mn-lt"/>
              </a:rPr>
              <a:t>A</a:t>
            </a:r>
            <a:endParaRPr lang="en-US" sz="3600" b="1" dirty="0">
              <a:latin typeface="+mn-lt"/>
            </a:endParaRPr>
          </a:p>
        </p:txBody>
      </p:sp>
      <p:pic>
        <p:nvPicPr>
          <p:cNvPr id="5" name="Picture 3" descr="02_2_004"/>
          <p:cNvPicPr>
            <a:picLocks noChangeAspect="1" noChangeArrowheads="1"/>
          </p:cNvPicPr>
          <p:nvPr/>
        </p:nvPicPr>
        <p:blipFill>
          <a:blip r:embed="rId2" cstate="print"/>
          <a:srcRect/>
          <a:stretch>
            <a:fillRect/>
          </a:stretch>
        </p:blipFill>
        <p:spPr>
          <a:xfrm>
            <a:off x="1514900" y="2137017"/>
            <a:ext cx="5500049" cy="4018128"/>
          </a:xfrm>
          <a:prstGeom prst="rect">
            <a:avLst/>
          </a:prstGeom>
        </p:spPr>
      </p:pic>
      <p:sp>
        <p:nvSpPr>
          <p:cNvPr id="6" name="Text Box 16"/>
          <p:cNvSpPr txBox="1">
            <a:spLocks noChangeArrowheads="1"/>
          </p:cNvSpPr>
          <p:nvPr/>
        </p:nvSpPr>
        <p:spPr bwMode="auto">
          <a:xfrm>
            <a:off x="1752600" y="3134380"/>
            <a:ext cx="1066800" cy="523220"/>
          </a:xfrm>
          <a:prstGeom prst="rect">
            <a:avLst/>
          </a:prstGeom>
          <a:noFill/>
          <a:ln w="9525">
            <a:noFill/>
            <a:miter lim="800000"/>
            <a:headEnd/>
            <a:tailEnd/>
          </a:ln>
        </p:spPr>
        <p:txBody>
          <a:bodyPr anchor="b">
            <a:spAutoFit/>
          </a:bodyPr>
          <a:lstStyle/>
          <a:p>
            <a:pPr algn="ctr"/>
            <a:r>
              <a:rPr lang="ja-JP" altLang="en-US" sz="2800" i="1" smtClean="0">
                <a:cs typeface="Times New Roman" pitchFamily="18" charset="0"/>
                <a:sym typeface="Symbol" pitchFamily="18" charset="2"/>
              </a:rPr>
              <a:t></a:t>
            </a:r>
            <a:r>
              <a:rPr lang="en-US" altLang="ja-JP" sz="2800" i="1" dirty="0" smtClean="0">
                <a:cs typeface="Times New Roman" pitchFamily="18" charset="0"/>
              </a:rPr>
              <a:t>A</a:t>
            </a:r>
            <a:endParaRPr lang="en-US" altLang="ja-JP" sz="2800" i="1" dirty="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a:xfrm>
            <a:off x="325805" y="653725"/>
            <a:ext cx="7808976" cy="1088136"/>
          </a:xfrm>
        </p:spPr>
        <p:txBody>
          <a:bodyPr>
            <a:normAutofit/>
          </a:bodyPr>
          <a:lstStyle/>
          <a:p>
            <a:r>
              <a:rPr lang="en-US" sz="3600" b="1" i="1" dirty="0" smtClean="0">
                <a:latin typeface="+mn-lt"/>
                <a:sym typeface="Symbol" pitchFamily="18" charset="2"/>
              </a:rPr>
              <a:t>Symmetric</a:t>
            </a:r>
            <a:r>
              <a:rPr lang="en-US" sz="3600" b="1" dirty="0" smtClean="0">
                <a:latin typeface="+mn-lt"/>
                <a:sym typeface="Symbol" pitchFamily="18" charset="2"/>
              </a:rPr>
              <a:t> </a:t>
            </a:r>
            <a:r>
              <a:rPr lang="en-US" sz="3600" b="1" i="1" dirty="0" smtClean="0">
                <a:latin typeface="+mn-lt"/>
                <a:sym typeface="Symbol" pitchFamily="18" charset="2"/>
              </a:rPr>
              <a:t>difference</a:t>
            </a:r>
            <a:r>
              <a:rPr lang="en-US" sz="3600" b="1" dirty="0" smtClean="0">
                <a:latin typeface="+mn-lt"/>
                <a:sym typeface="Symbol" pitchFamily="18" charset="2"/>
              </a:rPr>
              <a:t> of Two Sets</a:t>
            </a:r>
            <a:endParaRPr lang="en-US" sz="3600" b="1" dirty="0">
              <a:latin typeface="+mn-lt"/>
            </a:endParaRPr>
          </a:p>
        </p:txBody>
      </p:sp>
      <p:sp>
        <p:nvSpPr>
          <p:cNvPr id="5" name="Rectangle 4"/>
          <p:cNvSpPr/>
          <p:nvPr/>
        </p:nvSpPr>
        <p:spPr>
          <a:xfrm>
            <a:off x="271213" y="2108555"/>
            <a:ext cx="8611275" cy="3400931"/>
          </a:xfrm>
          <a:prstGeom prst="rect">
            <a:avLst/>
          </a:prstGeom>
        </p:spPr>
        <p:txBody>
          <a:bodyPr wrap="square">
            <a:spAutoFit/>
          </a:bodyPr>
          <a:lstStyle/>
          <a:p>
            <a:pPr marL="274320" indent="-274320">
              <a:spcBef>
                <a:spcPts val="600"/>
              </a:spcBef>
              <a:buFont typeface="Arial" pitchFamily="34" charset="0"/>
              <a:buChar char="•"/>
            </a:pPr>
            <a:r>
              <a:rPr lang="en-US" sz="2000" b="1" i="1" u="sng" dirty="0" smtClean="0">
                <a:solidFill>
                  <a:srgbClr val="FF0000"/>
                </a:solidFill>
              </a:rPr>
              <a:t>Definition</a:t>
            </a:r>
            <a:r>
              <a:rPr lang="en-US" sz="2000" dirty="0" smtClean="0"/>
              <a:t>: </a:t>
            </a:r>
            <a:r>
              <a:rPr lang="en-US" sz="2000" dirty="0" smtClean="0">
                <a:solidFill>
                  <a:srgbClr val="0000FF"/>
                </a:solidFill>
              </a:rPr>
              <a:t>The symmetric difference of two sets </a:t>
            </a:r>
            <a:r>
              <a:rPr lang="en-US" sz="2000" i="1" dirty="0" smtClean="0">
                <a:solidFill>
                  <a:srgbClr val="0000FF"/>
                </a:solidFill>
              </a:rPr>
              <a:t>A</a:t>
            </a:r>
            <a:r>
              <a:rPr lang="en-US" sz="2000" dirty="0" smtClean="0">
                <a:solidFill>
                  <a:srgbClr val="0000FF"/>
                </a:solidFill>
              </a:rPr>
              <a:t> and </a:t>
            </a:r>
            <a:r>
              <a:rPr lang="en-US" sz="2000" i="1" dirty="0" smtClean="0">
                <a:solidFill>
                  <a:srgbClr val="0000FF"/>
                </a:solidFill>
              </a:rPr>
              <a:t>B</a:t>
            </a:r>
            <a:r>
              <a:rPr lang="en-US" sz="2000" dirty="0" smtClean="0">
                <a:solidFill>
                  <a:srgbClr val="0000FF"/>
                </a:solidFill>
              </a:rPr>
              <a:t>, denoted by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 B</a:t>
            </a:r>
            <a:r>
              <a:rPr lang="en-US" sz="2000" dirty="0" smtClean="0">
                <a:solidFill>
                  <a:srgbClr val="0000FF"/>
                </a:solidFill>
                <a:sym typeface="Symbol" pitchFamily="18" charset="2"/>
              </a:rPr>
              <a:t>, is the set of elements that belongs to </a:t>
            </a:r>
            <a:r>
              <a:rPr lang="en-US" sz="2000" i="1" dirty="0" smtClean="0">
                <a:solidFill>
                  <a:srgbClr val="0000FF"/>
                </a:solidFill>
                <a:sym typeface="Symbol" pitchFamily="18" charset="2"/>
              </a:rPr>
              <a:t>A</a:t>
            </a:r>
            <a:r>
              <a:rPr lang="en-US" sz="2000" dirty="0" smtClean="0">
                <a:solidFill>
                  <a:srgbClr val="0000FF"/>
                </a:solidFill>
                <a:sym typeface="Symbol" pitchFamily="18" charset="2"/>
              </a:rPr>
              <a:t> or to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 but not to both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and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a:t>
            </a:r>
          </a:p>
          <a:p>
            <a:pPr marL="274320" indent="-274320">
              <a:spcBef>
                <a:spcPts val="600"/>
              </a:spcBef>
            </a:pPr>
            <a:r>
              <a:rPr lang="en-US" sz="2000" b="1" dirty="0" smtClean="0">
                <a:sym typeface="Symbol" pitchFamily="18" charset="2"/>
              </a:rPr>
              <a:t>	A  B </a:t>
            </a:r>
            <a:r>
              <a:rPr lang="en-US" sz="2000" dirty="0" smtClean="0">
                <a:sym typeface="Symbol" pitchFamily="18" charset="2"/>
              </a:rPr>
              <a:t>= The set containing those elements in exactly one of A and B.</a:t>
            </a:r>
          </a:p>
          <a:p>
            <a:pPr marL="274320" indent="-274320">
              <a:spcBef>
                <a:spcPts val="600"/>
              </a:spcBef>
            </a:pPr>
            <a:r>
              <a:rPr lang="en-US" sz="2000" dirty="0" smtClean="0">
                <a:sym typeface="Symbol" pitchFamily="18" charset="2"/>
              </a:rPr>
              <a:t>	</a:t>
            </a:r>
            <a:r>
              <a:rPr lang="en-US" sz="2000" b="1" dirty="0" smtClean="0">
                <a:sym typeface="Symbol" pitchFamily="18" charset="2"/>
              </a:rPr>
              <a:t>A  B</a:t>
            </a:r>
            <a:r>
              <a:rPr lang="en-US" sz="2000" dirty="0" smtClean="0">
                <a:sym typeface="Symbol" pitchFamily="18" charset="2"/>
              </a:rPr>
              <a:t> = </a:t>
            </a:r>
            <a:r>
              <a:rPr lang="en-US" sz="2000" b="1" dirty="0" smtClean="0">
                <a:sym typeface="Symbol" pitchFamily="18" charset="2"/>
              </a:rPr>
              <a:t>{ x | (x  A  x  B) v (x  B  x  A) }</a:t>
            </a:r>
          </a:p>
          <a:p>
            <a:pPr marL="274320" indent="-274320">
              <a:spcBef>
                <a:spcPts val="600"/>
              </a:spcBef>
            </a:pPr>
            <a:r>
              <a:rPr lang="en-US" sz="2000" dirty="0" smtClean="0">
                <a:sym typeface="Symbol" pitchFamily="18" charset="2"/>
              </a:rPr>
              <a:t>		= </a:t>
            </a:r>
            <a:r>
              <a:rPr lang="en-US" sz="2000" b="1" dirty="0" smtClean="0">
                <a:sym typeface="Symbol" pitchFamily="18" charset="2"/>
              </a:rPr>
              <a:t>(</a:t>
            </a:r>
            <a:r>
              <a:rPr lang="en-US" sz="2000" b="1" i="1" dirty="0" smtClean="0">
                <a:sym typeface="Symbol" pitchFamily="18" charset="2"/>
              </a:rPr>
              <a:t>A </a:t>
            </a:r>
            <a:r>
              <a:rPr lang="en-US" altLang="ja-JP" sz="2000" b="1" i="1" dirty="0" smtClean="0"/>
              <a:t>– </a:t>
            </a:r>
            <a:r>
              <a:rPr lang="en-US" sz="2000" b="1" i="1" dirty="0" smtClean="0">
                <a:sym typeface="Symbol" pitchFamily="18" charset="2"/>
              </a:rPr>
              <a:t>B</a:t>
            </a:r>
            <a:r>
              <a:rPr lang="en-US" sz="2000" b="1" dirty="0" smtClean="0">
                <a:sym typeface="Symbol" pitchFamily="18" charset="2"/>
              </a:rPr>
              <a:t>)</a:t>
            </a:r>
            <a:r>
              <a:rPr lang="en-US" sz="2000" b="1" i="1" dirty="0" smtClean="0">
                <a:sym typeface="Symbol" pitchFamily="18" charset="2"/>
              </a:rPr>
              <a:t> </a:t>
            </a:r>
            <a:r>
              <a:rPr lang="en-US" sz="2000" b="1" dirty="0" smtClean="0">
                <a:sym typeface="Symbol" pitchFamily="18" charset="2"/>
              </a:rPr>
              <a:t>U (</a:t>
            </a:r>
            <a:r>
              <a:rPr lang="en-US" sz="2000" b="1" i="1" dirty="0" smtClean="0">
                <a:sym typeface="Symbol" pitchFamily="18" charset="2"/>
              </a:rPr>
              <a:t>B </a:t>
            </a:r>
            <a:r>
              <a:rPr lang="en-US" altLang="ja-JP" sz="2000" b="1" i="1" dirty="0" smtClean="0"/>
              <a:t>– </a:t>
            </a:r>
            <a:r>
              <a:rPr lang="en-US" sz="2000" b="1" i="1" dirty="0" smtClean="0">
                <a:sym typeface="Symbol" pitchFamily="18" charset="2"/>
              </a:rPr>
              <a:t>A</a:t>
            </a:r>
            <a:r>
              <a:rPr lang="en-US" sz="2000" b="1" dirty="0" smtClean="0">
                <a:sym typeface="Symbol" pitchFamily="18" charset="2"/>
              </a:rPr>
              <a:t>)</a:t>
            </a:r>
          </a:p>
          <a:p>
            <a:pPr marL="274320" indent="-274320">
              <a:spcBef>
                <a:spcPts val="600"/>
              </a:spcBef>
            </a:pPr>
            <a:endParaRPr lang="en-US" sz="2000" b="1" u="sng" dirty="0" smtClean="0">
              <a:solidFill>
                <a:srgbClr val="FF0000"/>
              </a:solidFill>
              <a:sym typeface="Symbol" pitchFamily="18" charset="2"/>
            </a:endParaRPr>
          </a:p>
          <a:p>
            <a:pPr marL="274320" indent="-274320">
              <a:spcBef>
                <a:spcPts val="600"/>
              </a:spcBef>
              <a:buFont typeface="Arial" pitchFamily="34" charset="0"/>
              <a:buChar char="•"/>
            </a:pP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ym typeface="Symbol" pitchFamily="18" charset="2"/>
              </a:rPr>
              <a:t>If A = { -3, 0, 1, 2} and B = { 1, 2, 3, 4 }, then A  B = { -3, 0, 3, 4}</a:t>
            </a:r>
          </a:p>
          <a:p>
            <a:pPr marL="274320" indent="-274320">
              <a:spcBef>
                <a:spcPts val="600"/>
              </a:spcBef>
              <a:buFont typeface="Arial" pitchFamily="34" charset="0"/>
              <a:buChar char="•"/>
            </a:pPr>
            <a:r>
              <a:rPr lang="en-US" altLang="zh-TW" sz="2000" i="1" u="sng" dirty="0" smtClean="0">
                <a:solidFill>
                  <a:srgbClr val="FF0000"/>
                </a:solidFill>
              </a:rPr>
              <a:t>Alternate Solution</a:t>
            </a:r>
            <a:r>
              <a:rPr lang="en-US" altLang="zh-TW" sz="2000" i="1" dirty="0" smtClean="0">
                <a:solidFill>
                  <a:srgbClr val="0000FF"/>
                </a:solidFill>
              </a:rPr>
              <a:t>: A</a:t>
            </a:r>
            <a:r>
              <a:rPr lang="en-US" altLang="ja-JP" sz="2000" dirty="0" smtClean="0">
                <a:solidFill>
                  <a:srgbClr val="0000FF"/>
                </a:solidFill>
              </a:rPr>
              <a:t> – </a:t>
            </a:r>
            <a:r>
              <a:rPr lang="en-US" altLang="zh-TW" sz="2000" i="1" dirty="0" smtClean="0">
                <a:solidFill>
                  <a:srgbClr val="0000FF"/>
                </a:solidFill>
                <a:sym typeface="Symbol" pitchFamily="18" charset="2"/>
              </a:rPr>
              <a:t>B = </a:t>
            </a:r>
            <a:r>
              <a:rPr lang="en-US" altLang="zh-TW" sz="2000" dirty="0" smtClean="0">
                <a:solidFill>
                  <a:srgbClr val="0000FF"/>
                </a:solidFill>
                <a:sym typeface="Symbol" pitchFamily="18" charset="2"/>
              </a:rPr>
              <a:t>{ -3, 0 } and </a:t>
            </a:r>
            <a:r>
              <a:rPr lang="en-US" altLang="zh-TW" sz="2000" i="1" dirty="0" smtClean="0">
                <a:solidFill>
                  <a:srgbClr val="0000FF"/>
                </a:solidFill>
                <a:sym typeface="Symbol" pitchFamily="18" charset="2"/>
              </a:rPr>
              <a:t>B </a:t>
            </a:r>
            <a:r>
              <a:rPr lang="en-US" altLang="ja-JP" sz="2000" dirty="0" smtClean="0">
                <a:solidFill>
                  <a:srgbClr val="0000FF"/>
                </a:solidFill>
              </a:rPr>
              <a:t>– </a:t>
            </a:r>
            <a:r>
              <a:rPr lang="en-US" altLang="ja-JP" sz="2000" i="1" dirty="0" smtClean="0">
                <a:solidFill>
                  <a:srgbClr val="0000FF"/>
                </a:solidFill>
                <a:ea typeface="新細明體" pitchFamily="18" charset="-120"/>
                <a:sym typeface="Symbol" pitchFamily="18" charset="2"/>
              </a:rPr>
              <a:t>A</a:t>
            </a:r>
            <a:r>
              <a:rPr lang="en-US" altLang="zh-TW" sz="2000" i="1" dirty="0" smtClean="0">
                <a:solidFill>
                  <a:srgbClr val="0000FF"/>
                </a:solidFill>
                <a:sym typeface="Symbol" pitchFamily="18" charset="2"/>
              </a:rPr>
              <a:t> = { 3, 4 }. </a:t>
            </a:r>
          </a:p>
          <a:p>
            <a:pPr marL="274320" indent="-274320">
              <a:spcBef>
                <a:spcPts val="600"/>
              </a:spcBef>
            </a:pPr>
            <a:r>
              <a:rPr lang="en-US" altLang="zh-TW" sz="2000" i="1" dirty="0" smtClean="0">
                <a:solidFill>
                  <a:srgbClr val="0000FF"/>
                </a:solidFill>
                <a:sym typeface="Symbol" pitchFamily="18" charset="2"/>
              </a:rPr>
              <a:t>			      Therefore,</a:t>
            </a:r>
            <a:r>
              <a:rPr lang="en-US" sz="2000" dirty="0" smtClean="0">
                <a:solidFill>
                  <a:srgbClr val="0000FF"/>
                </a:solidFill>
                <a:sym typeface="Symbol" pitchFamily="18" charset="2"/>
              </a:rPr>
              <a:t> </a:t>
            </a:r>
            <a:r>
              <a:rPr lang="en-US" sz="2000" dirty="0" smtClean="0">
                <a:sym typeface="Symbol" pitchFamily="18" charset="2"/>
              </a:rPr>
              <a:t>A  B =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A - B) U (B - A) </a:t>
            </a:r>
            <a:r>
              <a:rPr lang="en-US" sz="2000" dirty="0" smtClean="0">
                <a:solidFill>
                  <a:srgbClr val="0000FF"/>
                </a:solidFill>
                <a:sym typeface="Symbol" pitchFamily="18" charset="2"/>
              </a:rPr>
              <a:t>= { -3, 0, 3, 4 } </a:t>
            </a:r>
            <a:endParaRPr 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a:xfrm>
            <a:off x="421341" y="449004"/>
            <a:ext cx="7808976" cy="1366147"/>
          </a:xfrm>
        </p:spPr>
        <p:txBody>
          <a:bodyPr>
            <a:noAutofit/>
          </a:bodyPr>
          <a:lstStyle/>
          <a:p>
            <a:r>
              <a:rPr lang="en-US" sz="2800" b="1" dirty="0" smtClean="0">
                <a:latin typeface="+mn-lt"/>
              </a:rPr>
              <a:t>Figure:  Venn Diagram for </a:t>
            </a:r>
            <a:r>
              <a:rPr lang="en-US" sz="2800" b="1" dirty="0" smtClean="0">
                <a:latin typeface="+mn-lt"/>
                <a:sym typeface="Symbol" pitchFamily="1" charset="2"/>
              </a:rPr>
              <a:t>The </a:t>
            </a:r>
            <a:r>
              <a:rPr lang="en-US" sz="2800" b="1" i="1" dirty="0" smtClean="0">
                <a:latin typeface="+mn-lt"/>
                <a:sym typeface="Symbol" pitchFamily="1" charset="2"/>
              </a:rPr>
              <a:t>Symmetric </a:t>
            </a:r>
            <a:br>
              <a:rPr lang="en-US" sz="2800" b="1" i="1" dirty="0" smtClean="0">
                <a:latin typeface="+mn-lt"/>
                <a:sym typeface="Symbol" pitchFamily="1" charset="2"/>
              </a:rPr>
            </a:br>
            <a:r>
              <a:rPr lang="en-US" sz="2800" b="1" i="1" dirty="0" smtClean="0">
                <a:latin typeface="+mn-lt"/>
                <a:sym typeface="Symbol" pitchFamily="1" charset="2"/>
              </a:rPr>
              <a:t>Difference of  two sets A and B</a:t>
            </a:r>
            <a:r>
              <a:rPr lang="en-US" sz="2800" b="1" dirty="0" smtClean="0">
                <a:latin typeface="+mn-lt"/>
                <a:sym typeface="Symbol" pitchFamily="1" charset="2"/>
              </a:rPr>
              <a:t>, A  B</a:t>
            </a:r>
            <a:endParaRPr lang="en-US" sz="2800" b="1" dirty="0">
              <a:latin typeface="+mn-lt"/>
            </a:endParaRPr>
          </a:p>
        </p:txBody>
      </p:sp>
      <p:grpSp>
        <p:nvGrpSpPr>
          <p:cNvPr id="5" name="Group 8"/>
          <p:cNvGrpSpPr>
            <a:grpSpLocks noGrp="1"/>
          </p:cNvGrpSpPr>
          <p:nvPr/>
        </p:nvGrpSpPr>
        <p:grpSpPr bwMode="auto">
          <a:xfrm>
            <a:off x="914398" y="2075608"/>
            <a:ext cx="7134528" cy="4073652"/>
            <a:chOff x="1728" y="2784"/>
            <a:chExt cx="1565" cy="960"/>
          </a:xfrm>
        </p:grpSpPr>
        <p:sp>
          <p:nvSpPr>
            <p:cNvPr id="6" name="Rectangle 9"/>
            <p:cNvSpPr>
              <a:spLocks noChangeArrowheads="1"/>
            </p:cNvSpPr>
            <p:nvPr/>
          </p:nvSpPr>
          <p:spPr bwMode="auto">
            <a:xfrm>
              <a:off x="1728" y="2784"/>
              <a:ext cx="1536" cy="96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7" name="Rectangle 10"/>
            <p:cNvSpPr>
              <a:spLocks noChangeArrowheads="1"/>
            </p:cNvSpPr>
            <p:nvPr/>
          </p:nvSpPr>
          <p:spPr bwMode="auto">
            <a:xfrm>
              <a:off x="2596" y="3008"/>
              <a:ext cx="85" cy="102"/>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A</a:t>
              </a:r>
            </a:p>
          </p:txBody>
        </p:sp>
        <p:sp>
          <p:nvSpPr>
            <p:cNvPr id="8" name="Rectangle 11"/>
            <p:cNvSpPr>
              <a:spLocks noChangeArrowheads="1"/>
            </p:cNvSpPr>
            <p:nvPr/>
          </p:nvSpPr>
          <p:spPr bwMode="auto">
            <a:xfrm>
              <a:off x="3122" y="2821"/>
              <a:ext cx="171" cy="136"/>
            </a:xfrm>
            <a:prstGeom prst="rect">
              <a:avLst/>
            </a:prstGeom>
            <a:noFill/>
            <a:ln w="9525">
              <a:noFill/>
              <a:miter lim="800000"/>
              <a:headEnd/>
              <a:tailEnd/>
            </a:ln>
          </p:spPr>
          <p:txBody>
            <a:bodyPr/>
            <a:lstStyle/>
            <a:p>
              <a:pPr marL="342900" indent="-342900">
                <a:spcBef>
                  <a:spcPct val="20000"/>
                </a:spcBef>
              </a:pPr>
              <a:r>
                <a:rPr lang="en-US" sz="2400" b="1" i="1" dirty="0">
                  <a:solidFill>
                    <a:srgbClr val="0000FF"/>
                  </a:solidFill>
                  <a:latin typeface="Chalkboard"/>
                  <a:sym typeface="Symbol" pitchFamily="18" charset="2"/>
                </a:rPr>
                <a:t>U</a:t>
              </a:r>
            </a:p>
          </p:txBody>
        </p:sp>
        <p:sp>
          <p:nvSpPr>
            <p:cNvPr id="9" name="Oval 12"/>
            <p:cNvSpPr>
              <a:spLocks noChangeArrowheads="1"/>
            </p:cNvSpPr>
            <p:nvPr/>
          </p:nvSpPr>
          <p:spPr bwMode="auto">
            <a:xfrm>
              <a:off x="2208" y="3120"/>
              <a:ext cx="528" cy="528"/>
            </a:xfrm>
            <a:prstGeom prst="ellipse">
              <a:avLst/>
            </a:prstGeom>
            <a:solidFill>
              <a:schemeClr val="bg1"/>
            </a:solidFill>
            <a:ln w="28575">
              <a:solidFill>
                <a:schemeClr val="tx1"/>
              </a:solidFill>
              <a:round/>
              <a:headEnd/>
              <a:tailEnd/>
            </a:ln>
          </p:spPr>
          <p:txBody>
            <a:bodyPr wrap="none" anchor="ctr"/>
            <a:lstStyle/>
            <a:p>
              <a:endParaRPr lang="en-US"/>
            </a:p>
          </p:txBody>
        </p:sp>
        <p:sp>
          <p:nvSpPr>
            <p:cNvPr id="10" name="Rectangle 13"/>
            <p:cNvSpPr>
              <a:spLocks noChangeArrowheads="1"/>
            </p:cNvSpPr>
            <p:nvPr/>
          </p:nvSpPr>
          <p:spPr bwMode="auto">
            <a:xfrm>
              <a:off x="2268" y="3228"/>
              <a:ext cx="100" cy="85"/>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B</a:t>
              </a:r>
            </a:p>
          </p:txBody>
        </p:sp>
        <p:sp>
          <p:nvSpPr>
            <p:cNvPr id="11" name="Oval 14" descr="Light upward diagonal"/>
            <p:cNvSpPr>
              <a:spLocks noChangeArrowheads="1"/>
            </p:cNvSpPr>
            <p:nvPr/>
          </p:nvSpPr>
          <p:spPr bwMode="auto">
            <a:xfrm>
              <a:off x="2544" y="2928"/>
              <a:ext cx="528" cy="528"/>
            </a:xfrm>
            <a:prstGeom prst="ellipse">
              <a:avLst/>
            </a:prstGeom>
            <a:noFill/>
            <a:ln w="28575">
              <a:solidFill>
                <a:schemeClr val="tx1"/>
              </a:solidFill>
              <a:round/>
              <a:headEnd/>
              <a:tailEnd/>
            </a:ln>
          </p:spPr>
          <p:txBody>
            <a:bodyPr wrap="none" anchor="ctr"/>
            <a:lstStyle/>
            <a:p>
              <a:endParaRPr lang="en-US"/>
            </a:p>
          </p:txBody>
        </p:sp>
        <p:sp>
          <p:nvSpPr>
            <p:cNvPr id="12" name="AutoShape 15"/>
            <p:cNvSpPr>
              <a:spLocks noChangeArrowheads="1"/>
            </p:cNvSpPr>
            <p:nvPr/>
          </p:nvSpPr>
          <p:spPr bwMode="auto">
            <a:xfrm>
              <a:off x="2766" y="326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3" name="AutoShape 16"/>
            <p:cNvSpPr>
              <a:spLocks noChangeArrowheads="1"/>
            </p:cNvSpPr>
            <p:nvPr/>
          </p:nvSpPr>
          <p:spPr bwMode="auto">
            <a:xfrm>
              <a:off x="2837" y="307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4" name="AutoShape 17"/>
            <p:cNvSpPr>
              <a:spLocks noChangeArrowheads="1"/>
            </p:cNvSpPr>
            <p:nvPr/>
          </p:nvSpPr>
          <p:spPr bwMode="auto">
            <a:xfrm>
              <a:off x="2652" y="310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5" name="AutoShape 18"/>
            <p:cNvSpPr>
              <a:spLocks noChangeArrowheads="1"/>
            </p:cNvSpPr>
            <p:nvPr/>
          </p:nvSpPr>
          <p:spPr bwMode="auto">
            <a:xfrm>
              <a:off x="2395" y="3177"/>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6" name="AutoShape 19"/>
            <p:cNvSpPr>
              <a:spLocks noChangeArrowheads="1"/>
            </p:cNvSpPr>
            <p:nvPr/>
          </p:nvSpPr>
          <p:spPr bwMode="auto">
            <a:xfrm>
              <a:off x="2304" y="338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7" name="AutoShape 20"/>
            <p:cNvSpPr>
              <a:spLocks noChangeArrowheads="1"/>
            </p:cNvSpPr>
            <p:nvPr/>
          </p:nvSpPr>
          <p:spPr bwMode="auto">
            <a:xfrm>
              <a:off x="2468" y="3364"/>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325805" y="66737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243917" y="2213978"/>
            <a:ext cx="8611275" cy="4001095"/>
          </a:xfrm>
          <a:prstGeom prst="rect">
            <a:avLst/>
          </a:prstGeom>
        </p:spPr>
        <p:txBody>
          <a:bodyPr wrap="square">
            <a:spAutoFit/>
          </a:bodyPr>
          <a:lstStyle/>
          <a:p>
            <a:pPr marL="274320" indent="-274320">
              <a:spcBef>
                <a:spcPts val="600"/>
              </a:spcBef>
              <a:buFont typeface="Wingdings" pitchFamily="2" charset="2"/>
              <a:buChar char="§"/>
            </a:pPr>
            <a:r>
              <a:rPr lang="en-US" altLang="zh-TW" sz="2800" dirty="0" smtClean="0">
                <a:solidFill>
                  <a:srgbClr val="FF0000"/>
                </a:solidFill>
              </a:rPr>
              <a:t>To prove set identities:</a:t>
            </a:r>
          </a:p>
          <a:p>
            <a:pPr marL="274320" indent="-274320">
              <a:spcBef>
                <a:spcPts val="600"/>
              </a:spcBef>
              <a:buFont typeface="Arial" pitchFamily="34" charset="0"/>
              <a:buChar char="•"/>
            </a:pPr>
            <a:r>
              <a:rPr lang="en-US" altLang="zh-TW" sz="2800" dirty="0" smtClean="0">
                <a:solidFill>
                  <a:srgbClr val="0000FF"/>
                </a:solidFill>
              </a:rPr>
              <a:t>Show that </a:t>
            </a:r>
            <a:r>
              <a:rPr lang="en-US" altLang="zh-TW" sz="2800" b="1" dirty="0" smtClean="0">
                <a:solidFill>
                  <a:srgbClr val="0000FF"/>
                </a:solidFill>
              </a:rPr>
              <a:t>each is a subset of the other</a:t>
            </a:r>
          </a:p>
          <a:p>
            <a:pPr marL="731520" lvl="3" indent="-274320">
              <a:spcBef>
                <a:spcPts val="600"/>
              </a:spcBef>
              <a:buFont typeface="Wingdings" pitchFamily="2" charset="2"/>
              <a:buChar char="§"/>
            </a:pPr>
            <a:r>
              <a:rPr lang="en-US" sz="2800" dirty="0" smtClean="0">
                <a:sym typeface="Symbol" pitchFamily="18" charset="2"/>
              </a:rPr>
              <a:t>Show that A  B and that A  B</a:t>
            </a:r>
            <a:endParaRPr lang="en-US" altLang="zh-TW" sz="2800" dirty="0" smtClean="0"/>
          </a:p>
          <a:p>
            <a:pPr marL="274320" indent="-274320">
              <a:spcBef>
                <a:spcPts val="600"/>
              </a:spcBef>
              <a:buFont typeface="Arial" pitchFamily="34" charset="0"/>
              <a:buChar char="•"/>
            </a:pPr>
            <a:r>
              <a:rPr lang="en-US" altLang="zh-TW" sz="2800" dirty="0" smtClean="0">
                <a:solidFill>
                  <a:srgbClr val="0000FF"/>
                </a:solidFill>
              </a:rPr>
              <a:t>Using </a:t>
            </a:r>
            <a:r>
              <a:rPr lang="en-US" altLang="zh-TW" sz="2800" b="1" dirty="0" smtClean="0">
                <a:solidFill>
                  <a:srgbClr val="0000FF"/>
                </a:solidFill>
              </a:rPr>
              <a:t>membership</a:t>
            </a:r>
            <a:r>
              <a:rPr lang="en-US" altLang="zh-TW" sz="2800" dirty="0" smtClean="0">
                <a:solidFill>
                  <a:srgbClr val="0000FF"/>
                </a:solidFill>
              </a:rPr>
              <a:t> </a:t>
            </a:r>
            <a:r>
              <a:rPr lang="en-US" altLang="zh-TW" sz="2800" b="1" dirty="0" smtClean="0">
                <a:solidFill>
                  <a:srgbClr val="0000FF"/>
                </a:solidFill>
              </a:rPr>
              <a:t>tables</a:t>
            </a:r>
          </a:p>
          <a:p>
            <a:pPr marL="731520" lvl="3" indent="-274320">
              <a:spcBef>
                <a:spcPts val="600"/>
              </a:spcBef>
              <a:buFont typeface="Wingdings" pitchFamily="2" charset="2"/>
              <a:buChar char="§"/>
            </a:pPr>
            <a:r>
              <a:rPr lang="en-US" sz="2800" dirty="0" smtClean="0"/>
              <a:t>Like truth tables</a:t>
            </a:r>
            <a:endParaRPr lang="en-US" altLang="zh-TW" sz="2800" dirty="0" smtClean="0"/>
          </a:p>
          <a:p>
            <a:pPr marL="274320" indent="-274320">
              <a:spcBef>
                <a:spcPts val="600"/>
              </a:spcBef>
              <a:buFont typeface="Arial" pitchFamily="34" charset="0"/>
              <a:buChar char="•"/>
            </a:pPr>
            <a:r>
              <a:rPr lang="en-US" sz="2800" dirty="0" smtClean="0">
                <a:solidFill>
                  <a:srgbClr val="0000FF"/>
                </a:solidFill>
                <a:sym typeface="Symbol" pitchFamily="18" charset="2"/>
              </a:rPr>
              <a:t>Use logical equivalences to prove equivalent set definitions </a:t>
            </a:r>
            <a:endParaRPr lang="en-US" altLang="zh-TW" sz="2800" dirty="0" smtClean="0">
              <a:solidFill>
                <a:srgbClr val="0000FF"/>
              </a:solidFill>
            </a:endParaRPr>
          </a:p>
          <a:p>
            <a:pPr marL="274320" indent="-274320">
              <a:spcBef>
                <a:spcPts val="600"/>
              </a:spcBef>
            </a:pPr>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pPr marL="274320" indent="-274320">
              <a:spcBef>
                <a:spcPts val="600"/>
              </a:spcBef>
              <a:buClrTx/>
            </a:pPr>
            <a:r>
              <a:rPr lang="en-US" altLang="zh-TW" sz="2800" b="1" dirty="0" smtClean="0">
                <a:solidFill>
                  <a:schemeClr val="tx1"/>
                </a:solidFill>
              </a:rPr>
              <a:t>2.2 Set Operations </a:t>
            </a:r>
            <a:endParaRPr lang="en-US" sz="2800" dirty="0" smtClean="0">
              <a:solidFill>
                <a:schemeClr val="tx1"/>
              </a:solidFill>
            </a:endParaRPr>
          </a:p>
          <a:p>
            <a:pPr marL="457200" indent="-274320">
              <a:buClrTx/>
              <a:buFont typeface="Arial" pitchFamily="34" charset="0"/>
              <a:buChar char="•"/>
            </a:pPr>
            <a:r>
              <a:rPr lang="en-US" sz="2400" b="1" dirty="0" smtClean="0">
                <a:solidFill>
                  <a:schemeClr val="tx1"/>
                </a:solidFill>
              </a:rPr>
              <a:t>Union </a:t>
            </a:r>
            <a:r>
              <a:rPr lang="en-US" sz="2400" b="1" dirty="0" smtClean="0">
                <a:solidFill>
                  <a:schemeClr val="tx1"/>
                </a:solidFill>
                <a:sym typeface="Wingdings" pitchFamily="2" charset="2"/>
              </a:rPr>
              <a:t>( </a:t>
            </a:r>
            <a:r>
              <a:rPr lang="en-US"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Intersection ( </a:t>
            </a:r>
            <a:r>
              <a:rPr lang="en-US" altLang="ja-JP"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Disjoint Sets</a:t>
            </a:r>
          </a:p>
          <a:p>
            <a:pPr marL="457200" indent="-274320">
              <a:buClrTx/>
              <a:buFont typeface="Arial" pitchFamily="34" charset="0"/>
              <a:buChar char="•"/>
            </a:pPr>
            <a:r>
              <a:rPr lang="en-US" altLang="zh-TW" sz="2400" b="1" dirty="0" smtClean="0">
                <a:solidFill>
                  <a:schemeClr val="tx1"/>
                </a:solidFill>
                <a:sym typeface="Symbol" pitchFamily="18" charset="2"/>
              </a:rPr>
              <a:t>Principle of inclusion-exclusion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Difference (“</a:t>
            </a:r>
            <a:r>
              <a:rPr lang="en-US" sz="2400" dirty="0" smtClean="0">
                <a:solidFill>
                  <a:schemeClr val="tx1"/>
                </a:solidFill>
                <a:sym typeface="Symbol"/>
              </a:rPr>
              <a:t></a:t>
            </a:r>
            <a:r>
              <a:rPr lang="en-US" sz="2400" b="1" dirty="0" smtClean="0">
                <a:solidFill>
                  <a:schemeClr val="tx1"/>
                </a:solidFill>
              </a:rPr>
              <a:t> ”)</a:t>
            </a:r>
          </a:p>
          <a:p>
            <a:pPr marL="457200" indent="-274320">
              <a:buClrTx/>
              <a:buFont typeface="Arial" pitchFamily="34" charset="0"/>
              <a:buChar char="•"/>
            </a:pPr>
            <a:r>
              <a:rPr lang="en-US" sz="2400" b="1" dirty="0" smtClean="0">
                <a:solidFill>
                  <a:schemeClr val="tx1"/>
                </a:solidFill>
              </a:rPr>
              <a:t>Complement(</a:t>
            </a:r>
            <a:r>
              <a:rPr lang="en-US" sz="2400" b="1" dirty="0" smtClean="0">
                <a:solidFill>
                  <a:schemeClr val="tx1"/>
                </a:solidFill>
                <a:sym typeface="Symbol" pitchFamily="18" charset="2"/>
              </a:rPr>
              <a:t>“</a:t>
            </a:r>
            <a:r>
              <a:rPr lang="en-US" sz="2400" b="1" i="1" dirty="0" smtClean="0">
                <a:solidFill>
                  <a:schemeClr val="tx1"/>
                </a:solidFill>
                <a:sym typeface="Symbol" pitchFamily="18" charset="2"/>
              </a:rPr>
              <a:t>   </a:t>
            </a:r>
            <a:r>
              <a:rPr lang="en-US" sz="2400" i="1" dirty="0" smtClean="0">
                <a:solidFill>
                  <a:schemeClr val="tx1"/>
                </a:solidFill>
                <a:sym typeface="Symbol" pitchFamily="18" charset="2"/>
              </a:rPr>
              <a:t>  </a:t>
            </a:r>
            <a:r>
              <a:rPr lang="en-US" sz="2400" b="1" i="1" dirty="0" smtClean="0">
                <a:solidFill>
                  <a:schemeClr val="tx1"/>
                </a:solidFill>
                <a:sym typeface="Symbol" pitchFamily="18" charset="2"/>
              </a:rPr>
              <a:t> </a:t>
            </a:r>
            <a:r>
              <a:rPr lang="en-US" sz="2400" b="1" dirty="0" smtClean="0">
                <a:solidFill>
                  <a:schemeClr val="tx1"/>
                </a:solidFill>
                <a:sym typeface="Symbol" pitchFamily="18" charset="2"/>
              </a:rPr>
              <a:t>”)</a:t>
            </a:r>
          </a:p>
          <a:p>
            <a:pPr marL="457200" indent="-274320">
              <a:buClrTx/>
              <a:buFont typeface="Arial" pitchFamily="34" charset="0"/>
              <a:buChar char="•"/>
            </a:pPr>
            <a:r>
              <a:rPr lang="en-US" sz="2400" b="1" dirty="0" smtClean="0">
                <a:solidFill>
                  <a:schemeClr val="tx1"/>
                </a:solidFill>
                <a:sym typeface="Symbol" pitchFamily="18" charset="2"/>
              </a:rPr>
              <a:t>Symmetric Difference (  )</a:t>
            </a:r>
          </a:p>
          <a:p>
            <a:pPr marL="457200" indent="-274320">
              <a:buClrTx/>
              <a:buFont typeface="Arial" pitchFamily="34" charset="0"/>
              <a:buChar char="•"/>
            </a:pPr>
            <a:r>
              <a:rPr lang="en-US" altLang="zh-TW" sz="2400" b="1" dirty="0" smtClean="0">
                <a:solidFill>
                  <a:schemeClr val="tx1"/>
                </a:solidFill>
              </a:rPr>
              <a:t>Set Identities</a:t>
            </a:r>
            <a:endParaRPr lang="en-US" sz="2400" b="1" dirty="0" smtClean="0">
              <a:solidFill>
                <a:schemeClr val="tx1"/>
              </a:solidFill>
              <a:sym typeface="Symbol" pitchFamily="18" charset="2"/>
            </a:endParaRPr>
          </a:p>
          <a:p>
            <a:pPr marL="457200" indent="-274320">
              <a:buClrTx/>
              <a:buFont typeface="Arial" pitchFamily="34" charset="0"/>
              <a:buChar char="•"/>
            </a:pPr>
            <a:r>
              <a:rPr lang="en-US" sz="2400" b="1" dirty="0" smtClean="0">
                <a:solidFill>
                  <a:schemeClr val="tx1"/>
                </a:solidFill>
                <a:sym typeface="Symbol" pitchFamily="18" charset="2"/>
              </a:rPr>
              <a:t>Computer Representation of Sets</a:t>
            </a:r>
            <a:endParaRPr lang="en-US" sz="24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312157" y="59913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pic>
        <p:nvPicPr>
          <p:cNvPr id="5" name="Picture 3" descr="t02_2_01"/>
          <p:cNvPicPr>
            <a:picLocks noChangeAspect="1" noChangeArrowheads="1"/>
          </p:cNvPicPr>
          <p:nvPr/>
        </p:nvPicPr>
        <p:blipFill>
          <a:blip r:embed="rId2" cstate="print"/>
          <a:srcRect/>
          <a:stretch>
            <a:fillRect/>
          </a:stretch>
        </p:blipFill>
        <p:spPr bwMode="auto">
          <a:xfrm>
            <a:off x="2146976" y="1810693"/>
            <a:ext cx="4711024" cy="446728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a:xfrm>
            <a:off x="325805" y="653725"/>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25805" y="2090241"/>
            <a:ext cx="8611275"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This table is gotten from the previous table(TABLE 6, page 24) of logical identities by rewriting as follows:</a:t>
            </a:r>
          </a:p>
          <a:p>
            <a:pPr marL="274320" lvl="1" indent="-274320">
              <a:spcBef>
                <a:spcPts val="600"/>
              </a:spcBef>
              <a:buClr>
                <a:schemeClr val="accent1"/>
              </a:buClr>
              <a:buFont typeface="Wingdings" pitchFamily="2" charset="2"/>
              <a:buChar char="Ø"/>
            </a:pPr>
            <a:endParaRPr lang="en-US" altLang="ja-JP" sz="2800" i="1" dirty="0" smtClean="0"/>
          </a:p>
          <a:p>
            <a:pPr marL="731520" lvl="2" indent="-274320">
              <a:spcBef>
                <a:spcPts val="600"/>
              </a:spcBef>
              <a:buClr>
                <a:schemeClr val="tx1"/>
              </a:buClr>
              <a:buFont typeface="Wingdings" pitchFamily="2" charset="2"/>
              <a:buChar char="§"/>
            </a:pPr>
            <a:r>
              <a:rPr lang="en-US" altLang="ja-JP" sz="2800" i="1" dirty="0" smtClean="0">
                <a:solidFill>
                  <a:srgbClr val="FF0000"/>
                </a:solidFill>
              </a:rPr>
              <a:t>Disjunction</a:t>
            </a:r>
            <a:r>
              <a:rPr lang="en-US" altLang="ja-JP" sz="2800" dirty="0" smtClean="0"/>
              <a:t> “</a:t>
            </a:r>
            <a:r>
              <a:rPr lang="en-US" altLang="ja-JP" sz="2800" dirty="0" smtClean="0">
                <a:solidFill>
                  <a:srgbClr val="FF0000"/>
                </a:solidFill>
                <a:sym typeface="Symbol" pitchFamily="18" charset="2"/>
              </a:rPr>
              <a:t></a:t>
            </a:r>
            <a:r>
              <a:rPr lang="en-US" altLang="ja-JP" sz="2800" dirty="0" smtClean="0">
                <a:sym typeface="Symbol" pitchFamily="18" charset="2"/>
              </a:rPr>
              <a:t>”</a:t>
            </a:r>
            <a:r>
              <a:rPr lang="en-US" altLang="ja-JP" sz="2800" dirty="0" smtClean="0">
                <a:solidFill>
                  <a:srgbClr val="FF0000"/>
                </a:solidFill>
                <a:sym typeface="Symbol" pitchFamily="18" charset="2"/>
              </a:rPr>
              <a:t> </a:t>
            </a:r>
            <a:r>
              <a:rPr lang="en-US" altLang="ja-JP" sz="2800" dirty="0" smtClean="0">
                <a:solidFill>
                  <a:srgbClr val="FF0000"/>
                </a:solidFill>
                <a:sym typeface="Wingdings" pitchFamily="2" charset="2"/>
              </a:rPr>
              <a:t> </a:t>
            </a:r>
            <a:r>
              <a:rPr lang="en-US" altLang="ja-JP" sz="2800" dirty="0" smtClean="0">
                <a:sym typeface="Wingdings" pitchFamily="2" charset="2"/>
              </a:rPr>
              <a:t>becomes </a:t>
            </a:r>
            <a:r>
              <a:rPr lang="en-US" altLang="ja-JP" sz="2800" i="1" dirty="0" smtClean="0">
                <a:solidFill>
                  <a:srgbClr val="FF0000"/>
                </a:solidFill>
                <a:sym typeface="Symbol" pitchFamily="18" charset="2"/>
              </a:rPr>
              <a:t>union</a:t>
            </a:r>
            <a:r>
              <a:rPr lang="en-US" altLang="ja-JP" sz="2800" dirty="0" smtClean="0">
                <a:sym typeface="Symbol" pitchFamily="18" charset="2"/>
              </a:rPr>
              <a:t> “</a:t>
            </a:r>
            <a:r>
              <a:rPr lang="en-US" altLang="ja-JP" sz="2800" dirty="0" smtClean="0">
                <a:solidFill>
                  <a:srgbClr val="FF0000"/>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Conjunction</a:t>
            </a:r>
            <a:r>
              <a:rPr lang="en-US" altLang="ja-JP" sz="2800" dirty="0" smtClean="0">
                <a:sym typeface="Symbol" pitchFamily="18" charset="2"/>
              </a:rPr>
              <a:t> “</a:t>
            </a:r>
            <a:r>
              <a:rPr lang="en-US" altLang="ja-JP" sz="2800" dirty="0" smtClean="0">
                <a:solidFill>
                  <a:srgbClr val="0000FF"/>
                </a:solidFill>
                <a:sym typeface="Symbol" pitchFamily="18" charset="2"/>
              </a:rPr>
              <a:t></a:t>
            </a:r>
            <a:r>
              <a:rPr lang="en-US" altLang="ja-JP" sz="2800" dirty="0" smtClean="0">
                <a:sym typeface="Symbol" pitchFamily="18" charset="2"/>
              </a:rPr>
              <a:t>” becomes </a:t>
            </a:r>
            <a:r>
              <a:rPr lang="en-US" altLang="ja-JP" sz="2800" i="1" dirty="0" smtClean="0">
                <a:solidFill>
                  <a:srgbClr val="0000FF"/>
                </a:solidFill>
                <a:sym typeface="Symbol" pitchFamily="18" charset="2"/>
              </a:rPr>
              <a:t>intersection</a:t>
            </a:r>
            <a:r>
              <a:rPr lang="en-US" altLang="ja-JP" sz="2800" dirty="0" smtClean="0">
                <a:sym typeface="Symbol" pitchFamily="18" charset="2"/>
              </a:rPr>
              <a:t> “</a:t>
            </a:r>
            <a:r>
              <a:rPr lang="en-US" altLang="ja-JP" sz="2800" dirty="0" smtClean="0">
                <a:solidFill>
                  <a:srgbClr val="0000FF"/>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C00000"/>
                </a:solidFill>
                <a:sym typeface="Symbol" pitchFamily="18" charset="2"/>
              </a:rPr>
              <a:t>Negation</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C00000"/>
                </a:solidFill>
                <a:sym typeface="Symbol" pitchFamily="18" charset="2"/>
              </a:rPr>
              <a:t></a:t>
            </a:r>
            <a:r>
              <a:rPr lang="en-US" altLang="ja-JP" sz="2800" dirty="0" smtClean="0">
                <a:sym typeface="Symbol" pitchFamily="18" charset="2"/>
              </a:rPr>
              <a:t>” becomes </a:t>
            </a:r>
            <a:r>
              <a:rPr lang="en-US" altLang="ja-JP" sz="2800" i="1" dirty="0" smtClean="0">
                <a:solidFill>
                  <a:srgbClr val="C00000"/>
                </a:solidFill>
                <a:sym typeface="Symbol" pitchFamily="18" charset="2"/>
              </a:rPr>
              <a:t>complementation</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C00000"/>
                </a:solidFill>
                <a:sym typeface="Symbol" pitchFamily="18" charset="2"/>
              </a:rPr>
              <a:t>–</a:t>
            </a:r>
            <a:r>
              <a:rPr lang="en-US" altLang="ja-JP" sz="2800" dirty="0" smtClean="0">
                <a:sym typeface="Symbol" pitchFamily="18" charset="2"/>
              </a:rPr>
              <a:t>” </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False</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0000FF"/>
                </a:solidFill>
                <a:sym typeface="Symbol" pitchFamily="18" charset="2"/>
              </a:rPr>
              <a:t>F</a:t>
            </a:r>
            <a:r>
              <a:rPr lang="en-US" altLang="ja-JP" sz="2800" dirty="0" smtClean="0">
                <a:sym typeface="Symbol" pitchFamily="18" charset="2"/>
              </a:rPr>
              <a:t>” becomes </a:t>
            </a:r>
            <a:r>
              <a:rPr lang="en-US" altLang="ja-JP" sz="2800" i="1" dirty="0" smtClean="0">
                <a:sym typeface="Symbol" pitchFamily="18" charset="2"/>
              </a:rPr>
              <a:t>the </a:t>
            </a:r>
            <a:r>
              <a:rPr lang="en-US" altLang="ja-JP" sz="2800" i="1" dirty="0" smtClean="0">
                <a:solidFill>
                  <a:srgbClr val="0000FF"/>
                </a:solidFill>
                <a:sym typeface="Symbol" pitchFamily="18" charset="2"/>
              </a:rPr>
              <a:t>empty set </a:t>
            </a:r>
            <a:r>
              <a:rPr lang="en-US" altLang="ja-JP" sz="2800" dirty="0" smtClean="0">
                <a:solidFill>
                  <a:srgbClr val="0000FF"/>
                </a:solidFill>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B050"/>
                </a:solidFill>
                <a:sym typeface="Symbol" pitchFamily="18" charset="2"/>
              </a:rPr>
              <a:t>True</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00B050"/>
                </a:solidFill>
                <a:sym typeface="Symbol" pitchFamily="18" charset="2"/>
              </a:rPr>
              <a:t>T</a:t>
            </a:r>
            <a:r>
              <a:rPr lang="en-US" altLang="ja-JP" sz="2800" dirty="0" smtClean="0">
                <a:sym typeface="Symbol" pitchFamily="18" charset="2"/>
              </a:rPr>
              <a:t>” becomes </a:t>
            </a:r>
            <a:r>
              <a:rPr lang="en-US" altLang="ja-JP" sz="2800" i="1" dirty="0" smtClean="0">
                <a:sym typeface="Symbol" pitchFamily="18" charset="2"/>
              </a:rPr>
              <a:t>the </a:t>
            </a:r>
            <a:r>
              <a:rPr lang="en-US" altLang="ja-JP" sz="2800" i="1" dirty="0" smtClean="0">
                <a:solidFill>
                  <a:srgbClr val="00B050"/>
                </a:solidFill>
                <a:sym typeface="Symbol" pitchFamily="18" charset="2"/>
              </a:rPr>
              <a:t>universal set </a:t>
            </a:r>
            <a:r>
              <a:rPr lang="en-US" altLang="ja-JP" sz="2800" dirty="0" smtClean="0">
                <a:solidFill>
                  <a:srgbClr val="00B050"/>
                </a:solidFill>
                <a:sym typeface="Symbol" pitchFamily="18" charset="2"/>
              </a:rPr>
              <a:t>U </a:t>
            </a:r>
            <a:endParaRPr lang="en-US"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325805" y="640077"/>
            <a:ext cx="7808976" cy="1088136"/>
          </a:xfrm>
        </p:spPr>
        <p:txBody>
          <a:bodyPr>
            <a:normAutofit/>
          </a:bodyPr>
          <a:lstStyle/>
          <a:p>
            <a:pPr algn="ctr"/>
            <a:r>
              <a:rPr lang="en-US" sz="4000" b="1" dirty="0" smtClean="0">
                <a:latin typeface="+mn-lt"/>
              </a:rPr>
              <a:t>Membership Table</a:t>
            </a:r>
            <a:endParaRPr lang="en-US" sz="4000" b="1" dirty="0">
              <a:latin typeface="+mn-lt"/>
            </a:endParaRPr>
          </a:p>
        </p:txBody>
      </p:sp>
      <p:sp>
        <p:nvSpPr>
          <p:cNvPr id="5" name="Rectangle 4"/>
          <p:cNvSpPr/>
          <p:nvPr/>
        </p:nvSpPr>
        <p:spPr>
          <a:xfrm>
            <a:off x="312156" y="2355195"/>
            <a:ext cx="8624923"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0000FF"/>
                </a:solidFill>
              </a:rPr>
              <a:t>Membership Table</a:t>
            </a:r>
            <a:r>
              <a:rPr lang="en-US" sz="2800" dirty="0" smtClean="0"/>
              <a:t>: A table displaying the membership of elements in sets.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altLang="ja-JP" sz="2800" u="sng" dirty="0" smtClean="0">
                <a:solidFill>
                  <a:srgbClr val="FF0000"/>
                </a:solidFill>
                <a:sym typeface="Symbol" pitchFamily="18" charset="2"/>
              </a:rPr>
              <a:t>Example 13</a:t>
            </a:r>
            <a:r>
              <a:rPr lang="en-US" altLang="ja-JP" sz="2800" dirty="0" smtClean="0">
                <a:solidFill>
                  <a:srgbClr val="FF0000"/>
                </a:solidFill>
                <a:sym typeface="Symbol" pitchFamily="18" charset="2"/>
              </a:rPr>
              <a:t>: Use membership table Show that </a:t>
            </a:r>
          </a:p>
          <a:p>
            <a:pPr marL="274320" indent="-274320">
              <a:spcBef>
                <a:spcPts val="600"/>
              </a:spcBef>
            </a:pPr>
            <a:r>
              <a:rPr lang="en-US" altLang="ja-JP" sz="2800" dirty="0" smtClean="0">
                <a:solidFill>
                  <a:srgbClr val="FF0000"/>
                </a:solidFill>
                <a:sym typeface="Symbol" pitchFamily="18" charset="2"/>
              </a:rPr>
              <a:t>	A  (B  C) = (A  B)  (A  C). </a:t>
            </a:r>
            <a:endParaRPr lang="en-US" sz="2800" dirty="0" smtClean="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243917" y="653725"/>
            <a:ext cx="7808976" cy="1088136"/>
          </a:xfrm>
        </p:spPr>
        <p:txBody>
          <a:bodyPr>
            <a:noAutofit/>
          </a:bodyPr>
          <a:lstStyle/>
          <a:p>
            <a:pPr algn="ctr"/>
            <a:r>
              <a:rPr lang="en-US" sz="4000" b="1" dirty="0" smtClean="0">
                <a:latin typeface="+mn-lt"/>
              </a:rPr>
              <a:t>Solution of Example 13</a:t>
            </a:r>
            <a:endParaRPr lang="en-US" sz="4000" b="1" dirty="0">
              <a:latin typeface="+mn-lt"/>
            </a:endParaRPr>
          </a:p>
        </p:txBody>
      </p:sp>
      <p:pic>
        <p:nvPicPr>
          <p:cNvPr id="5" name="Picture 3" descr="t02_2_02"/>
          <p:cNvPicPr>
            <a:picLocks noChangeAspect="1" noChangeArrowheads="1"/>
          </p:cNvPicPr>
          <p:nvPr/>
        </p:nvPicPr>
        <p:blipFill>
          <a:blip r:embed="rId2" cstate="print"/>
          <a:srcRect/>
          <a:stretch>
            <a:fillRect/>
          </a:stretch>
        </p:blipFill>
        <p:spPr>
          <a:xfrm>
            <a:off x="304800" y="2224590"/>
            <a:ext cx="8631238" cy="39840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39453" y="640077"/>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39453" y="2101755"/>
            <a:ext cx="8597627" cy="3083921"/>
          </a:xfrm>
          <a:prstGeom prst="rect">
            <a:avLst/>
          </a:prstGeom>
        </p:spPr>
        <p:txBody>
          <a:bodyPr wrap="square">
            <a:spAutoFit/>
          </a:bodyPr>
          <a:lstStyle/>
          <a:p>
            <a:pPr marL="457200" indent="-457200">
              <a:lnSpc>
                <a:spcPct val="90000"/>
              </a:lnSpc>
            </a:pPr>
            <a:endParaRPr lang="en-US" sz="2400" dirty="0" smtClean="0">
              <a:solidFill>
                <a:srgbClr val="0000FF"/>
              </a:solidFill>
              <a:latin typeface="Comic Sans MS" pitchFamily="66" charset="0"/>
              <a:sym typeface="Symbol" pitchFamily="18" charset="2"/>
            </a:endParaRPr>
          </a:p>
          <a:p>
            <a:pPr marL="457200" indent="-457200">
              <a:lnSpc>
                <a:spcPct val="90000"/>
              </a:lnSpc>
            </a:pPr>
            <a:r>
              <a:rPr lang="en-US" sz="2400" dirty="0" smtClean="0">
                <a:solidFill>
                  <a:srgbClr val="0000FF"/>
                </a:solidFill>
                <a:latin typeface="Comic Sans MS" pitchFamily="66" charset="0"/>
                <a:sym typeface="Symbol" pitchFamily="18" charset="2"/>
              </a:rPr>
              <a:t>Prove that  </a:t>
            </a:r>
            <a:r>
              <a:rPr lang="en-US" sz="2400" dirty="0" smtClean="0">
                <a:latin typeface="Comic Sans MS" pitchFamily="66" charset="0"/>
              </a:rPr>
              <a:t>(A </a:t>
            </a:r>
            <a:r>
              <a:rPr lang="en-US" sz="2400" dirty="0" smtClean="0">
                <a:latin typeface="Comic Sans MS" pitchFamily="66" charset="0"/>
                <a:sym typeface="Symbol" pitchFamily="18" charset="2"/>
              </a:rPr>
              <a:t>U</a:t>
            </a:r>
            <a:r>
              <a:rPr lang="en-US" sz="2400" dirty="0" smtClean="0">
                <a:latin typeface="Comic Sans MS" pitchFamily="66" charset="0"/>
              </a:rPr>
              <a:t> </a:t>
            </a:r>
            <a:r>
              <a:rPr lang="en-US" sz="2400" dirty="0" smtClean="0">
                <a:latin typeface="Comic Sans MS" pitchFamily="66" charset="0"/>
                <a:sym typeface="Symbol" pitchFamily="18" charset="2"/>
              </a:rPr>
              <a:t>B)</a:t>
            </a:r>
            <a:r>
              <a:rPr lang="en-US" sz="2400" dirty="0" smtClean="0">
                <a:latin typeface="Comic Sans MS" pitchFamily="66" charset="0"/>
              </a:rPr>
              <a:t> </a:t>
            </a:r>
            <a:r>
              <a:rPr lang="en-US" sz="2400" dirty="0" smtClean="0">
                <a:latin typeface="Comic Sans MS" pitchFamily="66" charset="0"/>
                <a:sym typeface="Symbol" pitchFamily="18" charset="2"/>
              </a:rPr>
              <a:t>= A  B</a:t>
            </a:r>
            <a:r>
              <a:rPr lang="en-US" sz="2400" dirty="0" smtClean="0">
                <a:solidFill>
                  <a:srgbClr val="0000FF"/>
                </a:solidFill>
                <a:latin typeface="Comic Sans MS" pitchFamily="66" charset="0"/>
                <a:sym typeface="Symbol" pitchFamily="18" charset="2"/>
              </a:rPr>
              <a:t> using a membership table.</a:t>
            </a: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r>
              <a:rPr lang="en-US" sz="2400" dirty="0" smtClean="0">
                <a:latin typeface="Comic Sans MS" pitchFamily="66" charset="0"/>
                <a:sym typeface="Symbol" pitchFamily="18" charset="2"/>
              </a:rPr>
              <a:t> </a:t>
            </a:r>
          </a:p>
        </p:txBody>
      </p:sp>
      <p:sp>
        <p:nvSpPr>
          <p:cNvPr id="7" name="Line 7"/>
          <p:cNvSpPr>
            <a:spLocks noChangeShapeType="1"/>
          </p:cNvSpPr>
          <p:nvPr/>
        </p:nvSpPr>
        <p:spPr bwMode="auto">
          <a:xfrm>
            <a:off x="2158624" y="2405432"/>
            <a:ext cx="914400" cy="0"/>
          </a:xfrm>
          <a:prstGeom prst="line">
            <a:avLst/>
          </a:prstGeom>
          <a:noFill/>
          <a:ln w="2857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3498384" y="2419080"/>
            <a:ext cx="228600" cy="0"/>
          </a:xfrm>
          <a:prstGeom prst="line">
            <a:avLst/>
          </a:prstGeom>
          <a:noFill/>
          <a:ln w="28575">
            <a:solidFill>
              <a:schemeClr val="tx1"/>
            </a:solidFill>
            <a:round/>
            <a:headEnd/>
            <a:tailEnd/>
          </a:ln>
        </p:spPr>
        <p:txBody>
          <a:bodyPr wrap="none" anchor="ctr"/>
          <a:lstStyle/>
          <a:p>
            <a:endParaRPr lang="en-US"/>
          </a:p>
        </p:txBody>
      </p:sp>
      <p:sp>
        <p:nvSpPr>
          <p:cNvPr id="9" name="Line 9"/>
          <p:cNvSpPr>
            <a:spLocks noChangeShapeType="1"/>
          </p:cNvSpPr>
          <p:nvPr/>
        </p:nvSpPr>
        <p:spPr bwMode="auto">
          <a:xfrm>
            <a:off x="4085248" y="2419080"/>
            <a:ext cx="228600" cy="0"/>
          </a:xfrm>
          <a:prstGeom prst="line">
            <a:avLst/>
          </a:prstGeom>
          <a:noFill/>
          <a:ln w="28575">
            <a:solidFill>
              <a:schemeClr val="tx1"/>
            </a:solidFill>
            <a:round/>
            <a:headEnd/>
            <a:tailEnd/>
          </a:ln>
        </p:spPr>
        <p:txBody>
          <a:bodyPr wrap="none" anchor="ctr"/>
          <a:lstStyle/>
          <a:p>
            <a:endParaRPr lang="en-US"/>
          </a:p>
        </p:txBody>
      </p:sp>
      <p:graphicFrame>
        <p:nvGraphicFramePr>
          <p:cNvPr id="10" name="Group 74"/>
          <p:cNvGraphicFramePr>
            <a:graphicFrameLocks noGrp="1"/>
          </p:cNvGraphicFramePr>
          <p:nvPr/>
        </p:nvGraphicFramePr>
        <p:xfrm>
          <a:off x="723330" y="3429000"/>
          <a:ext cx="6823882" cy="2207260"/>
        </p:xfrm>
        <a:graphic>
          <a:graphicData uri="http://schemas.openxmlformats.org/drawingml/2006/table">
            <a:tbl>
              <a:tblPr/>
              <a:tblGrid>
                <a:gridCol w="578812"/>
                <a:gridCol w="590996"/>
                <a:gridCol w="682388"/>
                <a:gridCol w="682388"/>
                <a:gridCol w="1559745"/>
                <a:gridCol w="1169808"/>
                <a:gridCol w="1559745"/>
              </a:tblGrid>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A</a:t>
                      </a:r>
                      <a:endParaRPr kumimoji="0" lang="en-US" sz="20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B</a:t>
                      </a:r>
                      <a:endParaRPr kumimoji="0" lang="en-US" sz="24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 B</a:t>
                      </a:r>
                      <a:endParaRPr kumimoji="0" lang="en-US" sz="2400" b="0" i="0"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U B</a:t>
                      </a:r>
                      <a:endParaRPr kumimoji="0" lang="en-US" sz="2400" b="0" i="0" u="none" strike="noStrike" cap="none" normalizeH="0" baseline="0" dirty="0" smtClean="0">
                        <a:ln>
                          <a:noFill/>
                        </a:ln>
                        <a:solidFill>
                          <a:schemeClr val="tx1"/>
                        </a:solidFill>
                        <a:effectLst/>
                        <a:latin typeface="Comic Sans MS" pitchFamily="1"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U B</a:t>
                      </a:r>
                      <a:endParaRPr kumimoji="0" lang="en-US" sz="2000" b="0" i="1"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 name="Line 66"/>
          <p:cNvSpPr>
            <a:spLocks noChangeShapeType="1"/>
          </p:cNvSpPr>
          <p:nvPr/>
        </p:nvSpPr>
        <p:spPr bwMode="auto">
          <a:xfrm>
            <a:off x="2130184" y="3581400"/>
            <a:ext cx="228600" cy="0"/>
          </a:xfrm>
          <a:prstGeom prst="line">
            <a:avLst/>
          </a:prstGeom>
          <a:noFill/>
          <a:ln w="28575">
            <a:solidFill>
              <a:schemeClr val="tx1"/>
            </a:solidFill>
            <a:round/>
            <a:headEnd/>
            <a:tailEnd/>
          </a:ln>
        </p:spPr>
        <p:txBody>
          <a:bodyPr wrap="none" anchor="ctr"/>
          <a:lstStyle/>
          <a:p>
            <a:endParaRPr lang="en-US"/>
          </a:p>
        </p:txBody>
      </p:sp>
      <p:sp>
        <p:nvSpPr>
          <p:cNvPr id="12" name="Line 66"/>
          <p:cNvSpPr>
            <a:spLocks noChangeShapeType="1"/>
          </p:cNvSpPr>
          <p:nvPr/>
        </p:nvSpPr>
        <p:spPr bwMode="auto">
          <a:xfrm>
            <a:off x="2798936" y="3581400"/>
            <a:ext cx="228600" cy="0"/>
          </a:xfrm>
          <a:prstGeom prst="line">
            <a:avLst/>
          </a:prstGeom>
          <a:noFill/>
          <a:ln w="28575">
            <a:solidFill>
              <a:schemeClr val="tx1"/>
            </a:solidFill>
            <a:round/>
            <a:headEnd/>
            <a:tailEnd/>
          </a:ln>
        </p:spPr>
        <p:txBody>
          <a:bodyPr wrap="none" anchor="ctr"/>
          <a:lstStyle/>
          <a:p>
            <a:endParaRPr lang="en-US"/>
          </a:p>
        </p:txBody>
      </p:sp>
      <p:sp>
        <p:nvSpPr>
          <p:cNvPr id="13" name="Line 66"/>
          <p:cNvSpPr>
            <a:spLocks noChangeShapeType="1"/>
          </p:cNvSpPr>
          <p:nvPr/>
        </p:nvSpPr>
        <p:spPr bwMode="auto">
          <a:xfrm>
            <a:off x="6442952" y="3567752"/>
            <a:ext cx="626588" cy="0"/>
          </a:xfrm>
          <a:prstGeom prst="line">
            <a:avLst/>
          </a:prstGeom>
          <a:noFill/>
          <a:ln w="28575">
            <a:solidFill>
              <a:srgbClr val="0000FF"/>
            </a:solidFill>
            <a:round/>
            <a:headEnd/>
            <a:tailEnd/>
          </a:ln>
        </p:spPr>
        <p:txBody>
          <a:bodyPr wrap="none" anchor="ctr"/>
          <a:lstStyle/>
          <a:p>
            <a:endParaRPr lang="en-US"/>
          </a:p>
        </p:txBody>
      </p:sp>
      <p:sp>
        <p:nvSpPr>
          <p:cNvPr id="14" name="Line 66"/>
          <p:cNvSpPr>
            <a:spLocks noChangeShapeType="1"/>
          </p:cNvSpPr>
          <p:nvPr/>
        </p:nvSpPr>
        <p:spPr bwMode="auto">
          <a:xfrm>
            <a:off x="3699704" y="3581400"/>
            <a:ext cx="228600" cy="0"/>
          </a:xfrm>
          <a:prstGeom prst="line">
            <a:avLst/>
          </a:prstGeom>
          <a:noFill/>
          <a:ln w="28575">
            <a:solidFill>
              <a:srgbClr val="0000FF"/>
            </a:solidFill>
            <a:round/>
            <a:headEnd/>
            <a:tailEnd/>
          </a:ln>
        </p:spPr>
        <p:txBody>
          <a:bodyPr wrap="none" anchor="ctr"/>
          <a:lstStyle/>
          <a:p>
            <a:endParaRPr lang="en-US"/>
          </a:p>
        </p:txBody>
      </p:sp>
      <p:sp>
        <p:nvSpPr>
          <p:cNvPr id="15" name="Line 66"/>
          <p:cNvSpPr>
            <a:spLocks noChangeShapeType="1"/>
          </p:cNvSpPr>
          <p:nvPr/>
        </p:nvSpPr>
        <p:spPr bwMode="auto">
          <a:xfrm>
            <a:off x="4179656" y="3570024"/>
            <a:ext cx="2286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a:xfrm>
            <a:off x="243917" y="571837"/>
            <a:ext cx="7808976" cy="1088136"/>
          </a:xfrm>
        </p:spPr>
        <p:txBody>
          <a:bodyPr>
            <a:normAutofit/>
          </a:bodyPr>
          <a:lstStyle/>
          <a:p>
            <a:r>
              <a:rPr lang="en-US" altLang="zh-TW" sz="3600" b="1" dirty="0" smtClean="0">
                <a:latin typeface="+mn-lt"/>
              </a:rPr>
              <a:t>Generalized Unions and Intersections</a:t>
            </a:r>
            <a:endParaRPr lang="en-US" sz="3600" b="1" dirty="0">
              <a:latin typeface="+mn-lt"/>
            </a:endParaRPr>
          </a:p>
        </p:txBody>
      </p:sp>
      <p:sp>
        <p:nvSpPr>
          <p:cNvPr id="5" name="Rectangle 4"/>
          <p:cNvSpPr/>
          <p:nvPr/>
        </p:nvSpPr>
        <p:spPr>
          <a:xfrm>
            <a:off x="284861" y="2120587"/>
            <a:ext cx="8652219" cy="4210383"/>
          </a:xfrm>
          <a:prstGeom prst="rect">
            <a:avLst/>
          </a:prstGeom>
        </p:spPr>
        <p:txBody>
          <a:bodyPr wrap="square">
            <a:spAutoFit/>
          </a:bodyPr>
          <a:lstStyle/>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 The </a:t>
            </a:r>
            <a:r>
              <a:rPr lang="en-US" altLang="zh-TW" sz="2400" b="1" i="1" dirty="0" smtClean="0">
                <a:solidFill>
                  <a:srgbClr val="0000FF"/>
                </a:solidFill>
              </a:rPr>
              <a:t>union</a:t>
            </a:r>
            <a:r>
              <a:rPr lang="en-US" altLang="zh-TW" sz="2400" dirty="0" smtClean="0">
                <a:solidFill>
                  <a:srgbClr val="0000FF"/>
                </a:solidFill>
              </a:rPr>
              <a:t> of a collection of sets</a:t>
            </a:r>
            <a:r>
              <a:rPr lang="en-US" altLang="zh-TW" sz="2400" dirty="0" smtClean="0">
                <a:solidFill>
                  <a:srgbClr val="0000FF"/>
                </a:solidFill>
                <a:sym typeface="Symbol" pitchFamily="18" charset="2"/>
              </a:rPr>
              <a:t>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at least one set</a:t>
            </a:r>
            <a:r>
              <a:rPr lang="en-US" altLang="zh-TW" sz="2400" dirty="0" smtClean="0">
                <a:sym typeface="Symbol" pitchFamily="18" charset="2"/>
              </a:rPr>
              <a:t> in the collection.  </a:t>
            </a:r>
            <a:endParaRPr lang="en-US" altLang="zh-TW" sz="2400" dirty="0" smtClean="0">
              <a:sym typeface="Symbol"/>
            </a:endParaRPr>
          </a:p>
          <a:p>
            <a:pPr marL="274320" indent="-274320">
              <a:lnSpc>
                <a:spcPct val="90000"/>
              </a:lnSpc>
              <a:spcBef>
                <a:spcPts val="600"/>
              </a:spcBef>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u="sng" dirty="0" smtClean="0">
              <a:solidFill>
                <a:srgbClr val="FF0000"/>
              </a:solidFill>
            </a:endParaRPr>
          </a:p>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The </a:t>
            </a:r>
            <a:r>
              <a:rPr lang="en-US" altLang="zh-TW" sz="2400" b="1" i="1" dirty="0" smtClean="0">
                <a:solidFill>
                  <a:srgbClr val="0000FF"/>
                </a:solidFill>
              </a:rPr>
              <a:t>intersection</a:t>
            </a:r>
            <a:r>
              <a:rPr lang="en-US" altLang="zh-TW" sz="2400" dirty="0" smtClean="0">
                <a:solidFill>
                  <a:srgbClr val="0000FF"/>
                </a:solidFill>
              </a:rPr>
              <a:t> of a collection of sets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all the sets </a:t>
            </a:r>
            <a:r>
              <a:rPr lang="en-US" altLang="zh-TW" sz="2400" dirty="0" smtClean="0">
                <a:sym typeface="Symbol" pitchFamily="18" charset="2"/>
              </a:rPr>
              <a:t>in the collection.</a:t>
            </a:r>
          </a:p>
          <a:p>
            <a:pPr marL="274320" indent="-274320">
              <a:lnSpc>
                <a:spcPct val="90000"/>
              </a:lnSpc>
              <a:spcBef>
                <a:spcPts val="600"/>
              </a:spcBef>
              <a:buFont typeface="Arial" pitchFamily="34" charset="0"/>
              <a:buChar char="•"/>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i="1" dirty="0" smtClean="0">
              <a:solidFill>
                <a:srgbClr val="0000FF"/>
              </a:solidFill>
              <a:sym typeface="Symbol" pitchFamily="18" charset="2"/>
            </a:endParaRPr>
          </a:p>
          <a:p>
            <a:pPr marL="274320" indent="-274320">
              <a:lnSpc>
                <a:spcPct val="90000"/>
              </a:lnSpc>
              <a:spcBef>
                <a:spcPts val="600"/>
              </a:spcBef>
            </a:pPr>
            <a:r>
              <a:rPr lang="en-US" altLang="zh-TW" sz="2400" dirty="0" smtClean="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066768" y="3183352"/>
            <a:ext cx="2271713" cy="521494"/>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148656" y="5185048"/>
            <a:ext cx="2271713" cy="5214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a:xfrm>
            <a:off x="298509" y="585485"/>
            <a:ext cx="7808976" cy="1088136"/>
          </a:xfrm>
        </p:spPr>
        <p:txBody>
          <a:bodyPr>
            <a:noAutofit/>
          </a:bodyPr>
          <a:lstStyle/>
          <a:p>
            <a:r>
              <a:rPr lang="en-US" altLang="zh-TW" sz="4000" b="1" dirty="0" smtClean="0">
                <a:latin typeface="+mn-lt"/>
              </a:rPr>
              <a:t>FIGURE 5: </a:t>
            </a:r>
            <a:r>
              <a:rPr lang="en-US" altLang="zh-TW" sz="4000" dirty="0" smtClean="0">
                <a:latin typeface="+mn-lt"/>
              </a:rPr>
              <a:t>The </a:t>
            </a:r>
            <a:r>
              <a:rPr lang="en-US" altLang="zh-TW" sz="4000" b="1" dirty="0" smtClean="0">
                <a:latin typeface="+mn-lt"/>
              </a:rPr>
              <a:t>Union</a:t>
            </a:r>
            <a:r>
              <a:rPr lang="en-US" altLang="zh-TW" sz="4000" dirty="0" smtClean="0">
                <a:latin typeface="+mn-lt"/>
              </a:rPr>
              <a:t> and </a:t>
            </a:r>
            <a:r>
              <a:rPr lang="en-US" altLang="zh-TW" sz="4000" b="1" dirty="0" smtClean="0">
                <a:latin typeface="+mn-lt"/>
              </a:rPr>
              <a:t>Intersection</a:t>
            </a:r>
            <a:r>
              <a:rPr lang="en-US" altLang="zh-TW" sz="4000" dirty="0" smtClean="0">
                <a:latin typeface="+mn-lt"/>
              </a:rPr>
              <a:t> of </a:t>
            </a:r>
            <a:r>
              <a:rPr lang="en-US" altLang="zh-TW" sz="4000" i="1" dirty="0" smtClean="0">
                <a:latin typeface="+mn-lt"/>
              </a:rPr>
              <a:t>A</a:t>
            </a:r>
            <a:r>
              <a:rPr lang="en-US" altLang="zh-TW" sz="4000" dirty="0" smtClean="0">
                <a:latin typeface="+mn-lt"/>
              </a:rPr>
              <a:t>, </a:t>
            </a:r>
            <a:r>
              <a:rPr lang="en-US" altLang="zh-TW" sz="4000" i="1" dirty="0" smtClean="0">
                <a:latin typeface="+mn-lt"/>
              </a:rPr>
              <a:t>B</a:t>
            </a:r>
            <a:r>
              <a:rPr lang="en-US" altLang="zh-TW" sz="4000" dirty="0" smtClean="0">
                <a:latin typeface="+mn-lt"/>
              </a:rPr>
              <a:t>, and </a:t>
            </a:r>
            <a:r>
              <a:rPr lang="en-US" altLang="zh-TW" sz="4000" i="1" dirty="0" smtClean="0">
                <a:latin typeface="+mn-lt"/>
              </a:rPr>
              <a:t>C</a:t>
            </a:r>
            <a:endParaRPr lang="en-US" sz="4000" dirty="0">
              <a:latin typeface="+mn-lt"/>
            </a:endParaRPr>
          </a:p>
        </p:txBody>
      </p:sp>
      <p:pic>
        <p:nvPicPr>
          <p:cNvPr id="5" name="Picture 3" descr="02-2-005"/>
          <p:cNvPicPr>
            <a:picLocks noChangeAspect="1" noChangeArrowheads="1"/>
          </p:cNvPicPr>
          <p:nvPr/>
        </p:nvPicPr>
        <p:blipFill>
          <a:blip r:embed="rId2" cstate="print"/>
          <a:srcRect/>
          <a:stretch>
            <a:fillRect/>
          </a:stretch>
        </p:blipFill>
        <p:spPr>
          <a:xfrm>
            <a:off x="327025" y="2096072"/>
            <a:ext cx="8589963" cy="4114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a:xfrm>
            <a:off x="312157" y="640077"/>
            <a:ext cx="7808976" cy="1088136"/>
          </a:xfrm>
        </p:spPr>
        <p:txBody>
          <a:bodyPr>
            <a:noAutofit/>
          </a:bodyPr>
          <a:lstStyle/>
          <a:p>
            <a:r>
              <a:rPr lang="en-US" altLang="zh-TW" sz="3600" b="1" i="1" dirty="0" smtClean="0">
                <a:latin typeface="+mn-lt"/>
              </a:rPr>
              <a:t>Example</a:t>
            </a:r>
            <a:r>
              <a:rPr lang="en-US" altLang="zh-TW" sz="3600" dirty="0" smtClean="0">
                <a:latin typeface="+mn-lt"/>
              </a:rPr>
              <a:t>: Union and Intersection of </a:t>
            </a:r>
            <a:r>
              <a:rPr lang="en-US" altLang="zh-TW" sz="3600" b="1" dirty="0" smtClean="0">
                <a:latin typeface="+mn-lt"/>
              </a:rPr>
              <a:t>three</a:t>
            </a:r>
            <a:r>
              <a:rPr lang="en-US" altLang="zh-TW" sz="3600" dirty="0" smtClean="0">
                <a:latin typeface="+mn-lt"/>
              </a:rPr>
              <a:t> </a:t>
            </a:r>
            <a:r>
              <a:rPr lang="en-US" altLang="zh-TW" sz="3600" b="1" dirty="0" smtClean="0">
                <a:latin typeface="+mn-lt"/>
              </a:rPr>
              <a:t>sets</a:t>
            </a:r>
            <a:endParaRPr lang="en-US" sz="3600" dirty="0">
              <a:latin typeface="+mn-lt"/>
            </a:endParaRPr>
          </a:p>
        </p:txBody>
      </p:sp>
      <p:sp>
        <p:nvSpPr>
          <p:cNvPr id="5" name="Rectangle 4"/>
          <p:cNvSpPr/>
          <p:nvPr/>
        </p:nvSpPr>
        <p:spPr>
          <a:xfrm>
            <a:off x="312157" y="2121367"/>
            <a:ext cx="8831843" cy="4001095"/>
          </a:xfrm>
          <a:prstGeom prst="rect">
            <a:avLst/>
          </a:prstGeom>
        </p:spPr>
        <p:txBody>
          <a:bodyPr wrap="square">
            <a:spAutoFit/>
          </a:bodyPr>
          <a:lstStyle/>
          <a:p>
            <a:pPr marL="274320" lvl="1" indent="-274320">
              <a:spcBef>
                <a:spcPts val="600"/>
              </a:spcBef>
              <a:buFont typeface="Arial" pitchFamily="34" charset="0"/>
              <a:buChar char="•"/>
            </a:pPr>
            <a:r>
              <a:rPr lang="en-US" sz="2800" b="1" u="sng" dirty="0" smtClean="0">
                <a:solidFill>
                  <a:srgbClr val="FF0000"/>
                </a:solidFill>
              </a:rPr>
              <a:t>Example 15 </a:t>
            </a:r>
            <a:r>
              <a:rPr lang="en-US" sz="2800" b="1" dirty="0" smtClean="0">
                <a:solidFill>
                  <a:srgbClr val="FF0000"/>
                </a:solidFill>
              </a:rPr>
              <a:t>: </a:t>
            </a:r>
            <a:r>
              <a:rPr lang="en-US" sz="2800" dirty="0" smtClean="0"/>
              <a:t>Let A =  { 0, 2, 4, 6, 8}, B = {0, 1, 2, 3, 4}, and C = { 0, 3, 6, 9}. What are </a:t>
            </a:r>
            <a:r>
              <a:rPr lang="en-US" sz="2800" b="1" dirty="0" smtClean="0">
                <a:solidFill>
                  <a:srgbClr val="0000FF"/>
                </a:solidFill>
              </a:rPr>
              <a:t>A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B</a:t>
            </a:r>
            <a:r>
              <a:rPr lang="en-US" sz="2800" b="1" dirty="0" smtClean="0">
                <a:solidFill>
                  <a:srgbClr val="0000FF"/>
                </a:solidFill>
              </a:rPr>
              <a:t>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C </a:t>
            </a:r>
            <a:r>
              <a:rPr lang="en-US" sz="2800" b="1" dirty="0" smtClean="0">
                <a:solidFill>
                  <a:srgbClr val="0000FF"/>
                </a:solidFill>
              </a:rPr>
              <a:t>  </a:t>
            </a:r>
            <a:r>
              <a:rPr lang="en-US" sz="2800" dirty="0" smtClean="0"/>
              <a:t>and </a:t>
            </a:r>
            <a:r>
              <a:rPr lang="en-US" sz="2800" b="1" dirty="0" smtClean="0">
                <a:solidFill>
                  <a:srgbClr val="0000FF"/>
                </a:solidFill>
                <a:sym typeface="Symbol" pitchFamily="18" charset="2"/>
              </a:rPr>
              <a:t>A  B  C </a:t>
            </a:r>
            <a:r>
              <a:rPr lang="en-US" sz="2800" dirty="0" smtClean="0">
                <a:sym typeface="Symbol" pitchFamily="18" charset="2"/>
              </a:rPr>
              <a:t>?</a:t>
            </a:r>
          </a:p>
          <a:p>
            <a:pPr marL="274320" lvl="1" indent="-274320">
              <a:spcBef>
                <a:spcPts val="600"/>
              </a:spcBef>
              <a:buFont typeface="Arial" pitchFamily="34" charset="0"/>
              <a:buChar char="•"/>
            </a:pPr>
            <a:endParaRPr lang="en-US" sz="2800" dirty="0" smtClean="0">
              <a:sym typeface="Symbol" pitchFamily="18" charset="2"/>
            </a:endParaRPr>
          </a:p>
          <a:p>
            <a:pPr marL="274320" lvl="1" indent="-274320">
              <a:spcBef>
                <a:spcPts val="600"/>
              </a:spcBef>
              <a:buFont typeface="Arial" pitchFamily="34" charset="0"/>
              <a:buChar char="•"/>
            </a:pPr>
            <a:r>
              <a:rPr lang="en-US" sz="2800" dirty="0" smtClean="0">
                <a:sym typeface="Symbol" pitchFamily="18" charset="2"/>
              </a:rPr>
              <a:t> </a:t>
            </a:r>
            <a:r>
              <a:rPr lang="en-US" sz="2800" b="1" u="sng" dirty="0" smtClean="0">
                <a:solidFill>
                  <a:srgbClr val="0000FF"/>
                </a:solidFill>
                <a:sym typeface="Symbol" pitchFamily="18" charset="2"/>
              </a:rPr>
              <a:t>Solution</a:t>
            </a:r>
            <a:r>
              <a:rPr lang="en-US" sz="2800" dirty="0" smtClean="0">
                <a:sym typeface="Symbol" pitchFamily="18" charset="2"/>
              </a:rPr>
              <a:t>:</a:t>
            </a:r>
          </a:p>
          <a:p>
            <a:pPr marL="274320" lvl="1" indent="-274320">
              <a:spcBef>
                <a:spcPts val="600"/>
              </a:spcBef>
            </a:pPr>
            <a:r>
              <a:rPr lang="en-US" sz="2800" dirty="0" smtClean="0">
                <a:sym typeface="Symbol" pitchFamily="18" charset="2"/>
              </a:rPr>
              <a:t>	</a:t>
            </a:r>
            <a:r>
              <a:rPr lang="en-US" sz="2800" b="1" dirty="0" smtClean="0"/>
              <a:t>A </a:t>
            </a:r>
            <a:r>
              <a:rPr lang="en-US" sz="2800" b="1" dirty="0" smtClean="0">
                <a:sym typeface="Symbol" pitchFamily="18" charset="2"/>
              </a:rPr>
              <a:t>U</a:t>
            </a:r>
            <a:r>
              <a:rPr lang="en-US" sz="2800" b="1" dirty="0" smtClean="0"/>
              <a:t> </a:t>
            </a:r>
            <a:r>
              <a:rPr lang="en-US" sz="2800" b="1" dirty="0" smtClean="0">
                <a:sym typeface="Symbol" pitchFamily="18" charset="2"/>
              </a:rPr>
              <a:t>B</a:t>
            </a:r>
            <a:r>
              <a:rPr lang="en-US" sz="2800" b="1" dirty="0" smtClean="0"/>
              <a:t> </a:t>
            </a:r>
            <a:r>
              <a:rPr lang="en-US" sz="2800" b="1" dirty="0" smtClean="0">
                <a:sym typeface="Symbol" pitchFamily="18" charset="2"/>
              </a:rPr>
              <a:t>U</a:t>
            </a:r>
            <a:r>
              <a:rPr lang="en-US" sz="2800" b="1" dirty="0" smtClean="0"/>
              <a:t> </a:t>
            </a:r>
            <a:r>
              <a:rPr lang="en-US" sz="2800" b="1" dirty="0" smtClean="0">
                <a:sym typeface="Symbol" pitchFamily="18" charset="2"/>
              </a:rPr>
              <a:t>C  = { 0, 1, 2, 3, 4, 6, 8, 9}</a:t>
            </a:r>
          </a:p>
          <a:p>
            <a:pPr marL="274320" lvl="1" indent="-274320">
              <a:spcBef>
                <a:spcPts val="600"/>
              </a:spcBef>
            </a:pPr>
            <a:r>
              <a:rPr lang="en-US" sz="2800" b="1" dirty="0" smtClean="0">
                <a:solidFill>
                  <a:srgbClr val="0000FF"/>
                </a:solidFill>
                <a:sym typeface="Symbol" pitchFamily="18" charset="2"/>
              </a:rPr>
              <a:t>	</a:t>
            </a:r>
            <a:r>
              <a:rPr lang="en-US" sz="2800" b="1" dirty="0" smtClean="0">
                <a:sym typeface="Symbol" pitchFamily="18" charset="2"/>
              </a:rPr>
              <a:t>A  B  C = { 0 }</a:t>
            </a:r>
          </a:p>
          <a:p>
            <a:pPr marL="274320" lvl="1" indent="-274320">
              <a:spcBef>
                <a:spcPts val="600"/>
              </a:spcBef>
              <a:buFont typeface="Wingdings" pitchFamily="2" charset="2"/>
              <a:buChar char="§"/>
            </a:pPr>
            <a:r>
              <a:rPr lang="en-US" sz="2800" u="sng" dirty="0" smtClean="0">
                <a:solidFill>
                  <a:srgbClr val="FF0000"/>
                </a:solidFill>
                <a:sym typeface="Symbol" pitchFamily="18" charset="2"/>
              </a:rPr>
              <a:t>Class Work</a:t>
            </a:r>
            <a:r>
              <a:rPr lang="en-US" sz="2800" dirty="0" smtClean="0">
                <a:solidFill>
                  <a:srgbClr val="FF0000"/>
                </a:solidFill>
                <a:sym typeface="Symbol" pitchFamily="18" charset="2"/>
              </a:rPr>
              <a:t>: Show the above sets in a Venn Diagram. </a:t>
            </a:r>
          </a:p>
          <a:p>
            <a:pPr marL="274320" lvl="1" indent="-274320">
              <a:spcBef>
                <a:spcPts val="600"/>
              </a:spcBef>
            </a:pPr>
            <a:r>
              <a:rPr lang="en-US" sz="2800" dirty="0" smtClean="0">
                <a:solidFill>
                  <a:srgbClr val="FF0000"/>
                </a:solidFill>
                <a:sym typeface="Symbol" pitchFamily="18" charset="2"/>
              </a:rPr>
              <a:t>   Assume universal set U</a:t>
            </a:r>
            <a:r>
              <a:rPr lang="en-US" sz="2800" b="1" dirty="0" smtClean="0">
                <a:solidFill>
                  <a:srgbClr val="FF0000"/>
                </a:solidFill>
                <a:sym typeface="Symbol" pitchFamily="18" charset="2"/>
              </a:rPr>
              <a:t>.</a:t>
            </a:r>
            <a:r>
              <a:rPr lang="en-US" sz="2800" dirty="0"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p:txBody>
          <a:bodyPr>
            <a:noAutofit/>
          </a:bodyPr>
          <a:lstStyle/>
          <a:p>
            <a:r>
              <a:rPr lang="en-US" altLang="zh-TW" sz="3600" b="1" dirty="0" smtClean="0">
                <a:latin typeface="+mn-lt"/>
              </a:rPr>
              <a:t>Computer Representation of Sets</a:t>
            </a:r>
            <a:endParaRPr lang="en-US" sz="3600" b="1" dirty="0">
              <a:latin typeface="+mn-lt"/>
            </a:endParaRPr>
          </a:p>
        </p:txBody>
      </p:sp>
      <p:sp>
        <p:nvSpPr>
          <p:cNvPr id="5" name="Rectangle 4"/>
          <p:cNvSpPr/>
          <p:nvPr/>
        </p:nvSpPr>
        <p:spPr>
          <a:xfrm>
            <a:off x="284861" y="2216527"/>
            <a:ext cx="8515739" cy="3939540"/>
          </a:xfrm>
          <a:prstGeom prst="rect">
            <a:avLst/>
          </a:prstGeom>
        </p:spPr>
        <p:txBody>
          <a:bodyPr wrap="square">
            <a:spAutoFit/>
          </a:bodyPr>
          <a:lstStyle/>
          <a:p>
            <a:pPr marL="274320" indent="-274320">
              <a:spcBef>
                <a:spcPts val="600"/>
              </a:spcBef>
              <a:buFont typeface="Arial" pitchFamily="34" charset="0"/>
              <a:buChar char="•"/>
            </a:pPr>
            <a:r>
              <a:rPr lang="en-US" altLang="zh-TW" sz="2400" dirty="0" smtClean="0"/>
              <a:t>There are various ways to represent sets using a computer. One method is to store the elements of the set in an unordered fashion. However, if this is done, the operations of computing the union, intersection, or difference of two sets would be time-consuming, because each of these operations would require a large amount of searching for elements.</a:t>
            </a:r>
          </a:p>
          <a:p>
            <a:pPr marL="274320" indent="-274320">
              <a:spcBef>
                <a:spcPts val="600"/>
              </a:spcBef>
              <a:buFont typeface="Arial" pitchFamily="34" charset="0"/>
              <a:buChar char="•"/>
            </a:pPr>
            <a:endParaRPr lang="en-US" altLang="zh-TW" sz="2400" dirty="0" smtClean="0"/>
          </a:p>
          <a:p>
            <a:pPr marL="274320" indent="-274320">
              <a:spcBef>
                <a:spcPts val="600"/>
              </a:spcBef>
              <a:buFont typeface="Arial" pitchFamily="34" charset="0"/>
              <a:buChar char="•"/>
            </a:pPr>
            <a:r>
              <a:rPr lang="en-US" altLang="zh-TW" sz="2400" dirty="0" smtClean="0"/>
              <a:t>We use a method for storing elements using an arbitrary ordering of the elements of the universal set. This method of representing sets makes computing combinations of sets easy. </a:t>
            </a: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45660" y="2091356"/>
            <a:ext cx="8898340" cy="3585597"/>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U = { 1, 2, 3, 4, 5, 6, 7, 8, 9, 10 }</a:t>
            </a:r>
          </a:p>
          <a:p>
            <a:pPr marL="274320" indent="-274320">
              <a:spcBef>
                <a:spcPts val="600"/>
              </a:spcBef>
            </a:pPr>
            <a:r>
              <a:rPr lang="en-US" sz="2400" dirty="0" smtClean="0">
                <a:solidFill>
                  <a:srgbClr val="FF0000"/>
                </a:solidFill>
              </a:rPr>
              <a:t>What bit string represents the subset of all odd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all even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integers not exceeding 5 in </a:t>
            </a:r>
            <a:r>
              <a:rPr lang="en-US" sz="2400" i="1" dirty="0" smtClean="0">
                <a:solidFill>
                  <a:srgbClr val="FF0000"/>
                </a:solidFill>
              </a:rPr>
              <a:t>U</a:t>
            </a:r>
            <a:r>
              <a:rPr lang="en-US" sz="2400" dirty="0" smtClean="0">
                <a:solidFill>
                  <a:srgbClr val="FF0000"/>
                </a:solidFill>
              </a:rPr>
              <a:t>?</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a:t>
            </a:r>
          </a:p>
          <a:p>
            <a:pPr marL="731520" lvl="1" indent="-274320">
              <a:spcBef>
                <a:spcPts val="600"/>
              </a:spcBef>
            </a:pPr>
            <a:r>
              <a:rPr lang="en-US" sz="2400" dirty="0" smtClean="0"/>
              <a:t>{ 1, 3, 5, 7, 9 }  ==&gt; 1010101010</a:t>
            </a:r>
          </a:p>
          <a:p>
            <a:pPr marL="731520" lvl="1" indent="-274320">
              <a:spcBef>
                <a:spcPts val="600"/>
              </a:spcBef>
            </a:pPr>
            <a:r>
              <a:rPr lang="en-US" sz="2400" dirty="0" smtClean="0"/>
              <a:t>{ 2, 4, 6, 8, 10} ==&gt; 0101010101</a:t>
            </a:r>
          </a:p>
          <a:p>
            <a:pPr marL="731520" lvl="1" indent="-274320">
              <a:spcBef>
                <a:spcPts val="600"/>
              </a:spcBef>
            </a:pPr>
            <a:r>
              <a:rPr lang="en-US" sz="2400" dirty="0" smtClean="0"/>
              <a:t>{ 1, 2, 3, 4, 5}    ==&gt; 1111100000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26243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different types of set operations, to understand various ways of representing sets using a computer</a:t>
            </a:r>
            <a:r>
              <a:rPr lang="en-US" altLang="zh-TW" sz="2800" dirty="0" smtClean="0"/>
              <a:t>.</a:t>
            </a:r>
          </a:p>
          <a:p>
            <a:pPr marL="274320" indent="-274320">
              <a:spcBef>
                <a:spcPts val="600"/>
              </a:spcBef>
              <a:buClr>
                <a:srgbClr val="FF0000"/>
              </a:buClr>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perform different types of set operations, be able to represent a set with a computer.</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19</a:t>
            </a:r>
            <a:endParaRPr lang="en-US" sz="4000" dirty="0">
              <a:latin typeface="+mn-lt"/>
            </a:endParaRPr>
          </a:p>
        </p:txBody>
      </p:sp>
      <p:sp>
        <p:nvSpPr>
          <p:cNvPr id="5" name="Rectangle 4"/>
          <p:cNvSpPr/>
          <p:nvPr/>
        </p:nvSpPr>
        <p:spPr>
          <a:xfrm>
            <a:off x="243917" y="2271287"/>
            <a:ext cx="8693163" cy="387798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bit string for the complement of the set { 1, 3, 5, 7, 9}, where U = { 1, 2, 3, 4, 5, 6, 7, 8, 9, 10 }? </a:t>
            </a:r>
          </a:p>
          <a:p>
            <a:pPr marL="274320" indent="-274320">
              <a:spcBef>
                <a:spcPts val="600"/>
              </a:spcBef>
              <a:buFont typeface="Arial" pitchFamily="34" charset="0"/>
              <a:buChar char="•"/>
            </a:pPr>
            <a:r>
              <a:rPr lang="en-US" sz="2400" b="1" u="sng" dirty="0" smtClean="0">
                <a:solidFill>
                  <a:srgbClr val="0000FF"/>
                </a:solidFill>
              </a:rPr>
              <a:t>Solution:</a:t>
            </a:r>
          </a:p>
          <a:p>
            <a:pPr marL="274320" indent="-274320">
              <a:spcBef>
                <a:spcPts val="600"/>
              </a:spcBef>
            </a:pPr>
            <a:r>
              <a:rPr lang="en-US" sz="2400" dirty="0" smtClean="0"/>
              <a:t>	The bit string for the set { 1, 3, 5, 7, 9} is 1010101010. </a:t>
            </a:r>
          </a:p>
          <a:p>
            <a:pPr marL="274320" indent="-274320">
              <a:spcBef>
                <a:spcPts val="600"/>
              </a:spcBef>
            </a:pPr>
            <a:r>
              <a:rPr lang="en-US" sz="2400" dirty="0" smtClean="0"/>
              <a:t>	The bit string for the complement of this set is obtained by replacing 0s with 1s and vice versa. </a:t>
            </a:r>
          </a:p>
          <a:p>
            <a:pPr marL="274320" indent="-274320">
              <a:spcBef>
                <a:spcPts val="600"/>
              </a:spcBef>
            </a:pPr>
            <a:r>
              <a:rPr lang="en-US" sz="2400" dirty="0" smtClean="0"/>
              <a:t>	This yields the string 0101010101 which corresponds to the set </a:t>
            </a:r>
          </a:p>
          <a:p>
            <a:pPr marL="274320" indent="-274320">
              <a:spcBef>
                <a:spcPts val="600"/>
              </a:spcBef>
            </a:pPr>
            <a:r>
              <a:rPr lang="en-US" sz="2400" dirty="0" smtClean="0"/>
              <a:t>	{ 2, 4, 6, 8, 10 }</a:t>
            </a:r>
          </a:p>
          <a:p>
            <a:pPr marL="274320" indent="-274320">
              <a:spcBef>
                <a:spcPts val="600"/>
              </a:spcBef>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476301"/>
            <a:ext cx="7808976" cy="1088136"/>
          </a:xfrm>
        </p:spPr>
        <p:txBody>
          <a:bodyPr>
            <a:normAutofit/>
          </a:bodyPr>
          <a:lstStyle/>
          <a:p>
            <a:pPr algn="ctr"/>
            <a:r>
              <a:rPr lang="en-US" sz="4000" b="1" dirty="0" smtClean="0">
                <a:latin typeface="+mn-lt"/>
              </a:rPr>
              <a:t>Union</a:t>
            </a:r>
            <a:r>
              <a:rPr lang="en-US" sz="4000" dirty="0" smtClean="0">
                <a:latin typeface="+mn-lt"/>
              </a:rPr>
              <a:t> of Sets</a:t>
            </a:r>
            <a:endParaRPr lang="en-US" sz="4000" dirty="0">
              <a:latin typeface="+mn-lt"/>
            </a:endParaRPr>
          </a:p>
        </p:txBody>
      </p:sp>
      <p:sp>
        <p:nvSpPr>
          <p:cNvPr id="6" name="Rectangle 5"/>
          <p:cNvSpPr/>
          <p:nvPr/>
        </p:nvSpPr>
        <p:spPr>
          <a:xfrm>
            <a:off x="298509" y="2003270"/>
            <a:ext cx="8381467" cy="4093428"/>
          </a:xfrm>
          <a:prstGeom prst="rect">
            <a:avLst/>
          </a:prstGeom>
        </p:spPr>
        <p:txBody>
          <a:bodyPr wrap="square">
            <a:spAutoFit/>
          </a:bodyPr>
          <a:lstStyle/>
          <a:p>
            <a:pPr marL="274320" indent="-274320">
              <a:spcBef>
                <a:spcPts val="600"/>
              </a:spcBef>
              <a:buFont typeface="Arial" pitchFamily="34" charset="0"/>
              <a:buChar char="•"/>
            </a:pPr>
            <a:r>
              <a:rPr lang="en-US" altLang="ja-JP" sz="2400" b="1" i="1" u="sng" dirty="0" smtClean="0">
                <a:solidFill>
                  <a:srgbClr val="FF0000"/>
                </a:solidFill>
              </a:rPr>
              <a:t>Definition</a:t>
            </a:r>
            <a:r>
              <a:rPr lang="en-US" altLang="ja-JP" sz="2400" dirty="0" smtClean="0">
                <a:solidFill>
                  <a:srgbClr val="FF3399"/>
                </a:solidFill>
              </a:rPr>
              <a:t>: </a:t>
            </a:r>
            <a:r>
              <a:rPr lang="en-US" altLang="ja-JP" sz="2400" dirty="0" smtClean="0"/>
              <a:t>Let </a:t>
            </a:r>
            <a:r>
              <a:rPr lang="en-US" altLang="ja-JP" sz="2400" i="1" dirty="0" smtClean="0"/>
              <a:t>A</a:t>
            </a:r>
            <a:r>
              <a:rPr lang="en-US" altLang="ja-JP" sz="2400" dirty="0" smtClean="0"/>
              <a:t> and </a:t>
            </a:r>
            <a:r>
              <a:rPr lang="en-US" altLang="ja-JP" sz="2400" i="1" dirty="0" smtClean="0"/>
              <a:t>B</a:t>
            </a:r>
            <a:r>
              <a:rPr lang="en-US" altLang="ja-JP" sz="2400" dirty="0" smtClean="0"/>
              <a:t> be sets. </a:t>
            </a:r>
            <a:r>
              <a:rPr lang="en-US" altLang="ja-JP" sz="2400" dirty="0" smtClean="0">
                <a:solidFill>
                  <a:srgbClr val="0000FF"/>
                </a:solidFill>
              </a:rPr>
              <a:t>The union of the sets </a:t>
            </a:r>
            <a:r>
              <a:rPr lang="en-US" altLang="ja-JP" sz="2400" i="1" dirty="0" smtClean="0">
                <a:solidFill>
                  <a:srgbClr val="0000FF"/>
                </a:solidFill>
              </a:rPr>
              <a:t>A</a:t>
            </a:r>
            <a:r>
              <a:rPr lang="en-US" altLang="ja-JP" sz="2400" dirty="0" smtClean="0">
                <a:solidFill>
                  <a:srgbClr val="0000FF"/>
                </a:solidFill>
              </a:rPr>
              <a:t> and </a:t>
            </a:r>
            <a:r>
              <a:rPr lang="en-US" altLang="ja-JP" sz="2400" i="1" dirty="0" smtClean="0">
                <a:solidFill>
                  <a:srgbClr val="0000FF"/>
                </a:solidFill>
              </a:rPr>
              <a:t>B</a:t>
            </a:r>
            <a:r>
              <a:rPr lang="en-US" altLang="ja-JP" sz="2400" dirty="0" smtClean="0">
                <a:solidFill>
                  <a:srgbClr val="0000FF"/>
                </a:solidFill>
              </a:rPr>
              <a:t>, denoted by </a:t>
            </a:r>
            <a:r>
              <a:rPr lang="en-US" altLang="ja-JP" sz="2400" i="1" dirty="0" smtClean="0">
                <a:solidFill>
                  <a:srgbClr val="0000FF"/>
                </a:solidFill>
              </a:rPr>
              <a:t>A</a:t>
            </a:r>
            <a:r>
              <a:rPr lang="en-US" altLang="ja-JP" sz="2400" dirty="0" smtClean="0">
                <a:solidFill>
                  <a:srgbClr val="0000FF"/>
                </a:solidFill>
              </a:rPr>
              <a:t> U </a:t>
            </a:r>
            <a:r>
              <a:rPr lang="en-US" altLang="ja-JP" sz="2400" i="1" dirty="0" smtClean="0">
                <a:solidFill>
                  <a:srgbClr val="0000FF"/>
                </a:solidFill>
              </a:rPr>
              <a:t>B</a:t>
            </a:r>
            <a:r>
              <a:rPr lang="en-US" altLang="ja-JP" sz="2400" dirty="0" smtClean="0">
                <a:solidFill>
                  <a:srgbClr val="0000FF"/>
                </a:solidFill>
              </a:rPr>
              <a:t>, is the set that contains those elements that are either in </a:t>
            </a:r>
            <a:r>
              <a:rPr lang="en-US" altLang="ja-JP" sz="2400" i="1" dirty="0" smtClean="0">
                <a:solidFill>
                  <a:srgbClr val="0000FF"/>
                </a:solidFill>
              </a:rPr>
              <a:t>A</a:t>
            </a:r>
            <a:r>
              <a:rPr lang="en-US" altLang="ja-JP" sz="2400" dirty="0" smtClean="0">
                <a:solidFill>
                  <a:srgbClr val="0000FF"/>
                </a:solidFill>
              </a:rPr>
              <a:t> or in </a:t>
            </a:r>
            <a:r>
              <a:rPr lang="en-US" altLang="ja-JP" sz="2400" i="1" dirty="0" smtClean="0">
                <a:solidFill>
                  <a:srgbClr val="0000FF"/>
                </a:solidFill>
              </a:rPr>
              <a:t>B</a:t>
            </a:r>
            <a:r>
              <a:rPr lang="en-US" altLang="ja-JP" sz="2400" dirty="0" smtClean="0">
                <a:solidFill>
                  <a:srgbClr val="0000FF"/>
                </a:solidFill>
              </a:rPr>
              <a:t>, or in both.</a:t>
            </a:r>
          </a:p>
          <a:p>
            <a:pPr marL="274320" indent="-274320">
              <a:spcBef>
                <a:spcPts val="600"/>
              </a:spcBef>
              <a:buFont typeface="Arial" pitchFamily="34" charset="0"/>
              <a:buChar char="•"/>
            </a:pPr>
            <a:r>
              <a:rPr lang="en-US" altLang="ja-JP" sz="2400" dirty="0" smtClean="0"/>
              <a:t>An element </a:t>
            </a:r>
            <a:r>
              <a:rPr lang="en-US" altLang="ja-JP" sz="2400" i="1" dirty="0" smtClean="0"/>
              <a:t>x</a:t>
            </a:r>
            <a:r>
              <a:rPr lang="en-US" altLang="ja-JP" sz="2400" dirty="0" smtClean="0"/>
              <a:t> belongs to the union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x belongs to A or x belong to B. This tells us that </a:t>
            </a:r>
          </a:p>
          <a:p>
            <a:pPr marL="274320" lvl="1" indent="-274320">
              <a:spcBef>
                <a:spcPts val="600"/>
              </a:spcBef>
            </a:pPr>
            <a:r>
              <a:rPr lang="en-US" altLang="zh-TW" sz="2400" dirty="0" smtClean="0"/>
              <a:t>		</a:t>
            </a:r>
            <a:r>
              <a:rPr lang="en-US" altLang="zh-TW" sz="2400" b="1" dirty="0" smtClean="0"/>
              <a:t>A </a:t>
            </a:r>
            <a:r>
              <a:rPr lang="en-US" altLang="zh-TW" sz="2400" b="1" dirty="0" smtClean="0">
                <a:sym typeface="Symbol" pitchFamily="18" charset="2"/>
              </a:rPr>
              <a:t> B = { x | </a:t>
            </a:r>
            <a:r>
              <a:rPr lang="en-US" altLang="zh-TW" sz="2400" b="1" dirty="0" err="1" smtClean="0">
                <a:sym typeface="Symbol" pitchFamily="18" charset="2"/>
              </a:rPr>
              <a:t>xA</a:t>
            </a:r>
            <a:r>
              <a:rPr lang="en-US" altLang="zh-TW" sz="2400" b="1" dirty="0" smtClean="0">
                <a:sym typeface="Symbol" pitchFamily="18" charset="2"/>
              </a:rPr>
              <a:t>  </a:t>
            </a:r>
            <a:r>
              <a:rPr lang="en-US" altLang="zh-TW" sz="2400" b="1" dirty="0" err="1" smtClean="0">
                <a:sym typeface="Symbol" pitchFamily="18" charset="2"/>
              </a:rPr>
              <a:t>xB</a:t>
            </a:r>
            <a:r>
              <a:rPr lang="en-US" altLang="zh-TW" sz="2400" b="1" dirty="0" smtClean="0">
                <a:sym typeface="Symbol" pitchFamily="18" charset="2"/>
              </a:rPr>
              <a:t> }</a:t>
            </a:r>
          </a:p>
          <a:p>
            <a:pPr marL="274320" indent="-274320">
              <a:spcBef>
                <a:spcPts val="600"/>
              </a:spcBef>
              <a:buFont typeface="Arial" pitchFamily="34" charset="0"/>
              <a:buChar char="•"/>
            </a:pPr>
            <a:r>
              <a:rPr lang="en-US" altLang="ja-JP" sz="2400" dirty="0" smtClean="0">
                <a:solidFill>
                  <a:srgbClr val="FF0000"/>
                </a:solidFill>
                <a:ea typeface="新細明體" pitchFamily="18" charset="-120"/>
                <a:sym typeface="Symbol" pitchFamily="18" charset="2"/>
              </a:rPr>
              <a:t>Example 1: </a:t>
            </a:r>
            <a:r>
              <a:rPr lang="en-US" altLang="ja-JP" sz="2400" dirty="0" smtClean="0"/>
              <a:t>The </a:t>
            </a:r>
            <a:r>
              <a:rPr lang="en-US" altLang="ja-JP" sz="2400" b="1" dirty="0" smtClean="0">
                <a:solidFill>
                  <a:srgbClr val="0000FF"/>
                </a:solidFill>
              </a:rPr>
              <a:t>union</a:t>
            </a:r>
            <a:r>
              <a:rPr lang="en-US" altLang="ja-JP" sz="2400" dirty="0" smtClean="0"/>
              <a:t> of the sets </a:t>
            </a:r>
            <a:r>
              <a:rPr lang="en-US" altLang="ja-JP" sz="2400" dirty="0" smtClean="0">
                <a:solidFill>
                  <a:srgbClr val="0000FF"/>
                </a:solidFill>
              </a:rPr>
              <a:t>{1, 3, 5}</a:t>
            </a:r>
            <a:r>
              <a:rPr lang="en-US" altLang="ja-JP" sz="2400" dirty="0" smtClean="0"/>
              <a:t> and </a:t>
            </a:r>
            <a:r>
              <a:rPr lang="en-US" altLang="ja-JP" sz="2400" dirty="0" smtClean="0">
                <a:solidFill>
                  <a:srgbClr val="0000FF"/>
                </a:solidFill>
              </a:rPr>
              <a:t>{1, 2, 3}</a:t>
            </a:r>
            <a:r>
              <a:rPr lang="en-US" altLang="ja-JP" sz="2400" dirty="0" smtClean="0"/>
              <a:t> is the set {1, 2, 3, 5}; that is, </a:t>
            </a:r>
            <a:r>
              <a:rPr lang="en-US" altLang="ja-JP" sz="2400" dirty="0" smtClean="0">
                <a:solidFill>
                  <a:srgbClr val="30A52D"/>
                </a:solidFill>
              </a:rPr>
              <a:t> </a:t>
            </a:r>
            <a:r>
              <a:rPr lang="en-US" altLang="ja-JP" sz="2400" dirty="0" smtClean="0">
                <a:solidFill>
                  <a:srgbClr val="0000FF"/>
                </a:solidFill>
              </a:rPr>
              <a:t>{1,3, 5} U {1, 2, 3} = {1, 2, 3, 5}</a:t>
            </a:r>
            <a:endParaRPr lang="en-US" altLang="ja-JP" sz="2400" dirty="0" smtClean="0">
              <a:solidFill>
                <a:srgbClr val="FF3399"/>
              </a:solidFill>
            </a:endParaRPr>
          </a:p>
          <a:p>
            <a:pPr marL="274320" indent="-274320">
              <a:spcBef>
                <a:spcPts val="600"/>
              </a:spcBef>
              <a:buFont typeface="Arial" pitchFamily="34" charset="0"/>
              <a:buChar char="•"/>
            </a:pPr>
            <a:r>
              <a:rPr lang="en-US" sz="2400" dirty="0" smtClean="0">
                <a:solidFill>
                  <a:srgbClr val="FF0000"/>
                </a:solidFill>
                <a:sym typeface="Symbol" pitchFamily="18" charset="2"/>
              </a:rPr>
              <a:t>Example 2</a:t>
            </a:r>
            <a:r>
              <a:rPr lang="en-US" sz="2400" dirty="0" smtClean="0">
                <a:sym typeface="Symbol" pitchFamily="18" charset="2"/>
              </a:rPr>
              <a:t>: If A = {Cyndi, Faisal, Abdullah}, and B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  then,  A  B = {Cyndi, Faisal, Abdullah,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a:t>
            </a:r>
            <a:r>
              <a:rPr lang="en-US" altLang="ja-JP" sz="2400" dirty="0" smtClean="0">
                <a:solidFill>
                  <a:srgbClr val="FF3399"/>
                </a:solidFill>
              </a:rPr>
              <a:t>  </a:t>
            </a:r>
            <a:r>
              <a:rPr 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339453" y="530893"/>
            <a:ext cx="7808976" cy="1352498"/>
          </a:xfrm>
        </p:spPr>
        <p:txBody>
          <a:bodyPr>
            <a:normAutofit/>
          </a:bodyPr>
          <a:lstStyle/>
          <a:p>
            <a:r>
              <a:rPr lang="en-US" altLang="zh-TW" sz="3200" b="1" dirty="0" smtClean="0">
                <a:latin typeface="+mn-lt"/>
              </a:rPr>
              <a:t>FIGURE 1 </a:t>
            </a:r>
            <a:r>
              <a:rPr lang="en-US" altLang="zh-TW" sz="3200" dirty="0" smtClean="0">
                <a:latin typeface="+mn-lt"/>
              </a:rPr>
              <a:t> </a:t>
            </a:r>
            <a:r>
              <a:rPr lang="en-US" altLang="zh-TW" sz="3200" b="1" dirty="0" smtClean="0">
                <a:latin typeface="+mn-lt"/>
              </a:rPr>
              <a:t>Venn Diagram Representing </a:t>
            </a:r>
            <a:br>
              <a:rPr lang="en-US" altLang="zh-TW" sz="3200" b="1" dirty="0" smtClean="0">
                <a:latin typeface="+mn-lt"/>
              </a:rPr>
            </a:br>
            <a:r>
              <a:rPr lang="en-US" altLang="zh-TW" sz="3200" b="1" dirty="0" smtClean="0">
                <a:latin typeface="+mn-lt"/>
              </a:rPr>
              <a:t>the Union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r>
              <a:rPr lang="en-US" altLang="zh-TW" sz="3200" b="1" dirty="0" smtClean="0">
                <a:latin typeface="+mn-lt"/>
              </a:rPr>
              <a:t>.</a:t>
            </a:r>
            <a:endParaRPr lang="en-US" sz="3200" dirty="0">
              <a:latin typeface="+mn-lt"/>
            </a:endParaRPr>
          </a:p>
        </p:txBody>
      </p:sp>
      <p:pic>
        <p:nvPicPr>
          <p:cNvPr id="5" name="Picture 3" descr="02_2_001"/>
          <p:cNvPicPr>
            <a:picLocks noChangeAspect="1" noChangeArrowheads="1"/>
          </p:cNvPicPr>
          <p:nvPr/>
        </p:nvPicPr>
        <p:blipFill>
          <a:blip r:embed="rId2" cstate="print"/>
          <a:srcRect/>
          <a:stretch>
            <a:fillRect/>
          </a:stretch>
        </p:blipFill>
        <p:spPr>
          <a:xfrm>
            <a:off x="1301071" y="2062847"/>
            <a:ext cx="6519081" cy="40922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339453" y="612781"/>
            <a:ext cx="7808976" cy="1088136"/>
          </a:xfrm>
        </p:spPr>
        <p:txBody>
          <a:bodyPr>
            <a:normAutofit/>
          </a:bodyPr>
          <a:lstStyle/>
          <a:p>
            <a:pPr algn="ctr"/>
            <a:r>
              <a:rPr lang="en-US" sz="4000" b="1" dirty="0" smtClean="0">
                <a:latin typeface="+mn-lt"/>
              </a:rPr>
              <a:t>Intersection of Sets</a:t>
            </a:r>
            <a:endParaRPr lang="en-US" sz="4000" dirty="0">
              <a:latin typeface="+mn-lt"/>
            </a:endParaRPr>
          </a:p>
        </p:txBody>
      </p:sp>
      <p:sp>
        <p:nvSpPr>
          <p:cNvPr id="5" name="Rectangle 4"/>
          <p:cNvSpPr/>
          <p:nvPr/>
        </p:nvSpPr>
        <p:spPr>
          <a:xfrm>
            <a:off x="313895" y="2135447"/>
            <a:ext cx="8404817" cy="4081117"/>
          </a:xfrm>
          <a:prstGeom prst="rect">
            <a:avLst/>
          </a:prstGeom>
        </p:spPr>
        <p:txBody>
          <a:bodyPr wrap="square">
            <a:spAutoFit/>
          </a:bodyPr>
          <a:lstStyle/>
          <a:p>
            <a:pPr marL="365760" indent="-365760">
              <a:lnSpc>
                <a:spcPct val="90000"/>
              </a:lnSpc>
              <a:buFont typeface="Arial" charset="0"/>
              <a:buChar char="•"/>
              <a:defRPr/>
            </a:pPr>
            <a:r>
              <a:rPr lang="en-US" altLang="zh-TW" sz="2400" b="1" i="1" u="sng" dirty="0" smtClean="0">
                <a:solidFill>
                  <a:srgbClr val="FF0000"/>
                </a:solidFill>
              </a:rPr>
              <a:t>Definition</a:t>
            </a:r>
            <a:r>
              <a:rPr lang="en-US" altLang="zh-TW" sz="2400" dirty="0" smtClean="0"/>
              <a:t> : </a:t>
            </a:r>
            <a:r>
              <a:rPr lang="en-US" altLang="ja-JP" sz="2400" dirty="0" smtClean="0"/>
              <a:t>Let </a:t>
            </a:r>
            <a:r>
              <a:rPr lang="en-US" altLang="ja-JP" sz="2400" b="1" i="1" dirty="0" smtClean="0"/>
              <a:t>A</a:t>
            </a:r>
            <a:r>
              <a:rPr lang="en-US" altLang="ja-JP" sz="2400" dirty="0" smtClean="0"/>
              <a:t> and </a:t>
            </a:r>
            <a:r>
              <a:rPr lang="en-US" altLang="ja-JP" sz="2400" b="1" i="1" dirty="0" smtClean="0"/>
              <a:t>B </a:t>
            </a:r>
            <a:r>
              <a:rPr lang="en-US" altLang="ja-JP" sz="2400" dirty="0" smtClean="0"/>
              <a:t>be sets. </a:t>
            </a:r>
            <a:r>
              <a:rPr lang="en-US" altLang="zh-TW" sz="2400" dirty="0" smtClean="0">
                <a:solidFill>
                  <a:srgbClr val="0000FF"/>
                </a:solidFill>
              </a:rPr>
              <a:t>The </a:t>
            </a:r>
            <a:r>
              <a:rPr lang="en-US" altLang="zh-TW" sz="2400" i="1" dirty="0" smtClean="0">
                <a:solidFill>
                  <a:srgbClr val="0000FF"/>
                </a:solidFill>
              </a:rPr>
              <a:t>intersection</a:t>
            </a:r>
            <a:r>
              <a:rPr lang="en-US" altLang="zh-TW" sz="2400" dirty="0" smtClean="0">
                <a:solidFill>
                  <a:srgbClr val="0000FF"/>
                </a:solidFill>
              </a:rPr>
              <a:t> of the sets </a:t>
            </a:r>
            <a:r>
              <a:rPr lang="en-US" altLang="zh-TW" sz="2400" i="1" dirty="0" smtClean="0">
                <a:solidFill>
                  <a:srgbClr val="0000FF"/>
                </a:solidFill>
              </a:rPr>
              <a:t>A</a:t>
            </a:r>
            <a:r>
              <a:rPr lang="en-US" altLang="zh-TW" sz="2400" dirty="0" smtClean="0">
                <a:solidFill>
                  <a:srgbClr val="0000FF"/>
                </a:solidFill>
              </a:rPr>
              <a:t> and </a:t>
            </a:r>
            <a:r>
              <a:rPr lang="en-US" altLang="zh-TW" sz="2400" i="1" dirty="0" smtClean="0">
                <a:solidFill>
                  <a:srgbClr val="0000FF"/>
                </a:solidFill>
              </a:rPr>
              <a:t>B</a:t>
            </a:r>
            <a:r>
              <a:rPr lang="en-US" altLang="zh-TW" sz="2400" dirty="0" smtClean="0">
                <a:solidFill>
                  <a:srgbClr val="0000FF"/>
                </a:solidFill>
              </a:rPr>
              <a:t>, denoted by </a:t>
            </a:r>
            <a:r>
              <a:rPr lang="en-US" altLang="zh-TW" sz="2400" i="1" dirty="0" smtClean="0">
                <a:solidFill>
                  <a:srgbClr val="0000FF"/>
                </a:solidFill>
              </a:rPr>
              <a:t>A</a:t>
            </a:r>
            <a:r>
              <a:rPr lang="en-US" altLang="zh-TW" sz="2400" dirty="0" smtClean="0">
                <a:solidFill>
                  <a:srgbClr val="0000FF"/>
                </a:solidFill>
                <a:sym typeface="Symbol" pitchFamily="1" charset="2"/>
              </a:rPr>
              <a:t></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 is the set containing those elements in both </a:t>
            </a:r>
            <a:r>
              <a:rPr lang="en-US" altLang="zh-TW" sz="2400" i="1" dirty="0" smtClean="0">
                <a:solidFill>
                  <a:srgbClr val="0000FF"/>
                </a:solidFill>
                <a:sym typeface="Symbol" pitchFamily="1" charset="2"/>
              </a:rPr>
              <a:t>A</a:t>
            </a:r>
            <a:r>
              <a:rPr lang="en-US" altLang="zh-TW" sz="2400" dirty="0" smtClean="0">
                <a:solidFill>
                  <a:srgbClr val="0000FF"/>
                </a:solidFill>
                <a:sym typeface="Symbol" pitchFamily="1" charset="2"/>
              </a:rPr>
              <a:t> and </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a:t>
            </a:r>
          </a:p>
          <a:p>
            <a:pPr marL="365760" indent="-365760">
              <a:lnSpc>
                <a:spcPct val="90000"/>
              </a:lnSpc>
              <a:buFont typeface="Arial" charset="0"/>
              <a:buChar char="•"/>
              <a:defRPr/>
            </a:pPr>
            <a:r>
              <a:rPr lang="en-US" altLang="ja-JP" sz="2400" dirty="0" smtClean="0"/>
              <a:t>An element x belongs to the </a:t>
            </a:r>
            <a:r>
              <a:rPr lang="en-US" altLang="ja-JP" sz="2400" i="1" dirty="0" smtClean="0"/>
              <a:t>intersection</a:t>
            </a:r>
            <a:r>
              <a:rPr lang="en-US" altLang="ja-JP" sz="2400" dirty="0" smtClean="0"/>
              <a:t>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u="sng" dirty="0" smtClean="0">
                <a:solidFill>
                  <a:srgbClr val="0000FF"/>
                </a:solidFill>
              </a:rPr>
              <a:t>x belongs to A </a:t>
            </a:r>
            <a:r>
              <a:rPr lang="en-US" altLang="ja-JP" sz="2400" b="1" u="sng" dirty="0" smtClean="0">
                <a:solidFill>
                  <a:srgbClr val="0000FF"/>
                </a:solidFill>
              </a:rPr>
              <a:t>and</a:t>
            </a:r>
            <a:r>
              <a:rPr lang="en-US" altLang="ja-JP" sz="2400" u="sng" dirty="0" smtClean="0">
                <a:solidFill>
                  <a:srgbClr val="0000FF"/>
                </a:solidFill>
              </a:rPr>
              <a:t> x belongs to B</a:t>
            </a:r>
            <a:endParaRPr lang="en-US" altLang="ja-JP" sz="2400" dirty="0" smtClean="0"/>
          </a:p>
          <a:p>
            <a:pPr marL="609600" indent="-609600">
              <a:lnSpc>
                <a:spcPct val="90000"/>
              </a:lnSpc>
              <a:defRPr/>
            </a:pPr>
            <a:r>
              <a:rPr lang="en-US" altLang="ja-JP" sz="2400" dirty="0" smtClean="0">
                <a:solidFill>
                  <a:srgbClr val="FF3399"/>
                </a:solidFill>
              </a:rPr>
              <a:t>		</a:t>
            </a:r>
            <a:r>
              <a:rPr lang="en-US" altLang="ja-JP" sz="2400" b="1" dirty="0" smtClean="0">
                <a:solidFill>
                  <a:srgbClr val="FF3399"/>
                </a:solidFill>
              </a:rPr>
              <a:t>	</a:t>
            </a:r>
            <a:r>
              <a:rPr lang="en-US" altLang="ja-JP" sz="2400" b="1" i="1" dirty="0" smtClean="0">
                <a:solidFill>
                  <a:srgbClr val="0000FF"/>
                </a:solidFill>
              </a:rPr>
              <a:t>A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B</a:t>
            </a:r>
            <a:r>
              <a:rPr lang="en-US" altLang="ja-JP" sz="2400" b="1" dirty="0" smtClean="0">
                <a:solidFill>
                  <a:srgbClr val="0000FF"/>
                </a:solidFill>
              </a:rPr>
              <a:t>= { x | x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A</a:t>
            </a:r>
            <a:r>
              <a:rPr lang="en-US" altLang="ja-JP" sz="2400" b="1" dirty="0" smtClean="0">
                <a:solidFill>
                  <a:srgbClr val="0000FF"/>
                </a:solidFill>
              </a:rPr>
              <a:t> </a:t>
            </a:r>
            <a:r>
              <a:rPr lang="en-US" altLang="ja-JP" sz="2400" b="1" dirty="0" smtClean="0">
                <a:solidFill>
                  <a:srgbClr val="0000FF"/>
                </a:solidFill>
                <a:sym typeface="Symbol" pitchFamily="1" charset="2"/>
              </a:rPr>
              <a:t></a:t>
            </a:r>
            <a:r>
              <a:rPr lang="en-US" altLang="ja-JP" sz="2400" b="1" dirty="0" smtClean="0">
                <a:solidFill>
                  <a:srgbClr val="0000FF"/>
                </a:solidFill>
              </a:rPr>
              <a:t> x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B</a:t>
            </a:r>
            <a:r>
              <a:rPr lang="en-US" altLang="ja-JP" sz="2400" b="1" dirty="0" smtClean="0">
                <a:solidFill>
                  <a:srgbClr val="0000FF"/>
                </a:solidFill>
              </a:rPr>
              <a:t>}</a:t>
            </a:r>
          </a:p>
          <a:p>
            <a:pPr marL="365760" indent="-365760">
              <a:lnSpc>
                <a:spcPct val="90000"/>
              </a:lnSpc>
              <a:buFont typeface="Arial" charset="0"/>
              <a:buChar char="•"/>
              <a:defRPr/>
            </a:pPr>
            <a:r>
              <a:rPr lang="en-US" altLang="ja-JP" sz="2400" u="sng" dirty="0" smtClean="0">
                <a:solidFill>
                  <a:srgbClr val="FF0000"/>
                </a:solidFill>
              </a:rPr>
              <a:t>Example 3</a:t>
            </a:r>
            <a:r>
              <a:rPr lang="en-US" altLang="ja-JP" sz="2400" dirty="0" smtClean="0">
                <a:solidFill>
                  <a:srgbClr val="FF0000"/>
                </a:solidFill>
              </a:rPr>
              <a:t>: </a:t>
            </a:r>
            <a:r>
              <a:rPr lang="en-US" altLang="ja-JP" sz="2400" dirty="0" smtClean="0"/>
              <a:t>The </a:t>
            </a:r>
            <a:r>
              <a:rPr lang="en-US" altLang="ja-JP" sz="2400" i="1" dirty="0" smtClean="0">
                <a:solidFill>
                  <a:srgbClr val="0000FF"/>
                </a:solidFill>
              </a:rPr>
              <a:t>intersection</a:t>
            </a:r>
            <a:r>
              <a:rPr lang="en-US" altLang="ja-JP" sz="2400" dirty="0" smtClean="0"/>
              <a:t> of the sets {1, 3, 5} and </a:t>
            </a:r>
          </a:p>
          <a:p>
            <a:pPr marL="365760" indent="-365760">
              <a:lnSpc>
                <a:spcPct val="90000"/>
              </a:lnSpc>
              <a:defRPr/>
            </a:pPr>
            <a:r>
              <a:rPr lang="en-US" altLang="ja-JP" sz="2400" dirty="0" smtClean="0"/>
              <a:t>	{1, 2, 3} is the set {1, 3}; that is, </a:t>
            </a:r>
            <a:r>
              <a:rPr lang="en-US" altLang="ja-JP" sz="2400" dirty="0" smtClean="0">
                <a:solidFill>
                  <a:srgbClr val="0000FF"/>
                </a:solidFill>
              </a:rPr>
              <a:t>{1,3, 5}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dirty="0" smtClean="0">
                <a:solidFill>
                  <a:srgbClr val="0000FF"/>
                </a:solidFill>
              </a:rPr>
              <a:t>{1, 2, 3} = {1, 3}.</a:t>
            </a:r>
          </a:p>
          <a:p>
            <a:pPr marL="365760" indent="-365760">
              <a:lnSpc>
                <a:spcPct val="90000"/>
              </a:lnSpc>
              <a:defRPr/>
            </a:pPr>
            <a:endParaRPr lang="en-US" altLang="ja-JP" sz="2400" dirty="0" smtClean="0">
              <a:solidFill>
                <a:srgbClr val="0000FF"/>
              </a:solidFill>
            </a:endParaRPr>
          </a:p>
          <a:p>
            <a:pPr marL="365760" indent="-365760">
              <a:lnSpc>
                <a:spcPct val="90000"/>
              </a:lnSpc>
              <a:buFont typeface="Arial" charset="0"/>
              <a:buChar char="•"/>
              <a:defRPr/>
            </a:pPr>
            <a:r>
              <a:rPr lang="en-US" sz="2400" u="sng" dirty="0" smtClean="0">
                <a:solidFill>
                  <a:srgbClr val="FF0000"/>
                </a:solidFill>
                <a:ea typeface="ＭＳ Ｐゴシック" charset="-128"/>
              </a:rPr>
              <a:t>Example </a:t>
            </a:r>
            <a:r>
              <a:rPr lang="en-US" sz="2400" dirty="0" smtClean="0">
                <a:ea typeface="ＭＳ Ｐゴシック" charset="-128"/>
              </a:rPr>
              <a:t>: </a:t>
            </a:r>
            <a:r>
              <a:rPr lang="en-US" sz="2400" dirty="0" smtClean="0">
                <a:sym typeface="Symbol" pitchFamily="1" charset="2"/>
              </a:rPr>
              <a:t>If </a:t>
            </a:r>
            <a:r>
              <a:rPr lang="en-US" sz="2400" i="1" dirty="0" smtClean="0">
                <a:sym typeface="Symbol" pitchFamily="1" charset="2"/>
              </a:rPr>
              <a:t>B</a:t>
            </a:r>
            <a:r>
              <a:rPr lang="en-US" sz="2400" dirty="0" smtClean="0">
                <a:sym typeface="Symbol" pitchFamily="1" charset="2"/>
              </a:rPr>
              <a:t> = {x </a:t>
            </a:r>
            <a:r>
              <a:rPr lang="en-US" altLang="ja-JP" sz="2400" b="1" dirty="0" smtClean="0"/>
              <a:t>|</a:t>
            </a:r>
            <a:r>
              <a:rPr lang="en-US" altLang="ja-JP" sz="2400" b="1" dirty="0" smtClean="0">
                <a:solidFill>
                  <a:srgbClr val="0000FF"/>
                </a:solidFill>
              </a:rPr>
              <a:t> </a:t>
            </a:r>
            <a:r>
              <a:rPr lang="en-US" sz="2400" dirty="0" smtClean="0">
                <a:sym typeface="Symbol" pitchFamily="1" charset="2"/>
              </a:rPr>
              <a:t>x is an odd positive integer and x </a:t>
            </a:r>
            <a:r>
              <a:rPr lang="en-US" sz="2400" dirty="0" smtClean="0">
                <a:sym typeface="Symbol"/>
              </a:rPr>
              <a:t></a:t>
            </a:r>
            <a:r>
              <a:rPr lang="en-US" sz="2400" dirty="0" smtClean="0">
                <a:sym typeface="Symbol" pitchFamily="1" charset="2"/>
              </a:rPr>
              <a:t> 5}, and  </a:t>
            </a:r>
          </a:p>
          <a:p>
            <a:pPr marL="365760" indent="-365760">
              <a:lnSpc>
                <a:spcPct val="90000"/>
              </a:lnSpc>
              <a:defRPr/>
            </a:pPr>
            <a:r>
              <a:rPr lang="en-US" sz="2400" dirty="0" smtClean="0">
                <a:sym typeface="Symbol" pitchFamily="1" charset="2"/>
              </a:rPr>
              <a:t> 		             </a:t>
            </a:r>
            <a:r>
              <a:rPr lang="en-US" sz="2400" i="1" dirty="0" smtClean="0">
                <a:sym typeface="Symbol" pitchFamily="1" charset="2"/>
              </a:rPr>
              <a:t>C</a:t>
            </a:r>
            <a:r>
              <a:rPr lang="en-US" sz="2400" dirty="0" smtClean="0">
                <a:sym typeface="Symbol" pitchFamily="1" charset="2"/>
              </a:rPr>
              <a:t> = {x </a:t>
            </a:r>
            <a:r>
              <a:rPr lang="en-US" altLang="ja-JP" sz="2400" b="1" dirty="0" smtClean="0"/>
              <a:t>| </a:t>
            </a:r>
            <a:r>
              <a:rPr lang="en-US" sz="2400" dirty="0" smtClean="0">
                <a:sym typeface="Symbol" pitchFamily="1" charset="2"/>
              </a:rPr>
              <a:t>x is a prime number less than 11}, then </a:t>
            </a:r>
          </a:p>
          <a:p>
            <a:pPr marL="365760" indent="-365760">
              <a:lnSpc>
                <a:spcPct val="90000"/>
              </a:lnSpc>
              <a:defRPr/>
            </a:pPr>
            <a:r>
              <a:rPr lang="en-US" sz="2400" dirty="0" smtClean="0">
                <a:sym typeface="Symbol" pitchFamily="1" charset="2"/>
              </a:rPr>
              <a:t>	                     </a:t>
            </a:r>
            <a:r>
              <a:rPr lang="en-US" sz="2400" b="1" i="1" dirty="0" smtClean="0">
                <a:sym typeface="Symbol" pitchFamily="1" charset="2"/>
              </a:rPr>
              <a:t>B</a:t>
            </a:r>
            <a:r>
              <a:rPr lang="en-US" sz="2400" dirty="0" smtClean="0">
                <a:sym typeface="Symbol" pitchFamily="1" charset="2"/>
              </a:rPr>
              <a:t> </a:t>
            </a:r>
            <a:r>
              <a:rPr lang="en-US" sz="2400" b="1" dirty="0" smtClean="0">
                <a:sym typeface="Symbol" pitchFamily="1" charset="2"/>
              </a:rPr>
              <a:t></a:t>
            </a:r>
            <a:r>
              <a:rPr lang="en-US" sz="2400" dirty="0" smtClean="0">
                <a:sym typeface="Symbol" pitchFamily="1" charset="2"/>
              </a:rPr>
              <a:t> </a:t>
            </a:r>
            <a:r>
              <a:rPr lang="en-US" sz="2400" b="1" i="1" dirty="0" smtClean="0">
                <a:sym typeface="Symbol" pitchFamily="1" charset="2"/>
              </a:rPr>
              <a:t>C</a:t>
            </a:r>
            <a:r>
              <a:rPr lang="en-US" sz="2400" dirty="0" smtClean="0">
                <a:sym typeface="Symbol" pitchFamily="1" charset="2"/>
              </a:rPr>
              <a:t> = {3, 5}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599133"/>
            <a:ext cx="7808976" cy="1088136"/>
          </a:xfrm>
        </p:spPr>
        <p:txBody>
          <a:bodyPr>
            <a:noAutofit/>
          </a:bodyPr>
          <a:lstStyle/>
          <a:p>
            <a:r>
              <a:rPr lang="en-US" altLang="zh-TW" sz="3200" b="1" dirty="0" smtClean="0">
                <a:latin typeface="+mn-lt"/>
              </a:rPr>
              <a:t>FIGURE 2: Venn Diagram Representing </a:t>
            </a:r>
            <a:br>
              <a:rPr lang="en-US" altLang="zh-TW" sz="3200" b="1" dirty="0" smtClean="0">
                <a:latin typeface="+mn-lt"/>
              </a:rPr>
            </a:br>
            <a:r>
              <a:rPr lang="en-US" altLang="zh-TW" sz="3200" b="1" dirty="0" smtClean="0">
                <a:latin typeface="+mn-lt"/>
              </a:rPr>
              <a:t>the Intersection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endParaRPr lang="en-US" sz="3200" dirty="0">
              <a:latin typeface="+mn-lt"/>
            </a:endParaRPr>
          </a:p>
        </p:txBody>
      </p:sp>
      <p:pic>
        <p:nvPicPr>
          <p:cNvPr id="5" name="Picture 3" descr="02_2_002"/>
          <p:cNvPicPr>
            <a:picLocks noChangeAspect="1" noChangeArrowheads="1"/>
          </p:cNvPicPr>
          <p:nvPr/>
        </p:nvPicPr>
        <p:blipFill>
          <a:blip r:embed="rId2" cstate="print"/>
          <a:srcRect/>
          <a:stretch>
            <a:fillRect/>
          </a:stretch>
        </p:blipFill>
        <p:spPr>
          <a:xfrm>
            <a:off x="990600" y="2060884"/>
            <a:ext cx="5983288" cy="42716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298509" y="558189"/>
            <a:ext cx="7808976" cy="1088136"/>
          </a:xfrm>
        </p:spPr>
        <p:txBody>
          <a:bodyPr>
            <a:normAutofit/>
          </a:bodyPr>
          <a:lstStyle/>
          <a:p>
            <a:pPr algn="ctr"/>
            <a:r>
              <a:rPr lang="en-US" sz="4000" b="1" dirty="0" smtClean="0">
                <a:latin typeface="+mn-lt"/>
              </a:rPr>
              <a:t>Disjoint Sets </a:t>
            </a:r>
            <a:endParaRPr lang="en-US" sz="4000" dirty="0">
              <a:latin typeface="+mn-lt"/>
            </a:endParaRPr>
          </a:p>
        </p:txBody>
      </p:sp>
      <p:sp>
        <p:nvSpPr>
          <p:cNvPr id="5" name="Rectangle 4"/>
          <p:cNvSpPr/>
          <p:nvPr/>
        </p:nvSpPr>
        <p:spPr>
          <a:xfrm>
            <a:off x="298509" y="2136339"/>
            <a:ext cx="8638571" cy="3770263"/>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solidFill>
                  <a:srgbClr val="FF0000"/>
                </a:solidFill>
              </a:rPr>
              <a:t>:</a:t>
            </a:r>
            <a:r>
              <a:rPr lang="en-US" altLang="zh-TW" sz="2800" dirty="0" smtClean="0"/>
              <a:t> </a:t>
            </a:r>
            <a:r>
              <a:rPr lang="en-US" altLang="zh-TW" sz="2800" dirty="0" smtClean="0">
                <a:solidFill>
                  <a:srgbClr val="0000FF"/>
                </a:solidFill>
              </a:rPr>
              <a:t>Two sets are </a:t>
            </a:r>
            <a:r>
              <a:rPr lang="en-US" altLang="zh-TW" sz="2800" b="1" i="1" dirty="0" smtClean="0">
                <a:solidFill>
                  <a:srgbClr val="0000FF"/>
                </a:solidFill>
              </a:rPr>
              <a:t>disjoint</a:t>
            </a:r>
            <a:r>
              <a:rPr lang="en-US" altLang="zh-TW" sz="2800" dirty="0" smtClean="0">
                <a:solidFill>
                  <a:srgbClr val="0000FF"/>
                </a:solidFill>
              </a:rPr>
              <a:t> if their intersection is the empty set.</a:t>
            </a:r>
          </a:p>
          <a:p>
            <a:pPr marL="274320" indent="-274320">
              <a:spcBef>
                <a:spcPts val="600"/>
              </a:spcBef>
              <a:buFont typeface="Arial" pitchFamily="34" charset="0"/>
              <a:buChar char="•"/>
            </a:pPr>
            <a:r>
              <a:rPr lang="en-US" altLang="zh-TW" sz="2800" dirty="0" smtClean="0"/>
              <a:t>Let A and B be sets. </a:t>
            </a:r>
            <a:r>
              <a:rPr lang="en-US" altLang="zh-TW" sz="2800" b="1" dirty="0" smtClean="0">
                <a:solidFill>
                  <a:srgbClr val="0000FF"/>
                </a:solidFill>
              </a:rPr>
              <a:t>If </a:t>
            </a:r>
            <a:r>
              <a:rPr lang="en-US" altLang="ja-JP" sz="2800" b="1" i="1" dirty="0" smtClean="0">
                <a:solidFill>
                  <a:srgbClr val="0000FF"/>
                </a:solidFill>
              </a:rPr>
              <a:t>A </a:t>
            </a:r>
            <a:r>
              <a:rPr lang="en-US" altLang="ja-JP" sz="2800" b="1" i="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 </a:t>
            </a:r>
            <a:r>
              <a:rPr lang="en-US" altLang="ja-JP" sz="2800" dirty="0" smtClean="0">
                <a:sym typeface="Symbol" pitchFamily="18" charset="2"/>
              </a:rPr>
              <a:t>, that is </a:t>
            </a:r>
            <a:r>
              <a:rPr lang="en-US" altLang="ja-JP" sz="2800" dirty="0" smtClean="0">
                <a:solidFill>
                  <a:srgbClr val="0000FF"/>
                </a:solidFill>
                <a:sym typeface="Symbol" pitchFamily="18" charset="2"/>
              </a:rPr>
              <a:t>if </a:t>
            </a:r>
            <a:r>
              <a:rPr lang="en-US" altLang="ja-JP" sz="2800" i="1" dirty="0" smtClean="0">
                <a:solidFill>
                  <a:srgbClr val="0000FF"/>
                </a:solidFill>
                <a:sym typeface="Symbol" pitchFamily="18" charset="2"/>
              </a:rPr>
              <a:t>A</a:t>
            </a:r>
            <a:r>
              <a:rPr lang="en-US" altLang="ja-JP" sz="2800" dirty="0" smtClean="0">
                <a:solidFill>
                  <a:srgbClr val="0000FF"/>
                </a:solidFill>
                <a:sym typeface="Symbol" pitchFamily="18" charset="2"/>
              </a:rPr>
              <a:t> and </a:t>
            </a:r>
            <a:r>
              <a:rPr lang="en-US" altLang="ja-JP" sz="2800" i="1" dirty="0" smtClean="0">
                <a:solidFill>
                  <a:srgbClr val="0000FF"/>
                </a:solidFill>
                <a:sym typeface="Symbol" pitchFamily="18" charset="2"/>
              </a:rPr>
              <a:t>B</a:t>
            </a:r>
            <a:r>
              <a:rPr lang="en-US" altLang="ja-JP" sz="2800" dirty="0" smtClean="0">
                <a:solidFill>
                  <a:srgbClr val="0000FF"/>
                </a:solidFill>
                <a:sym typeface="Symbol" pitchFamily="18" charset="2"/>
              </a:rPr>
              <a:t> do not have any element(s) in common</a:t>
            </a:r>
            <a:r>
              <a:rPr lang="en-US" altLang="ja-JP" sz="2800" dirty="0" smtClean="0">
                <a:sym typeface="Symbol" pitchFamily="18" charset="2"/>
              </a:rPr>
              <a:t>, then </a:t>
            </a:r>
            <a:r>
              <a:rPr lang="en-US" altLang="ja-JP" sz="2800" i="1" dirty="0" smtClean="0">
                <a:sym typeface="Symbol" pitchFamily="18" charset="2"/>
              </a:rPr>
              <a:t>A</a:t>
            </a:r>
            <a:r>
              <a:rPr lang="en-US" altLang="ja-JP" sz="2800" dirty="0" smtClean="0">
                <a:sym typeface="Symbol" pitchFamily="18" charset="2"/>
              </a:rPr>
              <a:t> and </a:t>
            </a:r>
            <a:r>
              <a:rPr lang="en-US" altLang="ja-JP" sz="2800" i="1" dirty="0" smtClean="0">
                <a:sym typeface="Symbol" pitchFamily="18" charset="2"/>
              </a:rPr>
              <a:t>B</a:t>
            </a:r>
            <a:r>
              <a:rPr lang="en-US" altLang="ja-JP" sz="2800" dirty="0" smtClean="0">
                <a:sym typeface="Symbol" pitchFamily="18" charset="2"/>
              </a:rPr>
              <a:t> are said to be disjoint or non-intersecting.</a:t>
            </a:r>
          </a:p>
          <a:p>
            <a:pPr marL="274320" indent="-274320">
              <a:spcBef>
                <a:spcPts val="600"/>
              </a:spcBef>
              <a:buFont typeface="Arial" pitchFamily="34" charset="0"/>
              <a:buChar char="•"/>
            </a:pPr>
            <a:r>
              <a:rPr lang="en-US" sz="2800" i="1" dirty="0" smtClean="0">
                <a:solidFill>
                  <a:srgbClr val="0000FF"/>
                </a:solidFill>
              </a:rPr>
              <a:t>Disjoint  ==&gt; Non-intersecting  </a:t>
            </a:r>
          </a:p>
          <a:p>
            <a:pPr marL="274320" indent="-274320">
              <a:spcBef>
                <a:spcPts val="600"/>
              </a:spcBef>
              <a:buFont typeface="Wingdings" panose="05000000000000000000" pitchFamily="2" charset="2"/>
              <a:buChar char="§"/>
            </a:pPr>
            <a:r>
              <a:rPr lang="en-US" altLang="ja-JP" sz="2800" b="1" u="sng" dirty="0" smtClean="0">
                <a:solidFill>
                  <a:srgbClr val="FF0000"/>
                </a:solidFill>
              </a:rPr>
              <a:t>Example 5:</a:t>
            </a:r>
            <a:r>
              <a:rPr lang="en-US" altLang="ja-JP" sz="2800" dirty="0" smtClean="0">
                <a:solidFill>
                  <a:srgbClr val="FF0000"/>
                </a:solidFill>
              </a:rPr>
              <a:t> </a:t>
            </a:r>
            <a:r>
              <a:rPr lang="en-US" altLang="ja-JP" sz="2800" dirty="0" smtClean="0"/>
              <a:t>Let </a:t>
            </a:r>
            <a:r>
              <a:rPr lang="en-US" altLang="ja-JP" sz="2800" i="1" dirty="0" smtClean="0"/>
              <a:t>A </a:t>
            </a:r>
            <a:r>
              <a:rPr lang="en-US" altLang="ja-JP" sz="2800" dirty="0" smtClean="0"/>
              <a:t>= {1, 3, 5, 7, 9} and </a:t>
            </a:r>
            <a:r>
              <a:rPr lang="en-US" altLang="ja-JP" sz="2800" i="1" dirty="0" smtClean="0"/>
              <a:t>B </a:t>
            </a:r>
            <a:r>
              <a:rPr lang="en-US" altLang="ja-JP" sz="2800" dirty="0" smtClean="0"/>
              <a:t>= {2, 4, 6, 8, 10}. Because </a:t>
            </a:r>
            <a:r>
              <a:rPr lang="en-US" altLang="ja-JP" sz="2800" b="1" i="1" dirty="0" smtClean="0">
                <a:solidFill>
                  <a:srgbClr val="0000FF"/>
                </a:solidFill>
              </a:rPr>
              <a:t>A </a:t>
            </a:r>
            <a:r>
              <a:rPr lang="en-US" altLang="ja-JP" sz="2800" b="1" i="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a:t>
            </a:r>
            <a:r>
              <a:rPr lang="en-US" altLang="ja-JP" sz="2800" b="1" dirty="0" smtClean="0">
                <a:sym typeface="Symbol" pitchFamily="18" charset="2"/>
              </a:rPr>
              <a:t>,</a:t>
            </a:r>
            <a:r>
              <a:rPr lang="en-US" altLang="ja-JP" sz="2800" dirty="0" smtClean="0"/>
              <a:t> </a:t>
            </a:r>
            <a:r>
              <a:rPr lang="en-US" altLang="ja-JP" sz="2800" dirty="0" smtClean="0">
                <a:solidFill>
                  <a:srgbClr val="0000FF"/>
                </a:solidFill>
              </a:rPr>
              <a:t>A and B are </a:t>
            </a:r>
            <a:r>
              <a:rPr lang="en-US" altLang="ja-JP" sz="2800" b="1" i="1" dirty="0" smtClean="0">
                <a:solidFill>
                  <a:srgbClr val="0000FF"/>
                </a:solidFill>
              </a:rPr>
              <a:t>disjoint</a:t>
            </a:r>
            <a:r>
              <a:rPr lang="en-US" altLang="ja-JP" sz="2800" dirty="0" smtClean="0">
                <a:solidFill>
                  <a:srgbClr val="0000FF"/>
                </a:solidFill>
              </a:rPr>
              <a:t>. </a:t>
            </a:r>
            <a:endParaRPr lang="en-US" altLang="zh-TW"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71213" y="530892"/>
            <a:ext cx="7808976" cy="1325203"/>
          </a:xfrm>
        </p:spPr>
        <p:txBody>
          <a:bodyPr>
            <a:normAutofit/>
          </a:bodyPr>
          <a:lstStyle/>
          <a:p>
            <a:r>
              <a:rPr lang="en-US" altLang="ja-JP" sz="3600" b="1" dirty="0" smtClean="0">
                <a:latin typeface="+mn-lt"/>
              </a:rPr>
              <a:t>Venn Diagram showing Disjoint </a:t>
            </a:r>
            <a:br>
              <a:rPr lang="en-US" altLang="ja-JP" sz="3600" b="1" dirty="0" smtClean="0">
                <a:latin typeface="+mn-lt"/>
              </a:rPr>
            </a:br>
            <a:r>
              <a:rPr lang="en-US" altLang="ja-JP" sz="3600" b="1" dirty="0" smtClean="0">
                <a:latin typeface="+mn-lt"/>
              </a:rPr>
              <a:t>of the two sets </a:t>
            </a:r>
            <a:r>
              <a:rPr lang="en-US" altLang="ja-JP" sz="3600" b="1" i="1" dirty="0" smtClean="0">
                <a:latin typeface="+mn-lt"/>
              </a:rPr>
              <a:t>A</a:t>
            </a:r>
            <a:r>
              <a:rPr lang="en-US" altLang="ja-JP" sz="3600" b="1" dirty="0" smtClean="0">
                <a:latin typeface="+mn-lt"/>
              </a:rPr>
              <a:t> and </a:t>
            </a:r>
            <a:r>
              <a:rPr lang="en-US" altLang="ja-JP" sz="3600" b="1" i="1" dirty="0" smtClean="0">
                <a:latin typeface="+mn-lt"/>
              </a:rPr>
              <a:t>B</a:t>
            </a:r>
            <a:r>
              <a:rPr lang="en-US" altLang="ja-JP" sz="3600" b="1" dirty="0" smtClean="0">
                <a:latin typeface="+mn-lt"/>
              </a:rPr>
              <a:t> </a:t>
            </a:r>
            <a:endParaRPr lang="en-US" sz="3600" dirty="0">
              <a:latin typeface="+mn-lt"/>
            </a:endParaRPr>
          </a:p>
        </p:txBody>
      </p:sp>
      <p:grpSp>
        <p:nvGrpSpPr>
          <p:cNvPr id="5" name="Group 6"/>
          <p:cNvGrpSpPr>
            <a:grpSpLocks noGrp="1"/>
          </p:cNvGrpSpPr>
          <p:nvPr/>
        </p:nvGrpSpPr>
        <p:grpSpPr bwMode="auto">
          <a:xfrm>
            <a:off x="1105475" y="2116552"/>
            <a:ext cx="6209732" cy="3915762"/>
            <a:chOff x="1728" y="2784"/>
            <a:chExt cx="1536" cy="960"/>
          </a:xfrm>
        </p:grpSpPr>
        <p:sp>
          <p:nvSpPr>
            <p:cNvPr id="6" name="Rectangle 7"/>
            <p:cNvSpPr>
              <a:spLocks noChangeArrowheads="1"/>
            </p:cNvSpPr>
            <p:nvPr/>
          </p:nvSpPr>
          <p:spPr bwMode="auto">
            <a:xfrm>
              <a:off x="1728" y="2784"/>
              <a:ext cx="1536" cy="960"/>
            </a:xfrm>
            <a:prstGeom prst="rect">
              <a:avLst/>
            </a:prstGeom>
            <a:noFill/>
            <a:ln w="38100">
              <a:solidFill>
                <a:srgbClr val="2F1311"/>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7" name="Oval 8"/>
            <p:cNvSpPr>
              <a:spLocks noChangeArrowheads="1"/>
            </p:cNvSpPr>
            <p:nvPr/>
          </p:nvSpPr>
          <p:spPr bwMode="auto">
            <a:xfrm>
              <a:off x="1872" y="2880"/>
              <a:ext cx="768" cy="76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8" name="Rectangle 9"/>
            <p:cNvSpPr>
              <a:spLocks noChangeArrowheads="1"/>
            </p:cNvSpPr>
            <p:nvPr/>
          </p:nvSpPr>
          <p:spPr bwMode="auto">
            <a:xfrm>
              <a:off x="2724" y="3091"/>
              <a:ext cx="119" cy="113"/>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A</a:t>
              </a:r>
            </a:p>
          </p:txBody>
        </p:sp>
        <p:sp>
          <p:nvSpPr>
            <p:cNvPr id="9" name="Rectangle 10"/>
            <p:cNvSpPr>
              <a:spLocks noChangeArrowheads="1"/>
            </p:cNvSpPr>
            <p:nvPr/>
          </p:nvSpPr>
          <p:spPr bwMode="auto">
            <a:xfrm>
              <a:off x="1968" y="3030"/>
              <a:ext cx="130" cy="94"/>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B</a:t>
              </a:r>
            </a:p>
          </p:txBody>
        </p:sp>
        <p:sp>
          <p:nvSpPr>
            <p:cNvPr id="10" name="Oval 11"/>
            <p:cNvSpPr>
              <a:spLocks noChangeArrowheads="1"/>
            </p:cNvSpPr>
            <p:nvPr/>
          </p:nvSpPr>
          <p:spPr bwMode="auto">
            <a:xfrm>
              <a:off x="2688" y="2976"/>
              <a:ext cx="528" cy="52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grpSp>
      <p:sp>
        <p:nvSpPr>
          <p:cNvPr id="11" name="Rectangle 16"/>
          <p:cNvSpPr>
            <a:spLocks noChangeArrowheads="1"/>
          </p:cNvSpPr>
          <p:nvPr/>
        </p:nvSpPr>
        <p:spPr bwMode="auto">
          <a:xfrm>
            <a:off x="6625155" y="2243928"/>
            <a:ext cx="492125" cy="461963"/>
          </a:xfrm>
          <a:prstGeom prst="rect">
            <a:avLst/>
          </a:prstGeom>
          <a:noFill/>
          <a:ln w="9525">
            <a:noFill/>
            <a:miter lim="800000"/>
            <a:headEnd/>
            <a:tailEnd/>
          </a:ln>
        </p:spPr>
        <p:txBody>
          <a:bodyPr wrap="none">
            <a:spAutoFit/>
          </a:bodyPr>
          <a:lstStyle/>
          <a:p>
            <a:r>
              <a:rPr lang="en-US" altLang="ja-JP" sz="2400" b="1" i="1" dirty="0"/>
              <a:t>U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5DA518FC59F74898473A3594D082D6" ma:contentTypeVersion="2" ma:contentTypeDescription="Create a new document." ma:contentTypeScope="" ma:versionID="65386807a64178d50199543d65e4741d">
  <xsd:schema xmlns:xsd="http://www.w3.org/2001/XMLSchema" xmlns:xs="http://www.w3.org/2001/XMLSchema" xmlns:p="http://schemas.microsoft.com/office/2006/metadata/properties" xmlns:ns2="d2c34648-228b-4532-a3cf-82472e227dec" targetNamespace="http://schemas.microsoft.com/office/2006/metadata/properties" ma:root="true" ma:fieldsID="503ba7c31c615c25c02d8bc8ad3965a3" ns2:_="">
    <xsd:import namespace="d2c34648-228b-4532-a3cf-82472e227d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34648-228b-4532-a3cf-82472e227d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52126A-06F6-4B57-BF99-FB5C7CC9081A}"/>
</file>

<file path=customXml/itemProps2.xml><?xml version="1.0" encoding="utf-8"?>
<ds:datastoreItem xmlns:ds="http://schemas.openxmlformats.org/officeDocument/2006/customXml" ds:itemID="{E43A40A0-E3B7-480C-98FE-21B57F01E5E8}"/>
</file>

<file path=customXml/itemProps3.xml><?xml version="1.0" encoding="utf-8"?>
<ds:datastoreItem xmlns:ds="http://schemas.openxmlformats.org/officeDocument/2006/customXml" ds:itemID="{DED91A5B-E5B1-47E4-BF82-6AB32AEF32C7}"/>
</file>

<file path=docProps/app.xml><?xml version="1.0" encoding="utf-8"?>
<Properties xmlns="http://schemas.openxmlformats.org/officeDocument/2006/extended-properties" xmlns:vt="http://schemas.openxmlformats.org/officeDocument/2006/docPropsVTypes">
  <Template>Spectrum.thmx</Template>
  <TotalTime>2174</TotalTime>
  <Words>1437</Words>
  <Application>Microsoft Office PowerPoint</Application>
  <PresentationFormat>On-screen Show (4:3)</PresentationFormat>
  <Paragraphs>247</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ＭＳ ゴシック</vt:lpstr>
      <vt:lpstr>ＭＳ Ｐゴシック</vt:lpstr>
      <vt:lpstr>Arial</vt:lpstr>
      <vt:lpstr>Calibri</vt:lpstr>
      <vt:lpstr>Chalkboard</vt:lpstr>
      <vt:lpstr>Comic Sans MS</vt:lpstr>
      <vt:lpstr>Corbel</vt:lpstr>
      <vt:lpstr>新細明體</vt:lpstr>
      <vt:lpstr>Symbol</vt:lpstr>
      <vt:lpstr>Times New Roman</vt:lpstr>
      <vt:lpstr>Wingdings</vt:lpstr>
      <vt:lpstr>Spectrum</vt:lpstr>
      <vt:lpstr>Set Operations   </vt:lpstr>
      <vt:lpstr>Lecture Outline</vt:lpstr>
      <vt:lpstr>Objectives and Outcomes</vt:lpstr>
      <vt:lpstr>Union of Sets</vt:lpstr>
      <vt:lpstr>FIGURE 1  Venn Diagram Representing  the Union of A and B.</vt:lpstr>
      <vt:lpstr>Intersection of Sets</vt:lpstr>
      <vt:lpstr>FIGURE 2: Venn Diagram Representing  the Intersection of A and B</vt:lpstr>
      <vt:lpstr>Disjoint Sets </vt:lpstr>
      <vt:lpstr>Venn Diagram showing Disjoint  of the two sets A and B </vt:lpstr>
      <vt:lpstr>Principle of inclusion-exclusion </vt:lpstr>
      <vt:lpstr>PowerPoint Presentation</vt:lpstr>
      <vt:lpstr>Difference of Two Sets</vt:lpstr>
      <vt:lpstr>FIGURE 3: Venn Diagram for the Difference of A and B</vt:lpstr>
      <vt:lpstr>Difference of Two Sets: Examples</vt:lpstr>
      <vt:lpstr>Complement of a Set</vt:lpstr>
      <vt:lpstr>FIGURE 4: Venn Diagram for the Complement of the Set A</vt:lpstr>
      <vt:lpstr>Symmetric difference of Two Sets</vt:lpstr>
      <vt:lpstr>Figure:  Venn Diagram for The Symmetric  Difference of  two sets A and B, A  B</vt:lpstr>
      <vt:lpstr>Set Identities</vt:lpstr>
      <vt:lpstr>Set Identities</vt:lpstr>
      <vt:lpstr>Set Identities</vt:lpstr>
      <vt:lpstr>Membership Table</vt:lpstr>
      <vt:lpstr>Solution of Example 13</vt:lpstr>
      <vt:lpstr>Set Identities</vt:lpstr>
      <vt:lpstr>Generalized Unions and Intersections</vt:lpstr>
      <vt:lpstr>FIGURE 5: The Union and Intersection of A, B, and C</vt:lpstr>
      <vt:lpstr>Example: Union and Intersection of three sets</vt:lpstr>
      <vt:lpstr>Computer Representation of Sets</vt:lpstr>
      <vt:lpstr>Example 18</vt:lpstr>
      <vt:lpstr>Example 19</vt:lpstr>
      <vt:lpstr>Practice @ Home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65</cp:revision>
  <dcterms:created xsi:type="dcterms:W3CDTF">2018-12-10T17:20:29Z</dcterms:created>
  <dcterms:modified xsi:type="dcterms:W3CDTF">2021-06-21T07:49:03Z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0x010100105DA518FC59F74898473A3594D082D6</vt:lpwstr>
  </property>
</Properties>
</file>