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85" r:id="rId2"/>
    <p:sldId id="257" r:id="rId3"/>
    <p:sldId id="317" r:id="rId4"/>
    <p:sldId id="258" r:id="rId5"/>
    <p:sldId id="259" r:id="rId6"/>
    <p:sldId id="260" r:id="rId7"/>
    <p:sldId id="261" r:id="rId8"/>
    <p:sldId id="262" r:id="rId9"/>
    <p:sldId id="297" r:id="rId10"/>
    <p:sldId id="296" r:id="rId11"/>
    <p:sldId id="300" r:id="rId12"/>
    <p:sldId id="301" r:id="rId13"/>
    <p:sldId id="302" r:id="rId14"/>
    <p:sldId id="303" r:id="rId15"/>
    <p:sldId id="386" r:id="rId16"/>
    <p:sldId id="387"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D3"/>
    <a:srgbClr val="FF0033"/>
    <a:srgbClr val="FFCC66"/>
    <a:srgbClr val="FFCC00"/>
    <a:srgbClr val="FFCC99"/>
    <a:srgbClr val="0000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B02D1B25-3E72-4E60-B5B8-147673887060}"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146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21725"/>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13</a:t>
            </a:r>
            <a:r>
              <a:rPr lang="en-US" sz="1000">
                <a:solidFill>
                  <a:schemeClr val="tx1"/>
                </a:solidFill>
                <a:latin typeface="Times New Roman" pitchFamily="18" charset="0"/>
              </a:rPr>
              <a:t>-</a:t>
            </a:r>
            <a:fld id="{A45E33C0-7676-4DE6-AD11-49A0F389E373}"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31218577"/>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create and maintain some of the other commonly used database objects. These objects include sequences, indexes, and synonyms.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pPr>
              <a:tabLst/>
            </a:pPr>
            <a:r>
              <a:rPr lang="en-US"/>
              <a:t>Altering a Sequence</a:t>
            </a:r>
          </a:p>
          <a:p>
            <a:pPr lvl="1">
              <a:tabLst/>
            </a:pPr>
            <a:r>
              <a:rPr lang="en-US"/>
              <a:t>If you reach the MAXVALUE limit for your sequence, no additional values from the sequence will be allocated and you will receive an error indicating that the sequence exceeds the MAXVALUE. To continue to use the sequence, you can modify it by using the </a:t>
            </a:r>
            <a:r>
              <a:rPr lang="en-US">
                <a:solidFill>
                  <a:srgbClr val="FC0128"/>
                </a:solidFill>
              </a:rPr>
              <a:t>ALTER SEQUENCE </a:t>
            </a:r>
            <a:r>
              <a:rPr lang="en-US"/>
              <a:t>statement.</a:t>
            </a:r>
          </a:p>
          <a:p>
            <a:pPr lvl="1">
              <a:tabLst/>
            </a:pPr>
            <a:r>
              <a:rPr lang="en-US" b="1"/>
              <a:t>Syntax</a:t>
            </a:r>
          </a:p>
          <a:p>
            <a:pPr lvl="1">
              <a:spcBef>
                <a:spcPct val="65000"/>
              </a:spcBef>
              <a:tabLst/>
            </a:pPr>
            <a:r>
              <a:rPr lang="en-US">
                <a:latin typeface="Courier New" pitchFamily="49" charset="0"/>
              </a:rPr>
              <a:t> ALTER  SEQUENCE	</a:t>
            </a:r>
            <a:r>
              <a:rPr lang="en-US" i="1">
                <a:latin typeface="Courier New" pitchFamily="49" charset="0"/>
              </a:rPr>
              <a:t>sequence</a:t>
            </a:r>
            <a:endParaRPr lang="en-US">
              <a:latin typeface="Courier New" pitchFamily="49" charset="0"/>
            </a:endParaRPr>
          </a:p>
          <a:p>
            <a:pPr lvl="1">
              <a:spcBef>
                <a:spcPct val="0"/>
              </a:spcBef>
              <a:tabLst/>
            </a:pPr>
            <a:r>
              <a:rPr lang="en-US">
                <a:latin typeface="Courier New" pitchFamily="49" charset="0"/>
              </a:rPr>
              <a:t>        [INCREMENT BY </a:t>
            </a:r>
            <a:r>
              <a:rPr lang="en-US" i="1">
                <a:latin typeface="Courier New" pitchFamily="49" charset="0"/>
              </a:rPr>
              <a:t>n</a:t>
            </a:r>
            <a:r>
              <a:rPr lang="en-US">
                <a:latin typeface="Courier New" pitchFamily="49" charset="0"/>
              </a:rPr>
              <a:t>]</a:t>
            </a:r>
          </a:p>
          <a:p>
            <a:pPr lvl="1">
              <a:spcBef>
                <a:spcPct val="0"/>
              </a:spcBef>
              <a:tabLst/>
            </a:pPr>
            <a:r>
              <a:rPr lang="en-US">
                <a:latin typeface="Courier New" pitchFamily="49" charset="0"/>
              </a:rPr>
              <a:t>        [{MAXVALUE </a:t>
            </a:r>
            <a:r>
              <a:rPr lang="en-US" i="1">
                <a:latin typeface="Courier New" pitchFamily="49" charset="0"/>
              </a:rPr>
              <a:t>n</a:t>
            </a:r>
            <a:r>
              <a:rPr lang="en-US">
                <a:latin typeface="Courier New" pitchFamily="49" charset="0"/>
              </a:rPr>
              <a:t> | NOMAXVALUE}]</a:t>
            </a:r>
          </a:p>
          <a:p>
            <a:pPr lvl="1">
              <a:spcBef>
                <a:spcPct val="0"/>
              </a:spcBef>
              <a:tabLst/>
            </a:pPr>
            <a:r>
              <a:rPr lang="en-US">
                <a:latin typeface="Courier New" pitchFamily="49" charset="0"/>
              </a:rPr>
              <a:t>        [{MINVALUE </a:t>
            </a:r>
            <a:r>
              <a:rPr lang="en-US" i="1">
                <a:latin typeface="Courier New" pitchFamily="49" charset="0"/>
              </a:rPr>
              <a:t>n</a:t>
            </a:r>
            <a:r>
              <a:rPr lang="en-US">
                <a:latin typeface="Courier New" pitchFamily="49" charset="0"/>
              </a:rPr>
              <a:t> | NOMINVALUE}]</a:t>
            </a:r>
          </a:p>
          <a:p>
            <a:pPr lvl="1">
              <a:spcBef>
                <a:spcPct val="0"/>
              </a:spcBef>
              <a:tabLst/>
            </a:pPr>
            <a:r>
              <a:rPr lang="en-US">
                <a:latin typeface="Courier New" pitchFamily="49" charset="0"/>
              </a:rPr>
              <a:t>        [{CYCLE | NOCYCLE}]</a:t>
            </a:r>
          </a:p>
          <a:p>
            <a:pPr lvl="1">
              <a:spcBef>
                <a:spcPct val="0"/>
              </a:spcBef>
              <a:tabLst/>
            </a:pPr>
            <a:r>
              <a:rPr lang="en-US">
                <a:latin typeface="Courier New" pitchFamily="49" charset="0"/>
              </a:rPr>
              <a:t>        [{CACHE </a:t>
            </a:r>
            <a:r>
              <a:rPr lang="en-US" i="1">
                <a:latin typeface="Courier New" pitchFamily="49" charset="0"/>
              </a:rPr>
              <a:t>n</a:t>
            </a:r>
            <a:r>
              <a:rPr lang="en-US">
                <a:latin typeface="Courier New" pitchFamily="49" charset="0"/>
              </a:rPr>
              <a:t> | NOCACHE}];</a:t>
            </a:r>
            <a:endParaRPr lang="en-US"/>
          </a:p>
          <a:p>
            <a:pPr lvl="1">
              <a:tabLst/>
            </a:pPr>
            <a:endParaRPr lang="en-US" sz="400" b="1"/>
          </a:p>
          <a:p>
            <a:pPr lvl="1">
              <a:tabLst/>
            </a:pPr>
            <a:r>
              <a:rPr lang="en-US" b="1"/>
              <a:t>where:		</a:t>
            </a:r>
            <a:r>
              <a:rPr lang="en-US" i="1"/>
              <a:t>sequence</a:t>
            </a:r>
            <a:r>
              <a:rPr lang="en-US"/>
              <a:t>		is the name of the sequence generator</a:t>
            </a:r>
          </a:p>
          <a:p>
            <a:pPr lvl="1">
              <a:tabLst/>
            </a:pPr>
            <a:r>
              <a:rPr lang="en-US"/>
              <a:t>For more information, see</a:t>
            </a:r>
            <a:br>
              <a:rPr lang="en-US"/>
            </a:br>
            <a:r>
              <a:rPr lang="en-US" i="1"/>
              <a:t>Oracle Server SQL Reference, </a:t>
            </a:r>
            <a:r>
              <a:rPr lang="en-US"/>
              <a:t>Release 8, “ALTER SEQUENCE.”</a:t>
            </a:r>
          </a:p>
          <a:p>
            <a:pPr lvl="1">
              <a:tabLst/>
            </a:pPr>
            <a:endParaRPr lang="en-US"/>
          </a:p>
          <a:p>
            <a:pPr>
              <a:tabLst/>
            </a:pPr>
            <a:endParaRPr lang="en-US" b="0">
              <a:latin typeface="Times New Roman" pitchFamily="18" charset="0"/>
            </a:endParaRPr>
          </a:p>
        </p:txBody>
      </p:sp>
      <p:grpSp>
        <p:nvGrpSpPr>
          <p:cNvPr id="28689" name="Group 17"/>
          <p:cNvGrpSpPr>
            <a:grpSpLocks/>
          </p:cNvGrpSpPr>
          <p:nvPr/>
        </p:nvGrpSpPr>
        <p:grpSpPr bwMode="auto">
          <a:xfrm>
            <a:off x="203200" y="7215188"/>
            <a:ext cx="298450" cy="290512"/>
            <a:chOff x="128" y="4545"/>
            <a:chExt cx="188" cy="183"/>
          </a:xfrm>
        </p:grpSpPr>
        <p:sp>
          <p:nvSpPr>
            <p:cNvPr id="28676" name="Freeform 4"/>
            <p:cNvSpPr>
              <a:spLocks/>
            </p:cNvSpPr>
            <p:nvPr/>
          </p:nvSpPr>
          <p:spPr bwMode="auto">
            <a:xfrm>
              <a:off x="128" y="454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8677" name="Freeform 5"/>
            <p:cNvSpPr>
              <a:spLocks/>
            </p:cNvSpPr>
            <p:nvPr/>
          </p:nvSpPr>
          <p:spPr bwMode="auto">
            <a:xfrm>
              <a:off x="190" y="461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8" name="Freeform 6"/>
            <p:cNvSpPr>
              <a:spLocks/>
            </p:cNvSpPr>
            <p:nvPr/>
          </p:nvSpPr>
          <p:spPr bwMode="auto">
            <a:xfrm>
              <a:off x="198" y="462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205" y="4643"/>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213" y="4659"/>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221" y="4675"/>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150" y="4573"/>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2" y="456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260" y="4575"/>
              <a:ext cx="56" cy="105"/>
            </a:xfrm>
            <a:custGeom>
              <a:avLst/>
              <a:gdLst/>
              <a:ahLst/>
              <a:cxnLst>
                <a:cxn ang="0">
                  <a:pos x="47" y="104"/>
                </a:cxn>
                <a:cxn ang="0">
                  <a:pos x="55" y="101"/>
                </a:cxn>
                <a:cxn ang="0">
                  <a:pos x="7" y="0"/>
                </a:cxn>
                <a:cxn ang="0">
                  <a:pos x="0" y="3"/>
                </a:cxn>
                <a:cxn ang="0">
                  <a:pos x="47" y="104"/>
                </a:cxn>
              </a:cxnLst>
              <a:rect l="0" t="0" r="r" b="b"/>
              <a:pathLst>
                <a:path w="56" h="105">
                  <a:moveTo>
                    <a:pt x="47" y="104"/>
                  </a:moveTo>
                  <a:lnTo>
                    <a:pt x="55" y="101"/>
                  </a:lnTo>
                  <a:lnTo>
                    <a:pt x="7" y="0"/>
                  </a:lnTo>
                  <a:lnTo>
                    <a:pt x="0" y="3"/>
                  </a:lnTo>
                  <a:lnTo>
                    <a:pt x="47" y="104"/>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150" y="4621"/>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28" y="461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31" y="4613"/>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239" y="4568"/>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
        <p:nvSpPr>
          <p:cNvPr id="28690" name="Rectangle 18"/>
          <p:cNvSpPr>
            <a:spLocks noChangeArrowheads="1"/>
          </p:cNvSpPr>
          <p:nvPr/>
        </p:nvSpPr>
        <p:spPr bwMode="auto">
          <a:xfrm>
            <a:off x="617538" y="5819775"/>
            <a:ext cx="5519737" cy="106045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Guidelines</a:t>
            </a:r>
          </a:p>
          <a:p>
            <a:pPr lvl="2">
              <a:tabLst/>
            </a:pPr>
            <a:r>
              <a:rPr lang="en-US"/>
              <a:t>You must be the owner have the ALTER privilege for the sequence in order to modify it.</a:t>
            </a:r>
          </a:p>
          <a:p>
            <a:pPr lvl="2">
              <a:tabLst/>
            </a:pPr>
            <a:r>
              <a:rPr lang="en-US"/>
              <a:t>Only future sequence numbers are affected by the ALTER SEQUENCE statement.</a:t>
            </a:r>
          </a:p>
          <a:p>
            <a:pPr lvl="2">
              <a:tabLst/>
            </a:pPr>
            <a:r>
              <a:rPr lang="en-US"/>
              <a:t>The START WITH option cannot be changed using ALTER SEQUENCE. The sequence must be dropped and re-created in order to restart the sequence at a different number.</a:t>
            </a:r>
          </a:p>
          <a:p>
            <a:pPr lvl="2">
              <a:tabLst/>
            </a:pPr>
            <a:r>
              <a:rPr lang="en-US"/>
              <a:t>Some validation is performed. For example, a new MAXVALUE cannot be imposed that is less than the current sequence number.</a:t>
            </a:r>
          </a:p>
        </p:txBody>
      </p:sp>
      <p:sp>
        <p:nvSpPr>
          <p:cNvPr id="30724" name="Rectangle 4"/>
          <p:cNvSpPr>
            <a:spLocks noChangeArrowheads="1"/>
          </p:cNvSpPr>
          <p:nvPr/>
        </p:nvSpPr>
        <p:spPr bwMode="auto">
          <a:xfrm>
            <a:off x="622300" y="6230938"/>
            <a:ext cx="5527675" cy="1747837"/>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88963" y="6243638"/>
            <a:ext cx="5462587" cy="2074862"/>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0"/>
              </a:spcBef>
            </a:pPr>
            <a:r>
              <a:rPr lang="en-US" sz="1100">
                <a:latin typeface="Courier New" pitchFamily="49" charset="0"/>
              </a:rPr>
              <a:t> </a:t>
            </a:r>
            <a:r>
              <a:rPr lang="en-US" sz="1100">
                <a:solidFill>
                  <a:schemeClr val="tx1"/>
                </a:solidFill>
                <a:latin typeface="Courier New" pitchFamily="49" charset="0"/>
              </a:rPr>
              <a:t>SQL&gt;</a:t>
            </a:r>
            <a:r>
              <a:rPr lang="en-US" sz="1100">
                <a:latin typeface="Courier New" pitchFamily="49" charset="0"/>
              </a:rPr>
              <a:t> </a:t>
            </a:r>
            <a:r>
              <a:rPr lang="en-US" sz="1100">
                <a:solidFill>
                  <a:schemeClr val="tx1"/>
                </a:solidFill>
                <a:latin typeface="Courier New" pitchFamily="49" charset="0"/>
              </a:rPr>
              <a:t>ALTER SEQUENCE dept_deptno</a:t>
            </a:r>
          </a:p>
          <a:p>
            <a:pPr algn="l" defTabSz="882650">
              <a:lnSpc>
                <a:spcPct val="100000"/>
              </a:lnSpc>
              <a:spcBef>
                <a:spcPct val="0"/>
              </a:spcBef>
            </a:pPr>
            <a:r>
              <a:rPr lang="en-US" sz="1100">
                <a:solidFill>
                  <a:schemeClr val="tx1"/>
                </a:solidFill>
                <a:latin typeface="Courier New" pitchFamily="49" charset="0"/>
              </a:rPr>
              <a:t>   2  	 INCREMENT BY 1</a:t>
            </a:r>
          </a:p>
          <a:p>
            <a:pPr algn="l" defTabSz="882650">
              <a:lnSpc>
                <a:spcPct val="100000"/>
              </a:lnSpc>
              <a:spcBef>
                <a:spcPct val="0"/>
              </a:spcBef>
            </a:pPr>
            <a:r>
              <a:rPr lang="en-US" sz="1100">
                <a:solidFill>
                  <a:schemeClr val="tx1"/>
                </a:solidFill>
                <a:latin typeface="Courier New" pitchFamily="49" charset="0"/>
              </a:rPr>
              <a:t>   3  	 MAXVALUE 90</a:t>
            </a:r>
          </a:p>
          <a:p>
            <a:pPr algn="l" defTabSz="882650">
              <a:lnSpc>
                <a:spcPct val="100000"/>
              </a:lnSpc>
              <a:spcBef>
                <a:spcPct val="0"/>
              </a:spcBef>
            </a:pPr>
            <a:r>
              <a:rPr lang="en-US" sz="1100">
                <a:solidFill>
                  <a:schemeClr val="tx1"/>
                </a:solidFill>
                <a:latin typeface="Courier New" pitchFamily="49" charset="0"/>
              </a:rPr>
              <a:t>   4  	 NOCACHE</a:t>
            </a:r>
          </a:p>
          <a:p>
            <a:pPr algn="l" defTabSz="882650">
              <a:lnSpc>
                <a:spcPct val="100000"/>
              </a:lnSpc>
              <a:spcBef>
                <a:spcPct val="0"/>
              </a:spcBef>
            </a:pPr>
            <a:r>
              <a:rPr lang="en-US" sz="1100">
                <a:solidFill>
                  <a:schemeClr val="tx1"/>
                </a:solidFill>
                <a:latin typeface="Courier New" pitchFamily="49" charset="0"/>
              </a:rPr>
              <a:t>   5 	 NOCYCLE;</a:t>
            </a:r>
          </a:p>
          <a:p>
            <a:pPr algn="l" defTabSz="882650">
              <a:lnSpc>
                <a:spcPct val="100000"/>
              </a:lnSpc>
              <a:spcBef>
                <a:spcPct val="0"/>
              </a:spcBef>
            </a:pPr>
            <a:r>
              <a:rPr lang="en-US" sz="1100" b="0">
                <a:solidFill>
                  <a:schemeClr val="tx1"/>
                </a:solidFill>
                <a:latin typeface="Courier New" pitchFamily="49" charset="0"/>
              </a:rPr>
              <a:t>ALTER SEQUENCE dept_deptno</a:t>
            </a:r>
            <a:endParaRPr lang="en-US" sz="1100">
              <a:solidFill>
                <a:schemeClr val="tx1"/>
              </a:solidFill>
              <a:latin typeface="Courier New" pitchFamily="49" charset="0"/>
            </a:endParaRPr>
          </a:p>
          <a:p>
            <a:pPr algn="l" defTabSz="882650">
              <a:lnSpc>
                <a:spcPct val="100000"/>
              </a:lnSpc>
              <a:spcBef>
                <a:spcPct val="0"/>
              </a:spcBef>
            </a:pPr>
            <a:r>
              <a:rPr lang="en-US" sz="1100" b="0">
                <a:solidFill>
                  <a:schemeClr val="tx1"/>
                </a:solidFill>
                <a:latin typeface="Courier New" pitchFamily="49" charset="0"/>
              </a:rPr>
              <a:t>*</a:t>
            </a:r>
          </a:p>
          <a:p>
            <a:pPr algn="l" defTabSz="882650">
              <a:lnSpc>
                <a:spcPct val="100000"/>
              </a:lnSpc>
              <a:spcBef>
                <a:spcPct val="0"/>
              </a:spcBef>
            </a:pPr>
            <a:r>
              <a:rPr lang="en-US" sz="1100" b="0">
                <a:solidFill>
                  <a:schemeClr val="tx1"/>
                </a:solidFill>
                <a:latin typeface="Courier New" pitchFamily="49" charset="0"/>
              </a:rPr>
              <a:t>ERROR at line 1:</a:t>
            </a:r>
          </a:p>
          <a:p>
            <a:pPr algn="l" defTabSz="882650">
              <a:lnSpc>
                <a:spcPct val="100000"/>
              </a:lnSpc>
              <a:spcBef>
                <a:spcPct val="0"/>
              </a:spcBef>
            </a:pPr>
            <a:r>
              <a:rPr lang="en-US" sz="1100" b="0">
                <a:solidFill>
                  <a:schemeClr val="tx1"/>
                </a:solidFill>
                <a:latin typeface="Courier New" pitchFamily="49" charset="0"/>
              </a:rPr>
              <a:t>ORA-04009: MAXVALUE cannot be made to be less than the current </a:t>
            </a:r>
          </a:p>
          <a:p>
            <a:pPr algn="l" defTabSz="882650">
              <a:lnSpc>
                <a:spcPct val="100000"/>
              </a:lnSpc>
              <a:spcBef>
                <a:spcPct val="0"/>
              </a:spcBef>
            </a:pPr>
            <a:r>
              <a:rPr lang="en-US" sz="1100" b="0">
                <a:solidFill>
                  <a:schemeClr val="tx1"/>
                </a:solidFill>
                <a:latin typeface="Courier New" pitchFamily="49" charset="0"/>
              </a:rPr>
              <a:t>value</a:t>
            </a:r>
            <a:endParaRPr lang="en-US" sz="1100">
              <a:solidFill>
                <a:schemeClr val="tx1"/>
              </a:solidFill>
              <a:latin typeface="Courier New" pitchFamily="49" charset="0"/>
            </a:endParaRPr>
          </a:p>
          <a:p>
            <a:pPr algn="l" defTabSz="882650"/>
            <a:endParaRPr lang="en-US" sz="1100">
              <a:solidFill>
                <a:schemeClr val="tx1"/>
              </a:solidFill>
              <a:latin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pPr>
              <a:tabLst/>
            </a:pPr>
            <a:r>
              <a:rPr lang="en-US"/>
              <a:t>Removing a Sequence</a:t>
            </a:r>
          </a:p>
          <a:p>
            <a:pPr lvl="1">
              <a:tabLst/>
            </a:pPr>
            <a:r>
              <a:rPr lang="en-US"/>
              <a:t>To remove a sequence from the data dictionary, use the </a:t>
            </a:r>
            <a:r>
              <a:rPr lang="en-US">
                <a:solidFill>
                  <a:srgbClr val="FC0128"/>
                </a:solidFill>
              </a:rPr>
              <a:t>DROP SEQUENCE </a:t>
            </a:r>
            <a:r>
              <a:rPr lang="en-US"/>
              <a:t>statement. You must be the owner of the sequence or have the DROP ANY SEQUENCE privilege to remove it.</a:t>
            </a:r>
          </a:p>
          <a:p>
            <a:pPr lvl="1">
              <a:tabLst/>
            </a:pPr>
            <a:r>
              <a:rPr lang="en-US" b="1"/>
              <a:t>Syntax</a:t>
            </a:r>
            <a:endParaRPr lang="en-US"/>
          </a:p>
          <a:p>
            <a:pPr algn="just">
              <a:tabLst/>
            </a:pPr>
            <a:r>
              <a:rPr lang="en-US" b="0">
                <a:latin typeface="Times" charset="0"/>
              </a:rPr>
              <a:t>        </a:t>
            </a:r>
            <a:r>
              <a:rPr lang="en-US" b="0">
                <a:latin typeface="Courier New" pitchFamily="49" charset="0"/>
              </a:rPr>
              <a:t>DROP   SEQUENCE    </a:t>
            </a:r>
            <a:r>
              <a:rPr lang="en-US" b="0" i="1">
                <a:latin typeface="Courier New" pitchFamily="49" charset="0"/>
              </a:rPr>
              <a:t>sequence</a:t>
            </a:r>
            <a:r>
              <a:rPr lang="en-US" b="0">
                <a:latin typeface="Courier New" pitchFamily="49" charset="0"/>
              </a:rPr>
              <a:t>;</a:t>
            </a:r>
          </a:p>
          <a:p>
            <a:pPr algn="just">
              <a:lnSpc>
                <a:spcPct val="112000"/>
              </a:lnSpc>
              <a:spcBef>
                <a:spcPct val="0"/>
              </a:spcBef>
              <a:tabLst/>
            </a:pPr>
            <a:endParaRPr lang="en-US" sz="400" b="0">
              <a:latin typeface="Times" charset="0"/>
            </a:endParaRPr>
          </a:p>
          <a:p>
            <a:pPr lvl="1">
              <a:tabLst/>
            </a:pPr>
            <a:r>
              <a:rPr lang="en-US" b="1"/>
              <a:t>where:</a:t>
            </a:r>
            <a:r>
              <a:rPr lang="en-US"/>
              <a:t>	</a:t>
            </a:r>
            <a:r>
              <a:rPr lang="en-US" i="1"/>
              <a:t>sequence		</a:t>
            </a:r>
            <a:r>
              <a:rPr lang="en-US"/>
              <a:t>is the name of the sequence generator</a:t>
            </a:r>
          </a:p>
          <a:p>
            <a:pPr lvl="1">
              <a:tabLst/>
            </a:pPr>
            <a:r>
              <a:rPr lang="en-US"/>
              <a:t>For more information, see</a:t>
            </a:r>
            <a:br>
              <a:rPr lang="en-US"/>
            </a:br>
            <a:r>
              <a:rPr lang="en-US" i="1"/>
              <a:t>Oracle Server SQL Reference, </a:t>
            </a:r>
            <a:r>
              <a:rPr lang="en-US"/>
              <a:t>Release 8</a:t>
            </a:r>
            <a:r>
              <a:rPr lang="en-US" i="1"/>
              <a:t>,</a:t>
            </a:r>
            <a:r>
              <a:rPr lang="en-US"/>
              <a:t> “DROP SEQUENCE.”</a:t>
            </a:r>
          </a:p>
          <a:p>
            <a:pPr>
              <a:tabLst/>
            </a:pPr>
            <a:endParaRPr lang="en-US" b="0">
              <a:latin typeface="Times New Roman" pitchFamily="18" charset="0"/>
            </a:endParaRPr>
          </a:p>
        </p:txBody>
      </p:sp>
      <p:sp>
        <p:nvSpPr>
          <p:cNvPr id="32772" name="Rectangle 4"/>
          <p:cNvSpPr>
            <a:spLocks noChangeArrowheads="1"/>
          </p:cNvSpPr>
          <p:nvPr/>
        </p:nvSpPr>
        <p:spPr bwMode="auto">
          <a:xfrm>
            <a:off x="609600" y="5594350"/>
            <a:ext cx="5540375" cy="212725"/>
          </a:xfrm>
          <a:prstGeom prst="rect">
            <a:avLst/>
          </a:prstGeom>
          <a:noFill/>
          <a:ln w="12700">
            <a:solidFill>
              <a:schemeClr val="tx1"/>
            </a:solidFill>
            <a:miter lim="800000"/>
            <a:headEnd/>
            <a:tailEnd/>
          </a:ln>
          <a:effectLst/>
        </p:spPr>
        <p:txBody>
          <a:bodyPr wrap="none" anchor="ctr"/>
          <a:lstStyle/>
          <a:p>
            <a:endParaRPr lang="en-US"/>
          </a:p>
        </p:txBody>
      </p:sp>
      <p:grpSp>
        <p:nvGrpSpPr>
          <p:cNvPr id="32786" name="Group 18"/>
          <p:cNvGrpSpPr>
            <a:grpSpLocks/>
          </p:cNvGrpSpPr>
          <p:nvPr/>
        </p:nvGrpSpPr>
        <p:grpSpPr bwMode="auto">
          <a:xfrm>
            <a:off x="215900" y="6157913"/>
            <a:ext cx="296863" cy="290512"/>
            <a:chOff x="136" y="3879"/>
            <a:chExt cx="187" cy="183"/>
          </a:xfrm>
        </p:grpSpPr>
        <p:sp>
          <p:nvSpPr>
            <p:cNvPr id="32773" name="Freeform 5"/>
            <p:cNvSpPr>
              <a:spLocks/>
            </p:cNvSpPr>
            <p:nvPr/>
          </p:nvSpPr>
          <p:spPr bwMode="auto">
            <a:xfrm>
              <a:off x="136" y="3879"/>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2774" name="Freeform 6"/>
            <p:cNvSpPr>
              <a:spLocks/>
            </p:cNvSpPr>
            <p:nvPr/>
          </p:nvSpPr>
          <p:spPr bwMode="auto">
            <a:xfrm>
              <a:off x="197" y="3944"/>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2775" name="Freeform 7"/>
            <p:cNvSpPr>
              <a:spLocks/>
            </p:cNvSpPr>
            <p:nvPr/>
          </p:nvSpPr>
          <p:spPr bwMode="auto">
            <a:xfrm>
              <a:off x="207" y="396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2776" name="Freeform 8"/>
            <p:cNvSpPr>
              <a:spLocks/>
            </p:cNvSpPr>
            <p:nvPr/>
          </p:nvSpPr>
          <p:spPr bwMode="auto">
            <a:xfrm>
              <a:off x="213" y="3976"/>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2777" name="Freeform 9"/>
            <p:cNvSpPr>
              <a:spLocks/>
            </p:cNvSpPr>
            <p:nvPr/>
          </p:nvSpPr>
          <p:spPr bwMode="auto">
            <a:xfrm>
              <a:off x="221" y="399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2778" name="Freeform 10"/>
            <p:cNvSpPr>
              <a:spLocks/>
            </p:cNvSpPr>
            <p:nvPr/>
          </p:nvSpPr>
          <p:spPr bwMode="auto">
            <a:xfrm>
              <a:off x="229" y="400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2779" name="Freeform 11"/>
            <p:cNvSpPr>
              <a:spLocks/>
            </p:cNvSpPr>
            <p:nvPr/>
          </p:nvSpPr>
          <p:spPr bwMode="auto">
            <a:xfrm>
              <a:off x="157" y="3908"/>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2780" name="Freeform 12"/>
            <p:cNvSpPr>
              <a:spLocks/>
            </p:cNvSpPr>
            <p:nvPr/>
          </p:nvSpPr>
          <p:spPr bwMode="auto">
            <a:xfrm>
              <a:off x="140" y="3896"/>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2781" name="Freeform 13"/>
            <p:cNvSpPr>
              <a:spLocks/>
            </p:cNvSpPr>
            <p:nvPr/>
          </p:nvSpPr>
          <p:spPr bwMode="auto">
            <a:xfrm>
              <a:off x="268" y="391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2782" name="Freeform 14"/>
            <p:cNvSpPr>
              <a:spLocks/>
            </p:cNvSpPr>
            <p:nvPr/>
          </p:nvSpPr>
          <p:spPr bwMode="auto">
            <a:xfrm>
              <a:off x="157" y="3955"/>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2783" name="Freeform 15"/>
            <p:cNvSpPr>
              <a:spLocks/>
            </p:cNvSpPr>
            <p:nvPr/>
          </p:nvSpPr>
          <p:spPr bwMode="auto">
            <a:xfrm>
              <a:off x="136" y="3947"/>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2784" name="Freeform 16"/>
            <p:cNvSpPr>
              <a:spLocks/>
            </p:cNvSpPr>
            <p:nvPr/>
          </p:nvSpPr>
          <p:spPr bwMode="auto">
            <a:xfrm>
              <a:off x="139" y="3947"/>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2785" name="Freeform 17"/>
            <p:cNvSpPr>
              <a:spLocks/>
            </p:cNvSpPr>
            <p:nvPr/>
          </p:nvSpPr>
          <p:spPr bwMode="auto">
            <a:xfrm>
              <a:off x="247" y="3903"/>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r>
              <a:rPr lang="en-US"/>
              <a:t>Sequences</a:t>
            </a:r>
          </a:p>
          <a:p>
            <a:pPr lvl="1">
              <a:tabLst/>
            </a:pPr>
            <a:r>
              <a:rPr lang="en-US"/>
              <a:t>The sequence generator can be used to automatically generate sequence numbers for rows in tables. This can be time saving and can reduce the amount of application code needed.</a:t>
            </a:r>
          </a:p>
          <a:p>
            <a:pPr lvl="1">
              <a:tabLst/>
            </a:pPr>
            <a:r>
              <a:rPr lang="en-US"/>
              <a:t>A sequence is a database object that can be shared with other users. Information about the sequence can be found in the USER_SEQUENCES table of the data dictionary.</a:t>
            </a:r>
          </a:p>
          <a:p>
            <a:pPr lvl="1">
              <a:tabLst/>
            </a:pPr>
            <a:r>
              <a:rPr lang="en-US"/>
              <a:t>To use a sequence, reference it with either the NEXTVAL or the CURRVAL pseudocolumns. </a:t>
            </a:r>
          </a:p>
          <a:p>
            <a:pPr lvl="2">
              <a:tabLst/>
            </a:pPr>
            <a:r>
              <a:rPr lang="en-US"/>
              <a:t>Retrieve the next number in the sequence by referencing </a:t>
            </a:r>
            <a:r>
              <a:rPr lang="en-US" i="1"/>
              <a:t>sequence</a:t>
            </a:r>
            <a:r>
              <a:rPr lang="en-US"/>
              <a:t>.NEXTVAL. </a:t>
            </a:r>
          </a:p>
          <a:p>
            <a:pPr lvl="2">
              <a:tabLst/>
            </a:pPr>
            <a:r>
              <a:rPr lang="en-US"/>
              <a:t>Return the current available number by referencing </a:t>
            </a:r>
            <a:r>
              <a:rPr lang="en-US" i="1"/>
              <a:t>sequence</a:t>
            </a:r>
            <a:r>
              <a:rPr lang="en-US"/>
              <a:t>.CURRVAL.</a:t>
            </a:r>
          </a:p>
          <a:p>
            <a:pPr>
              <a:tabLst/>
            </a:pPr>
            <a:r>
              <a:rPr lang="en-US"/>
              <a:t>Indexes</a:t>
            </a:r>
          </a:p>
          <a:p>
            <a:pPr lvl="1">
              <a:tabLst/>
            </a:pPr>
            <a:r>
              <a:rPr lang="en-US"/>
              <a:t>Indexes are used to improve the query retrieval speed.</a:t>
            </a:r>
          </a:p>
          <a:p>
            <a:pPr lvl="1">
              <a:tabLst/>
            </a:pPr>
            <a:r>
              <a:rPr lang="en-US"/>
              <a:t>Users can view the definitions of the indexes in the USER_INDEXES data dictionary view.</a:t>
            </a:r>
          </a:p>
          <a:p>
            <a:pPr lvl="1">
              <a:tabLst/>
            </a:pPr>
            <a:r>
              <a:rPr lang="en-US"/>
              <a:t>An index can be dropped by the creator or a user with the DROP ANY INDEX privilege by using the DROP INDEX statement.</a:t>
            </a:r>
          </a:p>
          <a:p>
            <a:pPr>
              <a:tabLst/>
            </a:pPr>
            <a:r>
              <a:rPr lang="en-US"/>
              <a:t>Synonyms</a:t>
            </a:r>
          </a:p>
          <a:p>
            <a:pPr lvl="1">
              <a:tabLst/>
            </a:pPr>
            <a:r>
              <a:rPr lang="en-US"/>
              <a:t>DBAs can create public synonyms and users can create private synonyms for convenience by using the CREATE SYNONYM statement. Synonyms permit short names or alternative names for objects. Remove synonyms by using the DROP SYNONYM statement.</a:t>
            </a:r>
          </a:p>
          <a:p>
            <a:pPr>
              <a:tabLst/>
            </a:pPr>
            <a:endParaRPr lang="en-US" b="0">
              <a:latin typeface="Times New Roman" pitchFamily="18" charset="0"/>
            </a:endParaRPr>
          </a:p>
        </p:txBody>
      </p:sp>
      <p:sp>
        <p:nvSpPr>
          <p:cNvPr id="5325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a:lstStyle/>
          <a:p>
            <a:pPr>
              <a:tabLst/>
            </a:pPr>
            <a:r>
              <a:rPr lang="en-US"/>
              <a:t>Database Objects</a:t>
            </a:r>
          </a:p>
          <a:p>
            <a:pPr lvl="1">
              <a:tabLst/>
            </a:pPr>
            <a:r>
              <a:rPr lang="en-US"/>
              <a:t>Many applications require the use of unique numbers as primary key values. You can either build code into the application to handle this requirement or use a sequence to generate unique numbers.</a:t>
            </a:r>
          </a:p>
          <a:p>
            <a:pPr lvl="1">
              <a:tabLst/>
            </a:pPr>
            <a:r>
              <a:rPr lang="en-US"/>
              <a:t>If you want to improve the performance of some queries, you should consider creating an index. You can also use indexes to enforce uniqueness on a column or a collection of columns.</a:t>
            </a:r>
          </a:p>
          <a:p>
            <a:pPr lvl="1">
              <a:tabLst/>
            </a:pPr>
            <a:r>
              <a:rPr lang="en-US"/>
              <a:t>You can provide alternative names for objects by using synonyms.</a:t>
            </a:r>
          </a:p>
          <a:p>
            <a:pPr lvl="2">
              <a:buFontTx/>
              <a:buNone/>
              <a:tabLst/>
            </a:pPr>
            <a:endParaRPr lang="en-US"/>
          </a:p>
          <a:p>
            <a:pPr lvl="2">
              <a:buFontTx/>
              <a:buNone/>
              <a:tabLst/>
            </a:pPr>
            <a:endParaRPr lang="en-US"/>
          </a:p>
          <a:p>
            <a:pPr>
              <a:tabLst/>
            </a:pPr>
            <a:endParaRPr lang="en-US" b="0">
              <a:latin typeface="Times New Roman" pitchFamily="18" charset="0"/>
            </a:endParaRPr>
          </a:p>
        </p:txBody>
      </p:sp>
      <p:sp>
        <p:nvSpPr>
          <p:cNvPr id="1024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What Is a Sequence?</a:t>
            </a:r>
          </a:p>
          <a:p>
            <a:pPr lvl="1"/>
            <a:r>
              <a:rPr lang="en-US"/>
              <a:t>A </a:t>
            </a:r>
            <a:r>
              <a:rPr lang="en-US">
                <a:solidFill>
                  <a:srgbClr val="FC0128"/>
                </a:solidFill>
              </a:rPr>
              <a:t>sequence </a:t>
            </a:r>
            <a:r>
              <a:rPr lang="en-US"/>
              <a:t>generator can be used to automatically generate sequence numbers for rows in tables. A sequence is a database object created by a user and can be shared by multiple users.</a:t>
            </a:r>
          </a:p>
          <a:p>
            <a:pPr lvl="1"/>
            <a:r>
              <a:rPr lang="en-US"/>
              <a:t>A typical usage for sequences is to create a primary key value, which must be unique for each row. The sequence is generated and incremented (or decremented) by an internal Oracle8 routine. This can be a time-saving object because it can reduce the amount of application code needed to write a sequence-generating routine.</a:t>
            </a:r>
          </a:p>
          <a:p>
            <a:pPr lvl="1"/>
            <a:r>
              <a:rPr lang="en-US"/>
              <a:t>Sequence numbers are stored and generated independently of tables. Therefore, the same sequence can be used for multiple tables.</a:t>
            </a:r>
          </a:p>
          <a:p>
            <a:pPr lvl="1"/>
            <a:endParaRPr lang="en-US"/>
          </a:p>
          <a:p>
            <a:pPr marL="452438" lvl="2" indent="-223838">
              <a:buFontTx/>
              <a:buNone/>
            </a:pPr>
            <a:endParaRPr lang="en-US"/>
          </a:p>
          <a:p>
            <a:pPr lvl="1"/>
            <a:endParaRPr lang="en-US"/>
          </a:p>
          <a:p>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09575" y="4765675"/>
            <a:ext cx="6289675" cy="3749675"/>
          </a:xfrm>
          <a:noFill/>
          <a:ln/>
        </p:spPr>
        <p:txBody>
          <a:bodyPr/>
          <a:lstStyle/>
          <a:p>
            <a:r>
              <a:rPr lang="en-US"/>
              <a:t>Creating a Sequence</a:t>
            </a:r>
          </a:p>
          <a:p>
            <a:pPr lvl="1"/>
            <a:r>
              <a:rPr lang="en-US"/>
              <a:t>Automatically generate sequential numbers by using the CREATE SEQUENCE statement. </a:t>
            </a:r>
          </a:p>
          <a:p>
            <a:pPr lvl="1"/>
            <a:r>
              <a:rPr lang="en-US"/>
              <a:t>In the syntax:</a:t>
            </a:r>
          </a:p>
          <a:p>
            <a:pPr lvl="1"/>
            <a:r>
              <a:rPr lang="en-US"/>
              <a:t>	</a:t>
            </a:r>
            <a:r>
              <a:rPr lang="en-US" i="1"/>
              <a:t>sequence</a:t>
            </a:r>
            <a:r>
              <a:rPr lang="en-US"/>
              <a:t>			is the name of the sequence generator</a:t>
            </a:r>
          </a:p>
          <a:p>
            <a:pPr lvl="1"/>
            <a:r>
              <a:rPr lang="en-US"/>
              <a:t>	</a:t>
            </a:r>
            <a:r>
              <a:rPr lang="en-US">
                <a:solidFill>
                  <a:srgbClr val="FC0128"/>
                </a:solidFill>
              </a:rPr>
              <a:t>INCREMENT BY </a:t>
            </a:r>
            <a:r>
              <a:rPr lang="en-US" i="1"/>
              <a:t>n	</a:t>
            </a:r>
            <a:r>
              <a:rPr lang="en-US"/>
              <a:t>specifies the interval between sequence numbers where </a:t>
            </a:r>
            <a:r>
              <a:rPr lang="en-US" i="1"/>
              <a:t>n</a:t>
            </a:r>
            <a:r>
              <a:rPr lang="en-US"/>
              <a:t> is an 							integer (If this clause is omitted, the sequence will increment by 1.)</a:t>
            </a:r>
          </a:p>
          <a:p>
            <a:pPr lvl="1"/>
            <a:r>
              <a:rPr lang="en-US"/>
              <a:t>	</a:t>
            </a:r>
            <a:r>
              <a:rPr lang="en-US">
                <a:solidFill>
                  <a:srgbClr val="FC0128"/>
                </a:solidFill>
              </a:rPr>
              <a:t>START WITH </a:t>
            </a:r>
            <a:r>
              <a:rPr lang="en-US" i="1"/>
              <a:t>n		</a:t>
            </a:r>
            <a:r>
              <a:rPr lang="en-US"/>
              <a:t>specifies the first sequence number to be generated (If this clause is 						omitted, the sequence will start with 1.)</a:t>
            </a:r>
          </a:p>
          <a:p>
            <a:pPr lvl="1"/>
            <a:r>
              <a:rPr lang="en-US"/>
              <a:t>	</a:t>
            </a:r>
            <a:r>
              <a:rPr lang="en-US">
                <a:solidFill>
                  <a:srgbClr val="FC0128"/>
                </a:solidFill>
              </a:rPr>
              <a:t>MAXVALUE </a:t>
            </a:r>
            <a:r>
              <a:rPr lang="en-US" i="1"/>
              <a:t>n</a:t>
            </a:r>
            <a:r>
              <a:rPr lang="en-US"/>
              <a:t>		specifies the maximum value the sequence can generate</a:t>
            </a:r>
          </a:p>
          <a:p>
            <a:pPr lvl="1"/>
            <a:r>
              <a:rPr lang="en-US"/>
              <a:t>	NOMAXVALUE		specifies a maximum value of 10^27 for an ascending sequence and –1 						for a descending sequence (This is the default option.)</a:t>
            </a:r>
          </a:p>
          <a:p>
            <a:pPr lvl="1"/>
            <a:r>
              <a:rPr lang="en-US"/>
              <a:t>	</a:t>
            </a:r>
            <a:r>
              <a:rPr lang="en-US">
                <a:solidFill>
                  <a:srgbClr val="FC0128"/>
                </a:solidFill>
              </a:rPr>
              <a:t>MINVALUE </a:t>
            </a:r>
            <a:r>
              <a:rPr lang="en-US" i="1"/>
              <a:t>n		</a:t>
            </a:r>
            <a:r>
              <a:rPr lang="en-US"/>
              <a:t>specifies the minimum sequence value</a:t>
            </a:r>
          </a:p>
          <a:p>
            <a:pPr lvl="1"/>
            <a:r>
              <a:rPr lang="en-US"/>
              <a:t>	NOMINVALUE		specifies a minimum value of 1 for an ascending sequence and – (10^26) 					for a descending sequence (This is the default option.)</a:t>
            </a:r>
          </a:p>
          <a:p>
            <a:pPr lvl="1"/>
            <a:r>
              <a:rPr lang="en-US"/>
              <a:t>	</a:t>
            </a:r>
            <a:r>
              <a:rPr lang="en-US">
                <a:solidFill>
                  <a:srgbClr val="FC0128"/>
                </a:solidFill>
              </a:rPr>
              <a:t>CYCLE </a:t>
            </a:r>
            <a:r>
              <a:rPr lang="en-US"/>
              <a:t>| NOCYCLE	specifies that the sequence continues to generate values after 							reaching either its maximum or minimum value or does not generate 						additional values (NOCYCLE is the default option.)</a:t>
            </a:r>
          </a:p>
          <a:p>
            <a:pPr lvl="1"/>
            <a:r>
              <a:rPr lang="en-US"/>
              <a:t>	</a:t>
            </a:r>
            <a:r>
              <a:rPr lang="en-US">
                <a:solidFill>
                  <a:srgbClr val="FC0128"/>
                </a:solidFill>
              </a:rPr>
              <a:t>CACHE</a:t>
            </a:r>
            <a:r>
              <a:rPr lang="en-US" i="1">
                <a:solidFill>
                  <a:srgbClr val="FC0128"/>
                </a:solidFill>
              </a:rPr>
              <a:t> </a:t>
            </a:r>
            <a:r>
              <a:rPr lang="en-US" i="1"/>
              <a:t>n</a:t>
            </a:r>
            <a:r>
              <a:rPr lang="en-US"/>
              <a:t> | NOCACHE	specifies how many values the Oracle Server will preallocate and keep 						in memory (By default, the Oracle Server will cache 20 values.)</a:t>
            </a:r>
          </a:p>
        </p:txBody>
      </p:sp>
      <p:sp>
        <p:nvSpPr>
          <p:cNvPr id="14341"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Creating a Sequence (continued)</a:t>
            </a:r>
          </a:p>
          <a:p>
            <a:pPr lvl="1"/>
            <a:r>
              <a:rPr lang="en-US"/>
              <a:t>The example on the slide creates a sequence named DEPT_DEPTNO to be used for the DEPTNO column of the DEPT table. The sequence starts at 91, does not allow caching, and does not allow the sequence to cycle.</a:t>
            </a:r>
          </a:p>
          <a:p>
            <a:pPr lvl="1"/>
            <a:r>
              <a:rPr lang="en-US"/>
              <a:t>Do not use the CYCLE option if the sequence is used to generate primary key values unless you have a reliable mechanism that purges old rows faster than the sequence cycles.</a:t>
            </a:r>
          </a:p>
          <a:p>
            <a:pPr lvl="1"/>
            <a:r>
              <a:rPr lang="en-US"/>
              <a:t>For more information, see</a:t>
            </a:r>
            <a:br>
              <a:rPr lang="en-US"/>
            </a:br>
            <a:r>
              <a:rPr lang="en-US" i="1"/>
              <a:t>Oracle Server SQL Reference, </a:t>
            </a:r>
            <a:r>
              <a:rPr lang="en-US"/>
              <a:t>Release 8, “</a:t>
            </a:r>
            <a:r>
              <a:rPr lang="en-US">
                <a:solidFill>
                  <a:srgbClr val="FC0128"/>
                </a:solidFill>
              </a:rPr>
              <a:t>CREATE SEQUENCE.</a:t>
            </a:r>
            <a:r>
              <a:rPr lang="en-US"/>
              <a:t>”</a:t>
            </a:r>
          </a:p>
          <a:p>
            <a:endParaRPr lang="en-US"/>
          </a:p>
          <a:p>
            <a:endParaRPr lang="en-US"/>
          </a:p>
          <a:p>
            <a:endParaRPr lang="en-US"/>
          </a:p>
          <a:p>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If the INCREMENT BY value is negative, the sequence will descend. </a:t>
            </a:r>
            <a:br>
              <a:rPr lang="en-US">
                <a:solidFill>
                  <a:schemeClr val="accent2"/>
                </a:solidFill>
              </a:rPr>
            </a:br>
            <a:r>
              <a:rPr lang="en-US">
                <a:solidFill>
                  <a:schemeClr val="accent2"/>
                </a:solidFill>
              </a:rPr>
              <a:t>Also, ORDER | NOORDER options are available. The ORDER option guarantees that sequence values are generated in order. It is not important if you use the sequence to generate primary key values. This option is relevant only with the Parallel Server option.</a:t>
            </a:r>
            <a:br>
              <a:rPr lang="en-US">
                <a:solidFill>
                  <a:schemeClr val="accent2"/>
                </a:solidFill>
              </a:rPr>
            </a:br>
            <a:r>
              <a:rPr lang="en-US">
                <a:solidFill>
                  <a:schemeClr val="accent2"/>
                </a:solidFill>
              </a:rPr>
              <a:t>If sequence values are cached, they will be lost if there is a system failure.</a:t>
            </a:r>
          </a:p>
        </p:txBody>
      </p:sp>
      <p:sp>
        <p:nvSpPr>
          <p:cNvPr id="16387" name="Rectangle 3"/>
          <p:cNvSpPr>
            <a:spLocks noGrp="1" noRot="1" noChangeAspect="1" noChangeArrowheads="1" noTextEdit="1"/>
          </p:cNvSpPr>
          <p:nvPr>
            <p:ph type="sldImg"/>
          </p:nvPr>
        </p:nvSpPr>
        <p:spPr>
          <a:xfrm>
            <a:off x="469900" y="155575"/>
            <a:ext cx="5872163" cy="4403725"/>
          </a:xfrm>
          <a:ln cap="flat"/>
        </p:spPr>
      </p:sp>
      <p:grpSp>
        <p:nvGrpSpPr>
          <p:cNvPr id="16401" name="Group 17"/>
          <p:cNvGrpSpPr>
            <a:grpSpLocks/>
          </p:cNvGrpSpPr>
          <p:nvPr/>
        </p:nvGrpSpPr>
        <p:grpSpPr bwMode="auto">
          <a:xfrm>
            <a:off x="203200" y="5970588"/>
            <a:ext cx="298450" cy="290512"/>
            <a:chOff x="128" y="3761"/>
            <a:chExt cx="188" cy="183"/>
          </a:xfrm>
        </p:grpSpPr>
        <p:sp>
          <p:nvSpPr>
            <p:cNvPr id="16388" name="Freeform 4"/>
            <p:cNvSpPr>
              <a:spLocks/>
            </p:cNvSpPr>
            <p:nvPr/>
          </p:nvSpPr>
          <p:spPr bwMode="auto">
            <a:xfrm>
              <a:off x="128" y="3761"/>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90" y="382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98" y="384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205" y="385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13" y="3875"/>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21" y="3891"/>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50" y="379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32" y="377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60" y="3792"/>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50" y="383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28" y="382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31" y="382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39" y="3785"/>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grpSp>
        <p:nvGrpSpPr>
          <p:cNvPr id="16413" name="Group 29"/>
          <p:cNvGrpSpPr>
            <a:grpSpLocks/>
          </p:cNvGrpSpPr>
          <p:nvPr/>
        </p:nvGrpSpPr>
        <p:grpSpPr bwMode="auto">
          <a:xfrm>
            <a:off x="203200" y="5614988"/>
            <a:ext cx="287338" cy="304800"/>
            <a:chOff x="128" y="3537"/>
            <a:chExt cx="181" cy="192"/>
          </a:xfrm>
        </p:grpSpPr>
        <p:sp>
          <p:nvSpPr>
            <p:cNvPr id="16402" name="Freeform 18"/>
            <p:cNvSpPr>
              <a:spLocks/>
            </p:cNvSpPr>
            <p:nvPr/>
          </p:nvSpPr>
          <p:spPr bwMode="auto">
            <a:xfrm>
              <a:off x="128" y="3537"/>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16403" name="Freeform 19"/>
            <p:cNvSpPr>
              <a:spLocks/>
            </p:cNvSpPr>
            <p:nvPr/>
          </p:nvSpPr>
          <p:spPr bwMode="auto">
            <a:xfrm>
              <a:off x="210" y="3711"/>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16404" name="Freeform 20"/>
            <p:cNvSpPr>
              <a:spLocks/>
            </p:cNvSpPr>
            <p:nvPr/>
          </p:nvSpPr>
          <p:spPr bwMode="auto">
            <a:xfrm>
              <a:off x="15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16405" name="Freeform 21"/>
            <p:cNvSpPr>
              <a:spLocks/>
            </p:cNvSpPr>
            <p:nvPr/>
          </p:nvSpPr>
          <p:spPr bwMode="auto">
            <a:xfrm>
              <a:off x="262"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16406" name="Freeform 22"/>
            <p:cNvSpPr>
              <a:spLocks/>
            </p:cNvSpPr>
            <p:nvPr/>
          </p:nvSpPr>
          <p:spPr bwMode="auto">
            <a:xfrm>
              <a:off x="148"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16407" name="Freeform 23"/>
            <p:cNvSpPr>
              <a:spLocks/>
            </p:cNvSpPr>
            <p:nvPr/>
          </p:nvSpPr>
          <p:spPr bwMode="auto">
            <a:xfrm>
              <a:off x="265"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16408" name="Freeform 24"/>
            <p:cNvSpPr>
              <a:spLocks/>
            </p:cNvSpPr>
            <p:nvPr/>
          </p:nvSpPr>
          <p:spPr bwMode="auto">
            <a:xfrm>
              <a:off x="173" y="3552"/>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16409" name="Freeform 25"/>
            <p:cNvSpPr>
              <a:spLocks/>
            </p:cNvSpPr>
            <p:nvPr/>
          </p:nvSpPr>
          <p:spPr bwMode="auto">
            <a:xfrm>
              <a:off x="239" y="355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16410" name="Freeform 26"/>
            <p:cNvSpPr>
              <a:spLocks/>
            </p:cNvSpPr>
            <p:nvPr/>
          </p:nvSpPr>
          <p:spPr bwMode="auto">
            <a:xfrm>
              <a:off x="214" y="3543"/>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16411" name="Freeform 27"/>
            <p:cNvSpPr>
              <a:spLocks/>
            </p:cNvSpPr>
            <p:nvPr/>
          </p:nvSpPr>
          <p:spPr bwMode="auto">
            <a:xfrm>
              <a:off x="188" y="3589"/>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16412" name="Freeform 28"/>
            <p:cNvSpPr>
              <a:spLocks/>
            </p:cNvSpPr>
            <p:nvPr/>
          </p:nvSpPr>
          <p:spPr bwMode="auto">
            <a:xfrm>
              <a:off x="216" y="3610"/>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Confirming Sequences</a:t>
            </a:r>
          </a:p>
          <a:p>
            <a:pPr lvl="1"/>
            <a:r>
              <a:rPr lang="en-US"/>
              <a:t>Once you have created your sequence, it is documented in the data dictionary. Since a sequence is a database object, you can identify it in the USER_OBJECTS data dictionary table.</a:t>
            </a:r>
          </a:p>
          <a:p>
            <a:pPr lvl="1"/>
            <a:r>
              <a:rPr lang="en-US"/>
              <a:t>You can also confirm the settings of the sequence by selecting from the data dictionary </a:t>
            </a:r>
            <a:r>
              <a:rPr lang="en-US">
                <a:solidFill>
                  <a:srgbClr val="FC0128"/>
                </a:solidFill>
              </a:rPr>
              <a:t>USER_SEQUENCES </a:t>
            </a:r>
            <a:r>
              <a:rPr lang="en-US"/>
              <a:t>table. </a:t>
            </a:r>
          </a:p>
          <a:p>
            <a:pPr lvl="1"/>
            <a:endParaRPr lang="en-US" sz="400"/>
          </a:p>
          <a:p>
            <a:pPr lvl="1"/>
            <a:r>
              <a:rPr lang="en-US"/>
              <a:t>  </a:t>
            </a:r>
            <a:r>
              <a:rPr lang="en-US">
                <a:latin typeface="Courier New" pitchFamily="49" charset="0"/>
              </a:rPr>
              <a:t>SEQUENCE_NAME    MIN_VALUE MAX_VALUE INCREMENT_BY LAST_NUMBER</a:t>
            </a:r>
            <a:endParaRPr lang="en-US"/>
          </a:p>
          <a:p>
            <a:r>
              <a:rPr lang="en-US" b="0">
                <a:latin typeface="Courier New" pitchFamily="49" charset="0"/>
              </a:rPr>
              <a:t>  -------------- ----------- --------- ------------ -----------</a:t>
            </a:r>
          </a:p>
          <a:p>
            <a:r>
              <a:rPr lang="en-US" b="0">
                <a:latin typeface="Courier New" pitchFamily="49" charset="0"/>
              </a:rPr>
              <a:t>  CUSTID                   1 1.000E+27            1         109</a:t>
            </a:r>
          </a:p>
          <a:p>
            <a:r>
              <a:rPr lang="en-US" b="0">
                <a:latin typeface="Courier New" pitchFamily="49" charset="0"/>
              </a:rPr>
              <a:t>  DEPT_DEPTNO              1       100            1          91</a:t>
            </a:r>
          </a:p>
          <a:p>
            <a:r>
              <a:rPr lang="en-US" b="0">
                <a:latin typeface="Courier New" pitchFamily="49" charset="0"/>
              </a:rPr>
              <a:t>  ORDID                    1 1.000E+27            1         622</a:t>
            </a:r>
          </a:p>
          <a:p>
            <a:r>
              <a:rPr lang="en-US" b="0">
                <a:latin typeface="Courier New" pitchFamily="49" charset="0"/>
              </a:rPr>
              <a:t>  PRODID                   1 1.000E+27            1      200381</a:t>
            </a:r>
          </a:p>
          <a:p>
            <a:endParaRPr lang="en-US" b="0">
              <a:latin typeface="Courier New" pitchFamily="49" charset="0"/>
            </a:endParaRPr>
          </a:p>
          <a:p>
            <a:endParaRPr lang="en-US" b="0">
              <a:latin typeface="Courier New" pitchFamily="49" charset="0"/>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Demo: </a:t>
            </a:r>
            <a:r>
              <a:rPr lang="en-US" i="1">
                <a:solidFill>
                  <a:schemeClr val="accent2"/>
                </a:solidFill>
              </a:rPr>
              <a:t>l13dd.sql</a:t>
            </a:r>
          </a:p>
          <a:p>
            <a:pPr lvl="1"/>
            <a:r>
              <a:rPr lang="en-US">
                <a:solidFill>
                  <a:schemeClr val="accent2"/>
                </a:solidFill>
              </a:rPr>
              <a:t>Purpose: To illustrate the USER_SEQUENCES data dictionary view and its contents.</a:t>
            </a:r>
          </a:p>
        </p:txBody>
      </p:sp>
      <p:sp>
        <p:nvSpPr>
          <p:cNvPr id="18436" name="Rectangle 4"/>
          <p:cNvSpPr>
            <a:spLocks noChangeArrowheads="1"/>
          </p:cNvSpPr>
          <p:nvPr/>
        </p:nvSpPr>
        <p:spPr bwMode="auto">
          <a:xfrm>
            <a:off x="601663" y="5807075"/>
            <a:ext cx="5535612" cy="1373188"/>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Using a Sequence</a:t>
            </a:r>
          </a:p>
          <a:p>
            <a:pPr lvl="1">
              <a:tabLst/>
            </a:pPr>
            <a:r>
              <a:rPr lang="en-US"/>
              <a:t>Once you create your sequence, you can use the sequence to generate sequential numbers for use in your tables. Reference the sequence values by using the NEXTVAL and CURRVAL pseudocolumns.</a:t>
            </a:r>
          </a:p>
          <a:p>
            <a:pPr>
              <a:tabLst/>
            </a:pPr>
            <a:r>
              <a:rPr lang="en-US"/>
              <a:t>NEXTVAL and CURRVAL Pseudocolumns</a:t>
            </a:r>
          </a:p>
          <a:p>
            <a:pPr lvl="1">
              <a:tabLst/>
            </a:pPr>
            <a:r>
              <a:rPr lang="en-US"/>
              <a:t>The </a:t>
            </a:r>
            <a:r>
              <a:rPr lang="en-US">
                <a:solidFill>
                  <a:srgbClr val="FC0128"/>
                </a:solidFill>
              </a:rPr>
              <a:t>NEXTVAL </a:t>
            </a:r>
            <a:r>
              <a:rPr lang="en-US"/>
              <a:t>pseudocolumn is used to extract successive sequence numbers from a specified sequence. You must qualify NEXTVAL with the sequence name. When you reference </a:t>
            </a:r>
            <a:r>
              <a:rPr lang="en-US" i="1"/>
              <a:t>sequence</a:t>
            </a:r>
            <a:r>
              <a:rPr lang="en-US"/>
              <a:t>.NEXTVAL, a new sequence number is generated and the current sequence number is placed in CURRVAL.</a:t>
            </a:r>
          </a:p>
          <a:p>
            <a:pPr lvl="1">
              <a:tabLst/>
            </a:pPr>
            <a:r>
              <a:rPr lang="en-US"/>
              <a:t>The </a:t>
            </a:r>
            <a:r>
              <a:rPr lang="en-US">
                <a:solidFill>
                  <a:srgbClr val="FC0128"/>
                </a:solidFill>
              </a:rPr>
              <a:t>CURRVAL </a:t>
            </a:r>
            <a:r>
              <a:rPr lang="en-US"/>
              <a:t>pseudocolumn is used to refer to a sequence number that the current user has just generated. NEXTVAL must be used to generate a sequence number in the current user’s session before CURRVAL can be referenced. You must qualify CURRVAL with the sequence name. When </a:t>
            </a:r>
            <a:r>
              <a:rPr lang="en-US" i="1"/>
              <a:t>sequence</a:t>
            </a:r>
            <a:r>
              <a:rPr lang="en-US"/>
              <a:t>.CURRVAL is referenced, the last value returned to that user’s process is displayed.</a:t>
            </a: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pPr>
              <a:tabLst/>
            </a:pPr>
            <a:r>
              <a:rPr lang="en-US"/>
              <a:t>Using a Sequence</a:t>
            </a:r>
          </a:p>
          <a:p>
            <a:pPr lvl="1">
              <a:tabLst/>
            </a:pPr>
            <a:r>
              <a:rPr lang="en-US"/>
              <a:t>The example on the slide inserts a new department in the DEPT table. It uses the DEPT_DEPTNO sequence for generating a new department number. </a:t>
            </a:r>
          </a:p>
          <a:p>
            <a:pPr lvl="1">
              <a:tabLst/>
            </a:pPr>
            <a:r>
              <a:rPr lang="en-US"/>
              <a:t>You can view the current value of the sequence: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Suppose now you want to hire employees to staff the new department. The INSERT statement that can be executed repeatedly for all the new employees can include the following code:</a:t>
            </a:r>
          </a:p>
          <a:p>
            <a:pPr lvl="1">
              <a:tabLst/>
            </a:pPr>
            <a:endParaRPr lang="en-US"/>
          </a:p>
          <a:p>
            <a:pPr lvl="1">
              <a:tabLst/>
            </a:pPr>
            <a:endParaRPr lang="en-US"/>
          </a:p>
          <a:p>
            <a:pPr lvl="1">
              <a:tabLst/>
            </a:pPr>
            <a:endParaRPr lang="en-US"/>
          </a:p>
          <a:p>
            <a:pPr lvl="1">
              <a:tabLst/>
            </a:pPr>
            <a:r>
              <a:rPr lang="en-US" b="1"/>
              <a:t>Note:</a:t>
            </a:r>
            <a:r>
              <a:rPr lang="en-US"/>
              <a:t> The above example assumes that a sequence EMP_EMPNO has already been created for generating a new employee number.</a:t>
            </a:r>
          </a:p>
        </p:txBody>
      </p:sp>
      <p:sp>
        <p:nvSpPr>
          <p:cNvPr id="24580" name="Rectangle 4"/>
          <p:cNvSpPr>
            <a:spLocks noChangeArrowheads="1"/>
          </p:cNvSpPr>
          <p:nvPr/>
        </p:nvSpPr>
        <p:spPr bwMode="auto">
          <a:xfrm>
            <a:off x="592138" y="5681663"/>
            <a:ext cx="5570537" cy="487362"/>
          </a:xfrm>
          <a:prstGeom prst="rect">
            <a:avLst/>
          </a:prstGeom>
          <a:noFill/>
          <a:ln w="12700">
            <a:solidFill>
              <a:schemeClr val="tx1"/>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38175" y="5707063"/>
            <a:ext cx="2947988"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SELECT   dept_deptno.CURRVAL</a:t>
            </a:r>
          </a:p>
          <a:p>
            <a:pPr algn="l" defTabSz="882650">
              <a:lnSpc>
                <a:spcPct val="100000"/>
              </a:lnSpc>
              <a:spcBef>
                <a:spcPct val="30000"/>
              </a:spcBef>
            </a:pPr>
            <a:r>
              <a:rPr lang="en-US" sz="1100">
                <a:solidFill>
                  <a:schemeClr val="tx1"/>
                </a:solidFill>
                <a:latin typeface="Courier New" pitchFamily="49" charset="0"/>
              </a:rPr>
              <a:t>  2  FROM     dual;</a:t>
            </a:r>
          </a:p>
        </p:txBody>
      </p:sp>
      <p:sp>
        <p:nvSpPr>
          <p:cNvPr id="24582" name="Rectangle 6"/>
          <p:cNvSpPr>
            <a:spLocks noChangeArrowheads="1"/>
          </p:cNvSpPr>
          <p:nvPr/>
        </p:nvSpPr>
        <p:spPr bwMode="auto">
          <a:xfrm>
            <a:off x="604838" y="6330950"/>
            <a:ext cx="5557837" cy="674688"/>
          </a:xfrm>
          <a:prstGeom prst="rect">
            <a:avLst/>
          </a:prstGeom>
          <a:noFill/>
          <a:ln w="12700">
            <a:solidFill>
              <a:schemeClr val="tx1"/>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568325" y="6318250"/>
            <a:ext cx="93027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tabLst>
                <a:tab pos="749300" algn="r"/>
              </a:tabLst>
            </a:pPr>
            <a:r>
              <a:rPr lang="en-US" sz="1100" b="0">
                <a:latin typeface="Courier New" pitchFamily="49" charset="0"/>
              </a:rPr>
              <a:t>	</a:t>
            </a:r>
            <a:r>
              <a:rPr lang="en-US" sz="1100" b="0">
                <a:solidFill>
                  <a:schemeClr val="tx1"/>
                </a:solidFill>
                <a:latin typeface="Courier New" pitchFamily="49" charset="0"/>
              </a:rPr>
              <a:t>CURRVAL</a:t>
            </a:r>
          </a:p>
          <a:p>
            <a:pPr algn="l" defTabSz="882650">
              <a:lnSpc>
                <a:spcPct val="100000"/>
              </a:lnSpc>
              <a:spcBef>
                <a:spcPct val="30000"/>
              </a:spcBef>
              <a:tabLst>
                <a:tab pos="749300" algn="r"/>
              </a:tabLst>
            </a:pPr>
            <a:r>
              <a:rPr lang="en-US" sz="1100" b="0">
                <a:solidFill>
                  <a:schemeClr val="tx1"/>
                </a:solidFill>
                <a:latin typeface="Courier New" pitchFamily="49" charset="0"/>
              </a:rPr>
              <a:t>	-------</a:t>
            </a:r>
          </a:p>
          <a:p>
            <a:pPr algn="l" defTabSz="882650">
              <a:lnSpc>
                <a:spcPct val="100000"/>
              </a:lnSpc>
              <a:spcBef>
                <a:spcPct val="30000"/>
              </a:spcBef>
              <a:tabLst>
                <a:tab pos="749300" algn="r"/>
              </a:tabLst>
            </a:pPr>
            <a:r>
              <a:rPr lang="en-US" sz="1100" b="0">
                <a:solidFill>
                  <a:schemeClr val="tx1"/>
                </a:solidFill>
                <a:latin typeface="Courier New" pitchFamily="49" charset="0"/>
              </a:rPr>
              <a:t>	91</a:t>
            </a:r>
          </a:p>
        </p:txBody>
      </p:sp>
      <p:sp>
        <p:nvSpPr>
          <p:cNvPr id="24584" name="Rectangle 8"/>
          <p:cNvSpPr>
            <a:spLocks noChangeArrowheads="1"/>
          </p:cNvSpPr>
          <p:nvPr/>
        </p:nvSpPr>
        <p:spPr bwMode="auto">
          <a:xfrm>
            <a:off x="617538" y="7562850"/>
            <a:ext cx="5545137" cy="536575"/>
          </a:xfrm>
          <a:prstGeom prst="rect">
            <a:avLst/>
          </a:prstGeom>
          <a:noFill/>
          <a:ln w="12700">
            <a:solidFill>
              <a:schemeClr val="tx1"/>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658813" y="7556500"/>
            <a:ext cx="5043487"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INSERT INTO emp ...</a:t>
            </a:r>
          </a:p>
          <a:p>
            <a:pPr algn="l" defTabSz="869950">
              <a:lnSpc>
                <a:spcPct val="100000"/>
              </a:lnSpc>
              <a:spcBef>
                <a:spcPct val="30000"/>
              </a:spcBef>
            </a:pPr>
            <a:r>
              <a:rPr lang="en-US" sz="1100">
                <a:solidFill>
                  <a:schemeClr val="tx1"/>
                </a:solidFill>
                <a:latin typeface="Courier New" pitchFamily="49" charset="0"/>
              </a:rPr>
              <a:t>  2  VALUES (emp_empno.NEXTVAL, dept_deptno.CURRVAL,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27575"/>
            <a:ext cx="6143625" cy="3749675"/>
          </a:xfrm>
          <a:noFill/>
          <a:ln/>
        </p:spPr>
        <p:txBody>
          <a:bodyPr/>
          <a:lstStyle/>
          <a:p>
            <a:pPr>
              <a:tabLst/>
            </a:pPr>
            <a:r>
              <a:rPr lang="en-US"/>
              <a:t>Caching Sequence Values</a:t>
            </a:r>
          </a:p>
          <a:p>
            <a:pPr lvl="1">
              <a:tabLst/>
            </a:pPr>
            <a:r>
              <a:rPr lang="en-US"/>
              <a:t>Cache sequences in the memory to allow faster access to those sequence values. The cache is populated at the first reference to the sequence. Each request for the next sequence value is retrieved from the cached sequence. After the last sequence is used, the next request for the sequence pulls another cache of sequences into memory.</a:t>
            </a:r>
          </a:p>
          <a:p>
            <a:pPr>
              <a:tabLst/>
            </a:pPr>
            <a:r>
              <a:rPr lang="en-US"/>
              <a:t>Beware of Gaps in Your Sequence</a:t>
            </a:r>
          </a:p>
          <a:p>
            <a:pPr lvl="1">
              <a:tabLst/>
            </a:pPr>
            <a:r>
              <a:rPr lang="en-US"/>
              <a:t>Although sequence generators issue sequential numbers without gaps, this action occurs independent of a commit or rollback. Therefore, if you roll back a statement containing a sequence, the number is lost.</a:t>
            </a:r>
          </a:p>
          <a:p>
            <a:pPr lvl="1">
              <a:tabLst/>
            </a:pPr>
            <a:r>
              <a:rPr lang="en-US"/>
              <a:t>Another event that can cause gaps in the sequence is a system crash. If the sequence caches values in the memory, then those values are lost if the system crashes.</a:t>
            </a:r>
          </a:p>
          <a:p>
            <a:pPr lvl="1">
              <a:tabLst/>
            </a:pPr>
            <a:r>
              <a:rPr lang="en-US"/>
              <a:t>Because sequences are not tied directly to tables, the same sequence can be used for multiple tables. If this occurs, each table can contain gaps in the sequential numbers.</a:t>
            </a:r>
          </a:p>
          <a:p>
            <a:pPr>
              <a:tabLst/>
            </a:pPr>
            <a:r>
              <a:rPr lang="en-US"/>
              <a:t>Viewing the Next Available Sequence Value Without Incrementing It</a:t>
            </a:r>
          </a:p>
          <a:p>
            <a:pPr lvl="1">
              <a:tabLst/>
            </a:pPr>
            <a:r>
              <a:rPr lang="en-US"/>
              <a:t>If the sequence was created with NOCACHE, it is possible to view the next available sequence value without incrementing it by querying the USER_SEQUENCES table.</a:t>
            </a:r>
          </a:p>
          <a:p>
            <a:pPr>
              <a:tabLst/>
            </a:pPr>
            <a:r>
              <a:rPr lang="en-US">
                <a:solidFill>
                  <a:schemeClr val="accent2"/>
                </a:solidFill>
              </a:rPr>
              <a:t>Class Management Note</a:t>
            </a:r>
          </a:p>
          <a:p>
            <a:pPr lvl="1">
              <a:tabLst/>
            </a:pPr>
            <a:r>
              <a:rPr lang="en-US">
                <a:solidFill>
                  <a:schemeClr val="accent2"/>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INSERT statement.</a:t>
            </a:r>
            <a:r>
              <a:rPr lang="en-US"/>
              <a:t> </a:t>
            </a:r>
          </a:p>
        </p:txBody>
      </p:sp>
      <p:sp>
        <p:nvSpPr>
          <p:cNvPr id="2662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8/25/2020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8/25/2020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8/25/2020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8/25/2020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8/25/2020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8/25/2020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8/25/2020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8/25/2020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8/25/2020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8/25/2020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8/25/2020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8/25/2020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8/25/2020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8/25/2020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8/25/2020</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Sequence</a:t>
            </a:r>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4153627903"/>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19</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11</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err="1" smtClean="0"/>
                        <a:t>Kawser</a:t>
                      </a:r>
                      <a:r>
                        <a:rPr lang="en-US" sz="1800" i="1" baseline="0" dirty="0" smtClean="0"/>
                        <a:t> </a:t>
                      </a:r>
                      <a:r>
                        <a:rPr lang="en-US" sz="1800" i="1" baseline="0" dirty="0" err="1" smtClean="0"/>
                        <a:t>Irom</a:t>
                      </a:r>
                      <a:r>
                        <a:rPr lang="en-US" sz="1800" i="1" baseline="0" dirty="0" smtClean="0"/>
                        <a:t> </a:t>
                      </a:r>
                      <a:r>
                        <a:rPr lang="en-US" sz="1800" i="1" baseline="0" dirty="0" err="1" smtClean="0"/>
                        <a:t>Rushee</a:t>
                      </a:r>
                      <a:r>
                        <a:rPr lang="en-US" sz="1800" i="1" baseline="0" smtClean="0"/>
                        <a:t> </a:t>
                      </a:r>
                      <a:r>
                        <a:rPr lang="en-US" sz="1800" i="1" smtClean="0"/>
                        <a:t>&amp; rushee@aiub.edu</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Using a Sequence</a:t>
            </a:r>
          </a:p>
        </p:txBody>
      </p:sp>
      <p:sp>
        <p:nvSpPr>
          <p:cNvPr id="25603" name="Rectangle 3"/>
          <p:cNvSpPr>
            <a:spLocks noGrp="1" noChangeArrowheads="1"/>
          </p:cNvSpPr>
          <p:nvPr>
            <p:ph idx="1"/>
          </p:nvPr>
        </p:nvSpPr>
        <p:spPr>
          <a:xfrm>
            <a:off x="457200" y="1828800"/>
            <a:ext cx="7845425" cy="4495800"/>
          </a:xfrm>
          <a:noFill/>
          <a:ln/>
        </p:spPr>
        <p:txBody>
          <a:bodyPr/>
          <a:lstStyle/>
          <a:p>
            <a:pPr lvl="1"/>
            <a:r>
              <a:rPr lang="en-US" dirty="0"/>
              <a:t>Caching sequence values in memory allows faster access to those values.</a:t>
            </a:r>
          </a:p>
          <a:p>
            <a:pPr lvl="1"/>
            <a:r>
              <a:rPr lang="en-US" dirty="0"/>
              <a:t>Gaps in sequence values can occur when:</a:t>
            </a:r>
          </a:p>
          <a:p>
            <a:pPr lvl="2"/>
            <a:r>
              <a:rPr lang="en-US" dirty="0"/>
              <a:t>A rollback occurs</a:t>
            </a:r>
          </a:p>
          <a:p>
            <a:pPr lvl="2"/>
            <a:r>
              <a:rPr lang="en-US" dirty="0"/>
              <a:t>The system crashes</a:t>
            </a:r>
          </a:p>
          <a:p>
            <a:pPr lvl="2"/>
            <a:r>
              <a:rPr lang="en-US" dirty="0"/>
              <a:t>A sequence is used in another table</a:t>
            </a:r>
          </a:p>
          <a:p>
            <a:pPr lvl="1"/>
            <a:r>
              <a:rPr lang="en-US" dirty="0"/>
              <a:t>View the next available sequence, if it was created with NOCACHE, by querying the USER_SEQUENCES table.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pPr algn="l"/>
            <a:r>
              <a:rPr lang="en-US" dirty="0"/>
              <a:t>Modifying a Sequence</a:t>
            </a:r>
          </a:p>
        </p:txBody>
      </p:sp>
      <p:sp>
        <p:nvSpPr>
          <p:cNvPr id="27651" name="Rectangle 3"/>
          <p:cNvSpPr>
            <a:spLocks noGrp="1" noChangeArrowheads="1"/>
          </p:cNvSpPr>
          <p:nvPr>
            <p:ph idx="1"/>
          </p:nvPr>
        </p:nvSpPr>
        <p:spPr>
          <a:xfrm>
            <a:off x="912813" y="1727200"/>
            <a:ext cx="7385050" cy="1311275"/>
          </a:xfrm>
          <a:noFill/>
          <a:ln/>
        </p:spPr>
        <p:txBody>
          <a:bodyPr/>
          <a:lstStyle/>
          <a:p>
            <a:r>
              <a:rPr lang="en-US" dirty="0"/>
              <a:t>Change the increment value, maximum value, minimum value, cycle option, or cache option.</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MAXVALUE 999999</a:t>
            </a:r>
          </a:p>
          <a:p>
            <a:pPr algn="l">
              <a:lnSpc>
                <a:spcPct val="100000"/>
              </a:lnSpc>
              <a:spcBef>
                <a:spcPct val="0"/>
              </a:spcBef>
              <a:tabLst>
                <a:tab pos="1200150" algn="l"/>
              </a:tabLst>
            </a:pPr>
            <a:r>
              <a:rPr lang="en-US" sz="1800">
                <a:solidFill>
                  <a:srgbClr val="000000"/>
                </a:solidFill>
                <a:latin typeface="Courier New" pitchFamily="49" charset="0"/>
              </a:rPr>
              <a:t>  4	  NOCACHE</a:t>
            </a:r>
          </a:p>
          <a:p>
            <a:pPr algn="l">
              <a:lnSpc>
                <a:spcPct val="100000"/>
              </a:lnSpc>
              <a:spcBef>
                <a:spcPct val="0"/>
              </a:spcBef>
              <a:tabLst>
                <a:tab pos="1200150" algn="l"/>
              </a:tabLst>
            </a:pPr>
            <a:r>
              <a:rPr lang="en-US" sz="1800">
                <a:solidFill>
                  <a:srgbClr val="000000"/>
                </a:solidFill>
                <a:latin typeface="Courier New" pitchFamily="49" charset="0"/>
              </a:rPr>
              <a:t>  5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normAutofit/>
          </a:bodyPr>
          <a:lstStyle/>
          <a:p>
            <a:pPr algn="l"/>
            <a:r>
              <a:rPr lang="en-US" dirty="0"/>
              <a:t>Guidelines for Modifying </a:t>
            </a:r>
            <a:r>
              <a:rPr lang="en-US" dirty="0" smtClean="0"/>
              <a:t>a </a:t>
            </a:r>
            <a:r>
              <a:rPr lang="en-US" dirty="0"/>
              <a:t>Sequence</a:t>
            </a:r>
          </a:p>
        </p:txBody>
      </p:sp>
      <p:sp>
        <p:nvSpPr>
          <p:cNvPr id="29699" name="Rectangle 3"/>
          <p:cNvSpPr>
            <a:spLocks noGrp="1" noChangeArrowheads="1"/>
          </p:cNvSpPr>
          <p:nvPr>
            <p:ph idx="1"/>
          </p:nvPr>
        </p:nvSpPr>
        <p:spPr>
          <a:xfrm>
            <a:off x="860425" y="1928813"/>
            <a:ext cx="7385050" cy="3259996"/>
          </a:xfrm>
          <a:noFill/>
          <a:ln/>
        </p:spPr>
        <p:txBody>
          <a:bodyPr/>
          <a:lstStyle/>
          <a:p>
            <a:pPr lvl="1"/>
            <a:r>
              <a:rPr lang="en-US" dirty="0"/>
              <a:t>You must be the owner or have the ALTER privilege for the sequence.</a:t>
            </a:r>
          </a:p>
          <a:p>
            <a:pPr lvl="1"/>
            <a:r>
              <a:rPr lang="en-US" dirty="0"/>
              <a:t>Only future sequence numbers are affected.</a:t>
            </a:r>
          </a:p>
          <a:p>
            <a:pPr lvl="1"/>
            <a:r>
              <a:rPr lang="en-US" dirty="0"/>
              <a:t>The sequence must be dropped and </a:t>
            </a:r>
            <a:br>
              <a:rPr lang="en-US" dirty="0"/>
            </a:br>
            <a:r>
              <a:rPr lang="en-US" dirty="0"/>
              <a:t>re-created to restart the sequence at a different number</a:t>
            </a:r>
            <a:r>
              <a:rPr lang="en-US" dirty="0" smtClean="0"/>
              <a:t>.</a:t>
            </a: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Removing a Sequence</a:t>
            </a:r>
          </a:p>
        </p:txBody>
      </p:sp>
      <p:sp>
        <p:nvSpPr>
          <p:cNvPr id="31747" name="Rectangle 3"/>
          <p:cNvSpPr>
            <a:spLocks noGrp="1" noChangeArrowheads="1"/>
          </p:cNvSpPr>
          <p:nvPr>
            <p:ph idx="1"/>
          </p:nvPr>
        </p:nvSpPr>
        <p:spPr>
          <a:xfrm>
            <a:off x="860425" y="1814513"/>
            <a:ext cx="7385050" cy="2273300"/>
          </a:xfrm>
          <a:noFill/>
          <a:ln/>
        </p:spPr>
        <p:txBody>
          <a:bodyPr/>
          <a:lstStyle/>
          <a:p>
            <a:pPr lvl="1"/>
            <a:r>
              <a:rPr lang="en-US"/>
              <a:t>Remove a sequence from the data dictionary by using the DROP SEQUENCE statement.</a:t>
            </a:r>
          </a:p>
          <a:p>
            <a:pPr lvl="1"/>
            <a:r>
              <a:rPr lang="en-US"/>
              <a:t>Once removed, the sequence can no longer be referenced.</a:t>
            </a:r>
          </a:p>
        </p:txBody>
      </p:sp>
      <p:sp>
        <p:nvSpPr>
          <p:cNvPr id="31748" name="Rectangle 4"/>
          <p:cNvSpPr>
            <a:spLocks noChangeArrowheads="1"/>
          </p:cNvSpPr>
          <p:nvPr/>
        </p:nvSpPr>
        <p:spPr bwMode="blackWhite">
          <a:xfrm>
            <a:off x="912813" y="4287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SEQUENCE dept_deptno;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dropped.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pPr algn="l"/>
            <a:r>
              <a:rPr lang="en-US" dirty="0"/>
              <a:t>Summary</a:t>
            </a:r>
          </a:p>
        </p:txBody>
      </p:sp>
      <p:sp>
        <p:nvSpPr>
          <p:cNvPr id="52227" name="Rectangle 3"/>
          <p:cNvSpPr>
            <a:spLocks noGrp="1" noChangeArrowheads="1"/>
          </p:cNvSpPr>
          <p:nvPr>
            <p:ph idx="1"/>
          </p:nvPr>
        </p:nvSpPr>
        <p:spPr>
          <a:xfrm>
            <a:off x="685800" y="1905000"/>
            <a:ext cx="7769225" cy="1708802"/>
          </a:xfrm>
          <a:noFill/>
          <a:ln/>
        </p:spPr>
        <p:txBody>
          <a:bodyPr/>
          <a:lstStyle/>
          <a:p>
            <a:pPr lvl="1">
              <a:lnSpc>
                <a:spcPct val="85000"/>
              </a:lnSpc>
            </a:pPr>
            <a:r>
              <a:rPr lang="en-US" dirty="0"/>
              <a:t>Automatically generate sequence numbers by using a sequence generator.</a:t>
            </a:r>
          </a:p>
          <a:p>
            <a:pPr lvl="1">
              <a:lnSpc>
                <a:spcPct val="85000"/>
              </a:lnSpc>
            </a:pPr>
            <a:r>
              <a:rPr lang="en-US" dirty="0"/>
              <a:t>View sequence information in the USER_SEQUENCES data dictionary table</a:t>
            </a:r>
            <a:r>
              <a:rPr lang="en-US" dirty="0" smtClean="0"/>
              <a:t>.</a:t>
            </a:r>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Modern Database Management (Sixth Edition) by Fred R. McFadden, Jeffrey A. </a:t>
            </a:r>
            <a:r>
              <a:rPr lang="en-US" sz="1800" b="0" dirty="0" err="1" smtClean="0">
                <a:solidFill>
                  <a:prstClr val="black"/>
                </a:solidFill>
                <a:latin typeface="Calibri"/>
                <a:cs typeface="Arial" pitchFamily="34" charset="0"/>
              </a:rPr>
              <a:t>Hoffer</a:t>
            </a:r>
            <a:r>
              <a:rPr lang="en-US" sz="1800" b="0" dirty="0" smtClean="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Systems: A Practical Approach to Design, Implementation and Management (4th Edition) by Thomas M. Connolly, Carolyn E. </a:t>
            </a:r>
            <a:r>
              <a:rPr lang="en-US" sz="1800" b="0" dirty="0" err="1" smtClean="0">
                <a:solidFill>
                  <a:prstClr val="black"/>
                </a:solidFill>
                <a:latin typeface="Calibri"/>
                <a:cs typeface="Arial" pitchFamily="34" charset="0"/>
              </a:rPr>
              <a:t>Begg</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Fundamentals of Database Systems, 5th Edition by </a:t>
            </a:r>
            <a:r>
              <a:rPr lang="en-US" sz="1800" b="0" dirty="0" err="1" smtClean="0">
                <a:solidFill>
                  <a:prstClr val="black"/>
                </a:solidFill>
                <a:latin typeface="Calibri"/>
                <a:cs typeface="Arial" pitchFamily="34" charset="0"/>
              </a:rPr>
              <a:t>RamezElmasri</a:t>
            </a:r>
            <a:r>
              <a:rPr lang="en-US" sz="1800" b="0" dirty="0" smtClean="0">
                <a:solidFill>
                  <a:prstClr val="black"/>
                </a:solidFill>
                <a:latin typeface="Calibri"/>
                <a:cs typeface="Arial" pitchFamily="34" charset="0"/>
              </a:rPr>
              <a:t>, </a:t>
            </a:r>
            <a:r>
              <a:rPr lang="en-US" sz="1800" b="0" dirty="0" err="1" smtClean="0">
                <a:solidFill>
                  <a:prstClr val="black"/>
                </a:solidFill>
                <a:latin typeface="Calibri"/>
                <a:cs typeface="Arial" pitchFamily="34" charset="0"/>
              </a:rPr>
              <a:t>Shamkant</a:t>
            </a:r>
            <a:r>
              <a:rPr lang="en-US" sz="1800" b="0" dirty="0" smtClean="0">
                <a:solidFill>
                  <a:prstClr val="black"/>
                </a:solidFill>
                <a:latin typeface="Calibri"/>
                <a:cs typeface="Arial" pitchFamily="34" charset="0"/>
              </a:rPr>
              <a:t> B. </a:t>
            </a:r>
            <a:r>
              <a:rPr lang="en-US" sz="1800" b="0" dirty="0" err="1" smtClean="0">
                <a:solidFill>
                  <a:prstClr val="black"/>
                </a:solidFill>
                <a:latin typeface="Calibri"/>
                <a:cs typeface="Arial" pitchFamily="34" charset="0"/>
              </a:rPr>
              <a:t>Navathe</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130191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2"/>
              </a:rPr>
              <a:t>https://www.db-book.com/db6/slide-dir/index.html</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4"/>
              </a:rPr>
              <a:t>https://www.slideshare.net/HaaMeemMohiyuddin1/data-knowledge-and-information</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5"/>
              </a:rPr>
              <a:t>https://www.slideshare.net/tabinhasan/from-data-to-wisdom</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6"/>
              </a:rPr>
              <a:t>https://www.slideshare.net/thinnaphat.bo/</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67848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533775"/>
          </a:xfrm>
          <a:noFill/>
          <a:ln/>
        </p:spPr>
        <p:txBody>
          <a:bodyPr/>
          <a:lstStyle/>
          <a:p>
            <a:r>
              <a:rPr lang="en-US"/>
              <a:t>After completing this lesson, you should be able to do the following:</a:t>
            </a:r>
          </a:p>
          <a:p>
            <a:pPr lvl="1"/>
            <a:r>
              <a:rPr lang="en-US"/>
              <a:t>Describe some database objects and their uses</a:t>
            </a:r>
          </a:p>
          <a:p>
            <a:pPr lvl="1"/>
            <a:r>
              <a:rPr lang="en-US"/>
              <a:t>Create, maintain, and use sequences</a:t>
            </a:r>
          </a:p>
          <a:p>
            <a:pPr lvl="1"/>
            <a:r>
              <a:rPr lang="en-US"/>
              <a:t>Create and maintain indexes</a:t>
            </a:r>
          </a:p>
          <a:p>
            <a:pPr lvl="1"/>
            <a:r>
              <a:rPr lang="en-US"/>
              <a:t>Create private and public synonyms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2785367" y="2124032"/>
            <a:ext cx="5307012"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marL="114300" algn="l"/>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p:txBody>
      </p:sp>
      <p:sp>
        <p:nvSpPr>
          <p:cNvPr id="9219" name="Rectangle 3"/>
          <p:cNvSpPr>
            <a:spLocks noChangeArrowheads="1"/>
          </p:cNvSpPr>
          <p:nvPr/>
        </p:nvSpPr>
        <p:spPr bwMode="blackWhite">
          <a:xfrm>
            <a:off x="1075629" y="2124032"/>
            <a:ext cx="1819275"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algn="l"/>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p:txBody>
      </p:sp>
      <p:sp>
        <p:nvSpPr>
          <p:cNvPr id="9220" name="Rectangle 4"/>
          <p:cNvSpPr>
            <a:spLocks noGrp="1" noChangeArrowheads="1"/>
          </p:cNvSpPr>
          <p:nvPr>
            <p:ph type="title"/>
          </p:nvPr>
        </p:nvSpPr>
        <p:spPr>
          <a:noFill/>
          <a:ln/>
        </p:spPr>
        <p:txBody>
          <a:bodyPr/>
          <a:lstStyle/>
          <a:p>
            <a:pPr algn="l"/>
            <a:r>
              <a:rPr lang="en-US" dirty="0"/>
              <a:t>Database Objects</a:t>
            </a:r>
          </a:p>
        </p:txBody>
      </p:sp>
      <p:sp>
        <p:nvSpPr>
          <p:cNvPr id="9221" name="Line 5"/>
          <p:cNvSpPr>
            <a:spLocks noChangeShapeType="1"/>
          </p:cNvSpPr>
          <p:nvPr/>
        </p:nvSpPr>
        <p:spPr bwMode="auto">
          <a:xfrm>
            <a:off x="1091504" y="337974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2" name="Line 6"/>
          <p:cNvSpPr>
            <a:spLocks noChangeShapeType="1"/>
          </p:cNvSpPr>
          <p:nvPr/>
        </p:nvSpPr>
        <p:spPr bwMode="auto">
          <a:xfrm>
            <a:off x="1091504" y="423699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3" name="Line 7"/>
          <p:cNvSpPr>
            <a:spLocks noChangeShapeType="1"/>
          </p:cNvSpPr>
          <p:nvPr/>
        </p:nvSpPr>
        <p:spPr bwMode="auto">
          <a:xfrm>
            <a:off x="1097854" y="4706895"/>
            <a:ext cx="70104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4" name="Line 8"/>
          <p:cNvSpPr>
            <a:spLocks noChangeShapeType="1"/>
          </p:cNvSpPr>
          <p:nvPr/>
        </p:nvSpPr>
        <p:spPr bwMode="auto">
          <a:xfrm>
            <a:off x="1091504" y="5227595"/>
            <a:ext cx="69977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5" name="Line 9"/>
          <p:cNvSpPr>
            <a:spLocks noChangeShapeType="1"/>
          </p:cNvSpPr>
          <p:nvPr/>
        </p:nvSpPr>
        <p:spPr bwMode="auto">
          <a:xfrm>
            <a:off x="1096267" y="2571707"/>
            <a:ext cx="7011987" cy="0"/>
          </a:xfrm>
          <a:prstGeom prst="line">
            <a:avLst/>
          </a:prstGeom>
          <a:noFill/>
          <a:ln w="50800">
            <a:solidFill>
              <a:srgbClr val="000000"/>
            </a:solidFill>
            <a:round/>
            <a:headEnd type="none" w="sm" len="sm"/>
            <a:tailEnd type="none" w="sm" len="sm"/>
          </a:ln>
          <a:effectLst/>
        </p:spPr>
        <p:txBody>
          <a:bodyPr/>
          <a:lstStyle/>
          <a:p>
            <a:endParaRPr lang="en-US"/>
          </a:p>
        </p:txBody>
      </p:sp>
      <p:sp>
        <p:nvSpPr>
          <p:cNvPr id="9226" name="Rectangle 10"/>
          <p:cNvSpPr>
            <a:spLocks noChangeArrowheads="1"/>
          </p:cNvSpPr>
          <p:nvPr/>
        </p:nvSpPr>
        <p:spPr bwMode="ltGray">
          <a:xfrm>
            <a:off x="1097854" y="4246520"/>
            <a:ext cx="6972300" cy="14652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7" name="Rectangle 11"/>
          <p:cNvSpPr>
            <a:spLocks noChangeArrowheads="1"/>
          </p:cNvSpPr>
          <p:nvPr/>
        </p:nvSpPr>
        <p:spPr bwMode="blackWhite">
          <a:xfrm>
            <a:off x="2836167" y="2079582"/>
            <a:ext cx="5357812" cy="3559175"/>
          </a:xfrm>
          <a:prstGeom prst="rect">
            <a:avLst/>
          </a:prstGeom>
          <a:noFill/>
          <a:ln w="9525">
            <a:noFill/>
            <a:miter lim="800000"/>
            <a:headEnd/>
            <a:tailEnd/>
          </a:ln>
          <a:effectLst/>
        </p:spPr>
        <p:txBody>
          <a:bodyPr lIns="92075" tIns="46038" rIns="92075" bIns="46038">
            <a:spAutoFit/>
          </a:bodyPr>
          <a:lstStyle/>
          <a:p>
            <a:pPr marL="114300" algn="l"/>
            <a:r>
              <a:rPr lang="en-US" sz="1800">
                <a:solidFill>
                  <a:srgbClr val="000000"/>
                </a:solidFill>
                <a:latin typeface="Arial" pitchFamily="34" charset="0"/>
              </a:rPr>
              <a:t>Description</a:t>
            </a:r>
          </a:p>
          <a:p>
            <a:pPr marL="114300" algn="l"/>
            <a:r>
              <a:rPr lang="en-US" sz="1800">
                <a:solidFill>
                  <a:srgbClr val="000000"/>
                </a:solidFill>
                <a:latin typeface="Arial" pitchFamily="34" charset="0"/>
              </a:rPr>
              <a:t>Basic unit of storage; composed of rows </a:t>
            </a:r>
            <a:br>
              <a:rPr lang="en-US" sz="1800">
                <a:solidFill>
                  <a:srgbClr val="000000"/>
                </a:solidFill>
                <a:latin typeface="Arial" pitchFamily="34" charset="0"/>
              </a:rPr>
            </a:br>
            <a:r>
              <a:rPr lang="en-US" sz="1800">
                <a:solidFill>
                  <a:srgbClr val="000000"/>
                </a:solidFill>
                <a:latin typeface="Arial" pitchFamily="34" charset="0"/>
              </a:rPr>
              <a:t>and columns</a:t>
            </a:r>
          </a:p>
          <a:p>
            <a:pPr marL="114300" algn="l"/>
            <a:r>
              <a:rPr lang="en-US" sz="1800">
                <a:solidFill>
                  <a:srgbClr val="000000"/>
                </a:solidFill>
                <a:latin typeface="Arial" pitchFamily="34" charset="0"/>
              </a:rPr>
              <a:t>Logically represents subsets of data from </a:t>
            </a:r>
            <a:br>
              <a:rPr lang="en-US" sz="1800">
                <a:solidFill>
                  <a:srgbClr val="000000"/>
                </a:solidFill>
                <a:latin typeface="Arial" pitchFamily="34" charset="0"/>
              </a:rPr>
            </a:br>
            <a:r>
              <a:rPr lang="en-US" sz="1800">
                <a:solidFill>
                  <a:srgbClr val="000000"/>
                </a:solidFill>
                <a:latin typeface="Arial" pitchFamily="34" charset="0"/>
              </a:rPr>
              <a:t>one or more tables</a:t>
            </a:r>
          </a:p>
          <a:p>
            <a:pPr marL="114300" algn="l"/>
            <a:r>
              <a:rPr lang="en-US" sz="1800">
                <a:solidFill>
                  <a:srgbClr val="000000"/>
                </a:solidFill>
                <a:latin typeface="Arial" pitchFamily="34" charset="0"/>
              </a:rPr>
              <a:t>Generates primary key values</a:t>
            </a:r>
          </a:p>
          <a:p>
            <a:pPr marL="114300" algn="l"/>
            <a:r>
              <a:rPr lang="en-US" sz="1800">
                <a:solidFill>
                  <a:srgbClr val="000000"/>
                </a:solidFill>
                <a:latin typeface="Arial" pitchFamily="34" charset="0"/>
              </a:rPr>
              <a:t>Improves the performance of some queries</a:t>
            </a:r>
          </a:p>
          <a:p>
            <a:pPr marL="114300" algn="l"/>
            <a:r>
              <a:rPr lang="en-US" sz="1800">
                <a:solidFill>
                  <a:srgbClr val="000000"/>
                </a:solidFill>
                <a:latin typeface="Arial" pitchFamily="34" charset="0"/>
              </a:rPr>
              <a:t>Alternative name for an object</a:t>
            </a:r>
          </a:p>
        </p:txBody>
      </p:sp>
      <p:sp>
        <p:nvSpPr>
          <p:cNvPr id="9228" name="Rectangle 12"/>
          <p:cNvSpPr>
            <a:spLocks noChangeArrowheads="1"/>
          </p:cNvSpPr>
          <p:nvPr/>
        </p:nvSpPr>
        <p:spPr bwMode="blackWhite">
          <a:xfrm>
            <a:off x="1088329" y="2079582"/>
            <a:ext cx="1870075" cy="3559175"/>
          </a:xfrm>
          <a:prstGeom prst="rect">
            <a:avLst/>
          </a:prstGeom>
          <a:noFill/>
          <a:ln w="9525">
            <a:noFill/>
            <a:miter lim="800000"/>
            <a:headEnd/>
            <a:tailEnd/>
          </a:ln>
          <a:effectLst/>
        </p:spPr>
        <p:txBody>
          <a:bodyPr lIns="92075" tIns="46038" rIns="92075" bIns="46038">
            <a:spAutoFit/>
          </a:bodyPr>
          <a:lstStyle/>
          <a:p>
            <a:pPr algn="l"/>
            <a:r>
              <a:rPr lang="en-US" sz="1800" dirty="0">
                <a:solidFill>
                  <a:srgbClr val="000000"/>
                </a:solidFill>
                <a:latin typeface="Arial" pitchFamily="34" charset="0"/>
              </a:rPr>
              <a:t>Object	</a:t>
            </a:r>
          </a:p>
          <a:p>
            <a:pPr algn="l"/>
            <a:r>
              <a:rPr lang="en-US" sz="1800" dirty="0">
                <a:solidFill>
                  <a:srgbClr val="000000"/>
                </a:solidFill>
                <a:latin typeface="Arial" pitchFamily="34" charset="0"/>
              </a:rPr>
              <a:t>Table</a:t>
            </a:r>
            <a:br>
              <a:rPr lang="en-US" sz="1800" dirty="0">
                <a:solidFill>
                  <a:srgbClr val="000000"/>
                </a:solidFill>
                <a:latin typeface="Arial" pitchFamily="34" charset="0"/>
              </a:rPr>
            </a:br>
            <a:r>
              <a:rPr lang="en-US" sz="1800" dirty="0">
                <a:solidFill>
                  <a:srgbClr val="000000"/>
                </a:solidFill>
                <a:latin typeface="Arial" pitchFamily="34" charset="0"/>
              </a:rPr>
              <a:t>	</a:t>
            </a:r>
          </a:p>
          <a:p>
            <a:pPr algn="l"/>
            <a:r>
              <a:rPr lang="en-US" sz="1800" dirty="0">
                <a:solidFill>
                  <a:srgbClr val="000000"/>
                </a:solidFill>
                <a:latin typeface="Arial" pitchFamily="34" charset="0"/>
              </a:rPr>
              <a:t>View	</a:t>
            </a:r>
            <a:br>
              <a:rPr lang="en-US" sz="1800" dirty="0">
                <a:solidFill>
                  <a:srgbClr val="000000"/>
                </a:solidFill>
                <a:latin typeface="Arial" pitchFamily="34" charset="0"/>
              </a:rPr>
            </a:br>
            <a:endParaRPr lang="en-US" sz="1800" dirty="0">
              <a:solidFill>
                <a:srgbClr val="000000"/>
              </a:solidFill>
              <a:latin typeface="Arial" pitchFamily="34" charset="0"/>
            </a:endParaRPr>
          </a:p>
          <a:p>
            <a:pPr algn="l"/>
            <a:r>
              <a:rPr lang="en-US" sz="1800" dirty="0">
                <a:solidFill>
                  <a:srgbClr val="000000"/>
                </a:solidFill>
                <a:latin typeface="Arial" pitchFamily="34" charset="0"/>
              </a:rPr>
              <a:t>Sequence</a:t>
            </a:r>
          </a:p>
          <a:p>
            <a:pPr algn="l"/>
            <a:r>
              <a:rPr lang="en-US" sz="1800" dirty="0">
                <a:solidFill>
                  <a:srgbClr val="000000"/>
                </a:solidFill>
                <a:latin typeface="Arial" pitchFamily="34" charset="0"/>
              </a:rPr>
              <a:t>Index</a:t>
            </a:r>
          </a:p>
          <a:p>
            <a:pPr algn="l"/>
            <a:r>
              <a:rPr lang="en-US" sz="1800" dirty="0">
                <a:solidFill>
                  <a:srgbClr val="000000"/>
                </a:solidFill>
                <a:latin typeface="Arial" pitchFamily="34" charset="0"/>
              </a:rPr>
              <a:t>Synonym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What Is a Sequence?</a:t>
            </a:r>
          </a:p>
        </p:txBody>
      </p:sp>
      <p:sp>
        <p:nvSpPr>
          <p:cNvPr id="11267" name="Rectangle 3"/>
          <p:cNvSpPr>
            <a:spLocks noGrp="1" noChangeArrowheads="1"/>
          </p:cNvSpPr>
          <p:nvPr>
            <p:ph idx="1"/>
          </p:nvPr>
        </p:nvSpPr>
        <p:spPr>
          <a:xfrm>
            <a:off x="860425" y="1795463"/>
            <a:ext cx="7385050" cy="4346575"/>
          </a:xfrm>
          <a:noFill/>
          <a:ln/>
        </p:spPr>
        <p:txBody>
          <a:bodyPr/>
          <a:lstStyle/>
          <a:p>
            <a:pPr lvl="1"/>
            <a:r>
              <a:rPr lang="en-US" dirty="0"/>
              <a:t>Automatically generates unique numbers</a:t>
            </a:r>
          </a:p>
          <a:p>
            <a:pPr lvl="1"/>
            <a:r>
              <a:rPr lang="en-US" dirty="0"/>
              <a:t>Is a sharable object</a:t>
            </a:r>
          </a:p>
          <a:p>
            <a:pPr lvl="1"/>
            <a:r>
              <a:rPr lang="en-US" dirty="0"/>
              <a:t>Is typically used to create a primary key value</a:t>
            </a:r>
          </a:p>
          <a:p>
            <a:pPr lvl="1"/>
            <a:r>
              <a:rPr lang="en-US" dirty="0"/>
              <a:t>Replaces application code</a:t>
            </a:r>
          </a:p>
          <a:p>
            <a:pPr lvl="1"/>
            <a:r>
              <a:rPr lang="en-US" dirty="0"/>
              <a:t>Speeds up the efficiency of accessing sequence values when cached in memory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CREATE SEQUENCE Statement</a:t>
            </a:r>
          </a:p>
        </p:txBody>
      </p:sp>
      <p:sp>
        <p:nvSpPr>
          <p:cNvPr id="13315" name="Rectangle 3"/>
          <p:cNvSpPr>
            <a:spLocks noGrp="1" noChangeArrowheads="1"/>
          </p:cNvSpPr>
          <p:nvPr>
            <p:ph idx="1"/>
          </p:nvPr>
        </p:nvSpPr>
        <p:spPr>
          <a:xfrm>
            <a:off x="877888" y="1793875"/>
            <a:ext cx="7385050" cy="904875"/>
          </a:xfrm>
          <a:noFill/>
          <a:ln/>
        </p:spPr>
        <p:txBody>
          <a:bodyPr/>
          <a:lstStyle/>
          <a:p>
            <a:r>
              <a:rPr lang="en-US"/>
              <a:t>Define a sequence to generate sequential numbers 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SEQUENCE </a:t>
            </a:r>
            <a:r>
              <a:rPr lang="en-US" sz="1800" i="1">
                <a:solidFill>
                  <a:srgbClr val="000000"/>
                </a:solidFill>
                <a:latin typeface="Courier New" pitchFamily="49" charset="0"/>
              </a:rPr>
              <a:t>sequence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[INCREMENT BY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[START WITH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[{MAXVALUE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NOMAXVALUE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[{MINVALUE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NOMINVALUE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[{CYCLE | </a:t>
            </a:r>
            <a:r>
              <a:rPr lang="en-US" sz="1800" u="sng">
                <a:solidFill>
                  <a:srgbClr val="000000"/>
                </a:solidFill>
                <a:latin typeface="Courier New" pitchFamily="49" charset="0"/>
              </a:rPr>
              <a:t>NOCYCLE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[{CACHE </a:t>
            </a:r>
            <a:r>
              <a:rPr lang="en-US" sz="1800" i="1">
                <a:solidFill>
                  <a:srgbClr val="000000"/>
                </a:solidFill>
                <a:latin typeface="Courier New" pitchFamily="49" charset="0"/>
              </a:rPr>
              <a:t>n</a:t>
            </a:r>
            <a:r>
              <a:rPr lang="en-US" sz="1800">
                <a:solidFill>
                  <a:srgbClr val="000000"/>
                </a:solidFill>
                <a:latin typeface="Courier New" pitchFamily="49" charset="0"/>
              </a:rPr>
              <a:t> | NOCACHE}];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a Sequence</a:t>
            </a:r>
          </a:p>
        </p:txBody>
      </p:sp>
      <p:sp>
        <p:nvSpPr>
          <p:cNvPr id="15363" name="Rectangle 3"/>
          <p:cNvSpPr>
            <a:spLocks noGrp="1" noChangeArrowheads="1"/>
          </p:cNvSpPr>
          <p:nvPr>
            <p:ph idx="1"/>
          </p:nvPr>
        </p:nvSpPr>
        <p:spPr>
          <a:xfrm>
            <a:off x="712788" y="1676400"/>
            <a:ext cx="7918450" cy="1066800"/>
          </a:xfrm>
          <a:noFill/>
          <a:ln/>
        </p:spPr>
        <p:txBody>
          <a:bodyPr/>
          <a:lstStyle/>
          <a:p>
            <a:pPr lvl="1"/>
            <a:r>
              <a:rPr lang="en-US" dirty="0"/>
              <a:t>Create a sequence named DEPT_DEPTNO to be used for the primary key of the</a:t>
            </a:r>
            <a:br>
              <a:rPr lang="en-US" dirty="0"/>
            </a:br>
            <a:r>
              <a:rPr lang="en-US" dirty="0"/>
              <a:t>DEPT table.</a:t>
            </a:r>
          </a:p>
          <a:p>
            <a:pPr lvl="1"/>
            <a:r>
              <a:rPr lang="en-US" dirty="0"/>
              <a:t>Do not use the CYCLE option.</a:t>
            </a:r>
          </a:p>
        </p:txBody>
      </p:sp>
      <p:sp>
        <p:nvSpPr>
          <p:cNvPr id="15364" name="Rectangle 4"/>
          <p:cNvSpPr>
            <a:spLocks noChangeArrowheads="1"/>
          </p:cNvSpPr>
          <p:nvPr/>
        </p:nvSpPr>
        <p:spPr bwMode="blackWhite">
          <a:xfrm>
            <a:off x="912813" y="33655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CREATE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START WITH 91</a:t>
            </a:r>
          </a:p>
          <a:p>
            <a:pPr algn="l">
              <a:lnSpc>
                <a:spcPct val="100000"/>
              </a:lnSpc>
              <a:spcBef>
                <a:spcPct val="0"/>
              </a:spcBef>
              <a:tabLst>
                <a:tab pos="1200150" algn="l"/>
              </a:tabLst>
            </a:pPr>
            <a:r>
              <a:rPr lang="en-US" sz="1800">
                <a:solidFill>
                  <a:srgbClr val="000000"/>
                </a:solidFill>
                <a:latin typeface="Courier New" pitchFamily="49" charset="0"/>
              </a:rPr>
              <a:t>  4	MAXVALUE 100</a:t>
            </a:r>
          </a:p>
          <a:p>
            <a:pPr algn="l">
              <a:lnSpc>
                <a:spcPct val="100000"/>
              </a:lnSpc>
              <a:spcBef>
                <a:spcPct val="0"/>
              </a:spcBef>
              <a:tabLst>
                <a:tab pos="1200150" algn="l"/>
              </a:tabLst>
            </a:pPr>
            <a:r>
              <a:rPr lang="en-US" sz="1800">
                <a:solidFill>
                  <a:srgbClr val="000000"/>
                </a:solidFill>
                <a:latin typeface="Courier New" pitchFamily="49" charset="0"/>
              </a:rPr>
              <a:t>  5	NOCACHE</a:t>
            </a:r>
          </a:p>
          <a:p>
            <a:pPr algn="l">
              <a:lnSpc>
                <a:spcPct val="100000"/>
              </a:lnSpc>
              <a:spcBef>
                <a:spcPct val="0"/>
              </a:spcBef>
              <a:tabLst>
                <a:tab pos="1200150" algn="l"/>
              </a:tabLst>
            </a:pPr>
            <a:r>
              <a:rPr lang="en-US" sz="1800">
                <a:solidFill>
                  <a:srgbClr val="000000"/>
                </a:solidFill>
                <a:latin typeface="Courier New" pitchFamily="49" charset="0"/>
              </a:rPr>
              <a:t>  6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created.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dirty="0"/>
              <a:t>Confirming Sequences</a:t>
            </a:r>
          </a:p>
        </p:txBody>
      </p:sp>
      <p:sp>
        <p:nvSpPr>
          <p:cNvPr id="17411" name="Rectangle 3"/>
          <p:cNvSpPr>
            <a:spLocks noGrp="1" noChangeArrowheads="1"/>
          </p:cNvSpPr>
          <p:nvPr>
            <p:ph idx="1"/>
          </p:nvPr>
        </p:nvSpPr>
        <p:spPr>
          <a:xfrm>
            <a:off x="838200" y="2036762"/>
            <a:ext cx="7385050" cy="3940175"/>
          </a:xfrm>
          <a:noFill/>
          <a:ln/>
        </p:spPr>
        <p:txBody>
          <a:bodyPr/>
          <a:lstStyle/>
          <a:p>
            <a:pPr lvl="1"/>
            <a:r>
              <a:rPr lang="en-US" dirty="0"/>
              <a:t>Verify your sequence values in the USER_SEQUENCES data dictionary table.</a:t>
            </a:r>
          </a:p>
          <a:p>
            <a:pPr lvl="1">
              <a:buFontTx/>
              <a:buNone/>
            </a:pPr>
            <a:endParaRPr lang="en-US" dirty="0"/>
          </a:p>
          <a:p>
            <a:pPr lvl="1">
              <a:buFontTx/>
              <a:buNone/>
            </a:pPr>
            <a:endParaRPr lang="en-US" dirty="0"/>
          </a:p>
          <a:p>
            <a:pPr lvl="1">
              <a:buFontTx/>
              <a:buNone/>
            </a:pPr>
            <a:endParaRPr lang="en-US" dirty="0"/>
          </a:p>
          <a:p>
            <a:pPr lvl="1"/>
            <a:r>
              <a:rPr lang="en-US" dirty="0"/>
              <a:t>The LAST_NUMBER column displays the next available sequence number.</a:t>
            </a:r>
          </a:p>
        </p:txBody>
      </p:sp>
      <p:sp>
        <p:nvSpPr>
          <p:cNvPr id="17412" name="Rectangle 4"/>
          <p:cNvSpPr>
            <a:spLocks noChangeArrowheads="1"/>
          </p:cNvSpPr>
          <p:nvPr/>
        </p:nvSpPr>
        <p:spPr bwMode="blackWhite">
          <a:xfrm>
            <a:off x="912813" y="28194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sequence_name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min_value</a:t>
            </a:r>
            <a:r>
              <a:rPr lang="en-US" sz="1800" dirty="0">
                <a:solidFill>
                  <a:srgbClr val="000000"/>
                </a:solidFill>
                <a:latin typeface="Courier New" pitchFamily="49" charset="0"/>
              </a:rPr>
              <a:t>, </a:t>
            </a:r>
            <a:r>
              <a:rPr lang="en-US" sz="1800" dirty="0" err="1">
                <a:solidFill>
                  <a:srgbClr val="000000"/>
                </a:solidFill>
                <a:latin typeface="Courier New" pitchFamily="49" charset="0"/>
              </a:rPr>
              <a:t>max_value</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increment_by</a:t>
            </a:r>
            <a:r>
              <a:rPr lang="en-US" sz="1800" dirty="0">
                <a:solidFill>
                  <a:srgbClr val="000000"/>
                </a:solidFill>
                <a:latin typeface="Courier New" pitchFamily="49" charset="0"/>
              </a:rPr>
              <a:t>, </a:t>
            </a:r>
            <a:r>
              <a:rPr lang="en-US" sz="1800" dirty="0" err="1">
                <a:solidFill>
                  <a:srgbClr val="000000"/>
                </a:solidFill>
                <a:latin typeface="Courier New" pitchFamily="49" charset="0"/>
              </a:rPr>
              <a:t>last_number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user_sequences</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fontScale="90000"/>
          </a:bodyPr>
          <a:lstStyle/>
          <a:p>
            <a:r>
              <a:rPr lang="en-US"/>
              <a:t>NEXTVAL and CURRVAL Pseudocolumns</a:t>
            </a:r>
          </a:p>
        </p:txBody>
      </p:sp>
      <p:sp>
        <p:nvSpPr>
          <p:cNvPr id="19459" name="Rectangle 3"/>
          <p:cNvSpPr>
            <a:spLocks noGrp="1" noChangeArrowheads="1"/>
          </p:cNvSpPr>
          <p:nvPr>
            <p:ph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dirty="0"/>
              <a:t>Using a Sequence</a:t>
            </a:r>
          </a:p>
        </p:txBody>
      </p:sp>
      <p:sp>
        <p:nvSpPr>
          <p:cNvPr id="23555" name="Rectangle 3"/>
          <p:cNvSpPr>
            <a:spLocks noGrp="1" noChangeArrowheads="1"/>
          </p:cNvSpPr>
          <p:nvPr>
            <p:ph idx="1"/>
          </p:nvPr>
        </p:nvSpPr>
        <p:spPr>
          <a:xfrm>
            <a:off x="838200" y="1700495"/>
            <a:ext cx="7385050" cy="3671888"/>
          </a:xfrm>
          <a:noFill/>
          <a:ln/>
        </p:spPr>
        <p:txBody>
          <a:bodyPr/>
          <a:lstStyle/>
          <a:p>
            <a:pPr lvl="1"/>
            <a:r>
              <a:rPr lang="en-US" dirty="0"/>
              <a:t>Insert a new department named “MARKETING” in San Diego.</a:t>
            </a:r>
            <a:endParaRPr lang="en-US" dirty="0">
              <a:solidFill>
                <a:srgbClr val="FF0033"/>
              </a:solidFill>
            </a:endParaRPr>
          </a:p>
          <a:p>
            <a:pPr lvl="1">
              <a:buFontTx/>
              <a:buNone/>
            </a:pPr>
            <a:endParaRPr lang="en-US" dirty="0"/>
          </a:p>
          <a:p>
            <a:pPr lvl="1">
              <a:buFontTx/>
              <a:buNone/>
            </a:pPr>
            <a:endParaRPr lang="en-US" dirty="0"/>
          </a:p>
          <a:p>
            <a:pPr lvl="1">
              <a:buFontTx/>
              <a:buNone/>
            </a:pPr>
            <a:endParaRPr lang="en-US" sz="3500" dirty="0"/>
          </a:p>
          <a:p>
            <a:pPr lvl="1"/>
            <a:r>
              <a:rPr lang="en-US" dirty="0"/>
              <a:t>View the current value for the DEPT_DEPTNO sequence.</a:t>
            </a:r>
          </a:p>
        </p:txBody>
      </p:sp>
      <p:sp>
        <p:nvSpPr>
          <p:cNvPr id="23556" name="Rectangle 4"/>
          <p:cNvSpPr>
            <a:spLocks noChangeArrowheads="1"/>
          </p:cNvSpPr>
          <p:nvPr/>
        </p:nvSpPr>
        <p:spPr bwMode="blackWhite">
          <a:xfrm>
            <a:off x="912813" y="2438400"/>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dept</a:t>
            </a:r>
            <a:r>
              <a:rPr lang="en-US" sz="1800" dirty="0">
                <a:solidFill>
                  <a:srgbClr val="000000"/>
                </a:solidFill>
                <a:latin typeface="Courier New" pitchFamily="49" charset="0"/>
              </a:rPr>
              <a:t>(</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loc</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2  VALUES		(</a:t>
            </a:r>
            <a:r>
              <a:rPr lang="en-US" sz="1800" dirty="0" err="1">
                <a:solidFill>
                  <a:srgbClr val="000000"/>
                </a:solidFill>
                <a:latin typeface="Courier New" pitchFamily="49" charset="0"/>
              </a:rPr>
              <a:t>dept_deptno.NEXTVAL</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3	 	       'MARKETING', 'SAN DIEGO');</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dept_deptno.CURRVAL</a:t>
            </a:r>
          </a:p>
          <a:p>
            <a:pPr algn="l">
              <a:lnSpc>
                <a:spcPct val="100000"/>
              </a:lnSpc>
              <a:spcBef>
                <a:spcPct val="0"/>
              </a:spcBef>
              <a:tabLst>
                <a:tab pos="1200150" algn="l"/>
              </a:tabLst>
            </a:pPr>
            <a:r>
              <a:rPr lang="en-US" sz="1800">
                <a:solidFill>
                  <a:srgbClr val="000000"/>
                </a:solidFill>
                <a:latin typeface="Courier New" pitchFamily="49" charset="0"/>
              </a:rPr>
              <a:t>  2  FROM	dual;</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1478</TotalTime>
  <Words>1934</Words>
  <Application>Microsoft Office PowerPoint</Application>
  <PresentationFormat>On-screen Show (4:3)</PresentationFormat>
  <Paragraphs>270</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Sequence</vt:lpstr>
      <vt:lpstr>Lecture Outline</vt:lpstr>
      <vt:lpstr>Database Objects</vt:lpstr>
      <vt:lpstr>What Is a Sequence?</vt:lpstr>
      <vt:lpstr>The CREATE SEQUENCE Statement</vt:lpstr>
      <vt:lpstr>Creating a Sequence</vt:lpstr>
      <vt:lpstr>Confirming Sequences</vt:lpstr>
      <vt:lpstr>NEXTVAL and CURRVAL Pseudocolumns</vt:lpstr>
      <vt:lpstr>Using a Sequence</vt:lpstr>
      <vt:lpstr>Using a Sequence</vt:lpstr>
      <vt:lpstr>Modifying a Sequence</vt:lpstr>
      <vt:lpstr>Guidelines for Modifying a Sequence</vt:lpstr>
      <vt:lpstr>Removing a Sequence</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133</cp:revision>
  <cp:lastPrinted>1998-04-11T03:40:42Z</cp:lastPrinted>
  <dcterms:created xsi:type="dcterms:W3CDTF">1995-06-17T23:31:02Z</dcterms:created>
  <dcterms:modified xsi:type="dcterms:W3CDTF">2020-08-25T02:32:09Z</dcterms:modified>
</cp:coreProperties>
</file>