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387" r:id="rId2"/>
    <p:sldId id="257" r:id="rId3"/>
    <p:sldId id="258" r:id="rId4"/>
    <p:sldId id="259" r:id="rId5"/>
    <p:sldId id="260" r:id="rId6"/>
    <p:sldId id="275" r:id="rId7"/>
    <p:sldId id="261" r:id="rId8"/>
    <p:sldId id="262" r:id="rId9"/>
    <p:sldId id="297" r:id="rId10"/>
    <p:sldId id="288" r:id="rId11"/>
    <p:sldId id="296" r:id="rId12"/>
    <p:sldId id="301" r:id="rId13"/>
    <p:sldId id="276" r:id="rId14"/>
    <p:sldId id="303" r:id="rId15"/>
    <p:sldId id="264" r:id="rId16"/>
    <p:sldId id="285" r:id="rId17"/>
    <p:sldId id="286" r:id="rId18"/>
    <p:sldId id="279" r:id="rId19"/>
    <p:sldId id="268" r:id="rId20"/>
    <p:sldId id="388" r:id="rId21"/>
    <p:sldId id="389" r:id="rId22"/>
  </p:sldIdLst>
  <p:sldSz cx="9144000" cy="6858000" type="screen4x3"/>
  <p:notesSz cx="6818313" cy="9128125"/>
  <p:defaultTextStyle>
    <a:defPPr>
      <a:defRPr lang="en-US"/>
    </a:defPPr>
    <a:lvl1pPr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1pPr>
    <a:lvl2pPr marL="4572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2pPr>
    <a:lvl3pPr marL="9144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3pPr>
    <a:lvl4pPr marL="13716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4pPr>
    <a:lvl5pPr marL="18288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5pPr>
    <a:lvl6pPr marL="2286000" algn="l" defTabSz="914400" rtl="0" eaLnBrk="1" latinLnBrk="0" hangingPunct="1">
      <a:defRPr sz="2800" b="1" kern="1200">
        <a:solidFill>
          <a:schemeClr val="bg2"/>
        </a:solidFill>
        <a:latin typeface="Arial Narrow" pitchFamily="34" charset="0"/>
        <a:ea typeface="+mn-ea"/>
        <a:cs typeface="+mn-cs"/>
      </a:defRPr>
    </a:lvl6pPr>
    <a:lvl7pPr marL="2743200" algn="l" defTabSz="914400" rtl="0" eaLnBrk="1" latinLnBrk="0" hangingPunct="1">
      <a:defRPr sz="2800" b="1" kern="1200">
        <a:solidFill>
          <a:schemeClr val="bg2"/>
        </a:solidFill>
        <a:latin typeface="Arial Narrow" pitchFamily="34" charset="0"/>
        <a:ea typeface="+mn-ea"/>
        <a:cs typeface="+mn-cs"/>
      </a:defRPr>
    </a:lvl7pPr>
    <a:lvl8pPr marL="3200400" algn="l" defTabSz="914400" rtl="0" eaLnBrk="1" latinLnBrk="0" hangingPunct="1">
      <a:defRPr sz="2800" b="1" kern="1200">
        <a:solidFill>
          <a:schemeClr val="bg2"/>
        </a:solidFill>
        <a:latin typeface="Arial Narrow" pitchFamily="34" charset="0"/>
        <a:ea typeface="+mn-ea"/>
        <a:cs typeface="+mn-cs"/>
      </a:defRPr>
    </a:lvl8pPr>
    <a:lvl9pPr marL="3657600" algn="l" defTabSz="914400" rtl="0" eaLnBrk="1" latinLnBrk="0" hangingPunct="1">
      <a:defRPr sz="2800" b="1" kern="1200">
        <a:solidFill>
          <a:schemeClr val="bg2"/>
        </a:solidFill>
        <a:latin typeface="Arial Narrow"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66"/>
    <a:srgbClr val="000000"/>
    <a:srgbClr val="FFFFCC"/>
    <a:srgbClr val="CC0000"/>
    <a:srgbClr val="FFCC00"/>
    <a:srgbClr val="FF6633"/>
    <a:srgbClr val="FF3300"/>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92"/>
      </p:cViewPr>
      <p:guideLst>
        <p:guide orient="horz" pos="2160"/>
        <p:guide pos="2880"/>
      </p:guideLst>
    </p:cSldViewPr>
  </p:slideViewPr>
  <p:notesTextViewPr>
    <p:cViewPr>
      <p:scale>
        <a:sx n="100" d="100"/>
        <a:sy n="100" d="100"/>
      </p:scale>
      <p:origin x="0" y="0"/>
    </p:cViewPr>
  </p:notesTextViewPr>
  <p:notesViewPr>
    <p:cSldViewPr>
      <p:cViewPr>
        <p:scale>
          <a:sx n="75" d="100"/>
          <a:sy n="75" d="100"/>
        </p:scale>
        <p:origin x="-448" y="212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5175" y="8713788"/>
            <a:ext cx="52800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989013">
              <a:lnSpc>
                <a:spcPct val="100000"/>
              </a:lnSpc>
              <a:spcBef>
                <a:spcPct val="50000"/>
              </a:spcBef>
            </a:pPr>
            <a:r>
              <a:rPr lang="en-US" sz="1000">
                <a:solidFill>
                  <a:schemeClr val="tx1"/>
                </a:solidFill>
                <a:latin typeface="Arial" pitchFamily="34" charset="0"/>
              </a:rPr>
              <a:t>&lt;Course name&gt; &lt;Lesson number&gt;</a:t>
            </a:r>
            <a:r>
              <a:rPr lang="en-US" sz="1000">
                <a:solidFill>
                  <a:schemeClr val="tx1"/>
                </a:solidFill>
                <a:latin typeface="Times New Roman" pitchFamily="18" charset="0"/>
              </a:rPr>
              <a:t>-</a:t>
            </a:r>
            <a:fld id="{11966C1B-747B-47D5-A83D-CADD8DF1C92D}" type="slidenum">
              <a:rPr lang="en-US" sz="1000">
                <a:solidFill>
                  <a:schemeClr val="tx1"/>
                </a:solidFill>
                <a:latin typeface="Arial" pitchFamily="34" charset="0"/>
              </a:rPr>
              <a:pPr defTabSz="989013">
                <a:lnSpc>
                  <a:spcPct val="100000"/>
                </a:lnSpc>
                <a:spcBef>
                  <a:spcPct val="50000"/>
                </a:spcBef>
              </a:pPr>
              <a:t>‹#›</a:t>
            </a:fld>
            <a:endParaRPr lang="en-US" sz="1000">
              <a:solidFill>
                <a:schemeClr val="tx1"/>
              </a:solidFill>
              <a:latin typeface="Arial" pitchFamily="34" charset="0"/>
            </a:endParaRPr>
          </a:p>
        </p:txBody>
      </p:sp>
    </p:spTree>
    <p:extLst>
      <p:ext uri="{BB962C8B-B14F-4D97-AF65-F5344CB8AC3E}">
        <p14:creationId xmlns:p14="http://schemas.microsoft.com/office/powerpoint/2010/main" val="37169587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Rot="1" noChangeAspect="1" noChangeArrowheads="1" noTextEdit="1"/>
          </p:cNvSpPr>
          <p:nvPr>
            <p:ph type="sldImg" idx="2"/>
          </p:nvPr>
        </p:nvSpPr>
        <p:spPr bwMode="auto">
          <a:xfrm>
            <a:off x="468313" y="155575"/>
            <a:ext cx="5875337" cy="440372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5" name="Rectangle 3"/>
          <p:cNvSpPr>
            <a:spLocks noGrp="1" noChangeArrowheads="1"/>
          </p:cNvSpPr>
          <p:nvPr>
            <p:ph type="body" sz="quarter" idx="3"/>
          </p:nvPr>
        </p:nvSpPr>
        <p:spPr bwMode="auto">
          <a:xfrm>
            <a:off x="409575" y="4765675"/>
            <a:ext cx="5995988"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smtClean="0"/>
              <a:t>Heading (Level 1) Arial 11pt Bold</a:t>
            </a:r>
          </a:p>
          <a:p>
            <a:pPr lvl="1"/>
            <a:r>
              <a:rPr lang="en-US" smtClean="0"/>
              <a:t>Body Text (Level 2) Times New Roman 11pt</a:t>
            </a:r>
          </a:p>
          <a:p>
            <a:pPr lvl="2"/>
            <a:r>
              <a:rPr lang="en-US" smtClean="0"/>
              <a:t>Bullet 1 (Level 3) Times New Roman 11pt</a:t>
            </a:r>
          </a:p>
          <a:p>
            <a:pPr lvl="3"/>
            <a:r>
              <a:rPr lang="en-US" smtClean="0"/>
              <a:t>Bullet 2 (Level 4) Times New Roman 11pt</a:t>
            </a:r>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r>
              <a:rPr lang="en-US" smtClean="0"/>
              <a:t>Technical Note (Level 1) Arial 11pt Bold (CHANGE TO BLUE)</a:t>
            </a:r>
          </a:p>
          <a:p>
            <a:pPr lvl="0"/>
            <a:r>
              <a:rPr lang="en-US" smtClean="0"/>
              <a:t>Class Management Note (Level 1) Arial 11pt Bold (CHANGE TO BLUE)</a:t>
            </a:r>
          </a:p>
          <a:p>
            <a:pPr lvl="1"/>
            <a:r>
              <a:rPr lang="en-US" smtClean="0"/>
              <a:t>Body Text (Level 2) Times New Roman 11pt  (CHANGE TO BLUE)</a:t>
            </a:r>
          </a:p>
          <a:p>
            <a:pPr lvl="2"/>
            <a:r>
              <a:rPr lang="en-US" smtClean="0"/>
              <a:t>Bullet 1 (Level 3) Times New Roman 11pt  (CHANGE TO BLUE)</a:t>
            </a:r>
          </a:p>
        </p:txBody>
      </p:sp>
      <p:sp>
        <p:nvSpPr>
          <p:cNvPr id="3076" name="Rectangle 4"/>
          <p:cNvSpPr>
            <a:spLocks noChangeArrowheads="1"/>
          </p:cNvSpPr>
          <p:nvPr/>
        </p:nvSpPr>
        <p:spPr bwMode="auto">
          <a:xfrm>
            <a:off x="712788" y="8593138"/>
            <a:ext cx="527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989013">
              <a:lnSpc>
                <a:spcPct val="100000"/>
              </a:lnSpc>
              <a:spcBef>
                <a:spcPct val="50000"/>
              </a:spcBef>
            </a:pPr>
            <a:r>
              <a:rPr lang="en-US" sz="1000">
                <a:solidFill>
                  <a:schemeClr val="tx1"/>
                </a:solidFill>
                <a:latin typeface="Arial" pitchFamily="34" charset="0"/>
              </a:rPr>
              <a:t>Introduction to Oracle: SQL and PL/SQL  14</a:t>
            </a:r>
            <a:r>
              <a:rPr lang="en-US" sz="1000">
                <a:solidFill>
                  <a:schemeClr val="tx1"/>
                </a:solidFill>
                <a:latin typeface="Times New Roman" pitchFamily="18" charset="0"/>
              </a:rPr>
              <a:t>-</a:t>
            </a:r>
            <a:fld id="{DB1380F0-BA1A-420C-B206-A585972FC7EA}" type="slidenum">
              <a:rPr lang="en-US" sz="1000">
                <a:solidFill>
                  <a:schemeClr val="tx1"/>
                </a:solidFill>
                <a:latin typeface="Arial" pitchFamily="34" charset="0"/>
              </a:rPr>
              <a:pPr defTabSz="989013">
                <a:lnSpc>
                  <a:spcPct val="100000"/>
                </a:lnSpc>
                <a:spcBef>
                  <a:spcPct val="50000"/>
                </a:spcBef>
              </a:pPr>
              <a:t>‹#›</a:t>
            </a:fld>
            <a:endParaRPr lang="en-US" sz="1000">
              <a:solidFill>
                <a:schemeClr val="tx1"/>
              </a:solidFill>
              <a:latin typeface="Arial" pitchFamily="34" charset="0"/>
            </a:endParaRPr>
          </a:p>
        </p:txBody>
      </p:sp>
    </p:spTree>
    <p:extLst>
      <p:ext uri="{BB962C8B-B14F-4D97-AF65-F5344CB8AC3E}">
        <p14:creationId xmlns:p14="http://schemas.microsoft.com/office/powerpoint/2010/main" val="3146086535"/>
      </p:ext>
    </p:extLst>
  </p:cSld>
  <p:clrMap bg1="lt1" tx1="dk1" bg2="lt2" tx2="dk2" accent1="accent1" accent2="accent2" accent3="accent3" accent4="accent4" accent5="accent5" accent6="accent6" hlink="hlink" folHlink="folHlink"/>
  <p:notesStyle>
    <a:lvl1pPr algn="l" defTabSz="401638" rtl="0" eaLnBrk="0" fontAlgn="base" hangingPunct="0">
      <a:spcBef>
        <a:spcPct val="30000"/>
      </a:spcBef>
      <a:spcAft>
        <a:spcPct val="0"/>
      </a:spcAft>
      <a:tabLst>
        <a:tab pos="457200" algn="l"/>
      </a:tabLst>
      <a:defRPr sz="1100" b="1" kern="1200">
        <a:solidFill>
          <a:schemeClr val="tx1"/>
        </a:solidFill>
        <a:latin typeface="Arial" pitchFamily="34" charset="0"/>
        <a:ea typeface="+mn-ea"/>
        <a:cs typeface="+mn-cs"/>
      </a:defRPr>
    </a:lvl1pPr>
    <a:lvl2pPr marL="114300" algn="l" defTabSz="401638" rtl="0" eaLnBrk="0" fontAlgn="base" hangingPunct="0">
      <a:spcBef>
        <a:spcPct val="30000"/>
      </a:spcBef>
      <a:spcAft>
        <a:spcPct val="0"/>
      </a:spcAft>
      <a:tabLst>
        <a:tab pos="457200" algn="l"/>
      </a:tabLst>
      <a:defRPr sz="1100" kern="1200">
        <a:solidFill>
          <a:schemeClr val="tx1"/>
        </a:solidFill>
        <a:latin typeface="Times New Roman" pitchFamily="18" charset="0"/>
        <a:ea typeface="+mn-ea"/>
        <a:cs typeface="+mn-cs"/>
      </a:defRPr>
    </a:lvl2pPr>
    <a:lvl3pPr marL="450850" indent="-217488" algn="l" defTabSz="401638" rtl="0" eaLnBrk="0" fontAlgn="base" hangingPunct="0">
      <a:spcBef>
        <a:spcPct val="30000"/>
      </a:spcBef>
      <a:spcAft>
        <a:spcPct val="0"/>
      </a:spcAft>
      <a:buChar char="•"/>
      <a:tabLst>
        <a:tab pos="457200" algn="l"/>
      </a:tabLst>
      <a:defRPr sz="1100" kern="1200">
        <a:solidFill>
          <a:schemeClr val="tx1"/>
        </a:solidFill>
        <a:latin typeface="Times New Roman" pitchFamily="18" charset="0"/>
        <a:ea typeface="+mn-ea"/>
        <a:cs typeface="+mn-cs"/>
      </a:defRPr>
    </a:lvl3pPr>
    <a:lvl4pPr marL="852488" indent="-217488" algn="l" defTabSz="401638" rtl="0" eaLnBrk="0" fontAlgn="base" hangingPunct="0">
      <a:spcBef>
        <a:spcPct val="30000"/>
      </a:spcBef>
      <a:spcAft>
        <a:spcPct val="0"/>
      </a:spcAft>
      <a:buChar char="–"/>
      <a:tabLst>
        <a:tab pos="457200" algn="l"/>
      </a:tabLst>
      <a:defRPr sz="1100" kern="1200">
        <a:solidFill>
          <a:schemeClr val="tx1"/>
        </a:solidFill>
        <a:latin typeface="Times New Roman" pitchFamily="18" charset="0"/>
        <a:ea typeface="+mn-ea"/>
        <a:cs typeface="+mn-cs"/>
      </a:defRPr>
    </a:lvl4pPr>
    <a:lvl5pPr marL="5815013" algn="l" defTabSz="401638" rtl="0" eaLnBrk="0" fontAlgn="base" hangingPunct="0">
      <a:spcBef>
        <a:spcPct val="30000"/>
      </a:spcBef>
      <a:spcAft>
        <a:spcPct val="0"/>
      </a:spcAft>
      <a:tabLst>
        <a:tab pos="457200" algn="l"/>
      </a:tabLs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60800" y="0"/>
            <a:ext cx="29591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175" y="0"/>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 name="Rectangle 4"/>
          <p:cNvSpPr>
            <a:spLocks noGrp="1" noChangeArrowheads="1"/>
          </p:cNvSpPr>
          <p:nvPr>
            <p:ph type="body" idx="1"/>
          </p:nvPr>
        </p:nvSpPr>
        <p:spPr>
          <a:noFill/>
          <a:ln/>
        </p:spPr>
        <p:txBody>
          <a:bodyPr/>
          <a:lstStyle/>
          <a:p>
            <a:pPr>
              <a:tabLst/>
            </a:pPr>
            <a:r>
              <a:rPr lang="en-US"/>
              <a:t>Lesson Aim</a:t>
            </a:r>
          </a:p>
          <a:p>
            <a:pPr lvl="1">
              <a:tabLst/>
            </a:pPr>
            <a:r>
              <a:rPr lang="en-US"/>
              <a:t>In this lesson, you will learn how to control database access to specific objects and add new users with different levels of access privileges. </a:t>
            </a:r>
          </a:p>
        </p:txBody>
      </p:sp>
      <p:sp>
        <p:nvSpPr>
          <p:cNvPr id="8197" name="Rectangle 5"/>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471488" y="157163"/>
            <a:ext cx="5870575" cy="4402137"/>
          </a:xfrm>
          <a:ln cap="flat"/>
        </p:spPr>
      </p:sp>
      <p:sp>
        <p:nvSpPr>
          <p:cNvPr id="26627" name="Rectangle 3"/>
          <p:cNvSpPr>
            <a:spLocks noGrp="1" noChangeArrowheads="1"/>
          </p:cNvSpPr>
          <p:nvPr>
            <p:ph type="body" idx="1"/>
          </p:nvPr>
        </p:nvSpPr>
        <p:spPr>
          <a:noFill/>
          <a:ln/>
        </p:spPr>
        <p:txBody>
          <a:bodyPr/>
          <a:lstStyle/>
          <a:p>
            <a:pPr>
              <a:tabLst/>
            </a:pPr>
            <a:r>
              <a:rPr lang="en-US"/>
              <a:t>Changing Your Password</a:t>
            </a:r>
          </a:p>
          <a:p>
            <a:pPr lvl="1">
              <a:tabLst/>
            </a:pPr>
            <a:r>
              <a:rPr lang="en-US"/>
              <a:t>The DBA creates an account and initializes a password for every user. You can change your password by using the </a:t>
            </a:r>
            <a:r>
              <a:rPr lang="en-US">
                <a:solidFill>
                  <a:srgbClr val="FC0128"/>
                </a:solidFill>
              </a:rPr>
              <a:t>ALTER USER </a:t>
            </a:r>
            <a:r>
              <a:rPr lang="en-US"/>
              <a:t>statement.</a:t>
            </a:r>
          </a:p>
          <a:p>
            <a:pPr lvl="1">
              <a:tabLst/>
            </a:pPr>
            <a:r>
              <a:rPr lang="en-US" b="1"/>
              <a:t>Syntax</a:t>
            </a:r>
            <a:endParaRPr lang="en-US"/>
          </a:p>
          <a:p>
            <a:pPr lvl="1">
              <a:tabLst/>
            </a:pPr>
            <a:r>
              <a:rPr lang="en-US" sz="400">
                <a:latin typeface="Courier New" pitchFamily="49" charset="0"/>
              </a:rPr>
              <a:t> </a:t>
            </a:r>
          </a:p>
          <a:p>
            <a:pPr lvl="1">
              <a:spcBef>
                <a:spcPct val="0"/>
              </a:spcBef>
              <a:tabLst/>
            </a:pPr>
            <a:r>
              <a:rPr lang="en-US">
                <a:latin typeface="Courier New" pitchFamily="49" charset="0"/>
              </a:rPr>
              <a:t> ALTER USER user IDENTIFIED BY password;</a:t>
            </a:r>
            <a:endParaRPr lang="en-US"/>
          </a:p>
          <a:p>
            <a:pPr lvl="1">
              <a:lnSpc>
                <a:spcPct val="60000"/>
              </a:lnSpc>
              <a:tabLst/>
            </a:pPr>
            <a:endParaRPr lang="en-US" sz="400"/>
          </a:p>
          <a:p>
            <a:pPr lvl="1">
              <a:spcBef>
                <a:spcPct val="0"/>
              </a:spcBef>
              <a:tabLst/>
            </a:pPr>
            <a:r>
              <a:rPr lang="en-US" b="1"/>
              <a:t>where:	</a:t>
            </a:r>
            <a:r>
              <a:rPr lang="en-US" i="1"/>
              <a:t>user			</a:t>
            </a:r>
            <a:r>
              <a:rPr lang="en-US"/>
              <a:t>is the name of the user</a:t>
            </a:r>
          </a:p>
          <a:p>
            <a:pPr lvl="1">
              <a:tabLst/>
            </a:pPr>
            <a:r>
              <a:rPr lang="en-US"/>
              <a:t>		</a:t>
            </a:r>
            <a:r>
              <a:rPr lang="en-US" i="1"/>
              <a:t>password</a:t>
            </a:r>
            <a:r>
              <a:rPr lang="en-US"/>
              <a:t>		specifies the new password</a:t>
            </a:r>
          </a:p>
          <a:p>
            <a:pPr lvl="1">
              <a:tabLst/>
            </a:pPr>
            <a:r>
              <a:rPr lang="en-US"/>
              <a:t>Although this statement can be used to change your password, there are many other options. You must have the ALTER USER privilege to change any other option.</a:t>
            </a:r>
          </a:p>
          <a:p>
            <a:pPr lvl="1">
              <a:tabLst/>
            </a:pPr>
            <a:r>
              <a:rPr lang="en-US"/>
              <a:t>For more information, see </a:t>
            </a:r>
            <a:br>
              <a:rPr lang="en-US"/>
            </a:br>
            <a:r>
              <a:rPr lang="en-US" i="1"/>
              <a:t>Oracle Server SQL Reference, </a:t>
            </a:r>
            <a:r>
              <a:rPr lang="en-US"/>
              <a:t>Release 8, “ALTER USER.”</a:t>
            </a:r>
          </a:p>
          <a:p>
            <a:pPr>
              <a:tabLst/>
            </a:pPr>
            <a:endParaRPr lang="en-US" b="0">
              <a:latin typeface="Times New Roman" pitchFamily="18" charset="0"/>
            </a:endParaRPr>
          </a:p>
        </p:txBody>
      </p:sp>
      <p:sp>
        <p:nvSpPr>
          <p:cNvPr id="26628" name="Rectangle 4"/>
          <p:cNvSpPr>
            <a:spLocks noChangeArrowheads="1"/>
          </p:cNvSpPr>
          <p:nvPr/>
        </p:nvSpPr>
        <p:spPr bwMode="auto">
          <a:xfrm>
            <a:off x="615950" y="5624513"/>
            <a:ext cx="5448300" cy="241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642" name="Group 18"/>
          <p:cNvGrpSpPr>
            <a:grpSpLocks/>
          </p:cNvGrpSpPr>
          <p:nvPr/>
        </p:nvGrpSpPr>
        <p:grpSpPr bwMode="auto">
          <a:xfrm>
            <a:off x="179388" y="6727825"/>
            <a:ext cx="293687" cy="292100"/>
            <a:chOff x="113" y="4238"/>
            <a:chExt cx="185" cy="184"/>
          </a:xfrm>
        </p:grpSpPr>
        <p:sp>
          <p:nvSpPr>
            <p:cNvPr id="26629" name="Freeform 5"/>
            <p:cNvSpPr>
              <a:spLocks/>
            </p:cNvSpPr>
            <p:nvPr/>
          </p:nvSpPr>
          <p:spPr bwMode="auto">
            <a:xfrm>
              <a:off x="113" y="4238"/>
              <a:ext cx="176" cy="177"/>
            </a:xfrm>
            <a:custGeom>
              <a:avLst/>
              <a:gdLst>
                <a:gd name="T0" fmla="*/ 175 w 176"/>
                <a:gd name="T1" fmla="*/ 176 h 177"/>
                <a:gd name="T2" fmla="*/ 175 w 176"/>
                <a:gd name="T3" fmla="*/ 0 h 177"/>
                <a:gd name="T4" fmla="*/ 0 w 176"/>
                <a:gd name="T5" fmla="*/ 0 h 177"/>
                <a:gd name="T6" fmla="*/ 0 w 176"/>
                <a:gd name="T7" fmla="*/ 176 h 177"/>
                <a:gd name="T8" fmla="*/ 175 w 176"/>
                <a:gd name="T9" fmla="*/ 176 h 177"/>
              </a:gdLst>
              <a:ahLst/>
              <a:cxnLst>
                <a:cxn ang="0">
                  <a:pos x="T0" y="T1"/>
                </a:cxn>
                <a:cxn ang="0">
                  <a:pos x="T2" y="T3"/>
                </a:cxn>
                <a:cxn ang="0">
                  <a:pos x="T4" y="T5"/>
                </a:cxn>
                <a:cxn ang="0">
                  <a:pos x="T6" y="T7"/>
                </a:cxn>
                <a:cxn ang="0">
                  <a:pos x="T8" y="T9"/>
                </a:cxn>
              </a:cxnLst>
              <a:rect l="0" t="0" r="r" b="b"/>
              <a:pathLst>
                <a:path w="176" h="177">
                  <a:moveTo>
                    <a:pt x="175" y="176"/>
                  </a:moveTo>
                  <a:lnTo>
                    <a:pt x="175" y="0"/>
                  </a:lnTo>
                  <a:lnTo>
                    <a:pt x="0" y="0"/>
                  </a:lnTo>
                  <a:lnTo>
                    <a:pt x="0" y="176"/>
                  </a:lnTo>
                  <a:lnTo>
                    <a:pt x="175" y="17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0" name="Freeform 6"/>
            <p:cNvSpPr>
              <a:spLocks/>
            </p:cNvSpPr>
            <p:nvPr/>
          </p:nvSpPr>
          <p:spPr bwMode="auto">
            <a:xfrm>
              <a:off x="173" y="4305"/>
              <a:ext cx="70" cy="37"/>
            </a:xfrm>
            <a:custGeom>
              <a:avLst/>
              <a:gdLst>
                <a:gd name="T0" fmla="*/ 69 w 70"/>
                <a:gd name="T1" fmla="*/ 7 h 37"/>
                <a:gd name="T2" fmla="*/ 65 w 70"/>
                <a:gd name="T3" fmla="*/ 0 h 37"/>
                <a:gd name="T4" fmla="*/ 0 w 70"/>
                <a:gd name="T5" fmla="*/ 29 h 37"/>
                <a:gd name="T6" fmla="*/ 3 w 70"/>
                <a:gd name="T7" fmla="*/ 36 h 37"/>
                <a:gd name="T8" fmla="*/ 69 w 70"/>
                <a:gd name="T9" fmla="*/ 7 h 37"/>
              </a:gdLst>
              <a:ahLst/>
              <a:cxnLst>
                <a:cxn ang="0">
                  <a:pos x="T0" y="T1"/>
                </a:cxn>
                <a:cxn ang="0">
                  <a:pos x="T2" y="T3"/>
                </a:cxn>
                <a:cxn ang="0">
                  <a:pos x="T4" y="T5"/>
                </a:cxn>
                <a:cxn ang="0">
                  <a:pos x="T6" y="T7"/>
                </a:cxn>
                <a:cxn ang="0">
                  <a:pos x="T8" y="T9"/>
                </a:cxn>
              </a:cxnLst>
              <a:rect l="0" t="0" r="r" b="b"/>
              <a:pathLst>
                <a:path w="70" h="37">
                  <a:moveTo>
                    <a:pt x="69" y="7"/>
                  </a:moveTo>
                  <a:lnTo>
                    <a:pt x="65" y="0"/>
                  </a:lnTo>
                  <a:lnTo>
                    <a:pt x="0" y="29"/>
                  </a:lnTo>
                  <a:lnTo>
                    <a:pt x="3" y="36"/>
                  </a:lnTo>
                  <a:lnTo>
                    <a:pt x="69"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1" name="Freeform 7"/>
            <p:cNvSpPr>
              <a:spLocks/>
            </p:cNvSpPr>
            <p:nvPr/>
          </p:nvSpPr>
          <p:spPr bwMode="auto">
            <a:xfrm>
              <a:off x="182" y="4321"/>
              <a:ext cx="69" cy="36"/>
            </a:xfrm>
            <a:custGeom>
              <a:avLst/>
              <a:gdLst>
                <a:gd name="T0" fmla="*/ 68 w 69"/>
                <a:gd name="T1" fmla="*/ 6 h 36"/>
                <a:gd name="T2" fmla="*/ 65 w 69"/>
                <a:gd name="T3" fmla="*/ 0 h 36"/>
                <a:gd name="T4" fmla="*/ 0 w 69"/>
                <a:gd name="T5" fmla="*/ 28 h 36"/>
                <a:gd name="T6" fmla="*/ 3 w 69"/>
                <a:gd name="T7" fmla="*/ 35 h 36"/>
                <a:gd name="T8" fmla="*/ 68 w 69"/>
                <a:gd name="T9" fmla="*/ 6 h 36"/>
              </a:gdLst>
              <a:ahLst/>
              <a:cxnLst>
                <a:cxn ang="0">
                  <a:pos x="T0" y="T1"/>
                </a:cxn>
                <a:cxn ang="0">
                  <a:pos x="T2" y="T3"/>
                </a:cxn>
                <a:cxn ang="0">
                  <a:pos x="T4" y="T5"/>
                </a:cxn>
                <a:cxn ang="0">
                  <a:pos x="T6" y="T7"/>
                </a:cxn>
                <a:cxn ang="0">
                  <a:pos x="T8" y="T9"/>
                </a:cxn>
              </a:cxnLst>
              <a:rect l="0" t="0" r="r" b="b"/>
              <a:pathLst>
                <a:path w="69" h="36">
                  <a:moveTo>
                    <a:pt x="68" y="6"/>
                  </a:moveTo>
                  <a:lnTo>
                    <a:pt x="65" y="0"/>
                  </a:lnTo>
                  <a:lnTo>
                    <a:pt x="0" y="28"/>
                  </a:lnTo>
                  <a:lnTo>
                    <a:pt x="3" y="35"/>
                  </a:lnTo>
                  <a:lnTo>
                    <a:pt x="68"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2" name="Freeform 8"/>
            <p:cNvSpPr>
              <a:spLocks/>
            </p:cNvSpPr>
            <p:nvPr/>
          </p:nvSpPr>
          <p:spPr bwMode="auto">
            <a:xfrm>
              <a:off x="188" y="4337"/>
              <a:ext cx="68" cy="35"/>
            </a:xfrm>
            <a:custGeom>
              <a:avLst/>
              <a:gdLst>
                <a:gd name="T0" fmla="*/ 67 w 68"/>
                <a:gd name="T1" fmla="*/ 6 h 35"/>
                <a:gd name="T2" fmla="*/ 64 w 68"/>
                <a:gd name="T3" fmla="*/ 0 h 35"/>
                <a:gd name="T4" fmla="*/ 0 w 68"/>
                <a:gd name="T5" fmla="*/ 27 h 35"/>
                <a:gd name="T6" fmla="*/ 2 w 68"/>
                <a:gd name="T7" fmla="*/ 34 h 35"/>
                <a:gd name="T8" fmla="*/ 67 w 68"/>
                <a:gd name="T9" fmla="*/ 6 h 35"/>
              </a:gdLst>
              <a:ahLst/>
              <a:cxnLst>
                <a:cxn ang="0">
                  <a:pos x="T0" y="T1"/>
                </a:cxn>
                <a:cxn ang="0">
                  <a:pos x="T2" y="T3"/>
                </a:cxn>
                <a:cxn ang="0">
                  <a:pos x="T4" y="T5"/>
                </a:cxn>
                <a:cxn ang="0">
                  <a:pos x="T6" y="T7"/>
                </a:cxn>
                <a:cxn ang="0">
                  <a:pos x="T8" y="T9"/>
                </a:cxn>
              </a:cxnLst>
              <a:rect l="0" t="0" r="r" b="b"/>
              <a:pathLst>
                <a:path w="68" h="35">
                  <a:moveTo>
                    <a:pt x="67" y="6"/>
                  </a:moveTo>
                  <a:lnTo>
                    <a:pt x="64" y="0"/>
                  </a:lnTo>
                  <a:lnTo>
                    <a:pt x="0" y="27"/>
                  </a:lnTo>
                  <a:lnTo>
                    <a:pt x="2" y="34"/>
                  </a:lnTo>
                  <a:lnTo>
                    <a:pt x="67"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3" name="Freeform 9"/>
            <p:cNvSpPr>
              <a:spLocks/>
            </p:cNvSpPr>
            <p:nvPr/>
          </p:nvSpPr>
          <p:spPr bwMode="auto">
            <a:xfrm>
              <a:off x="196" y="4353"/>
              <a:ext cx="70" cy="36"/>
            </a:xfrm>
            <a:custGeom>
              <a:avLst/>
              <a:gdLst>
                <a:gd name="T0" fmla="*/ 69 w 70"/>
                <a:gd name="T1" fmla="*/ 6 h 36"/>
                <a:gd name="T2" fmla="*/ 65 w 70"/>
                <a:gd name="T3" fmla="*/ 0 h 36"/>
                <a:gd name="T4" fmla="*/ 0 w 70"/>
                <a:gd name="T5" fmla="*/ 28 h 36"/>
                <a:gd name="T6" fmla="*/ 3 w 70"/>
                <a:gd name="T7" fmla="*/ 35 h 36"/>
                <a:gd name="T8" fmla="*/ 69 w 70"/>
                <a:gd name="T9" fmla="*/ 6 h 36"/>
              </a:gdLst>
              <a:ahLst/>
              <a:cxnLst>
                <a:cxn ang="0">
                  <a:pos x="T0" y="T1"/>
                </a:cxn>
                <a:cxn ang="0">
                  <a:pos x="T2" y="T3"/>
                </a:cxn>
                <a:cxn ang="0">
                  <a:pos x="T4" y="T5"/>
                </a:cxn>
                <a:cxn ang="0">
                  <a:pos x="T6" y="T7"/>
                </a:cxn>
                <a:cxn ang="0">
                  <a:pos x="T8" y="T9"/>
                </a:cxn>
              </a:cxnLst>
              <a:rect l="0" t="0" r="r" b="b"/>
              <a:pathLst>
                <a:path w="70" h="36">
                  <a:moveTo>
                    <a:pt x="69" y="6"/>
                  </a:moveTo>
                  <a:lnTo>
                    <a:pt x="65" y="0"/>
                  </a:lnTo>
                  <a:lnTo>
                    <a:pt x="0" y="28"/>
                  </a:lnTo>
                  <a:lnTo>
                    <a:pt x="3" y="35"/>
                  </a:lnTo>
                  <a:lnTo>
                    <a:pt x="69"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4" name="Freeform 10"/>
            <p:cNvSpPr>
              <a:spLocks/>
            </p:cNvSpPr>
            <p:nvPr/>
          </p:nvSpPr>
          <p:spPr bwMode="auto">
            <a:xfrm>
              <a:off x="203" y="4369"/>
              <a:ext cx="70" cy="37"/>
            </a:xfrm>
            <a:custGeom>
              <a:avLst/>
              <a:gdLst>
                <a:gd name="T0" fmla="*/ 69 w 70"/>
                <a:gd name="T1" fmla="*/ 7 h 37"/>
                <a:gd name="T2" fmla="*/ 65 w 70"/>
                <a:gd name="T3" fmla="*/ 0 h 37"/>
                <a:gd name="T4" fmla="*/ 0 w 70"/>
                <a:gd name="T5" fmla="*/ 29 h 37"/>
                <a:gd name="T6" fmla="*/ 3 w 70"/>
                <a:gd name="T7" fmla="*/ 36 h 37"/>
                <a:gd name="T8" fmla="*/ 69 w 70"/>
                <a:gd name="T9" fmla="*/ 7 h 37"/>
              </a:gdLst>
              <a:ahLst/>
              <a:cxnLst>
                <a:cxn ang="0">
                  <a:pos x="T0" y="T1"/>
                </a:cxn>
                <a:cxn ang="0">
                  <a:pos x="T2" y="T3"/>
                </a:cxn>
                <a:cxn ang="0">
                  <a:pos x="T4" y="T5"/>
                </a:cxn>
                <a:cxn ang="0">
                  <a:pos x="T6" y="T7"/>
                </a:cxn>
                <a:cxn ang="0">
                  <a:pos x="T8" y="T9"/>
                </a:cxn>
              </a:cxnLst>
              <a:rect l="0" t="0" r="r" b="b"/>
              <a:pathLst>
                <a:path w="70" h="37">
                  <a:moveTo>
                    <a:pt x="69" y="7"/>
                  </a:moveTo>
                  <a:lnTo>
                    <a:pt x="65" y="0"/>
                  </a:lnTo>
                  <a:lnTo>
                    <a:pt x="0" y="29"/>
                  </a:lnTo>
                  <a:lnTo>
                    <a:pt x="3" y="36"/>
                  </a:lnTo>
                  <a:lnTo>
                    <a:pt x="69"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5" name="Freeform 11"/>
            <p:cNvSpPr>
              <a:spLocks/>
            </p:cNvSpPr>
            <p:nvPr/>
          </p:nvSpPr>
          <p:spPr bwMode="auto">
            <a:xfrm>
              <a:off x="133" y="4268"/>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Lst>
              <a:ahLst/>
              <a:cxnLst>
                <a:cxn ang="0">
                  <a:pos x="T0" y="T1"/>
                </a:cxn>
                <a:cxn ang="0">
                  <a:pos x="T2" y="T3"/>
                </a:cxn>
                <a:cxn ang="0">
                  <a:pos x="T4" y="T5"/>
                </a:cxn>
                <a:cxn ang="0">
                  <a:pos x="T6" y="T7"/>
                </a:cxn>
                <a:cxn ang="0">
                  <a:pos x="T8" y="T9"/>
                </a:cxn>
              </a:cxnLst>
              <a:rect l="0" t="0" r="r" b="b"/>
              <a:pathLst>
                <a:path w="121" h="58">
                  <a:moveTo>
                    <a:pt x="120" y="7"/>
                  </a:moveTo>
                  <a:lnTo>
                    <a:pt x="118" y="0"/>
                  </a:lnTo>
                  <a:lnTo>
                    <a:pt x="0" y="50"/>
                  </a:lnTo>
                  <a:lnTo>
                    <a:pt x="2" y="57"/>
                  </a:lnTo>
                  <a:lnTo>
                    <a:pt x="120"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6" name="Freeform 12"/>
            <p:cNvSpPr>
              <a:spLocks/>
            </p:cNvSpPr>
            <p:nvPr/>
          </p:nvSpPr>
          <p:spPr bwMode="auto">
            <a:xfrm>
              <a:off x="117" y="4256"/>
              <a:ext cx="122" cy="59"/>
            </a:xfrm>
            <a:custGeom>
              <a:avLst/>
              <a:gdLst>
                <a:gd name="T0" fmla="*/ 121 w 122"/>
                <a:gd name="T1" fmla="*/ 7 h 59"/>
                <a:gd name="T2" fmla="*/ 118 w 122"/>
                <a:gd name="T3" fmla="*/ 0 h 59"/>
                <a:gd name="T4" fmla="*/ 0 w 122"/>
                <a:gd name="T5" fmla="*/ 51 h 59"/>
                <a:gd name="T6" fmla="*/ 1 w 122"/>
                <a:gd name="T7" fmla="*/ 58 h 59"/>
                <a:gd name="T8" fmla="*/ 121 w 122"/>
                <a:gd name="T9" fmla="*/ 7 h 59"/>
              </a:gdLst>
              <a:ahLst/>
              <a:cxnLst>
                <a:cxn ang="0">
                  <a:pos x="T0" y="T1"/>
                </a:cxn>
                <a:cxn ang="0">
                  <a:pos x="T2" y="T3"/>
                </a:cxn>
                <a:cxn ang="0">
                  <a:pos x="T4" y="T5"/>
                </a:cxn>
                <a:cxn ang="0">
                  <a:pos x="T6" y="T7"/>
                </a:cxn>
                <a:cxn ang="0">
                  <a:pos x="T8" y="T9"/>
                </a:cxn>
              </a:cxnLst>
              <a:rect l="0" t="0" r="r" b="b"/>
              <a:pathLst>
                <a:path w="122" h="59">
                  <a:moveTo>
                    <a:pt x="121" y="7"/>
                  </a:moveTo>
                  <a:lnTo>
                    <a:pt x="118" y="0"/>
                  </a:lnTo>
                  <a:lnTo>
                    <a:pt x="0" y="51"/>
                  </a:lnTo>
                  <a:lnTo>
                    <a:pt x="1" y="58"/>
                  </a:lnTo>
                  <a:lnTo>
                    <a:pt x="121"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7" name="Freeform 13"/>
            <p:cNvSpPr>
              <a:spLocks/>
            </p:cNvSpPr>
            <p:nvPr/>
          </p:nvSpPr>
          <p:spPr bwMode="auto">
            <a:xfrm>
              <a:off x="243" y="4270"/>
              <a:ext cx="55" cy="104"/>
            </a:xfrm>
            <a:custGeom>
              <a:avLst/>
              <a:gdLst>
                <a:gd name="T0" fmla="*/ 46 w 55"/>
                <a:gd name="T1" fmla="*/ 103 h 104"/>
                <a:gd name="T2" fmla="*/ 54 w 55"/>
                <a:gd name="T3" fmla="*/ 100 h 104"/>
                <a:gd name="T4" fmla="*/ 7 w 55"/>
                <a:gd name="T5" fmla="*/ 0 h 104"/>
                <a:gd name="T6" fmla="*/ 0 w 55"/>
                <a:gd name="T7" fmla="*/ 2 h 104"/>
                <a:gd name="T8" fmla="*/ 46 w 55"/>
                <a:gd name="T9" fmla="*/ 103 h 104"/>
              </a:gdLst>
              <a:ahLst/>
              <a:cxnLst>
                <a:cxn ang="0">
                  <a:pos x="T0" y="T1"/>
                </a:cxn>
                <a:cxn ang="0">
                  <a:pos x="T2" y="T3"/>
                </a:cxn>
                <a:cxn ang="0">
                  <a:pos x="T4" y="T5"/>
                </a:cxn>
                <a:cxn ang="0">
                  <a:pos x="T6" y="T7"/>
                </a:cxn>
                <a:cxn ang="0">
                  <a:pos x="T8" y="T9"/>
                </a:cxn>
              </a:cxnLst>
              <a:rect l="0" t="0" r="r" b="b"/>
              <a:pathLst>
                <a:path w="55" h="104">
                  <a:moveTo>
                    <a:pt x="46" y="103"/>
                  </a:moveTo>
                  <a:lnTo>
                    <a:pt x="54" y="100"/>
                  </a:lnTo>
                  <a:lnTo>
                    <a:pt x="7" y="0"/>
                  </a:lnTo>
                  <a:lnTo>
                    <a:pt x="0" y="2"/>
                  </a:lnTo>
                  <a:lnTo>
                    <a:pt x="46" y="10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8" name="Freeform 14"/>
            <p:cNvSpPr>
              <a:spLocks/>
            </p:cNvSpPr>
            <p:nvPr/>
          </p:nvSpPr>
          <p:spPr bwMode="auto">
            <a:xfrm>
              <a:off x="133" y="4315"/>
              <a:ext cx="53" cy="107"/>
            </a:xfrm>
            <a:custGeom>
              <a:avLst/>
              <a:gdLst>
                <a:gd name="T0" fmla="*/ 45 w 53"/>
                <a:gd name="T1" fmla="*/ 106 h 107"/>
                <a:gd name="T2" fmla="*/ 52 w 53"/>
                <a:gd name="T3" fmla="*/ 102 h 107"/>
                <a:gd name="T4" fmla="*/ 6 w 53"/>
                <a:gd name="T5" fmla="*/ 0 h 107"/>
                <a:gd name="T6" fmla="*/ 0 w 53"/>
                <a:gd name="T7" fmla="*/ 4 h 107"/>
                <a:gd name="T8" fmla="*/ 45 w 53"/>
                <a:gd name="T9" fmla="*/ 106 h 107"/>
              </a:gdLst>
              <a:ahLst/>
              <a:cxnLst>
                <a:cxn ang="0">
                  <a:pos x="T0" y="T1"/>
                </a:cxn>
                <a:cxn ang="0">
                  <a:pos x="T2" y="T3"/>
                </a:cxn>
                <a:cxn ang="0">
                  <a:pos x="T4" y="T5"/>
                </a:cxn>
                <a:cxn ang="0">
                  <a:pos x="T6" y="T7"/>
                </a:cxn>
                <a:cxn ang="0">
                  <a:pos x="T8" y="T9"/>
                </a:cxn>
              </a:cxnLst>
              <a:rect l="0" t="0" r="r" b="b"/>
              <a:pathLst>
                <a:path w="53" h="107">
                  <a:moveTo>
                    <a:pt x="45" y="106"/>
                  </a:moveTo>
                  <a:lnTo>
                    <a:pt x="52" y="102"/>
                  </a:lnTo>
                  <a:lnTo>
                    <a:pt x="6" y="0"/>
                  </a:lnTo>
                  <a:lnTo>
                    <a:pt x="0" y="4"/>
                  </a:lnTo>
                  <a:lnTo>
                    <a:pt x="45" y="10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9" name="Freeform 15"/>
            <p:cNvSpPr>
              <a:spLocks/>
            </p:cNvSpPr>
            <p:nvPr/>
          </p:nvSpPr>
          <p:spPr bwMode="auto">
            <a:xfrm>
              <a:off x="113" y="4307"/>
              <a:ext cx="57" cy="115"/>
            </a:xfrm>
            <a:custGeom>
              <a:avLst/>
              <a:gdLst>
                <a:gd name="T0" fmla="*/ 49 w 57"/>
                <a:gd name="T1" fmla="*/ 114 h 115"/>
                <a:gd name="T2" fmla="*/ 56 w 57"/>
                <a:gd name="T3" fmla="*/ 111 h 115"/>
                <a:gd name="T4" fmla="*/ 5 w 57"/>
                <a:gd name="T5" fmla="*/ 0 h 115"/>
                <a:gd name="T6" fmla="*/ 0 w 57"/>
                <a:gd name="T7" fmla="*/ 2 h 115"/>
                <a:gd name="T8" fmla="*/ 49 w 57"/>
                <a:gd name="T9" fmla="*/ 114 h 115"/>
              </a:gdLst>
              <a:ahLst/>
              <a:cxnLst>
                <a:cxn ang="0">
                  <a:pos x="T0" y="T1"/>
                </a:cxn>
                <a:cxn ang="0">
                  <a:pos x="T2" y="T3"/>
                </a:cxn>
                <a:cxn ang="0">
                  <a:pos x="T4" y="T5"/>
                </a:cxn>
                <a:cxn ang="0">
                  <a:pos x="T6" y="T7"/>
                </a:cxn>
                <a:cxn ang="0">
                  <a:pos x="T8" y="T9"/>
                </a:cxn>
              </a:cxnLst>
              <a:rect l="0" t="0" r="r" b="b"/>
              <a:pathLst>
                <a:path w="57" h="115">
                  <a:moveTo>
                    <a:pt x="49" y="114"/>
                  </a:moveTo>
                  <a:lnTo>
                    <a:pt x="56" y="111"/>
                  </a:lnTo>
                  <a:lnTo>
                    <a:pt x="5" y="0"/>
                  </a:lnTo>
                  <a:lnTo>
                    <a:pt x="0" y="2"/>
                  </a:lnTo>
                  <a:lnTo>
                    <a:pt x="49" y="11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0" name="Freeform 16"/>
            <p:cNvSpPr>
              <a:spLocks/>
            </p:cNvSpPr>
            <p:nvPr/>
          </p:nvSpPr>
          <p:spPr bwMode="auto">
            <a:xfrm>
              <a:off x="116" y="4307"/>
              <a:ext cx="27" cy="18"/>
            </a:xfrm>
            <a:custGeom>
              <a:avLst/>
              <a:gdLst>
                <a:gd name="T0" fmla="*/ 22 w 27"/>
                <a:gd name="T1" fmla="*/ 17 h 18"/>
                <a:gd name="T2" fmla="*/ 26 w 27"/>
                <a:gd name="T3" fmla="*/ 10 h 18"/>
                <a:gd name="T4" fmla="*/ 4 w 27"/>
                <a:gd name="T5" fmla="*/ 0 h 18"/>
                <a:gd name="T6" fmla="*/ 0 w 27"/>
                <a:gd name="T7" fmla="*/ 6 h 18"/>
                <a:gd name="T8" fmla="*/ 22 w 27"/>
                <a:gd name="T9" fmla="*/ 17 h 18"/>
              </a:gdLst>
              <a:ahLst/>
              <a:cxnLst>
                <a:cxn ang="0">
                  <a:pos x="T0" y="T1"/>
                </a:cxn>
                <a:cxn ang="0">
                  <a:pos x="T2" y="T3"/>
                </a:cxn>
                <a:cxn ang="0">
                  <a:pos x="T4" y="T5"/>
                </a:cxn>
                <a:cxn ang="0">
                  <a:pos x="T6" y="T7"/>
                </a:cxn>
                <a:cxn ang="0">
                  <a:pos x="T8" y="T9"/>
                </a:cxn>
              </a:cxnLst>
              <a:rect l="0" t="0" r="r" b="b"/>
              <a:pathLst>
                <a:path w="27" h="18">
                  <a:moveTo>
                    <a:pt x="22" y="17"/>
                  </a:moveTo>
                  <a:lnTo>
                    <a:pt x="26" y="10"/>
                  </a:lnTo>
                  <a:lnTo>
                    <a:pt x="4" y="0"/>
                  </a:lnTo>
                  <a:lnTo>
                    <a:pt x="0" y="6"/>
                  </a:lnTo>
                  <a:lnTo>
                    <a:pt x="22"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1" name="Freeform 17"/>
            <p:cNvSpPr>
              <a:spLocks/>
            </p:cNvSpPr>
            <p:nvPr/>
          </p:nvSpPr>
          <p:spPr bwMode="auto">
            <a:xfrm>
              <a:off x="223" y="4263"/>
              <a:ext cx="28" cy="18"/>
            </a:xfrm>
            <a:custGeom>
              <a:avLst/>
              <a:gdLst>
                <a:gd name="T0" fmla="*/ 23 w 28"/>
                <a:gd name="T1" fmla="*/ 17 h 18"/>
                <a:gd name="T2" fmla="*/ 27 w 28"/>
                <a:gd name="T3" fmla="*/ 10 h 18"/>
                <a:gd name="T4" fmla="*/ 4 w 28"/>
                <a:gd name="T5" fmla="*/ 0 h 18"/>
                <a:gd name="T6" fmla="*/ 0 w 28"/>
                <a:gd name="T7" fmla="*/ 5 h 18"/>
                <a:gd name="T8" fmla="*/ 23 w 28"/>
                <a:gd name="T9" fmla="*/ 17 h 18"/>
              </a:gdLst>
              <a:ahLst/>
              <a:cxnLst>
                <a:cxn ang="0">
                  <a:pos x="T0" y="T1"/>
                </a:cxn>
                <a:cxn ang="0">
                  <a:pos x="T2" y="T3"/>
                </a:cxn>
                <a:cxn ang="0">
                  <a:pos x="T4" y="T5"/>
                </a:cxn>
                <a:cxn ang="0">
                  <a:pos x="T6" y="T7"/>
                </a:cxn>
                <a:cxn ang="0">
                  <a:pos x="T8" y="T9"/>
                </a:cxn>
              </a:cxnLst>
              <a:rect l="0" t="0" r="r" b="b"/>
              <a:pathLst>
                <a:path w="28" h="18">
                  <a:moveTo>
                    <a:pt x="23" y="17"/>
                  </a:moveTo>
                  <a:lnTo>
                    <a:pt x="27" y="10"/>
                  </a:lnTo>
                  <a:lnTo>
                    <a:pt x="4" y="0"/>
                  </a:lnTo>
                  <a:lnTo>
                    <a:pt x="0" y="5"/>
                  </a:lnTo>
                  <a:lnTo>
                    <a:pt x="23"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p:spPr>
        <p:txBody>
          <a:bodyPr/>
          <a:lstStyle/>
          <a:p>
            <a:pPr>
              <a:tabLst/>
            </a:pPr>
            <a:r>
              <a:rPr lang="en-US"/>
              <a:t>Object Privileges</a:t>
            </a:r>
          </a:p>
          <a:p>
            <a:pPr lvl="1">
              <a:tabLst/>
            </a:pPr>
            <a:r>
              <a:rPr lang="en-US"/>
              <a:t>An </a:t>
            </a:r>
            <a:r>
              <a:rPr lang="en-US" i="1">
                <a:solidFill>
                  <a:srgbClr val="FC0128"/>
                </a:solidFill>
              </a:rPr>
              <a:t>object privilege</a:t>
            </a:r>
            <a:r>
              <a:rPr lang="en-US">
                <a:solidFill>
                  <a:srgbClr val="FC0128"/>
                </a:solidFill>
              </a:rPr>
              <a:t> </a:t>
            </a:r>
            <a:r>
              <a:rPr lang="en-US"/>
              <a:t>is a privilege or right to perform a particular action on a specific table, view, sequence, or procedure. Each object has a particular set of grantable privileges. The table on the slide lists the privileges for various objects. Note that the only privileges that apply to a sequence are SELECT and ALTER. UPDATE, REFERENCES, and INSERT can be restricted by specifying a subset of updatable columns. A SELECT can be restricted by creating a view with a subset of columns and granting SELECT privilege on the view. A grant on a synonym is converted to a grant on the base table referenced by the synonym.</a:t>
            </a:r>
          </a:p>
        </p:txBody>
      </p:sp>
      <p:sp>
        <p:nvSpPr>
          <p:cNvPr id="28675" name="Rectangle 3"/>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469900" y="155575"/>
            <a:ext cx="5872163" cy="4403725"/>
          </a:xfrm>
          <a:ln cap="flat"/>
        </p:spPr>
      </p:sp>
      <p:sp>
        <p:nvSpPr>
          <p:cNvPr id="30723" name="Rectangle 3"/>
          <p:cNvSpPr>
            <a:spLocks noGrp="1" noChangeArrowheads="1"/>
          </p:cNvSpPr>
          <p:nvPr>
            <p:ph type="body" idx="1"/>
          </p:nvPr>
        </p:nvSpPr>
        <p:spPr>
          <a:noFill/>
          <a:ln/>
        </p:spPr>
        <p:txBody>
          <a:bodyPr/>
          <a:lstStyle/>
          <a:p>
            <a:pPr defTabSz="438150">
              <a:tabLst>
                <a:tab pos="457200" algn="l"/>
                <a:tab pos="2179638" algn="l"/>
              </a:tabLst>
            </a:pPr>
            <a:r>
              <a:rPr lang="en-US"/>
              <a:t>Granting Object Privileges</a:t>
            </a:r>
          </a:p>
          <a:p>
            <a:pPr lvl="1" defTabSz="438150">
              <a:tabLst>
                <a:tab pos="457200" algn="l"/>
                <a:tab pos="2179638" algn="l"/>
              </a:tabLst>
            </a:pPr>
            <a:r>
              <a:rPr lang="en-US"/>
              <a:t>Different object privileges are available for different types of schema objects. A user automatically has all object privileges for schema objects contained in the user’s schema. A user can grant any object privilege on any schema object that the user owns to any other user or role. If the grant includes the GRANT OPTION, the grantee can further grant the object privilege to other users; otherwise, the grantee can use the privilege but cannot grant it to other users.</a:t>
            </a:r>
          </a:p>
          <a:p>
            <a:pPr lvl="1" defTabSz="438150">
              <a:tabLst>
                <a:tab pos="457200" algn="l"/>
                <a:tab pos="2179638" algn="l"/>
              </a:tabLst>
            </a:pPr>
            <a:r>
              <a:rPr lang="en-US"/>
              <a:t>In the syntax:</a:t>
            </a:r>
          </a:p>
          <a:p>
            <a:pPr lvl="1" defTabSz="438150">
              <a:tabLst>
                <a:tab pos="457200" algn="l"/>
                <a:tab pos="2179638" algn="l"/>
              </a:tabLst>
            </a:pPr>
            <a:r>
              <a:rPr lang="en-US"/>
              <a:t>	</a:t>
            </a:r>
            <a:r>
              <a:rPr lang="en-US" i="1"/>
              <a:t>object_priv</a:t>
            </a:r>
            <a:r>
              <a:rPr lang="en-US"/>
              <a:t>	is an object privilege to be granted</a:t>
            </a:r>
            <a:endParaRPr lang="en-US" b="1"/>
          </a:p>
          <a:p>
            <a:pPr algn="just" defTabSz="438150">
              <a:lnSpc>
                <a:spcPct val="112000"/>
              </a:lnSpc>
              <a:spcBef>
                <a:spcPct val="48000"/>
              </a:spcBef>
              <a:tabLst>
                <a:tab pos="457200" algn="l"/>
                <a:tab pos="2179638" algn="l"/>
              </a:tabLst>
            </a:pPr>
            <a:r>
              <a:rPr lang="en-US" b="0">
                <a:latin typeface="Times" charset="0"/>
              </a:rPr>
              <a:t>	ALL	specifies all object privileges.</a:t>
            </a:r>
          </a:p>
          <a:p>
            <a:pPr algn="just" defTabSz="438150">
              <a:lnSpc>
                <a:spcPct val="112000"/>
              </a:lnSpc>
              <a:spcBef>
                <a:spcPct val="48000"/>
              </a:spcBef>
              <a:tabLst>
                <a:tab pos="457200" algn="l"/>
                <a:tab pos="2179638" algn="l"/>
              </a:tabLst>
            </a:pPr>
            <a:r>
              <a:rPr lang="en-US" b="0" i="1">
                <a:latin typeface="Times" charset="0"/>
              </a:rPr>
              <a:t>	columns	</a:t>
            </a:r>
            <a:r>
              <a:rPr lang="en-US" b="0">
                <a:latin typeface="Times" charset="0"/>
              </a:rPr>
              <a:t>specifies the column from a table or view on which privileges 			are granted</a:t>
            </a:r>
          </a:p>
          <a:p>
            <a:pPr algn="just" defTabSz="438150">
              <a:lnSpc>
                <a:spcPct val="112000"/>
              </a:lnSpc>
              <a:spcBef>
                <a:spcPct val="48000"/>
              </a:spcBef>
              <a:tabLst>
                <a:tab pos="457200" algn="l"/>
                <a:tab pos="2179638" algn="l"/>
              </a:tabLst>
            </a:pPr>
            <a:r>
              <a:rPr lang="en-US" b="0">
                <a:latin typeface="Times" charset="0"/>
              </a:rPr>
              <a:t>	ON </a:t>
            </a:r>
            <a:r>
              <a:rPr lang="en-US" b="0" i="1">
                <a:latin typeface="Times" charset="0"/>
              </a:rPr>
              <a:t>object</a:t>
            </a:r>
            <a:r>
              <a:rPr lang="en-US" b="0">
                <a:latin typeface="Times" charset="0"/>
              </a:rPr>
              <a:t>	is the object on which the privileges are granted</a:t>
            </a:r>
          </a:p>
          <a:p>
            <a:pPr algn="just" defTabSz="438150">
              <a:lnSpc>
                <a:spcPct val="112000"/>
              </a:lnSpc>
              <a:spcBef>
                <a:spcPct val="48000"/>
              </a:spcBef>
              <a:tabLst>
                <a:tab pos="457200" algn="l"/>
                <a:tab pos="2179638" algn="l"/>
              </a:tabLst>
            </a:pPr>
            <a:r>
              <a:rPr lang="en-US" b="0">
                <a:latin typeface="Times" charset="0"/>
              </a:rPr>
              <a:t>	TO	identifies to whom the privilege is granted</a:t>
            </a:r>
          </a:p>
          <a:p>
            <a:pPr algn="just" defTabSz="438150">
              <a:lnSpc>
                <a:spcPct val="112000"/>
              </a:lnSpc>
              <a:spcBef>
                <a:spcPct val="48000"/>
              </a:spcBef>
              <a:tabLst>
                <a:tab pos="457200" algn="l"/>
                <a:tab pos="2179638" algn="l"/>
              </a:tabLst>
            </a:pPr>
            <a:r>
              <a:rPr lang="en-US" b="0">
                <a:latin typeface="Times" charset="0"/>
              </a:rPr>
              <a:t>	PUBLIC	grants object privileges to all users</a:t>
            </a:r>
          </a:p>
          <a:p>
            <a:pPr defTabSz="438150">
              <a:lnSpc>
                <a:spcPct val="112000"/>
              </a:lnSpc>
              <a:spcBef>
                <a:spcPct val="48000"/>
              </a:spcBef>
              <a:tabLst>
                <a:tab pos="457200" algn="l"/>
                <a:tab pos="2179638" algn="l"/>
              </a:tabLst>
            </a:pPr>
            <a:r>
              <a:rPr lang="en-US" b="0">
                <a:latin typeface="Times" charset="0"/>
              </a:rPr>
              <a:t>	</a:t>
            </a:r>
            <a:r>
              <a:rPr lang="en-US" b="0">
                <a:solidFill>
                  <a:srgbClr val="FC0128"/>
                </a:solidFill>
                <a:latin typeface="Times" charset="0"/>
              </a:rPr>
              <a:t>WITH GRANT OPTION </a:t>
            </a:r>
            <a:r>
              <a:rPr lang="en-US" b="0">
                <a:latin typeface="Times" charset="0"/>
              </a:rPr>
              <a:t>	allows the grantee to grant the object privileges to other users 			and roles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noFill/>
          <a:ln/>
        </p:spPr>
        <p:txBody>
          <a:bodyPr/>
          <a:lstStyle/>
          <a:p>
            <a:pPr>
              <a:tabLst/>
            </a:pPr>
            <a:r>
              <a:rPr lang="en-US"/>
              <a:t>Guidelines</a:t>
            </a:r>
          </a:p>
          <a:p>
            <a:pPr lvl="2">
              <a:tabLst/>
            </a:pPr>
            <a:r>
              <a:rPr lang="en-US"/>
              <a:t>To grant privileges on an object, the object must be in your own schema or you must have been granted the object privileges WITH GRANT OPTION.</a:t>
            </a:r>
          </a:p>
          <a:p>
            <a:pPr lvl="2">
              <a:tabLst/>
            </a:pPr>
            <a:r>
              <a:rPr lang="en-US"/>
              <a:t>An object owner can grant any object privilege on the object to any other user or role of the database.</a:t>
            </a:r>
          </a:p>
          <a:p>
            <a:pPr lvl="2">
              <a:tabLst/>
            </a:pPr>
            <a:r>
              <a:rPr lang="en-US"/>
              <a:t>The owner of an object automatically acquires all object privileges on that object.</a:t>
            </a:r>
          </a:p>
          <a:p>
            <a:pPr lvl="1">
              <a:tabLst/>
            </a:pPr>
            <a:r>
              <a:rPr lang="en-US"/>
              <a:t>The first example on the slide grants users Sue and Rich the privilege to query your EMP table. The second example g</a:t>
            </a:r>
            <a:r>
              <a:rPr lang="en-US">
                <a:latin typeface="Times" charset="0"/>
              </a:rPr>
              <a:t>rants UPDATE privileges on specific columns in the DEPT table to Scott and to the manager role.</a:t>
            </a:r>
          </a:p>
          <a:p>
            <a:pPr lvl="1">
              <a:tabLst/>
            </a:pPr>
            <a:r>
              <a:rPr lang="en-US" b="1">
                <a:latin typeface="Times" charset="0"/>
              </a:rPr>
              <a:t>Note:</a:t>
            </a:r>
            <a:r>
              <a:rPr lang="en-US">
                <a:latin typeface="Times" charset="0"/>
              </a:rPr>
              <a:t> DBAs generally allocate system privileges; any user who owns an object can grant object privileges.</a:t>
            </a:r>
          </a:p>
          <a:p>
            <a:pPr algn="just">
              <a:lnSpc>
                <a:spcPct val="112000"/>
              </a:lnSpc>
              <a:spcBef>
                <a:spcPct val="95000"/>
              </a:spcBef>
              <a:spcAft>
                <a:spcPct val="48000"/>
              </a:spcAft>
              <a:tabLst/>
            </a:pPr>
            <a:endParaRPr lang="en-US" b="0">
              <a:latin typeface="Times" charset="0"/>
            </a:endParaRPr>
          </a:p>
          <a:p>
            <a:pPr>
              <a:tabLst/>
            </a:pPr>
            <a:endParaRPr lang="en-US" b="0">
              <a:latin typeface="Times" charset="0"/>
            </a:endParaRPr>
          </a:p>
        </p:txBody>
      </p:sp>
      <p:sp>
        <p:nvSpPr>
          <p:cNvPr id="32771" name="Rectangle 3"/>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860800" y="0"/>
            <a:ext cx="29591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9" name="Rectangle 3"/>
          <p:cNvSpPr>
            <a:spLocks noChangeArrowheads="1"/>
          </p:cNvSpPr>
          <p:nvPr/>
        </p:nvSpPr>
        <p:spPr bwMode="auto">
          <a:xfrm>
            <a:off x="-3175" y="0"/>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0" name="Rectangle 4"/>
          <p:cNvSpPr>
            <a:spLocks noGrp="1" noChangeArrowheads="1"/>
          </p:cNvSpPr>
          <p:nvPr>
            <p:ph type="body" idx="1"/>
          </p:nvPr>
        </p:nvSpPr>
        <p:spPr>
          <a:noFill/>
          <a:ln/>
        </p:spPr>
        <p:txBody>
          <a:bodyPr/>
          <a:lstStyle/>
          <a:p>
            <a:pPr>
              <a:tabLst/>
            </a:pPr>
            <a:r>
              <a:rPr lang="en-US"/>
              <a:t>WITH GRANT OPTION Keyword</a:t>
            </a:r>
          </a:p>
          <a:p>
            <a:pPr lvl="1">
              <a:tabLst/>
            </a:pPr>
            <a:r>
              <a:rPr lang="en-US"/>
              <a:t>A privilege that is granted WITH GRANT OPTION can be passed on to other users and roles by the grantee. Object privileges granted WITH GRANT OPTION are revoked when the grantor’s privilege is revoked.</a:t>
            </a:r>
          </a:p>
          <a:p>
            <a:pPr lvl="1">
              <a:tabLst/>
            </a:pPr>
            <a:r>
              <a:rPr lang="en-US"/>
              <a:t>The example on the slide gives user Scott access to your DEPT table with the privileges to query the table and add rows to the table. The example also allows Scott to give others these privileges.</a:t>
            </a:r>
          </a:p>
          <a:p>
            <a:pPr>
              <a:tabLst/>
            </a:pPr>
            <a:r>
              <a:rPr lang="en-US"/>
              <a:t>PUBLIC Keyword</a:t>
            </a:r>
          </a:p>
          <a:p>
            <a:pPr lvl="1">
              <a:tabLst/>
            </a:pPr>
            <a:r>
              <a:rPr lang="en-US"/>
              <a:t>An owner of a table can grant access to all users by using the </a:t>
            </a:r>
            <a:r>
              <a:rPr lang="en-US">
                <a:solidFill>
                  <a:srgbClr val="FC0128"/>
                </a:solidFill>
              </a:rPr>
              <a:t>PUBLIC </a:t>
            </a:r>
            <a:r>
              <a:rPr lang="en-US"/>
              <a:t>keyword.</a:t>
            </a:r>
          </a:p>
          <a:p>
            <a:pPr lvl="1">
              <a:tabLst/>
            </a:pPr>
            <a:r>
              <a:rPr lang="en-US"/>
              <a:t>The second example allows all users on the system to query data from Alice’s DEPT table.</a:t>
            </a:r>
          </a:p>
          <a:p>
            <a:pPr>
              <a:tabLst/>
            </a:pPr>
            <a:endParaRPr lang="en-US"/>
          </a:p>
          <a:p>
            <a:pPr>
              <a:tabLst/>
            </a:pPr>
            <a:r>
              <a:rPr lang="en-US">
                <a:solidFill>
                  <a:schemeClr val="accent2"/>
                </a:solidFill>
              </a:rPr>
              <a:t>Class Management Note</a:t>
            </a:r>
          </a:p>
          <a:p>
            <a:pPr lvl="1">
              <a:tabLst/>
            </a:pPr>
            <a:r>
              <a:rPr lang="en-US">
                <a:solidFill>
                  <a:schemeClr val="accent2"/>
                </a:solidFill>
              </a:rPr>
              <a:t>If a statement does not use the full name of an object, the Oracle Server implicitly prefixes the object name with the current user’s name (or schema). If user Scott queries the DEPT table, the system will SELECT from table SCOTT.DEPT.</a:t>
            </a:r>
          </a:p>
          <a:p>
            <a:pPr lvl="1">
              <a:tabLst/>
            </a:pPr>
            <a:r>
              <a:rPr lang="en-US">
                <a:solidFill>
                  <a:schemeClr val="accent2"/>
                </a:solidFill>
              </a:rPr>
              <a:t>If a statement does not use the full name of an object, and the current user does not own an object of that name, the system will prefix the object name with PUBLIC. For example, if user Scott queries the USER_OBJECTS table, and Scott does not own such a table, the system will SELECT from the data dictionary view by way of the PUBLIC.USER_OBJECTS public synonym.</a:t>
            </a:r>
          </a:p>
        </p:txBody>
      </p:sp>
      <p:sp>
        <p:nvSpPr>
          <p:cNvPr id="34821" name="Rectangle 5"/>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469900" y="155575"/>
            <a:ext cx="5872163" cy="4403725"/>
          </a:xfrm>
          <a:ln cap="flat"/>
        </p:spPr>
      </p:sp>
      <p:sp>
        <p:nvSpPr>
          <p:cNvPr id="36867" name="Rectangle 3"/>
          <p:cNvSpPr>
            <a:spLocks noGrp="1" noChangeArrowheads="1"/>
          </p:cNvSpPr>
          <p:nvPr>
            <p:ph type="body" idx="1"/>
          </p:nvPr>
        </p:nvSpPr>
        <p:spPr>
          <a:noFill/>
          <a:ln/>
        </p:spPr>
        <p:txBody>
          <a:bodyPr/>
          <a:lstStyle/>
          <a:p>
            <a:r>
              <a:rPr lang="en-US"/>
              <a:t>Confirming Privileges Granted</a:t>
            </a:r>
          </a:p>
          <a:p>
            <a:pPr lvl="1"/>
            <a:r>
              <a:rPr lang="en-US"/>
              <a:t>If you attempt to perform an unauthorized operation—for example, deleting a row from a table for which you do not have the DELETE privilege—the Oracle Server will not permit the operation to take place.</a:t>
            </a:r>
          </a:p>
          <a:p>
            <a:pPr lvl="1"/>
            <a:r>
              <a:rPr lang="en-US"/>
              <a:t>If you receive the Oracle Server error message “table or view does not exist,” you have done either of the following:</a:t>
            </a:r>
          </a:p>
          <a:p>
            <a:pPr lvl="2"/>
            <a:r>
              <a:rPr lang="en-US"/>
              <a:t>Named a table or view that does not exist</a:t>
            </a:r>
          </a:p>
          <a:p>
            <a:pPr lvl="2"/>
            <a:r>
              <a:rPr lang="en-US"/>
              <a:t>Attempted to perform an operation on a table or view for which you do not have the appropriate privilege</a:t>
            </a:r>
          </a:p>
          <a:p>
            <a:pPr lvl="1"/>
            <a:r>
              <a:rPr lang="en-US"/>
              <a:t>You can access the data dictionary to view the privileges that you have. The table on the slide describes various data dictionary tables.</a:t>
            </a:r>
          </a:p>
          <a:p>
            <a:endParaRPr lang="en-US" b="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60800" y="0"/>
            <a:ext cx="29591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 name="Rectangle 3"/>
          <p:cNvSpPr>
            <a:spLocks noChangeArrowheads="1"/>
          </p:cNvSpPr>
          <p:nvPr/>
        </p:nvSpPr>
        <p:spPr bwMode="auto">
          <a:xfrm>
            <a:off x="-3175" y="0"/>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6" name="Rectangle 4"/>
          <p:cNvSpPr>
            <a:spLocks noGrp="1" noChangeArrowheads="1"/>
          </p:cNvSpPr>
          <p:nvPr>
            <p:ph type="body" idx="1"/>
          </p:nvPr>
        </p:nvSpPr>
        <p:spPr>
          <a:noFill/>
          <a:ln/>
        </p:spPr>
        <p:txBody>
          <a:bodyPr/>
          <a:lstStyle/>
          <a:p>
            <a:pPr>
              <a:tabLst/>
            </a:pPr>
            <a:r>
              <a:rPr lang="en-US"/>
              <a:t>Revoking Object Privileges</a:t>
            </a:r>
          </a:p>
          <a:p>
            <a:pPr lvl="1">
              <a:tabLst/>
            </a:pPr>
            <a:r>
              <a:rPr lang="en-US"/>
              <a:t>Remove privileges granted to other users by using the </a:t>
            </a:r>
            <a:r>
              <a:rPr lang="en-US">
                <a:solidFill>
                  <a:srgbClr val="FC0128"/>
                </a:solidFill>
              </a:rPr>
              <a:t>REVOKE </a:t>
            </a:r>
            <a:r>
              <a:rPr lang="en-US"/>
              <a:t>statement. When you use the REVOKE statement, the privileges that you specify are revoked from the users that you name and from any other users to whom those privileges may have been granted through the WITH GRANT OPTION clause.</a:t>
            </a:r>
          </a:p>
          <a:p>
            <a:pPr lvl="1">
              <a:tabLst/>
            </a:pPr>
            <a:r>
              <a:rPr lang="en-US"/>
              <a:t>In the syntax:</a:t>
            </a:r>
          </a:p>
          <a:p>
            <a:pPr lvl="1">
              <a:tabLst/>
            </a:pPr>
            <a:r>
              <a:rPr lang="en-US"/>
              <a:t>	CASCADE		is required to remove any referential integrity constraints made to the 		CONSTRAINTS	object by means of the REFERENCES privilege</a:t>
            </a:r>
          </a:p>
          <a:p>
            <a:pPr lvl="1">
              <a:tabLst/>
            </a:pPr>
            <a:r>
              <a:rPr lang="en-US"/>
              <a:t>For more information, see </a:t>
            </a:r>
            <a:br>
              <a:rPr lang="en-US"/>
            </a:br>
            <a:r>
              <a:rPr lang="en-US" i="1"/>
              <a:t>Oracle Server SQL Reference, </a:t>
            </a:r>
            <a:r>
              <a:rPr lang="en-US"/>
              <a:t>Release 8, “REVOKE.”</a:t>
            </a:r>
          </a:p>
          <a:p>
            <a:pPr lvl="1">
              <a:tabLst/>
            </a:pPr>
            <a:endParaRPr lang="en-US"/>
          </a:p>
          <a:p>
            <a:pPr lvl="1">
              <a:tabLst/>
            </a:pPr>
            <a:endParaRPr lang="en-US"/>
          </a:p>
          <a:p>
            <a:pPr>
              <a:tabLst/>
            </a:pPr>
            <a:endParaRPr lang="en-US" b="0">
              <a:latin typeface="Times New Roman" pitchFamily="18" charset="0"/>
            </a:endParaRPr>
          </a:p>
        </p:txBody>
      </p:sp>
      <p:sp>
        <p:nvSpPr>
          <p:cNvPr id="38917" name="Rectangle 5"/>
          <p:cNvSpPr>
            <a:spLocks noGrp="1" noRot="1" noChangeAspect="1" noChangeArrowheads="1" noTextEdit="1"/>
          </p:cNvSpPr>
          <p:nvPr>
            <p:ph type="sldImg"/>
          </p:nvPr>
        </p:nvSpPr>
        <p:spPr>
          <a:xfrm>
            <a:off x="471488" y="157163"/>
            <a:ext cx="5870575" cy="4402137"/>
          </a:xfrm>
          <a:ln cap="flat"/>
        </p:spPr>
      </p:sp>
      <p:grpSp>
        <p:nvGrpSpPr>
          <p:cNvPr id="38931" name="Group 19"/>
          <p:cNvGrpSpPr>
            <a:grpSpLocks/>
          </p:cNvGrpSpPr>
          <p:nvPr/>
        </p:nvGrpSpPr>
        <p:grpSpPr bwMode="auto">
          <a:xfrm>
            <a:off x="180975" y="6407150"/>
            <a:ext cx="293688" cy="292100"/>
            <a:chOff x="114" y="4036"/>
            <a:chExt cx="185" cy="184"/>
          </a:xfrm>
        </p:grpSpPr>
        <p:sp>
          <p:nvSpPr>
            <p:cNvPr id="38918" name="Freeform 6"/>
            <p:cNvSpPr>
              <a:spLocks/>
            </p:cNvSpPr>
            <p:nvPr/>
          </p:nvSpPr>
          <p:spPr bwMode="auto">
            <a:xfrm>
              <a:off x="114" y="4036"/>
              <a:ext cx="176" cy="177"/>
            </a:xfrm>
            <a:custGeom>
              <a:avLst/>
              <a:gdLst>
                <a:gd name="T0" fmla="*/ 175 w 176"/>
                <a:gd name="T1" fmla="*/ 176 h 177"/>
                <a:gd name="T2" fmla="*/ 175 w 176"/>
                <a:gd name="T3" fmla="*/ 0 h 177"/>
                <a:gd name="T4" fmla="*/ 0 w 176"/>
                <a:gd name="T5" fmla="*/ 0 h 177"/>
                <a:gd name="T6" fmla="*/ 0 w 176"/>
                <a:gd name="T7" fmla="*/ 176 h 177"/>
                <a:gd name="T8" fmla="*/ 175 w 176"/>
                <a:gd name="T9" fmla="*/ 176 h 177"/>
              </a:gdLst>
              <a:ahLst/>
              <a:cxnLst>
                <a:cxn ang="0">
                  <a:pos x="T0" y="T1"/>
                </a:cxn>
                <a:cxn ang="0">
                  <a:pos x="T2" y="T3"/>
                </a:cxn>
                <a:cxn ang="0">
                  <a:pos x="T4" y="T5"/>
                </a:cxn>
                <a:cxn ang="0">
                  <a:pos x="T6" y="T7"/>
                </a:cxn>
                <a:cxn ang="0">
                  <a:pos x="T8" y="T9"/>
                </a:cxn>
              </a:cxnLst>
              <a:rect l="0" t="0" r="r" b="b"/>
              <a:pathLst>
                <a:path w="176" h="177">
                  <a:moveTo>
                    <a:pt x="175" y="176"/>
                  </a:moveTo>
                  <a:lnTo>
                    <a:pt x="175" y="0"/>
                  </a:lnTo>
                  <a:lnTo>
                    <a:pt x="0" y="0"/>
                  </a:lnTo>
                  <a:lnTo>
                    <a:pt x="0" y="176"/>
                  </a:lnTo>
                  <a:lnTo>
                    <a:pt x="175" y="17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9" name="Freeform 7"/>
            <p:cNvSpPr>
              <a:spLocks/>
            </p:cNvSpPr>
            <p:nvPr/>
          </p:nvSpPr>
          <p:spPr bwMode="auto">
            <a:xfrm>
              <a:off x="174" y="4103"/>
              <a:ext cx="70" cy="36"/>
            </a:xfrm>
            <a:custGeom>
              <a:avLst/>
              <a:gdLst>
                <a:gd name="T0" fmla="*/ 69 w 70"/>
                <a:gd name="T1" fmla="*/ 6 h 36"/>
                <a:gd name="T2" fmla="*/ 65 w 70"/>
                <a:gd name="T3" fmla="*/ 0 h 36"/>
                <a:gd name="T4" fmla="*/ 0 w 70"/>
                <a:gd name="T5" fmla="*/ 28 h 36"/>
                <a:gd name="T6" fmla="*/ 3 w 70"/>
                <a:gd name="T7" fmla="*/ 35 h 36"/>
                <a:gd name="T8" fmla="*/ 69 w 70"/>
                <a:gd name="T9" fmla="*/ 6 h 36"/>
              </a:gdLst>
              <a:ahLst/>
              <a:cxnLst>
                <a:cxn ang="0">
                  <a:pos x="T0" y="T1"/>
                </a:cxn>
                <a:cxn ang="0">
                  <a:pos x="T2" y="T3"/>
                </a:cxn>
                <a:cxn ang="0">
                  <a:pos x="T4" y="T5"/>
                </a:cxn>
                <a:cxn ang="0">
                  <a:pos x="T6" y="T7"/>
                </a:cxn>
                <a:cxn ang="0">
                  <a:pos x="T8" y="T9"/>
                </a:cxn>
              </a:cxnLst>
              <a:rect l="0" t="0" r="r" b="b"/>
              <a:pathLst>
                <a:path w="70" h="36">
                  <a:moveTo>
                    <a:pt x="69" y="6"/>
                  </a:moveTo>
                  <a:lnTo>
                    <a:pt x="65" y="0"/>
                  </a:lnTo>
                  <a:lnTo>
                    <a:pt x="0" y="28"/>
                  </a:lnTo>
                  <a:lnTo>
                    <a:pt x="3" y="35"/>
                  </a:lnTo>
                  <a:lnTo>
                    <a:pt x="69"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0" name="Freeform 8"/>
            <p:cNvSpPr>
              <a:spLocks/>
            </p:cNvSpPr>
            <p:nvPr/>
          </p:nvSpPr>
          <p:spPr bwMode="auto">
            <a:xfrm>
              <a:off x="183" y="4118"/>
              <a:ext cx="69" cy="37"/>
            </a:xfrm>
            <a:custGeom>
              <a:avLst/>
              <a:gdLst>
                <a:gd name="T0" fmla="*/ 68 w 69"/>
                <a:gd name="T1" fmla="*/ 7 h 37"/>
                <a:gd name="T2" fmla="*/ 65 w 69"/>
                <a:gd name="T3" fmla="*/ 0 h 37"/>
                <a:gd name="T4" fmla="*/ 0 w 69"/>
                <a:gd name="T5" fmla="*/ 29 h 37"/>
                <a:gd name="T6" fmla="*/ 3 w 69"/>
                <a:gd name="T7" fmla="*/ 36 h 37"/>
                <a:gd name="T8" fmla="*/ 68 w 69"/>
                <a:gd name="T9" fmla="*/ 7 h 37"/>
              </a:gdLst>
              <a:ahLst/>
              <a:cxnLst>
                <a:cxn ang="0">
                  <a:pos x="T0" y="T1"/>
                </a:cxn>
                <a:cxn ang="0">
                  <a:pos x="T2" y="T3"/>
                </a:cxn>
                <a:cxn ang="0">
                  <a:pos x="T4" y="T5"/>
                </a:cxn>
                <a:cxn ang="0">
                  <a:pos x="T6" y="T7"/>
                </a:cxn>
                <a:cxn ang="0">
                  <a:pos x="T8" y="T9"/>
                </a:cxn>
              </a:cxnLst>
              <a:rect l="0" t="0" r="r" b="b"/>
              <a:pathLst>
                <a:path w="69" h="37">
                  <a:moveTo>
                    <a:pt x="68" y="7"/>
                  </a:moveTo>
                  <a:lnTo>
                    <a:pt x="65" y="0"/>
                  </a:lnTo>
                  <a:lnTo>
                    <a:pt x="0" y="29"/>
                  </a:lnTo>
                  <a:lnTo>
                    <a:pt x="3" y="36"/>
                  </a:lnTo>
                  <a:lnTo>
                    <a:pt x="68"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1" name="Freeform 9"/>
            <p:cNvSpPr>
              <a:spLocks/>
            </p:cNvSpPr>
            <p:nvPr/>
          </p:nvSpPr>
          <p:spPr bwMode="auto">
            <a:xfrm>
              <a:off x="189" y="4134"/>
              <a:ext cx="68" cy="36"/>
            </a:xfrm>
            <a:custGeom>
              <a:avLst/>
              <a:gdLst>
                <a:gd name="T0" fmla="*/ 67 w 68"/>
                <a:gd name="T1" fmla="*/ 6 h 36"/>
                <a:gd name="T2" fmla="*/ 64 w 68"/>
                <a:gd name="T3" fmla="*/ 0 h 36"/>
                <a:gd name="T4" fmla="*/ 0 w 68"/>
                <a:gd name="T5" fmla="*/ 28 h 36"/>
                <a:gd name="T6" fmla="*/ 2 w 68"/>
                <a:gd name="T7" fmla="*/ 35 h 36"/>
                <a:gd name="T8" fmla="*/ 67 w 68"/>
                <a:gd name="T9" fmla="*/ 6 h 36"/>
              </a:gdLst>
              <a:ahLst/>
              <a:cxnLst>
                <a:cxn ang="0">
                  <a:pos x="T0" y="T1"/>
                </a:cxn>
                <a:cxn ang="0">
                  <a:pos x="T2" y="T3"/>
                </a:cxn>
                <a:cxn ang="0">
                  <a:pos x="T4" y="T5"/>
                </a:cxn>
                <a:cxn ang="0">
                  <a:pos x="T6" y="T7"/>
                </a:cxn>
                <a:cxn ang="0">
                  <a:pos x="T8" y="T9"/>
                </a:cxn>
              </a:cxnLst>
              <a:rect l="0" t="0" r="r" b="b"/>
              <a:pathLst>
                <a:path w="68" h="36">
                  <a:moveTo>
                    <a:pt x="67" y="6"/>
                  </a:moveTo>
                  <a:lnTo>
                    <a:pt x="64" y="0"/>
                  </a:lnTo>
                  <a:lnTo>
                    <a:pt x="0" y="28"/>
                  </a:lnTo>
                  <a:lnTo>
                    <a:pt x="2" y="35"/>
                  </a:lnTo>
                  <a:lnTo>
                    <a:pt x="67"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2" name="Freeform 10"/>
            <p:cNvSpPr>
              <a:spLocks/>
            </p:cNvSpPr>
            <p:nvPr/>
          </p:nvSpPr>
          <p:spPr bwMode="auto">
            <a:xfrm>
              <a:off x="197" y="4151"/>
              <a:ext cx="70" cy="35"/>
            </a:xfrm>
            <a:custGeom>
              <a:avLst/>
              <a:gdLst>
                <a:gd name="T0" fmla="*/ 69 w 70"/>
                <a:gd name="T1" fmla="*/ 6 h 35"/>
                <a:gd name="T2" fmla="*/ 65 w 70"/>
                <a:gd name="T3" fmla="*/ 0 h 35"/>
                <a:gd name="T4" fmla="*/ 0 w 70"/>
                <a:gd name="T5" fmla="*/ 27 h 35"/>
                <a:gd name="T6" fmla="*/ 3 w 70"/>
                <a:gd name="T7" fmla="*/ 34 h 35"/>
                <a:gd name="T8" fmla="*/ 69 w 70"/>
                <a:gd name="T9" fmla="*/ 6 h 35"/>
              </a:gdLst>
              <a:ahLst/>
              <a:cxnLst>
                <a:cxn ang="0">
                  <a:pos x="T0" y="T1"/>
                </a:cxn>
                <a:cxn ang="0">
                  <a:pos x="T2" y="T3"/>
                </a:cxn>
                <a:cxn ang="0">
                  <a:pos x="T4" y="T5"/>
                </a:cxn>
                <a:cxn ang="0">
                  <a:pos x="T6" y="T7"/>
                </a:cxn>
                <a:cxn ang="0">
                  <a:pos x="T8" y="T9"/>
                </a:cxn>
              </a:cxnLst>
              <a:rect l="0" t="0" r="r" b="b"/>
              <a:pathLst>
                <a:path w="70" h="35">
                  <a:moveTo>
                    <a:pt x="69" y="6"/>
                  </a:moveTo>
                  <a:lnTo>
                    <a:pt x="65" y="0"/>
                  </a:lnTo>
                  <a:lnTo>
                    <a:pt x="0" y="27"/>
                  </a:lnTo>
                  <a:lnTo>
                    <a:pt x="3" y="34"/>
                  </a:lnTo>
                  <a:lnTo>
                    <a:pt x="69"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3" name="Freeform 11"/>
            <p:cNvSpPr>
              <a:spLocks/>
            </p:cNvSpPr>
            <p:nvPr/>
          </p:nvSpPr>
          <p:spPr bwMode="auto">
            <a:xfrm>
              <a:off x="204" y="4167"/>
              <a:ext cx="70" cy="37"/>
            </a:xfrm>
            <a:custGeom>
              <a:avLst/>
              <a:gdLst>
                <a:gd name="T0" fmla="*/ 69 w 70"/>
                <a:gd name="T1" fmla="*/ 7 h 37"/>
                <a:gd name="T2" fmla="*/ 65 w 70"/>
                <a:gd name="T3" fmla="*/ 0 h 37"/>
                <a:gd name="T4" fmla="*/ 0 w 70"/>
                <a:gd name="T5" fmla="*/ 29 h 37"/>
                <a:gd name="T6" fmla="*/ 3 w 70"/>
                <a:gd name="T7" fmla="*/ 36 h 37"/>
                <a:gd name="T8" fmla="*/ 69 w 70"/>
                <a:gd name="T9" fmla="*/ 7 h 37"/>
              </a:gdLst>
              <a:ahLst/>
              <a:cxnLst>
                <a:cxn ang="0">
                  <a:pos x="T0" y="T1"/>
                </a:cxn>
                <a:cxn ang="0">
                  <a:pos x="T2" y="T3"/>
                </a:cxn>
                <a:cxn ang="0">
                  <a:pos x="T4" y="T5"/>
                </a:cxn>
                <a:cxn ang="0">
                  <a:pos x="T6" y="T7"/>
                </a:cxn>
                <a:cxn ang="0">
                  <a:pos x="T8" y="T9"/>
                </a:cxn>
              </a:cxnLst>
              <a:rect l="0" t="0" r="r" b="b"/>
              <a:pathLst>
                <a:path w="70" h="37">
                  <a:moveTo>
                    <a:pt x="69" y="7"/>
                  </a:moveTo>
                  <a:lnTo>
                    <a:pt x="65" y="0"/>
                  </a:lnTo>
                  <a:lnTo>
                    <a:pt x="0" y="29"/>
                  </a:lnTo>
                  <a:lnTo>
                    <a:pt x="3" y="36"/>
                  </a:lnTo>
                  <a:lnTo>
                    <a:pt x="69"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4" name="Freeform 12"/>
            <p:cNvSpPr>
              <a:spLocks/>
            </p:cNvSpPr>
            <p:nvPr/>
          </p:nvSpPr>
          <p:spPr bwMode="auto">
            <a:xfrm>
              <a:off x="134" y="4065"/>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Lst>
              <a:ahLst/>
              <a:cxnLst>
                <a:cxn ang="0">
                  <a:pos x="T0" y="T1"/>
                </a:cxn>
                <a:cxn ang="0">
                  <a:pos x="T2" y="T3"/>
                </a:cxn>
                <a:cxn ang="0">
                  <a:pos x="T4" y="T5"/>
                </a:cxn>
                <a:cxn ang="0">
                  <a:pos x="T6" y="T7"/>
                </a:cxn>
                <a:cxn ang="0">
                  <a:pos x="T8" y="T9"/>
                </a:cxn>
              </a:cxnLst>
              <a:rect l="0" t="0" r="r" b="b"/>
              <a:pathLst>
                <a:path w="121" h="58">
                  <a:moveTo>
                    <a:pt x="120" y="7"/>
                  </a:moveTo>
                  <a:lnTo>
                    <a:pt x="118" y="0"/>
                  </a:lnTo>
                  <a:lnTo>
                    <a:pt x="0" y="50"/>
                  </a:lnTo>
                  <a:lnTo>
                    <a:pt x="2" y="57"/>
                  </a:lnTo>
                  <a:lnTo>
                    <a:pt x="120"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5" name="Freeform 13"/>
            <p:cNvSpPr>
              <a:spLocks/>
            </p:cNvSpPr>
            <p:nvPr/>
          </p:nvSpPr>
          <p:spPr bwMode="auto">
            <a:xfrm>
              <a:off x="118" y="4054"/>
              <a:ext cx="122" cy="59"/>
            </a:xfrm>
            <a:custGeom>
              <a:avLst/>
              <a:gdLst>
                <a:gd name="T0" fmla="*/ 121 w 122"/>
                <a:gd name="T1" fmla="*/ 7 h 59"/>
                <a:gd name="T2" fmla="*/ 118 w 122"/>
                <a:gd name="T3" fmla="*/ 0 h 59"/>
                <a:gd name="T4" fmla="*/ 0 w 122"/>
                <a:gd name="T5" fmla="*/ 51 h 59"/>
                <a:gd name="T6" fmla="*/ 1 w 122"/>
                <a:gd name="T7" fmla="*/ 58 h 59"/>
                <a:gd name="T8" fmla="*/ 121 w 122"/>
                <a:gd name="T9" fmla="*/ 7 h 59"/>
              </a:gdLst>
              <a:ahLst/>
              <a:cxnLst>
                <a:cxn ang="0">
                  <a:pos x="T0" y="T1"/>
                </a:cxn>
                <a:cxn ang="0">
                  <a:pos x="T2" y="T3"/>
                </a:cxn>
                <a:cxn ang="0">
                  <a:pos x="T4" y="T5"/>
                </a:cxn>
                <a:cxn ang="0">
                  <a:pos x="T6" y="T7"/>
                </a:cxn>
                <a:cxn ang="0">
                  <a:pos x="T8" y="T9"/>
                </a:cxn>
              </a:cxnLst>
              <a:rect l="0" t="0" r="r" b="b"/>
              <a:pathLst>
                <a:path w="122" h="59">
                  <a:moveTo>
                    <a:pt x="121" y="7"/>
                  </a:moveTo>
                  <a:lnTo>
                    <a:pt x="118" y="0"/>
                  </a:lnTo>
                  <a:lnTo>
                    <a:pt x="0" y="51"/>
                  </a:lnTo>
                  <a:lnTo>
                    <a:pt x="1" y="58"/>
                  </a:lnTo>
                  <a:lnTo>
                    <a:pt x="121"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6" name="Freeform 14"/>
            <p:cNvSpPr>
              <a:spLocks/>
            </p:cNvSpPr>
            <p:nvPr/>
          </p:nvSpPr>
          <p:spPr bwMode="auto">
            <a:xfrm>
              <a:off x="244" y="4067"/>
              <a:ext cx="55" cy="105"/>
            </a:xfrm>
            <a:custGeom>
              <a:avLst/>
              <a:gdLst>
                <a:gd name="T0" fmla="*/ 46 w 55"/>
                <a:gd name="T1" fmla="*/ 104 h 105"/>
                <a:gd name="T2" fmla="*/ 54 w 55"/>
                <a:gd name="T3" fmla="*/ 101 h 105"/>
                <a:gd name="T4" fmla="*/ 7 w 55"/>
                <a:gd name="T5" fmla="*/ 0 h 105"/>
                <a:gd name="T6" fmla="*/ 0 w 55"/>
                <a:gd name="T7" fmla="*/ 3 h 105"/>
                <a:gd name="T8" fmla="*/ 46 w 55"/>
                <a:gd name="T9" fmla="*/ 104 h 105"/>
              </a:gdLst>
              <a:ahLst/>
              <a:cxnLst>
                <a:cxn ang="0">
                  <a:pos x="T0" y="T1"/>
                </a:cxn>
                <a:cxn ang="0">
                  <a:pos x="T2" y="T3"/>
                </a:cxn>
                <a:cxn ang="0">
                  <a:pos x="T4" y="T5"/>
                </a:cxn>
                <a:cxn ang="0">
                  <a:pos x="T6" y="T7"/>
                </a:cxn>
                <a:cxn ang="0">
                  <a:pos x="T8" y="T9"/>
                </a:cxn>
              </a:cxnLst>
              <a:rect l="0" t="0" r="r" b="b"/>
              <a:pathLst>
                <a:path w="55" h="105">
                  <a:moveTo>
                    <a:pt x="46" y="104"/>
                  </a:moveTo>
                  <a:lnTo>
                    <a:pt x="54" y="101"/>
                  </a:lnTo>
                  <a:lnTo>
                    <a:pt x="7" y="0"/>
                  </a:lnTo>
                  <a:lnTo>
                    <a:pt x="0" y="3"/>
                  </a:lnTo>
                  <a:lnTo>
                    <a:pt x="46" y="10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7" name="Freeform 15"/>
            <p:cNvSpPr>
              <a:spLocks/>
            </p:cNvSpPr>
            <p:nvPr/>
          </p:nvSpPr>
          <p:spPr bwMode="auto">
            <a:xfrm>
              <a:off x="134" y="4113"/>
              <a:ext cx="53" cy="107"/>
            </a:xfrm>
            <a:custGeom>
              <a:avLst/>
              <a:gdLst>
                <a:gd name="T0" fmla="*/ 45 w 53"/>
                <a:gd name="T1" fmla="*/ 106 h 107"/>
                <a:gd name="T2" fmla="*/ 52 w 53"/>
                <a:gd name="T3" fmla="*/ 102 h 107"/>
                <a:gd name="T4" fmla="*/ 6 w 53"/>
                <a:gd name="T5" fmla="*/ 0 h 107"/>
                <a:gd name="T6" fmla="*/ 0 w 53"/>
                <a:gd name="T7" fmla="*/ 4 h 107"/>
                <a:gd name="T8" fmla="*/ 45 w 53"/>
                <a:gd name="T9" fmla="*/ 106 h 107"/>
              </a:gdLst>
              <a:ahLst/>
              <a:cxnLst>
                <a:cxn ang="0">
                  <a:pos x="T0" y="T1"/>
                </a:cxn>
                <a:cxn ang="0">
                  <a:pos x="T2" y="T3"/>
                </a:cxn>
                <a:cxn ang="0">
                  <a:pos x="T4" y="T5"/>
                </a:cxn>
                <a:cxn ang="0">
                  <a:pos x="T6" y="T7"/>
                </a:cxn>
                <a:cxn ang="0">
                  <a:pos x="T8" y="T9"/>
                </a:cxn>
              </a:cxnLst>
              <a:rect l="0" t="0" r="r" b="b"/>
              <a:pathLst>
                <a:path w="53" h="107">
                  <a:moveTo>
                    <a:pt x="45" y="106"/>
                  </a:moveTo>
                  <a:lnTo>
                    <a:pt x="52" y="102"/>
                  </a:lnTo>
                  <a:lnTo>
                    <a:pt x="6" y="0"/>
                  </a:lnTo>
                  <a:lnTo>
                    <a:pt x="0" y="4"/>
                  </a:lnTo>
                  <a:lnTo>
                    <a:pt x="45" y="10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8" name="Freeform 16"/>
            <p:cNvSpPr>
              <a:spLocks/>
            </p:cNvSpPr>
            <p:nvPr/>
          </p:nvSpPr>
          <p:spPr bwMode="auto">
            <a:xfrm>
              <a:off x="114" y="4105"/>
              <a:ext cx="57" cy="115"/>
            </a:xfrm>
            <a:custGeom>
              <a:avLst/>
              <a:gdLst>
                <a:gd name="T0" fmla="*/ 49 w 57"/>
                <a:gd name="T1" fmla="*/ 114 h 115"/>
                <a:gd name="T2" fmla="*/ 56 w 57"/>
                <a:gd name="T3" fmla="*/ 111 h 115"/>
                <a:gd name="T4" fmla="*/ 5 w 57"/>
                <a:gd name="T5" fmla="*/ 0 h 115"/>
                <a:gd name="T6" fmla="*/ 0 w 57"/>
                <a:gd name="T7" fmla="*/ 2 h 115"/>
                <a:gd name="T8" fmla="*/ 49 w 57"/>
                <a:gd name="T9" fmla="*/ 114 h 115"/>
              </a:gdLst>
              <a:ahLst/>
              <a:cxnLst>
                <a:cxn ang="0">
                  <a:pos x="T0" y="T1"/>
                </a:cxn>
                <a:cxn ang="0">
                  <a:pos x="T2" y="T3"/>
                </a:cxn>
                <a:cxn ang="0">
                  <a:pos x="T4" y="T5"/>
                </a:cxn>
                <a:cxn ang="0">
                  <a:pos x="T6" y="T7"/>
                </a:cxn>
                <a:cxn ang="0">
                  <a:pos x="T8" y="T9"/>
                </a:cxn>
              </a:cxnLst>
              <a:rect l="0" t="0" r="r" b="b"/>
              <a:pathLst>
                <a:path w="57" h="115">
                  <a:moveTo>
                    <a:pt x="49" y="114"/>
                  </a:moveTo>
                  <a:lnTo>
                    <a:pt x="56" y="111"/>
                  </a:lnTo>
                  <a:lnTo>
                    <a:pt x="5" y="0"/>
                  </a:lnTo>
                  <a:lnTo>
                    <a:pt x="0" y="2"/>
                  </a:lnTo>
                  <a:lnTo>
                    <a:pt x="49" y="11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9" name="Freeform 17"/>
            <p:cNvSpPr>
              <a:spLocks/>
            </p:cNvSpPr>
            <p:nvPr/>
          </p:nvSpPr>
          <p:spPr bwMode="auto">
            <a:xfrm>
              <a:off x="117" y="4105"/>
              <a:ext cx="27" cy="17"/>
            </a:xfrm>
            <a:custGeom>
              <a:avLst/>
              <a:gdLst>
                <a:gd name="T0" fmla="*/ 22 w 27"/>
                <a:gd name="T1" fmla="*/ 16 h 17"/>
                <a:gd name="T2" fmla="*/ 26 w 27"/>
                <a:gd name="T3" fmla="*/ 9 h 17"/>
                <a:gd name="T4" fmla="*/ 4 w 27"/>
                <a:gd name="T5" fmla="*/ 0 h 17"/>
                <a:gd name="T6" fmla="*/ 0 w 27"/>
                <a:gd name="T7" fmla="*/ 6 h 17"/>
                <a:gd name="T8" fmla="*/ 22 w 27"/>
                <a:gd name="T9" fmla="*/ 16 h 17"/>
              </a:gdLst>
              <a:ahLst/>
              <a:cxnLst>
                <a:cxn ang="0">
                  <a:pos x="T0" y="T1"/>
                </a:cxn>
                <a:cxn ang="0">
                  <a:pos x="T2" y="T3"/>
                </a:cxn>
                <a:cxn ang="0">
                  <a:pos x="T4" y="T5"/>
                </a:cxn>
                <a:cxn ang="0">
                  <a:pos x="T6" y="T7"/>
                </a:cxn>
                <a:cxn ang="0">
                  <a:pos x="T8" y="T9"/>
                </a:cxn>
              </a:cxnLst>
              <a:rect l="0" t="0" r="r" b="b"/>
              <a:pathLst>
                <a:path w="27" h="17">
                  <a:moveTo>
                    <a:pt x="22" y="16"/>
                  </a:moveTo>
                  <a:lnTo>
                    <a:pt x="26" y="9"/>
                  </a:lnTo>
                  <a:lnTo>
                    <a:pt x="4" y="0"/>
                  </a:lnTo>
                  <a:lnTo>
                    <a:pt x="0" y="6"/>
                  </a:lnTo>
                  <a:lnTo>
                    <a:pt x="22" y="1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0" name="Freeform 18"/>
            <p:cNvSpPr>
              <a:spLocks/>
            </p:cNvSpPr>
            <p:nvPr/>
          </p:nvSpPr>
          <p:spPr bwMode="auto">
            <a:xfrm>
              <a:off x="224" y="4060"/>
              <a:ext cx="28" cy="18"/>
            </a:xfrm>
            <a:custGeom>
              <a:avLst/>
              <a:gdLst>
                <a:gd name="T0" fmla="*/ 23 w 28"/>
                <a:gd name="T1" fmla="*/ 17 h 18"/>
                <a:gd name="T2" fmla="*/ 27 w 28"/>
                <a:gd name="T3" fmla="*/ 10 h 18"/>
                <a:gd name="T4" fmla="*/ 4 w 28"/>
                <a:gd name="T5" fmla="*/ 0 h 18"/>
                <a:gd name="T6" fmla="*/ 0 w 28"/>
                <a:gd name="T7" fmla="*/ 5 h 18"/>
                <a:gd name="T8" fmla="*/ 23 w 28"/>
                <a:gd name="T9" fmla="*/ 17 h 18"/>
              </a:gdLst>
              <a:ahLst/>
              <a:cxnLst>
                <a:cxn ang="0">
                  <a:pos x="T0" y="T1"/>
                </a:cxn>
                <a:cxn ang="0">
                  <a:pos x="T2" y="T3"/>
                </a:cxn>
                <a:cxn ang="0">
                  <a:pos x="T4" y="T5"/>
                </a:cxn>
                <a:cxn ang="0">
                  <a:pos x="T6" y="T7"/>
                </a:cxn>
                <a:cxn ang="0">
                  <a:pos x="T8" y="T9"/>
                </a:cxn>
              </a:cxnLst>
              <a:rect l="0" t="0" r="r" b="b"/>
              <a:pathLst>
                <a:path w="28" h="18">
                  <a:moveTo>
                    <a:pt x="23" y="17"/>
                  </a:moveTo>
                  <a:lnTo>
                    <a:pt x="27" y="10"/>
                  </a:lnTo>
                  <a:lnTo>
                    <a:pt x="4" y="0"/>
                  </a:lnTo>
                  <a:lnTo>
                    <a:pt x="0" y="5"/>
                  </a:lnTo>
                  <a:lnTo>
                    <a:pt x="23"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469900" y="155575"/>
            <a:ext cx="5872163" cy="4403725"/>
          </a:xfrm>
          <a:ln cap="flat"/>
        </p:spPr>
      </p:sp>
      <p:sp>
        <p:nvSpPr>
          <p:cNvPr id="40963" name="Rectangle 3"/>
          <p:cNvSpPr>
            <a:spLocks noGrp="1" noChangeArrowheads="1"/>
          </p:cNvSpPr>
          <p:nvPr>
            <p:ph type="body" idx="1"/>
          </p:nvPr>
        </p:nvSpPr>
        <p:spPr>
          <a:noFill/>
          <a:ln/>
        </p:spPr>
        <p:txBody>
          <a:bodyPr/>
          <a:lstStyle/>
          <a:p>
            <a:pPr>
              <a:tabLst/>
            </a:pPr>
            <a:r>
              <a:rPr lang="en-US"/>
              <a:t>Revoking Object Privileges (continued)</a:t>
            </a:r>
          </a:p>
          <a:p>
            <a:pPr lvl="1">
              <a:tabLst/>
            </a:pPr>
            <a:r>
              <a:rPr lang="en-US"/>
              <a:t>The example on the slide revokes SELECT and INSERT privileges given to user Scott on the DEPT table.</a:t>
            </a:r>
          </a:p>
          <a:p>
            <a:pPr lvl="1">
              <a:tabLst/>
            </a:pPr>
            <a:r>
              <a:rPr lang="en-US" b="1"/>
              <a:t>Note: </a:t>
            </a:r>
            <a:r>
              <a:rPr lang="en-US">
                <a:latin typeface="Times" charset="0"/>
              </a:rPr>
              <a:t>If a user is granted a privilege WITH GRANT OPTION, that user can also grant the privilege WITH GRANT OPTION, so that a long chain of grantees is possible, but no circular grants are permitted. If the owner revokes a privilege from a user who granted the privilege to other users, the REVOKE cascades to all privileges granted.</a:t>
            </a:r>
          </a:p>
          <a:p>
            <a:pPr lvl="1">
              <a:tabLst/>
            </a:pPr>
            <a:r>
              <a:rPr lang="en-US">
                <a:latin typeface="Times" charset="0"/>
              </a:rPr>
              <a:t>For example, if user A grants SELECT privilege on a table to user B including the WITH GRANT OPTION, user B can grant to user C the SELECT privilege WITH GRANT OPTION, and user C can then grant to user D the SELECT privilege. If user A the revokes then privilege from user B, then the privileges granted to users C and D are also revoked.</a:t>
            </a:r>
          </a:p>
          <a:p>
            <a:pPr>
              <a:tabLst/>
            </a:pPr>
            <a:endParaRPr lang="en-US" b="0">
              <a:latin typeface="Times"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3860800" y="0"/>
            <a:ext cx="29591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1" name="Rectangle 3"/>
          <p:cNvSpPr>
            <a:spLocks noChangeArrowheads="1"/>
          </p:cNvSpPr>
          <p:nvPr/>
        </p:nvSpPr>
        <p:spPr bwMode="auto">
          <a:xfrm>
            <a:off x="-3175" y="0"/>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2" name="Rectangle 4"/>
          <p:cNvSpPr>
            <a:spLocks noGrp="1" noChangeArrowheads="1"/>
          </p:cNvSpPr>
          <p:nvPr>
            <p:ph type="body" idx="1"/>
          </p:nvPr>
        </p:nvSpPr>
        <p:spPr>
          <a:xfrm>
            <a:off x="396875" y="4765675"/>
            <a:ext cx="5995988" cy="3749675"/>
          </a:xfrm>
          <a:noFill/>
          <a:ln/>
        </p:spPr>
        <p:txBody>
          <a:bodyPr/>
          <a:lstStyle/>
          <a:p>
            <a:pPr>
              <a:tabLst/>
            </a:pPr>
            <a:r>
              <a:rPr lang="en-US"/>
              <a:t>Summary</a:t>
            </a:r>
          </a:p>
          <a:p>
            <a:pPr lvl="1">
              <a:tabLst/>
            </a:pPr>
            <a:r>
              <a:rPr lang="en-US"/>
              <a:t>DBAs establish initial database security for users by assigning privileges to the users.</a:t>
            </a:r>
          </a:p>
          <a:p>
            <a:pPr lvl="2">
              <a:tabLst/>
            </a:pPr>
            <a:r>
              <a:rPr lang="en-US"/>
              <a:t>The DBA creates users who must have a password. The DBA is also responsible for establishing the initial system privileges for a user. </a:t>
            </a:r>
          </a:p>
          <a:p>
            <a:pPr lvl="2">
              <a:tabLst/>
            </a:pPr>
            <a:r>
              <a:rPr lang="en-US"/>
              <a:t>Once the user has created an object, the user can pass along any of the available object privileges to other users or to all users by using the GRANT statement.</a:t>
            </a:r>
          </a:p>
          <a:p>
            <a:pPr lvl="2">
              <a:tabLst/>
            </a:pPr>
            <a:r>
              <a:rPr lang="en-US"/>
              <a:t>A DBA can create roles by using the CREATE ROLE statement to pass along a collection of system or object privileges to multiple users. Roles make granting and revoking privileges easier to maintain.</a:t>
            </a:r>
          </a:p>
          <a:p>
            <a:pPr lvl="2">
              <a:tabLst/>
            </a:pPr>
            <a:r>
              <a:rPr lang="en-US"/>
              <a:t>Users can change their password by using the ALTER USER statement.</a:t>
            </a:r>
          </a:p>
          <a:p>
            <a:pPr lvl="2">
              <a:tabLst/>
            </a:pPr>
            <a:r>
              <a:rPr lang="en-US"/>
              <a:t>You can remove privileges from users by using the REVOKE statement.</a:t>
            </a:r>
          </a:p>
          <a:p>
            <a:pPr lvl="2">
              <a:tabLst/>
            </a:pPr>
            <a:r>
              <a:rPr lang="en-US"/>
              <a:t>Data dictionary views allow users to view the privileges granted to them and those that are granted on their objects.</a:t>
            </a:r>
          </a:p>
          <a:p>
            <a:pPr lvl="2">
              <a:buFontTx/>
              <a:buNone/>
              <a:tabLst/>
            </a:pPr>
            <a:endParaRPr lang="en-US"/>
          </a:p>
          <a:p>
            <a:pPr lvl="1">
              <a:tabLst/>
            </a:pPr>
            <a:r>
              <a:rPr lang="en-US"/>
              <a:t>		</a:t>
            </a:r>
          </a:p>
        </p:txBody>
      </p:sp>
      <p:sp>
        <p:nvSpPr>
          <p:cNvPr id="43013" name="Rectangle 5"/>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60800" y="0"/>
            <a:ext cx="29591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 name="Rectangle 3"/>
          <p:cNvSpPr>
            <a:spLocks noChangeArrowheads="1"/>
          </p:cNvSpPr>
          <p:nvPr/>
        </p:nvSpPr>
        <p:spPr bwMode="auto">
          <a:xfrm>
            <a:off x="-3175" y="0"/>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4" name="Rectangle 4"/>
          <p:cNvSpPr>
            <a:spLocks noGrp="1" noChangeArrowheads="1"/>
          </p:cNvSpPr>
          <p:nvPr>
            <p:ph type="body" idx="1"/>
          </p:nvPr>
        </p:nvSpPr>
        <p:spPr>
          <a:noFill/>
          <a:ln/>
        </p:spPr>
        <p:txBody>
          <a:bodyPr/>
          <a:lstStyle/>
          <a:p>
            <a:r>
              <a:rPr lang="en-US"/>
              <a:t>Controlling User Access</a:t>
            </a:r>
          </a:p>
          <a:p>
            <a:pPr lvl="1"/>
            <a:r>
              <a:rPr lang="en-US"/>
              <a:t>In a multiple-user environment, you want to maintain security of the database access and use. With Oracle Server database security, you can do the following:</a:t>
            </a:r>
          </a:p>
          <a:p>
            <a:pPr marL="457200" lvl="2" indent="-228600"/>
            <a:r>
              <a:rPr lang="en-US"/>
              <a:t>Control database access</a:t>
            </a:r>
          </a:p>
          <a:p>
            <a:pPr marL="457200" lvl="2" indent="-228600"/>
            <a:r>
              <a:rPr lang="en-US"/>
              <a:t>Give access to specific objects in the database</a:t>
            </a:r>
          </a:p>
          <a:p>
            <a:pPr marL="457200" lvl="2" indent="-228600"/>
            <a:r>
              <a:rPr lang="en-US"/>
              <a:t>Confirm given and received </a:t>
            </a:r>
            <a:r>
              <a:rPr lang="en-US" i="1"/>
              <a:t>privileges</a:t>
            </a:r>
            <a:r>
              <a:rPr lang="en-US"/>
              <a:t> with the Oracle data dictionary</a:t>
            </a:r>
          </a:p>
          <a:p>
            <a:pPr marL="457200" lvl="2" indent="-228600"/>
            <a:r>
              <a:rPr lang="en-US"/>
              <a:t>Create synonyms for database objects</a:t>
            </a:r>
          </a:p>
          <a:p>
            <a:pPr lvl="1"/>
            <a:r>
              <a:rPr lang="en-US">
                <a:solidFill>
                  <a:srgbClr val="FC0128"/>
                </a:solidFill>
              </a:rPr>
              <a:t>Database security </a:t>
            </a:r>
            <a:r>
              <a:rPr lang="en-US"/>
              <a:t>can be classified into two categories: system security and data security. System security covers access and use of the database at the system level, such as username and password, disk space allocated to users, and system operations allowed by the user. Database security covers access and use of the database objects and the actions that those users can have on the objects.</a:t>
            </a:r>
          </a:p>
          <a:p>
            <a:endParaRPr lang="en-US" b="0">
              <a:latin typeface="Times New Roman" pitchFamily="18" charset="0"/>
            </a:endParaRPr>
          </a:p>
        </p:txBody>
      </p:sp>
      <p:sp>
        <p:nvSpPr>
          <p:cNvPr id="10245" name="Rectangle 5"/>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860800" y="0"/>
            <a:ext cx="29591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1" name="Rectangle 3"/>
          <p:cNvSpPr>
            <a:spLocks noChangeArrowheads="1"/>
          </p:cNvSpPr>
          <p:nvPr/>
        </p:nvSpPr>
        <p:spPr bwMode="auto">
          <a:xfrm>
            <a:off x="-3175" y="0"/>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2" name="Rectangle 4"/>
          <p:cNvSpPr>
            <a:spLocks noGrp="1" noChangeArrowheads="1"/>
          </p:cNvSpPr>
          <p:nvPr>
            <p:ph type="body" idx="1"/>
          </p:nvPr>
        </p:nvSpPr>
        <p:spPr>
          <a:noFill/>
          <a:ln/>
        </p:spPr>
        <p:txBody>
          <a:bodyPr/>
          <a:lstStyle/>
          <a:p>
            <a:r>
              <a:rPr lang="en-US"/>
              <a:t>Privileges</a:t>
            </a:r>
          </a:p>
          <a:p>
            <a:pPr lvl="1"/>
            <a:r>
              <a:rPr lang="en-US">
                <a:solidFill>
                  <a:srgbClr val="FC0128"/>
                </a:solidFill>
              </a:rPr>
              <a:t>Privileges </a:t>
            </a:r>
            <a:r>
              <a:rPr lang="en-US"/>
              <a:t>are the right to execute particular SQL statements. The database administrator is a high-level user with the ability to grant users access to the database and its objects. The users require </a:t>
            </a:r>
            <a:r>
              <a:rPr lang="en-US" i="1">
                <a:solidFill>
                  <a:srgbClr val="FC0128"/>
                </a:solidFill>
              </a:rPr>
              <a:t>system privileges</a:t>
            </a:r>
            <a:r>
              <a:rPr lang="en-US">
                <a:solidFill>
                  <a:srgbClr val="FC0128"/>
                </a:solidFill>
              </a:rPr>
              <a:t> </a:t>
            </a:r>
            <a:r>
              <a:rPr lang="en-US"/>
              <a:t>to gain access to the database and </a:t>
            </a:r>
            <a:r>
              <a:rPr lang="en-US" i="1">
                <a:solidFill>
                  <a:srgbClr val="FC0128"/>
                </a:solidFill>
              </a:rPr>
              <a:t>object privileges</a:t>
            </a:r>
            <a:r>
              <a:rPr lang="en-US">
                <a:solidFill>
                  <a:srgbClr val="FC0128"/>
                </a:solidFill>
              </a:rPr>
              <a:t> </a:t>
            </a:r>
            <a:r>
              <a:rPr lang="en-US"/>
              <a:t>to manipulate the content of the objects in the database. Users can also be given the privilege to grant additional privileges to other users or to </a:t>
            </a:r>
            <a:r>
              <a:rPr lang="en-US" i="1">
                <a:solidFill>
                  <a:srgbClr val="FC0128"/>
                </a:solidFill>
              </a:rPr>
              <a:t>roles</a:t>
            </a:r>
            <a:r>
              <a:rPr lang="en-US">
                <a:solidFill>
                  <a:srgbClr val="FC0128"/>
                </a:solidFill>
              </a:rPr>
              <a:t>,</a:t>
            </a:r>
            <a:r>
              <a:rPr lang="en-US"/>
              <a:t> which are named groups of related privileges.</a:t>
            </a:r>
            <a:endParaRPr lang="en-US" b="1"/>
          </a:p>
          <a:p>
            <a:pPr>
              <a:spcBef>
                <a:spcPct val="96000"/>
              </a:spcBef>
            </a:pPr>
            <a:r>
              <a:rPr lang="en-US">
                <a:latin typeface="Helvetica" charset="0"/>
              </a:rPr>
              <a:t>Schema</a:t>
            </a:r>
          </a:p>
          <a:p>
            <a:pPr lvl="1"/>
            <a:r>
              <a:rPr lang="en-US"/>
              <a:t>A </a:t>
            </a:r>
            <a:r>
              <a:rPr lang="en-US" i="1"/>
              <a:t>schema</a:t>
            </a:r>
            <a:r>
              <a:rPr lang="en-US"/>
              <a:t> is a collection of objects, such as tables, views, and sequences. The </a:t>
            </a:r>
            <a:r>
              <a:rPr lang="en-US">
                <a:solidFill>
                  <a:srgbClr val="FC0128"/>
                </a:solidFill>
              </a:rPr>
              <a:t>schema </a:t>
            </a:r>
            <a:r>
              <a:rPr lang="en-US"/>
              <a:t>is owned by a database user and has the same name as that user.</a:t>
            </a:r>
          </a:p>
          <a:p>
            <a:pPr lvl="1"/>
            <a:r>
              <a:rPr lang="en-US"/>
              <a:t>For more information, see </a:t>
            </a:r>
            <a:br>
              <a:rPr lang="en-US"/>
            </a:br>
            <a:r>
              <a:rPr lang="en-US" i="1"/>
              <a:t>Oracle Server Application Developer’s Guide, </a:t>
            </a:r>
            <a:r>
              <a:rPr lang="en-US"/>
              <a:t>Release 8, “Establishing a Security Policy” section, and </a:t>
            </a:r>
            <a:r>
              <a:rPr lang="en-US" i="1"/>
              <a:t>Oracle Server Concepts Manual</a:t>
            </a:r>
            <a:r>
              <a:rPr lang="en-US"/>
              <a:t>, Release 8, “Database Security” topic.</a:t>
            </a:r>
          </a:p>
        </p:txBody>
      </p:sp>
      <p:sp>
        <p:nvSpPr>
          <p:cNvPr id="12293" name="Rectangle 5"/>
          <p:cNvSpPr>
            <a:spLocks noGrp="1" noRot="1" noChangeAspect="1" noChangeArrowheads="1" noTextEdit="1"/>
          </p:cNvSpPr>
          <p:nvPr>
            <p:ph type="sldImg"/>
          </p:nvPr>
        </p:nvSpPr>
        <p:spPr>
          <a:xfrm>
            <a:off x="469900" y="155575"/>
            <a:ext cx="5872163" cy="4403725"/>
          </a:xfrm>
          <a:ln cap="flat"/>
        </p:spPr>
      </p:sp>
      <p:grpSp>
        <p:nvGrpSpPr>
          <p:cNvPr id="12307" name="Group 19"/>
          <p:cNvGrpSpPr>
            <a:grpSpLocks/>
          </p:cNvGrpSpPr>
          <p:nvPr/>
        </p:nvGrpSpPr>
        <p:grpSpPr bwMode="auto">
          <a:xfrm>
            <a:off x="179388" y="6656388"/>
            <a:ext cx="293687" cy="292100"/>
            <a:chOff x="113" y="4193"/>
            <a:chExt cx="185" cy="184"/>
          </a:xfrm>
        </p:grpSpPr>
        <p:sp>
          <p:nvSpPr>
            <p:cNvPr id="12294" name="Freeform 6"/>
            <p:cNvSpPr>
              <a:spLocks/>
            </p:cNvSpPr>
            <p:nvPr/>
          </p:nvSpPr>
          <p:spPr bwMode="auto">
            <a:xfrm>
              <a:off x="113" y="4193"/>
              <a:ext cx="176" cy="177"/>
            </a:xfrm>
            <a:custGeom>
              <a:avLst/>
              <a:gdLst>
                <a:gd name="T0" fmla="*/ 175 w 176"/>
                <a:gd name="T1" fmla="*/ 176 h 177"/>
                <a:gd name="T2" fmla="*/ 175 w 176"/>
                <a:gd name="T3" fmla="*/ 0 h 177"/>
                <a:gd name="T4" fmla="*/ 0 w 176"/>
                <a:gd name="T5" fmla="*/ 0 h 177"/>
                <a:gd name="T6" fmla="*/ 0 w 176"/>
                <a:gd name="T7" fmla="*/ 176 h 177"/>
                <a:gd name="T8" fmla="*/ 175 w 176"/>
                <a:gd name="T9" fmla="*/ 176 h 177"/>
              </a:gdLst>
              <a:ahLst/>
              <a:cxnLst>
                <a:cxn ang="0">
                  <a:pos x="T0" y="T1"/>
                </a:cxn>
                <a:cxn ang="0">
                  <a:pos x="T2" y="T3"/>
                </a:cxn>
                <a:cxn ang="0">
                  <a:pos x="T4" y="T5"/>
                </a:cxn>
                <a:cxn ang="0">
                  <a:pos x="T6" y="T7"/>
                </a:cxn>
                <a:cxn ang="0">
                  <a:pos x="T8" y="T9"/>
                </a:cxn>
              </a:cxnLst>
              <a:rect l="0" t="0" r="r" b="b"/>
              <a:pathLst>
                <a:path w="176" h="177">
                  <a:moveTo>
                    <a:pt x="175" y="176"/>
                  </a:moveTo>
                  <a:lnTo>
                    <a:pt x="175" y="0"/>
                  </a:lnTo>
                  <a:lnTo>
                    <a:pt x="0" y="0"/>
                  </a:lnTo>
                  <a:lnTo>
                    <a:pt x="0" y="176"/>
                  </a:lnTo>
                  <a:lnTo>
                    <a:pt x="175" y="17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5" name="Freeform 7"/>
            <p:cNvSpPr>
              <a:spLocks/>
            </p:cNvSpPr>
            <p:nvPr/>
          </p:nvSpPr>
          <p:spPr bwMode="auto">
            <a:xfrm>
              <a:off x="173" y="4260"/>
              <a:ext cx="70" cy="36"/>
            </a:xfrm>
            <a:custGeom>
              <a:avLst/>
              <a:gdLst>
                <a:gd name="T0" fmla="*/ 69 w 70"/>
                <a:gd name="T1" fmla="*/ 6 h 36"/>
                <a:gd name="T2" fmla="*/ 65 w 70"/>
                <a:gd name="T3" fmla="*/ 0 h 36"/>
                <a:gd name="T4" fmla="*/ 0 w 70"/>
                <a:gd name="T5" fmla="*/ 28 h 36"/>
                <a:gd name="T6" fmla="*/ 3 w 70"/>
                <a:gd name="T7" fmla="*/ 35 h 36"/>
                <a:gd name="T8" fmla="*/ 69 w 70"/>
                <a:gd name="T9" fmla="*/ 6 h 36"/>
              </a:gdLst>
              <a:ahLst/>
              <a:cxnLst>
                <a:cxn ang="0">
                  <a:pos x="T0" y="T1"/>
                </a:cxn>
                <a:cxn ang="0">
                  <a:pos x="T2" y="T3"/>
                </a:cxn>
                <a:cxn ang="0">
                  <a:pos x="T4" y="T5"/>
                </a:cxn>
                <a:cxn ang="0">
                  <a:pos x="T6" y="T7"/>
                </a:cxn>
                <a:cxn ang="0">
                  <a:pos x="T8" y="T9"/>
                </a:cxn>
              </a:cxnLst>
              <a:rect l="0" t="0" r="r" b="b"/>
              <a:pathLst>
                <a:path w="70" h="36">
                  <a:moveTo>
                    <a:pt x="69" y="6"/>
                  </a:moveTo>
                  <a:lnTo>
                    <a:pt x="65" y="0"/>
                  </a:lnTo>
                  <a:lnTo>
                    <a:pt x="0" y="28"/>
                  </a:lnTo>
                  <a:lnTo>
                    <a:pt x="3" y="35"/>
                  </a:lnTo>
                  <a:lnTo>
                    <a:pt x="69"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6" name="Freeform 8"/>
            <p:cNvSpPr>
              <a:spLocks/>
            </p:cNvSpPr>
            <p:nvPr/>
          </p:nvSpPr>
          <p:spPr bwMode="auto">
            <a:xfrm>
              <a:off x="182" y="4275"/>
              <a:ext cx="69" cy="37"/>
            </a:xfrm>
            <a:custGeom>
              <a:avLst/>
              <a:gdLst>
                <a:gd name="T0" fmla="*/ 68 w 69"/>
                <a:gd name="T1" fmla="*/ 7 h 37"/>
                <a:gd name="T2" fmla="*/ 65 w 69"/>
                <a:gd name="T3" fmla="*/ 0 h 37"/>
                <a:gd name="T4" fmla="*/ 0 w 69"/>
                <a:gd name="T5" fmla="*/ 29 h 37"/>
                <a:gd name="T6" fmla="*/ 3 w 69"/>
                <a:gd name="T7" fmla="*/ 36 h 37"/>
                <a:gd name="T8" fmla="*/ 68 w 69"/>
                <a:gd name="T9" fmla="*/ 7 h 37"/>
              </a:gdLst>
              <a:ahLst/>
              <a:cxnLst>
                <a:cxn ang="0">
                  <a:pos x="T0" y="T1"/>
                </a:cxn>
                <a:cxn ang="0">
                  <a:pos x="T2" y="T3"/>
                </a:cxn>
                <a:cxn ang="0">
                  <a:pos x="T4" y="T5"/>
                </a:cxn>
                <a:cxn ang="0">
                  <a:pos x="T6" y="T7"/>
                </a:cxn>
                <a:cxn ang="0">
                  <a:pos x="T8" y="T9"/>
                </a:cxn>
              </a:cxnLst>
              <a:rect l="0" t="0" r="r" b="b"/>
              <a:pathLst>
                <a:path w="69" h="37">
                  <a:moveTo>
                    <a:pt x="68" y="7"/>
                  </a:moveTo>
                  <a:lnTo>
                    <a:pt x="65" y="0"/>
                  </a:lnTo>
                  <a:lnTo>
                    <a:pt x="0" y="29"/>
                  </a:lnTo>
                  <a:lnTo>
                    <a:pt x="3" y="36"/>
                  </a:lnTo>
                  <a:lnTo>
                    <a:pt x="68"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7" name="Freeform 9"/>
            <p:cNvSpPr>
              <a:spLocks/>
            </p:cNvSpPr>
            <p:nvPr/>
          </p:nvSpPr>
          <p:spPr bwMode="auto">
            <a:xfrm>
              <a:off x="188" y="4291"/>
              <a:ext cx="68" cy="35"/>
            </a:xfrm>
            <a:custGeom>
              <a:avLst/>
              <a:gdLst>
                <a:gd name="T0" fmla="*/ 67 w 68"/>
                <a:gd name="T1" fmla="*/ 6 h 35"/>
                <a:gd name="T2" fmla="*/ 64 w 68"/>
                <a:gd name="T3" fmla="*/ 0 h 35"/>
                <a:gd name="T4" fmla="*/ 0 w 68"/>
                <a:gd name="T5" fmla="*/ 27 h 35"/>
                <a:gd name="T6" fmla="*/ 2 w 68"/>
                <a:gd name="T7" fmla="*/ 34 h 35"/>
                <a:gd name="T8" fmla="*/ 67 w 68"/>
                <a:gd name="T9" fmla="*/ 6 h 35"/>
              </a:gdLst>
              <a:ahLst/>
              <a:cxnLst>
                <a:cxn ang="0">
                  <a:pos x="T0" y="T1"/>
                </a:cxn>
                <a:cxn ang="0">
                  <a:pos x="T2" y="T3"/>
                </a:cxn>
                <a:cxn ang="0">
                  <a:pos x="T4" y="T5"/>
                </a:cxn>
                <a:cxn ang="0">
                  <a:pos x="T6" y="T7"/>
                </a:cxn>
                <a:cxn ang="0">
                  <a:pos x="T8" y="T9"/>
                </a:cxn>
              </a:cxnLst>
              <a:rect l="0" t="0" r="r" b="b"/>
              <a:pathLst>
                <a:path w="68" h="35">
                  <a:moveTo>
                    <a:pt x="67" y="6"/>
                  </a:moveTo>
                  <a:lnTo>
                    <a:pt x="64" y="0"/>
                  </a:lnTo>
                  <a:lnTo>
                    <a:pt x="0" y="27"/>
                  </a:lnTo>
                  <a:lnTo>
                    <a:pt x="2" y="34"/>
                  </a:lnTo>
                  <a:lnTo>
                    <a:pt x="67"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8" name="Freeform 10"/>
            <p:cNvSpPr>
              <a:spLocks/>
            </p:cNvSpPr>
            <p:nvPr/>
          </p:nvSpPr>
          <p:spPr bwMode="auto">
            <a:xfrm>
              <a:off x="196" y="4308"/>
              <a:ext cx="70" cy="35"/>
            </a:xfrm>
            <a:custGeom>
              <a:avLst/>
              <a:gdLst>
                <a:gd name="T0" fmla="*/ 69 w 70"/>
                <a:gd name="T1" fmla="*/ 6 h 35"/>
                <a:gd name="T2" fmla="*/ 65 w 70"/>
                <a:gd name="T3" fmla="*/ 0 h 35"/>
                <a:gd name="T4" fmla="*/ 0 w 70"/>
                <a:gd name="T5" fmla="*/ 27 h 35"/>
                <a:gd name="T6" fmla="*/ 3 w 70"/>
                <a:gd name="T7" fmla="*/ 34 h 35"/>
                <a:gd name="T8" fmla="*/ 69 w 70"/>
                <a:gd name="T9" fmla="*/ 6 h 35"/>
              </a:gdLst>
              <a:ahLst/>
              <a:cxnLst>
                <a:cxn ang="0">
                  <a:pos x="T0" y="T1"/>
                </a:cxn>
                <a:cxn ang="0">
                  <a:pos x="T2" y="T3"/>
                </a:cxn>
                <a:cxn ang="0">
                  <a:pos x="T4" y="T5"/>
                </a:cxn>
                <a:cxn ang="0">
                  <a:pos x="T6" y="T7"/>
                </a:cxn>
                <a:cxn ang="0">
                  <a:pos x="T8" y="T9"/>
                </a:cxn>
              </a:cxnLst>
              <a:rect l="0" t="0" r="r" b="b"/>
              <a:pathLst>
                <a:path w="70" h="35">
                  <a:moveTo>
                    <a:pt x="69" y="6"/>
                  </a:moveTo>
                  <a:lnTo>
                    <a:pt x="65" y="0"/>
                  </a:lnTo>
                  <a:lnTo>
                    <a:pt x="0" y="27"/>
                  </a:lnTo>
                  <a:lnTo>
                    <a:pt x="3" y="34"/>
                  </a:lnTo>
                  <a:lnTo>
                    <a:pt x="69"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9" name="Freeform 11"/>
            <p:cNvSpPr>
              <a:spLocks/>
            </p:cNvSpPr>
            <p:nvPr/>
          </p:nvSpPr>
          <p:spPr bwMode="auto">
            <a:xfrm>
              <a:off x="203" y="4323"/>
              <a:ext cx="70" cy="38"/>
            </a:xfrm>
            <a:custGeom>
              <a:avLst/>
              <a:gdLst>
                <a:gd name="T0" fmla="*/ 69 w 70"/>
                <a:gd name="T1" fmla="*/ 7 h 38"/>
                <a:gd name="T2" fmla="*/ 65 w 70"/>
                <a:gd name="T3" fmla="*/ 0 h 38"/>
                <a:gd name="T4" fmla="*/ 0 w 70"/>
                <a:gd name="T5" fmla="*/ 29 h 38"/>
                <a:gd name="T6" fmla="*/ 3 w 70"/>
                <a:gd name="T7" fmla="*/ 37 h 38"/>
                <a:gd name="T8" fmla="*/ 69 w 70"/>
                <a:gd name="T9" fmla="*/ 7 h 38"/>
              </a:gdLst>
              <a:ahLst/>
              <a:cxnLst>
                <a:cxn ang="0">
                  <a:pos x="T0" y="T1"/>
                </a:cxn>
                <a:cxn ang="0">
                  <a:pos x="T2" y="T3"/>
                </a:cxn>
                <a:cxn ang="0">
                  <a:pos x="T4" y="T5"/>
                </a:cxn>
                <a:cxn ang="0">
                  <a:pos x="T6" y="T7"/>
                </a:cxn>
                <a:cxn ang="0">
                  <a:pos x="T8" y="T9"/>
                </a:cxn>
              </a:cxnLst>
              <a:rect l="0" t="0" r="r" b="b"/>
              <a:pathLst>
                <a:path w="70" h="38">
                  <a:moveTo>
                    <a:pt x="69" y="7"/>
                  </a:moveTo>
                  <a:lnTo>
                    <a:pt x="65" y="0"/>
                  </a:lnTo>
                  <a:lnTo>
                    <a:pt x="0" y="29"/>
                  </a:lnTo>
                  <a:lnTo>
                    <a:pt x="3" y="37"/>
                  </a:lnTo>
                  <a:lnTo>
                    <a:pt x="69"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0" name="Freeform 12"/>
            <p:cNvSpPr>
              <a:spLocks/>
            </p:cNvSpPr>
            <p:nvPr/>
          </p:nvSpPr>
          <p:spPr bwMode="auto">
            <a:xfrm>
              <a:off x="133" y="4222"/>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Lst>
              <a:ahLst/>
              <a:cxnLst>
                <a:cxn ang="0">
                  <a:pos x="T0" y="T1"/>
                </a:cxn>
                <a:cxn ang="0">
                  <a:pos x="T2" y="T3"/>
                </a:cxn>
                <a:cxn ang="0">
                  <a:pos x="T4" y="T5"/>
                </a:cxn>
                <a:cxn ang="0">
                  <a:pos x="T6" y="T7"/>
                </a:cxn>
                <a:cxn ang="0">
                  <a:pos x="T8" y="T9"/>
                </a:cxn>
              </a:cxnLst>
              <a:rect l="0" t="0" r="r" b="b"/>
              <a:pathLst>
                <a:path w="121" h="58">
                  <a:moveTo>
                    <a:pt x="120" y="7"/>
                  </a:moveTo>
                  <a:lnTo>
                    <a:pt x="118" y="0"/>
                  </a:lnTo>
                  <a:lnTo>
                    <a:pt x="0" y="50"/>
                  </a:lnTo>
                  <a:lnTo>
                    <a:pt x="2" y="57"/>
                  </a:lnTo>
                  <a:lnTo>
                    <a:pt x="120"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1" name="Freeform 13"/>
            <p:cNvSpPr>
              <a:spLocks/>
            </p:cNvSpPr>
            <p:nvPr/>
          </p:nvSpPr>
          <p:spPr bwMode="auto">
            <a:xfrm>
              <a:off x="117" y="4210"/>
              <a:ext cx="122" cy="59"/>
            </a:xfrm>
            <a:custGeom>
              <a:avLst/>
              <a:gdLst>
                <a:gd name="T0" fmla="*/ 121 w 122"/>
                <a:gd name="T1" fmla="*/ 7 h 59"/>
                <a:gd name="T2" fmla="*/ 118 w 122"/>
                <a:gd name="T3" fmla="*/ 0 h 59"/>
                <a:gd name="T4" fmla="*/ 0 w 122"/>
                <a:gd name="T5" fmla="*/ 51 h 59"/>
                <a:gd name="T6" fmla="*/ 1 w 122"/>
                <a:gd name="T7" fmla="*/ 58 h 59"/>
                <a:gd name="T8" fmla="*/ 121 w 122"/>
                <a:gd name="T9" fmla="*/ 7 h 59"/>
              </a:gdLst>
              <a:ahLst/>
              <a:cxnLst>
                <a:cxn ang="0">
                  <a:pos x="T0" y="T1"/>
                </a:cxn>
                <a:cxn ang="0">
                  <a:pos x="T2" y="T3"/>
                </a:cxn>
                <a:cxn ang="0">
                  <a:pos x="T4" y="T5"/>
                </a:cxn>
                <a:cxn ang="0">
                  <a:pos x="T6" y="T7"/>
                </a:cxn>
                <a:cxn ang="0">
                  <a:pos x="T8" y="T9"/>
                </a:cxn>
              </a:cxnLst>
              <a:rect l="0" t="0" r="r" b="b"/>
              <a:pathLst>
                <a:path w="122" h="59">
                  <a:moveTo>
                    <a:pt x="121" y="7"/>
                  </a:moveTo>
                  <a:lnTo>
                    <a:pt x="118" y="0"/>
                  </a:lnTo>
                  <a:lnTo>
                    <a:pt x="0" y="51"/>
                  </a:lnTo>
                  <a:lnTo>
                    <a:pt x="1" y="58"/>
                  </a:lnTo>
                  <a:lnTo>
                    <a:pt x="121"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2" name="Freeform 14"/>
            <p:cNvSpPr>
              <a:spLocks/>
            </p:cNvSpPr>
            <p:nvPr/>
          </p:nvSpPr>
          <p:spPr bwMode="auto">
            <a:xfrm>
              <a:off x="243" y="4224"/>
              <a:ext cx="55" cy="104"/>
            </a:xfrm>
            <a:custGeom>
              <a:avLst/>
              <a:gdLst>
                <a:gd name="T0" fmla="*/ 46 w 55"/>
                <a:gd name="T1" fmla="*/ 103 h 104"/>
                <a:gd name="T2" fmla="*/ 54 w 55"/>
                <a:gd name="T3" fmla="*/ 100 h 104"/>
                <a:gd name="T4" fmla="*/ 7 w 55"/>
                <a:gd name="T5" fmla="*/ 0 h 104"/>
                <a:gd name="T6" fmla="*/ 0 w 55"/>
                <a:gd name="T7" fmla="*/ 2 h 104"/>
                <a:gd name="T8" fmla="*/ 46 w 55"/>
                <a:gd name="T9" fmla="*/ 103 h 104"/>
              </a:gdLst>
              <a:ahLst/>
              <a:cxnLst>
                <a:cxn ang="0">
                  <a:pos x="T0" y="T1"/>
                </a:cxn>
                <a:cxn ang="0">
                  <a:pos x="T2" y="T3"/>
                </a:cxn>
                <a:cxn ang="0">
                  <a:pos x="T4" y="T5"/>
                </a:cxn>
                <a:cxn ang="0">
                  <a:pos x="T6" y="T7"/>
                </a:cxn>
                <a:cxn ang="0">
                  <a:pos x="T8" y="T9"/>
                </a:cxn>
              </a:cxnLst>
              <a:rect l="0" t="0" r="r" b="b"/>
              <a:pathLst>
                <a:path w="55" h="104">
                  <a:moveTo>
                    <a:pt x="46" y="103"/>
                  </a:moveTo>
                  <a:lnTo>
                    <a:pt x="54" y="100"/>
                  </a:lnTo>
                  <a:lnTo>
                    <a:pt x="7" y="0"/>
                  </a:lnTo>
                  <a:lnTo>
                    <a:pt x="0" y="2"/>
                  </a:lnTo>
                  <a:lnTo>
                    <a:pt x="46" y="10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3" name="Freeform 15"/>
            <p:cNvSpPr>
              <a:spLocks/>
            </p:cNvSpPr>
            <p:nvPr/>
          </p:nvSpPr>
          <p:spPr bwMode="auto">
            <a:xfrm>
              <a:off x="133" y="4269"/>
              <a:ext cx="53" cy="108"/>
            </a:xfrm>
            <a:custGeom>
              <a:avLst/>
              <a:gdLst>
                <a:gd name="T0" fmla="*/ 45 w 53"/>
                <a:gd name="T1" fmla="*/ 107 h 108"/>
                <a:gd name="T2" fmla="*/ 52 w 53"/>
                <a:gd name="T3" fmla="*/ 102 h 108"/>
                <a:gd name="T4" fmla="*/ 6 w 53"/>
                <a:gd name="T5" fmla="*/ 0 h 108"/>
                <a:gd name="T6" fmla="*/ 0 w 53"/>
                <a:gd name="T7" fmla="*/ 4 h 108"/>
                <a:gd name="T8" fmla="*/ 45 w 53"/>
                <a:gd name="T9" fmla="*/ 107 h 108"/>
              </a:gdLst>
              <a:ahLst/>
              <a:cxnLst>
                <a:cxn ang="0">
                  <a:pos x="T0" y="T1"/>
                </a:cxn>
                <a:cxn ang="0">
                  <a:pos x="T2" y="T3"/>
                </a:cxn>
                <a:cxn ang="0">
                  <a:pos x="T4" y="T5"/>
                </a:cxn>
                <a:cxn ang="0">
                  <a:pos x="T6" y="T7"/>
                </a:cxn>
                <a:cxn ang="0">
                  <a:pos x="T8" y="T9"/>
                </a:cxn>
              </a:cxnLst>
              <a:rect l="0" t="0" r="r" b="b"/>
              <a:pathLst>
                <a:path w="53" h="108">
                  <a:moveTo>
                    <a:pt x="45" y="107"/>
                  </a:moveTo>
                  <a:lnTo>
                    <a:pt x="52" y="102"/>
                  </a:lnTo>
                  <a:lnTo>
                    <a:pt x="6" y="0"/>
                  </a:lnTo>
                  <a:lnTo>
                    <a:pt x="0" y="4"/>
                  </a:lnTo>
                  <a:lnTo>
                    <a:pt x="45" y="10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4" name="Freeform 16"/>
            <p:cNvSpPr>
              <a:spLocks/>
            </p:cNvSpPr>
            <p:nvPr/>
          </p:nvSpPr>
          <p:spPr bwMode="auto">
            <a:xfrm>
              <a:off x="113" y="4261"/>
              <a:ext cx="57" cy="116"/>
            </a:xfrm>
            <a:custGeom>
              <a:avLst/>
              <a:gdLst>
                <a:gd name="T0" fmla="*/ 49 w 57"/>
                <a:gd name="T1" fmla="*/ 115 h 116"/>
                <a:gd name="T2" fmla="*/ 56 w 57"/>
                <a:gd name="T3" fmla="*/ 112 h 116"/>
                <a:gd name="T4" fmla="*/ 5 w 57"/>
                <a:gd name="T5" fmla="*/ 0 h 116"/>
                <a:gd name="T6" fmla="*/ 0 w 57"/>
                <a:gd name="T7" fmla="*/ 2 h 116"/>
                <a:gd name="T8" fmla="*/ 49 w 57"/>
                <a:gd name="T9" fmla="*/ 115 h 116"/>
              </a:gdLst>
              <a:ahLst/>
              <a:cxnLst>
                <a:cxn ang="0">
                  <a:pos x="T0" y="T1"/>
                </a:cxn>
                <a:cxn ang="0">
                  <a:pos x="T2" y="T3"/>
                </a:cxn>
                <a:cxn ang="0">
                  <a:pos x="T4" y="T5"/>
                </a:cxn>
                <a:cxn ang="0">
                  <a:pos x="T6" y="T7"/>
                </a:cxn>
                <a:cxn ang="0">
                  <a:pos x="T8" y="T9"/>
                </a:cxn>
              </a:cxnLst>
              <a:rect l="0" t="0" r="r" b="b"/>
              <a:pathLst>
                <a:path w="57" h="116">
                  <a:moveTo>
                    <a:pt x="49" y="115"/>
                  </a:moveTo>
                  <a:lnTo>
                    <a:pt x="56" y="112"/>
                  </a:lnTo>
                  <a:lnTo>
                    <a:pt x="5" y="0"/>
                  </a:lnTo>
                  <a:lnTo>
                    <a:pt x="0" y="2"/>
                  </a:lnTo>
                  <a:lnTo>
                    <a:pt x="49" y="115"/>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5" name="Freeform 17"/>
            <p:cNvSpPr>
              <a:spLocks/>
            </p:cNvSpPr>
            <p:nvPr/>
          </p:nvSpPr>
          <p:spPr bwMode="auto">
            <a:xfrm>
              <a:off x="116" y="4261"/>
              <a:ext cx="27" cy="18"/>
            </a:xfrm>
            <a:custGeom>
              <a:avLst/>
              <a:gdLst>
                <a:gd name="T0" fmla="*/ 22 w 27"/>
                <a:gd name="T1" fmla="*/ 17 h 18"/>
                <a:gd name="T2" fmla="*/ 26 w 27"/>
                <a:gd name="T3" fmla="*/ 10 h 18"/>
                <a:gd name="T4" fmla="*/ 4 w 27"/>
                <a:gd name="T5" fmla="*/ 0 h 18"/>
                <a:gd name="T6" fmla="*/ 0 w 27"/>
                <a:gd name="T7" fmla="*/ 6 h 18"/>
                <a:gd name="T8" fmla="*/ 22 w 27"/>
                <a:gd name="T9" fmla="*/ 17 h 18"/>
              </a:gdLst>
              <a:ahLst/>
              <a:cxnLst>
                <a:cxn ang="0">
                  <a:pos x="T0" y="T1"/>
                </a:cxn>
                <a:cxn ang="0">
                  <a:pos x="T2" y="T3"/>
                </a:cxn>
                <a:cxn ang="0">
                  <a:pos x="T4" y="T5"/>
                </a:cxn>
                <a:cxn ang="0">
                  <a:pos x="T6" y="T7"/>
                </a:cxn>
                <a:cxn ang="0">
                  <a:pos x="T8" y="T9"/>
                </a:cxn>
              </a:cxnLst>
              <a:rect l="0" t="0" r="r" b="b"/>
              <a:pathLst>
                <a:path w="27" h="18">
                  <a:moveTo>
                    <a:pt x="22" y="17"/>
                  </a:moveTo>
                  <a:lnTo>
                    <a:pt x="26" y="10"/>
                  </a:lnTo>
                  <a:lnTo>
                    <a:pt x="4" y="0"/>
                  </a:lnTo>
                  <a:lnTo>
                    <a:pt x="0" y="6"/>
                  </a:lnTo>
                  <a:lnTo>
                    <a:pt x="22"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6" name="Freeform 18"/>
            <p:cNvSpPr>
              <a:spLocks/>
            </p:cNvSpPr>
            <p:nvPr/>
          </p:nvSpPr>
          <p:spPr bwMode="auto">
            <a:xfrm>
              <a:off x="223" y="4217"/>
              <a:ext cx="28" cy="18"/>
            </a:xfrm>
            <a:custGeom>
              <a:avLst/>
              <a:gdLst>
                <a:gd name="T0" fmla="*/ 23 w 28"/>
                <a:gd name="T1" fmla="*/ 17 h 18"/>
                <a:gd name="T2" fmla="*/ 27 w 28"/>
                <a:gd name="T3" fmla="*/ 10 h 18"/>
                <a:gd name="T4" fmla="*/ 4 w 28"/>
                <a:gd name="T5" fmla="*/ 0 h 18"/>
                <a:gd name="T6" fmla="*/ 0 w 28"/>
                <a:gd name="T7" fmla="*/ 5 h 18"/>
                <a:gd name="T8" fmla="*/ 23 w 28"/>
                <a:gd name="T9" fmla="*/ 17 h 18"/>
              </a:gdLst>
              <a:ahLst/>
              <a:cxnLst>
                <a:cxn ang="0">
                  <a:pos x="T0" y="T1"/>
                </a:cxn>
                <a:cxn ang="0">
                  <a:pos x="T2" y="T3"/>
                </a:cxn>
                <a:cxn ang="0">
                  <a:pos x="T4" y="T5"/>
                </a:cxn>
                <a:cxn ang="0">
                  <a:pos x="T6" y="T7"/>
                </a:cxn>
                <a:cxn ang="0">
                  <a:pos x="T8" y="T9"/>
                </a:cxn>
              </a:cxnLst>
              <a:rect l="0" t="0" r="r" b="b"/>
              <a:pathLst>
                <a:path w="28" h="18">
                  <a:moveTo>
                    <a:pt x="23" y="17"/>
                  </a:moveTo>
                  <a:lnTo>
                    <a:pt x="27" y="10"/>
                  </a:lnTo>
                  <a:lnTo>
                    <a:pt x="4" y="0"/>
                  </a:lnTo>
                  <a:lnTo>
                    <a:pt x="0" y="5"/>
                  </a:lnTo>
                  <a:lnTo>
                    <a:pt x="23"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469900" y="155575"/>
            <a:ext cx="5872163" cy="4403725"/>
          </a:xfrm>
          <a:ln cap="flat"/>
        </p:spPr>
      </p:sp>
      <p:sp>
        <p:nvSpPr>
          <p:cNvPr id="14339" name="Rectangle 3"/>
          <p:cNvSpPr>
            <a:spLocks noGrp="1" noChangeArrowheads="1"/>
          </p:cNvSpPr>
          <p:nvPr>
            <p:ph type="body" idx="1"/>
          </p:nvPr>
        </p:nvSpPr>
        <p:spPr>
          <a:noFill/>
          <a:ln/>
        </p:spPr>
        <p:txBody>
          <a:bodyPr/>
          <a:lstStyle/>
          <a:p>
            <a:pPr>
              <a:spcAft>
                <a:spcPct val="48000"/>
              </a:spcAft>
            </a:pPr>
            <a:r>
              <a:rPr lang="en-US">
                <a:latin typeface="Helvetica" charset="0"/>
              </a:rPr>
              <a:t>System Privileges</a:t>
            </a:r>
          </a:p>
          <a:p>
            <a:pPr lvl="1"/>
            <a:r>
              <a:rPr lang="en-US"/>
              <a:t>More than 80 system privileges are available for users and roles. System privileges typically are provided by the database administrator.</a:t>
            </a:r>
          </a:p>
          <a:p>
            <a:r>
              <a:rPr lang="en-US"/>
              <a:t>Typical DBA Privileges</a:t>
            </a:r>
          </a:p>
          <a:p>
            <a:endParaRPr lang="en-US"/>
          </a:p>
          <a:p>
            <a:endParaRPr lang="en-US"/>
          </a:p>
          <a:p>
            <a:endParaRPr lang="en-US"/>
          </a:p>
          <a:p>
            <a:endParaRPr lang="en-US"/>
          </a:p>
          <a:p>
            <a:endParaRPr lang="en-US"/>
          </a:p>
        </p:txBody>
      </p:sp>
      <p:graphicFrame>
        <p:nvGraphicFramePr>
          <p:cNvPr id="14340" name="Object 4"/>
          <p:cNvGraphicFramePr>
            <a:graphicFrameLocks/>
          </p:cNvGraphicFramePr>
          <p:nvPr/>
        </p:nvGraphicFramePr>
        <p:xfrm>
          <a:off x="590550" y="5705475"/>
          <a:ext cx="5762625" cy="1409700"/>
        </p:xfrm>
        <a:graphic>
          <a:graphicData uri="http://schemas.openxmlformats.org/presentationml/2006/ole">
            <mc:AlternateContent xmlns:mc="http://schemas.openxmlformats.org/markup-compatibility/2006">
              <mc:Choice xmlns:v="urn:schemas-microsoft-com:vml" Requires="v">
                <p:oleObj spid="_x0000_s14351" name="Document" r:id="rId4" imgW="5762520" imgH="1409400" progId="Word.Document.6">
                  <p:embed/>
                </p:oleObj>
              </mc:Choice>
              <mc:Fallback>
                <p:oleObj name="Document" r:id="rId4" imgW="5762520" imgH="1409400" progId="Word.Document.6">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550" y="5705475"/>
                        <a:ext cx="576262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469900" y="155575"/>
            <a:ext cx="5872163" cy="4403725"/>
          </a:xfrm>
          <a:ln cap="flat"/>
        </p:spPr>
      </p:sp>
      <p:sp>
        <p:nvSpPr>
          <p:cNvPr id="16387" name="Rectangle 3"/>
          <p:cNvSpPr>
            <a:spLocks noGrp="1" noChangeArrowheads="1"/>
          </p:cNvSpPr>
          <p:nvPr>
            <p:ph type="body" idx="1"/>
          </p:nvPr>
        </p:nvSpPr>
        <p:spPr>
          <a:noFill/>
          <a:ln/>
        </p:spPr>
        <p:txBody>
          <a:bodyPr/>
          <a:lstStyle/>
          <a:p>
            <a:r>
              <a:rPr lang="en-US"/>
              <a:t>Creating a User</a:t>
            </a:r>
          </a:p>
          <a:p>
            <a:pPr lvl="1"/>
            <a:r>
              <a:rPr lang="en-US"/>
              <a:t>The DBA creates the user by executing the </a:t>
            </a:r>
            <a:r>
              <a:rPr lang="en-US">
                <a:solidFill>
                  <a:srgbClr val="FC0128"/>
                </a:solidFill>
              </a:rPr>
              <a:t>CREATE USER </a:t>
            </a:r>
            <a:r>
              <a:rPr lang="en-US"/>
              <a:t>statement. The user does not have any privileges at this point. The DBA can then grant a number of privileges to that user. These privileges determine what the user can do at the database level.</a:t>
            </a:r>
          </a:p>
          <a:p>
            <a:pPr lvl="1"/>
            <a:r>
              <a:rPr lang="en-US"/>
              <a:t>The slide gives the abridged syntax for creating a user. </a:t>
            </a:r>
          </a:p>
          <a:p>
            <a:pPr lvl="1"/>
            <a:r>
              <a:rPr lang="en-US"/>
              <a:t>In the syntax:</a:t>
            </a:r>
          </a:p>
          <a:p>
            <a:pPr>
              <a:lnSpc>
                <a:spcPct val="70000"/>
              </a:lnSpc>
            </a:pPr>
            <a:r>
              <a:rPr lang="en-US">
                <a:latin typeface="Times New Roman" pitchFamily="18" charset="0"/>
              </a:rPr>
              <a:t>	</a:t>
            </a:r>
            <a:r>
              <a:rPr lang="en-US" b="0" i="1">
                <a:latin typeface="Times New Roman" pitchFamily="18" charset="0"/>
              </a:rPr>
              <a:t>user			</a:t>
            </a:r>
            <a:r>
              <a:rPr lang="en-US" b="0">
                <a:latin typeface="Times New Roman" pitchFamily="18" charset="0"/>
              </a:rPr>
              <a:t>is the name of the user to be created</a:t>
            </a:r>
          </a:p>
          <a:p>
            <a:pPr>
              <a:lnSpc>
                <a:spcPct val="70000"/>
              </a:lnSpc>
            </a:pPr>
            <a:endParaRPr lang="en-US" b="0">
              <a:latin typeface="Times New Roman" pitchFamily="18" charset="0"/>
            </a:endParaRPr>
          </a:p>
          <a:p>
            <a:pPr>
              <a:lnSpc>
                <a:spcPct val="70000"/>
              </a:lnSpc>
            </a:pPr>
            <a:r>
              <a:rPr lang="en-US" b="0">
                <a:latin typeface="Times New Roman" pitchFamily="18" charset="0"/>
              </a:rPr>
              <a:t>	</a:t>
            </a:r>
            <a:r>
              <a:rPr lang="en-US" b="0" i="1">
                <a:latin typeface="Times New Roman" pitchFamily="18" charset="0"/>
              </a:rPr>
              <a:t>password</a:t>
            </a:r>
            <a:r>
              <a:rPr lang="en-US" b="0">
                <a:latin typeface="Times New Roman" pitchFamily="18" charset="0"/>
              </a:rPr>
              <a:t>		specifies that the user must log in with this password</a:t>
            </a:r>
          </a:p>
          <a:p>
            <a:pPr lvl="1"/>
            <a:r>
              <a:rPr lang="en-US"/>
              <a:t>For more information, see</a:t>
            </a:r>
            <a:r>
              <a:rPr lang="en-US" i="1"/>
              <a:t> </a:t>
            </a:r>
            <a:br>
              <a:rPr lang="en-US" i="1"/>
            </a:br>
            <a:r>
              <a:rPr lang="en-US" i="1"/>
              <a:t>Oracle Server SQL Reference, </a:t>
            </a:r>
            <a:r>
              <a:rPr lang="en-US"/>
              <a:t>Release 8, “GRANT” (System Privileges and Roles) and “CREATE USER.”</a:t>
            </a:r>
          </a:p>
        </p:txBody>
      </p:sp>
      <p:grpSp>
        <p:nvGrpSpPr>
          <p:cNvPr id="16401" name="Group 17"/>
          <p:cNvGrpSpPr>
            <a:grpSpLocks/>
          </p:cNvGrpSpPr>
          <p:nvPr/>
        </p:nvGrpSpPr>
        <p:grpSpPr bwMode="auto">
          <a:xfrm>
            <a:off x="179388" y="6557963"/>
            <a:ext cx="295275" cy="292100"/>
            <a:chOff x="113" y="4131"/>
            <a:chExt cx="186" cy="184"/>
          </a:xfrm>
        </p:grpSpPr>
        <p:sp>
          <p:nvSpPr>
            <p:cNvPr id="16388" name="Freeform 4"/>
            <p:cNvSpPr>
              <a:spLocks/>
            </p:cNvSpPr>
            <p:nvPr/>
          </p:nvSpPr>
          <p:spPr bwMode="auto">
            <a:xfrm>
              <a:off x="113" y="4131"/>
              <a:ext cx="177" cy="177"/>
            </a:xfrm>
            <a:custGeom>
              <a:avLst/>
              <a:gdLst>
                <a:gd name="T0" fmla="*/ 176 w 177"/>
                <a:gd name="T1" fmla="*/ 176 h 177"/>
                <a:gd name="T2" fmla="*/ 176 w 177"/>
                <a:gd name="T3" fmla="*/ 0 h 177"/>
                <a:gd name="T4" fmla="*/ 0 w 177"/>
                <a:gd name="T5" fmla="*/ 0 h 177"/>
                <a:gd name="T6" fmla="*/ 0 w 177"/>
                <a:gd name="T7" fmla="*/ 176 h 177"/>
                <a:gd name="T8" fmla="*/ 176 w 177"/>
                <a:gd name="T9" fmla="*/ 176 h 177"/>
              </a:gdLst>
              <a:ahLst/>
              <a:cxnLst>
                <a:cxn ang="0">
                  <a:pos x="T0" y="T1"/>
                </a:cxn>
                <a:cxn ang="0">
                  <a:pos x="T2" y="T3"/>
                </a:cxn>
                <a:cxn ang="0">
                  <a:pos x="T4" y="T5"/>
                </a:cxn>
                <a:cxn ang="0">
                  <a:pos x="T6" y="T7"/>
                </a:cxn>
                <a:cxn ang="0">
                  <a:pos x="T8" y="T9"/>
                </a:cxn>
              </a:cxnLst>
              <a:rect l="0" t="0" r="r" b="b"/>
              <a:pathLst>
                <a:path w="177" h="177">
                  <a:moveTo>
                    <a:pt x="176" y="176"/>
                  </a:moveTo>
                  <a:lnTo>
                    <a:pt x="176" y="0"/>
                  </a:lnTo>
                  <a:lnTo>
                    <a:pt x="0" y="0"/>
                  </a:lnTo>
                  <a:lnTo>
                    <a:pt x="0" y="176"/>
                  </a:lnTo>
                  <a:lnTo>
                    <a:pt x="176" y="17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89" name="Freeform 5"/>
            <p:cNvSpPr>
              <a:spLocks/>
            </p:cNvSpPr>
            <p:nvPr/>
          </p:nvSpPr>
          <p:spPr bwMode="auto">
            <a:xfrm>
              <a:off x="174" y="4198"/>
              <a:ext cx="70" cy="36"/>
            </a:xfrm>
            <a:custGeom>
              <a:avLst/>
              <a:gdLst>
                <a:gd name="T0" fmla="*/ 69 w 70"/>
                <a:gd name="T1" fmla="*/ 6 h 36"/>
                <a:gd name="T2" fmla="*/ 65 w 70"/>
                <a:gd name="T3" fmla="*/ 0 h 36"/>
                <a:gd name="T4" fmla="*/ 0 w 70"/>
                <a:gd name="T5" fmla="*/ 28 h 36"/>
                <a:gd name="T6" fmla="*/ 3 w 70"/>
                <a:gd name="T7" fmla="*/ 35 h 36"/>
                <a:gd name="T8" fmla="*/ 69 w 70"/>
                <a:gd name="T9" fmla="*/ 6 h 36"/>
              </a:gdLst>
              <a:ahLst/>
              <a:cxnLst>
                <a:cxn ang="0">
                  <a:pos x="T0" y="T1"/>
                </a:cxn>
                <a:cxn ang="0">
                  <a:pos x="T2" y="T3"/>
                </a:cxn>
                <a:cxn ang="0">
                  <a:pos x="T4" y="T5"/>
                </a:cxn>
                <a:cxn ang="0">
                  <a:pos x="T6" y="T7"/>
                </a:cxn>
                <a:cxn ang="0">
                  <a:pos x="T8" y="T9"/>
                </a:cxn>
              </a:cxnLst>
              <a:rect l="0" t="0" r="r" b="b"/>
              <a:pathLst>
                <a:path w="70" h="36">
                  <a:moveTo>
                    <a:pt x="69" y="6"/>
                  </a:moveTo>
                  <a:lnTo>
                    <a:pt x="65" y="0"/>
                  </a:lnTo>
                  <a:lnTo>
                    <a:pt x="0" y="28"/>
                  </a:lnTo>
                  <a:lnTo>
                    <a:pt x="3" y="35"/>
                  </a:lnTo>
                  <a:lnTo>
                    <a:pt x="69"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0" name="Freeform 6"/>
            <p:cNvSpPr>
              <a:spLocks/>
            </p:cNvSpPr>
            <p:nvPr/>
          </p:nvSpPr>
          <p:spPr bwMode="auto">
            <a:xfrm>
              <a:off x="183" y="4214"/>
              <a:ext cx="69" cy="36"/>
            </a:xfrm>
            <a:custGeom>
              <a:avLst/>
              <a:gdLst>
                <a:gd name="T0" fmla="*/ 68 w 69"/>
                <a:gd name="T1" fmla="*/ 6 h 36"/>
                <a:gd name="T2" fmla="*/ 65 w 69"/>
                <a:gd name="T3" fmla="*/ 0 h 36"/>
                <a:gd name="T4" fmla="*/ 0 w 69"/>
                <a:gd name="T5" fmla="*/ 28 h 36"/>
                <a:gd name="T6" fmla="*/ 3 w 69"/>
                <a:gd name="T7" fmla="*/ 35 h 36"/>
                <a:gd name="T8" fmla="*/ 68 w 69"/>
                <a:gd name="T9" fmla="*/ 6 h 36"/>
              </a:gdLst>
              <a:ahLst/>
              <a:cxnLst>
                <a:cxn ang="0">
                  <a:pos x="T0" y="T1"/>
                </a:cxn>
                <a:cxn ang="0">
                  <a:pos x="T2" y="T3"/>
                </a:cxn>
                <a:cxn ang="0">
                  <a:pos x="T4" y="T5"/>
                </a:cxn>
                <a:cxn ang="0">
                  <a:pos x="T6" y="T7"/>
                </a:cxn>
                <a:cxn ang="0">
                  <a:pos x="T8" y="T9"/>
                </a:cxn>
              </a:cxnLst>
              <a:rect l="0" t="0" r="r" b="b"/>
              <a:pathLst>
                <a:path w="69" h="36">
                  <a:moveTo>
                    <a:pt x="68" y="6"/>
                  </a:moveTo>
                  <a:lnTo>
                    <a:pt x="65" y="0"/>
                  </a:lnTo>
                  <a:lnTo>
                    <a:pt x="0" y="28"/>
                  </a:lnTo>
                  <a:lnTo>
                    <a:pt x="3" y="35"/>
                  </a:lnTo>
                  <a:lnTo>
                    <a:pt x="68"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1" name="Freeform 7"/>
            <p:cNvSpPr>
              <a:spLocks/>
            </p:cNvSpPr>
            <p:nvPr/>
          </p:nvSpPr>
          <p:spPr bwMode="auto">
            <a:xfrm>
              <a:off x="189" y="4229"/>
              <a:ext cx="68" cy="36"/>
            </a:xfrm>
            <a:custGeom>
              <a:avLst/>
              <a:gdLst>
                <a:gd name="T0" fmla="*/ 67 w 68"/>
                <a:gd name="T1" fmla="*/ 6 h 36"/>
                <a:gd name="T2" fmla="*/ 64 w 68"/>
                <a:gd name="T3" fmla="*/ 0 h 36"/>
                <a:gd name="T4" fmla="*/ 0 w 68"/>
                <a:gd name="T5" fmla="*/ 28 h 36"/>
                <a:gd name="T6" fmla="*/ 2 w 68"/>
                <a:gd name="T7" fmla="*/ 35 h 36"/>
                <a:gd name="T8" fmla="*/ 67 w 68"/>
                <a:gd name="T9" fmla="*/ 6 h 36"/>
              </a:gdLst>
              <a:ahLst/>
              <a:cxnLst>
                <a:cxn ang="0">
                  <a:pos x="T0" y="T1"/>
                </a:cxn>
                <a:cxn ang="0">
                  <a:pos x="T2" y="T3"/>
                </a:cxn>
                <a:cxn ang="0">
                  <a:pos x="T4" y="T5"/>
                </a:cxn>
                <a:cxn ang="0">
                  <a:pos x="T6" y="T7"/>
                </a:cxn>
                <a:cxn ang="0">
                  <a:pos x="T8" y="T9"/>
                </a:cxn>
              </a:cxnLst>
              <a:rect l="0" t="0" r="r" b="b"/>
              <a:pathLst>
                <a:path w="68" h="36">
                  <a:moveTo>
                    <a:pt x="67" y="6"/>
                  </a:moveTo>
                  <a:lnTo>
                    <a:pt x="64" y="0"/>
                  </a:lnTo>
                  <a:lnTo>
                    <a:pt x="0" y="28"/>
                  </a:lnTo>
                  <a:lnTo>
                    <a:pt x="2" y="35"/>
                  </a:lnTo>
                  <a:lnTo>
                    <a:pt x="67"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2" name="Freeform 8"/>
            <p:cNvSpPr>
              <a:spLocks/>
            </p:cNvSpPr>
            <p:nvPr/>
          </p:nvSpPr>
          <p:spPr bwMode="auto">
            <a:xfrm>
              <a:off x="196" y="4246"/>
              <a:ext cx="71" cy="36"/>
            </a:xfrm>
            <a:custGeom>
              <a:avLst/>
              <a:gdLst>
                <a:gd name="T0" fmla="*/ 70 w 71"/>
                <a:gd name="T1" fmla="*/ 6 h 36"/>
                <a:gd name="T2" fmla="*/ 66 w 71"/>
                <a:gd name="T3" fmla="*/ 0 h 36"/>
                <a:gd name="T4" fmla="*/ 0 w 71"/>
                <a:gd name="T5" fmla="*/ 28 h 36"/>
                <a:gd name="T6" fmla="*/ 3 w 71"/>
                <a:gd name="T7" fmla="*/ 35 h 36"/>
                <a:gd name="T8" fmla="*/ 70 w 71"/>
                <a:gd name="T9" fmla="*/ 6 h 36"/>
              </a:gdLst>
              <a:ahLst/>
              <a:cxnLst>
                <a:cxn ang="0">
                  <a:pos x="T0" y="T1"/>
                </a:cxn>
                <a:cxn ang="0">
                  <a:pos x="T2" y="T3"/>
                </a:cxn>
                <a:cxn ang="0">
                  <a:pos x="T4" y="T5"/>
                </a:cxn>
                <a:cxn ang="0">
                  <a:pos x="T6" y="T7"/>
                </a:cxn>
                <a:cxn ang="0">
                  <a:pos x="T8" y="T9"/>
                </a:cxn>
              </a:cxnLst>
              <a:rect l="0" t="0" r="r" b="b"/>
              <a:pathLst>
                <a:path w="71" h="36">
                  <a:moveTo>
                    <a:pt x="70" y="6"/>
                  </a:moveTo>
                  <a:lnTo>
                    <a:pt x="66" y="0"/>
                  </a:lnTo>
                  <a:lnTo>
                    <a:pt x="0" y="28"/>
                  </a:lnTo>
                  <a:lnTo>
                    <a:pt x="3" y="35"/>
                  </a:lnTo>
                  <a:lnTo>
                    <a:pt x="70"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3" name="Freeform 9"/>
            <p:cNvSpPr>
              <a:spLocks/>
            </p:cNvSpPr>
            <p:nvPr/>
          </p:nvSpPr>
          <p:spPr bwMode="auto">
            <a:xfrm>
              <a:off x="204" y="4262"/>
              <a:ext cx="69" cy="37"/>
            </a:xfrm>
            <a:custGeom>
              <a:avLst/>
              <a:gdLst>
                <a:gd name="T0" fmla="*/ 68 w 69"/>
                <a:gd name="T1" fmla="*/ 7 h 37"/>
                <a:gd name="T2" fmla="*/ 65 w 69"/>
                <a:gd name="T3" fmla="*/ 0 h 37"/>
                <a:gd name="T4" fmla="*/ 0 w 69"/>
                <a:gd name="T5" fmla="*/ 29 h 37"/>
                <a:gd name="T6" fmla="*/ 3 w 69"/>
                <a:gd name="T7" fmla="*/ 36 h 37"/>
                <a:gd name="T8" fmla="*/ 68 w 69"/>
                <a:gd name="T9" fmla="*/ 7 h 37"/>
              </a:gdLst>
              <a:ahLst/>
              <a:cxnLst>
                <a:cxn ang="0">
                  <a:pos x="T0" y="T1"/>
                </a:cxn>
                <a:cxn ang="0">
                  <a:pos x="T2" y="T3"/>
                </a:cxn>
                <a:cxn ang="0">
                  <a:pos x="T4" y="T5"/>
                </a:cxn>
                <a:cxn ang="0">
                  <a:pos x="T6" y="T7"/>
                </a:cxn>
                <a:cxn ang="0">
                  <a:pos x="T8" y="T9"/>
                </a:cxn>
              </a:cxnLst>
              <a:rect l="0" t="0" r="r" b="b"/>
              <a:pathLst>
                <a:path w="69" h="37">
                  <a:moveTo>
                    <a:pt x="68" y="7"/>
                  </a:moveTo>
                  <a:lnTo>
                    <a:pt x="65" y="0"/>
                  </a:lnTo>
                  <a:lnTo>
                    <a:pt x="0" y="29"/>
                  </a:lnTo>
                  <a:lnTo>
                    <a:pt x="3" y="36"/>
                  </a:lnTo>
                  <a:lnTo>
                    <a:pt x="68"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4" name="Freeform 10"/>
            <p:cNvSpPr>
              <a:spLocks/>
            </p:cNvSpPr>
            <p:nvPr/>
          </p:nvSpPr>
          <p:spPr bwMode="auto">
            <a:xfrm>
              <a:off x="134" y="4161"/>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Lst>
              <a:ahLst/>
              <a:cxnLst>
                <a:cxn ang="0">
                  <a:pos x="T0" y="T1"/>
                </a:cxn>
                <a:cxn ang="0">
                  <a:pos x="T2" y="T3"/>
                </a:cxn>
                <a:cxn ang="0">
                  <a:pos x="T4" y="T5"/>
                </a:cxn>
                <a:cxn ang="0">
                  <a:pos x="T6" y="T7"/>
                </a:cxn>
                <a:cxn ang="0">
                  <a:pos x="T8" y="T9"/>
                </a:cxn>
              </a:cxnLst>
              <a:rect l="0" t="0" r="r" b="b"/>
              <a:pathLst>
                <a:path w="121" h="58">
                  <a:moveTo>
                    <a:pt x="120" y="7"/>
                  </a:moveTo>
                  <a:lnTo>
                    <a:pt x="118" y="0"/>
                  </a:lnTo>
                  <a:lnTo>
                    <a:pt x="0" y="50"/>
                  </a:lnTo>
                  <a:lnTo>
                    <a:pt x="2" y="57"/>
                  </a:lnTo>
                  <a:lnTo>
                    <a:pt x="120"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5" name="Freeform 11"/>
            <p:cNvSpPr>
              <a:spLocks/>
            </p:cNvSpPr>
            <p:nvPr/>
          </p:nvSpPr>
          <p:spPr bwMode="auto">
            <a:xfrm>
              <a:off x="117" y="4149"/>
              <a:ext cx="123" cy="59"/>
            </a:xfrm>
            <a:custGeom>
              <a:avLst/>
              <a:gdLst>
                <a:gd name="T0" fmla="*/ 122 w 123"/>
                <a:gd name="T1" fmla="*/ 7 h 59"/>
                <a:gd name="T2" fmla="*/ 119 w 123"/>
                <a:gd name="T3" fmla="*/ 0 h 59"/>
                <a:gd name="T4" fmla="*/ 0 w 123"/>
                <a:gd name="T5" fmla="*/ 51 h 59"/>
                <a:gd name="T6" fmla="*/ 2 w 123"/>
                <a:gd name="T7" fmla="*/ 58 h 59"/>
                <a:gd name="T8" fmla="*/ 122 w 123"/>
                <a:gd name="T9" fmla="*/ 7 h 59"/>
              </a:gdLst>
              <a:ahLst/>
              <a:cxnLst>
                <a:cxn ang="0">
                  <a:pos x="T0" y="T1"/>
                </a:cxn>
                <a:cxn ang="0">
                  <a:pos x="T2" y="T3"/>
                </a:cxn>
                <a:cxn ang="0">
                  <a:pos x="T4" y="T5"/>
                </a:cxn>
                <a:cxn ang="0">
                  <a:pos x="T6" y="T7"/>
                </a:cxn>
                <a:cxn ang="0">
                  <a:pos x="T8" y="T9"/>
                </a:cxn>
              </a:cxnLst>
              <a:rect l="0" t="0" r="r" b="b"/>
              <a:pathLst>
                <a:path w="123" h="59">
                  <a:moveTo>
                    <a:pt x="122" y="7"/>
                  </a:moveTo>
                  <a:lnTo>
                    <a:pt x="119" y="0"/>
                  </a:lnTo>
                  <a:lnTo>
                    <a:pt x="0" y="51"/>
                  </a:lnTo>
                  <a:lnTo>
                    <a:pt x="2" y="58"/>
                  </a:lnTo>
                  <a:lnTo>
                    <a:pt x="122"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6" name="Freeform 12"/>
            <p:cNvSpPr>
              <a:spLocks/>
            </p:cNvSpPr>
            <p:nvPr/>
          </p:nvSpPr>
          <p:spPr bwMode="auto">
            <a:xfrm>
              <a:off x="244" y="4163"/>
              <a:ext cx="55" cy="104"/>
            </a:xfrm>
            <a:custGeom>
              <a:avLst/>
              <a:gdLst>
                <a:gd name="T0" fmla="*/ 46 w 55"/>
                <a:gd name="T1" fmla="*/ 103 h 104"/>
                <a:gd name="T2" fmla="*/ 54 w 55"/>
                <a:gd name="T3" fmla="*/ 100 h 104"/>
                <a:gd name="T4" fmla="*/ 7 w 55"/>
                <a:gd name="T5" fmla="*/ 0 h 104"/>
                <a:gd name="T6" fmla="*/ 0 w 55"/>
                <a:gd name="T7" fmla="*/ 2 h 104"/>
                <a:gd name="T8" fmla="*/ 46 w 55"/>
                <a:gd name="T9" fmla="*/ 103 h 104"/>
              </a:gdLst>
              <a:ahLst/>
              <a:cxnLst>
                <a:cxn ang="0">
                  <a:pos x="T0" y="T1"/>
                </a:cxn>
                <a:cxn ang="0">
                  <a:pos x="T2" y="T3"/>
                </a:cxn>
                <a:cxn ang="0">
                  <a:pos x="T4" y="T5"/>
                </a:cxn>
                <a:cxn ang="0">
                  <a:pos x="T6" y="T7"/>
                </a:cxn>
                <a:cxn ang="0">
                  <a:pos x="T8" y="T9"/>
                </a:cxn>
              </a:cxnLst>
              <a:rect l="0" t="0" r="r" b="b"/>
              <a:pathLst>
                <a:path w="55" h="104">
                  <a:moveTo>
                    <a:pt x="46" y="103"/>
                  </a:moveTo>
                  <a:lnTo>
                    <a:pt x="54" y="100"/>
                  </a:lnTo>
                  <a:lnTo>
                    <a:pt x="7" y="0"/>
                  </a:lnTo>
                  <a:lnTo>
                    <a:pt x="0" y="2"/>
                  </a:lnTo>
                  <a:lnTo>
                    <a:pt x="46" y="10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7" name="Freeform 13"/>
            <p:cNvSpPr>
              <a:spLocks/>
            </p:cNvSpPr>
            <p:nvPr/>
          </p:nvSpPr>
          <p:spPr bwMode="auto">
            <a:xfrm>
              <a:off x="134" y="4208"/>
              <a:ext cx="53" cy="107"/>
            </a:xfrm>
            <a:custGeom>
              <a:avLst/>
              <a:gdLst>
                <a:gd name="T0" fmla="*/ 45 w 53"/>
                <a:gd name="T1" fmla="*/ 106 h 107"/>
                <a:gd name="T2" fmla="*/ 52 w 53"/>
                <a:gd name="T3" fmla="*/ 102 h 107"/>
                <a:gd name="T4" fmla="*/ 6 w 53"/>
                <a:gd name="T5" fmla="*/ 0 h 107"/>
                <a:gd name="T6" fmla="*/ 0 w 53"/>
                <a:gd name="T7" fmla="*/ 4 h 107"/>
                <a:gd name="T8" fmla="*/ 45 w 53"/>
                <a:gd name="T9" fmla="*/ 106 h 107"/>
              </a:gdLst>
              <a:ahLst/>
              <a:cxnLst>
                <a:cxn ang="0">
                  <a:pos x="T0" y="T1"/>
                </a:cxn>
                <a:cxn ang="0">
                  <a:pos x="T2" y="T3"/>
                </a:cxn>
                <a:cxn ang="0">
                  <a:pos x="T4" y="T5"/>
                </a:cxn>
                <a:cxn ang="0">
                  <a:pos x="T6" y="T7"/>
                </a:cxn>
                <a:cxn ang="0">
                  <a:pos x="T8" y="T9"/>
                </a:cxn>
              </a:cxnLst>
              <a:rect l="0" t="0" r="r" b="b"/>
              <a:pathLst>
                <a:path w="53" h="107">
                  <a:moveTo>
                    <a:pt x="45" y="106"/>
                  </a:moveTo>
                  <a:lnTo>
                    <a:pt x="52" y="102"/>
                  </a:lnTo>
                  <a:lnTo>
                    <a:pt x="6" y="0"/>
                  </a:lnTo>
                  <a:lnTo>
                    <a:pt x="0" y="4"/>
                  </a:lnTo>
                  <a:lnTo>
                    <a:pt x="45" y="10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8" name="Freeform 14"/>
            <p:cNvSpPr>
              <a:spLocks/>
            </p:cNvSpPr>
            <p:nvPr/>
          </p:nvSpPr>
          <p:spPr bwMode="auto">
            <a:xfrm>
              <a:off x="113" y="4200"/>
              <a:ext cx="58" cy="115"/>
            </a:xfrm>
            <a:custGeom>
              <a:avLst/>
              <a:gdLst>
                <a:gd name="T0" fmla="*/ 50 w 58"/>
                <a:gd name="T1" fmla="*/ 114 h 115"/>
                <a:gd name="T2" fmla="*/ 57 w 58"/>
                <a:gd name="T3" fmla="*/ 111 h 115"/>
                <a:gd name="T4" fmla="*/ 5 w 58"/>
                <a:gd name="T5" fmla="*/ 0 h 115"/>
                <a:gd name="T6" fmla="*/ 0 w 58"/>
                <a:gd name="T7" fmla="*/ 2 h 115"/>
                <a:gd name="T8" fmla="*/ 50 w 58"/>
                <a:gd name="T9" fmla="*/ 114 h 115"/>
              </a:gdLst>
              <a:ahLst/>
              <a:cxnLst>
                <a:cxn ang="0">
                  <a:pos x="T0" y="T1"/>
                </a:cxn>
                <a:cxn ang="0">
                  <a:pos x="T2" y="T3"/>
                </a:cxn>
                <a:cxn ang="0">
                  <a:pos x="T4" y="T5"/>
                </a:cxn>
                <a:cxn ang="0">
                  <a:pos x="T6" y="T7"/>
                </a:cxn>
                <a:cxn ang="0">
                  <a:pos x="T8" y="T9"/>
                </a:cxn>
              </a:cxnLst>
              <a:rect l="0" t="0" r="r" b="b"/>
              <a:pathLst>
                <a:path w="58" h="115">
                  <a:moveTo>
                    <a:pt x="50" y="114"/>
                  </a:moveTo>
                  <a:lnTo>
                    <a:pt x="57" y="111"/>
                  </a:lnTo>
                  <a:lnTo>
                    <a:pt x="5" y="0"/>
                  </a:lnTo>
                  <a:lnTo>
                    <a:pt x="0" y="2"/>
                  </a:lnTo>
                  <a:lnTo>
                    <a:pt x="50" y="11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9" name="Freeform 15"/>
            <p:cNvSpPr>
              <a:spLocks/>
            </p:cNvSpPr>
            <p:nvPr/>
          </p:nvSpPr>
          <p:spPr bwMode="auto">
            <a:xfrm>
              <a:off x="116" y="4200"/>
              <a:ext cx="28" cy="18"/>
            </a:xfrm>
            <a:custGeom>
              <a:avLst/>
              <a:gdLst>
                <a:gd name="T0" fmla="*/ 23 w 28"/>
                <a:gd name="T1" fmla="*/ 17 h 18"/>
                <a:gd name="T2" fmla="*/ 27 w 28"/>
                <a:gd name="T3" fmla="*/ 10 h 18"/>
                <a:gd name="T4" fmla="*/ 4 w 28"/>
                <a:gd name="T5" fmla="*/ 0 h 18"/>
                <a:gd name="T6" fmla="*/ 0 w 28"/>
                <a:gd name="T7" fmla="*/ 6 h 18"/>
                <a:gd name="T8" fmla="*/ 23 w 28"/>
                <a:gd name="T9" fmla="*/ 17 h 18"/>
              </a:gdLst>
              <a:ahLst/>
              <a:cxnLst>
                <a:cxn ang="0">
                  <a:pos x="T0" y="T1"/>
                </a:cxn>
                <a:cxn ang="0">
                  <a:pos x="T2" y="T3"/>
                </a:cxn>
                <a:cxn ang="0">
                  <a:pos x="T4" y="T5"/>
                </a:cxn>
                <a:cxn ang="0">
                  <a:pos x="T6" y="T7"/>
                </a:cxn>
                <a:cxn ang="0">
                  <a:pos x="T8" y="T9"/>
                </a:cxn>
              </a:cxnLst>
              <a:rect l="0" t="0" r="r" b="b"/>
              <a:pathLst>
                <a:path w="28" h="18">
                  <a:moveTo>
                    <a:pt x="23" y="17"/>
                  </a:moveTo>
                  <a:lnTo>
                    <a:pt x="27" y="10"/>
                  </a:lnTo>
                  <a:lnTo>
                    <a:pt x="4" y="0"/>
                  </a:lnTo>
                  <a:lnTo>
                    <a:pt x="0" y="6"/>
                  </a:lnTo>
                  <a:lnTo>
                    <a:pt x="23"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0" name="Freeform 16"/>
            <p:cNvSpPr>
              <a:spLocks/>
            </p:cNvSpPr>
            <p:nvPr/>
          </p:nvSpPr>
          <p:spPr bwMode="auto">
            <a:xfrm>
              <a:off x="224" y="4156"/>
              <a:ext cx="28" cy="17"/>
            </a:xfrm>
            <a:custGeom>
              <a:avLst/>
              <a:gdLst>
                <a:gd name="T0" fmla="*/ 23 w 28"/>
                <a:gd name="T1" fmla="*/ 16 h 17"/>
                <a:gd name="T2" fmla="*/ 27 w 28"/>
                <a:gd name="T3" fmla="*/ 9 h 17"/>
                <a:gd name="T4" fmla="*/ 4 w 28"/>
                <a:gd name="T5" fmla="*/ 0 h 17"/>
                <a:gd name="T6" fmla="*/ 0 w 28"/>
                <a:gd name="T7" fmla="*/ 5 h 17"/>
                <a:gd name="T8" fmla="*/ 23 w 28"/>
                <a:gd name="T9" fmla="*/ 16 h 17"/>
              </a:gdLst>
              <a:ahLst/>
              <a:cxnLst>
                <a:cxn ang="0">
                  <a:pos x="T0" y="T1"/>
                </a:cxn>
                <a:cxn ang="0">
                  <a:pos x="T2" y="T3"/>
                </a:cxn>
                <a:cxn ang="0">
                  <a:pos x="T4" y="T5"/>
                </a:cxn>
                <a:cxn ang="0">
                  <a:pos x="T6" y="T7"/>
                </a:cxn>
                <a:cxn ang="0">
                  <a:pos x="T8" y="T9"/>
                </a:cxn>
              </a:cxnLst>
              <a:rect l="0" t="0" r="r" b="b"/>
              <a:pathLst>
                <a:path w="28" h="17">
                  <a:moveTo>
                    <a:pt x="23" y="16"/>
                  </a:moveTo>
                  <a:lnTo>
                    <a:pt x="27" y="9"/>
                  </a:lnTo>
                  <a:lnTo>
                    <a:pt x="4" y="0"/>
                  </a:lnTo>
                  <a:lnTo>
                    <a:pt x="0" y="5"/>
                  </a:lnTo>
                  <a:lnTo>
                    <a:pt x="23" y="1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469900" y="155575"/>
            <a:ext cx="5872163" cy="4403725"/>
          </a:xfrm>
          <a:ln cap="flat"/>
        </p:spPr>
      </p:sp>
      <p:sp>
        <p:nvSpPr>
          <p:cNvPr id="18435" name="Rectangle 3"/>
          <p:cNvSpPr>
            <a:spLocks noGrp="1" noChangeArrowheads="1"/>
          </p:cNvSpPr>
          <p:nvPr>
            <p:ph type="body" idx="1"/>
          </p:nvPr>
        </p:nvSpPr>
        <p:spPr>
          <a:xfrm>
            <a:off x="409575" y="4740275"/>
            <a:ext cx="5995988" cy="3749675"/>
          </a:xfrm>
          <a:noFill/>
          <a:ln/>
        </p:spPr>
        <p:txBody>
          <a:bodyPr/>
          <a:lstStyle/>
          <a:p>
            <a:r>
              <a:rPr lang="en-US"/>
              <a:t>Typical User Privileges</a:t>
            </a:r>
          </a:p>
          <a:p>
            <a:pPr lvl="1"/>
            <a:r>
              <a:rPr lang="en-US"/>
              <a:t>Now that the DBA has created a user, the DBA can assign privileges to that user.</a:t>
            </a:r>
          </a:p>
          <a:p>
            <a:pPr lvl="1"/>
            <a:endParaRPr lang="en-US"/>
          </a:p>
          <a:p>
            <a:pPr lvl="1"/>
            <a:endParaRPr lang="en-US"/>
          </a:p>
          <a:p>
            <a:pPr lvl="1"/>
            <a:endParaRPr lang="en-US"/>
          </a:p>
          <a:p>
            <a:pPr lvl="1"/>
            <a:endParaRPr lang="en-US"/>
          </a:p>
          <a:p>
            <a:pPr lvl="1"/>
            <a:endParaRPr lang="en-US"/>
          </a:p>
          <a:p>
            <a:pPr lvl="1"/>
            <a:endParaRPr lang="en-US"/>
          </a:p>
          <a:p>
            <a:pPr lvl="1">
              <a:spcBef>
                <a:spcPct val="40000"/>
              </a:spcBef>
            </a:pPr>
            <a:r>
              <a:rPr lang="en-US"/>
              <a:t>In the syntax:</a:t>
            </a:r>
          </a:p>
          <a:p>
            <a:pPr lvl="1"/>
            <a:r>
              <a:rPr lang="en-US" i="1"/>
              <a:t>	privilege</a:t>
            </a:r>
            <a:r>
              <a:rPr lang="en-US"/>
              <a:t>		is the system privilege to be granted</a:t>
            </a:r>
          </a:p>
          <a:p>
            <a:pPr lvl="1"/>
            <a:r>
              <a:rPr lang="en-US" i="1"/>
              <a:t>	user</a:t>
            </a:r>
            <a:r>
              <a:rPr lang="en-US"/>
              <a:t>			is the name of the user</a:t>
            </a:r>
          </a:p>
          <a:p>
            <a:pPr lvl="1"/>
            <a:endParaRPr lang="en-US"/>
          </a:p>
          <a:p>
            <a:pPr lvl="1"/>
            <a:endParaRPr lang="en-US"/>
          </a:p>
          <a:p>
            <a:endParaRPr lang="en-US">
              <a:solidFill>
                <a:schemeClr val="accent2"/>
              </a:solidFill>
            </a:endParaRPr>
          </a:p>
          <a:p>
            <a:r>
              <a:rPr lang="en-US">
                <a:solidFill>
                  <a:schemeClr val="accent2"/>
                </a:solidFill>
              </a:rPr>
              <a:t>Class Management Note</a:t>
            </a:r>
          </a:p>
          <a:p>
            <a:pPr lvl="1"/>
            <a:r>
              <a:rPr lang="en-US">
                <a:solidFill>
                  <a:schemeClr val="accent2"/>
                </a:solidFill>
              </a:rPr>
              <a:t>The syntax displayed for the GRANT command is not the full syntax for the statement.</a:t>
            </a:r>
          </a:p>
        </p:txBody>
      </p:sp>
      <p:graphicFrame>
        <p:nvGraphicFramePr>
          <p:cNvPr id="18436" name="Object 4"/>
          <p:cNvGraphicFramePr>
            <a:graphicFrameLocks/>
          </p:cNvGraphicFramePr>
          <p:nvPr/>
        </p:nvGraphicFramePr>
        <p:xfrm>
          <a:off x="585788" y="5235575"/>
          <a:ext cx="5881687" cy="1600200"/>
        </p:xfrm>
        <a:graphic>
          <a:graphicData uri="http://schemas.openxmlformats.org/presentationml/2006/ole">
            <mc:AlternateContent xmlns:mc="http://schemas.openxmlformats.org/markup-compatibility/2006">
              <mc:Choice xmlns:v="urn:schemas-microsoft-com:vml" Requires="v">
                <p:oleObj spid="_x0000_s18447" name="Document" r:id="rId4" imgW="5881680" imgH="1599840" progId="Word.Document.6">
                  <p:embed/>
                </p:oleObj>
              </mc:Choice>
              <mc:Fallback>
                <p:oleObj name="Document" r:id="rId4" imgW="5881680" imgH="1599840" progId="Word.Document.6">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788" y="5235575"/>
                        <a:ext cx="5881687"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noFill/>
          <a:ln/>
        </p:spPr>
        <p:txBody>
          <a:bodyPr/>
          <a:lstStyle/>
          <a:p>
            <a:pPr>
              <a:spcBef>
                <a:spcPct val="96000"/>
              </a:spcBef>
              <a:spcAft>
                <a:spcPct val="24000"/>
              </a:spcAft>
              <a:tabLst/>
            </a:pPr>
            <a:r>
              <a:rPr lang="en-US">
                <a:latin typeface="Helvetica" charset="0"/>
              </a:rPr>
              <a:t>Granting System Privileges</a:t>
            </a:r>
          </a:p>
          <a:p>
            <a:pPr lvl="1">
              <a:tabLst/>
            </a:pPr>
            <a:r>
              <a:rPr lang="en-US"/>
              <a:t>The DBA uses the </a:t>
            </a:r>
            <a:r>
              <a:rPr lang="en-US">
                <a:solidFill>
                  <a:srgbClr val="FC0128"/>
                </a:solidFill>
              </a:rPr>
              <a:t>GRANT </a:t>
            </a:r>
            <a:r>
              <a:rPr lang="en-US"/>
              <a:t>statement to allocate system privileges to the user. Once the user has been granted the privileges, the user can immediately use those privileges. </a:t>
            </a:r>
          </a:p>
          <a:p>
            <a:pPr lvl="1">
              <a:tabLst/>
            </a:pPr>
            <a:r>
              <a:rPr lang="en-US"/>
              <a:t>In the example on the slide, user Scott has been assigned the privileges to create tables, sequences, and views.</a:t>
            </a:r>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tabLst/>
            </a:pPr>
            <a:r>
              <a:rPr lang="en-US">
                <a:solidFill>
                  <a:schemeClr val="accent2"/>
                </a:solidFill>
              </a:rPr>
              <a:t>Class Management Note</a:t>
            </a:r>
          </a:p>
          <a:p>
            <a:pPr lvl="1">
              <a:tabLst/>
            </a:pPr>
            <a:r>
              <a:rPr lang="en-US">
                <a:solidFill>
                  <a:schemeClr val="accent2"/>
                </a:solidFill>
              </a:rPr>
              <a:t>A user needs to have the required space quota to create tables.</a:t>
            </a:r>
          </a:p>
          <a:p>
            <a:pPr>
              <a:tabLst/>
            </a:pPr>
            <a:endParaRPr lang="en-US" b="0">
              <a:solidFill>
                <a:schemeClr val="accent2"/>
              </a:solidFill>
              <a:latin typeface="Times New Roman" pitchFamily="18" charset="0"/>
            </a:endParaRPr>
          </a:p>
        </p:txBody>
      </p:sp>
      <p:sp>
        <p:nvSpPr>
          <p:cNvPr id="20483" name="Rectangle 3"/>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471488" y="157163"/>
            <a:ext cx="5870575" cy="4402137"/>
          </a:xfrm>
          <a:ln cap="flat"/>
        </p:spPr>
      </p:sp>
      <p:sp>
        <p:nvSpPr>
          <p:cNvPr id="22531" name="Rectangle 3"/>
          <p:cNvSpPr>
            <a:spLocks noGrp="1" noChangeArrowheads="1"/>
          </p:cNvSpPr>
          <p:nvPr>
            <p:ph type="body" idx="1"/>
          </p:nvPr>
        </p:nvSpPr>
        <p:spPr>
          <a:xfrm>
            <a:off x="409575" y="4702175"/>
            <a:ext cx="6081713" cy="3749675"/>
          </a:xfrm>
          <a:noFill/>
          <a:ln/>
        </p:spPr>
        <p:txBody>
          <a:bodyPr/>
          <a:lstStyle/>
          <a:p>
            <a:pPr>
              <a:tabLst/>
            </a:pPr>
            <a:r>
              <a:rPr lang="en-US"/>
              <a:t>What Is a Role?</a:t>
            </a:r>
          </a:p>
          <a:p>
            <a:pPr lvl="1">
              <a:tabLst/>
            </a:pPr>
            <a:r>
              <a:rPr lang="en-US"/>
              <a:t>A </a:t>
            </a:r>
            <a:r>
              <a:rPr lang="en-US">
                <a:solidFill>
                  <a:srgbClr val="FC0128"/>
                </a:solidFill>
              </a:rPr>
              <a:t>role </a:t>
            </a:r>
            <a:r>
              <a:rPr lang="en-US"/>
              <a:t>is a named group of related privileges that can be granted to the user. This method makes granting and revoking privileges easier to perform and maintain.</a:t>
            </a:r>
          </a:p>
          <a:p>
            <a:pPr lvl="1">
              <a:tabLst/>
            </a:pPr>
            <a:r>
              <a:rPr lang="en-US"/>
              <a:t>A user can have access to several roles, and several users can be assigned the same role. Roles typically are created for a database application. </a:t>
            </a:r>
          </a:p>
          <a:p>
            <a:pPr>
              <a:tabLst/>
            </a:pPr>
            <a:r>
              <a:rPr lang="en-US"/>
              <a:t>Creating and Assigning a Role</a:t>
            </a:r>
          </a:p>
          <a:p>
            <a:pPr lvl="1">
              <a:tabLst/>
            </a:pPr>
            <a:r>
              <a:rPr lang="en-US"/>
              <a:t>First, the DBA must create the role. Then the DBA can assign privileges to the role and users to the role.</a:t>
            </a:r>
          </a:p>
          <a:p>
            <a:pPr lvl="1">
              <a:tabLst/>
            </a:pPr>
            <a:r>
              <a:rPr lang="en-US" b="1"/>
              <a:t>Syntax</a:t>
            </a:r>
            <a:endParaRPr lang="en-US"/>
          </a:p>
          <a:p>
            <a:pPr algn="just">
              <a:tabLst/>
            </a:pPr>
            <a:r>
              <a:rPr lang="en-US" b="0">
                <a:latin typeface="Times" charset="0"/>
              </a:rPr>
              <a:t>     </a:t>
            </a:r>
            <a:r>
              <a:rPr lang="en-US" b="0">
                <a:latin typeface="Courier New" pitchFamily="49" charset="0"/>
              </a:rPr>
              <a:t>CREATE   ROLE  </a:t>
            </a:r>
            <a:r>
              <a:rPr lang="en-US" b="0" i="1">
                <a:latin typeface="Courier New" pitchFamily="49" charset="0"/>
              </a:rPr>
              <a:t>role</a:t>
            </a:r>
            <a:r>
              <a:rPr lang="en-US" b="0">
                <a:latin typeface="Courier New" pitchFamily="49" charset="0"/>
              </a:rPr>
              <a:t>;</a:t>
            </a:r>
          </a:p>
          <a:p>
            <a:pPr lvl="1">
              <a:tabLst/>
            </a:pPr>
            <a:r>
              <a:rPr lang="en-US" b="1"/>
              <a:t>where:</a:t>
            </a:r>
            <a:r>
              <a:rPr lang="en-US" b="1" i="1"/>
              <a:t>		</a:t>
            </a:r>
            <a:r>
              <a:rPr lang="en-US" i="1"/>
              <a:t>role</a:t>
            </a:r>
            <a:r>
              <a:rPr lang="en-US"/>
              <a:t>		is the name of the role to be created</a:t>
            </a:r>
          </a:p>
          <a:p>
            <a:pPr lvl="1">
              <a:tabLst/>
            </a:pPr>
            <a:r>
              <a:rPr lang="en-US"/>
              <a:t>Now that the role is created, the DBA can use the GRANT statement to assign users to the role as well as assign privileges to the role.</a:t>
            </a:r>
          </a:p>
          <a:p>
            <a:pPr>
              <a:tabLst/>
            </a:pPr>
            <a:r>
              <a:rPr lang="en-US">
                <a:solidFill>
                  <a:schemeClr val="accent2"/>
                </a:solidFill>
              </a:rPr>
              <a:t>Class Management Note</a:t>
            </a:r>
          </a:p>
          <a:p>
            <a:pPr lvl="1">
              <a:tabLst/>
            </a:pPr>
            <a:r>
              <a:rPr lang="en-US">
                <a:solidFill>
                  <a:schemeClr val="accent2"/>
                </a:solidFill>
              </a:rPr>
              <a:t>Discuss the four following points about roles:</a:t>
            </a:r>
          </a:p>
          <a:p>
            <a:pPr lvl="2">
              <a:spcBef>
                <a:spcPct val="0"/>
              </a:spcBef>
              <a:tabLst/>
            </a:pPr>
            <a:r>
              <a:rPr lang="en-US">
                <a:solidFill>
                  <a:schemeClr val="accent2"/>
                </a:solidFill>
              </a:rPr>
              <a:t>Are named groups of related privileges</a:t>
            </a:r>
          </a:p>
          <a:p>
            <a:pPr lvl="2">
              <a:spcBef>
                <a:spcPct val="0"/>
              </a:spcBef>
              <a:tabLst/>
            </a:pPr>
            <a:r>
              <a:rPr lang="en-US">
                <a:solidFill>
                  <a:schemeClr val="accent2"/>
                </a:solidFill>
              </a:rPr>
              <a:t>Can be granted to users</a:t>
            </a:r>
          </a:p>
          <a:p>
            <a:pPr lvl="2">
              <a:spcBef>
                <a:spcPct val="0"/>
              </a:spcBef>
              <a:tabLst/>
            </a:pPr>
            <a:r>
              <a:rPr lang="en-US">
                <a:solidFill>
                  <a:schemeClr val="accent2"/>
                </a:solidFill>
              </a:rPr>
              <a:t>Simplify the process of granting and revoking privileges</a:t>
            </a:r>
          </a:p>
          <a:p>
            <a:pPr lvl="2">
              <a:spcBef>
                <a:spcPct val="0"/>
              </a:spcBef>
              <a:tabLst/>
            </a:pPr>
            <a:r>
              <a:rPr lang="en-US">
                <a:solidFill>
                  <a:schemeClr val="accent2"/>
                </a:solidFill>
              </a:rPr>
              <a:t>Are created by a DBA</a:t>
            </a:r>
          </a:p>
        </p:txBody>
      </p:sp>
      <p:sp>
        <p:nvSpPr>
          <p:cNvPr id="22532" name="Rectangle 4"/>
          <p:cNvSpPr>
            <a:spLocks noChangeArrowheads="1"/>
          </p:cNvSpPr>
          <p:nvPr/>
        </p:nvSpPr>
        <p:spPr bwMode="auto">
          <a:xfrm>
            <a:off x="603250" y="6551613"/>
            <a:ext cx="5461000" cy="190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469900" y="155575"/>
            <a:ext cx="5872163" cy="4403725"/>
          </a:xfrm>
          <a:ln cap="flat"/>
        </p:spPr>
      </p:sp>
      <p:sp>
        <p:nvSpPr>
          <p:cNvPr id="24579" name="Rectangle 3"/>
          <p:cNvSpPr>
            <a:spLocks noGrp="1" noChangeArrowheads="1"/>
          </p:cNvSpPr>
          <p:nvPr>
            <p:ph type="body" idx="1"/>
          </p:nvPr>
        </p:nvSpPr>
        <p:spPr>
          <a:noFill/>
          <a:ln/>
        </p:spPr>
        <p:txBody>
          <a:bodyPr/>
          <a:lstStyle/>
          <a:p>
            <a:r>
              <a:rPr lang="en-US"/>
              <a:t>Creating a Role</a:t>
            </a:r>
          </a:p>
          <a:p>
            <a:pPr lvl="1"/>
            <a:r>
              <a:rPr lang="en-US"/>
              <a:t>The example on the slide creates a role manager and then allows the managers to create tables and views. It then grants Blake and Clark the role of managers. Now Blake and Clark can create tables and views.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284163" y="444500"/>
            <a:ext cx="8574087" cy="1468438"/>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Arial" pitchFamily="34" charset="0"/>
            </a:endParaRPr>
          </a:p>
        </p:txBody>
      </p:sp>
      <p:grpSp>
        <p:nvGrpSpPr>
          <p:cNvPr id="5" name="Group 16"/>
          <p:cNvGrpSpPr>
            <a:grpSpLocks/>
          </p:cNvGrpSpPr>
          <p:nvPr/>
        </p:nvGrpSpPr>
        <p:grpSpPr bwMode="auto">
          <a:xfrm>
            <a:off x="284163" y="1906588"/>
            <a:ext cx="8575675" cy="138112"/>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9" name="Rectangle 8"/>
          <p:cNvSpPr/>
          <p:nvPr/>
        </p:nvSpPr>
        <p:spPr>
          <a:xfrm>
            <a:off x="284163" y="6227763"/>
            <a:ext cx="8574087" cy="173037"/>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pic>
        <p:nvPicPr>
          <p:cNvPr id="10" name="Picture 2" descr="Image result for AIUB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39025" y="460375"/>
            <a:ext cx="1419225"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21341" y="449005"/>
            <a:ext cx="7808976" cy="1088136"/>
          </a:xfrm>
          <a:noFill/>
        </p:spPr>
        <p:txBody>
          <a:bodyPr anchor="b" anchorCtr="0"/>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1"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A283CB03-A1BD-4AAF-BE7B-0F6CDA3C66F9}" type="datetimeFigureOut">
              <a:rPr lang="en-US"/>
              <a:pPr>
                <a:defRPr/>
              </a:pPr>
              <a:t>8/25/2020</a:t>
            </a:fld>
            <a:endParaRPr lang="en-US"/>
          </a:p>
        </p:txBody>
      </p:sp>
      <p:sp>
        <p:nvSpPr>
          <p:cNvPr id="12"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3"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5BD9ACD-80DC-4CB2-AA74-6BB598905736}" type="slidenum">
              <a:rPr lang="en-US"/>
              <a:pPr>
                <a:defRPr/>
              </a:pPr>
              <a:t>‹#›</a:t>
            </a:fld>
            <a:endParaRPr lang="en-US"/>
          </a:p>
        </p:txBody>
      </p:sp>
    </p:spTree>
    <p:extLst>
      <p:ext uri="{BB962C8B-B14F-4D97-AF65-F5344CB8AC3E}">
        <p14:creationId xmlns:p14="http://schemas.microsoft.com/office/powerpoint/2010/main" val="1022800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6"/>
          <p:cNvGrpSpPr>
            <a:grpSpLocks/>
          </p:cNvGrpSpPr>
          <p:nvPr/>
        </p:nvGrpSpPr>
        <p:grpSpPr bwMode="auto">
          <a:xfrm>
            <a:off x="284163" y="452438"/>
            <a:ext cx="8575675" cy="138112"/>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9"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6ADF29C4-199D-4AD0-919F-5B22A26BF94A}" type="datetimeFigureOut">
              <a:rPr lang="en-US"/>
              <a:pPr>
                <a:defRPr/>
              </a:pPr>
              <a:t>8/25/2020</a:t>
            </a:fld>
            <a:endParaRPr lang="en-US"/>
          </a:p>
        </p:txBody>
      </p:sp>
      <p:sp>
        <p:nvSpPr>
          <p:cNvPr id="10"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12C8AC56-564A-4918-BD9A-D6EC8E880E60}" type="slidenum">
              <a:rPr lang="en-US"/>
              <a:pPr>
                <a:defRPr/>
              </a:pPr>
              <a:t>‹#›</a:t>
            </a:fld>
            <a:endParaRPr lang="en-US"/>
          </a:p>
        </p:txBody>
      </p:sp>
    </p:spTree>
    <p:extLst>
      <p:ext uri="{BB962C8B-B14F-4D97-AF65-F5344CB8AC3E}">
        <p14:creationId xmlns:p14="http://schemas.microsoft.com/office/powerpoint/2010/main" val="3704195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Arial" pitchFamily="34" charset="0"/>
            </a:endParaRPr>
          </a:p>
        </p:txBody>
      </p:sp>
      <p:grpSp>
        <p:nvGrpSpPr>
          <p:cNvPr id="6" name="Group 7"/>
          <p:cNvGrpSpPr>
            <a:grpSpLocks/>
          </p:cNvGrpSpPr>
          <p:nvPr/>
        </p:nvGrpSpPr>
        <p:grpSpPr bwMode="auto">
          <a:xfrm>
            <a:off x="284163" y="62626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63071" y="4800600"/>
            <a:ext cx="8360242" cy="566738"/>
          </a:xfrm>
          <a:noFill/>
        </p:spPr>
        <p:txBody>
          <a:bodyPr anchor="b" anchorCtr="0"/>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10"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9FE6471D-17CB-45C1-A166-EC4880E60C8F}" type="datetimeFigureOut">
              <a:rPr lang="en-US"/>
              <a:pPr>
                <a:defRPr/>
              </a:pPr>
              <a:t>8/25/2020</a:t>
            </a:fld>
            <a:endParaRPr lang="en-US"/>
          </a:p>
        </p:txBody>
      </p:sp>
      <p:sp>
        <p:nvSpPr>
          <p:cNvPr id="11"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96EB5E9B-4D92-445D-8E14-BFA75A187C00}" type="slidenum">
              <a:rPr lang="en-US"/>
              <a:pPr>
                <a:defRPr/>
              </a:pPr>
              <a:t>‹#›</a:t>
            </a:fld>
            <a:endParaRPr lang="en-US"/>
          </a:p>
        </p:txBody>
      </p:sp>
    </p:spTree>
    <p:extLst>
      <p:ext uri="{BB962C8B-B14F-4D97-AF65-F5344CB8AC3E}">
        <p14:creationId xmlns:p14="http://schemas.microsoft.com/office/powerpoint/2010/main" val="212531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284163" y="4279900"/>
            <a:ext cx="8575675" cy="138113"/>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63071" y="4778189"/>
            <a:ext cx="8360242" cy="566738"/>
          </a:xfrm>
          <a:noFill/>
        </p:spPr>
        <p:txBody>
          <a:bodyPr anchor="b"/>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9"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7E30874D-CA93-447B-8857-E314CB792A06}" type="datetimeFigureOut">
              <a:rPr lang="en-US"/>
              <a:pPr>
                <a:defRPr/>
              </a:pPr>
              <a:t>8/25/2020</a:t>
            </a:fld>
            <a:endParaRPr lang="en-US"/>
          </a:p>
        </p:txBody>
      </p:sp>
      <p:sp>
        <p:nvSpPr>
          <p:cNvPr id="10"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DD55B434-DC2E-4282-BC9F-0C06FA65DB64}" type="slidenum">
              <a:rPr lang="en-US"/>
              <a:pPr>
                <a:defRPr/>
              </a:pPr>
              <a:t>‹#›</a:t>
            </a:fld>
            <a:endParaRPr lang="en-US"/>
          </a:p>
        </p:txBody>
      </p:sp>
    </p:spTree>
    <p:extLst>
      <p:ext uri="{BB962C8B-B14F-4D97-AF65-F5344CB8AC3E}">
        <p14:creationId xmlns:p14="http://schemas.microsoft.com/office/powerpoint/2010/main" val="2396021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6" name="Rectangle 5"/>
          <p:cNvSpPr/>
          <p:nvPr/>
        </p:nvSpPr>
        <p:spPr>
          <a:xfrm>
            <a:off x="284163" y="4267200"/>
            <a:ext cx="2743200" cy="2120900"/>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Arial" pitchFamily="34" charset="0"/>
            </a:endParaRPr>
          </a:p>
        </p:txBody>
      </p:sp>
      <p:grpSp>
        <p:nvGrpSpPr>
          <p:cNvPr id="7" name="Group 14"/>
          <p:cNvGrpSpPr>
            <a:grpSpLocks/>
          </p:cNvGrpSpPr>
          <p:nvPr/>
        </p:nvGrpSpPr>
        <p:grpSpPr bwMode="auto">
          <a:xfrm>
            <a:off x="284163" y="461963"/>
            <a:ext cx="8575675" cy="136525"/>
            <a:chOff x="284163" y="1759424"/>
            <a:chExt cx="8576373" cy="137411"/>
          </a:xfrm>
        </p:grpSpPr>
        <p:sp>
          <p:nvSpPr>
            <p:cNvPr id="8" name="Rectangle 7"/>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rtlCol="0">
            <a:normAutofit/>
          </a:bodyPr>
          <a:lstStyle>
            <a:lvl1pPr>
              <a:buNone/>
              <a:defRPr/>
            </a:lvl1pPr>
          </a:lstStyle>
          <a:p>
            <a:pPr lvl="0"/>
            <a:r>
              <a:rPr lang="fi-FI" noProof="0"/>
              <a:t>Drag picture to placeholder or click icon to add</a:t>
            </a:r>
            <a:endParaRPr noProof="0"/>
          </a:p>
        </p:txBody>
      </p:sp>
      <p:sp>
        <p:nvSpPr>
          <p:cNvPr id="11" name="Date Placeholder 4"/>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37606F6C-8F68-4854-950B-EA96DE0FFBAE}" type="datetimeFigureOut">
              <a:rPr lang="en-US"/>
              <a:pPr>
                <a:defRPr/>
              </a:pPr>
              <a:t>8/25/2020</a:t>
            </a:fld>
            <a:endParaRPr lang="en-US"/>
          </a:p>
        </p:txBody>
      </p:sp>
      <p:sp>
        <p:nvSpPr>
          <p:cNvPr id="12" name="Footer Placeholder 5"/>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3" name="Slide Number Placeholder 6"/>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0FCC33AF-8A8A-4304-B620-4F2A020D5EF7}" type="slidenum">
              <a:rPr lang="en-US"/>
              <a:pPr>
                <a:defRPr/>
              </a:pPr>
              <a:t>‹#›</a:t>
            </a:fld>
            <a:endParaRPr lang="en-US"/>
          </a:p>
        </p:txBody>
      </p:sp>
    </p:spTree>
    <p:extLst>
      <p:ext uri="{BB962C8B-B14F-4D97-AF65-F5344CB8AC3E}">
        <p14:creationId xmlns:p14="http://schemas.microsoft.com/office/powerpoint/2010/main" val="660545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7" name="Rectangle 6"/>
          <p:cNvSpPr/>
          <p:nvPr/>
        </p:nvSpPr>
        <p:spPr>
          <a:xfrm>
            <a:off x="3021013" y="4802188"/>
            <a:ext cx="583723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Arial" pitchFamily="34" charset="0"/>
            </a:endParaRPr>
          </a:p>
        </p:txBody>
      </p:sp>
      <p:grpSp>
        <p:nvGrpSpPr>
          <p:cNvPr id="8" name="Group 7"/>
          <p:cNvGrpSpPr>
            <a:grpSpLocks/>
          </p:cNvGrpSpPr>
          <p:nvPr/>
        </p:nvGrpSpPr>
        <p:grpSpPr bwMode="auto">
          <a:xfrm>
            <a:off x="284163" y="6262688"/>
            <a:ext cx="8575675" cy="138112"/>
            <a:chOff x="284163" y="1759424"/>
            <a:chExt cx="8576373" cy="137411"/>
          </a:xfrm>
        </p:grpSpPr>
        <p:sp>
          <p:nvSpPr>
            <p:cNvPr id="9" name="Rectangle 8"/>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1" name="Rectangle 10"/>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031661" y="4800600"/>
            <a:ext cx="5691651" cy="566738"/>
          </a:xfrm>
          <a:noFill/>
        </p:spPr>
        <p:txBody>
          <a:bodyPr anchor="b" anchorCtr="0"/>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13" name="Picture Placeholder 2"/>
          <p:cNvSpPr>
            <a:spLocks noGrp="1"/>
          </p:cNvSpPr>
          <p:nvPr>
            <p:ph type="pic" idx="13"/>
          </p:nvPr>
        </p:nvSpPr>
        <p:spPr>
          <a:xfrm>
            <a:off x="284164" y="457200"/>
            <a:ext cx="2736850" cy="2907792"/>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14" name="Picture Placeholder 2"/>
          <p:cNvSpPr>
            <a:spLocks noGrp="1"/>
          </p:cNvSpPr>
          <p:nvPr>
            <p:ph type="pic" idx="14"/>
          </p:nvPr>
        </p:nvSpPr>
        <p:spPr>
          <a:xfrm>
            <a:off x="284164" y="3364992"/>
            <a:ext cx="2736850" cy="2898648"/>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12" name="Date Placeholder 4"/>
          <p:cNvSpPr>
            <a:spLocks noGrp="1"/>
          </p:cNvSpPr>
          <p:nvPr>
            <p:ph type="dt" sz="half" idx="15"/>
          </p:nvPr>
        </p:nvSpPr>
        <p:spPr/>
        <p:txBody>
          <a:bodyPr/>
          <a:lstStyle>
            <a:lvl1pPr eaLnBrk="0" fontAlgn="base" hangingPunct="0">
              <a:spcBef>
                <a:spcPct val="0"/>
              </a:spcBef>
              <a:spcAft>
                <a:spcPct val="0"/>
              </a:spcAft>
              <a:defRPr>
                <a:latin typeface="Helvetica" pitchFamily="34" charset="0"/>
              </a:defRPr>
            </a:lvl1pPr>
          </a:lstStyle>
          <a:p>
            <a:pPr>
              <a:defRPr/>
            </a:pPr>
            <a:fld id="{BE1178E4-7FB8-4B5B-9A93-C4745FA4A9C0}" type="datetimeFigureOut">
              <a:rPr lang="en-US"/>
              <a:pPr>
                <a:defRPr/>
              </a:pPr>
              <a:t>8/25/2020</a:t>
            </a:fld>
            <a:endParaRPr lang="en-US"/>
          </a:p>
        </p:txBody>
      </p:sp>
      <p:sp>
        <p:nvSpPr>
          <p:cNvPr id="15" name="Footer Placeholder 5"/>
          <p:cNvSpPr>
            <a:spLocks noGrp="1"/>
          </p:cNvSpPr>
          <p:nvPr>
            <p:ph type="ftr" sz="quarter" idx="16"/>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6" name="Slide Number Placeholder 6"/>
          <p:cNvSpPr>
            <a:spLocks noGrp="1"/>
          </p:cNvSpPr>
          <p:nvPr>
            <p:ph type="sldNum" sz="quarter" idx="17"/>
          </p:nvPr>
        </p:nvSpPr>
        <p:spPr/>
        <p:txBody>
          <a:bodyPr/>
          <a:lstStyle>
            <a:lvl1pPr eaLnBrk="0" fontAlgn="base" hangingPunct="0">
              <a:spcBef>
                <a:spcPct val="0"/>
              </a:spcBef>
              <a:spcAft>
                <a:spcPct val="0"/>
              </a:spcAft>
              <a:defRPr>
                <a:latin typeface="Helvetica" pitchFamily="34" charset="0"/>
              </a:defRPr>
            </a:lvl1pPr>
          </a:lstStyle>
          <a:p>
            <a:pPr>
              <a:defRPr/>
            </a:pPr>
            <a:fld id="{120C55BE-70EB-467A-BBF2-E0F449780D39}" type="slidenum">
              <a:rPr lang="en-US"/>
              <a:pPr>
                <a:defRPr/>
              </a:pPr>
              <a:t>‹#›</a:t>
            </a:fld>
            <a:endParaRPr lang="en-US"/>
          </a:p>
        </p:txBody>
      </p:sp>
    </p:spTree>
    <p:extLst>
      <p:ext uri="{BB962C8B-B14F-4D97-AF65-F5344CB8AC3E}">
        <p14:creationId xmlns:p14="http://schemas.microsoft.com/office/powerpoint/2010/main" val="3651367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3"/>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a:off x="284163" y="1577975"/>
            <a:ext cx="8575675" cy="136525"/>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9E59D283-AC2F-49CE-B9B5-8E287CA54319}" type="datetimeFigureOut">
              <a:rPr lang="en-US"/>
              <a:pPr>
                <a:defRPr/>
              </a:pPr>
              <a:t>8/25/2020</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B96A38B0-A8C4-40B1-A78A-3541930A2661}" type="slidenum">
              <a:rPr lang="en-US"/>
              <a:pPr>
                <a:defRPr/>
              </a:pPr>
              <a:t>‹#›</a:t>
            </a:fld>
            <a:endParaRPr lang="en-US"/>
          </a:p>
        </p:txBody>
      </p:sp>
    </p:spTree>
    <p:extLst>
      <p:ext uri="{BB962C8B-B14F-4D97-AF65-F5344CB8AC3E}">
        <p14:creationId xmlns:p14="http://schemas.microsoft.com/office/powerpoint/2010/main" val="2299189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rot="5400000">
            <a:off x="5314156" y="2856707"/>
            <a:ext cx="5934075" cy="1135062"/>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rot="5400000">
            <a:off x="4658519" y="3355181"/>
            <a:ext cx="5934075" cy="138113"/>
            <a:chOff x="284163" y="1577847"/>
            <a:chExt cx="8576373" cy="137411"/>
          </a:xfrm>
        </p:grpSpPr>
        <p:sp>
          <p:nvSpPr>
            <p:cNvPr id="6" name="Rectangle 5"/>
            <p:cNvSpPr/>
            <p:nvPr/>
          </p:nvSpPr>
          <p:spPr>
            <a:xfrm>
              <a:off x="284162" y="1577847"/>
              <a:ext cx="159918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5637" y="1577847"/>
              <a:ext cx="2741779"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7415" y="1577847"/>
              <a:ext cx="4233121"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CD2DECF0-6340-4671-9FEB-3B07198D1857}" type="datetimeFigureOut">
              <a:rPr lang="en-US"/>
              <a:pPr>
                <a:defRPr/>
              </a:pPr>
              <a:t>8/25/2020</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263C8625-BAA2-40F6-ADB8-AF7DF405A5F4}" type="slidenum">
              <a:rPr lang="en-US"/>
              <a:pPr>
                <a:defRPr/>
              </a:pPr>
              <a:t>‹#›</a:t>
            </a:fld>
            <a:endParaRPr lang="en-US"/>
          </a:p>
        </p:txBody>
      </p:sp>
    </p:spTree>
    <p:extLst>
      <p:ext uri="{BB962C8B-B14F-4D97-AF65-F5344CB8AC3E}">
        <p14:creationId xmlns:p14="http://schemas.microsoft.com/office/powerpoint/2010/main" val="3680323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a:off x="284163" y="1577975"/>
            <a:ext cx="8575675" cy="136525"/>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06B27663-A79F-4BDB-BBEC-453D41524D2A}" type="datetimeFigureOut">
              <a:rPr lang="en-US"/>
              <a:pPr>
                <a:defRPr/>
              </a:pPr>
              <a:t>8/25/2020</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CF959A4-9CCA-461E-87BE-5E7B8D93E47D}" type="slidenum">
              <a:rPr lang="en-US"/>
              <a:pPr>
                <a:defRPr/>
              </a:pPr>
              <a:t>‹#›</a:t>
            </a:fld>
            <a:endParaRPr lang="en-US"/>
          </a:p>
        </p:txBody>
      </p:sp>
    </p:spTree>
    <p:extLst>
      <p:ext uri="{BB962C8B-B14F-4D97-AF65-F5344CB8AC3E}">
        <p14:creationId xmlns:p14="http://schemas.microsoft.com/office/powerpoint/2010/main" val="2920126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5" name="Rectangle 4"/>
          <p:cNvSpPr/>
          <p:nvPr/>
        </p:nvSpPr>
        <p:spPr>
          <a:xfrm>
            <a:off x="284163" y="444500"/>
            <a:ext cx="8574087" cy="1468438"/>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Arial" pitchFamily="34" charset="0"/>
            </a:endParaRPr>
          </a:p>
        </p:txBody>
      </p:sp>
      <p:grpSp>
        <p:nvGrpSpPr>
          <p:cNvPr id="6" name="Group 16"/>
          <p:cNvGrpSpPr>
            <a:grpSpLocks/>
          </p:cNvGrpSpPr>
          <p:nvPr/>
        </p:nvGrpSpPr>
        <p:grpSpPr bwMode="auto">
          <a:xfrm>
            <a:off x="284163" y="19065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11" name="TextBox 10"/>
          <p:cNvSpPr txBox="1">
            <a:spLocks noChangeArrowheads="1"/>
          </p:cNvSpPr>
          <p:nvPr/>
        </p:nvSpPr>
        <p:spPr bwMode="auto">
          <a:xfrm>
            <a:off x="8231188" y="444500"/>
            <a:ext cx="5873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smtClean="0">
                <a:solidFill>
                  <a:srgbClr val="FFFFFF"/>
                </a:solidFill>
                <a:latin typeface="Calibri" pitchFamily="34" charset="0"/>
                <a:cs typeface="Arial" pitchFamily="34" charset="0"/>
                <a:sym typeface="Wingdings" pitchFamily="2" charset="2"/>
              </a:rPr>
              <a:t></a:t>
            </a:r>
            <a:endParaRPr lang="en-US" sz="3600" b="0" smtClean="0">
              <a:solidFill>
                <a:srgbClr val="FFFFFF"/>
              </a:solidFill>
              <a:latin typeface="Calibri" pitchFamily="34" charset="0"/>
              <a:cs typeface="Arial" pitchFamily="34" charset="0"/>
            </a:endParaRPr>
          </a:p>
        </p:txBody>
      </p:sp>
      <p:sp>
        <p:nvSpPr>
          <p:cNvPr id="8" name="Picture Placeholder 7"/>
          <p:cNvSpPr>
            <a:spLocks noGrp="1"/>
          </p:cNvSpPr>
          <p:nvPr>
            <p:ph type="pic" sz="quarter" idx="13"/>
          </p:nvPr>
        </p:nvSpPr>
        <p:spPr>
          <a:xfrm>
            <a:off x="284162" y="2017058"/>
            <a:ext cx="8574087" cy="4377391"/>
          </a:xfrm>
        </p:spPr>
        <p:txBody>
          <a:bodyPr rtlCol="0">
            <a:normAutofit/>
          </a:bodyPr>
          <a:lstStyle>
            <a:lvl1pPr>
              <a:buNone/>
              <a:defRPr/>
            </a:lvl1pPr>
          </a:lstStyle>
          <a:p>
            <a:pPr lvl="0"/>
            <a:r>
              <a:rPr lang="fi-FI" noProof="0"/>
              <a:t>Drag picture to placeholder or click icon to add</a:t>
            </a:r>
            <a:endParaRPr noProof="0"/>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2" name="Title 1"/>
          <p:cNvSpPr>
            <a:spLocks noGrp="1"/>
          </p:cNvSpPr>
          <p:nvPr>
            <p:ph type="ctrTitle"/>
          </p:nvPr>
        </p:nvSpPr>
        <p:spPr>
          <a:xfrm>
            <a:off x="418633" y="444728"/>
            <a:ext cx="7810967" cy="1088237"/>
          </a:xfrm>
          <a:noFill/>
        </p:spPr>
        <p:txBody>
          <a:bodyPr anchor="b" anchorCtr="0"/>
          <a:lstStyle>
            <a:lvl1pPr algn="l">
              <a:lnSpc>
                <a:spcPts val="4600"/>
              </a:lnSpc>
              <a:defRPr/>
            </a:lvl1pPr>
          </a:lstStyle>
          <a:p>
            <a:r>
              <a:rPr lang="fi-FI"/>
              <a:t>Click to edit Master title style</a:t>
            </a:r>
            <a:endParaRPr/>
          </a:p>
        </p:txBody>
      </p:sp>
      <p:sp>
        <p:nvSpPr>
          <p:cNvPr id="12" name="Date Placeholder 3"/>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ECA2107C-164D-4902-99B1-AFBB59056EC7}" type="datetimeFigureOut">
              <a:rPr lang="en-US"/>
              <a:pPr>
                <a:defRPr/>
              </a:pPr>
              <a:t>8/25/2020</a:t>
            </a:fld>
            <a:endParaRPr lang="en-US"/>
          </a:p>
        </p:txBody>
      </p:sp>
      <p:sp>
        <p:nvSpPr>
          <p:cNvPr id="13" name="Footer Placeholder 4"/>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5"/>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77074B26-68C2-47EF-A7BB-BCC26ECB766F}" type="slidenum">
              <a:rPr lang="en-US"/>
              <a:pPr>
                <a:defRPr/>
              </a:pPr>
              <a:t>‹#›</a:t>
            </a:fld>
            <a:endParaRPr lang="en-US"/>
          </a:p>
        </p:txBody>
      </p:sp>
    </p:spTree>
    <p:extLst>
      <p:ext uri="{BB962C8B-B14F-4D97-AF65-F5344CB8AC3E}">
        <p14:creationId xmlns:p14="http://schemas.microsoft.com/office/powerpoint/2010/main" val="3749946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Arial" pitchFamily="34" charset="0"/>
            </a:endParaRPr>
          </a:p>
        </p:txBody>
      </p:sp>
      <p:grpSp>
        <p:nvGrpSpPr>
          <p:cNvPr id="5" name="Group 7"/>
          <p:cNvGrpSpPr>
            <a:grpSpLocks/>
          </p:cNvGrpSpPr>
          <p:nvPr/>
        </p:nvGrpSpPr>
        <p:grpSpPr bwMode="auto">
          <a:xfrm>
            <a:off x="284163" y="6262688"/>
            <a:ext cx="8575675" cy="138112"/>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9" name="TextBox 8"/>
          <p:cNvSpPr txBox="1">
            <a:spLocks noChangeArrowheads="1"/>
          </p:cNvSpPr>
          <p:nvPr/>
        </p:nvSpPr>
        <p:spPr bwMode="auto">
          <a:xfrm>
            <a:off x="8231188" y="4802188"/>
            <a:ext cx="587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smtClean="0">
                <a:solidFill>
                  <a:srgbClr val="FFFFFF"/>
                </a:solidFill>
                <a:latin typeface="Calibri" pitchFamily="34" charset="0"/>
                <a:cs typeface="Arial" pitchFamily="34" charset="0"/>
                <a:sym typeface="Wingdings" pitchFamily="2" charset="2"/>
              </a:rPr>
              <a:t></a:t>
            </a:r>
            <a:endParaRPr lang="en-US" sz="3600" b="0" smtClean="0">
              <a:solidFill>
                <a:srgbClr val="FFFFFF"/>
              </a:solidFill>
              <a:latin typeface="Calibri" pitchFamily="34" charset="0"/>
              <a:cs typeface="Arial" pitchFamily="34" charset="0"/>
            </a:endParaRPr>
          </a:p>
        </p:txBody>
      </p:sp>
      <p:sp>
        <p:nvSpPr>
          <p:cNvPr id="2" name="Title 1"/>
          <p:cNvSpPr>
            <a:spLocks noGrp="1"/>
          </p:cNvSpPr>
          <p:nvPr>
            <p:ph type="title"/>
          </p:nvPr>
        </p:nvSpPr>
        <p:spPr>
          <a:xfrm>
            <a:off x="429768" y="4814125"/>
            <a:ext cx="7772400" cy="1051560"/>
          </a:xfrm>
          <a:noFill/>
        </p:spPr>
        <p:txBody>
          <a:bodyPr anchor="b" anchorCtr="0"/>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rtlCol="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
        <p:nvSpPr>
          <p:cNvPr id="10"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4A9F97C2-0288-4DF6-AE14-D044276BB00A}" type="datetimeFigureOut">
              <a:rPr lang="en-US"/>
              <a:pPr>
                <a:defRPr/>
              </a:pPr>
              <a:t>8/25/2020</a:t>
            </a:fld>
            <a:endParaRPr lang="en-US"/>
          </a:p>
        </p:txBody>
      </p:sp>
      <p:sp>
        <p:nvSpPr>
          <p:cNvPr id="11"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45A01D13-FCAF-44C6-8CA8-132993A12ED0}" type="slidenum">
              <a:rPr lang="en-US"/>
              <a:pPr>
                <a:defRPr/>
              </a:pPr>
              <a:t>‹#›</a:t>
            </a:fld>
            <a:endParaRPr lang="en-US"/>
          </a:p>
        </p:txBody>
      </p:sp>
    </p:spTree>
    <p:extLst>
      <p:ext uri="{BB962C8B-B14F-4D97-AF65-F5344CB8AC3E}">
        <p14:creationId xmlns:p14="http://schemas.microsoft.com/office/powerpoint/2010/main" val="2589287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5" name="Rectangle 4"/>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Arial" pitchFamily="34" charset="0"/>
            </a:endParaRPr>
          </a:p>
        </p:txBody>
      </p:sp>
      <p:grpSp>
        <p:nvGrpSpPr>
          <p:cNvPr id="6" name="Group 7"/>
          <p:cNvGrpSpPr>
            <a:grpSpLocks/>
          </p:cNvGrpSpPr>
          <p:nvPr/>
        </p:nvGrpSpPr>
        <p:grpSpPr bwMode="auto">
          <a:xfrm>
            <a:off x="284163" y="62626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10" name="TextBox 9"/>
          <p:cNvSpPr txBox="1">
            <a:spLocks noChangeArrowheads="1"/>
          </p:cNvSpPr>
          <p:nvPr/>
        </p:nvSpPr>
        <p:spPr bwMode="auto">
          <a:xfrm>
            <a:off x="8231188" y="4802188"/>
            <a:ext cx="587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smtClean="0">
                <a:solidFill>
                  <a:srgbClr val="FFFFFF"/>
                </a:solidFill>
                <a:latin typeface="Calibri" pitchFamily="34" charset="0"/>
                <a:cs typeface="Arial" pitchFamily="34" charset="0"/>
                <a:sym typeface="Wingdings" pitchFamily="2" charset="2"/>
              </a:rPr>
              <a:t></a:t>
            </a:r>
            <a:endParaRPr lang="en-US" sz="3600" b="0" smtClean="0">
              <a:solidFill>
                <a:srgbClr val="FFFFFF"/>
              </a:solidFill>
              <a:latin typeface="Calibri" pitchFamily="34" charset="0"/>
              <a:cs typeface="Arial" pitchFamily="34" charset="0"/>
            </a:endParaRPr>
          </a:p>
        </p:txBody>
      </p:sp>
      <p:sp>
        <p:nvSpPr>
          <p:cNvPr id="13" name="Picture Placeholder 7"/>
          <p:cNvSpPr>
            <a:spLocks noGrp="1"/>
          </p:cNvSpPr>
          <p:nvPr>
            <p:ph type="pic" sz="quarter" idx="13"/>
          </p:nvPr>
        </p:nvSpPr>
        <p:spPr>
          <a:xfrm>
            <a:off x="284162" y="443754"/>
            <a:ext cx="8574087" cy="4370293"/>
          </a:xfrm>
        </p:spPr>
        <p:txBody>
          <a:bodyPr rtlCol="0">
            <a:normAutofit/>
          </a:bodyPr>
          <a:lstStyle>
            <a:lvl1pPr>
              <a:buNone/>
              <a:defRPr/>
            </a:lvl1pPr>
          </a:lstStyle>
          <a:p>
            <a:pPr lvl="0"/>
            <a:r>
              <a:rPr lang="fi-FI" noProof="0"/>
              <a:t>Drag picture to placeholder or click icon to add</a:t>
            </a:r>
            <a:endParaRPr noProof="0"/>
          </a:p>
        </p:txBody>
      </p:sp>
      <p:sp>
        <p:nvSpPr>
          <p:cNvPr id="2" name="Title 1"/>
          <p:cNvSpPr>
            <a:spLocks noGrp="1"/>
          </p:cNvSpPr>
          <p:nvPr>
            <p:ph type="title"/>
          </p:nvPr>
        </p:nvSpPr>
        <p:spPr>
          <a:xfrm>
            <a:off x="430306" y="4814047"/>
            <a:ext cx="7772400" cy="1048871"/>
          </a:xfrm>
          <a:noFill/>
        </p:spPr>
        <p:txBody>
          <a:bodyPr anchor="b" anchorCtr="0"/>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
        <p:nvSpPr>
          <p:cNvPr id="11" name="Date Placeholder 3"/>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F6ED864A-8455-47DE-9B55-E5C8F26A68B5}" type="datetimeFigureOut">
              <a:rPr lang="en-US"/>
              <a:pPr>
                <a:defRPr/>
              </a:pPr>
              <a:t>8/25/2020</a:t>
            </a:fld>
            <a:endParaRPr lang="en-US"/>
          </a:p>
        </p:txBody>
      </p:sp>
      <p:sp>
        <p:nvSpPr>
          <p:cNvPr id="12" name="Footer Placeholder 4"/>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5"/>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D69BB157-40FF-4DCD-B6E2-F5C417A78C79}" type="slidenum">
              <a:rPr lang="en-US"/>
              <a:pPr>
                <a:defRPr/>
              </a:pPr>
              <a:t>‹#›</a:t>
            </a:fld>
            <a:endParaRPr lang="en-US"/>
          </a:p>
        </p:txBody>
      </p:sp>
    </p:spTree>
    <p:extLst>
      <p:ext uri="{BB962C8B-B14F-4D97-AF65-F5344CB8AC3E}">
        <p14:creationId xmlns:p14="http://schemas.microsoft.com/office/powerpoint/2010/main" val="705203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6" name="Group 7"/>
          <p:cNvGrpSpPr>
            <a:grpSpLocks/>
          </p:cNvGrpSpPr>
          <p:nvPr/>
        </p:nvGrpSpPr>
        <p:grpSpPr bwMode="auto">
          <a:xfrm>
            <a:off x="284163" y="1577975"/>
            <a:ext cx="8575675" cy="136525"/>
            <a:chOff x="284163" y="1577847"/>
            <a:chExt cx="8576373" cy="137411"/>
          </a:xfrm>
        </p:grpSpPr>
        <p:sp>
          <p:nvSpPr>
            <p:cNvPr id="7" name="Rectangle 6"/>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10"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1321F78C-EB83-4852-91B4-F44371AC2387}" type="datetimeFigureOut">
              <a:rPr lang="en-US"/>
              <a:pPr>
                <a:defRPr/>
              </a:pPr>
              <a:t>8/25/2020</a:t>
            </a:fld>
            <a:endParaRPr lang="en-US"/>
          </a:p>
        </p:txBody>
      </p:sp>
      <p:sp>
        <p:nvSpPr>
          <p:cNvPr id="11"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7F90247-2C6C-4D36-A42F-78C18A36C684}" type="slidenum">
              <a:rPr lang="en-US"/>
              <a:pPr>
                <a:defRPr/>
              </a:pPr>
              <a:t>‹#›</a:t>
            </a:fld>
            <a:endParaRPr lang="en-US"/>
          </a:p>
        </p:txBody>
      </p:sp>
    </p:spTree>
    <p:extLst>
      <p:ext uri="{BB962C8B-B14F-4D97-AF65-F5344CB8AC3E}">
        <p14:creationId xmlns:p14="http://schemas.microsoft.com/office/powerpoint/2010/main" val="221718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8" name="Group 7"/>
          <p:cNvGrpSpPr>
            <a:grpSpLocks/>
          </p:cNvGrpSpPr>
          <p:nvPr/>
        </p:nvGrpSpPr>
        <p:grpSpPr bwMode="auto">
          <a:xfrm>
            <a:off x="284163" y="1577975"/>
            <a:ext cx="8575675" cy="136525"/>
            <a:chOff x="284163" y="1577847"/>
            <a:chExt cx="8576373" cy="137411"/>
          </a:xfrm>
        </p:grpSpPr>
        <p:sp>
          <p:nvSpPr>
            <p:cNvPr id="9" name="Rectangle 8"/>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1" name="Rectangle 10"/>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12" name="Date Placeholder 6"/>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E2832443-4994-4377-9123-FB8EEAE92DDE}" type="datetimeFigureOut">
              <a:rPr lang="en-US"/>
              <a:pPr>
                <a:defRPr/>
              </a:pPr>
              <a:t>8/25/2020</a:t>
            </a:fld>
            <a:endParaRPr lang="en-US"/>
          </a:p>
        </p:txBody>
      </p:sp>
      <p:sp>
        <p:nvSpPr>
          <p:cNvPr id="13" name="Footer Placeholder 7"/>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8"/>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B78AA11-2594-4232-9CE1-DE0907378F65}" type="slidenum">
              <a:rPr lang="en-US"/>
              <a:pPr>
                <a:defRPr/>
              </a:pPr>
              <a:t>‹#›</a:t>
            </a:fld>
            <a:endParaRPr lang="en-US"/>
          </a:p>
        </p:txBody>
      </p:sp>
    </p:spTree>
    <p:extLst>
      <p:ext uri="{BB962C8B-B14F-4D97-AF65-F5344CB8AC3E}">
        <p14:creationId xmlns:p14="http://schemas.microsoft.com/office/powerpoint/2010/main" val="3343360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4" name="Group 7"/>
          <p:cNvGrpSpPr>
            <a:grpSpLocks/>
          </p:cNvGrpSpPr>
          <p:nvPr/>
        </p:nvGrpSpPr>
        <p:grpSpPr bwMode="auto">
          <a:xfrm>
            <a:off x="284163" y="1577975"/>
            <a:ext cx="8575675" cy="136525"/>
            <a:chOff x="284163" y="1577847"/>
            <a:chExt cx="8576373" cy="137411"/>
          </a:xfrm>
        </p:grpSpPr>
        <p:sp>
          <p:nvSpPr>
            <p:cNvPr id="5" name="Rectangle 4"/>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6" name="Rectangle 5"/>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8" name="Date Placeholder 2"/>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3909C669-1D58-46F3-A742-9E6995845DC8}" type="datetimeFigureOut">
              <a:rPr lang="en-US"/>
              <a:pPr>
                <a:defRPr/>
              </a:pPr>
              <a:t>8/25/2020</a:t>
            </a:fld>
            <a:endParaRPr lang="en-US"/>
          </a:p>
        </p:txBody>
      </p:sp>
      <p:sp>
        <p:nvSpPr>
          <p:cNvPr id="9" name="Footer Placeholder 3"/>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0" name="Slide Number Placeholder 4"/>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C3507333-C2A9-42D0-9DCD-53AEDCC1E6E1}" type="slidenum">
              <a:rPr lang="en-US"/>
              <a:pPr>
                <a:defRPr/>
              </a:pPr>
              <a:t>‹#›</a:t>
            </a:fld>
            <a:endParaRPr lang="en-US"/>
          </a:p>
        </p:txBody>
      </p:sp>
    </p:spTree>
    <p:extLst>
      <p:ext uri="{BB962C8B-B14F-4D97-AF65-F5344CB8AC3E}">
        <p14:creationId xmlns:p14="http://schemas.microsoft.com/office/powerpoint/2010/main" val="1108391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6"/>
          <p:cNvGrpSpPr>
            <a:grpSpLocks/>
          </p:cNvGrpSpPr>
          <p:nvPr/>
        </p:nvGrpSpPr>
        <p:grpSpPr bwMode="auto">
          <a:xfrm>
            <a:off x="284163" y="452438"/>
            <a:ext cx="7366000" cy="138112"/>
            <a:chOff x="284163" y="1577847"/>
            <a:chExt cx="8576373" cy="137411"/>
          </a:xfrm>
        </p:grpSpPr>
        <p:sp>
          <p:nvSpPr>
            <p:cNvPr id="3" name="Rectangle 2"/>
            <p:cNvSpPr/>
            <p:nvPr/>
          </p:nvSpPr>
          <p:spPr>
            <a:xfrm>
              <a:off x="284163" y="1577847"/>
              <a:ext cx="1600677"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4" name="Rectangle 3"/>
            <p:cNvSpPr/>
            <p:nvPr/>
          </p:nvSpPr>
          <p:spPr>
            <a:xfrm>
              <a:off x="1884840" y="1577847"/>
              <a:ext cx="2742961"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5" name="Rectangle 4"/>
            <p:cNvSpPr/>
            <p:nvPr/>
          </p:nvSpPr>
          <p:spPr>
            <a:xfrm>
              <a:off x="4625951" y="1577847"/>
              <a:ext cx="4234585"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pic>
        <p:nvPicPr>
          <p:cNvPr id="6" name="Picture 2" descr="Image result for AIUB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50163" y="55563"/>
            <a:ext cx="1277937" cy="128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1"/>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76F77CCB-AEB3-4206-9508-90F0BF4F948B}" type="datetimeFigureOut">
              <a:rPr lang="en-US"/>
              <a:pPr>
                <a:defRPr/>
              </a:pPr>
              <a:t>8/25/2020</a:t>
            </a:fld>
            <a:endParaRPr lang="en-US"/>
          </a:p>
        </p:txBody>
      </p:sp>
      <p:sp>
        <p:nvSpPr>
          <p:cNvPr id="8" name="Footer Placeholder 2"/>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Tree>
    <p:extLst>
      <p:ext uri="{BB962C8B-B14F-4D97-AF65-F5344CB8AC3E}">
        <p14:creationId xmlns:p14="http://schemas.microsoft.com/office/powerpoint/2010/main" val="4287318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1781175" y="2133600"/>
            <a:ext cx="7077075" cy="399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smtClean="0"/>
          </a:p>
        </p:txBody>
      </p:sp>
      <p:sp>
        <p:nvSpPr>
          <p:cNvPr id="4" name="Date Placeholder 3"/>
          <p:cNvSpPr>
            <a:spLocks noGrp="1"/>
          </p:cNvSpPr>
          <p:nvPr>
            <p:ph type="dt" sz="half" idx="2"/>
          </p:nvPr>
        </p:nvSpPr>
        <p:spPr>
          <a:xfrm>
            <a:off x="6794500" y="6437313"/>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100" b="1">
                <a:solidFill>
                  <a:prstClr val="white">
                    <a:lumMod val="65000"/>
                  </a:prstClr>
                </a:solidFill>
                <a:latin typeface="Calibri"/>
              </a:defRPr>
            </a:lvl1pPr>
          </a:lstStyle>
          <a:p>
            <a:pPr>
              <a:lnSpc>
                <a:spcPct val="100000"/>
              </a:lnSpc>
              <a:defRPr/>
            </a:pPr>
            <a:fld id="{6C1239AE-FE73-42B6-9418-BC3CF81CA0AB}" type="datetimeFigureOut">
              <a:rPr lang="en-US">
                <a:cs typeface="Arial" pitchFamily="34" charset="0"/>
              </a:rPr>
              <a:pPr>
                <a:lnSpc>
                  <a:spcPct val="100000"/>
                </a:lnSpc>
                <a:defRPr/>
              </a:pPr>
              <a:t>8/25/2020</a:t>
            </a:fld>
            <a:endParaRPr lang="en-US">
              <a:cs typeface="Arial" pitchFamily="34" charset="0"/>
            </a:endParaRPr>
          </a:p>
        </p:txBody>
      </p:sp>
      <p:sp>
        <p:nvSpPr>
          <p:cNvPr id="5" name="Footer Placeholder 4"/>
          <p:cNvSpPr>
            <a:spLocks noGrp="1"/>
          </p:cNvSpPr>
          <p:nvPr>
            <p:ph type="ftr" sz="quarter" idx="3"/>
          </p:nvPr>
        </p:nvSpPr>
        <p:spPr>
          <a:xfrm>
            <a:off x="200025" y="6437313"/>
            <a:ext cx="6124575" cy="365125"/>
          </a:xfrm>
          <a:prstGeom prst="rect">
            <a:avLst/>
          </a:prstGeom>
        </p:spPr>
        <p:txBody>
          <a:bodyPr vert="horz" lIns="91440" tIns="45720" rIns="91440" bIns="45720" rtlCol="0" anchor="ctr"/>
          <a:lstStyle>
            <a:lvl1pPr algn="l" eaLnBrk="1" fontAlgn="auto" hangingPunct="1">
              <a:spcBef>
                <a:spcPts val="0"/>
              </a:spcBef>
              <a:spcAft>
                <a:spcPts val="0"/>
              </a:spcAft>
              <a:defRPr sz="1100" b="1">
                <a:solidFill>
                  <a:prstClr val="white">
                    <a:lumMod val="65000"/>
                  </a:prstClr>
                </a:solidFill>
                <a:latin typeface="Calibri"/>
              </a:defRPr>
            </a:lvl1pPr>
          </a:lstStyle>
          <a:p>
            <a:pPr>
              <a:lnSpc>
                <a:spcPct val="100000"/>
              </a:lnSpc>
              <a:defRPr/>
            </a:pPr>
            <a:endParaRPr lang="en-US">
              <a:cs typeface="Arial" pitchFamily="34" charset="0"/>
            </a:endParaRPr>
          </a:p>
        </p:txBody>
      </p:sp>
      <p:sp>
        <p:nvSpPr>
          <p:cNvPr id="6" name="Slide Number Placeholder 5"/>
          <p:cNvSpPr>
            <a:spLocks noGrp="1"/>
          </p:cNvSpPr>
          <p:nvPr>
            <p:ph type="sldNum" sz="quarter" idx="4"/>
          </p:nvPr>
        </p:nvSpPr>
        <p:spPr>
          <a:xfrm>
            <a:off x="8305800" y="166688"/>
            <a:ext cx="631825" cy="360362"/>
          </a:xfrm>
          <a:prstGeom prst="rect">
            <a:avLst/>
          </a:prstGeom>
        </p:spPr>
        <p:txBody>
          <a:bodyPr vert="horz" lIns="91440" tIns="45720" rIns="91440" bIns="45720" rtlCol="0" anchor="ctr"/>
          <a:lstStyle>
            <a:lvl1pPr algn="r" eaLnBrk="1" fontAlgn="auto" hangingPunct="1">
              <a:spcBef>
                <a:spcPts val="0"/>
              </a:spcBef>
              <a:spcAft>
                <a:spcPts val="0"/>
              </a:spcAft>
              <a:defRPr sz="1400" b="1">
                <a:solidFill>
                  <a:prstClr val="black">
                    <a:lumMod val="85000"/>
                    <a:lumOff val="15000"/>
                  </a:prstClr>
                </a:solidFill>
                <a:latin typeface="Calibri"/>
              </a:defRPr>
            </a:lvl1pPr>
          </a:lstStyle>
          <a:p>
            <a:pPr>
              <a:lnSpc>
                <a:spcPct val="100000"/>
              </a:lnSpc>
              <a:defRPr/>
            </a:pPr>
            <a:fld id="{6054D1A9-9FA3-4DB8-A21D-DDF6032F7C07}" type="slidenum">
              <a:rPr lang="en-US">
                <a:cs typeface="Arial" pitchFamily="34" charset="0"/>
              </a:rPr>
              <a:pPr>
                <a:lnSpc>
                  <a:spcPct val="100000"/>
                </a:lnSpc>
                <a:defRPr/>
              </a:pPr>
              <a:t>‹#›</a:t>
            </a:fld>
            <a:endParaRPr lang="en-US">
              <a:cs typeface="Arial" pitchFamily="34" charset="0"/>
            </a:endParaRPr>
          </a:p>
        </p:txBody>
      </p:sp>
      <p:sp>
        <p:nvSpPr>
          <p:cNvPr id="2" name="Title Placeholder 1"/>
          <p:cNvSpPr>
            <a:spLocks noGrp="1"/>
          </p:cNvSpPr>
          <p:nvPr>
            <p:ph type="title"/>
          </p:nvPr>
        </p:nvSpPr>
        <p:spPr>
          <a:xfrm>
            <a:off x="284163" y="630238"/>
            <a:ext cx="8574087" cy="968375"/>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extLst>
      <p:ext uri="{BB962C8B-B14F-4D97-AF65-F5344CB8AC3E}">
        <p14:creationId xmlns:p14="http://schemas.microsoft.com/office/powerpoint/2010/main" val="3564346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rtl="0" eaLnBrk="0" fontAlgn="base" hangingPunct="0">
        <a:spcBef>
          <a:spcPct val="0"/>
        </a:spcBef>
        <a:spcAft>
          <a:spcPct val="0"/>
        </a:spcAft>
        <a:defRPr sz="4200" kern="1200">
          <a:solidFill>
            <a:schemeClr val="bg1"/>
          </a:solidFill>
          <a:latin typeface="+mj-lt"/>
          <a:ea typeface="+mj-ea"/>
          <a:cs typeface="+mj-cs"/>
        </a:defRPr>
      </a:lvl1pPr>
      <a:lvl2pPr algn="r" rtl="0" eaLnBrk="0" fontAlgn="base" hangingPunct="0">
        <a:spcBef>
          <a:spcPct val="0"/>
        </a:spcBef>
        <a:spcAft>
          <a:spcPct val="0"/>
        </a:spcAft>
        <a:defRPr sz="4200">
          <a:solidFill>
            <a:schemeClr val="bg1"/>
          </a:solidFill>
          <a:latin typeface="Corbel" pitchFamily="34" charset="0"/>
        </a:defRPr>
      </a:lvl2pPr>
      <a:lvl3pPr algn="r" rtl="0" eaLnBrk="0" fontAlgn="base" hangingPunct="0">
        <a:spcBef>
          <a:spcPct val="0"/>
        </a:spcBef>
        <a:spcAft>
          <a:spcPct val="0"/>
        </a:spcAft>
        <a:defRPr sz="4200">
          <a:solidFill>
            <a:schemeClr val="bg1"/>
          </a:solidFill>
          <a:latin typeface="Corbel" pitchFamily="34" charset="0"/>
        </a:defRPr>
      </a:lvl3pPr>
      <a:lvl4pPr algn="r" rtl="0" eaLnBrk="0" fontAlgn="base" hangingPunct="0">
        <a:spcBef>
          <a:spcPct val="0"/>
        </a:spcBef>
        <a:spcAft>
          <a:spcPct val="0"/>
        </a:spcAft>
        <a:defRPr sz="4200">
          <a:solidFill>
            <a:schemeClr val="bg1"/>
          </a:solidFill>
          <a:latin typeface="Corbel" pitchFamily="34" charset="0"/>
        </a:defRPr>
      </a:lvl4pPr>
      <a:lvl5pPr algn="r" rtl="0" eaLnBrk="0" fontAlgn="base" hangingPunct="0">
        <a:spcBef>
          <a:spcPct val="0"/>
        </a:spcBef>
        <a:spcAft>
          <a:spcPct val="0"/>
        </a:spcAft>
        <a:defRPr sz="4200">
          <a:solidFill>
            <a:schemeClr val="bg1"/>
          </a:solidFill>
          <a:latin typeface="Corbel" pitchFamily="34" charset="0"/>
        </a:defRPr>
      </a:lvl5pPr>
      <a:lvl6pPr marL="457200" algn="r" rtl="0" fontAlgn="base">
        <a:spcBef>
          <a:spcPct val="0"/>
        </a:spcBef>
        <a:spcAft>
          <a:spcPct val="0"/>
        </a:spcAft>
        <a:defRPr sz="4200">
          <a:solidFill>
            <a:schemeClr val="bg1"/>
          </a:solidFill>
          <a:latin typeface="Corbel" pitchFamily="34" charset="0"/>
        </a:defRPr>
      </a:lvl6pPr>
      <a:lvl7pPr marL="914400" algn="r" rtl="0" fontAlgn="base">
        <a:spcBef>
          <a:spcPct val="0"/>
        </a:spcBef>
        <a:spcAft>
          <a:spcPct val="0"/>
        </a:spcAft>
        <a:defRPr sz="4200">
          <a:solidFill>
            <a:schemeClr val="bg1"/>
          </a:solidFill>
          <a:latin typeface="Corbel" pitchFamily="34" charset="0"/>
        </a:defRPr>
      </a:lvl7pPr>
      <a:lvl8pPr marL="1371600" algn="r" rtl="0" fontAlgn="base">
        <a:spcBef>
          <a:spcPct val="0"/>
        </a:spcBef>
        <a:spcAft>
          <a:spcPct val="0"/>
        </a:spcAft>
        <a:defRPr sz="4200">
          <a:solidFill>
            <a:schemeClr val="bg1"/>
          </a:solidFill>
          <a:latin typeface="Corbel" pitchFamily="34" charset="0"/>
        </a:defRPr>
      </a:lvl8pPr>
      <a:lvl9pPr marL="1828800" algn="r" rtl="0" fontAlgn="base">
        <a:spcBef>
          <a:spcPct val="0"/>
        </a:spcBef>
        <a:spcAft>
          <a:spcPct val="0"/>
        </a:spcAft>
        <a:defRPr sz="4200">
          <a:solidFill>
            <a:schemeClr val="bg1"/>
          </a:solidFill>
          <a:latin typeface="Corbel" pitchFamily="34" charset="0"/>
        </a:defRPr>
      </a:lvl9pPr>
    </p:titleStyle>
    <p:bodyStyle>
      <a:lvl1pPr marL="454025" indent="-454025" algn="l" rtl="0" eaLnBrk="0" fontAlgn="base" hangingPunct="0">
        <a:spcBef>
          <a:spcPts val="2000"/>
        </a:spcBef>
        <a:spcAft>
          <a:spcPct val="0"/>
        </a:spcAft>
        <a:buClr>
          <a:srgbClr val="A6A6A6"/>
        </a:buClr>
        <a:buSzPct val="90000"/>
        <a:buFont typeface="Wingdings" pitchFamily="2" charset="2"/>
        <a:buChar char=""/>
        <a:defRPr sz="2400" kern="1200">
          <a:solidFill>
            <a:srgbClr val="262626"/>
          </a:solidFill>
          <a:latin typeface="+mn-lt"/>
          <a:ea typeface="+mn-ea"/>
          <a:cs typeface="+mn-cs"/>
        </a:defRPr>
      </a:lvl1pPr>
      <a:lvl2pPr marL="914400" indent="-457200" algn="l" rtl="0" eaLnBrk="0" fontAlgn="base" hangingPunct="0">
        <a:spcBef>
          <a:spcPts val="600"/>
        </a:spcBef>
        <a:spcAft>
          <a:spcPct val="0"/>
        </a:spcAft>
        <a:buClr>
          <a:srgbClr val="404040"/>
        </a:buClr>
        <a:buSzPct val="90000"/>
        <a:buFont typeface="Wingdings" pitchFamily="2" charset="2"/>
        <a:buChar char=""/>
        <a:defRPr sz="2200" kern="1200">
          <a:solidFill>
            <a:srgbClr val="262626"/>
          </a:solidFill>
          <a:latin typeface="+mn-lt"/>
          <a:ea typeface="+mn-ea"/>
          <a:cs typeface="+mn-cs"/>
        </a:defRPr>
      </a:lvl2pPr>
      <a:lvl3pPr marL="1260475" indent="-346075" algn="l" rtl="0" eaLnBrk="0" fontAlgn="base" hangingPunct="0">
        <a:spcBef>
          <a:spcPts val="600"/>
        </a:spcBef>
        <a:spcAft>
          <a:spcPct val="0"/>
        </a:spcAft>
        <a:buClr>
          <a:srgbClr val="A6A6A6"/>
        </a:buClr>
        <a:buSzPct val="90000"/>
        <a:buFont typeface="Wingdings" pitchFamily="2" charset="2"/>
        <a:buChar char=""/>
        <a:defRPr sz="2000" kern="1200">
          <a:solidFill>
            <a:srgbClr val="262626"/>
          </a:solidFill>
          <a:latin typeface="+mn-lt"/>
          <a:ea typeface="+mn-ea"/>
          <a:cs typeface="+mn-cs"/>
        </a:defRPr>
      </a:lvl3pPr>
      <a:lvl4pPr marL="1600200" indent="-339725" algn="l" rtl="0" eaLnBrk="0" fontAlgn="base" hangingPunct="0">
        <a:spcBef>
          <a:spcPts val="600"/>
        </a:spcBef>
        <a:spcAft>
          <a:spcPct val="0"/>
        </a:spcAft>
        <a:buClr>
          <a:srgbClr val="404040"/>
        </a:buClr>
        <a:buSzPct val="90000"/>
        <a:buFont typeface="Wingdings" pitchFamily="2" charset="2"/>
        <a:buChar char=""/>
        <a:defRPr kern="1200">
          <a:solidFill>
            <a:srgbClr val="262626"/>
          </a:solidFill>
          <a:latin typeface="+mn-lt"/>
          <a:ea typeface="+mn-ea"/>
          <a:cs typeface="+mn-cs"/>
        </a:defRPr>
      </a:lvl4pPr>
      <a:lvl5pPr marL="1939925" indent="-331788" algn="l" rtl="0" eaLnBrk="0" fontAlgn="base" hangingPunct="0">
        <a:spcBef>
          <a:spcPts val="600"/>
        </a:spcBef>
        <a:spcAft>
          <a:spcPct val="0"/>
        </a:spcAft>
        <a:buClr>
          <a:srgbClr val="A6A6A6"/>
        </a:buClr>
        <a:buSzPct val="90000"/>
        <a:buFont typeface="Wingdings" pitchFamily="2" charset="2"/>
        <a:buChar char=""/>
        <a:defRPr kern="1200">
          <a:solidFill>
            <a:srgbClr val="262626"/>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hyperlink" Target="https://docs.oracle.com/en/database/oracle/oracle-database/20/sqlrf/SQL-Standards.html" TargetMode="External"/><Relationship Id="rId2" Type="http://schemas.openxmlformats.org/officeDocument/2006/relationships/hyperlink" Target="https://www.db-book.com/db6/slide-dir/index.html" TargetMode="External"/><Relationship Id="rId1" Type="http://schemas.openxmlformats.org/officeDocument/2006/relationships/slideLayout" Target="../slideLayouts/slideLayout9.xml"/><Relationship Id="rId6" Type="http://schemas.openxmlformats.org/officeDocument/2006/relationships/hyperlink" Target="https://www.slideshare.net/thinnaphat.bo/" TargetMode="External"/><Relationship Id="rId5" Type="http://schemas.openxmlformats.org/officeDocument/2006/relationships/hyperlink" Target="https://www.slideshare.net/tabinhasan/from-data-to-wisdom" TargetMode="External"/><Relationship Id="rId4" Type="http://schemas.openxmlformats.org/officeDocument/2006/relationships/hyperlink" Target="https://www.slideshare.net/HaaMeemMohiyuddin1/data-knowledge-and-informatio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bwMode="auto">
          <a:noFill/>
          <a:extLst>
            <a:ext uri="{909E8E84-426E-40DD-AFC4-6F175D3DCCD1}">
              <a14:hiddenFill xmlns:a14="http://schemas.microsoft.com/office/drawing/2010/main">
                <a:solidFill>
                  <a:srgbClr val="262626">
                    <a:alpha val="70195"/>
                  </a:srgbClr>
                </a:solidFill>
              </a14:hiddenFill>
            </a:ext>
          </a:extLst>
        </p:spPr>
        <p:txBody>
          <a:bodyPr wrap="square" numCol="1" compatLnSpc="1">
            <a:prstTxWarp prst="textNoShape">
              <a:avLst/>
            </a:prstTxWarp>
          </a:bodyPr>
          <a:lstStyle/>
          <a:p>
            <a:r>
              <a:rPr lang="en-US" sz="4400" dirty="0"/>
              <a:t>Controlling User Access</a:t>
            </a:r>
            <a:endParaRPr lang="en-US" dirty="0" smtClean="0"/>
          </a:p>
        </p:txBody>
      </p:sp>
      <p:sp>
        <p:nvSpPr>
          <p:cNvPr id="18435" name="Subtitle 2"/>
          <p:cNvSpPr>
            <a:spLocks noGrp="1"/>
          </p:cNvSpPr>
          <p:nvPr>
            <p:ph type="subTitle" idx="1"/>
          </p:nvPr>
        </p:nvSpPr>
        <p:spPr>
          <a:xfrm>
            <a:off x="476250" y="1531938"/>
            <a:ext cx="2789238" cy="485775"/>
          </a:xfrm>
        </p:spPr>
        <p:txBody>
          <a:bodyPr/>
          <a:lstStyle/>
          <a:p>
            <a:pPr>
              <a:spcBef>
                <a:spcPct val="0"/>
              </a:spcBef>
              <a:buClr>
                <a:srgbClr val="A6A6A6"/>
              </a:buClr>
            </a:pPr>
            <a:r>
              <a:rPr lang="en-US" smtClean="0"/>
              <a:t>Course Code: CSC 2108</a:t>
            </a:r>
          </a:p>
          <a:p>
            <a:pPr>
              <a:spcBef>
                <a:spcPct val="0"/>
              </a:spcBef>
              <a:buClr>
                <a:srgbClr val="A6A6A6"/>
              </a:buClr>
            </a:pPr>
            <a:endParaRPr lang="en-US" smtClean="0"/>
          </a:p>
        </p:txBody>
      </p:sp>
      <p:sp>
        <p:nvSpPr>
          <p:cNvPr id="18436" name="TextBox 3"/>
          <p:cNvSpPr txBox="1">
            <a:spLocks noChangeArrowheads="1"/>
          </p:cNvSpPr>
          <p:nvPr/>
        </p:nvSpPr>
        <p:spPr bwMode="auto">
          <a:xfrm>
            <a:off x="76200" y="2446338"/>
            <a:ext cx="90249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eaLnBrk="1" hangingPunct="1">
              <a:lnSpc>
                <a:spcPct val="100000"/>
              </a:lnSpc>
              <a:spcBef>
                <a:spcPct val="0"/>
              </a:spcBef>
            </a:pPr>
            <a:r>
              <a:rPr lang="en-US" sz="2000">
                <a:solidFill>
                  <a:srgbClr val="0070C0"/>
                </a:solidFill>
                <a:latin typeface="Arial" charset="0"/>
                <a:cs typeface="Arial" charset="0"/>
              </a:rPr>
              <a:t>Dept. of Computer Science</a:t>
            </a:r>
          </a:p>
          <a:p>
            <a:pPr eaLnBrk="1" hangingPunct="1">
              <a:lnSpc>
                <a:spcPct val="100000"/>
              </a:lnSpc>
              <a:spcBef>
                <a:spcPct val="0"/>
              </a:spcBef>
            </a:pPr>
            <a:r>
              <a:rPr lang="en-US" sz="2000">
                <a:solidFill>
                  <a:srgbClr val="0070C0"/>
                </a:solidFill>
                <a:latin typeface="Arial" charset="0"/>
                <a:cs typeface="Arial" charset="0"/>
              </a:rPr>
              <a:t>Faculty of Science and Technology</a:t>
            </a:r>
            <a:endParaRPr lang="en-US" sz="2400">
              <a:solidFill>
                <a:srgbClr val="0070C0"/>
              </a:solidFill>
              <a:latin typeface="Arial" charset="0"/>
              <a:cs typeface="Arial" charset="0"/>
            </a:endParaRPr>
          </a:p>
        </p:txBody>
      </p:sp>
      <p:graphicFrame>
        <p:nvGraphicFramePr>
          <p:cNvPr id="7" name="Table 6">
            <a:extLst>
              <a:ext uri="{FF2B5EF4-FFF2-40B4-BE49-F238E27FC236}"/>
            </a:extLst>
          </p:cNvPr>
          <p:cNvGraphicFramePr>
            <a:graphicFrameLocks noGrp="1"/>
          </p:cNvGraphicFramePr>
          <p:nvPr>
            <p:extLst>
              <p:ext uri="{D42A27DB-BD31-4B8C-83A1-F6EECF244321}">
                <p14:modId xmlns:p14="http://schemas.microsoft.com/office/powerpoint/2010/main" val="291989619"/>
              </p:ext>
            </p:extLst>
          </p:nvPr>
        </p:nvGraphicFramePr>
        <p:xfrm>
          <a:off x="476250" y="5186363"/>
          <a:ext cx="8335964" cy="757238"/>
        </p:xfrm>
        <a:graphic>
          <a:graphicData uri="http://schemas.openxmlformats.org/drawingml/2006/table">
            <a:tbl>
              <a:tblPr firstRow="1" bandRow="1">
                <a:tableStyleId>{D7AC3CCA-C797-4891-BE02-D94E43425B78}</a:tableStyleId>
              </a:tblPr>
              <a:tblGrid>
                <a:gridCol w="1483253">
                  <a:extLst>
                    <a:ext uri="{9D8B030D-6E8A-4147-A177-3AD203B41FA5}"/>
                  </a:extLst>
                </a:gridCol>
                <a:gridCol w="1397753">
                  <a:extLst>
                    <a:ext uri="{9D8B030D-6E8A-4147-A177-3AD203B41FA5}"/>
                  </a:extLst>
                </a:gridCol>
                <a:gridCol w="1227933">
                  <a:extLst>
                    <a:ext uri="{9D8B030D-6E8A-4147-A177-3AD203B41FA5}"/>
                  </a:extLst>
                </a:gridCol>
                <a:gridCol w="1541448">
                  <a:extLst>
                    <a:ext uri="{9D8B030D-6E8A-4147-A177-3AD203B41FA5}"/>
                  </a:extLst>
                </a:gridCol>
                <a:gridCol w="1240996">
                  <a:extLst>
                    <a:ext uri="{9D8B030D-6E8A-4147-A177-3AD203B41FA5}"/>
                  </a:extLst>
                </a:gridCol>
                <a:gridCol w="1444581">
                  <a:extLst>
                    <a:ext uri="{9D8B030D-6E8A-4147-A177-3AD203B41FA5}"/>
                  </a:extLst>
                </a:gridCol>
              </a:tblGrid>
              <a:tr h="378619">
                <a:tc>
                  <a:txBody>
                    <a:bodyPr/>
                    <a:lstStyle/>
                    <a:p>
                      <a:r>
                        <a:rPr lang="en-US" sz="1800" dirty="0"/>
                        <a:t>Lecturer No:</a:t>
                      </a:r>
                    </a:p>
                  </a:txBody>
                  <a:tcPr marL="91442" marR="91442" marT="45706" marB="45706"/>
                </a:tc>
                <a:tc>
                  <a:txBody>
                    <a:bodyPr/>
                    <a:lstStyle/>
                    <a:p>
                      <a:r>
                        <a:rPr lang="en-US" sz="1800" smtClean="0"/>
                        <a:t>21</a:t>
                      </a:r>
                      <a:endParaRPr lang="en-US" sz="1800" dirty="0"/>
                    </a:p>
                  </a:txBody>
                  <a:tcPr marL="91442" marR="91442" marT="45706" marB="45706"/>
                </a:tc>
                <a:tc>
                  <a:txBody>
                    <a:bodyPr/>
                    <a:lstStyle/>
                    <a:p>
                      <a:r>
                        <a:rPr lang="en-US" sz="1800" dirty="0"/>
                        <a:t>Week No:</a:t>
                      </a:r>
                    </a:p>
                  </a:txBody>
                  <a:tcPr marL="91442" marR="91442" marT="45706" marB="45706"/>
                </a:tc>
                <a:tc>
                  <a:txBody>
                    <a:bodyPr/>
                    <a:lstStyle/>
                    <a:p>
                      <a:r>
                        <a:rPr lang="en-US" sz="1800" dirty="0" smtClean="0"/>
                        <a:t>12</a:t>
                      </a:r>
                      <a:endParaRPr lang="en-US" sz="1800" dirty="0"/>
                    </a:p>
                  </a:txBody>
                  <a:tcPr marL="91442" marR="91442" marT="45706" marB="45706"/>
                </a:tc>
                <a:tc>
                  <a:txBody>
                    <a:bodyPr/>
                    <a:lstStyle/>
                    <a:p>
                      <a:r>
                        <a:rPr lang="en-US" sz="1800" dirty="0"/>
                        <a:t>Semester:</a:t>
                      </a:r>
                    </a:p>
                  </a:txBody>
                  <a:tcPr marL="91442" marR="91442" marT="45706" marB="45706"/>
                </a:tc>
                <a:tc>
                  <a:txBody>
                    <a:bodyPr/>
                    <a:lstStyle/>
                    <a:p>
                      <a:r>
                        <a:rPr lang="en-US" sz="1800" smtClean="0"/>
                        <a:t>TBA</a:t>
                      </a:r>
                      <a:endParaRPr lang="en-US" sz="1800" dirty="0"/>
                    </a:p>
                  </a:txBody>
                  <a:tcPr marL="91442" marR="91442" marT="45706" marB="45706"/>
                </a:tc>
                <a:extLst>
                  <a:ext uri="{0D108BD9-81ED-4DB2-BD59-A6C34878D82A}"/>
                </a:extLst>
              </a:tr>
              <a:tr h="3786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marL="91442" marR="91442" marT="45706" marB="45706"/>
                </a:tc>
                <a:tc grid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err="1" smtClean="0"/>
                        <a:t>Kawser</a:t>
                      </a:r>
                      <a:r>
                        <a:rPr lang="en-US" sz="1800" i="1" baseline="0" dirty="0" smtClean="0"/>
                        <a:t> </a:t>
                      </a:r>
                      <a:r>
                        <a:rPr lang="en-US" sz="1800" i="1" baseline="0" dirty="0" err="1" smtClean="0"/>
                        <a:t>Irom</a:t>
                      </a:r>
                      <a:r>
                        <a:rPr lang="en-US" sz="1800" i="1" baseline="0" dirty="0" smtClean="0"/>
                        <a:t> </a:t>
                      </a:r>
                      <a:r>
                        <a:rPr lang="en-US" sz="1800" i="1" baseline="0" dirty="0" err="1" smtClean="0"/>
                        <a:t>Rushee</a:t>
                      </a:r>
                      <a:r>
                        <a:rPr lang="en-US" sz="1800" i="1" baseline="0" smtClean="0"/>
                        <a:t> </a:t>
                      </a:r>
                      <a:r>
                        <a:rPr lang="en-US" sz="1800" i="1" smtClean="0"/>
                        <a:t>&amp; rushee@aiub.edu</a:t>
                      </a:r>
                    </a:p>
                  </a:txBody>
                  <a:tcPr marL="91442" marR="91442" marT="45706" marB="45706"/>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extLst>
              </a:tr>
            </a:tbl>
          </a:graphicData>
        </a:graphic>
      </p:graphicFrame>
      <p:sp>
        <p:nvSpPr>
          <p:cNvPr id="18456" name="Subtitle 2"/>
          <p:cNvSpPr txBox="1">
            <a:spLocks/>
          </p:cNvSpPr>
          <p:nvPr/>
        </p:nvSpPr>
        <p:spPr bwMode="auto">
          <a:xfrm>
            <a:off x="3321050" y="1538288"/>
            <a:ext cx="4164013"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buClr>
                <a:srgbClr val="A6A6A6"/>
              </a:buClr>
              <a:buSzPct val="90000"/>
              <a:buFont typeface="Wingdings" pitchFamily="2" charset="2"/>
              <a:buNone/>
            </a:pPr>
            <a:r>
              <a:rPr lang="en-US" sz="1800" b="0">
                <a:solidFill>
                  <a:srgbClr val="FFFFFF"/>
                </a:solidFill>
                <a:latin typeface="Calibri" pitchFamily="34" charset="0"/>
                <a:cs typeface="Arial" pitchFamily="34" charset="0"/>
              </a:rPr>
              <a:t>Course Title: Introduction to Database</a:t>
            </a:r>
          </a:p>
          <a:p>
            <a:pPr algn="l" eaLnBrk="1" hangingPunct="1">
              <a:lnSpc>
                <a:spcPct val="100000"/>
              </a:lnSpc>
              <a:spcBef>
                <a:spcPct val="0"/>
              </a:spcBef>
              <a:buClr>
                <a:srgbClr val="A6A6A6"/>
              </a:buClr>
              <a:buSzPct val="90000"/>
              <a:buFont typeface="Wingdings" pitchFamily="2" charset="2"/>
              <a:buNone/>
            </a:pPr>
            <a:endParaRPr lang="en-US" sz="1800" b="0">
              <a:solidFill>
                <a:srgbClr val="FFFFFF"/>
              </a:solidFill>
              <a:latin typeface="Calibri" pitchFamily="34" charset="0"/>
              <a:cs typeface="Arial" pitchFamily="34" charset="0"/>
            </a:endParaRPr>
          </a:p>
        </p:txBody>
      </p:sp>
    </p:spTree>
    <p:extLst>
      <p:ext uri="{BB962C8B-B14F-4D97-AF65-F5344CB8AC3E}">
        <p14:creationId xmlns:p14="http://schemas.microsoft.com/office/powerpoint/2010/main" val="1483776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ln/>
        </p:spPr>
        <p:txBody>
          <a:bodyPr>
            <a:normAutofit fontScale="90000"/>
          </a:bodyPr>
          <a:lstStyle/>
          <a:p>
            <a:r>
              <a:rPr lang="en-US"/>
              <a:t>Creating and Granting Privileges to a Role</a:t>
            </a:r>
          </a:p>
        </p:txBody>
      </p:sp>
      <p:sp>
        <p:nvSpPr>
          <p:cNvPr id="23555" name="Rectangle 3"/>
          <p:cNvSpPr>
            <a:spLocks noChangeArrowheads="1"/>
          </p:cNvSpPr>
          <p:nvPr/>
        </p:nvSpPr>
        <p:spPr bwMode="blackWhite">
          <a:xfrm>
            <a:off x="936625" y="1928813"/>
            <a:ext cx="7477125" cy="6413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CREATE ROLE manager;</a:t>
            </a:r>
          </a:p>
          <a:p>
            <a:pPr algn="l">
              <a:lnSpc>
                <a:spcPct val="100000"/>
              </a:lnSpc>
              <a:spcBef>
                <a:spcPct val="0"/>
              </a:spcBef>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Role created.</a:t>
            </a:r>
            <a:r>
              <a:rPr lang="en-US" sz="1800">
                <a:solidFill>
                  <a:srgbClr val="000000"/>
                </a:solidFill>
                <a:latin typeface="Courier New" pitchFamily="49" charset="0"/>
              </a:rPr>
              <a:t> </a:t>
            </a:r>
          </a:p>
        </p:txBody>
      </p:sp>
      <p:sp>
        <p:nvSpPr>
          <p:cNvPr id="23556" name="Rectangle 4"/>
          <p:cNvSpPr>
            <a:spLocks noChangeArrowheads="1"/>
          </p:cNvSpPr>
          <p:nvPr/>
        </p:nvSpPr>
        <p:spPr bwMode="blackWhite">
          <a:xfrm>
            <a:off x="936625" y="3186113"/>
            <a:ext cx="7477125" cy="91598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GRANT create table, create view 		  </a:t>
            </a:r>
          </a:p>
          <a:p>
            <a:pPr algn="l">
              <a:lnSpc>
                <a:spcPct val="100000"/>
              </a:lnSpc>
              <a:spcBef>
                <a:spcPct val="0"/>
              </a:spcBef>
              <a:tabLst>
                <a:tab pos="682625" algn="l"/>
                <a:tab pos="1833563" algn="l"/>
              </a:tabLst>
            </a:pPr>
            <a:r>
              <a:rPr lang="en-US" sz="1800">
                <a:solidFill>
                  <a:srgbClr val="000000"/>
                </a:solidFill>
                <a:latin typeface="Courier New" pitchFamily="49" charset="0"/>
              </a:rPr>
              <a:t>  2	      to manager; </a:t>
            </a:r>
          </a:p>
          <a:p>
            <a:pPr algn="l">
              <a:lnSpc>
                <a:spcPct val="100000"/>
              </a:lnSpc>
              <a:spcBef>
                <a:spcPct val="0"/>
              </a:spcBef>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Grant succeeded.</a:t>
            </a:r>
            <a:r>
              <a:rPr lang="en-US" sz="1800">
                <a:solidFill>
                  <a:srgbClr val="000000"/>
                </a:solidFill>
                <a:latin typeface="Courier New" pitchFamily="49" charset="0"/>
              </a:rPr>
              <a:t> </a:t>
            </a:r>
          </a:p>
        </p:txBody>
      </p:sp>
      <p:sp>
        <p:nvSpPr>
          <p:cNvPr id="23557" name="Rectangle 5"/>
          <p:cNvSpPr>
            <a:spLocks noChangeArrowheads="1"/>
          </p:cNvSpPr>
          <p:nvPr/>
        </p:nvSpPr>
        <p:spPr bwMode="blackWhite">
          <a:xfrm>
            <a:off x="936625" y="4691063"/>
            <a:ext cx="7477125" cy="6413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GRANT manager to BLAKE, CLARK;     </a:t>
            </a:r>
          </a:p>
          <a:p>
            <a:pPr algn="l">
              <a:lnSpc>
                <a:spcPct val="100000"/>
              </a:lnSpc>
              <a:spcBef>
                <a:spcPct val="0"/>
              </a:spcBef>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Grant succeeded.</a:t>
            </a:r>
            <a:r>
              <a:rPr lang="en-US" sz="1800">
                <a:solidFill>
                  <a:srgbClr val="000000"/>
                </a:solidFill>
                <a:latin typeface="Courier New" pitchFamily="49" charset="0"/>
              </a:rPr>
              <a: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wipe(up)">
                                      <p:cBhvr>
                                        <p:cTn id="7" dur="500"/>
                                        <p:tgtEl>
                                          <p:spTgt spid="23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557"/>
                                        </p:tgtEl>
                                        <p:attrNameLst>
                                          <p:attrName>style.visibility</p:attrName>
                                        </p:attrNameLst>
                                      </p:cBhvr>
                                      <p:to>
                                        <p:strVal val="visible"/>
                                      </p:to>
                                    </p:set>
                                    <p:animEffect transition="in" filter="wipe(up)">
                                      <p:cBhvr>
                                        <p:cTn id="12"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nimBg="1" autoUpdateAnimBg="0"/>
      <p:bldP spid="23557"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a:lstStyle/>
          <a:p>
            <a:pPr algn="l"/>
            <a:r>
              <a:rPr lang="en-US" dirty="0"/>
              <a:t>Changing Your Password</a:t>
            </a:r>
          </a:p>
        </p:txBody>
      </p:sp>
      <p:sp>
        <p:nvSpPr>
          <p:cNvPr id="25603" name="Rectangle 3"/>
          <p:cNvSpPr>
            <a:spLocks noGrp="1" noChangeArrowheads="1"/>
          </p:cNvSpPr>
          <p:nvPr>
            <p:ph idx="1"/>
          </p:nvPr>
        </p:nvSpPr>
        <p:spPr>
          <a:xfrm>
            <a:off x="858838" y="1795463"/>
            <a:ext cx="7385050" cy="1866900"/>
          </a:xfrm>
          <a:noFill/>
          <a:ln/>
        </p:spPr>
        <p:txBody>
          <a:bodyPr/>
          <a:lstStyle/>
          <a:p>
            <a:pPr lvl="1"/>
            <a:r>
              <a:rPr lang="en-US"/>
              <a:t>The DBA creates your user account and initializes your password.</a:t>
            </a:r>
          </a:p>
          <a:p>
            <a:pPr lvl="1"/>
            <a:r>
              <a:rPr lang="en-US"/>
              <a:t>You can change your password by using the ALTER USER statement.</a:t>
            </a:r>
          </a:p>
        </p:txBody>
      </p:sp>
      <p:sp>
        <p:nvSpPr>
          <p:cNvPr id="25604" name="Rectangle 4"/>
          <p:cNvSpPr>
            <a:spLocks noChangeArrowheads="1"/>
          </p:cNvSpPr>
          <p:nvPr/>
        </p:nvSpPr>
        <p:spPr bwMode="blackWhite">
          <a:xfrm>
            <a:off x="933450" y="3884613"/>
            <a:ext cx="7480300" cy="11906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ALTER USER scott             			  </a:t>
            </a:r>
          </a:p>
          <a:p>
            <a:pPr algn="l">
              <a:lnSpc>
                <a:spcPct val="100000"/>
              </a:lnSpc>
              <a:spcBef>
                <a:spcPct val="0"/>
              </a:spcBef>
              <a:tabLst>
                <a:tab pos="682625" algn="l"/>
                <a:tab pos="1833563" algn="l"/>
              </a:tabLst>
            </a:pPr>
            <a:r>
              <a:rPr lang="en-US" sz="1800">
                <a:solidFill>
                  <a:srgbClr val="000000"/>
                </a:solidFill>
                <a:latin typeface="Courier New" pitchFamily="49" charset="0"/>
              </a:rPr>
              <a:t>  2	      IDENTIFIED BY lion;</a:t>
            </a:r>
          </a:p>
          <a:p>
            <a:pPr algn="l">
              <a:lnSpc>
                <a:spcPct val="100000"/>
              </a:lnSpc>
              <a:spcBef>
                <a:spcPct val="0"/>
              </a:spcBef>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User altered.</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a:noFill/>
          <a:ln/>
        </p:spPr>
        <p:txBody>
          <a:bodyPr/>
          <a:lstStyle/>
          <a:p>
            <a:r>
              <a:rPr lang="en-US"/>
              <a:t>Object Privileges</a:t>
            </a:r>
          </a:p>
        </p:txBody>
      </p:sp>
      <p:sp>
        <p:nvSpPr>
          <p:cNvPr id="27650" name="Rectangle 2"/>
          <p:cNvSpPr>
            <a:spLocks noGrp="1" noChangeArrowheads="1"/>
          </p:cNvSpPr>
          <p:nvPr>
            <p:ph idx="1"/>
          </p:nvPr>
        </p:nvSpPr>
        <p:spPr bwMode="blackWhite">
          <a:xfrm>
            <a:off x="1162050" y="1778000"/>
            <a:ext cx="6842125" cy="4625975"/>
          </a:xfrm>
          <a:solidFill>
            <a:srgbClr val="FF9966"/>
          </a:solidFill>
          <a:ln w="25400" cap="flat">
            <a:solidFill>
              <a:srgbClr val="000000"/>
            </a:solidFill>
            <a:miter lim="800000"/>
            <a:headEnd/>
            <a:tailEnd/>
          </a:ln>
          <a:effectLst/>
          <a:extLst>
            <a:ext uri="{AF507438-7753-43E0-B8FC-AC1667EBCBE1}">
              <a14:hiddenEffects xmlns:a14="http://schemas.microsoft.com/office/drawing/2010/main">
                <a:effectLst>
                  <a:outerShdw dist="53882" dir="2700000" algn="ctr" rotWithShape="0">
                    <a:srgbClr val="000000">
                      <a:alpha val="50000"/>
                    </a:srgbClr>
                  </a:outerShdw>
                </a:effectLst>
              </a14:hiddenEffects>
            </a:ext>
          </a:extLst>
        </p:spPr>
        <p:txBody>
          <a:bodyPr/>
          <a:lstStyle/>
          <a:p>
            <a:pPr defTabSz="914400">
              <a:lnSpc>
                <a:spcPct val="100000"/>
              </a:lnSpc>
              <a:spcBef>
                <a:spcPct val="60000"/>
              </a:spcBef>
              <a:tabLst>
                <a:tab pos="2057400" algn="l"/>
                <a:tab pos="3028950" algn="l"/>
                <a:tab pos="3886200" algn="l"/>
                <a:tab pos="5314950" algn="l"/>
                <a:tab pos="6800850" algn="l"/>
              </a:tabLst>
            </a:pPr>
            <a:r>
              <a:rPr lang="en-US" sz="2000" dirty="0">
                <a:solidFill>
                  <a:srgbClr val="000000"/>
                </a:solidFill>
                <a:effectLst/>
              </a:rPr>
              <a:t>Object 		</a:t>
            </a:r>
            <a:br>
              <a:rPr lang="en-US" sz="2000" dirty="0">
                <a:solidFill>
                  <a:srgbClr val="000000"/>
                </a:solidFill>
                <a:effectLst/>
              </a:rPr>
            </a:br>
            <a:r>
              <a:rPr lang="en-US" sz="2000" dirty="0">
                <a:solidFill>
                  <a:srgbClr val="000000"/>
                </a:solidFill>
                <a:effectLst/>
              </a:rPr>
              <a:t>Privilege 	Table	View	Sequence	Procedure</a:t>
            </a:r>
          </a:p>
          <a:p>
            <a:pPr defTabSz="914400">
              <a:lnSpc>
                <a:spcPct val="100000"/>
              </a:lnSpc>
              <a:spcBef>
                <a:spcPct val="60000"/>
              </a:spcBef>
              <a:tabLst>
                <a:tab pos="2057400" algn="l"/>
                <a:tab pos="3028950" algn="l"/>
                <a:tab pos="3886200" algn="l"/>
                <a:tab pos="5314950" algn="l"/>
                <a:tab pos="6800850" algn="l"/>
              </a:tabLst>
            </a:pPr>
            <a:r>
              <a:rPr lang="en-US" sz="2000" dirty="0">
                <a:solidFill>
                  <a:srgbClr val="000000"/>
                </a:solidFill>
                <a:effectLst/>
              </a:rPr>
              <a:t>ALTER	   </a:t>
            </a:r>
            <a:r>
              <a:rPr lang="en-US" sz="2000" dirty="0">
                <a:solidFill>
                  <a:srgbClr val="000000"/>
                </a:solidFill>
                <a:effectLst/>
                <a:latin typeface="Symbol" pitchFamily="18" charset="2"/>
              </a:rPr>
              <a:t>Ö		      Ö</a:t>
            </a:r>
            <a:endParaRPr lang="en-US" sz="2000" dirty="0">
              <a:solidFill>
                <a:srgbClr val="000000"/>
              </a:solidFill>
              <a:effectLst/>
            </a:endParaRPr>
          </a:p>
          <a:p>
            <a:pPr defTabSz="914400">
              <a:lnSpc>
                <a:spcPct val="100000"/>
              </a:lnSpc>
              <a:spcBef>
                <a:spcPct val="60000"/>
              </a:spcBef>
              <a:tabLst>
                <a:tab pos="2057400" algn="l"/>
                <a:tab pos="3028950" algn="l"/>
                <a:tab pos="3886200" algn="l"/>
                <a:tab pos="5314950" algn="l"/>
                <a:tab pos="6800850" algn="l"/>
              </a:tabLst>
            </a:pPr>
            <a:r>
              <a:rPr lang="en-US" sz="2000" dirty="0">
                <a:solidFill>
                  <a:srgbClr val="000000"/>
                </a:solidFill>
                <a:effectLst/>
              </a:rPr>
              <a:t>DELETE	   </a:t>
            </a:r>
            <a:r>
              <a:rPr lang="en-US" sz="2000" dirty="0">
                <a:solidFill>
                  <a:srgbClr val="000000"/>
                </a:solidFill>
                <a:effectLst/>
                <a:latin typeface="Symbol" pitchFamily="18" charset="2"/>
              </a:rPr>
              <a:t>Ö	    Ö</a:t>
            </a:r>
            <a:endParaRPr lang="en-US" sz="2000" dirty="0">
              <a:solidFill>
                <a:srgbClr val="000000"/>
              </a:solidFill>
              <a:effectLst/>
            </a:endParaRPr>
          </a:p>
          <a:p>
            <a:pPr defTabSz="914400">
              <a:lnSpc>
                <a:spcPct val="100000"/>
              </a:lnSpc>
              <a:spcBef>
                <a:spcPct val="60000"/>
              </a:spcBef>
              <a:tabLst>
                <a:tab pos="2057400" algn="l"/>
                <a:tab pos="3028950" algn="l"/>
                <a:tab pos="3886200" algn="l"/>
                <a:tab pos="5314950" algn="l"/>
                <a:tab pos="6800850" algn="l"/>
              </a:tabLst>
            </a:pPr>
            <a:r>
              <a:rPr lang="en-US" sz="2000" dirty="0">
                <a:solidFill>
                  <a:srgbClr val="000000"/>
                </a:solidFill>
                <a:effectLst/>
              </a:rPr>
              <a:t>EXECUTE				      </a:t>
            </a:r>
            <a:r>
              <a:rPr lang="en-US" sz="2000" dirty="0">
                <a:solidFill>
                  <a:srgbClr val="000000"/>
                </a:solidFill>
                <a:effectLst/>
                <a:latin typeface="Symbol" pitchFamily="18" charset="2"/>
              </a:rPr>
              <a:t>Ö</a:t>
            </a:r>
            <a:endParaRPr lang="en-US" sz="2000" dirty="0">
              <a:solidFill>
                <a:srgbClr val="000000"/>
              </a:solidFill>
              <a:effectLst/>
            </a:endParaRPr>
          </a:p>
          <a:p>
            <a:pPr defTabSz="914400">
              <a:lnSpc>
                <a:spcPct val="100000"/>
              </a:lnSpc>
              <a:spcBef>
                <a:spcPct val="60000"/>
              </a:spcBef>
              <a:tabLst>
                <a:tab pos="2057400" algn="l"/>
                <a:tab pos="3028950" algn="l"/>
                <a:tab pos="3886200" algn="l"/>
                <a:tab pos="5314950" algn="l"/>
                <a:tab pos="6800850" algn="l"/>
              </a:tabLst>
            </a:pPr>
            <a:r>
              <a:rPr lang="en-US" sz="2000" dirty="0">
                <a:solidFill>
                  <a:srgbClr val="000000"/>
                </a:solidFill>
                <a:effectLst/>
              </a:rPr>
              <a:t>INDEX	    </a:t>
            </a:r>
            <a:r>
              <a:rPr lang="en-US" sz="2000" dirty="0">
                <a:solidFill>
                  <a:srgbClr val="000000"/>
                </a:solidFill>
                <a:effectLst/>
                <a:latin typeface="Symbol" pitchFamily="18" charset="2"/>
              </a:rPr>
              <a:t>Ö	</a:t>
            </a:r>
            <a:endParaRPr lang="en-US" sz="2000" dirty="0">
              <a:solidFill>
                <a:srgbClr val="000000"/>
              </a:solidFill>
              <a:effectLst/>
            </a:endParaRPr>
          </a:p>
          <a:p>
            <a:pPr defTabSz="914400">
              <a:lnSpc>
                <a:spcPct val="100000"/>
              </a:lnSpc>
              <a:spcBef>
                <a:spcPct val="60000"/>
              </a:spcBef>
              <a:tabLst>
                <a:tab pos="2057400" algn="l"/>
                <a:tab pos="3028950" algn="l"/>
                <a:tab pos="3886200" algn="l"/>
                <a:tab pos="5314950" algn="l"/>
                <a:tab pos="6800850" algn="l"/>
              </a:tabLst>
            </a:pPr>
            <a:r>
              <a:rPr lang="en-US" sz="2000" dirty="0">
                <a:solidFill>
                  <a:srgbClr val="000000"/>
                </a:solidFill>
                <a:effectLst/>
              </a:rPr>
              <a:t>INSERT	    </a:t>
            </a:r>
            <a:r>
              <a:rPr lang="en-US" sz="2000" dirty="0">
                <a:solidFill>
                  <a:srgbClr val="000000"/>
                </a:solidFill>
                <a:effectLst/>
                <a:latin typeface="Symbol" pitchFamily="18" charset="2"/>
              </a:rPr>
              <a:t>Ö	    Ö</a:t>
            </a:r>
            <a:endParaRPr lang="en-US" sz="2000" dirty="0">
              <a:solidFill>
                <a:srgbClr val="000000"/>
              </a:solidFill>
              <a:effectLst/>
            </a:endParaRPr>
          </a:p>
          <a:p>
            <a:pPr defTabSz="914400">
              <a:lnSpc>
                <a:spcPct val="100000"/>
              </a:lnSpc>
              <a:spcBef>
                <a:spcPct val="60000"/>
              </a:spcBef>
              <a:tabLst>
                <a:tab pos="2057400" algn="l"/>
                <a:tab pos="3028950" algn="l"/>
                <a:tab pos="3886200" algn="l"/>
                <a:tab pos="5314950" algn="l"/>
                <a:tab pos="6800850" algn="l"/>
              </a:tabLst>
            </a:pPr>
            <a:r>
              <a:rPr lang="en-US" sz="2000" dirty="0">
                <a:solidFill>
                  <a:srgbClr val="000000"/>
                </a:solidFill>
                <a:effectLst/>
              </a:rPr>
              <a:t>REFERENCES	    </a:t>
            </a:r>
            <a:r>
              <a:rPr lang="en-US" sz="2000" dirty="0">
                <a:solidFill>
                  <a:srgbClr val="000000"/>
                </a:solidFill>
                <a:effectLst/>
                <a:latin typeface="Symbol" pitchFamily="18" charset="2"/>
              </a:rPr>
              <a:t>Ö	</a:t>
            </a:r>
            <a:endParaRPr lang="en-US" sz="2000" dirty="0">
              <a:solidFill>
                <a:srgbClr val="000000"/>
              </a:solidFill>
              <a:effectLst/>
            </a:endParaRPr>
          </a:p>
          <a:p>
            <a:pPr defTabSz="914400">
              <a:lnSpc>
                <a:spcPct val="100000"/>
              </a:lnSpc>
              <a:spcBef>
                <a:spcPct val="60000"/>
              </a:spcBef>
              <a:tabLst>
                <a:tab pos="2057400" algn="l"/>
                <a:tab pos="3028950" algn="l"/>
                <a:tab pos="3886200" algn="l"/>
                <a:tab pos="5314950" algn="l"/>
                <a:tab pos="6800850" algn="l"/>
              </a:tabLst>
            </a:pPr>
            <a:r>
              <a:rPr lang="en-US" sz="2000" dirty="0">
                <a:solidFill>
                  <a:srgbClr val="000000"/>
                </a:solidFill>
                <a:effectLst/>
              </a:rPr>
              <a:t>SELECT 	    </a:t>
            </a:r>
            <a:r>
              <a:rPr lang="en-US" sz="2000" dirty="0">
                <a:solidFill>
                  <a:srgbClr val="000000"/>
                </a:solidFill>
                <a:effectLst/>
                <a:latin typeface="Symbol" pitchFamily="18" charset="2"/>
              </a:rPr>
              <a:t>Ö	    Ö	      Ö</a:t>
            </a:r>
            <a:endParaRPr lang="en-US" sz="2000" dirty="0">
              <a:solidFill>
                <a:srgbClr val="000000"/>
              </a:solidFill>
              <a:effectLst/>
            </a:endParaRPr>
          </a:p>
          <a:p>
            <a:pPr defTabSz="914400">
              <a:lnSpc>
                <a:spcPct val="100000"/>
              </a:lnSpc>
              <a:spcBef>
                <a:spcPct val="60000"/>
              </a:spcBef>
              <a:tabLst>
                <a:tab pos="2057400" algn="l"/>
                <a:tab pos="3028950" algn="l"/>
                <a:tab pos="3886200" algn="l"/>
                <a:tab pos="5314950" algn="l"/>
                <a:tab pos="6800850" algn="l"/>
              </a:tabLst>
            </a:pPr>
            <a:r>
              <a:rPr lang="en-US" sz="2000" dirty="0">
                <a:solidFill>
                  <a:srgbClr val="000000"/>
                </a:solidFill>
                <a:effectLst/>
              </a:rPr>
              <a:t>UPDATE	    </a:t>
            </a:r>
            <a:r>
              <a:rPr lang="en-US" sz="2000" dirty="0">
                <a:solidFill>
                  <a:srgbClr val="000000"/>
                </a:solidFill>
                <a:effectLst/>
                <a:latin typeface="Symbol" pitchFamily="18" charset="2"/>
              </a:rPr>
              <a:t>Ö	    Ö</a:t>
            </a:r>
          </a:p>
        </p:txBody>
      </p:sp>
      <p:sp>
        <p:nvSpPr>
          <p:cNvPr id="27652" name="Line 4"/>
          <p:cNvSpPr>
            <a:spLocks noChangeShapeType="1"/>
          </p:cNvSpPr>
          <p:nvPr/>
        </p:nvSpPr>
        <p:spPr bwMode="auto">
          <a:xfrm>
            <a:off x="3135313" y="1774825"/>
            <a:ext cx="0" cy="464820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3" name="Line 5"/>
          <p:cNvSpPr>
            <a:spLocks noChangeShapeType="1"/>
          </p:cNvSpPr>
          <p:nvPr/>
        </p:nvSpPr>
        <p:spPr bwMode="auto">
          <a:xfrm>
            <a:off x="4125913" y="1755775"/>
            <a:ext cx="0" cy="464820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4" name="Line 6"/>
          <p:cNvSpPr>
            <a:spLocks noChangeShapeType="1"/>
          </p:cNvSpPr>
          <p:nvPr/>
        </p:nvSpPr>
        <p:spPr bwMode="auto">
          <a:xfrm>
            <a:off x="5070475" y="1755775"/>
            <a:ext cx="0" cy="466725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5" name="Line 7"/>
          <p:cNvSpPr>
            <a:spLocks noChangeShapeType="1"/>
          </p:cNvSpPr>
          <p:nvPr/>
        </p:nvSpPr>
        <p:spPr bwMode="auto">
          <a:xfrm>
            <a:off x="6453188" y="1774825"/>
            <a:ext cx="0" cy="462915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7664" name="Group 16"/>
          <p:cNvGrpSpPr>
            <a:grpSpLocks/>
          </p:cNvGrpSpPr>
          <p:nvPr/>
        </p:nvGrpSpPr>
        <p:grpSpPr bwMode="auto">
          <a:xfrm>
            <a:off x="1158875" y="2540000"/>
            <a:ext cx="6858000" cy="3365500"/>
            <a:chOff x="732" y="1370"/>
            <a:chExt cx="4320" cy="2120"/>
          </a:xfrm>
        </p:grpSpPr>
        <p:sp>
          <p:nvSpPr>
            <p:cNvPr id="27656" name="Line 8"/>
            <p:cNvSpPr>
              <a:spLocks noChangeShapeType="1"/>
            </p:cNvSpPr>
            <p:nvPr/>
          </p:nvSpPr>
          <p:spPr bwMode="auto">
            <a:xfrm>
              <a:off x="732" y="1370"/>
              <a:ext cx="4320" cy="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7" name="Line 9"/>
            <p:cNvSpPr>
              <a:spLocks noChangeShapeType="1"/>
            </p:cNvSpPr>
            <p:nvPr/>
          </p:nvSpPr>
          <p:spPr bwMode="auto">
            <a:xfrm>
              <a:off x="732" y="1659"/>
              <a:ext cx="432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8" name="Line 10"/>
            <p:cNvSpPr>
              <a:spLocks noChangeShapeType="1"/>
            </p:cNvSpPr>
            <p:nvPr/>
          </p:nvSpPr>
          <p:spPr bwMode="auto">
            <a:xfrm>
              <a:off x="732" y="1952"/>
              <a:ext cx="432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9" name="Line 11"/>
            <p:cNvSpPr>
              <a:spLocks noChangeShapeType="1"/>
            </p:cNvSpPr>
            <p:nvPr/>
          </p:nvSpPr>
          <p:spPr bwMode="auto">
            <a:xfrm>
              <a:off x="732" y="2577"/>
              <a:ext cx="432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0" name="Line 12"/>
            <p:cNvSpPr>
              <a:spLocks noChangeShapeType="1"/>
            </p:cNvSpPr>
            <p:nvPr/>
          </p:nvSpPr>
          <p:spPr bwMode="auto">
            <a:xfrm>
              <a:off x="732" y="2278"/>
              <a:ext cx="432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1" name="Line 13"/>
            <p:cNvSpPr>
              <a:spLocks noChangeShapeType="1"/>
            </p:cNvSpPr>
            <p:nvPr/>
          </p:nvSpPr>
          <p:spPr bwMode="auto">
            <a:xfrm>
              <a:off x="732" y="3189"/>
              <a:ext cx="432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2" name="Line 14"/>
            <p:cNvSpPr>
              <a:spLocks noChangeShapeType="1"/>
            </p:cNvSpPr>
            <p:nvPr/>
          </p:nvSpPr>
          <p:spPr bwMode="auto">
            <a:xfrm>
              <a:off x="732" y="2885"/>
              <a:ext cx="432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3" name="Line 15"/>
            <p:cNvSpPr>
              <a:spLocks noChangeShapeType="1"/>
            </p:cNvSpPr>
            <p:nvPr/>
          </p:nvSpPr>
          <p:spPr bwMode="auto">
            <a:xfrm>
              <a:off x="732" y="3490"/>
              <a:ext cx="432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a:ln/>
        </p:spPr>
        <p:txBody>
          <a:bodyPr/>
          <a:lstStyle/>
          <a:p>
            <a:pPr algn="l"/>
            <a:r>
              <a:rPr lang="en-US" dirty="0"/>
              <a:t>Object Privileges</a:t>
            </a:r>
          </a:p>
        </p:txBody>
      </p:sp>
      <p:sp>
        <p:nvSpPr>
          <p:cNvPr id="29699" name="Rectangle 3"/>
          <p:cNvSpPr>
            <a:spLocks noGrp="1" noChangeArrowheads="1"/>
          </p:cNvSpPr>
          <p:nvPr>
            <p:ph idx="1"/>
          </p:nvPr>
        </p:nvSpPr>
        <p:spPr>
          <a:xfrm>
            <a:off x="580655" y="1828800"/>
            <a:ext cx="7842250" cy="1724025"/>
          </a:xfrm>
          <a:noFill/>
          <a:ln/>
        </p:spPr>
        <p:txBody>
          <a:bodyPr/>
          <a:lstStyle/>
          <a:p>
            <a:pPr lvl="1">
              <a:lnSpc>
                <a:spcPct val="85000"/>
              </a:lnSpc>
            </a:pPr>
            <a:r>
              <a:rPr lang="en-US" sz="2600" dirty="0"/>
              <a:t>Object privileges vary from object to object.</a:t>
            </a:r>
          </a:p>
          <a:p>
            <a:pPr lvl="1">
              <a:lnSpc>
                <a:spcPct val="85000"/>
              </a:lnSpc>
            </a:pPr>
            <a:r>
              <a:rPr lang="en-US" sz="2600" dirty="0"/>
              <a:t>An owner has all the privileges on the object.</a:t>
            </a:r>
          </a:p>
          <a:p>
            <a:pPr lvl="1">
              <a:lnSpc>
                <a:spcPct val="85000"/>
              </a:lnSpc>
            </a:pPr>
            <a:r>
              <a:rPr lang="en-US" sz="2600" dirty="0"/>
              <a:t>An owner can give specific privileges on that owner’s object.</a:t>
            </a:r>
          </a:p>
        </p:txBody>
      </p:sp>
      <p:sp>
        <p:nvSpPr>
          <p:cNvPr id="29700" name="Rectangle 4"/>
          <p:cNvSpPr>
            <a:spLocks noChangeArrowheads="1"/>
          </p:cNvSpPr>
          <p:nvPr/>
        </p:nvSpPr>
        <p:spPr bwMode="blackWhite">
          <a:xfrm>
            <a:off x="923925" y="3848100"/>
            <a:ext cx="7489825" cy="11906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 GRANT	</a:t>
            </a:r>
            <a:r>
              <a:rPr lang="en-US" sz="1800" i="1">
                <a:solidFill>
                  <a:srgbClr val="000000"/>
                </a:solidFill>
                <a:latin typeface="Courier New" pitchFamily="49" charset="0"/>
              </a:rPr>
              <a:t>object_priv</a:t>
            </a:r>
            <a:r>
              <a:rPr lang="en-US" sz="1800">
                <a:solidFill>
                  <a:srgbClr val="000000"/>
                </a:solidFill>
                <a:latin typeface="Courier New" pitchFamily="49" charset="0"/>
              </a:rPr>
              <a:t> [(</a:t>
            </a:r>
            <a:r>
              <a:rPr lang="en-US" sz="1800" i="1">
                <a:solidFill>
                  <a:srgbClr val="000000"/>
                </a:solidFill>
                <a:latin typeface="Courier New" pitchFamily="49" charset="0"/>
              </a:rPr>
              <a:t>columns</a:t>
            </a:r>
            <a:r>
              <a:rPr lang="en-US" sz="1800">
                <a:solidFill>
                  <a:srgbClr val="000000"/>
                </a:solidFill>
                <a:latin typeface="Courier New" pitchFamily="49" charset="0"/>
              </a:rPr>
              <a:t>)]</a:t>
            </a:r>
          </a:p>
          <a:p>
            <a:pPr algn="l">
              <a:lnSpc>
                <a:spcPct val="100000"/>
              </a:lnSpc>
              <a:spcBef>
                <a:spcPct val="0"/>
              </a:spcBef>
              <a:tabLst>
                <a:tab pos="682625" algn="l"/>
                <a:tab pos="1833563" algn="l"/>
              </a:tabLst>
            </a:pPr>
            <a:r>
              <a:rPr lang="en-US" sz="1800">
                <a:solidFill>
                  <a:srgbClr val="000000"/>
                </a:solidFill>
                <a:latin typeface="Courier New" pitchFamily="49" charset="0"/>
              </a:rPr>
              <a:t> ON		</a:t>
            </a:r>
            <a:r>
              <a:rPr lang="en-US" sz="1800" i="1">
                <a:solidFill>
                  <a:srgbClr val="000000"/>
                </a:solidFill>
                <a:latin typeface="Courier New" pitchFamily="49" charset="0"/>
              </a:rPr>
              <a:t>object</a:t>
            </a:r>
            <a:endParaRPr lang="en-US" sz="1800">
              <a:solidFill>
                <a:srgbClr val="000000"/>
              </a:solidFill>
              <a:latin typeface="Courier New" pitchFamily="49" charset="0"/>
            </a:endParaRPr>
          </a:p>
          <a:p>
            <a:pPr algn="l">
              <a:lnSpc>
                <a:spcPct val="100000"/>
              </a:lnSpc>
              <a:spcBef>
                <a:spcPct val="0"/>
              </a:spcBef>
              <a:tabLst>
                <a:tab pos="682625" algn="l"/>
                <a:tab pos="1833563" algn="l"/>
              </a:tabLst>
            </a:pPr>
            <a:r>
              <a:rPr lang="en-US" sz="1800">
                <a:solidFill>
                  <a:srgbClr val="000000"/>
                </a:solidFill>
                <a:latin typeface="Courier New" pitchFamily="49" charset="0"/>
              </a:rPr>
              <a:t> TO		{</a:t>
            </a:r>
            <a:r>
              <a:rPr lang="en-US" sz="1800" i="1">
                <a:solidFill>
                  <a:srgbClr val="000000"/>
                </a:solidFill>
                <a:latin typeface="Courier New" pitchFamily="49" charset="0"/>
              </a:rPr>
              <a:t>user</a:t>
            </a:r>
            <a:r>
              <a:rPr lang="en-US" sz="1800">
                <a:solidFill>
                  <a:srgbClr val="000000"/>
                </a:solidFill>
                <a:latin typeface="Courier New" pitchFamily="49" charset="0"/>
              </a:rPr>
              <a:t>|</a:t>
            </a:r>
            <a:r>
              <a:rPr lang="en-US" sz="1800" i="1">
                <a:solidFill>
                  <a:srgbClr val="000000"/>
                </a:solidFill>
                <a:latin typeface="Courier New" pitchFamily="49" charset="0"/>
              </a:rPr>
              <a:t>role</a:t>
            </a:r>
            <a:r>
              <a:rPr lang="en-US" sz="1800">
                <a:solidFill>
                  <a:srgbClr val="000000"/>
                </a:solidFill>
                <a:latin typeface="Courier New" pitchFamily="49" charset="0"/>
              </a:rPr>
              <a:t>|PUBLIC}</a:t>
            </a:r>
          </a:p>
          <a:p>
            <a:pPr algn="l">
              <a:lnSpc>
                <a:spcPct val="100000"/>
              </a:lnSpc>
              <a:spcBef>
                <a:spcPct val="0"/>
              </a:spcBef>
              <a:tabLst>
                <a:tab pos="682625" algn="l"/>
                <a:tab pos="1833563" algn="l"/>
              </a:tabLst>
            </a:pPr>
            <a:r>
              <a:rPr lang="en-US" sz="1800">
                <a:solidFill>
                  <a:srgbClr val="000000"/>
                </a:solidFill>
                <a:latin typeface="Courier New" pitchFamily="49" charset="0"/>
              </a:rPr>
              <a:t> [WITH GRANT OPTION];</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28600" y="609600"/>
            <a:ext cx="8574087" cy="968375"/>
          </a:xfrm>
          <a:noFill/>
          <a:ln/>
        </p:spPr>
        <p:txBody>
          <a:bodyPr/>
          <a:lstStyle/>
          <a:p>
            <a:pPr algn="l"/>
            <a:r>
              <a:rPr lang="en-US" dirty="0"/>
              <a:t>Granting Object Privileges</a:t>
            </a:r>
          </a:p>
        </p:txBody>
      </p:sp>
      <p:sp>
        <p:nvSpPr>
          <p:cNvPr id="31749" name="Rectangle 5"/>
          <p:cNvSpPr>
            <a:spLocks noGrp="1" noChangeArrowheads="1"/>
          </p:cNvSpPr>
          <p:nvPr>
            <p:ph idx="1"/>
          </p:nvPr>
        </p:nvSpPr>
        <p:spPr>
          <a:xfrm>
            <a:off x="911138" y="1828800"/>
            <a:ext cx="7781925" cy="769937"/>
          </a:xfrm>
          <a:noFill/>
          <a:ln/>
        </p:spPr>
        <p:txBody>
          <a:bodyPr/>
          <a:lstStyle/>
          <a:p>
            <a:pPr lvl="1"/>
            <a:r>
              <a:rPr lang="en-US" dirty="0">
                <a:solidFill>
                  <a:schemeClr val="tx1"/>
                </a:solidFill>
              </a:rPr>
              <a:t>Grant query privileges on the EMP table.</a:t>
            </a:r>
          </a:p>
        </p:txBody>
      </p:sp>
      <p:sp>
        <p:nvSpPr>
          <p:cNvPr id="31747" name="Rectangle 3"/>
          <p:cNvSpPr>
            <a:spLocks noChangeArrowheads="1"/>
          </p:cNvSpPr>
          <p:nvPr/>
        </p:nvSpPr>
        <p:spPr bwMode="blackWhite">
          <a:xfrm>
            <a:off x="871451" y="2590800"/>
            <a:ext cx="7491412" cy="11906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chemeClr val="tx1"/>
                </a:solidFill>
                <a:latin typeface="Courier New" pitchFamily="49" charset="0"/>
              </a:rPr>
              <a:t>SQL&gt; GRANT	select</a:t>
            </a:r>
          </a:p>
          <a:p>
            <a:pPr algn="l">
              <a:lnSpc>
                <a:spcPct val="100000"/>
              </a:lnSpc>
              <a:spcBef>
                <a:spcPct val="0"/>
              </a:spcBef>
              <a:tabLst>
                <a:tab pos="682625" algn="l"/>
                <a:tab pos="1833563" algn="l"/>
              </a:tabLst>
            </a:pPr>
            <a:r>
              <a:rPr lang="en-US" sz="1800">
                <a:solidFill>
                  <a:schemeClr val="tx1"/>
                </a:solidFill>
                <a:latin typeface="Courier New" pitchFamily="49" charset="0"/>
              </a:rPr>
              <a:t>  2  ON	emp</a:t>
            </a:r>
          </a:p>
          <a:p>
            <a:pPr algn="l">
              <a:lnSpc>
                <a:spcPct val="100000"/>
              </a:lnSpc>
              <a:spcBef>
                <a:spcPct val="0"/>
              </a:spcBef>
              <a:tabLst>
                <a:tab pos="682625" algn="l"/>
                <a:tab pos="1833563" algn="l"/>
              </a:tabLst>
            </a:pPr>
            <a:r>
              <a:rPr lang="en-US" sz="1800">
                <a:solidFill>
                  <a:schemeClr val="tx1"/>
                </a:solidFill>
                <a:latin typeface="Courier New" pitchFamily="49" charset="0"/>
              </a:rPr>
              <a:t>  3  TO	sue, rich;</a:t>
            </a:r>
          </a:p>
          <a:p>
            <a:pPr algn="l">
              <a:lnSpc>
                <a:spcPct val="100000"/>
              </a:lnSpc>
              <a:spcBef>
                <a:spcPct val="0"/>
              </a:spcBef>
              <a:tabLst>
                <a:tab pos="682625" algn="l"/>
                <a:tab pos="1833563" algn="l"/>
              </a:tabLst>
            </a:pPr>
            <a:r>
              <a:rPr lang="en-US" sz="1800">
                <a:solidFill>
                  <a:schemeClr val="tx1"/>
                </a:solidFill>
                <a:effectLst>
                  <a:outerShdw blurRad="38100" dist="38100" dir="2700000" algn="tl">
                    <a:srgbClr val="000000"/>
                  </a:outerShdw>
                </a:effectLst>
                <a:latin typeface="Courier New" pitchFamily="49" charset="0"/>
              </a:rPr>
              <a:t>Grant succeeded.</a:t>
            </a:r>
          </a:p>
        </p:txBody>
      </p:sp>
      <p:sp>
        <p:nvSpPr>
          <p:cNvPr id="31748" name="Rectangle 4"/>
          <p:cNvSpPr>
            <a:spLocks noChangeArrowheads="1"/>
          </p:cNvSpPr>
          <p:nvPr/>
        </p:nvSpPr>
        <p:spPr bwMode="blackWhite">
          <a:xfrm>
            <a:off x="882563" y="5030787"/>
            <a:ext cx="7480300" cy="11906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chemeClr val="tx1"/>
                </a:solidFill>
                <a:latin typeface="Courier New" pitchFamily="49" charset="0"/>
              </a:rPr>
              <a:t>SQL&gt; GRANT	update (dname, loc)</a:t>
            </a:r>
          </a:p>
          <a:p>
            <a:pPr algn="l">
              <a:lnSpc>
                <a:spcPct val="100000"/>
              </a:lnSpc>
              <a:spcBef>
                <a:spcPct val="0"/>
              </a:spcBef>
              <a:tabLst>
                <a:tab pos="682625" algn="l"/>
                <a:tab pos="1833563" algn="l"/>
              </a:tabLst>
            </a:pPr>
            <a:r>
              <a:rPr lang="en-US" sz="1800">
                <a:solidFill>
                  <a:schemeClr val="tx1"/>
                </a:solidFill>
                <a:latin typeface="Courier New" pitchFamily="49" charset="0"/>
              </a:rPr>
              <a:t>  2  ON	dept</a:t>
            </a:r>
          </a:p>
          <a:p>
            <a:pPr algn="l">
              <a:lnSpc>
                <a:spcPct val="100000"/>
              </a:lnSpc>
              <a:spcBef>
                <a:spcPct val="0"/>
              </a:spcBef>
              <a:tabLst>
                <a:tab pos="682625" algn="l"/>
                <a:tab pos="1833563" algn="l"/>
              </a:tabLst>
            </a:pPr>
            <a:r>
              <a:rPr lang="en-US" sz="1800">
                <a:solidFill>
                  <a:schemeClr val="tx1"/>
                </a:solidFill>
                <a:latin typeface="Courier New" pitchFamily="49" charset="0"/>
              </a:rPr>
              <a:t>  3  TO	scott, manager;</a:t>
            </a:r>
          </a:p>
          <a:p>
            <a:pPr algn="l">
              <a:lnSpc>
                <a:spcPct val="100000"/>
              </a:lnSpc>
              <a:spcBef>
                <a:spcPct val="0"/>
              </a:spcBef>
              <a:tabLst>
                <a:tab pos="682625" algn="l"/>
                <a:tab pos="1833563" algn="l"/>
              </a:tabLst>
            </a:pPr>
            <a:r>
              <a:rPr lang="en-US" sz="1800">
                <a:solidFill>
                  <a:schemeClr val="tx1"/>
                </a:solidFill>
                <a:effectLst>
                  <a:outerShdw blurRad="38100" dist="38100" dir="2700000" algn="tl">
                    <a:srgbClr val="000000"/>
                  </a:outerShdw>
                </a:effectLst>
                <a:latin typeface="Courier New" pitchFamily="49" charset="0"/>
              </a:rPr>
              <a:t>Grant succeeded.</a:t>
            </a:r>
          </a:p>
        </p:txBody>
      </p:sp>
      <p:sp>
        <p:nvSpPr>
          <p:cNvPr id="31750" name="Rectangle 6"/>
          <p:cNvSpPr>
            <a:spLocks noChangeArrowheads="1"/>
          </p:cNvSpPr>
          <p:nvPr/>
        </p:nvSpPr>
        <p:spPr bwMode="auto">
          <a:xfrm>
            <a:off x="853988" y="4057650"/>
            <a:ext cx="7781925" cy="769937"/>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lstStyle/>
          <a:p>
            <a:pPr marL="341313" lvl="1" indent="-227013" algn="l" defTabSz="346075">
              <a:lnSpc>
                <a:spcPct val="95000"/>
              </a:lnSpc>
              <a:spcBef>
                <a:spcPct val="35000"/>
              </a:spcBef>
              <a:buClr>
                <a:srgbClr val="FFCC66"/>
              </a:buClr>
              <a:buSzPct val="100000"/>
              <a:buFontTx/>
              <a:buChar char="•"/>
              <a:tabLst>
                <a:tab pos="571500" algn="l"/>
              </a:tabLst>
            </a:pPr>
            <a:r>
              <a:rPr lang="en-US">
                <a:solidFill>
                  <a:schemeClr val="tx1"/>
                </a:solidFill>
                <a:latin typeface="Arial" pitchFamily="34" charset="0"/>
              </a:rPr>
              <a:t>Grant privileges to update specific columns to users and roles. </a:t>
            </a: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762000"/>
            <a:ext cx="7535863" cy="420688"/>
          </a:xfrm>
          <a:noFill/>
          <a:ln/>
        </p:spPr>
        <p:txBody>
          <a:bodyPr>
            <a:normAutofit fontScale="90000"/>
          </a:bodyPr>
          <a:lstStyle/>
          <a:p>
            <a:pPr algn="l"/>
            <a:r>
              <a:rPr lang="en-US" dirty="0"/>
              <a:t>Using WITH GRANT OPTION and PUBLIC Keywords</a:t>
            </a:r>
          </a:p>
        </p:txBody>
      </p:sp>
      <p:sp>
        <p:nvSpPr>
          <p:cNvPr id="33795" name="Rectangle 3"/>
          <p:cNvSpPr>
            <a:spLocks noGrp="1" noChangeArrowheads="1"/>
          </p:cNvSpPr>
          <p:nvPr>
            <p:ph idx="1"/>
          </p:nvPr>
        </p:nvSpPr>
        <p:spPr>
          <a:xfrm>
            <a:off x="1108075" y="4081463"/>
            <a:ext cx="7385050" cy="904875"/>
          </a:xfrm>
          <a:noFill/>
          <a:ln/>
        </p:spPr>
        <p:txBody>
          <a:bodyPr/>
          <a:lstStyle/>
          <a:p>
            <a:pPr lvl="1"/>
            <a:r>
              <a:rPr lang="en-US"/>
              <a:t>Allow all users on the system to query data from Alice’s DEPT table.</a:t>
            </a:r>
          </a:p>
        </p:txBody>
      </p:sp>
      <p:sp>
        <p:nvSpPr>
          <p:cNvPr id="33796" name="Rectangle 4"/>
          <p:cNvSpPr>
            <a:spLocks noChangeArrowheads="1"/>
          </p:cNvSpPr>
          <p:nvPr/>
        </p:nvSpPr>
        <p:spPr bwMode="blackWhite">
          <a:xfrm>
            <a:off x="933450" y="2479675"/>
            <a:ext cx="7480300" cy="146526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GRANT	select, insert</a:t>
            </a:r>
          </a:p>
          <a:p>
            <a:pPr algn="l">
              <a:lnSpc>
                <a:spcPct val="100000"/>
              </a:lnSpc>
              <a:spcBef>
                <a:spcPct val="0"/>
              </a:spcBef>
              <a:tabLst>
                <a:tab pos="682625" algn="l"/>
                <a:tab pos="1833563" algn="l"/>
              </a:tabLst>
            </a:pPr>
            <a:r>
              <a:rPr lang="en-US" sz="1800">
                <a:solidFill>
                  <a:srgbClr val="000000"/>
                </a:solidFill>
                <a:latin typeface="Courier New" pitchFamily="49" charset="0"/>
              </a:rPr>
              <a:t>  2  ON	dept</a:t>
            </a:r>
          </a:p>
          <a:p>
            <a:pPr algn="l">
              <a:lnSpc>
                <a:spcPct val="100000"/>
              </a:lnSpc>
              <a:spcBef>
                <a:spcPct val="0"/>
              </a:spcBef>
              <a:tabLst>
                <a:tab pos="682625" algn="l"/>
                <a:tab pos="1833563" algn="l"/>
              </a:tabLst>
            </a:pPr>
            <a:r>
              <a:rPr lang="en-US" sz="1800">
                <a:solidFill>
                  <a:srgbClr val="000000"/>
                </a:solidFill>
                <a:latin typeface="Courier New" pitchFamily="49" charset="0"/>
              </a:rPr>
              <a:t>  3  TO	scott</a:t>
            </a:r>
          </a:p>
          <a:p>
            <a:pPr algn="l">
              <a:lnSpc>
                <a:spcPct val="100000"/>
              </a:lnSpc>
              <a:spcBef>
                <a:spcPct val="0"/>
              </a:spcBef>
              <a:tabLst>
                <a:tab pos="682625" algn="l"/>
                <a:tab pos="1833563" algn="l"/>
              </a:tabLst>
            </a:pPr>
            <a:r>
              <a:rPr lang="en-US" sz="1800">
                <a:solidFill>
                  <a:srgbClr val="000000"/>
                </a:solidFill>
                <a:latin typeface="Courier New" pitchFamily="49" charset="0"/>
              </a:rPr>
              <a:t>  4  WITH GRANT OPTION;</a:t>
            </a:r>
          </a:p>
          <a:p>
            <a:pPr algn="l">
              <a:lnSpc>
                <a:spcPct val="100000"/>
              </a:lnSpc>
              <a:spcBef>
                <a:spcPct val="0"/>
              </a:spcBef>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Grant succeeded.</a:t>
            </a:r>
          </a:p>
        </p:txBody>
      </p:sp>
      <p:sp>
        <p:nvSpPr>
          <p:cNvPr id="33797" name="Rectangle 5"/>
          <p:cNvSpPr>
            <a:spLocks noChangeArrowheads="1"/>
          </p:cNvSpPr>
          <p:nvPr/>
        </p:nvSpPr>
        <p:spPr bwMode="blackWhite">
          <a:xfrm>
            <a:off x="933450" y="4987925"/>
            <a:ext cx="7480300" cy="11906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GRANT	select</a:t>
            </a:r>
          </a:p>
          <a:p>
            <a:pPr algn="l">
              <a:lnSpc>
                <a:spcPct val="100000"/>
              </a:lnSpc>
              <a:spcBef>
                <a:spcPct val="0"/>
              </a:spcBef>
              <a:tabLst>
                <a:tab pos="682625" algn="l"/>
                <a:tab pos="1833563" algn="l"/>
              </a:tabLst>
            </a:pPr>
            <a:r>
              <a:rPr lang="en-US" sz="1800">
                <a:solidFill>
                  <a:srgbClr val="000000"/>
                </a:solidFill>
                <a:latin typeface="Courier New" pitchFamily="49" charset="0"/>
              </a:rPr>
              <a:t>  2  ON	alice.dept</a:t>
            </a:r>
          </a:p>
          <a:p>
            <a:pPr algn="l">
              <a:lnSpc>
                <a:spcPct val="100000"/>
              </a:lnSpc>
              <a:spcBef>
                <a:spcPct val="0"/>
              </a:spcBef>
              <a:tabLst>
                <a:tab pos="682625" algn="l"/>
                <a:tab pos="1833563" algn="l"/>
              </a:tabLst>
            </a:pPr>
            <a:r>
              <a:rPr lang="en-US" sz="1800">
                <a:solidFill>
                  <a:srgbClr val="000000"/>
                </a:solidFill>
                <a:latin typeface="Courier New" pitchFamily="49" charset="0"/>
              </a:rPr>
              <a:t>  3  TO	PUBLIC;</a:t>
            </a:r>
          </a:p>
          <a:p>
            <a:pPr algn="l">
              <a:lnSpc>
                <a:spcPct val="100000"/>
              </a:lnSpc>
              <a:spcBef>
                <a:spcPct val="0"/>
              </a:spcBef>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Grant succeeded.</a:t>
            </a:r>
          </a:p>
        </p:txBody>
      </p:sp>
      <p:sp>
        <p:nvSpPr>
          <p:cNvPr id="33798" name="Rectangle 6"/>
          <p:cNvSpPr>
            <a:spLocks noChangeArrowheads="1"/>
          </p:cNvSpPr>
          <p:nvPr/>
        </p:nvSpPr>
        <p:spPr bwMode="auto">
          <a:xfrm>
            <a:off x="1050925" y="1528763"/>
            <a:ext cx="7385050" cy="904875"/>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marL="341313" lvl="1" indent="-227013" algn="l" defTabSz="346075">
              <a:lnSpc>
                <a:spcPct val="95000"/>
              </a:lnSpc>
              <a:spcBef>
                <a:spcPct val="35000"/>
              </a:spcBef>
              <a:buClr>
                <a:srgbClr val="FFCC66"/>
              </a:buClr>
              <a:buSzPct val="100000"/>
              <a:buFontTx/>
              <a:buChar char="•"/>
              <a:tabLst>
                <a:tab pos="571500" algn="l"/>
              </a:tabLst>
            </a:pPr>
            <a:r>
              <a:rPr lang="en-US" dirty="0">
                <a:solidFill>
                  <a:schemeClr val="tx1"/>
                </a:solidFill>
                <a:latin typeface="Arial" pitchFamily="34" charset="0"/>
              </a:rPr>
              <a:t>Give a user authority to pass along the privileges.</a:t>
            </a: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a:lstStyle/>
          <a:p>
            <a:pPr algn="l"/>
            <a:r>
              <a:rPr lang="en-US" dirty="0"/>
              <a:t>Confirming Privileges Granted</a:t>
            </a:r>
          </a:p>
        </p:txBody>
      </p:sp>
      <p:sp>
        <p:nvSpPr>
          <p:cNvPr id="35843" name="Rectangle 3"/>
          <p:cNvSpPr>
            <a:spLocks noChangeArrowheads="1"/>
          </p:cNvSpPr>
          <p:nvPr/>
        </p:nvSpPr>
        <p:spPr bwMode="blackWhite">
          <a:xfrm>
            <a:off x="523875" y="1825625"/>
            <a:ext cx="8191500" cy="4329113"/>
          </a:xfrm>
          <a:prstGeom prst="rect">
            <a:avLst/>
          </a:prstGeom>
          <a:solidFill>
            <a:srgbClr val="FF9966"/>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80000"/>
              </a:lnSpc>
              <a:tabLst>
                <a:tab pos="3600450" algn="l"/>
              </a:tabLst>
            </a:pPr>
            <a:r>
              <a:rPr lang="en-US" sz="2000">
                <a:solidFill>
                  <a:srgbClr val="000000"/>
                </a:solidFill>
                <a:latin typeface="Arial" pitchFamily="34" charset="0"/>
              </a:rPr>
              <a:t>Data Dictionary Table	Description</a:t>
            </a:r>
          </a:p>
          <a:p>
            <a:pPr algn="l">
              <a:lnSpc>
                <a:spcPct val="80000"/>
              </a:lnSpc>
              <a:tabLst>
                <a:tab pos="3600450" algn="l"/>
              </a:tabLst>
            </a:pPr>
            <a:r>
              <a:rPr lang="en-US" sz="2000">
                <a:solidFill>
                  <a:srgbClr val="000000"/>
                </a:solidFill>
                <a:latin typeface="Arial" pitchFamily="34" charset="0"/>
              </a:rPr>
              <a:t>ROLE_SYS_PRIVS	System privileges granted to roles</a:t>
            </a:r>
          </a:p>
          <a:p>
            <a:pPr algn="l">
              <a:lnSpc>
                <a:spcPct val="80000"/>
              </a:lnSpc>
              <a:tabLst>
                <a:tab pos="3600450" algn="l"/>
              </a:tabLst>
            </a:pPr>
            <a:r>
              <a:rPr lang="en-US" sz="2000">
                <a:solidFill>
                  <a:srgbClr val="000000"/>
                </a:solidFill>
                <a:latin typeface="Arial" pitchFamily="34" charset="0"/>
              </a:rPr>
              <a:t>ROLE_TAB_PRIVS	Table privileges granted to roles</a:t>
            </a:r>
          </a:p>
          <a:p>
            <a:pPr algn="l">
              <a:lnSpc>
                <a:spcPct val="80000"/>
              </a:lnSpc>
              <a:tabLst>
                <a:tab pos="3600450" algn="l"/>
              </a:tabLst>
            </a:pPr>
            <a:r>
              <a:rPr lang="en-US" sz="2000">
                <a:solidFill>
                  <a:srgbClr val="000000"/>
                </a:solidFill>
                <a:latin typeface="Arial" pitchFamily="34" charset="0"/>
              </a:rPr>
              <a:t>USER_ROLE_PRIVS	Roles accessible by the user</a:t>
            </a:r>
          </a:p>
          <a:p>
            <a:pPr algn="l">
              <a:lnSpc>
                <a:spcPct val="80000"/>
              </a:lnSpc>
              <a:tabLst>
                <a:tab pos="3600450" algn="l"/>
              </a:tabLst>
            </a:pPr>
            <a:r>
              <a:rPr lang="en-US" sz="2000">
                <a:solidFill>
                  <a:srgbClr val="000000"/>
                </a:solidFill>
                <a:latin typeface="Arial" pitchFamily="34" charset="0"/>
              </a:rPr>
              <a:t>USER_TAB_PRIVS_MADE	Object privileges granted on the 	user’s objects</a:t>
            </a:r>
          </a:p>
          <a:p>
            <a:pPr algn="l">
              <a:lnSpc>
                <a:spcPct val="80000"/>
              </a:lnSpc>
              <a:tabLst>
                <a:tab pos="3600450" algn="l"/>
              </a:tabLst>
            </a:pPr>
            <a:r>
              <a:rPr lang="en-US" sz="2000">
                <a:solidFill>
                  <a:srgbClr val="000000"/>
                </a:solidFill>
                <a:latin typeface="Arial" pitchFamily="34" charset="0"/>
              </a:rPr>
              <a:t>USER_TAB_PRIVS_RECD	Object privileges granted to the 	user</a:t>
            </a:r>
          </a:p>
          <a:p>
            <a:pPr algn="l">
              <a:lnSpc>
                <a:spcPct val="80000"/>
              </a:lnSpc>
              <a:tabLst>
                <a:tab pos="3600450" algn="l"/>
              </a:tabLst>
            </a:pPr>
            <a:r>
              <a:rPr lang="en-US" sz="2000">
                <a:solidFill>
                  <a:srgbClr val="000000"/>
                </a:solidFill>
                <a:latin typeface="Arial" pitchFamily="34" charset="0"/>
              </a:rPr>
              <a:t>USER_COL_PRIVS_MADE	Object privileges granted on the 	columns of the user’s objects</a:t>
            </a:r>
          </a:p>
          <a:p>
            <a:pPr algn="l">
              <a:lnSpc>
                <a:spcPct val="80000"/>
              </a:lnSpc>
              <a:tabLst>
                <a:tab pos="3600450" algn="l"/>
              </a:tabLst>
            </a:pPr>
            <a:r>
              <a:rPr lang="en-US" sz="2000">
                <a:solidFill>
                  <a:srgbClr val="000000"/>
                </a:solidFill>
                <a:latin typeface="Arial" pitchFamily="34" charset="0"/>
              </a:rPr>
              <a:t>USER_COL_PRIVS_RECD	Object privileges granted to the 	user on specific columns</a:t>
            </a:r>
          </a:p>
        </p:txBody>
      </p:sp>
      <p:sp>
        <p:nvSpPr>
          <p:cNvPr id="35844" name="Line 4"/>
          <p:cNvSpPr>
            <a:spLocks noChangeShapeType="1"/>
          </p:cNvSpPr>
          <p:nvPr/>
        </p:nvSpPr>
        <p:spPr bwMode="auto">
          <a:xfrm>
            <a:off x="523875" y="2209800"/>
            <a:ext cx="8181975" cy="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5" name="Line 5"/>
          <p:cNvSpPr>
            <a:spLocks noChangeShapeType="1"/>
          </p:cNvSpPr>
          <p:nvPr/>
        </p:nvSpPr>
        <p:spPr bwMode="auto">
          <a:xfrm>
            <a:off x="3990975" y="1828800"/>
            <a:ext cx="0" cy="434340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6" name="Line 6"/>
          <p:cNvSpPr>
            <a:spLocks noChangeShapeType="1"/>
          </p:cNvSpPr>
          <p:nvPr/>
        </p:nvSpPr>
        <p:spPr bwMode="auto">
          <a:xfrm>
            <a:off x="523875" y="2609850"/>
            <a:ext cx="820102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7" name="Line 7"/>
          <p:cNvSpPr>
            <a:spLocks noChangeShapeType="1"/>
          </p:cNvSpPr>
          <p:nvPr/>
        </p:nvSpPr>
        <p:spPr bwMode="auto">
          <a:xfrm>
            <a:off x="542925" y="3028950"/>
            <a:ext cx="81724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8" name="Line 8"/>
          <p:cNvSpPr>
            <a:spLocks noChangeShapeType="1"/>
          </p:cNvSpPr>
          <p:nvPr/>
        </p:nvSpPr>
        <p:spPr bwMode="auto">
          <a:xfrm>
            <a:off x="542925" y="3486150"/>
            <a:ext cx="81724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9" name="Line 9"/>
          <p:cNvSpPr>
            <a:spLocks noChangeShapeType="1"/>
          </p:cNvSpPr>
          <p:nvPr/>
        </p:nvSpPr>
        <p:spPr bwMode="auto">
          <a:xfrm>
            <a:off x="523875" y="4133850"/>
            <a:ext cx="82105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0" name="Line 10"/>
          <p:cNvSpPr>
            <a:spLocks noChangeShapeType="1"/>
          </p:cNvSpPr>
          <p:nvPr/>
        </p:nvSpPr>
        <p:spPr bwMode="auto">
          <a:xfrm>
            <a:off x="542925" y="4800600"/>
            <a:ext cx="81724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1" name="Line 11"/>
          <p:cNvSpPr>
            <a:spLocks noChangeShapeType="1"/>
          </p:cNvSpPr>
          <p:nvPr/>
        </p:nvSpPr>
        <p:spPr bwMode="auto">
          <a:xfrm>
            <a:off x="523875" y="5505450"/>
            <a:ext cx="81724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a:lstStyle/>
          <a:p>
            <a:pPr algn="l"/>
            <a:r>
              <a:rPr lang="en-US" dirty="0"/>
              <a:t>How to Revoke Object Privileges</a:t>
            </a:r>
          </a:p>
        </p:txBody>
      </p:sp>
      <p:sp>
        <p:nvSpPr>
          <p:cNvPr id="37891" name="Rectangle 3"/>
          <p:cNvSpPr>
            <a:spLocks noGrp="1" noChangeArrowheads="1"/>
          </p:cNvSpPr>
          <p:nvPr>
            <p:ph idx="1"/>
          </p:nvPr>
        </p:nvSpPr>
        <p:spPr>
          <a:xfrm>
            <a:off x="838200" y="1981199"/>
            <a:ext cx="7445375" cy="2181225"/>
          </a:xfrm>
          <a:noFill/>
          <a:ln/>
        </p:spPr>
        <p:txBody>
          <a:bodyPr/>
          <a:lstStyle/>
          <a:p>
            <a:pPr lvl="1"/>
            <a:r>
              <a:rPr lang="en-US" dirty="0"/>
              <a:t>You use the REVOKE statement to revoke privileges granted to other users.</a:t>
            </a:r>
          </a:p>
          <a:p>
            <a:pPr lvl="1"/>
            <a:r>
              <a:rPr lang="en-US" dirty="0"/>
              <a:t>Privileges granted to others through the WITH GRANT OPTION will also be revoked.</a:t>
            </a:r>
          </a:p>
        </p:txBody>
      </p:sp>
      <p:sp>
        <p:nvSpPr>
          <p:cNvPr id="37892" name="Rectangle 4"/>
          <p:cNvSpPr>
            <a:spLocks noChangeArrowheads="1"/>
          </p:cNvSpPr>
          <p:nvPr/>
        </p:nvSpPr>
        <p:spPr bwMode="blackWhite">
          <a:xfrm>
            <a:off x="933450" y="4271963"/>
            <a:ext cx="7480300" cy="11906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REVOKE {privilege [, privilege...]|ALL}</a:t>
            </a:r>
          </a:p>
          <a:p>
            <a:pPr algn="l">
              <a:lnSpc>
                <a:spcPct val="100000"/>
              </a:lnSpc>
              <a:spcBef>
                <a:spcPct val="0"/>
              </a:spcBef>
              <a:tabLst>
                <a:tab pos="682625" algn="l"/>
                <a:tab pos="1833563" algn="l"/>
              </a:tabLst>
            </a:pPr>
            <a:r>
              <a:rPr lang="en-US" sz="1800">
                <a:solidFill>
                  <a:srgbClr val="000000"/>
                </a:solidFill>
                <a:latin typeface="Courier New" pitchFamily="49" charset="0"/>
              </a:rPr>
              <a:t>ON	  object</a:t>
            </a:r>
          </a:p>
          <a:p>
            <a:pPr algn="l">
              <a:lnSpc>
                <a:spcPct val="100000"/>
              </a:lnSpc>
              <a:spcBef>
                <a:spcPct val="0"/>
              </a:spcBef>
              <a:tabLst>
                <a:tab pos="682625" algn="l"/>
                <a:tab pos="1833563" algn="l"/>
              </a:tabLst>
            </a:pPr>
            <a:r>
              <a:rPr lang="en-US" sz="1800">
                <a:solidFill>
                  <a:srgbClr val="000000"/>
                </a:solidFill>
                <a:latin typeface="Courier New" pitchFamily="49" charset="0"/>
              </a:rPr>
              <a:t>FROM   {user[, user...]|role|PUBLIC}</a:t>
            </a:r>
          </a:p>
          <a:p>
            <a:pPr algn="l">
              <a:lnSpc>
                <a:spcPct val="100000"/>
              </a:lnSpc>
              <a:spcBef>
                <a:spcPct val="0"/>
              </a:spcBef>
              <a:tabLst>
                <a:tab pos="682625" algn="l"/>
                <a:tab pos="1833563" algn="l"/>
              </a:tabLst>
            </a:pPr>
            <a:r>
              <a:rPr lang="en-US" sz="1800">
                <a:solidFill>
                  <a:srgbClr val="000000"/>
                </a:solidFill>
                <a:latin typeface="Courier New" pitchFamily="49" charset="0"/>
              </a:rPr>
              <a:t>[CASCADE CONSTRAINTS];</a:t>
            </a: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ln/>
        </p:spPr>
        <p:txBody>
          <a:bodyPr/>
          <a:lstStyle/>
          <a:p>
            <a:pPr algn="l"/>
            <a:r>
              <a:rPr lang="en-US" dirty="0"/>
              <a:t>Revoking Object Privileges</a:t>
            </a:r>
          </a:p>
        </p:txBody>
      </p:sp>
      <p:sp>
        <p:nvSpPr>
          <p:cNvPr id="39939" name="Rectangle 3"/>
          <p:cNvSpPr>
            <a:spLocks noGrp="1" noChangeArrowheads="1"/>
          </p:cNvSpPr>
          <p:nvPr>
            <p:ph idx="1"/>
          </p:nvPr>
        </p:nvSpPr>
        <p:spPr>
          <a:xfrm>
            <a:off x="993775" y="1795463"/>
            <a:ext cx="7385050" cy="1311275"/>
          </a:xfrm>
          <a:noFill/>
          <a:ln/>
        </p:spPr>
        <p:txBody>
          <a:bodyPr/>
          <a:lstStyle/>
          <a:p>
            <a:r>
              <a:rPr lang="en-US"/>
              <a:t>As user Alice, revoke the SELECT and INSERT privileges given to user Scott on the DEPT table.</a:t>
            </a:r>
          </a:p>
        </p:txBody>
      </p:sp>
      <p:sp>
        <p:nvSpPr>
          <p:cNvPr id="39940" name="Rectangle 4"/>
          <p:cNvSpPr>
            <a:spLocks noChangeArrowheads="1"/>
          </p:cNvSpPr>
          <p:nvPr/>
        </p:nvSpPr>
        <p:spPr bwMode="blackWhite">
          <a:xfrm>
            <a:off x="933450" y="3352800"/>
            <a:ext cx="7480300" cy="11906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REVOKE	select, insert</a:t>
            </a:r>
          </a:p>
          <a:p>
            <a:pPr algn="l">
              <a:lnSpc>
                <a:spcPct val="100000"/>
              </a:lnSpc>
              <a:spcBef>
                <a:spcPct val="0"/>
              </a:spcBef>
              <a:tabLst>
                <a:tab pos="682625" algn="l"/>
                <a:tab pos="1833563" algn="l"/>
              </a:tabLst>
            </a:pPr>
            <a:r>
              <a:rPr lang="en-US" sz="1800">
                <a:solidFill>
                  <a:srgbClr val="000000"/>
                </a:solidFill>
                <a:latin typeface="Courier New" pitchFamily="49" charset="0"/>
              </a:rPr>
              <a:t>  2  ON	dept</a:t>
            </a:r>
          </a:p>
          <a:p>
            <a:pPr algn="l">
              <a:lnSpc>
                <a:spcPct val="100000"/>
              </a:lnSpc>
              <a:spcBef>
                <a:spcPct val="0"/>
              </a:spcBef>
              <a:tabLst>
                <a:tab pos="682625" algn="l"/>
                <a:tab pos="1833563" algn="l"/>
              </a:tabLst>
            </a:pPr>
            <a:r>
              <a:rPr lang="en-US" sz="1800">
                <a:solidFill>
                  <a:srgbClr val="000000"/>
                </a:solidFill>
                <a:latin typeface="Courier New" pitchFamily="49" charset="0"/>
              </a:rPr>
              <a:t>  3  FROM	scott;</a:t>
            </a:r>
          </a:p>
          <a:p>
            <a:pPr algn="l">
              <a:lnSpc>
                <a:spcPct val="100000"/>
              </a:lnSpc>
              <a:spcBef>
                <a:spcPct val="0"/>
              </a:spcBef>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Revoke succeeded.</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a:lstStyle/>
          <a:p>
            <a:pPr algn="l"/>
            <a:r>
              <a:rPr lang="en-US" dirty="0"/>
              <a:t>Summary</a:t>
            </a:r>
          </a:p>
        </p:txBody>
      </p:sp>
      <p:sp>
        <p:nvSpPr>
          <p:cNvPr id="41987" name="Rectangle 3"/>
          <p:cNvSpPr>
            <a:spLocks noGrp="1" noChangeArrowheads="1"/>
          </p:cNvSpPr>
          <p:nvPr>
            <p:ph idx="1"/>
          </p:nvPr>
        </p:nvSpPr>
        <p:spPr bwMode="blackWhite">
          <a:xfrm>
            <a:off x="544513" y="1805618"/>
            <a:ext cx="8099425" cy="4443412"/>
          </a:xfrm>
          <a:solidFill>
            <a:srgbClr val="FF9966"/>
          </a:solidFill>
          <a:ln w="25400" cap="flat">
            <a:solidFill>
              <a:srgbClr val="000000"/>
            </a:solidFill>
            <a:miter lim="800000"/>
            <a:headEnd/>
            <a:tailEnd/>
          </a:ln>
          <a:effectLst/>
          <a:extLst>
            <a:ext uri="{AF507438-7753-43E0-B8FC-AC1667EBCBE1}">
              <a14:hiddenEffects xmlns:a14="http://schemas.microsoft.com/office/drawing/2010/main">
                <a:effectLst>
                  <a:outerShdw dist="53882" dir="2700000" algn="ctr" rotWithShape="0">
                    <a:srgbClr val="000000">
                      <a:alpha val="50000"/>
                    </a:srgbClr>
                  </a:outerShdw>
                </a:effectLst>
              </a14:hiddenEffects>
            </a:ext>
          </a:extLst>
        </p:spPr>
        <p:txBody>
          <a:bodyPr/>
          <a:lstStyle/>
          <a:p>
            <a:pPr defTabSz="914400">
              <a:lnSpc>
                <a:spcPct val="90000"/>
              </a:lnSpc>
              <a:spcBef>
                <a:spcPct val="60000"/>
              </a:spcBef>
              <a:tabLst>
                <a:tab pos="2400300" algn="l"/>
              </a:tabLst>
            </a:pPr>
            <a:r>
              <a:rPr lang="en-US" sz="2200">
                <a:solidFill>
                  <a:srgbClr val="000000"/>
                </a:solidFill>
                <a:effectLst/>
              </a:rPr>
              <a:t>Statement	Action</a:t>
            </a:r>
          </a:p>
          <a:p>
            <a:pPr defTabSz="914400">
              <a:lnSpc>
                <a:spcPct val="90000"/>
              </a:lnSpc>
              <a:spcBef>
                <a:spcPct val="60000"/>
              </a:spcBef>
              <a:tabLst>
                <a:tab pos="2400300" algn="l"/>
              </a:tabLst>
            </a:pPr>
            <a:r>
              <a:rPr lang="en-US" sz="2200">
                <a:solidFill>
                  <a:srgbClr val="000000"/>
                </a:solidFill>
                <a:effectLst/>
              </a:rPr>
              <a:t>CREATE USER	Allows the DBA to create a user</a:t>
            </a:r>
          </a:p>
          <a:p>
            <a:pPr defTabSz="914400">
              <a:lnSpc>
                <a:spcPct val="90000"/>
              </a:lnSpc>
              <a:spcBef>
                <a:spcPct val="60000"/>
              </a:spcBef>
              <a:tabLst>
                <a:tab pos="2400300" algn="l"/>
              </a:tabLst>
            </a:pPr>
            <a:r>
              <a:rPr lang="en-US" sz="2200">
                <a:solidFill>
                  <a:srgbClr val="000000"/>
                </a:solidFill>
                <a:effectLst/>
              </a:rPr>
              <a:t>GRANT	Allows the user to give other users</a:t>
            </a:r>
            <a:br>
              <a:rPr lang="en-US" sz="2200">
                <a:solidFill>
                  <a:srgbClr val="000000"/>
                </a:solidFill>
                <a:effectLst/>
              </a:rPr>
            </a:br>
            <a:r>
              <a:rPr lang="en-US" sz="2200">
                <a:solidFill>
                  <a:srgbClr val="000000"/>
                </a:solidFill>
                <a:effectLst/>
              </a:rPr>
              <a:t>	privileges to access the user’s</a:t>
            </a:r>
            <a:br>
              <a:rPr lang="en-US" sz="2200">
                <a:solidFill>
                  <a:srgbClr val="000000"/>
                </a:solidFill>
                <a:effectLst/>
              </a:rPr>
            </a:br>
            <a:r>
              <a:rPr lang="en-US" sz="2200">
                <a:solidFill>
                  <a:srgbClr val="000000"/>
                </a:solidFill>
                <a:effectLst/>
              </a:rPr>
              <a:t>	objects</a:t>
            </a:r>
          </a:p>
          <a:p>
            <a:pPr defTabSz="914400">
              <a:lnSpc>
                <a:spcPct val="90000"/>
              </a:lnSpc>
              <a:spcBef>
                <a:spcPct val="60000"/>
              </a:spcBef>
              <a:tabLst>
                <a:tab pos="2400300" algn="l"/>
              </a:tabLst>
            </a:pPr>
            <a:r>
              <a:rPr lang="en-US" sz="2200">
                <a:solidFill>
                  <a:srgbClr val="000000"/>
                </a:solidFill>
                <a:effectLst/>
              </a:rPr>
              <a:t>CREATE ROLE	Allows the DBA to create a collection</a:t>
            </a:r>
            <a:br>
              <a:rPr lang="en-US" sz="2200">
                <a:solidFill>
                  <a:srgbClr val="000000"/>
                </a:solidFill>
                <a:effectLst/>
              </a:rPr>
            </a:br>
            <a:r>
              <a:rPr lang="en-US" sz="2200">
                <a:solidFill>
                  <a:srgbClr val="000000"/>
                </a:solidFill>
                <a:effectLst/>
              </a:rPr>
              <a:t>	of privileges</a:t>
            </a:r>
          </a:p>
          <a:p>
            <a:pPr defTabSz="914400">
              <a:lnSpc>
                <a:spcPct val="90000"/>
              </a:lnSpc>
              <a:spcBef>
                <a:spcPct val="60000"/>
              </a:spcBef>
              <a:tabLst>
                <a:tab pos="2400300" algn="l"/>
              </a:tabLst>
            </a:pPr>
            <a:r>
              <a:rPr lang="en-US" sz="2200">
                <a:solidFill>
                  <a:srgbClr val="000000"/>
                </a:solidFill>
                <a:effectLst/>
              </a:rPr>
              <a:t>ALTER USER	Allows users to change their</a:t>
            </a:r>
            <a:br>
              <a:rPr lang="en-US" sz="2200">
                <a:solidFill>
                  <a:srgbClr val="000000"/>
                </a:solidFill>
                <a:effectLst/>
              </a:rPr>
            </a:br>
            <a:r>
              <a:rPr lang="en-US" sz="2200">
                <a:solidFill>
                  <a:srgbClr val="000000"/>
                </a:solidFill>
                <a:effectLst/>
              </a:rPr>
              <a:t>	password</a:t>
            </a:r>
          </a:p>
          <a:p>
            <a:pPr defTabSz="914400">
              <a:lnSpc>
                <a:spcPct val="90000"/>
              </a:lnSpc>
              <a:spcBef>
                <a:spcPct val="60000"/>
              </a:spcBef>
              <a:tabLst>
                <a:tab pos="2400300" algn="l"/>
              </a:tabLst>
            </a:pPr>
            <a:r>
              <a:rPr lang="en-US" sz="2200">
                <a:solidFill>
                  <a:srgbClr val="000000"/>
                </a:solidFill>
                <a:effectLst/>
              </a:rPr>
              <a:t>REVOKE	Removes privileges on an object from</a:t>
            </a:r>
            <a:br>
              <a:rPr lang="en-US" sz="2200">
                <a:solidFill>
                  <a:srgbClr val="000000"/>
                </a:solidFill>
                <a:effectLst/>
              </a:rPr>
            </a:br>
            <a:r>
              <a:rPr lang="en-US" sz="2200">
                <a:solidFill>
                  <a:srgbClr val="000000"/>
                </a:solidFill>
                <a:effectLst/>
              </a:rPr>
              <a:t>	users</a:t>
            </a:r>
          </a:p>
        </p:txBody>
      </p:sp>
      <p:sp>
        <p:nvSpPr>
          <p:cNvPr id="41988" name="Line 4"/>
          <p:cNvSpPr>
            <a:spLocks noChangeShapeType="1"/>
          </p:cNvSpPr>
          <p:nvPr/>
        </p:nvSpPr>
        <p:spPr bwMode="auto">
          <a:xfrm>
            <a:off x="546101" y="2207255"/>
            <a:ext cx="8097837"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89" name="Line 5"/>
          <p:cNvSpPr>
            <a:spLocks noChangeShapeType="1"/>
          </p:cNvSpPr>
          <p:nvPr/>
        </p:nvSpPr>
        <p:spPr bwMode="auto">
          <a:xfrm>
            <a:off x="541338" y="3848730"/>
            <a:ext cx="81026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0" name="Line 6"/>
          <p:cNvSpPr>
            <a:spLocks noChangeShapeType="1"/>
          </p:cNvSpPr>
          <p:nvPr/>
        </p:nvSpPr>
        <p:spPr bwMode="auto">
          <a:xfrm>
            <a:off x="541338" y="4650418"/>
            <a:ext cx="81026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1" name="Line 7"/>
          <p:cNvSpPr>
            <a:spLocks noChangeShapeType="1"/>
          </p:cNvSpPr>
          <p:nvPr/>
        </p:nvSpPr>
        <p:spPr bwMode="auto">
          <a:xfrm>
            <a:off x="541338" y="5442580"/>
            <a:ext cx="81026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2" name="Line 8"/>
          <p:cNvSpPr>
            <a:spLocks noChangeShapeType="1"/>
          </p:cNvSpPr>
          <p:nvPr/>
        </p:nvSpPr>
        <p:spPr bwMode="auto">
          <a:xfrm>
            <a:off x="2838451" y="1848480"/>
            <a:ext cx="0" cy="443865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3" name="Line 9"/>
          <p:cNvSpPr>
            <a:spLocks noChangeShapeType="1"/>
          </p:cNvSpPr>
          <p:nvPr/>
        </p:nvSpPr>
        <p:spPr bwMode="auto">
          <a:xfrm>
            <a:off x="541338" y="2745418"/>
            <a:ext cx="809783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pPr algn="l"/>
            <a:r>
              <a:rPr lang="en-US" dirty="0" smtClean="0"/>
              <a:t>Lecture Outline</a:t>
            </a:r>
            <a:endParaRPr lang="en-US" dirty="0"/>
          </a:p>
        </p:txBody>
      </p:sp>
      <p:sp>
        <p:nvSpPr>
          <p:cNvPr id="7171" name="Rectangle 3"/>
          <p:cNvSpPr>
            <a:spLocks noGrp="1" noChangeArrowheads="1"/>
          </p:cNvSpPr>
          <p:nvPr>
            <p:ph idx="1"/>
          </p:nvPr>
        </p:nvSpPr>
        <p:spPr>
          <a:xfrm>
            <a:off x="860425" y="1795463"/>
            <a:ext cx="7385050" cy="3790950"/>
          </a:xfrm>
          <a:noFill/>
          <a:ln/>
        </p:spPr>
        <p:txBody>
          <a:bodyPr/>
          <a:lstStyle/>
          <a:p>
            <a:r>
              <a:rPr lang="en-US"/>
              <a:t>After completing this lesson, you should be able to do the following:</a:t>
            </a:r>
          </a:p>
          <a:p>
            <a:pPr lvl="1"/>
            <a:r>
              <a:rPr lang="en-US"/>
              <a:t>Create users</a:t>
            </a:r>
          </a:p>
          <a:p>
            <a:pPr lvl="1"/>
            <a:r>
              <a:rPr lang="en-US"/>
              <a:t>Create roles to ease setup and maintenance of the security model</a:t>
            </a:r>
          </a:p>
          <a:p>
            <a:pPr lvl="1"/>
            <a:r>
              <a:rPr lang="en-US"/>
              <a:t>Use the GRANT and REVOKE statements to grant and revoke object privileges</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fontAlgn="auto">
              <a:lnSpc>
                <a:spcPct val="100000"/>
              </a:lnSpc>
              <a:spcAft>
                <a:spcPts val="0"/>
              </a:spcAft>
              <a:buClr>
                <a:prstClr val="white">
                  <a:lumMod val="65000"/>
                </a:prstClr>
              </a:buClr>
              <a:buFont typeface="Wingdings" pitchFamily="2" charset="2"/>
              <a:buNone/>
            </a:pPr>
            <a:r>
              <a:rPr lang="en-US" sz="2600" dirty="0">
                <a:solidFill>
                  <a:prstClr val="black"/>
                </a:solidFill>
              </a:rPr>
              <a:t>Books</a:t>
            </a:r>
          </a:p>
        </p:txBody>
      </p:sp>
      <p:sp>
        <p:nvSpPr>
          <p:cNvPr id="5" name="TextBox 4">
            <a:extLst>
              <a:ext uri="{FF2B5EF4-FFF2-40B4-BE49-F238E27FC236}">
                <a16:creationId xmlns="" xmlns:a16="http://schemas.microsoft.com/office/drawing/2014/main" id="{F2944A7F-5AE5-EC49-82AF-722C8C8F62C6}"/>
              </a:ext>
            </a:extLst>
          </p:cNvPr>
          <p:cNvSpPr txBox="1"/>
          <p:nvPr/>
        </p:nvSpPr>
        <p:spPr>
          <a:xfrm>
            <a:off x="335494" y="1407886"/>
            <a:ext cx="8416620" cy="3693319"/>
          </a:xfrm>
          <a:prstGeom prst="rect">
            <a:avLst/>
          </a:prstGeom>
          <a:noFill/>
        </p:spPr>
        <p:txBody>
          <a:bodyPr wrap="square" rtlCol="0">
            <a:spAutoFit/>
          </a:bodyPr>
          <a:lstStyle/>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Arial" pitchFamily="34" charset="0"/>
              </a:rPr>
              <a:t>Modern Database Management (Sixth Edition) by Fred R. McFadden, Jeffrey A. </a:t>
            </a:r>
            <a:r>
              <a:rPr lang="en-US" sz="1800" b="0" dirty="0" err="1">
                <a:solidFill>
                  <a:prstClr val="black"/>
                </a:solidFill>
                <a:latin typeface="Calibri"/>
                <a:cs typeface="Arial" pitchFamily="34" charset="0"/>
              </a:rPr>
              <a:t>Hoffer</a:t>
            </a:r>
            <a:r>
              <a:rPr lang="en-US" sz="1800" b="0" dirty="0">
                <a:solidFill>
                  <a:prstClr val="black"/>
                </a:solidFill>
                <a:latin typeface="Calibri"/>
                <a:cs typeface="Arial" pitchFamily="34" charset="0"/>
              </a:rPr>
              <a:t>, Mary B. Prescott</a:t>
            </a: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Arial" pitchFamily="34" charset="0"/>
              </a:rPr>
              <a:t>Database System Concepts (Fifth Edition) by Henry F. Korth, S. Sudarshan, A. Silberschatz</a:t>
            </a: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Arial" pitchFamily="34" charset="0"/>
              </a:rPr>
              <a:t>Oracle-database-10g-sql-fundamentals-1-student-guide-volume-1</a:t>
            </a: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Arial" pitchFamily="34" charset="0"/>
              </a:rPr>
              <a:t>SQL and Relational Theory: How to Write Accurate SQL Code by C.J. Date</a:t>
            </a: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Arial" pitchFamily="34" charset="0"/>
              </a:rPr>
              <a:t>Database Systems: A Practical Approach to Design, Implementation and Management (4th Edition) by Thomas M. Connolly, Carolyn E. </a:t>
            </a:r>
            <a:r>
              <a:rPr lang="en-US" sz="1800" b="0" dirty="0" err="1">
                <a:solidFill>
                  <a:prstClr val="black"/>
                </a:solidFill>
                <a:latin typeface="Calibri"/>
                <a:cs typeface="Arial" pitchFamily="34" charset="0"/>
              </a:rPr>
              <a:t>Begg</a:t>
            </a:r>
            <a:endParaRPr lang="en-US" sz="1800" b="0" dirty="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Arial" pitchFamily="34" charset="0"/>
              </a:rPr>
              <a:t>Fundamentals of Database Systems, 5th Edition by </a:t>
            </a:r>
            <a:r>
              <a:rPr lang="en-US" sz="1800" b="0" dirty="0" err="1">
                <a:solidFill>
                  <a:prstClr val="black"/>
                </a:solidFill>
                <a:latin typeface="Calibri"/>
                <a:cs typeface="Arial" pitchFamily="34" charset="0"/>
              </a:rPr>
              <a:t>RamezElmasri</a:t>
            </a:r>
            <a:r>
              <a:rPr lang="en-US" sz="1800" b="0" dirty="0">
                <a:solidFill>
                  <a:prstClr val="black"/>
                </a:solidFill>
                <a:latin typeface="Calibri"/>
                <a:cs typeface="Arial" pitchFamily="34" charset="0"/>
              </a:rPr>
              <a:t>, </a:t>
            </a:r>
            <a:r>
              <a:rPr lang="en-US" sz="1800" b="0" dirty="0" err="1">
                <a:solidFill>
                  <a:prstClr val="black"/>
                </a:solidFill>
                <a:latin typeface="Calibri"/>
                <a:cs typeface="Arial" pitchFamily="34" charset="0"/>
              </a:rPr>
              <a:t>Shamkant</a:t>
            </a:r>
            <a:r>
              <a:rPr lang="en-US" sz="1800" b="0" dirty="0">
                <a:solidFill>
                  <a:prstClr val="black"/>
                </a:solidFill>
                <a:latin typeface="Calibri"/>
                <a:cs typeface="Arial" pitchFamily="34" charset="0"/>
              </a:rPr>
              <a:t> B. </a:t>
            </a:r>
            <a:r>
              <a:rPr lang="en-US" sz="1800" b="0" dirty="0" err="1">
                <a:solidFill>
                  <a:prstClr val="black"/>
                </a:solidFill>
                <a:latin typeface="Calibri"/>
                <a:cs typeface="Arial" pitchFamily="34" charset="0"/>
              </a:rPr>
              <a:t>Navathe</a:t>
            </a:r>
            <a:endParaRPr lang="en-US" sz="1800" b="0" dirty="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Arial" pitchFamily="34" charset="0"/>
              </a:rPr>
              <a:t>Database Design and Relational Theory: Normal Forms and All That Jazz by C. J. Date</a:t>
            </a: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Arial" pitchFamily="34" charset="0"/>
              </a:rPr>
              <a:t>An Introduction to Database Systems 8th Edition, by C.J. Date</a:t>
            </a:r>
          </a:p>
          <a:p>
            <a:pPr algn="l" eaLnBrk="1" fontAlgn="auto" hangingPunct="1">
              <a:lnSpc>
                <a:spcPct val="100000"/>
              </a:lnSpc>
              <a:spcBef>
                <a:spcPts val="0"/>
              </a:spcBef>
              <a:spcAft>
                <a:spcPts val="0"/>
              </a:spcAft>
            </a:pPr>
            <a:endParaRPr lang="x-none" sz="1800" b="0" dirty="0">
              <a:solidFill>
                <a:prstClr val="black"/>
              </a:solidFill>
              <a:latin typeface="Calibri"/>
              <a:cs typeface="Arial" pitchFamily="34" charset="0"/>
            </a:endParaRPr>
          </a:p>
        </p:txBody>
      </p:sp>
    </p:spTree>
    <p:extLst>
      <p:ext uri="{BB962C8B-B14F-4D97-AF65-F5344CB8AC3E}">
        <p14:creationId xmlns:p14="http://schemas.microsoft.com/office/powerpoint/2010/main" val="2046476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fontAlgn="auto">
              <a:lnSpc>
                <a:spcPct val="100000"/>
              </a:lnSpc>
              <a:spcAft>
                <a:spcPts val="0"/>
              </a:spcAft>
              <a:buClr>
                <a:prstClr val="white">
                  <a:lumMod val="65000"/>
                </a:prstClr>
              </a:buClr>
              <a:buFont typeface="Wingdings" pitchFamily="2" charset="2"/>
              <a:buNone/>
            </a:pPr>
            <a:r>
              <a:rPr lang="en-US" sz="2600" dirty="0">
                <a:solidFill>
                  <a:prstClr val="black"/>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335494" y="1420234"/>
            <a:ext cx="7895771" cy="3139321"/>
          </a:xfrm>
          <a:prstGeom prst="rect">
            <a:avLst/>
          </a:prstGeom>
          <a:noFill/>
        </p:spPr>
        <p:txBody>
          <a:bodyPr wrap="square" rtlCol="0">
            <a:spAutoFit/>
          </a:bodyPr>
          <a:lstStyle/>
          <a:p>
            <a:pPr marL="342900" indent="-342900" algn="l" eaLnBrk="1" fontAlgn="auto" hangingPunct="1">
              <a:lnSpc>
                <a:spcPct val="100000"/>
              </a:lnSpc>
              <a:spcBef>
                <a:spcPts val="0"/>
              </a:spcBef>
              <a:spcAft>
                <a:spcPts val="0"/>
              </a:spcAft>
              <a:buFontTx/>
              <a:buAutoNum type="arabicPeriod"/>
            </a:pPr>
            <a:r>
              <a:rPr lang="en-US" sz="1800" b="0" dirty="0">
                <a:solidFill>
                  <a:prstClr val="black"/>
                </a:solidFill>
                <a:latin typeface="Calibri"/>
                <a:cs typeface="Arial" pitchFamily="34" charset="0"/>
                <a:hlinkClick r:id="rId2"/>
              </a:rPr>
              <a:t>https://www.db-book.com/db6/slide-dir/index.html</a:t>
            </a:r>
            <a:endParaRPr lang="en-US" sz="1800" b="0" dirty="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Tx/>
              <a:buAutoNum type="arabicPeriod"/>
            </a:pPr>
            <a:r>
              <a:rPr lang="en-US" sz="1800" b="0" dirty="0">
                <a:solidFill>
                  <a:prstClr val="black"/>
                </a:solidFill>
                <a:latin typeface="Calibri"/>
                <a:cs typeface="Arial" pitchFamily="34" charset="0"/>
                <a:hlinkClick r:id="rId3"/>
              </a:rPr>
              <a:t>https://docs.oracle.com/en/database/oracle/oracle-database/20/sqlrf/SQL-Standards.html#GUID-BCCCFF75-D2A4-43AD-8CAF-C3C97D92AC63</a:t>
            </a:r>
            <a:endParaRPr lang="en-US" sz="1800" b="0" dirty="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Tx/>
              <a:buAutoNum type="arabicPeriod"/>
            </a:pPr>
            <a:r>
              <a:rPr lang="en-US" sz="1800" b="0" dirty="0">
                <a:solidFill>
                  <a:prstClr val="black"/>
                </a:solidFill>
                <a:latin typeface="Calibri"/>
                <a:cs typeface="Arial" pitchFamily="34" charset="0"/>
                <a:hlinkClick r:id="rId4"/>
              </a:rPr>
              <a:t>https://www.slideshare.net/HaaMeemMohiyuddin1/data-knowledge-and-information</a:t>
            </a:r>
            <a:endParaRPr lang="en-US" sz="1800" b="0" dirty="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Tx/>
              <a:buAutoNum type="arabicPeriod"/>
            </a:pPr>
            <a:r>
              <a:rPr lang="en-US" sz="1800" b="0" dirty="0">
                <a:solidFill>
                  <a:prstClr val="black"/>
                </a:solidFill>
                <a:latin typeface="Calibri"/>
                <a:cs typeface="Arial" pitchFamily="34" charset="0"/>
                <a:hlinkClick r:id="rId5"/>
              </a:rPr>
              <a:t>https://www.slideshare.net/tabinhasan/from-data-to-wisdom</a:t>
            </a:r>
            <a:endParaRPr lang="en-US" sz="1800" b="0" dirty="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Tx/>
              <a:buAutoNum type="arabicPeriod"/>
            </a:pPr>
            <a:r>
              <a:rPr lang="en-US" sz="1800" b="0" dirty="0">
                <a:solidFill>
                  <a:prstClr val="black"/>
                </a:solidFill>
                <a:latin typeface="Calibri"/>
                <a:cs typeface="Arial" pitchFamily="34" charset="0"/>
                <a:hlinkClick r:id="rId6"/>
              </a:rPr>
              <a:t>https://www.slideshare.net/thinnaphat.bo/</a:t>
            </a:r>
            <a:endParaRPr lang="en-US" sz="1800" b="0" dirty="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Tx/>
              <a:buAutoNum type="arabicPeriod"/>
            </a:pPr>
            <a:endParaRPr lang="en-US" sz="1800" b="0" dirty="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pPr>
            <a:endParaRPr lang="en-US" sz="1800" b="0" dirty="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Tx/>
              <a:buAutoNum type="arabicPeriod"/>
            </a:pPr>
            <a:endParaRPr lang="en-US" sz="1800" b="0" dirty="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Tx/>
              <a:buAutoNum type="arabicPeriod"/>
            </a:pPr>
            <a:endParaRPr lang="x-none" sz="1800" b="0" dirty="0">
              <a:solidFill>
                <a:prstClr val="black"/>
              </a:solidFill>
              <a:latin typeface="Calibri"/>
              <a:cs typeface="Arial" pitchFamily="34" charset="0"/>
            </a:endParaRPr>
          </a:p>
        </p:txBody>
      </p:sp>
    </p:spTree>
    <p:extLst>
      <p:ext uri="{BB962C8B-B14F-4D97-AF65-F5344CB8AC3E}">
        <p14:creationId xmlns:p14="http://schemas.microsoft.com/office/powerpoint/2010/main" val="3938296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2"/>
          <p:cNvSpPr>
            <a:spLocks noChangeShapeType="1"/>
          </p:cNvSpPr>
          <p:nvPr/>
        </p:nvSpPr>
        <p:spPr bwMode="auto">
          <a:xfrm>
            <a:off x="5186363" y="4000991"/>
            <a:ext cx="1524000" cy="0"/>
          </a:xfrm>
          <a:prstGeom prst="line">
            <a:avLst/>
          </a:prstGeom>
          <a:noFill/>
          <a:ln w="50800">
            <a:solidFill>
              <a:srgbClr val="FFCC00"/>
            </a:solidFill>
            <a:round/>
            <a:headEnd type="none" w="sm" len="sm"/>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9219" name="Rectangle 3"/>
          <p:cNvSpPr>
            <a:spLocks noGrp="1" noChangeArrowheads="1"/>
          </p:cNvSpPr>
          <p:nvPr>
            <p:ph type="title"/>
          </p:nvPr>
        </p:nvSpPr>
        <p:spPr>
          <a:noFill/>
          <a:ln/>
        </p:spPr>
        <p:txBody>
          <a:bodyPr/>
          <a:lstStyle/>
          <a:p>
            <a:pPr algn="l"/>
            <a:r>
              <a:rPr lang="en-US" dirty="0"/>
              <a:t>Controlling User Access</a:t>
            </a:r>
          </a:p>
        </p:txBody>
      </p:sp>
      <p:sp>
        <p:nvSpPr>
          <p:cNvPr id="9220" name="Rectangle 4"/>
          <p:cNvSpPr>
            <a:spLocks noChangeArrowheads="1"/>
          </p:cNvSpPr>
          <p:nvPr/>
        </p:nvSpPr>
        <p:spPr bwMode="auto">
          <a:xfrm>
            <a:off x="1574801" y="2273791"/>
            <a:ext cx="1822615"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000" dirty="0">
                <a:solidFill>
                  <a:schemeClr val="tx1"/>
                </a:solidFill>
                <a:effectLst>
                  <a:outerShdw blurRad="38100" dist="38100" dir="2700000" algn="tl">
                    <a:srgbClr val="000000"/>
                  </a:outerShdw>
                </a:effectLst>
                <a:latin typeface="Arial" pitchFamily="34" charset="0"/>
              </a:rPr>
              <a:t>Database</a:t>
            </a:r>
          </a:p>
          <a:p>
            <a:pPr algn="l">
              <a:lnSpc>
                <a:spcPct val="100000"/>
              </a:lnSpc>
              <a:spcBef>
                <a:spcPct val="0"/>
              </a:spcBef>
            </a:pPr>
            <a:r>
              <a:rPr lang="en-US" sz="2000" dirty="0">
                <a:solidFill>
                  <a:schemeClr val="tx1"/>
                </a:solidFill>
                <a:effectLst>
                  <a:outerShdw blurRad="38100" dist="38100" dir="2700000" algn="tl">
                    <a:srgbClr val="000000"/>
                  </a:outerShdw>
                </a:effectLst>
                <a:latin typeface="Arial" pitchFamily="34" charset="0"/>
              </a:rPr>
              <a:t>administrator</a:t>
            </a:r>
          </a:p>
        </p:txBody>
      </p:sp>
      <p:sp>
        <p:nvSpPr>
          <p:cNvPr id="9221" name="Rectangle 5"/>
          <p:cNvSpPr>
            <a:spLocks noChangeArrowheads="1"/>
          </p:cNvSpPr>
          <p:nvPr/>
        </p:nvSpPr>
        <p:spPr bwMode="auto">
          <a:xfrm>
            <a:off x="1397001" y="4682029"/>
            <a:ext cx="899285"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000">
                <a:solidFill>
                  <a:schemeClr val="tx1"/>
                </a:solidFill>
                <a:effectLst>
                  <a:outerShdw blurRad="38100" dist="38100" dir="2700000" algn="tl">
                    <a:srgbClr val="000000"/>
                  </a:outerShdw>
                </a:effectLst>
                <a:latin typeface="Arial" pitchFamily="34" charset="0"/>
              </a:rPr>
              <a:t>Users</a:t>
            </a:r>
          </a:p>
        </p:txBody>
      </p:sp>
      <p:sp>
        <p:nvSpPr>
          <p:cNvPr id="9222" name="Rectangle 6"/>
          <p:cNvSpPr>
            <a:spLocks noChangeArrowheads="1"/>
          </p:cNvSpPr>
          <p:nvPr/>
        </p:nvSpPr>
        <p:spPr bwMode="blackWhite">
          <a:xfrm>
            <a:off x="977901" y="3540616"/>
            <a:ext cx="4425950" cy="958850"/>
          </a:xfrm>
          <a:prstGeom prst="rect">
            <a:avLst/>
          </a:prstGeom>
          <a:solidFill>
            <a:srgbClr val="FF996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400050">
              <a:lnSpc>
                <a:spcPct val="100000"/>
              </a:lnSpc>
              <a:spcBef>
                <a:spcPct val="0"/>
              </a:spcBef>
              <a:tabLst>
                <a:tab pos="400050" algn="r"/>
                <a:tab pos="673100" algn="l"/>
              </a:tabLst>
            </a:pPr>
            <a:r>
              <a:rPr lang="en-US">
                <a:solidFill>
                  <a:schemeClr val="tx1"/>
                </a:solidFill>
                <a:latin typeface="Arial" pitchFamily="34" charset="0"/>
              </a:rPr>
              <a:t>Username and password</a:t>
            </a:r>
          </a:p>
          <a:p>
            <a:pPr defTabSz="400050">
              <a:lnSpc>
                <a:spcPct val="100000"/>
              </a:lnSpc>
              <a:spcBef>
                <a:spcPct val="0"/>
              </a:spcBef>
              <a:tabLst>
                <a:tab pos="400050" algn="r"/>
                <a:tab pos="673100" algn="l"/>
              </a:tabLst>
            </a:pPr>
            <a:r>
              <a:rPr lang="en-US">
                <a:solidFill>
                  <a:schemeClr val="tx1"/>
                </a:solidFill>
                <a:latin typeface="Arial" pitchFamily="34" charset="0"/>
              </a:rPr>
              <a:t>privileges</a:t>
            </a:r>
          </a:p>
        </p:txBody>
      </p:sp>
      <p:sp>
        <p:nvSpPr>
          <p:cNvPr id="9223" name="Line 7"/>
          <p:cNvSpPr>
            <a:spLocks noChangeShapeType="1"/>
          </p:cNvSpPr>
          <p:nvPr/>
        </p:nvSpPr>
        <p:spPr bwMode="auto">
          <a:xfrm>
            <a:off x="973138" y="4005754"/>
            <a:ext cx="443388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grpSp>
        <p:nvGrpSpPr>
          <p:cNvPr id="9237" name="Group 21"/>
          <p:cNvGrpSpPr>
            <a:grpSpLocks/>
          </p:cNvGrpSpPr>
          <p:nvPr/>
        </p:nvGrpSpPr>
        <p:grpSpPr bwMode="auto">
          <a:xfrm>
            <a:off x="6381751" y="3145329"/>
            <a:ext cx="1662112" cy="1719262"/>
            <a:chOff x="4089" y="1681"/>
            <a:chExt cx="1047" cy="1083"/>
          </a:xfrm>
        </p:grpSpPr>
        <p:grpSp>
          <p:nvGrpSpPr>
            <p:cNvPr id="9227" name="Group 11"/>
            <p:cNvGrpSpPr>
              <a:grpSpLocks/>
            </p:cNvGrpSpPr>
            <p:nvPr/>
          </p:nvGrpSpPr>
          <p:grpSpPr bwMode="auto">
            <a:xfrm>
              <a:off x="4089" y="1681"/>
              <a:ext cx="1047" cy="1083"/>
              <a:chOff x="4089" y="1681"/>
              <a:chExt cx="1047" cy="1083"/>
            </a:xfrm>
          </p:grpSpPr>
          <p:sp>
            <p:nvSpPr>
              <p:cNvPr id="9224" name="Rectangle 8"/>
              <p:cNvSpPr>
                <a:spLocks noChangeArrowheads="1"/>
              </p:cNvSpPr>
              <p:nvPr/>
            </p:nvSpPr>
            <p:spPr bwMode="ltGray">
              <a:xfrm>
                <a:off x="4089" y="1901"/>
                <a:ext cx="1047" cy="649"/>
              </a:xfrm>
              <a:prstGeom prst="rect">
                <a:avLst/>
              </a:prstGeom>
              <a:gradFill rotWithShape="0">
                <a:gsLst>
                  <a:gs pos="0">
                    <a:srgbClr val="969696">
                      <a:gamma/>
                      <a:shade val="89804"/>
                      <a:invGamma/>
                    </a:srgbClr>
                  </a:gs>
                  <a:gs pos="50000">
                    <a:srgbClr val="969696"/>
                  </a:gs>
                  <a:gs pos="100000">
                    <a:srgbClr val="969696">
                      <a:gamma/>
                      <a:shade val="89804"/>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9225" name="Oval 9"/>
              <p:cNvSpPr>
                <a:spLocks noChangeArrowheads="1"/>
              </p:cNvSpPr>
              <p:nvPr/>
            </p:nvSpPr>
            <p:spPr bwMode="ltGray">
              <a:xfrm>
                <a:off x="4089" y="1681"/>
                <a:ext cx="1047" cy="416"/>
              </a:xfrm>
              <a:prstGeom prst="ellipse">
                <a:avLst/>
              </a:prstGeom>
              <a:gradFill rotWithShape="0">
                <a:gsLst>
                  <a:gs pos="0">
                    <a:srgbClr val="969696">
                      <a:gamma/>
                      <a:shade val="89804"/>
                      <a:invGamma/>
                    </a:srgbClr>
                  </a:gs>
                  <a:gs pos="100000">
                    <a:srgbClr val="969696"/>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9226" name="Oval 10"/>
              <p:cNvSpPr>
                <a:spLocks noChangeArrowheads="1"/>
              </p:cNvSpPr>
              <p:nvPr/>
            </p:nvSpPr>
            <p:spPr bwMode="ltGray">
              <a:xfrm>
                <a:off x="4089" y="2348"/>
                <a:ext cx="1047" cy="416"/>
              </a:xfrm>
              <a:prstGeom prst="ellipse">
                <a:avLst/>
              </a:prstGeom>
              <a:gradFill rotWithShape="0">
                <a:gsLst>
                  <a:gs pos="0">
                    <a:srgbClr val="969696">
                      <a:gamma/>
                      <a:shade val="89804"/>
                      <a:invGamma/>
                    </a:srgbClr>
                  </a:gs>
                  <a:gs pos="50000">
                    <a:srgbClr val="969696"/>
                  </a:gs>
                  <a:gs pos="100000">
                    <a:srgbClr val="969696">
                      <a:gamma/>
                      <a:shade val="89804"/>
                      <a:invGamma/>
                    </a:srgb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grpSp>
        <p:sp>
          <p:nvSpPr>
            <p:cNvPr id="9228" name="Rectangle 12"/>
            <p:cNvSpPr>
              <a:spLocks noChangeArrowheads="1"/>
            </p:cNvSpPr>
            <p:nvPr/>
          </p:nvSpPr>
          <p:spPr bwMode="ltGray">
            <a:xfrm>
              <a:off x="4226" y="2180"/>
              <a:ext cx="222" cy="126"/>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9229" name="Rectangle 13"/>
            <p:cNvSpPr>
              <a:spLocks noChangeArrowheads="1"/>
            </p:cNvSpPr>
            <p:nvPr/>
          </p:nvSpPr>
          <p:spPr bwMode="ltGray">
            <a:xfrm>
              <a:off x="4497" y="2180"/>
              <a:ext cx="222" cy="126"/>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9230" name="Rectangle 14"/>
            <p:cNvSpPr>
              <a:spLocks noChangeArrowheads="1"/>
            </p:cNvSpPr>
            <p:nvPr/>
          </p:nvSpPr>
          <p:spPr bwMode="ltGray">
            <a:xfrm>
              <a:off x="4766" y="2180"/>
              <a:ext cx="222" cy="126"/>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9231" name="Rectangle 15"/>
            <p:cNvSpPr>
              <a:spLocks noChangeArrowheads="1"/>
            </p:cNvSpPr>
            <p:nvPr/>
          </p:nvSpPr>
          <p:spPr bwMode="ltGray">
            <a:xfrm>
              <a:off x="4227" y="2351"/>
              <a:ext cx="222" cy="126"/>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9232" name="Rectangle 16"/>
            <p:cNvSpPr>
              <a:spLocks noChangeArrowheads="1"/>
            </p:cNvSpPr>
            <p:nvPr/>
          </p:nvSpPr>
          <p:spPr bwMode="ltGray">
            <a:xfrm>
              <a:off x="4498" y="2351"/>
              <a:ext cx="222" cy="126"/>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9233" name="Rectangle 17"/>
            <p:cNvSpPr>
              <a:spLocks noChangeArrowheads="1"/>
            </p:cNvSpPr>
            <p:nvPr/>
          </p:nvSpPr>
          <p:spPr bwMode="ltGray">
            <a:xfrm>
              <a:off x="4767" y="2351"/>
              <a:ext cx="222" cy="126"/>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9234" name="Rectangle 18"/>
            <p:cNvSpPr>
              <a:spLocks noChangeArrowheads="1"/>
            </p:cNvSpPr>
            <p:nvPr/>
          </p:nvSpPr>
          <p:spPr bwMode="ltGray">
            <a:xfrm>
              <a:off x="4227" y="2519"/>
              <a:ext cx="222" cy="126"/>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9235" name="Rectangle 19"/>
            <p:cNvSpPr>
              <a:spLocks noChangeArrowheads="1"/>
            </p:cNvSpPr>
            <p:nvPr/>
          </p:nvSpPr>
          <p:spPr bwMode="ltGray">
            <a:xfrm>
              <a:off x="4498" y="2519"/>
              <a:ext cx="222" cy="126"/>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9236" name="Rectangle 20"/>
            <p:cNvSpPr>
              <a:spLocks noChangeArrowheads="1"/>
            </p:cNvSpPr>
            <p:nvPr/>
          </p:nvSpPr>
          <p:spPr bwMode="ltGray">
            <a:xfrm>
              <a:off x="4767" y="2519"/>
              <a:ext cx="222" cy="126"/>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grpSp>
      <p:grpSp>
        <p:nvGrpSpPr>
          <p:cNvPr id="9262" name="Group 46"/>
          <p:cNvGrpSpPr>
            <a:grpSpLocks/>
          </p:cNvGrpSpPr>
          <p:nvPr/>
        </p:nvGrpSpPr>
        <p:grpSpPr bwMode="auto">
          <a:xfrm>
            <a:off x="1146176" y="5104304"/>
            <a:ext cx="1438275" cy="1419225"/>
            <a:chOff x="791" y="2915"/>
            <a:chExt cx="906" cy="894"/>
          </a:xfrm>
        </p:grpSpPr>
        <p:sp>
          <p:nvSpPr>
            <p:cNvPr id="9238" name="Freeform 22"/>
            <p:cNvSpPr>
              <a:spLocks/>
            </p:cNvSpPr>
            <p:nvPr/>
          </p:nvSpPr>
          <p:spPr bwMode="auto">
            <a:xfrm>
              <a:off x="1064" y="2946"/>
              <a:ext cx="224" cy="732"/>
            </a:xfrm>
            <a:custGeom>
              <a:avLst/>
              <a:gdLst>
                <a:gd name="T0" fmla="*/ 180 w 224"/>
                <a:gd name="T1" fmla="*/ 412 h 732"/>
                <a:gd name="T2" fmla="*/ 203 w 224"/>
                <a:gd name="T3" fmla="*/ 303 h 732"/>
                <a:gd name="T4" fmla="*/ 221 w 224"/>
                <a:gd name="T5" fmla="*/ 249 h 732"/>
                <a:gd name="T6" fmla="*/ 216 w 224"/>
                <a:gd name="T7" fmla="*/ 226 h 732"/>
                <a:gd name="T8" fmla="*/ 208 w 224"/>
                <a:gd name="T9" fmla="*/ 195 h 732"/>
                <a:gd name="T10" fmla="*/ 198 w 224"/>
                <a:gd name="T11" fmla="*/ 166 h 732"/>
                <a:gd name="T12" fmla="*/ 184 w 224"/>
                <a:gd name="T13" fmla="*/ 147 h 732"/>
                <a:gd name="T14" fmla="*/ 163 w 224"/>
                <a:gd name="T15" fmla="*/ 130 h 732"/>
                <a:gd name="T16" fmla="*/ 142 w 224"/>
                <a:gd name="T17" fmla="*/ 116 h 732"/>
                <a:gd name="T18" fmla="*/ 128 w 224"/>
                <a:gd name="T19" fmla="*/ 107 h 732"/>
                <a:gd name="T20" fmla="*/ 133 w 224"/>
                <a:gd name="T21" fmla="*/ 97 h 732"/>
                <a:gd name="T22" fmla="*/ 136 w 224"/>
                <a:gd name="T23" fmla="*/ 69 h 732"/>
                <a:gd name="T24" fmla="*/ 138 w 224"/>
                <a:gd name="T25" fmla="*/ 59 h 732"/>
                <a:gd name="T26" fmla="*/ 139 w 224"/>
                <a:gd name="T27" fmla="*/ 44 h 732"/>
                <a:gd name="T28" fmla="*/ 138 w 224"/>
                <a:gd name="T29" fmla="*/ 29 h 732"/>
                <a:gd name="T30" fmla="*/ 131 w 224"/>
                <a:gd name="T31" fmla="*/ 18 h 732"/>
                <a:gd name="T32" fmla="*/ 128 w 224"/>
                <a:gd name="T33" fmla="*/ 13 h 732"/>
                <a:gd name="T34" fmla="*/ 127 w 224"/>
                <a:gd name="T35" fmla="*/ 11 h 732"/>
                <a:gd name="T36" fmla="*/ 121 w 224"/>
                <a:gd name="T37" fmla="*/ 7 h 732"/>
                <a:gd name="T38" fmla="*/ 102 w 224"/>
                <a:gd name="T39" fmla="*/ 1 h 732"/>
                <a:gd name="T40" fmla="*/ 87 w 224"/>
                <a:gd name="T41" fmla="*/ 0 h 732"/>
                <a:gd name="T42" fmla="*/ 78 w 224"/>
                <a:gd name="T43" fmla="*/ 3 h 732"/>
                <a:gd name="T44" fmla="*/ 69 w 224"/>
                <a:gd name="T45" fmla="*/ 12 h 732"/>
                <a:gd name="T46" fmla="*/ 59 w 224"/>
                <a:gd name="T47" fmla="*/ 23 h 732"/>
                <a:gd name="T48" fmla="*/ 58 w 224"/>
                <a:gd name="T49" fmla="*/ 42 h 732"/>
                <a:gd name="T50" fmla="*/ 59 w 224"/>
                <a:gd name="T51" fmla="*/ 64 h 732"/>
                <a:gd name="T52" fmla="*/ 61 w 224"/>
                <a:gd name="T53" fmla="*/ 80 h 732"/>
                <a:gd name="T54" fmla="*/ 75 w 224"/>
                <a:gd name="T55" fmla="*/ 94 h 732"/>
                <a:gd name="T56" fmla="*/ 75 w 224"/>
                <a:gd name="T57" fmla="*/ 107 h 732"/>
                <a:gd name="T58" fmla="*/ 58 w 224"/>
                <a:gd name="T59" fmla="*/ 117 h 732"/>
                <a:gd name="T60" fmla="*/ 35 w 224"/>
                <a:gd name="T61" fmla="*/ 133 h 732"/>
                <a:gd name="T62" fmla="*/ 19 w 224"/>
                <a:gd name="T63" fmla="*/ 146 h 732"/>
                <a:gd name="T64" fmla="*/ 16 w 224"/>
                <a:gd name="T65" fmla="*/ 158 h 732"/>
                <a:gd name="T66" fmla="*/ 12 w 224"/>
                <a:gd name="T67" fmla="*/ 190 h 732"/>
                <a:gd name="T68" fmla="*/ 7 w 224"/>
                <a:gd name="T69" fmla="*/ 234 h 732"/>
                <a:gd name="T70" fmla="*/ 3 w 224"/>
                <a:gd name="T71" fmla="*/ 270 h 732"/>
                <a:gd name="T72" fmla="*/ 2 w 224"/>
                <a:gd name="T73" fmla="*/ 287 h 732"/>
                <a:gd name="T74" fmla="*/ 1 w 224"/>
                <a:gd name="T75" fmla="*/ 317 h 732"/>
                <a:gd name="T76" fmla="*/ 0 w 224"/>
                <a:gd name="T77" fmla="*/ 355 h 732"/>
                <a:gd name="T78" fmla="*/ 1 w 224"/>
                <a:gd name="T79" fmla="*/ 391 h 732"/>
                <a:gd name="T80" fmla="*/ 6 w 224"/>
                <a:gd name="T81" fmla="*/ 407 h 732"/>
                <a:gd name="T82" fmla="*/ 13 w 224"/>
                <a:gd name="T83" fmla="*/ 412 h 732"/>
                <a:gd name="T84" fmla="*/ 21 w 224"/>
                <a:gd name="T85" fmla="*/ 413 h 732"/>
                <a:gd name="T86" fmla="*/ 26 w 224"/>
                <a:gd name="T87" fmla="*/ 413 h 732"/>
                <a:gd name="T88" fmla="*/ 24 w 224"/>
                <a:gd name="T89" fmla="*/ 402 h 732"/>
                <a:gd name="T90" fmla="*/ 34 w 224"/>
                <a:gd name="T91" fmla="*/ 405 h 732"/>
                <a:gd name="T92" fmla="*/ 32 w 224"/>
                <a:gd name="T93" fmla="*/ 534 h 732"/>
                <a:gd name="T94" fmla="*/ 27 w 224"/>
                <a:gd name="T95" fmla="*/ 674 h 732"/>
                <a:gd name="T96" fmla="*/ 58 w 224"/>
                <a:gd name="T97" fmla="*/ 691 h 732"/>
                <a:gd name="T98" fmla="*/ 102 w 224"/>
                <a:gd name="T99" fmla="*/ 693 h 732"/>
                <a:gd name="T100" fmla="*/ 109 w 224"/>
                <a:gd name="T101" fmla="*/ 703 h 732"/>
                <a:gd name="T102" fmla="*/ 118 w 224"/>
                <a:gd name="T103" fmla="*/ 716 h 732"/>
                <a:gd name="T104" fmla="*/ 128 w 224"/>
                <a:gd name="T105" fmla="*/ 727 h 732"/>
                <a:gd name="T106" fmla="*/ 137 w 224"/>
                <a:gd name="T107" fmla="*/ 731 h 732"/>
                <a:gd name="T108" fmla="*/ 147 w 224"/>
                <a:gd name="T109" fmla="*/ 729 h 732"/>
                <a:gd name="T110" fmla="*/ 156 w 224"/>
                <a:gd name="T111" fmla="*/ 727 h 732"/>
                <a:gd name="T112" fmla="*/ 161 w 224"/>
                <a:gd name="T113" fmla="*/ 726 h 732"/>
                <a:gd name="T114" fmla="*/ 153 w 224"/>
                <a:gd name="T115" fmla="*/ 700 h 732"/>
                <a:gd name="T116" fmla="*/ 168 w 224"/>
                <a:gd name="T117" fmla="*/ 542 h 732"/>
                <a:gd name="T118" fmla="*/ 178 w 224"/>
                <a:gd name="T119" fmla="*/ 379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4" h="732">
                  <a:moveTo>
                    <a:pt x="178" y="379"/>
                  </a:moveTo>
                  <a:lnTo>
                    <a:pt x="180" y="412"/>
                  </a:lnTo>
                  <a:lnTo>
                    <a:pt x="210" y="371"/>
                  </a:lnTo>
                  <a:lnTo>
                    <a:pt x="203" y="303"/>
                  </a:lnTo>
                  <a:lnTo>
                    <a:pt x="223" y="251"/>
                  </a:lnTo>
                  <a:lnTo>
                    <a:pt x="221" y="249"/>
                  </a:lnTo>
                  <a:lnTo>
                    <a:pt x="220" y="240"/>
                  </a:lnTo>
                  <a:lnTo>
                    <a:pt x="216" y="226"/>
                  </a:lnTo>
                  <a:lnTo>
                    <a:pt x="213" y="211"/>
                  </a:lnTo>
                  <a:lnTo>
                    <a:pt x="208" y="195"/>
                  </a:lnTo>
                  <a:lnTo>
                    <a:pt x="203" y="179"/>
                  </a:lnTo>
                  <a:lnTo>
                    <a:pt x="198" y="166"/>
                  </a:lnTo>
                  <a:lnTo>
                    <a:pt x="192" y="156"/>
                  </a:lnTo>
                  <a:lnTo>
                    <a:pt x="184" y="147"/>
                  </a:lnTo>
                  <a:lnTo>
                    <a:pt x="174" y="138"/>
                  </a:lnTo>
                  <a:lnTo>
                    <a:pt x="163" y="130"/>
                  </a:lnTo>
                  <a:lnTo>
                    <a:pt x="152" y="122"/>
                  </a:lnTo>
                  <a:lnTo>
                    <a:pt x="142" y="116"/>
                  </a:lnTo>
                  <a:lnTo>
                    <a:pt x="133" y="111"/>
                  </a:lnTo>
                  <a:lnTo>
                    <a:pt x="128" y="107"/>
                  </a:lnTo>
                  <a:lnTo>
                    <a:pt x="126" y="106"/>
                  </a:lnTo>
                  <a:lnTo>
                    <a:pt x="133" y="97"/>
                  </a:lnTo>
                  <a:lnTo>
                    <a:pt x="136" y="70"/>
                  </a:lnTo>
                  <a:lnTo>
                    <a:pt x="136" y="69"/>
                  </a:lnTo>
                  <a:lnTo>
                    <a:pt x="137" y="65"/>
                  </a:lnTo>
                  <a:lnTo>
                    <a:pt x="138" y="59"/>
                  </a:lnTo>
                  <a:lnTo>
                    <a:pt x="139" y="52"/>
                  </a:lnTo>
                  <a:lnTo>
                    <a:pt x="139" y="44"/>
                  </a:lnTo>
                  <a:lnTo>
                    <a:pt x="139" y="37"/>
                  </a:lnTo>
                  <a:lnTo>
                    <a:pt x="138" y="29"/>
                  </a:lnTo>
                  <a:lnTo>
                    <a:pt x="135" y="23"/>
                  </a:lnTo>
                  <a:lnTo>
                    <a:pt x="131" y="18"/>
                  </a:lnTo>
                  <a:lnTo>
                    <a:pt x="128" y="16"/>
                  </a:lnTo>
                  <a:lnTo>
                    <a:pt x="128" y="13"/>
                  </a:lnTo>
                  <a:lnTo>
                    <a:pt x="128" y="12"/>
                  </a:lnTo>
                  <a:lnTo>
                    <a:pt x="127" y="11"/>
                  </a:lnTo>
                  <a:lnTo>
                    <a:pt x="125" y="9"/>
                  </a:lnTo>
                  <a:lnTo>
                    <a:pt x="121" y="7"/>
                  </a:lnTo>
                  <a:lnTo>
                    <a:pt x="113" y="4"/>
                  </a:lnTo>
                  <a:lnTo>
                    <a:pt x="102" y="1"/>
                  </a:lnTo>
                  <a:lnTo>
                    <a:pt x="94" y="0"/>
                  </a:lnTo>
                  <a:lnTo>
                    <a:pt x="87" y="0"/>
                  </a:lnTo>
                  <a:lnTo>
                    <a:pt x="83" y="1"/>
                  </a:lnTo>
                  <a:lnTo>
                    <a:pt x="78" y="3"/>
                  </a:lnTo>
                  <a:lnTo>
                    <a:pt x="74" y="8"/>
                  </a:lnTo>
                  <a:lnTo>
                    <a:pt x="69" y="12"/>
                  </a:lnTo>
                  <a:lnTo>
                    <a:pt x="63" y="17"/>
                  </a:lnTo>
                  <a:lnTo>
                    <a:pt x="59" y="23"/>
                  </a:lnTo>
                  <a:lnTo>
                    <a:pt x="58" y="32"/>
                  </a:lnTo>
                  <a:lnTo>
                    <a:pt x="58" y="42"/>
                  </a:lnTo>
                  <a:lnTo>
                    <a:pt x="58" y="54"/>
                  </a:lnTo>
                  <a:lnTo>
                    <a:pt x="59" y="64"/>
                  </a:lnTo>
                  <a:lnTo>
                    <a:pt x="60" y="74"/>
                  </a:lnTo>
                  <a:lnTo>
                    <a:pt x="61" y="80"/>
                  </a:lnTo>
                  <a:lnTo>
                    <a:pt x="63" y="83"/>
                  </a:lnTo>
                  <a:lnTo>
                    <a:pt x="75" y="94"/>
                  </a:lnTo>
                  <a:lnTo>
                    <a:pt x="78" y="106"/>
                  </a:lnTo>
                  <a:lnTo>
                    <a:pt x="75" y="107"/>
                  </a:lnTo>
                  <a:lnTo>
                    <a:pt x="68" y="112"/>
                  </a:lnTo>
                  <a:lnTo>
                    <a:pt x="58" y="117"/>
                  </a:lnTo>
                  <a:lnTo>
                    <a:pt x="47" y="125"/>
                  </a:lnTo>
                  <a:lnTo>
                    <a:pt x="35" y="133"/>
                  </a:lnTo>
                  <a:lnTo>
                    <a:pt x="27" y="140"/>
                  </a:lnTo>
                  <a:lnTo>
                    <a:pt x="19" y="146"/>
                  </a:lnTo>
                  <a:lnTo>
                    <a:pt x="17" y="151"/>
                  </a:lnTo>
                  <a:lnTo>
                    <a:pt x="16" y="158"/>
                  </a:lnTo>
                  <a:lnTo>
                    <a:pt x="14" y="172"/>
                  </a:lnTo>
                  <a:lnTo>
                    <a:pt x="12" y="190"/>
                  </a:lnTo>
                  <a:lnTo>
                    <a:pt x="9" y="211"/>
                  </a:lnTo>
                  <a:lnTo>
                    <a:pt x="7" y="234"/>
                  </a:lnTo>
                  <a:lnTo>
                    <a:pt x="4" y="253"/>
                  </a:lnTo>
                  <a:lnTo>
                    <a:pt x="3" y="270"/>
                  </a:lnTo>
                  <a:lnTo>
                    <a:pt x="3" y="280"/>
                  </a:lnTo>
                  <a:lnTo>
                    <a:pt x="2" y="287"/>
                  </a:lnTo>
                  <a:lnTo>
                    <a:pt x="2" y="299"/>
                  </a:lnTo>
                  <a:lnTo>
                    <a:pt x="1" y="317"/>
                  </a:lnTo>
                  <a:lnTo>
                    <a:pt x="1" y="335"/>
                  </a:lnTo>
                  <a:lnTo>
                    <a:pt x="0" y="355"/>
                  </a:lnTo>
                  <a:lnTo>
                    <a:pt x="1" y="374"/>
                  </a:lnTo>
                  <a:lnTo>
                    <a:pt x="1" y="391"/>
                  </a:lnTo>
                  <a:lnTo>
                    <a:pt x="3" y="403"/>
                  </a:lnTo>
                  <a:lnTo>
                    <a:pt x="6" y="407"/>
                  </a:lnTo>
                  <a:lnTo>
                    <a:pt x="9" y="411"/>
                  </a:lnTo>
                  <a:lnTo>
                    <a:pt x="13" y="412"/>
                  </a:lnTo>
                  <a:lnTo>
                    <a:pt x="17" y="413"/>
                  </a:lnTo>
                  <a:lnTo>
                    <a:pt x="21" y="413"/>
                  </a:lnTo>
                  <a:lnTo>
                    <a:pt x="24" y="413"/>
                  </a:lnTo>
                  <a:lnTo>
                    <a:pt x="26" y="413"/>
                  </a:lnTo>
                  <a:lnTo>
                    <a:pt x="27" y="413"/>
                  </a:lnTo>
                  <a:lnTo>
                    <a:pt x="24" y="402"/>
                  </a:lnTo>
                  <a:lnTo>
                    <a:pt x="14" y="395"/>
                  </a:lnTo>
                  <a:lnTo>
                    <a:pt x="34" y="405"/>
                  </a:lnTo>
                  <a:lnTo>
                    <a:pt x="28" y="503"/>
                  </a:lnTo>
                  <a:lnTo>
                    <a:pt x="32" y="534"/>
                  </a:lnTo>
                  <a:lnTo>
                    <a:pt x="59" y="646"/>
                  </a:lnTo>
                  <a:lnTo>
                    <a:pt x="27" y="674"/>
                  </a:lnTo>
                  <a:lnTo>
                    <a:pt x="22" y="692"/>
                  </a:lnTo>
                  <a:lnTo>
                    <a:pt x="58" y="691"/>
                  </a:lnTo>
                  <a:lnTo>
                    <a:pt x="101" y="692"/>
                  </a:lnTo>
                  <a:lnTo>
                    <a:pt x="102" y="693"/>
                  </a:lnTo>
                  <a:lnTo>
                    <a:pt x="105" y="697"/>
                  </a:lnTo>
                  <a:lnTo>
                    <a:pt x="109" y="703"/>
                  </a:lnTo>
                  <a:lnTo>
                    <a:pt x="113" y="709"/>
                  </a:lnTo>
                  <a:lnTo>
                    <a:pt x="118" y="716"/>
                  </a:lnTo>
                  <a:lnTo>
                    <a:pt x="123" y="722"/>
                  </a:lnTo>
                  <a:lnTo>
                    <a:pt x="128" y="727"/>
                  </a:lnTo>
                  <a:lnTo>
                    <a:pt x="133" y="729"/>
                  </a:lnTo>
                  <a:lnTo>
                    <a:pt x="137" y="731"/>
                  </a:lnTo>
                  <a:lnTo>
                    <a:pt x="142" y="731"/>
                  </a:lnTo>
                  <a:lnTo>
                    <a:pt x="147" y="729"/>
                  </a:lnTo>
                  <a:lnTo>
                    <a:pt x="152" y="728"/>
                  </a:lnTo>
                  <a:lnTo>
                    <a:pt x="156" y="727"/>
                  </a:lnTo>
                  <a:lnTo>
                    <a:pt x="158" y="727"/>
                  </a:lnTo>
                  <a:lnTo>
                    <a:pt x="161" y="726"/>
                  </a:lnTo>
                  <a:lnTo>
                    <a:pt x="162" y="726"/>
                  </a:lnTo>
                  <a:lnTo>
                    <a:pt x="153" y="700"/>
                  </a:lnTo>
                  <a:lnTo>
                    <a:pt x="142" y="670"/>
                  </a:lnTo>
                  <a:lnTo>
                    <a:pt x="168" y="542"/>
                  </a:lnTo>
                  <a:lnTo>
                    <a:pt x="173" y="422"/>
                  </a:lnTo>
                  <a:lnTo>
                    <a:pt x="178" y="379"/>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39" name="Freeform 23"/>
            <p:cNvSpPr>
              <a:spLocks/>
            </p:cNvSpPr>
            <p:nvPr/>
          </p:nvSpPr>
          <p:spPr bwMode="auto">
            <a:xfrm>
              <a:off x="892" y="2956"/>
              <a:ext cx="215" cy="686"/>
            </a:xfrm>
            <a:custGeom>
              <a:avLst/>
              <a:gdLst>
                <a:gd name="T0" fmla="*/ 103 w 215"/>
                <a:gd name="T1" fmla="*/ 324 h 686"/>
                <a:gd name="T2" fmla="*/ 103 w 215"/>
                <a:gd name="T3" fmla="*/ 324 h 686"/>
                <a:gd name="T4" fmla="*/ 106 w 215"/>
                <a:gd name="T5" fmla="*/ 322 h 686"/>
                <a:gd name="T6" fmla="*/ 106 w 215"/>
                <a:gd name="T7" fmla="*/ 323 h 686"/>
                <a:gd name="T8" fmla="*/ 196 w 215"/>
                <a:gd name="T9" fmla="*/ 646 h 686"/>
                <a:gd name="T10" fmla="*/ 163 w 215"/>
                <a:gd name="T11" fmla="*/ 603 h 686"/>
                <a:gd name="T12" fmla="*/ 170 w 215"/>
                <a:gd name="T13" fmla="*/ 507 h 686"/>
                <a:gd name="T14" fmla="*/ 175 w 215"/>
                <a:gd name="T15" fmla="*/ 473 h 686"/>
                <a:gd name="T16" fmla="*/ 185 w 215"/>
                <a:gd name="T17" fmla="*/ 450 h 686"/>
                <a:gd name="T18" fmla="*/ 174 w 215"/>
                <a:gd name="T19" fmla="*/ 310 h 686"/>
                <a:gd name="T20" fmla="*/ 185 w 215"/>
                <a:gd name="T21" fmla="*/ 330 h 686"/>
                <a:gd name="T22" fmla="*/ 194 w 215"/>
                <a:gd name="T23" fmla="*/ 312 h 686"/>
                <a:gd name="T24" fmla="*/ 181 w 215"/>
                <a:gd name="T25" fmla="*/ 272 h 686"/>
                <a:gd name="T26" fmla="*/ 188 w 215"/>
                <a:gd name="T27" fmla="*/ 204 h 686"/>
                <a:gd name="T28" fmla="*/ 159 w 215"/>
                <a:gd name="T29" fmla="*/ 116 h 686"/>
                <a:gd name="T30" fmla="*/ 138 w 215"/>
                <a:gd name="T31" fmla="*/ 101 h 686"/>
                <a:gd name="T32" fmla="*/ 147 w 215"/>
                <a:gd name="T33" fmla="*/ 97 h 686"/>
                <a:gd name="T34" fmla="*/ 152 w 215"/>
                <a:gd name="T35" fmla="*/ 81 h 686"/>
                <a:gd name="T36" fmla="*/ 142 w 215"/>
                <a:gd name="T37" fmla="*/ 70 h 686"/>
                <a:gd name="T38" fmla="*/ 138 w 215"/>
                <a:gd name="T39" fmla="*/ 42 h 686"/>
                <a:gd name="T40" fmla="*/ 143 w 215"/>
                <a:gd name="T41" fmla="*/ 26 h 686"/>
                <a:gd name="T42" fmla="*/ 131 w 215"/>
                <a:gd name="T43" fmla="*/ 9 h 686"/>
                <a:gd name="T44" fmla="*/ 117 w 215"/>
                <a:gd name="T45" fmla="*/ 0 h 686"/>
                <a:gd name="T46" fmla="*/ 81 w 215"/>
                <a:gd name="T47" fmla="*/ 4 h 686"/>
                <a:gd name="T48" fmla="*/ 61 w 215"/>
                <a:gd name="T49" fmla="*/ 34 h 686"/>
                <a:gd name="T50" fmla="*/ 47 w 215"/>
                <a:gd name="T51" fmla="*/ 73 h 686"/>
                <a:gd name="T52" fmla="*/ 34 w 215"/>
                <a:gd name="T53" fmla="*/ 90 h 686"/>
                <a:gd name="T54" fmla="*/ 45 w 215"/>
                <a:gd name="T55" fmla="*/ 101 h 686"/>
                <a:gd name="T56" fmla="*/ 42 w 215"/>
                <a:gd name="T57" fmla="*/ 116 h 686"/>
                <a:gd name="T58" fmla="*/ 8 w 215"/>
                <a:gd name="T59" fmla="*/ 185 h 686"/>
                <a:gd name="T60" fmla="*/ 1 w 215"/>
                <a:gd name="T61" fmla="*/ 232 h 686"/>
                <a:gd name="T62" fmla="*/ 21 w 215"/>
                <a:gd name="T63" fmla="*/ 292 h 686"/>
                <a:gd name="T64" fmla="*/ 21 w 215"/>
                <a:gd name="T65" fmla="*/ 391 h 686"/>
                <a:gd name="T66" fmla="*/ 19 w 215"/>
                <a:gd name="T67" fmla="*/ 464 h 686"/>
                <a:gd name="T68" fmla="*/ 43 w 215"/>
                <a:gd name="T69" fmla="*/ 478 h 686"/>
                <a:gd name="T70" fmla="*/ 50 w 215"/>
                <a:gd name="T71" fmla="*/ 489 h 686"/>
                <a:gd name="T72" fmla="*/ 60 w 215"/>
                <a:gd name="T73" fmla="*/ 516 h 686"/>
                <a:gd name="T74" fmla="*/ 56 w 215"/>
                <a:gd name="T75" fmla="*/ 526 h 686"/>
                <a:gd name="T76" fmla="*/ 55 w 215"/>
                <a:gd name="T77" fmla="*/ 562 h 686"/>
                <a:gd name="T78" fmla="*/ 68 w 215"/>
                <a:gd name="T79" fmla="*/ 611 h 686"/>
                <a:gd name="T80" fmla="*/ 64 w 215"/>
                <a:gd name="T81" fmla="*/ 676 h 686"/>
                <a:gd name="T82" fmla="*/ 81 w 215"/>
                <a:gd name="T83" fmla="*/ 685 h 686"/>
                <a:gd name="T84" fmla="*/ 94 w 215"/>
                <a:gd name="T85" fmla="*/ 667 h 686"/>
                <a:gd name="T86" fmla="*/ 87 w 215"/>
                <a:gd name="T87" fmla="*/ 609 h 686"/>
                <a:gd name="T88" fmla="*/ 123 w 215"/>
                <a:gd name="T89" fmla="*/ 500 h 686"/>
                <a:gd name="T90" fmla="*/ 126 w 215"/>
                <a:gd name="T91" fmla="*/ 535 h 686"/>
                <a:gd name="T92" fmla="*/ 136 w 215"/>
                <a:gd name="T93" fmla="*/ 588 h 686"/>
                <a:gd name="T94" fmla="*/ 138 w 215"/>
                <a:gd name="T95" fmla="*/ 654 h 686"/>
                <a:gd name="T96" fmla="*/ 157 w 215"/>
                <a:gd name="T97" fmla="*/ 655 h 686"/>
                <a:gd name="T98" fmla="*/ 181 w 215"/>
                <a:gd name="T99" fmla="*/ 668 h 686"/>
                <a:gd name="T100" fmla="*/ 207 w 215"/>
                <a:gd name="T101" fmla="*/ 671 h 686"/>
                <a:gd name="T102" fmla="*/ 103 w 215"/>
                <a:gd name="T103" fmla="*/ 324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5" h="686">
                  <a:moveTo>
                    <a:pt x="103" y="324"/>
                  </a:moveTo>
                  <a:lnTo>
                    <a:pt x="103" y="324"/>
                  </a:lnTo>
                  <a:lnTo>
                    <a:pt x="103" y="324"/>
                  </a:lnTo>
                  <a:lnTo>
                    <a:pt x="103" y="324"/>
                  </a:lnTo>
                  <a:lnTo>
                    <a:pt x="103" y="324"/>
                  </a:lnTo>
                  <a:lnTo>
                    <a:pt x="103" y="324"/>
                  </a:lnTo>
                  <a:lnTo>
                    <a:pt x="103" y="324"/>
                  </a:lnTo>
                  <a:lnTo>
                    <a:pt x="103" y="324"/>
                  </a:lnTo>
                  <a:lnTo>
                    <a:pt x="103" y="324"/>
                  </a:lnTo>
                  <a:lnTo>
                    <a:pt x="103" y="324"/>
                  </a:lnTo>
                  <a:lnTo>
                    <a:pt x="106" y="323"/>
                  </a:lnTo>
                  <a:lnTo>
                    <a:pt x="107" y="322"/>
                  </a:lnTo>
                  <a:lnTo>
                    <a:pt x="107" y="322"/>
                  </a:lnTo>
                  <a:lnTo>
                    <a:pt x="107" y="322"/>
                  </a:lnTo>
                  <a:lnTo>
                    <a:pt x="106" y="322"/>
                  </a:lnTo>
                  <a:lnTo>
                    <a:pt x="106" y="323"/>
                  </a:lnTo>
                  <a:lnTo>
                    <a:pt x="106" y="323"/>
                  </a:lnTo>
                  <a:lnTo>
                    <a:pt x="106" y="323"/>
                  </a:lnTo>
                  <a:lnTo>
                    <a:pt x="106" y="323"/>
                  </a:lnTo>
                  <a:lnTo>
                    <a:pt x="106" y="323"/>
                  </a:lnTo>
                  <a:lnTo>
                    <a:pt x="103" y="324"/>
                  </a:lnTo>
                  <a:lnTo>
                    <a:pt x="212" y="656"/>
                  </a:lnTo>
                  <a:lnTo>
                    <a:pt x="210" y="655"/>
                  </a:lnTo>
                  <a:lnTo>
                    <a:pt x="205" y="651"/>
                  </a:lnTo>
                  <a:lnTo>
                    <a:pt x="196" y="646"/>
                  </a:lnTo>
                  <a:lnTo>
                    <a:pt x="188" y="639"/>
                  </a:lnTo>
                  <a:lnTo>
                    <a:pt x="179" y="631"/>
                  </a:lnTo>
                  <a:lnTo>
                    <a:pt x="170" y="623"/>
                  </a:lnTo>
                  <a:lnTo>
                    <a:pt x="165" y="613"/>
                  </a:lnTo>
                  <a:lnTo>
                    <a:pt x="163" y="603"/>
                  </a:lnTo>
                  <a:lnTo>
                    <a:pt x="164" y="590"/>
                  </a:lnTo>
                  <a:lnTo>
                    <a:pt x="165" y="572"/>
                  </a:lnTo>
                  <a:lnTo>
                    <a:pt x="166" y="551"/>
                  </a:lnTo>
                  <a:lnTo>
                    <a:pt x="169" y="528"/>
                  </a:lnTo>
                  <a:lnTo>
                    <a:pt x="170" y="507"/>
                  </a:lnTo>
                  <a:lnTo>
                    <a:pt x="173" y="490"/>
                  </a:lnTo>
                  <a:lnTo>
                    <a:pt x="174" y="479"/>
                  </a:lnTo>
                  <a:lnTo>
                    <a:pt x="174" y="474"/>
                  </a:lnTo>
                  <a:lnTo>
                    <a:pt x="174" y="474"/>
                  </a:lnTo>
                  <a:lnTo>
                    <a:pt x="175" y="473"/>
                  </a:lnTo>
                  <a:lnTo>
                    <a:pt x="178" y="471"/>
                  </a:lnTo>
                  <a:lnTo>
                    <a:pt x="180" y="469"/>
                  </a:lnTo>
                  <a:lnTo>
                    <a:pt x="181" y="464"/>
                  </a:lnTo>
                  <a:lnTo>
                    <a:pt x="184" y="459"/>
                  </a:lnTo>
                  <a:lnTo>
                    <a:pt x="185" y="450"/>
                  </a:lnTo>
                  <a:lnTo>
                    <a:pt x="186" y="439"/>
                  </a:lnTo>
                  <a:lnTo>
                    <a:pt x="173" y="307"/>
                  </a:lnTo>
                  <a:lnTo>
                    <a:pt x="173" y="305"/>
                  </a:lnTo>
                  <a:lnTo>
                    <a:pt x="173" y="307"/>
                  </a:lnTo>
                  <a:lnTo>
                    <a:pt x="174" y="310"/>
                  </a:lnTo>
                  <a:lnTo>
                    <a:pt x="175" y="315"/>
                  </a:lnTo>
                  <a:lnTo>
                    <a:pt x="178" y="320"/>
                  </a:lnTo>
                  <a:lnTo>
                    <a:pt x="180" y="325"/>
                  </a:lnTo>
                  <a:lnTo>
                    <a:pt x="183" y="329"/>
                  </a:lnTo>
                  <a:lnTo>
                    <a:pt x="185" y="330"/>
                  </a:lnTo>
                  <a:lnTo>
                    <a:pt x="186" y="329"/>
                  </a:lnTo>
                  <a:lnTo>
                    <a:pt x="189" y="325"/>
                  </a:lnTo>
                  <a:lnTo>
                    <a:pt x="191" y="320"/>
                  </a:lnTo>
                  <a:lnTo>
                    <a:pt x="192" y="317"/>
                  </a:lnTo>
                  <a:lnTo>
                    <a:pt x="194" y="312"/>
                  </a:lnTo>
                  <a:lnTo>
                    <a:pt x="194" y="305"/>
                  </a:lnTo>
                  <a:lnTo>
                    <a:pt x="192" y="299"/>
                  </a:lnTo>
                  <a:lnTo>
                    <a:pt x="190" y="293"/>
                  </a:lnTo>
                  <a:lnTo>
                    <a:pt x="186" y="284"/>
                  </a:lnTo>
                  <a:lnTo>
                    <a:pt x="181" y="272"/>
                  </a:lnTo>
                  <a:lnTo>
                    <a:pt x="180" y="262"/>
                  </a:lnTo>
                  <a:lnTo>
                    <a:pt x="183" y="252"/>
                  </a:lnTo>
                  <a:lnTo>
                    <a:pt x="185" y="241"/>
                  </a:lnTo>
                  <a:lnTo>
                    <a:pt x="188" y="225"/>
                  </a:lnTo>
                  <a:lnTo>
                    <a:pt x="188" y="204"/>
                  </a:lnTo>
                  <a:lnTo>
                    <a:pt x="183" y="174"/>
                  </a:lnTo>
                  <a:lnTo>
                    <a:pt x="173" y="133"/>
                  </a:lnTo>
                  <a:lnTo>
                    <a:pt x="169" y="127"/>
                  </a:lnTo>
                  <a:lnTo>
                    <a:pt x="164" y="121"/>
                  </a:lnTo>
                  <a:lnTo>
                    <a:pt x="159" y="116"/>
                  </a:lnTo>
                  <a:lnTo>
                    <a:pt x="153" y="111"/>
                  </a:lnTo>
                  <a:lnTo>
                    <a:pt x="147" y="107"/>
                  </a:lnTo>
                  <a:lnTo>
                    <a:pt x="142" y="104"/>
                  </a:lnTo>
                  <a:lnTo>
                    <a:pt x="139" y="102"/>
                  </a:lnTo>
                  <a:lnTo>
                    <a:pt x="138" y="101"/>
                  </a:lnTo>
                  <a:lnTo>
                    <a:pt x="138" y="101"/>
                  </a:lnTo>
                  <a:lnTo>
                    <a:pt x="139" y="101"/>
                  </a:lnTo>
                  <a:lnTo>
                    <a:pt x="142" y="100"/>
                  </a:lnTo>
                  <a:lnTo>
                    <a:pt x="144" y="100"/>
                  </a:lnTo>
                  <a:lnTo>
                    <a:pt x="147" y="97"/>
                  </a:lnTo>
                  <a:lnTo>
                    <a:pt x="149" y="96"/>
                  </a:lnTo>
                  <a:lnTo>
                    <a:pt x="150" y="92"/>
                  </a:lnTo>
                  <a:lnTo>
                    <a:pt x="152" y="89"/>
                  </a:lnTo>
                  <a:lnTo>
                    <a:pt x="153" y="84"/>
                  </a:lnTo>
                  <a:lnTo>
                    <a:pt x="152" y="81"/>
                  </a:lnTo>
                  <a:lnTo>
                    <a:pt x="150" y="79"/>
                  </a:lnTo>
                  <a:lnTo>
                    <a:pt x="149" y="78"/>
                  </a:lnTo>
                  <a:lnTo>
                    <a:pt x="147" y="75"/>
                  </a:lnTo>
                  <a:lnTo>
                    <a:pt x="144" y="74"/>
                  </a:lnTo>
                  <a:lnTo>
                    <a:pt x="142" y="70"/>
                  </a:lnTo>
                  <a:lnTo>
                    <a:pt x="139" y="66"/>
                  </a:lnTo>
                  <a:lnTo>
                    <a:pt x="138" y="61"/>
                  </a:lnTo>
                  <a:lnTo>
                    <a:pt x="137" y="55"/>
                  </a:lnTo>
                  <a:lnTo>
                    <a:pt x="137" y="48"/>
                  </a:lnTo>
                  <a:lnTo>
                    <a:pt x="138" y="42"/>
                  </a:lnTo>
                  <a:lnTo>
                    <a:pt x="141" y="35"/>
                  </a:lnTo>
                  <a:lnTo>
                    <a:pt x="142" y="30"/>
                  </a:lnTo>
                  <a:lnTo>
                    <a:pt x="143" y="28"/>
                  </a:lnTo>
                  <a:lnTo>
                    <a:pt x="143" y="27"/>
                  </a:lnTo>
                  <a:lnTo>
                    <a:pt x="143" y="26"/>
                  </a:lnTo>
                  <a:lnTo>
                    <a:pt x="141" y="24"/>
                  </a:lnTo>
                  <a:lnTo>
                    <a:pt x="138" y="21"/>
                  </a:lnTo>
                  <a:lnTo>
                    <a:pt x="136" y="17"/>
                  </a:lnTo>
                  <a:lnTo>
                    <a:pt x="133" y="13"/>
                  </a:lnTo>
                  <a:lnTo>
                    <a:pt x="131" y="9"/>
                  </a:lnTo>
                  <a:lnTo>
                    <a:pt x="129" y="6"/>
                  </a:lnTo>
                  <a:lnTo>
                    <a:pt x="128" y="3"/>
                  </a:lnTo>
                  <a:lnTo>
                    <a:pt x="127" y="1"/>
                  </a:lnTo>
                  <a:lnTo>
                    <a:pt x="123" y="0"/>
                  </a:lnTo>
                  <a:lnTo>
                    <a:pt x="117" y="0"/>
                  </a:lnTo>
                  <a:lnTo>
                    <a:pt x="108" y="0"/>
                  </a:lnTo>
                  <a:lnTo>
                    <a:pt x="101" y="1"/>
                  </a:lnTo>
                  <a:lnTo>
                    <a:pt x="94" y="2"/>
                  </a:lnTo>
                  <a:lnTo>
                    <a:pt x="86" y="3"/>
                  </a:lnTo>
                  <a:lnTo>
                    <a:pt x="81" y="4"/>
                  </a:lnTo>
                  <a:lnTo>
                    <a:pt x="77" y="7"/>
                  </a:lnTo>
                  <a:lnTo>
                    <a:pt x="72" y="12"/>
                  </a:lnTo>
                  <a:lnTo>
                    <a:pt x="69" y="18"/>
                  </a:lnTo>
                  <a:lnTo>
                    <a:pt x="65" y="26"/>
                  </a:lnTo>
                  <a:lnTo>
                    <a:pt x="61" y="34"/>
                  </a:lnTo>
                  <a:lnTo>
                    <a:pt x="58" y="43"/>
                  </a:lnTo>
                  <a:lnTo>
                    <a:pt x="55" y="52"/>
                  </a:lnTo>
                  <a:lnTo>
                    <a:pt x="53" y="59"/>
                  </a:lnTo>
                  <a:lnTo>
                    <a:pt x="50" y="66"/>
                  </a:lnTo>
                  <a:lnTo>
                    <a:pt x="47" y="73"/>
                  </a:lnTo>
                  <a:lnTo>
                    <a:pt x="44" y="78"/>
                  </a:lnTo>
                  <a:lnTo>
                    <a:pt x="42" y="82"/>
                  </a:lnTo>
                  <a:lnTo>
                    <a:pt x="38" y="86"/>
                  </a:lnTo>
                  <a:lnTo>
                    <a:pt x="37" y="89"/>
                  </a:lnTo>
                  <a:lnTo>
                    <a:pt x="34" y="90"/>
                  </a:lnTo>
                  <a:lnTo>
                    <a:pt x="34" y="90"/>
                  </a:lnTo>
                  <a:lnTo>
                    <a:pt x="42" y="97"/>
                  </a:lnTo>
                  <a:lnTo>
                    <a:pt x="42" y="97"/>
                  </a:lnTo>
                  <a:lnTo>
                    <a:pt x="44" y="99"/>
                  </a:lnTo>
                  <a:lnTo>
                    <a:pt x="45" y="101"/>
                  </a:lnTo>
                  <a:lnTo>
                    <a:pt x="48" y="104"/>
                  </a:lnTo>
                  <a:lnTo>
                    <a:pt x="49" y="106"/>
                  </a:lnTo>
                  <a:lnTo>
                    <a:pt x="48" y="109"/>
                  </a:lnTo>
                  <a:lnTo>
                    <a:pt x="47" y="112"/>
                  </a:lnTo>
                  <a:lnTo>
                    <a:pt x="42" y="116"/>
                  </a:lnTo>
                  <a:lnTo>
                    <a:pt x="35" y="122"/>
                  </a:lnTo>
                  <a:lnTo>
                    <a:pt x="28" y="135"/>
                  </a:lnTo>
                  <a:lnTo>
                    <a:pt x="21" y="151"/>
                  </a:lnTo>
                  <a:lnTo>
                    <a:pt x="14" y="168"/>
                  </a:lnTo>
                  <a:lnTo>
                    <a:pt x="8" y="185"/>
                  </a:lnTo>
                  <a:lnTo>
                    <a:pt x="3" y="201"/>
                  </a:lnTo>
                  <a:lnTo>
                    <a:pt x="1" y="213"/>
                  </a:lnTo>
                  <a:lnTo>
                    <a:pt x="0" y="219"/>
                  </a:lnTo>
                  <a:lnTo>
                    <a:pt x="0" y="224"/>
                  </a:lnTo>
                  <a:lnTo>
                    <a:pt x="1" y="232"/>
                  </a:lnTo>
                  <a:lnTo>
                    <a:pt x="3" y="245"/>
                  </a:lnTo>
                  <a:lnTo>
                    <a:pt x="6" y="258"/>
                  </a:lnTo>
                  <a:lnTo>
                    <a:pt x="9" y="272"/>
                  </a:lnTo>
                  <a:lnTo>
                    <a:pt x="14" y="283"/>
                  </a:lnTo>
                  <a:lnTo>
                    <a:pt x="21" y="292"/>
                  </a:lnTo>
                  <a:lnTo>
                    <a:pt x="27" y="296"/>
                  </a:lnTo>
                  <a:lnTo>
                    <a:pt x="25" y="312"/>
                  </a:lnTo>
                  <a:lnTo>
                    <a:pt x="23" y="335"/>
                  </a:lnTo>
                  <a:lnTo>
                    <a:pt x="22" y="362"/>
                  </a:lnTo>
                  <a:lnTo>
                    <a:pt x="21" y="391"/>
                  </a:lnTo>
                  <a:lnTo>
                    <a:pt x="19" y="418"/>
                  </a:lnTo>
                  <a:lnTo>
                    <a:pt x="18" y="442"/>
                  </a:lnTo>
                  <a:lnTo>
                    <a:pt x="18" y="457"/>
                  </a:lnTo>
                  <a:lnTo>
                    <a:pt x="18" y="463"/>
                  </a:lnTo>
                  <a:lnTo>
                    <a:pt x="19" y="464"/>
                  </a:lnTo>
                  <a:lnTo>
                    <a:pt x="22" y="466"/>
                  </a:lnTo>
                  <a:lnTo>
                    <a:pt x="27" y="469"/>
                  </a:lnTo>
                  <a:lnTo>
                    <a:pt x="32" y="473"/>
                  </a:lnTo>
                  <a:lnTo>
                    <a:pt x="38" y="475"/>
                  </a:lnTo>
                  <a:lnTo>
                    <a:pt x="43" y="478"/>
                  </a:lnTo>
                  <a:lnTo>
                    <a:pt x="45" y="476"/>
                  </a:lnTo>
                  <a:lnTo>
                    <a:pt x="47" y="474"/>
                  </a:lnTo>
                  <a:lnTo>
                    <a:pt x="48" y="476"/>
                  </a:lnTo>
                  <a:lnTo>
                    <a:pt x="49" y="481"/>
                  </a:lnTo>
                  <a:lnTo>
                    <a:pt x="50" y="489"/>
                  </a:lnTo>
                  <a:lnTo>
                    <a:pt x="53" y="496"/>
                  </a:lnTo>
                  <a:lnTo>
                    <a:pt x="55" y="504"/>
                  </a:lnTo>
                  <a:lnTo>
                    <a:pt x="58" y="510"/>
                  </a:lnTo>
                  <a:lnTo>
                    <a:pt x="59" y="514"/>
                  </a:lnTo>
                  <a:lnTo>
                    <a:pt x="60" y="516"/>
                  </a:lnTo>
                  <a:lnTo>
                    <a:pt x="59" y="516"/>
                  </a:lnTo>
                  <a:lnTo>
                    <a:pt x="59" y="517"/>
                  </a:lnTo>
                  <a:lnTo>
                    <a:pt x="58" y="520"/>
                  </a:lnTo>
                  <a:lnTo>
                    <a:pt x="58" y="522"/>
                  </a:lnTo>
                  <a:lnTo>
                    <a:pt x="56" y="526"/>
                  </a:lnTo>
                  <a:lnTo>
                    <a:pt x="55" y="531"/>
                  </a:lnTo>
                  <a:lnTo>
                    <a:pt x="55" y="537"/>
                  </a:lnTo>
                  <a:lnTo>
                    <a:pt x="54" y="543"/>
                  </a:lnTo>
                  <a:lnTo>
                    <a:pt x="54" y="551"/>
                  </a:lnTo>
                  <a:lnTo>
                    <a:pt x="55" y="562"/>
                  </a:lnTo>
                  <a:lnTo>
                    <a:pt x="58" y="573"/>
                  </a:lnTo>
                  <a:lnTo>
                    <a:pt x="60" y="585"/>
                  </a:lnTo>
                  <a:lnTo>
                    <a:pt x="64" y="597"/>
                  </a:lnTo>
                  <a:lnTo>
                    <a:pt x="66" y="605"/>
                  </a:lnTo>
                  <a:lnTo>
                    <a:pt x="68" y="611"/>
                  </a:lnTo>
                  <a:lnTo>
                    <a:pt x="69" y="614"/>
                  </a:lnTo>
                  <a:lnTo>
                    <a:pt x="58" y="637"/>
                  </a:lnTo>
                  <a:lnTo>
                    <a:pt x="61" y="673"/>
                  </a:lnTo>
                  <a:lnTo>
                    <a:pt x="63" y="675"/>
                  </a:lnTo>
                  <a:lnTo>
                    <a:pt x="64" y="676"/>
                  </a:lnTo>
                  <a:lnTo>
                    <a:pt x="66" y="678"/>
                  </a:lnTo>
                  <a:lnTo>
                    <a:pt x="70" y="681"/>
                  </a:lnTo>
                  <a:lnTo>
                    <a:pt x="74" y="683"/>
                  </a:lnTo>
                  <a:lnTo>
                    <a:pt x="77" y="685"/>
                  </a:lnTo>
                  <a:lnTo>
                    <a:pt x="81" y="685"/>
                  </a:lnTo>
                  <a:lnTo>
                    <a:pt x="85" y="683"/>
                  </a:lnTo>
                  <a:lnTo>
                    <a:pt x="89" y="680"/>
                  </a:lnTo>
                  <a:lnTo>
                    <a:pt x="91" y="676"/>
                  </a:lnTo>
                  <a:lnTo>
                    <a:pt x="92" y="671"/>
                  </a:lnTo>
                  <a:lnTo>
                    <a:pt x="94" y="667"/>
                  </a:lnTo>
                  <a:lnTo>
                    <a:pt x="95" y="662"/>
                  </a:lnTo>
                  <a:lnTo>
                    <a:pt x="95" y="658"/>
                  </a:lnTo>
                  <a:lnTo>
                    <a:pt x="96" y="656"/>
                  </a:lnTo>
                  <a:lnTo>
                    <a:pt x="96" y="656"/>
                  </a:lnTo>
                  <a:lnTo>
                    <a:pt x="87" y="609"/>
                  </a:lnTo>
                  <a:lnTo>
                    <a:pt x="102" y="514"/>
                  </a:lnTo>
                  <a:lnTo>
                    <a:pt x="105" y="496"/>
                  </a:lnTo>
                  <a:lnTo>
                    <a:pt x="123" y="496"/>
                  </a:lnTo>
                  <a:lnTo>
                    <a:pt x="123" y="496"/>
                  </a:lnTo>
                  <a:lnTo>
                    <a:pt x="123" y="500"/>
                  </a:lnTo>
                  <a:lnTo>
                    <a:pt x="123" y="505"/>
                  </a:lnTo>
                  <a:lnTo>
                    <a:pt x="123" y="510"/>
                  </a:lnTo>
                  <a:lnTo>
                    <a:pt x="124" y="517"/>
                  </a:lnTo>
                  <a:lnTo>
                    <a:pt x="124" y="526"/>
                  </a:lnTo>
                  <a:lnTo>
                    <a:pt x="126" y="535"/>
                  </a:lnTo>
                  <a:lnTo>
                    <a:pt x="127" y="543"/>
                  </a:lnTo>
                  <a:lnTo>
                    <a:pt x="128" y="554"/>
                  </a:lnTo>
                  <a:lnTo>
                    <a:pt x="131" y="566"/>
                  </a:lnTo>
                  <a:lnTo>
                    <a:pt x="133" y="577"/>
                  </a:lnTo>
                  <a:lnTo>
                    <a:pt x="136" y="588"/>
                  </a:lnTo>
                  <a:lnTo>
                    <a:pt x="138" y="598"/>
                  </a:lnTo>
                  <a:lnTo>
                    <a:pt x="139" y="605"/>
                  </a:lnTo>
                  <a:lnTo>
                    <a:pt x="141" y="610"/>
                  </a:lnTo>
                  <a:lnTo>
                    <a:pt x="142" y="613"/>
                  </a:lnTo>
                  <a:lnTo>
                    <a:pt x="138" y="654"/>
                  </a:lnTo>
                  <a:lnTo>
                    <a:pt x="150" y="657"/>
                  </a:lnTo>
                  <a:lnTo>
                    <a:pt x="150" y="652"/>
                  </a:lnTo>
                  <a:lnTo>
                    <a:pt x="150" y="652"/>
                  </a:lnTo>
                  <a:lnTo>
                    <a:pt x="153" y="654"/>
                  </a:lnTo>
                  <a:lnTo>
                    <a:pt x="157" y="655"/>
                  </a:lnTo>
                  <a:lnTo>
                    <a:pt x="160" y="657"/>
                  </a:lnTo>
                  <a:lnTo>
                    <a:pt x="165" y="660"/>
                  </a:lnTo>
                  <a:lnTo>
                    <a:pt x="170" y="663"/>
                  </a:lnTo>
                  <a:lnTo>
                    <a:pt x="175" y="666"/>
                  </a:lnTo>
                  <a:lnTo>
                    <a:pt x="181" y="668"/>
                  </a:lnTo>
                  <a:lnTo>
                    <a:pt x="186" y="671"/>
                  </a:lnTo>
                  <a:lnTo>
                    <a:pt x="192" y="671"/>
                  </a:lnTo>
                  <a:lnTo>
                    <a:pt x="197" y="672"/>
                  </a:lnTo>
                  <a:lnTo>
                    <a:pt x="204" y="671"/>
                  </a:lnTo>
                  <a:lnTo>
                    <a:pt x="207" y="671"/>
                  </a:lnTo>
                  <a:lnTo>
                    <a:pt x="211" y="670"/>
                  </a:lnTo>
                  <a:lnTo>
                    <a:pt x="214" y="668"/>
                  </a:lnTo>
                  <a:lnTo>
                    <a:pt x="214" y="668"/>
                  </a:lnTo>
                  <a:lnTo>
                    <a:pt x="212" y="656"/>
                  </a:lnTo>
                  <a:lnTo>
                    <a:pt x="103" y="32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40" name="Freeform 24"/>
            <p:cNvSpPr>
              <a:spLocks/>
            </p:cNvSpPr>
            <p:nvPr/>
          </p:nvSpPr>
          <p:spPr bwMode="auto">
            <a:xfrm>
              <a:off x="1005" y="3276"/>
              <a:ext cx="21" cy="22"/>
            </a:xfrm>
            <a:custGeom>
              <a:avLst/>
              <a:gdLst>
                <a:gd name="T0" fmla="*/ 0 w 21"/>
                <a:gd name="T1" fmla="*/ 21 h 22"/>
                <a:gd name="T2" fmla="*/ 6 w 21"/>
                <a:gd name="T3" fmla="*/ 10 h 22"/>
                <a:gd name="T4" fmla="*/ 6 w 21"/>
                <a:gd name="T5" fmla="*/ 10 h 22"/>
                <a:gd name="T6" fmla="*/ 6 w 21"/>
                <a:gd name="T7" fmla="*/ 10 h 22"/>
                <a:gd name="T8" fmla="*/ 0 w 21"/>
                <a:gd name="T9" fmla="*/ 10 h 22"/>
                <a:gd name="T10" fmla="*/ 0 w 21"/>
                <a:gd name="T11" fmla="*/ 10 h 22"/>
                <a:gd name="T12" fmla="*/ 0 w 21"/>
                <a:gd name="T13" fmla="*/ 21 h 22"/>
                <a:gd name="T14" fmla="*/ 0 w 21"/>
                <a:gd name="T15" fmla="*/ 21 h 22"/>
                <a:gd name="T16" fmla="*/ 0 w 21"/>
                <a:gd name="T17" fmla="*/ 21 h 22"/>
                <a:gd name="T18" fmla="*/ 0 w 21"/>
                <a:gd name="T19" fmla="*/ 21 h 22"/>
                <a:gd name="T20" fmla="*/ 13 w 21"/>
                <a:gd name="T21" fmla="*/ 0 h 22"/>
                <a:gd name="T22" fmla="*/ 20 w 21"/>
                <a:gd name="T23" fmla="*/ 0 h 22"/>
                <a:gd name="T24" fmla="*/ 20 w 21"/>
                <a:gd name="T25" fmla="*/ 0 h 22"/>
                <a:gd name="T26" fmla="*/ 20 w 21"/>
                <a:gd name="T27" fmla="*/ 0 h 22"/>
                <a:gd name="T28" fmla="*/ 20 w 21"/>
                <a:gd name="T29" fmla="*/ 0 h 22"/>
                <a:gd name="T30" fmla="*/ 20 w 21"/>
                <a:gd name="T31" fmla="*/ 0 h 22"/>
                <a:gd name="T32" fmla="*/ 13 w 21"/>
                <a:gd name="T33" fmla="*/ 0 h 22"/>
                <a:gd name="T34" fmla="*/ 13 w 21"/>
                <a:gd name="T35" fmla="*/ 0 h 22"/>
                <a:gd name="T36" fmla="*/ 13 w 21"/>
                <a:gd name="T37" fmla="*/ 0 h 22"/>
                <a:gd name="T38" fmla="*/ 13 w 21"/>
                <a:gd name="T39" fmla="*/ 0 h 22"/>
                <a:gd name="T40" fmla="*/ 0 w 21"/>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22">
                  <a:moveTo>
                    <a:pt x="0" y="21"/>
                  </a:moveTo>
                  <a:lnTo>
                    <a:pt x="6" y="10"/>
                  </a:lnTo>
                  <a:lnTo>
                    <a:pt x="6" y="10"/>
                  </a:lnTo>
                  <a:lnTo>
                    <a:pt x="6" y="10"/>
                  </a:lnTo>
                  <a:lnTo>
                    <a:pt x="0" y="10"/>
                  </a:lnTo>
                  <a:lnTo>
                    <a:pt x="0" y="10"/>
                  </a:lnTo>
                  <a:lnTo>
                    <a:pt x="0" y="21"/>
                  </a:lnTo>
                  <a:lnTo>
                    <a:pt x="0" y="21"/>
                  </a:lnTo>
                  <a:lnTo>
                    <a:pt x="0" y="21"/>
                  </a:lnTo>
                  <a:lnTo>
                    <a:pt x="0" y="21"/>
                  </a:lnTo>
                  <a:lnTo>
                    <a:pt x="13" y="0"/>
                  </a:lnTo>
                  <a:lnTo>
                    <a:pt x="20" y="0"/>
                  </a:lnTo>
                  <a:lnTo>
                    <a:pt x="20" y="0"/>
                  </a:lnTo>
                  <a:lnTo>
                    <a:pt x="20" y="0"/>
                  </a:lnTo>
                  <a:lnTo>
                    <a:pt x="20" y="0"/>
                  </a:lnTo>
                  <a:lnTo>
                    <a:pt x="20" y="0"/>
                  </a:lnTo>
                  <a:lnTo>
                    <a:pt x="13" y="0"/>
                  </a:lnTo>
                  <a:lnTo>
                    <a:pt x="13" y="0"/>
                  </a:lnTo>
                  <a:lnTo>
                    <a:pt x="13" y="0"/>
                  </a:lnTo>
                  <a:lnTo>
                    <a:pt x="13" y="0"/>
                  </a:lnTo>
                  <a:lnTo>
                    <a:pt x="0" y="21"/>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41" name="Freeform 25"/>
            <p:cNvSpPr>
              <a:spLocks/>
            </p:cNvSpPr>
            <p:nvPr/>
          </p:nvSpPr>
          <p:spPr bwMode="auto">
            <a:xfrm>
              <a:off x="1230" y="3350"/>
              <a:ext cx="42" cy="35"/>
            </a:xfrm>
            <a:custGeom>
              <a:avLst/>
              <a:gdLst>
                <a:gd name="T0" fmla="*/ 4 w 42"/>
                <a:gd name="T1" fmla="*/ 20 h 35"/>
                <a:gd name="T2" fmla="*/ 3 w 42"/>
                <a:gd name="T3" fmla="*/ 20 h 35"/>
                <a:gd name="T4" fmla="*/ 3 w 42"/>
                <a:gd name="T5" fmla="*/ 20 h 35"/>
                <a:gd name="T6" fmla="*/ 4 w 42"/>
                <a:gd name="T7" fmla="*/ 20 h 35"/>
                <a:gd name="T8" fmla="*/ 9 w 42"/>
                <a:gd name="T9" fmla="*/ 0 h 35"/>
                <a:gd name="T10" fmla="*/ 11 w 42"/>
                <a:gd name="T11" fmla="*/ 1 h 35"/>
                <a:gd name="T12" fmla="*/ 11 w 42"/>
                <a:gd name="T13" fmla="*/ 2 h 35"/>
                <a:gd name="T14" fmla="*/ 12 w 42"/>
                <a:gd name="T15" fmla="*/ 3 h 35"/>
                <a:gd name="T16" fmla="*/ 12 w 42"/>
                <a:gd name="T17" fmla="*/ 4 h 35"/>
                <a:gd name="T18" fmla="*/ 12 w 42"/>
                <a:gd name="T19" fmla="*/ 4 h 35"/>
                <a:gd name="T20" fmla="*/ 13 w 42"/>
                <a:gd name="T21" fmla="*/ 6 h 35"/>
                <a:gd name="T22" fmla="*/ 13 w 42"/>
                <a:gd name="T23" fmla="*/ 6 h 35"/>
                <a:gd name="T24" fmla="*/ 13 w 42"/>
                <a:gd name="T25" fmla="*/ 6 h 35"/>
                <a:gd name="T26" fmla="*/ 14 w 42"/>
                <a:gd name="T27" fmla="*/ 7 h 35"/>
                <a:gd name="T28" fmla="*/ 18 w 42"/>
                <a:gd name="T29" fmla="*/ 8 h 35"/>
                <a:gd name="T30" fmla="*/ 23 w 42"/>
                <a:gd name="T31" fmla="*/ 9 h 35"/>
                <a:gd name="T32" fmla="*/ 28 w 42"/>
                <a:gd name="T33" fmla="*/ 13 h 35"/>
                <a:gd name="T34" fmla="*/ 34 w 42"/>
                <a:gd name="T35" fmla="*/ 15 h 35"/>
                <a:gd name="T36" fmla="*/ 38 w 42"/>
                <a:gd name="T37" fmla="*/ 20 h 35"/>
                <a:gd name="T38" fmla="*/ 41 w 42"/>
                <a:gd name="T39" fmla="*/ 25 h 35"/>
                <a:gd name="T40" fmla="*/ 41 w 42"/>
                <a:gd name="T41" fmla="*/ 31 h 35"/>
                <a:gd name="T42" fmla="*/ 41 w 42"/>
                <a:gd name="T43" fmla="*/ 31 h 35"/>
                <a:gd name="T44" fmla="*/ 41 w 42"/>
                <a:gd name="T45" fmla="*/ 31 h 35"/>
                <a:gd name="T46" fmla="*/ 41 w 42"/>
                <a:gd name="T47" fmla="*/ 31 h 35"/>
                <a:gd name="T48" fmla="*/ 41 w 42"/>
                <a:gd name="T49" fmla="*/ 32 h 35"/>
                <a:gd name="T50" fmla="*/ 39 w 42"/>
                <a:gd name="T51" fmla="*/ 32 h 35"/>
                <a:gd name="T52" fmla="*/ 39 w 42"/>
                <a:gd name="T53" fmla="*/ 32 h 35"/>
                <a:gd name="T54" fmla="*/ 39 w 42"/>
                <a:gd name="T55" fmla="*/ 34 h 35"/>
                <a:gd name="T56" fmla="*/ 39 w 42"/>
                <a:gd name="T57" fmla="*/ 34 h 35"/>
                <a:gd name="T58" fmla="*/ 33 w 42"/>
                <a:gd name="T59" fmla="*/ 30 h 35"/>
                <a:gd name="T60" fmla="*/ 27 w 42"/>
                <a:gd name="T61" fmla="*/ 27 h 35"/>
                <a:gd name="T62" fmla="*/ 21 w 42"/>
                <a:gd name="T63" fmla="*/ 25 h 35"/>
                <a:gd name="T64" fmla="*/ 14 w 42"/>
                <a:gd name="T65" fmla="*/ 24 h 35"/>
                <a:gd name="T66" fmla="*/ 11 w 42"/>
                <a:gd name="T67" fmla="*/ 21 h 35"/>
                <a:gd name="T68" fmla="*/ 7 w 42"/>
                <a:gd name="T69" fmla="*/ 21 h 35"/>
                <a:gd name="T70" fmla="*/ 4 w 42"/>
                <a:gd name="T71" fmla="*/ 20 h 35"/>
                <a:gd name="T72" fmla="*/ 4 w 42"/>
                <a:gd name="T73" fmla="*/ 20 h 35"/>
                <a:gd name="T74" fmla="*/ 0 w 42"/>
                <a:gd name="T75" fmla="*/ 23 h 35"/>
                <a:gd name="T76" fmla="*/ 1 w 42"/>
                <a:gd name="T77" fmla="*/ 21 h 35"/>
                <a:gd name="T78" fmla="*/ 1 w 42"/>
                <a:gd name="T79" fmla="*/ 23 h 35"/>
                <a:gd name="T80" fmla="*/ 1 w 42"/>
                <a:gd name="T81" fmla="*/ 23 h 35"/>
                <a:gd name="T82" fmla="*/ 1 w 42"/>
                <a:gd name="T83" fmla="*/ 23 h 35"/>
                <a:gd name="T84" fmla="*/ 0 w 42"/>
                <a:gd name="T85" fmla="*/ 23 h 35"/>
                <a:gd name="T86" fmla="*/ 0 w 42"/>
                <a:gd name="T87" fmla="*/ 23 h 35"/>
                <a:gd name="T88" fmla="*/ 0 w 42"/>
                <a:gd name="T89" fmla="*/ 23 h 35"/>
                <a:gd name="T90" fmla="*/ 0 w 42"/>
                <a:gd name="T91" fmla="*/ 23 h 35"/>
                <a:gd name="T92" fmla="*/ 0 w 42"/>
                <a:gd name="T93" fmla="*/ 23 h 35"/>
                <a:gd name="T94" fmla="*/ 4 w 42"/>
                <a:gd name="T95" fmla="*/ 20 h 35"/>
                <a:gd name="T96" fmla="*/ 2 w 42"/>
                <a:gd name="T97" fmla="*/ 21 h 35"/>
                <a:gd name="T98" fmla="*/ 3 w 42"/>
                <a:gd name="T99" fmla="*/ 20 h 35"/>
                <a:gd name="T100" fmla="*/ 3 w 42"/>
                <a:gd name="T101" fmla="*/ 20 h 35"/>
                <a:gd name="T102" fmla="*/ 3 w 42"/>
                <a:gd name="T103" fmla="*/ 20 h 35"/>
                <a:gd name="T104" fmla="*/ 3 w 42"/>
                <a:gd name="T105" fmla="*/ 20 h 35"/>
                <a:gd name="T106" fmla="*/ 3 w 42"/>
                <a:gd name="T107" fmla="*/ 20 h 35"/>
                <a:gd name="T108" fmla="*/ 3 w 42"/>
                <a:gd name="T109" fmla="*/ 20 h 35"/>
                <a:gd name="T110" fmla="*/ 2 w 42"/>
                <a:gd name="T111" fmla="*/ 21 h 35"/>
                <a:gd name="T112" fmla="*/ 2 w 42"/>
                <a:gd name="T113" fmla="*/ 21 h 35"/>
                <a:gd name="T114" fmla="*/ 2 w 42"/>
                <a:gd name="T115" fmla="*/ 21 h 35"/>
                <a:gd name="T116" fmla="*/ 4 w 42"/>
                <a:gd name="T117"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 h="35">
                  <a:moveTo>
                    <a:pt x="4" y="20"/>
                  </a:moveTo>
                  <a:lnTo>
                    <a:pt x="3" y="20"/>
                  </a:lnTo>
                  <a:lnTo>
                    <a:pt x="3" y="20"/>
                  </a:lnTo>
                  <a:lnTo>
                    <a:pt x="4" y="20"/>
                  </a:lnTo>
                  <a:lnTo>
                    <a:pt x="9" y="0"/>
                  </a:lnTo>
                  <a:lnTo>
                    <a:pt x="11" y="1"/>
                  </a:lnTo>
                  <a:lnTo>
                    <a:pt x="11" y="2"/>
                  </a:lnTo>
                  <a:lnTo>
                    <a:pt x="12" y="3"/>
                  </a:lnTo>
                  <a:lnTo>
                    <a:pt x="12" y="4"/>
                  </a:lnTo>
                  <a:lnTo>
                    <a:pt x="12" y="4"/>
                  </a:lnTo>
                  <a:lnTo>
                    <a:pt x="13" y="6"/>
                  </a:lnTo>
                  <a:lnTo>
                    <a:pt x="13" y="6"/>
                  </a:lnTo>
                  <a:lnTo>
                    <a:pt x="13" y="6"/>
                  </a:lnTo>
                  <a:lnTo>
                    <a:pt x="14" y="7"/>
                  </a:lnTo>
                  <a:lnTo>
                    <a:pt x="18" y="8"/>
                  </a:lnTo>
                  <a:lnTo>
                    <a:pt x="23" y="9"/>
                  </a:lnTo>
                  <a:lnTo>
                    <a:pt x="28" y="13"/>
                  </a:lnTo>
                  <a:lnTo>
                    <a:pt x="34" y="15"/>
                  </a:lnTo>
                  <a:lnTo>
                    <a:pt x="38" y="20"/>
                  </a:lnTo>
                  <a:lnTo>
                    <a:pt x="41" y="25"/>
                  </a:lnTo>
                  <a:lnTo>
                    <a:pt x="41" y="31"/>
                  </a:lnTo>
                  <a:lnTo>
                    <a:pt x="41" y="31"/>
                  </a:lnTo>
                  <a:lnTo>
                    <a:pt x="41" y="31"/>
                  </a:lnTo>
                  <a:lnTo>
                    <a:pt x="41" y="31"/>
                  </a:lnTo>
                  <a:lnTo>
                    <a:pt x="41" y="32"/>
                  </a:lnTo>
                  <a:lnTo>
                    <a:pt x="39" y="32"/>
                  </a:lnTo>
                  <a:lnTo>
                    <a:pt x="39" y="32"/>
                  </a:lnTo>
                  <a:lnTo>
                    <a:pt x="39" y="34"/>
                  </a:lnTo>
                  <a:lnTo>
                    <a:pt x="39" y="34"/>
                  </a:lnTo>
                  <a:lnTo>
                    <a:pt x="33" y="30"/>
                  </a:lnTo>
                  <a:lnTo>
                    <a:pt x="27" y="27"/>
                  </a:lnTo>
                  <a:lnTo>
                    <a:pt x="21" y="25"/>
                  </a:lnTo>
                  <a:lnTo>
                    <a:pt x="14" y="24"/>
                  </a:lnTo>
                  <a:lnTo>
                    <a:pt x="11" y="21"/>
                  </a:lnTo>
                  <a:lnTo>
                    <a:pt x="7" y="21"/>
                  </a:lnTo>
                  <a:lnTo>
                    <a:pt x="4" y="20"/>
                  </a:lnTo>
                  <a:lnTo>
                    <a:pt x="4" y="20"/>
                  </a:lnTo>
                  <a:lnTo>
                    <a:pt x="0" y="23"/>
                  </a:lnTo>
                  <a:lnTo>
                    <a:pt x="1" y="21"/>
                  </a:lnTo>
                  <a:lnTo>
                    <a:pt x="1" y="23"/>
                  </a:lnTo>
                  <a:lnTo>
                    <a:pt x="1" y="23"/>
                  </a:lnTo>
                  <a:lnTo>
                    <a:pt x="1" y="23"/>
                  </a:lnTo>
                  <a:lnTo>
                    <a:pt x="0" y="23"/>
                  </a:lnTo>
                  <a:lnTo>
                    <a:pt x="0" y="23"/>
                  </a:lnTo>
                  <a:lnTo>
                    <a:pt x="0" y="23"/>
                  </a:lnTo>
                  <a:lnTo>
                    <a:pt x="0" y="23"/>
                  </a:lnTo>
                  <a:lnTo>
                    <a:pt x="0" y="23"/>
                  </a:lnTo>
                  <a:lnTo>
                    <a:pt x="4" y="20"/>
                  </a:lnTo>
                  <a:lnTo>
                    <a:pt x="2" y="21"/>
                  </a:lnTo>
                  <a:lnTo>
                    <a:pt x="3" y="20"/>
                  </a:lnTo>
                  <a:lnTo>
                    <a:pt x="3" y="20"/>
                  </a:lnTo>
                  <a:lnTo>
                    <a:pt x="3" y="20"/>
                  </a:lnTo>
                  <a:lnTo>
                    <a:pt x="3" y="20"/>
                  </a:lnTo>
                  <a:lnTo>
                    <a:pt x="3" y="20"/>
                  </a:lnTo>
                  <a:lnTo>
                    <a:pt x="3" y="20"/>
                  </a:lnTo>
                  <a:lnTo>
                    <a:pt x="2" y="21"/>
                  </a:lnTo>
                  <a:lnTo>
                    <a:pt x="2" y="21"/>
                  </a:lnTo>
                  <a:lnTo>
                    <a:pt x="2" y="21"/>
                  </a:lnTo>
                  <a:lnTo>
                    <a:pt x="4" y="2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42" name="Freeform 26"/>
            <p:cNvSpPr>
              <a:spLocks/>
            </p:cNvSpPr>
            <p:nvPr/>
          </p:nvSpPr>
          <p:spPr bwMode="auto">
            <a:xfrm>
              <a:off x="1642" y="3437"/>
              <a:ext cx="20" cy="20"/>
            </a:xfrm>
            <a:custGeom>
              <a:avLst/>
              <a:gdLst>
                <a:gd name="T0" fmla="*/ 3 w 20"/>
                <a:gd name="T1" fmla="*/ 0 h 20"/>
                <a:gd name="T2" fmla="*/ 6 w 20"/>
                <a:gd name="T3" fmla="*/ 3 h 20"/>
                <a:gd name="T4" fmla="*/ 7 w 20"/>
                <a:gd name="T5" fmla="*/ 5 h 20"/>
                <a:gd name="T6" fmla="*/ 10 w 20"/>
                <a:gd name="T7" fmla="*/ 7 h 20"/>
                <a:gd name="T8" fmla="*/ 11 w 20"/>
                <a:gd name="T9" fmla="*/ 11 h 20"/>
                <a:gd name="T10" fmla="*/ 13 w 20"/>
                <a:gd name="T11" fmla="*/ 13 h 20"/>
                <a:gd name="T12" fmla="*/ 15 w 20"/>
                <a:gd name="T13" fmla="*/ 15 h 20"/>
                <a:gd name="T14" fmla="*/ 16 w 20"/>
                <a:gd name="T15" fmla="*/ 17 h 20"/>
                <a:gd name="T16" fmla="*/ 19 w 20"/>
                <a:gd name="T17" fmla="*/ 19 h 20"/>
                <a:gd name="T18" fmla="*/ 1 w 20"/>
                <a:gd name="T19" fmla="*/ 17 h 20"/>
                <a:gd name="T20" fmla="*/ 0 w 20"/>
                <a:gd name="T21" fmla="*/ 5 h 20"/>
                <a:gd name="T22" fmla="*/ 3 w 20"/>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0">
                  <a:moveTo>
                    <a:pt x="3" y="0"/>
                  </a:moveTo>
                  <a:lnTo>
                    <a:pt x="6" y="3"/>
                  </a:lnTo>
                  <a:lnTo>
                    <a:pt x="7" y="5"/>
                  </a:lnTo>
                  <a:lnTo>
                    <a:pt x="10" y="7"/>
                  </a:lnTo>
                  <a:lnTo>
                    <a:pt x="11" y="11"/>
                  </a:lnTo>
                  <a:lnTo>
                    <a:pt x="13" y="13"/>
                  </a:lnTo>
                  <a:lnTo>
                    <a:pt x="15" y="15"/>
                  </a:lnTo>
                  <a:lnTo>
                    <a:pt x="16" y="17"/>
                  </a:lnTo>
                  <a:lnTo>
                    <a:pt x="19" y="19"/>
                  </a:lnTo>
                  <a:lnTo>
                    <a:pt x="1" y="17"/>
                  </a:lnTo>
                  <a:lnTo>
                    <a:pt x="0" y="5"/>
                  </a:lnTo>
                  <a:lnTo>
                    <a:pt x="3" y="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43" name="Freeform 27"/>
            <p:cNvSpPr>
              <a:spLocks/>
            </p:cNvSpPr>
            <p:nvPr/>
          </p:nvSpPr>
          <p:spPr bwMode="auto">
            <a:xfrm>
              <a:off x="1113" y="3380"/>
              <a:ext cx="24" cy="26"/>
            </a:xfrm>
            <a:custGeom>
              <a:avLst/>
              <a:gdLst>
                <a:gd name="T0" fmla="*/ 5 w 24"/>
                <a:gd name="T1" fmla="*/ 0 h 26"/>
                <a:gd name="T2" fmla="*/ 0 w 24"/>
                <a:gd name="T3" fmla="*/ 23 h 26"/>
                <a:gd name="T4" fmla="*/ 21 w 24"/>
                <a:gd name="T5" fmla="*/ 25 h 26"/>
                <a:gd name="T6" fmla="*/ 23 w 24"/>
                <a:gd name="T7" fmla="*/ 14 h 26"/>
                <a:gd name="T8" fmla="*/ 11 w 24"/>
                <a:gd name="T9" fmla="*/ 7 h 26"/>
                <a:gd name="T10" fmla="*/ 5 w 24"/>
                <a:gd name="T11" fmla="*/ 0 h 26"/>
              </a:gdLst>
              <a:ahLst/>
              <a:cxnLst>
                <a:cxn ang="0">
                  <a:pos x="T0" y="T1"/>
                </a:cxn>
                <a:cxn ang="0">
                  <a:pos x="T2" y="T3"/>
                </a:cxn>
                <a:cxn ang="0">
                  <a:pos x="T4" y="T5"/>
                </a:cxn>
                <a:cxn ang="0">
                  <a:pos x="T6" y="T7"/>
                </a:cxn>
                <a:cxn ang="0">
                  <a:pos x="T8" y="T9"/>
                </a:cxn>
                <a:cxn ang="0">
                  <a:pos x="T10" y="T11"/>
                </a:cxn>
              </a:cxnLst>
              <a:rect l="0" t="0" r="r" b="b"/>
              <a:pathLst>
                <a:path w="24" h="26">
                  <a:moveTo>
                    <a:pt x="5" y="0"/>
                  </a:moveTo>
                  <a:lnTo>
                    <a:pt x="0" y="23"/>
                  </a:lnTo>
                  <a:lnTo>
                    <a:pt x="21" y="25"/>
                  </a:lnTo>
                  <a:lnTo>
                    <a:pt x="23" y="14"/>
                  </a:lnTo>
                  <a:lnTo>
                    <a:pt x="11" y="7"/>
                  </a:lnTo>
                  <a:lnTo>
                    <a:pt x="5" y="0"/>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44" name="Freeform 28"/>
            <p:cNvSpPr>
              <a:spLocks/>
            </p:cNvSpPr>
            <p:nvPr/>
          </p:nvSpPr>
          <p:spPr bwMode="auto">
            <a:xfrm>
              <a:off x="1257" y="2917"/>
              <a:ext cx="219" cy="716"/>
            </a:xfrm>
            <a:custGeom>
              <a:avLst/>
              <a:gdLst>
                <a:gd name="T0" fmla="*/ 218 w 219"/>
                <a:gd name="T1" fmla="*/ 600 h 716"/>
                <a:gd name="T2" fmla="*/ 201 w 219"/>
                <a:gd name="T3" fmla="*/ 415 h 716"/>
                <a:gd name="T4" fmla="*/ 208 w 219"/>
                <a:gd name="T5" fmla="*/ 408 h 716"/>
                <a:gd name="T6" fmla="*/ 211 w 219"/>
                <a:gd name="T7" fmla="*/ 401 h 716"/>
                <a:gd name="T8" fmla="*/ 208 w 219"/>
                <a:gd name="T9" fmla="*/ 379 h 716"/>
                <a:gd name="T10" fmla="*/ 209 w 219"/>
                <a:gd name="T11" fmla="*/ 296 h 716"/>
                <a:gd name="T12" fmla="*/ 206 w 219"/>
                <a:gd name="T13" fmla="*/ 235 h 716"/>
                <a:gd name="T14" fmla="*/ 195 w 219"/>
                <a:gd name="T15" fmla="*/ 166 h 716"/>
                <a:gd name="T16" fmla="*/ 173 w 219"/>
                <a:gd name="T17" fmla="*/ 137 h 716"/>
                <a:gd name="T18" fmla="*/ 142 w 219"/>
                <a:gd name="T19" fmla="*/ 114 h 716"/>
                <a:gd name="T20" fmla="*/ 125 w 219"/>
                <a:gd name="T21" fmla="*/ 104 h 716"/>
                <a:gd name="T22" fmla="*/ 138 w 219"/>
                <a:gd name="T23" fmla="*/ 64 h 716"/>
                <a:gd name="T24" fmla="*/ 139 w 219"/>
                <a:gd name="T25" fmla="*/ 49 h 716"/>
                <a:gd name="T26" fmla="*/ 137 w 219"/>
                <a:gd name="T27" fmla="*/ 28 h 716"/>
                <a:gd name="T28" fmla="*/ 127 w 219"/>
                <a:gd name="T29" fmla="*/ 12 h 716"/>
                <a:gd name="T30" fmla="*/ 121 w 219"/>
                <a:gd name="T31" fmla="*/ 2 h 716"/>
                <a:gd name="T32" fmla="*/ 99 w 219"/>
                <a:gd name="T33" fmla="*/ 0 h 716"/>
                <a:gd name="T34" fmla="*/ 76 w 219"/>
                <a:gd name="T35" fmla="*/ 1 h 716"/>
                <a:gd name="T36" fmla="*/ 70 w 219"/>
                <a:gd name="T37" fmla="*/ 7 h 716"/>
                <a:gd name="T38" fmla="*/ 59 w 219"/>
                <a:gd name="T39" fmla="*/ 21 h 716"/>
                <a:gd name="T40" fmla="*/ 56 w 219"/>
                <a:gd name="T41" fmla="*/ 42 h 716"/>
                <a:gd name="T42" fmla="*/ 60 w 219"/>
                <a:gd name="T43" fmla="*/ 58 h 716"/>
                <a:gd name="T44" fmla="*/ 76 w 219"/>
                <a:gd name="T45" fmla="*/ 104 h 716"/>
                <a:gd name="T46" fmla="*/ 58 w 219"/>
                <a:gd name="T47" fmla="*/ 116 h 716"/>
                <a:gd name="T48" fmla="*/ 26 w 219"/>
                <a:gd name="T49" fmla="*/ 138 h 716"/>
                <a:gd name="T50" fmla="*/ 16 w 219"/>
                <a:gd name="T51" fmla="*/ 156 h 716"/>
                <a:gd name="T52" fmla="*/ 9 w 219"/>
                <a:gd name="T53" fmla="*/ 210 h 716"/>
                <a:gd name="T54" fmla="*/ 2 w 219"/>
                <a:gd name="T55" fmla="*/ 268 h 716"/>
                <a:gd name="T56" fmla="*/ 1 w 219"/>
                <a:gd name="T57" fmla="*/ 298 h 716"/>
                <a:gd name="T58" fmla="*/ 0 w 219"/>
                <a:gd name="T59" fmla="*/ 354 h 716"/>
                <a:gd name="T60" fmla="*/ 3 w 219"/>
                <a:gd name="T61" fmla="*/ 401 h 716"/>
                <a:gd name="T62" fmla="*/ 12 w 219"/>
                <a:gd name="T63" fmla="*/ 411 h 716"/>
                <a:gd name="T64" fmla="*/ 23 w 219"/>
                <a:gd name="T65" fmla="*/ 412 h 716"/>
                <a:gd name="T66" fmla="*/ 14 w 219"/>
                <a:gd name="T67" fmla="*/ 394 h 716"/>
                <a:gd name="T68" fmla="*/ 63 w 219"/>
                <a:gd name="T69" fmla="*/ 666 h 716"/>
                <a:gd name="T70" fmla="*/ 70 w 219"/>
                <a:gd name="T71" fmla="*/ 712 h 716"/>
                <a:gd name="T72" fmla="*/ 106 w 219"/>
                <a:gd name="T73" fmla="*/ 693 h 716"/>
                <a:gd name="T74" fmla="*/ 128 w 219"/>
                <a:gd name="T75" fmla="*/ 706 h 716"/>
                <a:gd name="T76" fmla="*/ 147 w 219"/>
                <a:gd name="T77" fmla="*/ 715 h 716"/>
                <a:gd name="T78" fmla="*/ 161 w 219"/>
                <a:gd name="T79" fmla="*/ 715 h 716"/>
                <a:gd name="T80" fmla="*/ 173 w 219"/>
                <a:gd name="T81" fmla="*/ 711 h 716"/>
                <a:gd name="T82" fmla="*/ 168 w 219"/>
                <a:gd name="T83" fmla="*/ 684 h 716"/>
                <a:gd name="T84" fmla="*/ 177 w 219"/>
                <a:gd name="T85" fmla="*/ 391 h 716"/>
                <a:gd name="T86" fmla="*/ 184 w 219"/>
                <a:gd name="T87" fmla="*/ 407 h 716"/>
                <a:gd name="T88" fmla="*/ 184 w 219"/>
                <a:gd name="T89" fmla="*/ 408 h 716"/>
                <a:gd name="T90" fmla="*/ 188 w 219"/>
                <a:gd name="T91" fmla="*/ 411 h 716"/>
                <a:gd name="T92" fmla="*/ 190 w 219"/>
                <a:gd name="T93" fmla="*/ 428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9" h="716">
                  <a:moveTo>
                    <a:pt x="174" y="428"/>
                  </a:moveTo>
                  <a:lnTo>
                    <a:pt x="174" y="600"/>
                  </a:lnTo>
                  <a:lnTo>
                    <a:pt x="218" y="600"/>
                  </a:lnTo>
                  <a:lnTo>
                    <a:pt x="218" y="428"/>
                  </a:lnTo>
                  <a:lnTo>
                    <a:pt x="201" y="428"/>
                  </a:lnTo>
                  <a:lnTo>
                    <a:pt x="201" y="415"/>
                  </a:lnTo>
                  <a:lnTo>
                    <a:pt x="204" y="413"/>
                  </a:lnTo>
                  <a:lnTo>
                    <a:pt x="205" y="411"/>
                  </a:lnTo>
                  <a:lnTo>
                    <a:pt x="208" y="408"/>
                  </a:lnTo>
                  <a:lnTo>
                    <a:pt x="209" y="405"/>
                  </a:lnTo>
                  <a:lnTo>
                    <a:pt x="210" y="403"/>
                  </a:lnTo>
                  <a:lnTo>
                    <a:pt x="211" y="401"/>
                  </a:lnTo>
                  <a:lnTo>
                    <a:pt x="211" y="400"/>
                  </a:lnTo>
                  <a:lnTo>
                    <a:pt x="211" y="399"/>
                  </a:lnTo>
                  <a:lnTo>
                    <a:pt x="208" y="379"/>
                  </a:lnTo>
                  <a:lnTo>
                    <a:pt x="208" y="379"/>
                  </a:lnTo>
                  <a:lnTo>
                    <a:pt x="209" y="302"/>
                  </a:lnTo>
                  <a:lnTo>
                    <a:pt x="209" y="296"/>
                  </a:lnTo>
                  <a:lnTo>
                    <a:pt x="209" y="281"/>
                  </a:lnTo>
                  <a:lnTo>
                    <a:pt x="208" y="260"/>
                  </a:lnTo>
                  <a:lnTo>
                    <a:pt x="206" y="235"/>
                  </a:lnTo>
                  <a:lnTo>
                    <a:pt x="204" y="210"/>
                  </a:lnTo>
                  <a:lnTo>
                    <a:pt x="200" y="185"/>
                  </a:lnTo>
                  <a:lnTo>
                    <a:pt x="195" y="166"/>
                  </a:lnTo>
                  <a:lnTo>
                    <a:pt x="190" y="153"/>
                  </a:lnTo>
                  <a:lnTo>
                    <a:pt x="183" y="146"/>
                  </a:lnTo>
                  <a:lnTo>
                    <a:pt x="173" y="137"/>
                  </a:lnTo>
                  <a:lnTo>
                    <a:pt x="163" y="128"/>
                  </a:lnTo>
                  <a:lnTo>
                    <a:pt x="152" y="121"/>
                  </a:lnTo>
                  <a:lnTo>
                    <a:pt x="142" y="114"/>
                  </a:lnTo>
                  <a:lnTo>
                    <a:pt x="133" y="109"/>
                  </a:lnTo>
                  <a:lnTo>
                    <a:pt x="127" y="105"/>
                  </a:lnTo>
                  <a:lnTo>
                    <a:pt x="125" y="104"/>
                  </a:lnTo>
                  <a:lnTo>
                    <a:pt x="127" y="86"/>
                  </a:lnTo>
                  <a:lnTo>
                    <a:pt x="137" y="65"/>
                  </a:lnTo>
                  <a:lnTo>
                    <a:pt x="138" y="64"/>
                  </a:lnTo>
                  <a:lnTo>
                    <a:pt x="138" y="60"/>
                  </a:lnTo>
                  <a:lnTo>
                    <a:pt x="139" y="55"/>
                  </a:lnTo>
                  <a:lnTo>
                    <a:pt x="139" y="49"/>
                  </a:lnTo>
                  <a:lnTo>
                    <a:pt x="139" y="42"/>
                  </a:lnTo>
                  <a:lnTo>
                    <a:pt x="139" y="34"/>
                  </a:lnTo>
                  <a:lnTo>
                    <a:pt x="137" y="28"/>
                  </a:lnTo>
                  <a:lnTo>
                    <a:pt x="133" y="22"/>
                  </a:lnTo>
                  <a:lnTo>
                    <a:pt x="130" y="16"/>
                  </a:lnTo>
                  <a:lnTo>
                    <a:pt x="127" y="12"/>
                  </a:lnTo>
                  <a:lnTo>
                    <a:pt x="125" y="8"/>
                  </a:lnTo>
                  <a:lnTo>
                    <a:pt x="123" y="4"/>
                  </a:lnTo>
                  <a:lnTo>
                    <a:pt x="121" y="2"/>
                  </a:lnTo>
                  <a:lnTo>
                    <a:pt x="116" y="1"/>
                  </a:lnTo>
                  <a:lnTo>
                    <a:pt x="109" y="0"/>
                  </a:lnTo>
                  <a:lnTo>
                    <a:pt x="99" y="0"/>
                  </a:lnTo>
                  <a:lnTo>
                    <a:pt x="87" y="0"/>
                  </a:lnTo>
                  <a:lnTo>
                    <a:pt x="80" y="0"/>
                  </a:lnTo>
                  <a:lnTo>
                    <a:pt x="76" y="1"/>
                  </a:lnTo>
                  <a:lnTo>
                    <a:pt x="74" y="3"/>
                  </a:lnTo>
                  <a:lnTo>
                    <a:pt x="73" y="4"/>
                  </a:lnTo>
                  <a:lnTo>
                    <a:pt x="70" y="7"/>
                  </a:lnTo>
                  <a:lnTo>
                    <a:pt x="68" y="11"/>
                  </a:lnTo>
                  <a:lnTo>
                    <a:pt x="63" y="16"/>
                  </a:lnTo>
                  <a:lnTo>
                    <a:pt x="59" y="21"/>
                  </a:lnTo>
                  <a:lnTo>
                    <a:pt x="56" y="27"/>
                  </a:lnTo>
                  <a:lnTo>
                    <a:pt x="56" y="34"/>
                  </a:lnTo>
                  <a:lnTo>
                    <a:pt x="56" y="42"/>
                  </a:lnTo>
                  <a:lnTo>
                    <a:pt x="58" y="48"/>
                  </a:lnTo>
                  <a:lnTo>
                    <a:pt x="59" y="54"/>
                  </a:lnTo>
                  <a:lnTo>
                    <a:pt x="60" y="58"/>
                  </a:lnTo>
                  <a:lnTo>
                    <a:pt x="60" y="60"/>
                  </a:lnTo>
                  <a:lnTo>
                    <a:pt x="61" y="90"/>
                  </a:lnTo>
                  <a:lnTo>
                    <a:pt x="76" y="104"/>
                  </a:lnTo>
                  <a:lnTo>
                    <a:pt x="74" y="106"/>
                  </a:lnTo>
                  <a:lnTo>
                    <a:pt x="68" y="110"/>
                  </a:lnTo>
                  <a:lnTo>
                    <a:pt x="58" y="116"/>
                  </a:lnTo>
                  <a:lnTo>
                    <a:pt x="47" y="123"/>
                  </a:lnTo>
                  <a:lnTo>
                    <a:pt x="35" y="131"/>
                  </a:lnTo>
                  <a:lnTo>
                    <a:pt x="26" y="138"/>
                  </a:lnTo>
                  <a:lnTo>
                    <a:pt x="18" y="144"/>
                  </a:lnTo>
                  <a:lnTo>
                    <a:pt x="16" y="148"/>
                  </a:lnTo>
                  <a:lnTo>
                    <a:pt x="16" y="156"/>
                  </a:lnTo>
                  <a:lnTo>
                    <a:pt x="13" y="171"/>
                  </a:lnTo>
                  <a:lnTo>
                    <a:pt x="12" y="189"/>
                  </a:lnTo>
                  <a:lnTo>
                    <a:pt x="9" y="210"/>
                  </a:lnTo>
                  <a:lnTo>
                    <a:pt x="6" y="232"/>
                  </a:lnTo>
                  <a:lnTo>
                    <a:pt x="4" y="252"/>
                  </a:lnTo>
                  <a:lnTo>
                    <a:pt x="2" y="268"/>
                  </a:lnTo>
                  <a:lnTo>
                    <a:pt x="2" y="278"/>
                  </a:lnTo>
                  <a:lnTo>
                    <a:pt x="2" y="286"/>
                  </a:lnTo>
                  <a:lnTo>
                    <a:pt x="1" y="298"/>
                  </a:lnTo>
                  <a:lnTo>
                    <a:pt x="0" y="314"/>
                  </a:lnTo>
                  <a:lnTo>
                    <a:pt x="0" y="334"/>
                  </a:lnTo>
                  <a:lnTo>
                    <a:pt x="0" y="354"/>
                  </a:lnTo>
                  <a:lnTo>
                    <a:pt x="0" y="372"/>
                  </a:lnTo>
                  <a:lnTo>
                    <a:pt x="1" y="389"/>
                  </a:lnTo>
                  <a:lnTo>
                    <a:pt x="3" y="401"/>
                  </a:lnTo>
                  <a:lnTo>
                    <a:pt x="4" y="406"/>
                  </a:lnTo>
                  <a:lnTo>
                    <a:pt x="8" y="408"/>
                  </a:lnTo>
                  <a:lnTo>
                    <a:pt x="12" y="411"/>
                  </a:lnTo>
                  <a:lnTo>
                    <a:pt x="16" y="412"/>
                  </a:lnTo>
                  <a:lnTo>
                    <a:pt x="19" y="412"/>
                  </a:lnTo>
                  <a:lnTo>
                    <a:pt x="23" y="412"/>
                  </a:lnTo>
                  <a:lnTo>
                    <a:pt x="26" y="411"/>
                  </a:lnTo>
                  <a:lnTo>
                    <a:pt x="26" y="411"/>
                  </a:lnTo>
                  <a:lnTo>
                    <a:pt x="14" y="394"/>
                  </a:lnTo>
                  <a:lnTo>
                    <a:pt x="34" y="262"/>
                  </a:lnTo>
                  <a:lnTo>
                    <a:pt x="33" y="402"/>
                  </a:lnTo>
                  <a:lnTo>
                    <a:pt x="63" y="666"/>
                  </a:lnTo>
                  <a:lnTo>
                    <a:pt x="39" y="696"/>
                  </a:lnTo>
                  <a:lnTo>
                    <a:pt x="34" y="715"/>
                  </a:lnTo>
                  <a:lnTo>
                    <a:pt x="70" y="712"/>
                  </a:lnTo>
                  <a:lnTo>
                    <a:pt x="101" y="690"/>
                  </a:lnTo>
                  <a:lnTo>
                    <a:pt x="102" y="691"/>
                  </a:lnTo>
                  <a:lnTo>
                    <a:pt x="106" y="693"/>
                  </a:lnTo>
                  <a:lnTo>
                    <a:pt x="112" y="697"/>
                  </a:lnTo>
                  <a:lnTo>
                    <a:pt x="120" y="701"/>
                  </a:lnTo>
                  <a:lnTo>
                    <a:pt x="128" y="706"/>
                  </a:lnTo>
                  <a:lnTo>
                    <a:pt x="136" y="710"/>
                  </a:lnTo>
                  <a:lnTo>
                    <a:pt x="142" y="712"/>
                  </a:lnTo>
                  <a:lnTo>
                    <a:pt x="147" y="715"/>
                  </a:lnTo>
                  <a:lnTo>
                    <a:pt x="152" y="715"/>
                  </a:lnTo>
                  <a:lnTo>
                    <a:pt x="156" y="715"/>
                  </a:lnTo>
                  <a:lnTo>
                    <a:pt x="161" y="715"/>
                  </a:lnTo>
                  <a:lnTo>
                    <a:pt x="165" y="713"/>
                  </a:lnTo>
                  <a:lnTo>
                    <a:pt x="169" y="712"/>
                  </a:lnTo>
                  <a:lnTo>
                    <a:pt x="173" y="711"/>
                  </a:lnTo>
                  <a:lnTo>
                    <a:pt x="174" y="711"/>
                  </a:lnTo>
                  <a:lnTo>
                    <a:pt x="175" y="710"/>
                  </a:lnTo>
                  <a:lnTo>
                    <a:pt x="168" y="684"/>
                  </a:lnTo>
                  <a:lnTo>
                    <a:pt x="141" y="667"/>
                  </a:lnTo>
                  <a:lnTo>
                    <a:pt x="165" y="420"/>
                  </a:lnTo>
                  <a:lnTo>
                    <a:pt x="177" y="391"/>
                  </a:lnTo>
                  <a:lnTo>
                    <a:pt x="163" y="250"/>
                  </a:lnTo>
                  <a:lnTo>
                    <a:pt x="191" y="395"/>
                  </a:lnTo>
                  <a:lnTo>
                    <a:pt x="184" y="407"/>
                  </a:lnTo>
                  <a:lnTo>
                    <a:pt x="184" y="407"/>
                  </a:lnTo>
                  <a:lnTo>
                    <a:pt x="184" y="407"/>
                  </a:lnTo>
                  <a:lnTo>
                    <a:pt x="184" y="408"/>
                  </a:lnTo>
                  <a:lnTo>
                    <a:pt x="185" y="410"/>
                  </a:lnTo>
                  <a:lnTo>
                    <a:pt x="187" y="410"/>
                  </a:lnTo>
                  <a:lnTo>
                    <a:pt x="188" y="411"/>
                  </a:lnTo>
                  <a:lnTo>
                    <a:pt x="188" y="412"/>
                  </a:lnTo>
                  <a:lnTo>
                    <a:pt x="190" y="413"/>
                  </a:lnTo>
                  <a:lnTo>
                    <a:pt x="190" y="428"/>
                  </a:lnTo>
                  <a:lnTo>
                    <a:pt x="174" y="428"/>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45" name="Freeform 29"/>
            <p:cNvSpPr>
              <a:spLocks/>
            </p:cNvSpPr>
            <p:nvPr/>
          </p:nvSpPr>
          <p:spPr bwMode="auto">
            <a:xfrm>
              <a:off x="894" y="2965"/>
              <a:ext cx="216" cy="685"/>
            </a:xfrm>
            <a:custGeom>
              <a:avLst/>
              <a:gdLst>
                <a:gd name="T0" fmla="*/ 118 w 216"/>
                <a:gd name="T1" fmla="*/ 322 h 685"/>
                <a:gd name="T2" fmla="*/ 116 w 216"/>
                <a:gd name="T3" fmla="*/ 324 h 685"/>
                <a:gd name="T4" fmla="*/ 120 w 216"/>
                <a:gd name="T5" fmla="*/ 321 h 685"/>
                <a:gd name="T6" fmla="*/ 120 w 216"/>
                <a:gd name="T7" fmla="*/ 321 h 685"/>
                <a:gd name="T8" fmla="*/ 197 w 216"/>
                <a:gd name="T9" fmla="*/ 645 h 685"/>
                <a:gd name="T10" fmla="*/ 164 w 216"/>
                <a:gd name="T11" fmla="*/ 602 h 685"/>
                <a:gd name="T12" fmla="*/ 171 w 216"/>
                <a:gd name="T13" fmla="*/ 507 h 685"/>
                <a:gd name="T14" fmla="*/ 176 w 216"/>
                <a:gd name="T15" fmla="*/ 472 h 685"/>
                <a:gd name="T16" fmla="*/ 186 w 216"/>
                <a:gd name="T17" fmla="*/ 450 h 685"/>
                <a:gd name="T18" fmla="*/ 173 w 216"/>
                <a:gd name="T19" fmla="*/ 309 h 685"/>
                <a:gd name="T20" fmla="*/ 185 w 216"/>
                <a:gd name="T21" fmla="*/ 330 h 685"/>
                <a:gd name="T22" fmla="*/ 193 w 216"/>
                <a:gd name="T23" fmla="*/ 311 h 685"/>
                <a:gd name="T24" fmla="*/ 181 w 216"/>
                <a:gd name="T25" fmla="*/ 272 h 685"/>
                <a:gd name="T26" fmla="*/ 187 w 216"/>
                <a:gd name="T27" fmla="*/ 202 h 685"/>
                <a:gd name="T28" fmla="*/ 159 w 216"/>
                <a:gd name="T29" fmla="*/ 116 h 685"/>
                <a:gd name="T30" fmla="*/ 137 w 216"/>
                <a:gd name="T31" fmla="*/ 101 h 685"/>
                <a:gd name="T32" fmla="*/ 147 w 216"/>
                <a:gd name="T33" fmla="*/ 97 h 685"/>
                <a:gd name="T34" fmla="*/ 152 w 216"/>
                <a:gd name="T35" fmla="*/ 81 h 685"/>
                <a:gd name="T36" fmla="*/ 142 w 216"/>
                <a:gd name="T37" fmla="*/ 70 h 685"/>
                <a:gd name="T38" fmla="*/ 139 w 216"/>
                <a:gd name="T39" fmla="*/ 42 h 685"/>
                <a:gd name="T40" fmla="*/ 142 w 216"/>
                <a:gd name="T41" fmla="*/ 25 h 685"/>
                <a:gd name="T42" fmla="*/ 131 w 216"/>
                <a:gd name="T43" fmla="*/ 9 h 685"/>
                <a:gd name="T44" fmla="*/ 116 w 216"/>
                <a:gd name="T45" fmla="*/ 0 h 685"/>
                <a:gd name="T46" fmla="*/ 82 w 216"/>
                <a:gd name="T47" fmla="*/ 4 h 685"/>
                <a:gd name="T48" fmla="*/ 60 w 216"/>
                <a:gd name="T49" fmla="*/ 34 h 685"/>
                <a:gd name="T50" fmla="*/ 47 w 216"/>
                <a:gd name="T51" fmla="*/ 72 h 685"/>
                <a:gd name="T52" fmla="*/ 34 w 216"/>
                <a:gd name="T53" fmla="*/ 90 h 685"/>
                <a:gd name="T54" fmla="*/ 45 w 216"/>
                <a:gd name="T55" fmla="*/ 101 h 685"/>
                <a:gd name="T56" fmla="*/ 41 w 216"/>
                <a:gd name="T57" fmla="*/ 116 h 685"/>
                <a:gd name="T58" fmla="*/ 8 w 216"/>
                <a:gd name="T59" fmla="*/ 185 h 685"/>
                <a:gd name="T60" fmla="*/ 1 w 216"/>
                <a:gd name="T61" fmla="*/ 232 h 685"/>
                <a:gd name="T62" fmla="*/ 19 w 216"/>
                <a:gd name="T63" fmla="*/ 291 h 685"/>
                <a:gd name="T64" fmla="*/ 21 w 216"/>
                <a:gd name="T65" fmla="*/ 390 h 685"/>
                <a:gd name="T66" fmla="*/ 18 w 216"/>
                <a:gd name="T67" fmla="*/ 463 h 685"/>
                <a:gd name="T68" fmla="*/ 42 w 216"/>
                <a:gd name="T69" fmla="*/ 476 h 685"/>
                <a:gd name="T70" fmla="*/ 50 w 216"/>
                <a:gd name="T71" fmla="*/ 488 h 685"/>
                <a:gd name="T72" fmla="*/ 59 w 216"/>
                <a:gd name="T73" fmla="*/ 515 h 685"/>
                <a:gd name="T74" fmla="*/ 57 w 216"/>
                <a:gd name="T75" fmla="*/ 525 h 685"/>
                <a:gd name="T76" fmla="*/ 55 w 216"/>
                <a:gd name="T77" fmla="*/ 561 h 685"/>
                <a:gd name="T78" fmla="*/ 68 w 216"/>
                <a:gd name="T79" fmla="*/ 611 h 685"/>
                <a:gd name="T80" fmla="*/ 63 w 216"/>
                <a:gd name="T81" fmla="*/ 675 h 685"/>
                <a:gd name="T82" fmla="*/ 82 w 216"/>
                <a:gd name="T83" fmla="*/ 684 h 685"/>
                <a:gd name="T84" fmla="*/ 94 w 216"/>
                <a:gd name="T85" fmla="*/ 665 h 685"/>
                <a:gd name="T86" fmla="*/ 86 w 216"/>
                <a:gd name="T87" fmla="*/ 608 h 685"/>
                <a:gd name="T88" fmla="*/ 123 w 216"/>
                <a:gd name="T89" fmla="*/ 499 h 685"/>
                <a:gd name="T90" fmla="*/ 125 w 216"/>
                <a:gd name="T91" fmla="*/ 534 h 685"/>
                <a:gd name="T92" fmla="*/ 136 w 216"/>
                <a:gd name="T93" fmla="*/ 587 h 685"/>
                <a:gd name="T94" fmla="*/ 137 w 216"/>
                <a:gd name="T95" fmla="*/ 653 h 685"/>
                <a:gd name="T96" fmla="*/ 156 w 216"/>
                <a:gd name="T97" fmla="*/ 654 h 685"/>
                <a:gd name="T98" fmla="*/ 181 w 216"/>
                <a:gd name="T99" fmla="*/ 667 h 685"/>
                <a:gd name="T100" fmla="*/ 208 w 216"/>
                <a:gd name="T101" fmla="*/ 669 h 685"/>
                <a:gd name="T102" fmla="*/ 116 w 216"/>
                <a:gd name="T103" fmla="*/ 324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6" h="685">
                  <a:moveTo>
                    <a:pt x="116" y="324"/>
                  </a:moveTo>
                  <a:lnTo>
                    <a:pt x="118" y="322"/>
                  </a:lnTo>
                  <a:lnTo>
                    <a:pt x="118" y="322"/>
                  </a:lnTo>
                  <a:lnTo>
                    <a:pt x="118" y="322"/>
                  </a:lnTo>
                  <a:lnTo>
                    <a:pt x="118" y="322"/>
                  </a:lnTo>
                  <a:lnTo>
                    <a:pt x="118" y="322"/>
                  </a:lnTo>
                  <a:lnTo>
                    <a:pt x="118" y="322"/>
                  </a:lnTo>
                  <a:lnTo>
                    <a:pt x="118" y="322"/>
                  </a:lnTo>
                  <a:lnTo>
                    <a:pt x="118" y="324"/>
                  </a:lnTo>
                  <a:lnTo>
                    <a:pt x="116" y="324"/>
                  </a:lnTo>
                  <a:lnTo>
                    <a:pt x="120" y="321"/>
                  </a:lnTo>
                  <a:lnTo>
                    <a:pt x="121" y="321"/>
                  </a:lnTo>
                  <a:lnTo>
                    <a:pt x="120" y="321"/>
                  </a:lnTo>
                  <a:lnTo>
                    <a:pt x="120" y="321"/>
                  </a:lnTo>
                  <a:lnTo>
                    <a:pt x="120" y="321"/>
                  </a:lnTo>
                  <a:lnTo>
                    <a:pt x="120" y="321"/>
                  </a:lnTo>
                  <a:lnTo>
                    <a:pt x="120" y="321"/>
                  </a:lnTo>
                  <a:lnTo>
                    <a:pt x="120" y="321"/>
                  </a:lnTo>
                  <a:lnTo>
                    <a:pt x="120" y="321"/>
                  </a:lnTo>
                  <a:lnTo>
                    <a:pt x="120" y="321"/>
                  </a:lnTo>
                  <a:lnTo>
                    <a:pt x="116" y="324"/>
                  </a:lnTo>
                  <a:lnTo>
                    <a:pt x="212" y="655"/>
                  </a:lnTo>
                  <a:lnTo>
                    <a:pt x="211" y="654"/>
                  </a:lnTo>
                  <a:lnTo>
                    <a:pt x="205" y="650"/>
                  </a:lnTo>
                  <a:lnTo>
                    <a:pt x="197" y="645"/>
                  </a:lnTo>
                  <a:lnTo>
                    <a:pt x="188" y="638"/>
                  </a:lnTo>
                  <a:lnTo>
                    <a:pt x="178" y="630"/>
                  </a:lnTo>
                  <a:lnTo>
                    <a:pt x="171" y="620"/>
                  </a:lnTo>
                  <a:lnTo>
                    <a:pt x="165" y="612"/>
                  </a:lnTo>
                  <a:lnTo>
                    <a:pt x="164" y="602"/>
                  </a:lnTo>
                  <a:lnTo>
                    <a:pt x="164" y="589"/>
                  </a:lnTo>
                  <a:lnTo>
                    <a:pt x="165" y="571"/>
                  </a:lnTo>
                  <a:lnTo>
                    <a:pt x="167" y="550"/>
                  </a:lnTo>
                  <a:lnTo>
                    <a:pt x="169" y="528"/>
                  </a:lnTo>
                  <a:lnTo>
                    <a:pt x="171" y="507"/>
                  </a:lnTo>
                  <a:lnTo>
                    <a:pt x="172" y="489"/>
                  </a:lnTo>
                  <a:lnTo>
                    <a:pt x="173" y="477"/>
                  </a:lnTo>
                  <a:lnTo>
                    <a:pt x="175" y="473"/>
                  </a:lnTo>
                  <a:lnTo>
                    <a:pt x="175" y="473"/>
                  </a:lnTo>
                  <a:lnTo>
                    <a:pt x="176" y="472"/>
                  </a:lnTo>
                  <a:lnTo>
                    <a:pt x="177" y="471"/>
                  </a:lnTo>
                  <a:lnTo>
                    <a:pt x="180" y="468"/>
                  </a:lnTo>
                  <a:lnTo>
                    <a:pt x="182" y="463"/>
                  </a:lnTo>
                  <a:lnTo>
                    <a:pt x="185" y="457"/>
                  </a:lnTo>
                  <a:lnTo>
                    <a:pt x="186" y="450"/>
                  </a:lnTo>
                  <a:lnTo>
                    <a:pt x="187" y="439"/>
                  </a:lnTo>
                  <a:lnTo>
                    <a:pt x="172" y="306"/>
                  </a:lnTo>
                  <a:lnTo>
                    <a:pt x="172" y="304"/>
                  </a:lnTo>
                  <a:lnTo>
                    <a:pt x="173" y="306"/>
                  </a:lnTo>
                  <a:lnTo>
                    <a:pt x="173" y="309"/>
                  </a:lnTo>
                  <a:lnTo>
                    <a:pt x="176" y="314"/>
                  </a:lnTo>
                  <a:lnTo>
                    <a:pt x="177" y="320"/>
                  </a:lnTo>
                  <a:lnTo>
                    <a:pt x="180" y="325"/>
                  </a:lnTo>
                  <a:lnTo>
                    <a:pt x="182" y="329"/>
                  </a:lnTo>
                  <a:lnTo>
                    <a:pt x="185" y="330"/>
                  </a:lnTo>
                  <a:lnTo>
                    <a:pt x="187" y="327"/>
                  </a:lnTo>
                  <a:lnTo>
                    <a:pt x="188" y="324"/>
                  </a:lnTo>
                  <a:lnTo>
                    <a:pt x="191" y="320"/>
                  </a:lnTo>
                  <a:lnTo>
                    <a:pt x="192" y="316"/>
                  </a:lnTo>
                  <a:lnTo>
                    <a:pt x="193" y="311"/>
                  </a:lnTo>
                  <a:lnTo>
                    <a:pt x="193" y="305"/>
                  </a:lnTo>
                  <a:lnTo>
                    <a:pt x="193" y="299"/>
                  </a:lnTo>
                  <a:lnTo>
                    <a:pt x="191" y="291"/>
                  </a:lnTo>
                  <a:lnTo>
                    <a:pt x="187" y="284"/>
                  </a:lnTo>
                  <a:lnTo>
                    <a:pt x="181" y="272"/>
                  </a:lnTo>
                  <a:lnTo>
                    <a:pt x="181" y="262"/>
                  </a:lnTo>
                  <a:lnTo>
                    <a:pt x="183" y="252"/>
                  </a:lnTo>
                  <a:lnTo>
                    <a:pt x="186" y="241"/>
                  </a:lnTo>
                  <a:lnTo>
                    <a:pt x="188" y="225"/>
                  </a:lnTo>
                  <a:lnTo>
                    <a:pt x="187" y="202"/>
                  </a:lnTo>
                  <a:lnTo>
                    <a:pt x="183" y="174"/>
                  </a:lnTo>
                  <a:lnTo>
                    <a:pt x="172" y="133"/>
                  </a:lnTo>
                  <a:lnTo>
                    <a:pt x="170" y="127"/>
                  </a:lnTo>
                  <a:lnTo>
                    <a:pt x="165" y="121"/>
                  </a:lnTo>
                  <a:lnTo>
                    <a:pt x="159" y="116"/>
                  </a:lnTo>
                  <a:lnTo>
                    <a:pt x="152" y="111"/>
                  </a:lnTo>
                  <a:lnTo>
                    <a:pt x="147" y="106"/>
                  </a:lnTo>
                  <a:lnTo>
                    <a:pt x="142" y="103"/>
                  </a:lnTo>
                  <a:lnTo>
                    <a:pt x="139" y="101"/>
                  </a:lnTo>
                  <a:lnTo>
                    <a:pt x="137" y="101"/>
                  </a:lnTo>
                  <a:lnTo>
                    <a:pt x="139" y="101"/>
                  </a:lnTo>
                  <a:lnTo>
                    <a:pt x="140" y="101"/>
                  </a:lnTo>
                  <a:lnTo>
                    <a:pt x="142" y="100"/>
                  </a:lnTo>
                  <a:lnTo>
                    <a:pt x="145" y="100"/>
                  </a:lnTo>
                  <a:lnTo>
                    <a:pt x="147" y="97"/>
                  </a:lnTo>
                  <a:lnTo>
                    <a:pt x="149" y="96"/>
                  </a:lnTo>
                  <a:lnTo>
                    <a:pt x="151" y="92"/>
                  </a:lnTo>
                  <a:lnTo>
                    <a:pt x="152" y="89"/>
                  </a:lnTo>
                  <a:lnTo>
                    <a:pt x="152" y="84"/>
                  </a:lnTo>
                  <a:lnTo>
                    <a:pt x="152" y="81"/>
                  </a:lnTo>
                  <a:lnTo>
                    <a:pt x="151" y="79"/>
                  </a:lnTo>
                  <a:lnTo>
                    <a:pt x="150" y="77"/>
                  </a:lnTo>
                  <a:lnTo>
                    <a:pt x="147" y="75"/>
                  </a:lnTo>
                  <a:lnTo>
                    <a:pt x="145" y="74"/>
                  </a:lnTo>
                  <a:lnTo>
                    <a:pt x="142" y="70"/>
                  </a:lnTo>
                  <a:lnTo>
                    <a:pt x="140" y="66"/>
                  </a:lnTo>
                  <a:lnTo>
                    <a:pt x="137" y="61"/>
                  </a:lnTo>
                  <a:lnTo>
                    <a:pt x="137" y="55"/>
                  </a:lnTo>
                  <a:lnTo>
                    <a:pt x="137" y="48"/>
                  </a:lnTo>
                  <a:lnTo>
                    <a:pt x="139" y="42"/>
                  </a:lnTo>
                  <a:lnTo>
                    <a:pt x="140" y="35"/>
                  </a:lnTo>
                  <a:lnTo>
                    <a:pt x="141" y="30"/>
                  </a:lnTo>
                  <a:lnTo>
                    <a:pt x="142" y="28"/>
                  </a:lnTo>
                  <a:lnTo>
                    <a:pt x="144" y="27"/>
                  </a:lnTo>
                  <a:lnTo>
                    <a:pt x="142" y="25"/>
                  </a:lnTo>
                  <a:lnTo>
                    <a:pt x="141" y="23"/>
                  </a:lnTo>
                  <a:lnTo>
                    <a:pt x="139" y="21"/>
                  </a:lnTo>
                  <a:lnTo>
                    <a:pt x="136" y="17"/>
                  </a:lnTo>
                  <a:lnTo>
                    <a:pt x="134" y="13"/>
                  </a:lnTo>
                  <a:lnTo>
                    <a:pt x="131" y="9"/>
                  </a:lnTo>
                  <a:lnTo>
                    <a:pt x="129" y="6"/>
                  </a:lnTo>
                  <a:lnTo>
                    <a:pt x="129" y="3"/>
                  </a:lnTo>
                  <a:lnTo>
                    <a:pt x="128" y="1"/>
                  </a:lnTo>
                  <a:lnTo>
                    <a:pt x="123" y="0"/>
                  </a:lnTo>
                  <a:lnTo>
                    <a:pt x="116" y="0"/>
                  </a:lnTo>
                  <a:lnTo>
                    <a:pt x="109" y="0"/>
                  </a:lnTo>
                  <a:lnTo>
                    <a:pt x="101" y="1"/>
                  </a:lnTo>
                  <a:lnTo>
                    <a:pt x="93" y="2"/>
                  </a:lnTo>
                  <a:lnTo>
                    <a:pt x="86" y="3"/>
                  </a:lnTo>
                  <a:lnTo>
                    <a:pt x="82" y="4"/>
                  </a:lnTo>
                  <a:lnTo>
                    <a:pt x="77" y="7"/>
                  </a:lnTo>
                  <a:lnTo>
                    <a:pt x="73" y="12"/>
                  </a:lnTo>
                  <a:lnTo>
                    <a:pt x="68" y="18"/>
                  </a:lnTo>
                  <a:lnTo>
                    <a:pt x="64" y="25"/>
                  </a:lnTo>
                  <a:lnTo>
                    <a:pt x="60" y="34"/>
                  </a:lnTo>
                  <a:lnTo>
                    <a:pt x="57" y="43"/>
                  </a:lnTo>
                  <a:lnTo>
                    <a:pt x="54" y="51"/>
                  </a:lnTo>
                  <a:lnTo>
                    <a:pt x="52" y="59"/>
                  </a:lnTo>
                  <a:lnTo>
                    <a:pt x="49" y="66"/>
                  </a:lnTo>
                  <a:lnTo>
                    <a:pt x="47" y="72"/>
                  </a:lnTo>
                  <a:lnTo>
                    <a:pt x="44" y="77"/>
                  </a:lnTo>
                  <a:lnTo>
                    <a:pt x="41" y="82"/>
                  </a:lnTo>
                  <a:lnTo>
                    <a:pt x="38" y="85"/>
                  </a:lnTo>
                  <a:lnTo>
                    <a:pt x="36" y="87"/>
                  </a:lnTo>
                  <a:lnTo>
                    <a:pt x="34" y="90"/>
                  </a:lnTo>
                  <a:lnTo>
                    <a:pt x="34" y="90"/>
                  </a:lnTo>
                  <a:lnTo>
                    <a:pt x="41" y="97"/>
                  </a:lnTo>
                  <a:lnTo>
                    <a:pt x="42" y="97"/>
                  </a:lnTo>
                  <a:lnTo>
                    <a:pt x="43" y="98"/>
                  </a:lnTo>
                  <a:lnTo>
                    <a:pt x="45" y="101"/>
                  </a:lnTo>
                  <a:lnTo>
                    <a:pt x="47" y="103"/>
                  </a:lnTo>
                  <a:lnTo>
                    <a:pt x="48" y="106"/>
                  </a:lnTo>
                  <a:lnTo>
                    <a:pt x="48" y="108"/>
                  </a:lnTo>
                  <a:lnTo>
                    <a:pt x="45" y="112"/>
                  </a:lnTo>
                  <a:lnTo>
                    <a:pt x="41" y="116"/>
                  </a:lnTo>
                  <a:lnTo>
                    <a:pt x="34" y="122"/>
                  </a:lnTo>
                  <a:lnTo>
                    <a:pt x="28" y="134"/>
                  </a:lnTo>
                  <a:lnTo>
                    <a:pt x="21" y="150"/>
                  </a:lnTo>
                  <a:lnTo>
                    <a:pt x="14" y="168"/>
                  </a:lnTo>
                  <a:lnTo>
                    <a:pt x="8" y="185"/>
                  </a:lnTo>
                  <a:lnTo>
                    <a:pt x="3" y="201"/>
                  </a:lnTo>
                  <a:lnTo>
                    <a:pt x="0" y="212"/>
                  </a:lnTo>
                  <a:lnTo>
                    <a:pt x="0" y="218"/>
                  </a:lnTo>
                  <a:lnTo>
                    <a:pt x="0" y="223"/>
                  </a:lnTo>
                  <a:lnTo>
                    <a:pt x="1" y="232"/>
                  </a:lnTo>
                  <a:lnTo>
                    <a:pt x="2" y="244"/>
                  </a:lnTo>
                  <a:lnTo>
                    <a:pt x="6" y="258"/>
                  </a:lnTo>
                  <a:lnTo>
                    <a:pt x="9" y="272"/>
                  </a:lnTo>
                  <a:lnTo>
                    <a:pt x="14" y="283"/>
                  </a:lnTo>
                  <a:lnTo>
                    <a:pt x="19" y="291"/>
                  </a:lnTo>
                  <a:lnTo>
                    <a:pt x="27" y="295"/>
                  </a:lnTo>
                  <a:lnTo>
                    <a:pt x="24" y="311"/>
                  </a:lnTo>
                  <a:lnTo>
                    <a:pt x="23" y="335"/>
                  </a:lnTo>
                  <a:lnTo>
                    <a:pt x="22" y="362"/>
                  </a:lnTo>
                  <a:lnTo>
                    <a:pt x="21" y="390"/>
                  </a:lnTo>
                  <a:lnTo>
                    <a:pt x="19" y="418"/>
                  </a:lnTo>
                  <a:lnTo>
                    <a:pt x="18" y="440"/>
                  </a:lnTo>
                  <a:lnTo>
                    <a:pt x="17" y="456"/>
                  </a:lnTo>
                  <a:lnTo>
                    <a:pt x="17" y="462"/>
                  </a:lnTo>
                  <a:lnTo>
                    <a:pt x="18" y="463"/>
                  </a:lnTo>
                  <a:lnTo>
                    <a:pt x="22" y="466"/>
                  </a:lnTo>
                  <a:lnTo>
                    <a:pt x="27" y="468"/>
                  </a:lnTo>
                  <a:lnTo>
                    <a:pt x="32" y="472"/>
                  </a:lnTo>
                  <a:lnTo>
                    <a:pt x="37" y="474"/>
                  </a:lnTo>
                  <a:lnTo>
                    <a:pt x="42" y="476"/>
                  </a:lnTo>
                  <a:lnTo>
                    <a:pt x="45" y="476"/>
                  </a:lnTo>
                  <a:lnTo>
                    <a:pt x="47" y="473"/>
                  </a:lnTo>
                  <a:lnTo>
                    <a:pt x="47" y="476"/>
                  </a:lnTo>
                  <a:lnTo>
                    <a:pt x="48" y="481"/>
                  </a:lnTo>
                  <a:lnTo>
                    <a:pt x="50" y="488"/>
                  </a:lnTo>
                  <a:lnTo>
                    <a:pt x="53" y="495"/>
                  </a:lnTo>
                  <a:lnTo>
                    <a:pt x="55" y="503"/>
                  </a:lnTo>
                  <a:lnTo>
                    <a:pt x="57" y="509"/>
                  </a:lnTo>
                  <a:lnTo>
                    <a:pt x="59" y="513"/>
                  </a:lnTo>
                  <a:lnTo>
                    <a:pt x="59" y="515"/>
                  </a:lnTo>
                  <a:lnTo>
                    <a:pt x="59" y="515"/>
                  </a:lnTo>
                  <a:lnTo>
                    <a:pt x="59" y="517"/>
                  </a:lnTo>
                  <a:lnTo>
                    <a:pt x="58" y="519"/>
                  </a:lnTo>
                  <a:lnTo>
                    <a:pt x="57" y="521"/>
                  </a:lnTo>
                  <a:lnTo>
                    <a:pt x="57" y="525"/>
                  </a:lnTo>
                  <a:lnTo>
                    <a:pt x="55" y="530"/>
                  </a:lnTo>
                  <a:lnTo>
                    <a:pt x="54" y="535"/>
                  </a:lnTo>
                  <a:lnTo>
                    <a:pt x="54" y="542"/>
                  </a:lnTo>
                  <a:lnTo>
                    <a:pt x="54" y="550"/>
                  </a:lnTo>
                  <a:lnTo>
                    <a:pt x="55" y="561"/>
                  </a:lnTo>
                  <a:lnTo>
                    <a:pt x="58" y="572"/>
                  </a:lnTo>
                  <a:lnTo>
                    <a:pt x="60" y="585"/>
                  </a:lnTo>
                  <a:lnTo>
                    <a:pt x="63" y="596"/>
                  </a:lnTo>
                  <a:lnTo>
                    <a:pt x="65" y="604"/>
                  </a:lnTo>
                  <a:lnTo>
                    <a:pt x="68" y="611"/>
                  </a:lnTo>
                  <a:lnTo>
                    <a:pt x="68" y="613"/>
                  </a:lnTo>
                  <a:lnTo>
                    <a:pt x="58" y="636"/>
                  </a:lnTo>
                  <a:lnTo>
                    <a:pt x="62" y="672"/>
                  </a:lnTo>
                  <a:lnTo>
                    <a:pt x="62" y="674"/>
                  </a:lnTo>
                  <a:lnTo>
                    <a:pt x="63" y="675"/>
                  </a:lnTo>
                  <a:lnTo>
                    <a:pt x="67" y="677"/>
                  </a:lnTo>
                  <a:lnTo>
                    <a:pt x="69" y="680"/>
                  </a:lnTo>
                  <a:lnTo>
                    <a:pt x="73" y="682"/>
                  </a:lnTo>
                  <a:lnTo>
                    <a:pt x="77" y="684"/>
                  </a:lnTo>
                  <a:lnTo>
                    <a:pt x="82" y="684"/>
                  </a:lnTo>
                  <a:lnTo>
                    <a:pt x="85" y="682"/>
                  </a:lnTo>
                  <a:lnTo>
                    <a:pt x="88" y="679"/>
                  </a:lnTo>
                  <a:lnTo>
                    <a:pt x="90" y="675"/>
                  </a:lnTo>
                  <a:lnTo>
                    <a:pt x="93" y="670"/>
                  </a:lnTo>
                  <a:lnTo>
                    <a:pt x="94" y="665"/>
                  </a:lnTo>
                  <a:lnTo>
                    <a:pt x="95" y="661"/>
                  </a:lnTo>
                  <a:lnTo>
                    <a:pt x="95" y="658"/>
                  </a:lnTo>
                  <a:lnTo>
                    <a:pt x="95" y="655"/>
                  </a:lnTo>
                  <a:lnTo>
                    <a:pt x="95" y="655"/>
                  </a:lnTo>
                  <a:lnTo>
                    <a:pt x="86" y="608"/>
                  </a:lnTo>
                  <a:lnTo>
                    <a:pt x="101" y="513"/>
                  </a:lnTo>
                  <a:lnTo>
                    <a:pt x="105" y="494"/>
                  </a:lnTo>
                  <a:lnTo>
                    <a:pt x="123" y="494"/>
                  </a:lnTo>
                  <a:lnTo>
                    <a:pt x="123" y="495"/>
                  </a:lnTo>
                  <a:lnTo>
                    <a:pt x="123" y="499"/>
                  </a:lnTo>
                  <a:lnTo>
                    <a:pt x="124" y="503"/>
                  </a:lnTo>
                  <a:lnTo>
                    <a:pt x="124" y="509"/>
                  </a:lnTo>
                  <a:lnTo>
                    <a:pt x="124" y="517"/>
                  </a:lnTo>
                  <a:lnTo>
                    <a:pt x="125" y="525"/>
                  </a:lnTo>
                  <a:lnTo>
                    <a:pt x="125" y="534"/>
                  </a:lnTo>
                  <a:lnTo>
                    <a:pt x="126" y="542"/>
                  </a:lnTo>
                  <a:lnTo>
                    <a:pt x="129" y="552"/>
                  </a:lnTo>
                  <a:lnTo>
                    <a:pt x="131" y="565"/>
                  </a:lnTo>
                  <a:lnTo>
                    <a:pt x="134" y="576"/>
                  </a:lnTo>
                  <a:lnTo>
                    <a:pt x="136" y="587"/>
                  </a:lnTo>
                  <a:lnTo>
                    <a:pt x="137" y="597"/>
                  </a:lnTo>
                  <a:lnTo>
                    <a:pt x="140" y="604"/>
                  </a:lnTo>
                  <a:lnTo>
                    <a:pt x="141" y="609"/>
                  </a:lnTo>
                  <a:lnTo>
                    <a:pt x="141" y="611"/>
                  </a:lnTo>
                  <a:lnTo>
                    <a:pt x="137" y="653"/>
                  </a:lnTo>
                  <a:lnTo>
                    <a:pt x="150" y="656"/>
                  </a:lnTo>
                  <a:lnTo>
                    <a:pt x="150" y="651"/>
                  </a:lnTo>
                  <a:lnTo>
                    <a:pt x="151" y="651"/>
                  </a:lnTo>
                  <a:lnTo>
                    <a:pt x="154" y="653"/>
                  </a:lnTo>
                  <a:lnTo>
                    <a:pt x="156" y="654"/>
                  </a:lnTo>
                  <a:lnTo>
                    <a:pt x="161" y="656"/>
                  </a:lnTo>
                  <a:lnTo>
                    <a:pt x="165" y="659"/>
                  </a:lnTo>
                  <a:lnTo>
                    <a:pt x="171" y="661"/>
                  </a:lnTo>
                  <a:lnTo>
                    <a:pt x="176" y="665"/>
                  </a:lnTo>
                  <a:lnTo>
                    <a:pt x="181" y="667"/>
                  </a:lnTo>
                  <a:lnTo>
                    <a:pt x="187" y="670"/>
                  </a:lnTo>
                  <a:lnTo>
                    <a:pt x="193" y="670"/>
                  </a:lnTo>
                  <a:lnTo>
                    <a:pt x="198" y="670"/>
                  </a:lnTo>
                  <a:lnTo>
                    <a:pt x="203" y="670"/>
                  </a:lnTo>
                  <a:lnTo>
                    <a:pt x="208" y="669"/>
                  </a:lnTo>
                  <a:lnTo>
                    <a:pt x="211" y="669"/>
                  </a:lnTo>
                  <a:lnTo>
                    <a:pt x="213" y="667"/>
                  </a:lnTo>
                  <a:lnTo>
                    <a:pt x="215" y="667"/>
                  </a:lnTo>
                  <a:lnTo>
                    <a:pt x="212" y="655"/>
                  </a:lnTo>
                  <a:lnTo>
                    <a:pt x="116" y="32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46" name="Freeform 30"/>
            <p:cNvSpPr>
              <a:spLocks/>
            </p:cNvSpPr>
            <p:nvPr/>
          </p:nvSpPr>
          <p:spPr bwMode="auto">
            <a:xfrm>
              <a:off x="1075" y="2952"/>
              <a:ext cx="225" cy="732"/>
            </a:xfrm>
            <a:custGeom>
              <a:avLst/>
              <a:gdLst>
                <a:gd name="T0" fmla="*/ 181 w 225"/>
                <a:gd name="T1" fmla="*/ 412 h 732"/>
                <a:gd name="T2" fmla="*/ 202 w 225"/>
                <a:gd name="T3" fmla="*/ 303 h 732"/>
                <a:gd name="T4" fmla="*/ 222 w 225"/>
                <a:gd name="T5" fmla="*/ 249 h 732"/>
                <a:gd name="T6" fmla="*/ 217 w 225"/>
                <a:gd name="T7" fmla="*/ 226 h 732"/>
                <a:gd name="T8" fmla="*/ 209 w 225"/>
                <a:gd name="T9" fmla="*/ 195 h 732"/>
                <a:gd name="T10" fmla="*/ 197 w 225"/>
                <a:gd name="T11" fmla="*/ 166 h 732"/>
                <a:gd name="T12" fmla="*/ 184 w 225"/>
                <a:gd name="T13" fmla="*/ 147 h 732"/>
                <a:gd name="T14" fmla="*/ 164 w 225"/>
                <a:gd name="T15" fmla="*/ 130 h 732"/>
                <a:gd name="T16" fmla="*/ 143 w 225"/>
                <a:gd name="T17" fmla="*/ 116 h 732"/>
                <a:gd name="T18" fmla="*/ 128 w 225"/>
                <a:gd name="T19" fmla="*/ 107 h 732"/>
                <a:gd name="T20" fmla="*/ 134 w 225"/>
                <a:gd name="T21" fmla="*/ 97 h 732"/>
                <a:gd name="T22" fmla="*/ 135 w 225"/>
                <a:gd name="T23" fmla="*/ 68 h 732"/>
                <a:gd name="T24" fmla="*/ 138 w 225"/>
                <a:gd name="T25" fmla="*/ 59 h 732"/>
                <a:gd name="T26" fmla="*/ 140 w 225"/>
                <a:gd name="T27" fmla="*/ 44 h 732"/>
                <a:gd name="T28" fmla="*/ 138 w 225"/>
                <a:gd name="T29" fmla="*/ 29 h 732"/>
                <a:gd name="T30" fmla="*/ 130 w 225"/>
                <a:gd name="T31" fmla="*/ 18 h 732"/>
                <a:gd name="T32" fmla="*/ 128 w 225"/>
                <a:gd name="T33" fmla="*/ 13 h 732"/>
                <a:gd name="T34" fmla="*/ 126 w 225"/>
                <a:gd name="T35" fmla="*/ 11 h 732"/>
                <a:gd name="T36" fmla="*/ 120 w 225"/>
                <a:gd name="T37" fmla="*/ 7 h 732"/>
                <a:gd name="T38" fmla="*/ 103 w 225"/>
                <a:gd name="T39" fmla="*/ 1 h 732"/>
                <a:gd name="T40" fmla="*/ 88 w 225"/>
                <a:gd name="T41" fmla="*/ 0 h 732"/>
                <a:gd name="T42" fmla="*/ 78 w 225"/>
                <a:gd name="T43" fmla="*/ 4 h 732"/>
                <a:gd name="T44" fmla="*/ 69 w 225"/>
                <a:gd name="T45" fmla="*/ 12 h 732"/>
                <a:gd name="T46" fmla="*/ 59 w 225"/>
                <a:gd name="T47" fmla="*/ 23 h 732"/>
                <a:gd name="T48" fmla="*/ 57 w 225"/>
                <a:gd name="T49" fmla="*/ 42 h 732"/>
                <a:gd name="T50" fmla="*/ 59 w 225"/>
                <a:gd name="T51" fmla="*/ 64 h 732"/>
                <a:gd name="T52" fmla="*/ 62 w 225"/>
                <a:gd name="T53" fmla="*/ 80 h 732"/>
                <a:gd name="T54" fmla="*/ 75 w 225"/>
                <a:gd name="T55" fmla="*/ 94 h 732"/>
                <a:gd name="T56" fmla="*/ 74 w 225"/>
                <a:gd name="T57" fmla="*/ 107 h 732"/>
                <a:gd name="T58" fmla="*/ 58 w 225"/>
                <a:gd name="T59" fmla="*/ 117 h 732"/>
                <a:gd name="T60" fmla="*/ 36 w 225"/>
                <a:gd name="T61" fmla="*/ 133 h 732"/>
                <a:gd name="T62" fmla="*/ 19 w 225"/>
                <a:gd name="T63" fmla="*/ 146 h 732"/>
                <a:gd name="T64" fmla="*/ 16 w 225"/>
                <a:gd name="T65" fmla="*/ 158 h 732"/>
                <a:gd name="T66" fmla="*/ 12 w 225"/>
                <a:gd name="T67" fmla="*/ 190 h 732"/>
                <a:gd name="T68" fmla="*/ 7 w 225"/>
                <a:gd name="T69" fmla="*/ 234 h 732"/>
                <a:gd name="T70" fmla="*/ 3 w 225"/>
                <a:gd name="T71" fmla="*/ 270 h 732"/>
                <a:gd name="T72" fmla="*/ 2 w 225"/>
                <a:gd name="T73" fmla="*/ 287 h 732"/>
                <a:gd name="T74" fmla="*/ 1 w 225"/>
                <a:gd name="T75" fmla="*/ 317 h 732"/>
                <a:gd name="T76" fmla="*/ 0 w 225"/>
                <a:gd name="T77" fmla="*/ 355 h 732"/>
                <a:gd name="T78" fmla="*/ 1 w 225"/>
                <a:gd name="T79" fmla="*/ 391 h 732"/>
                <a:gd name="T80" fmla="*/ 6 w 225"/>
                <a:gd name="T81" fmla="*/ 407 h 732"/>
                <a:gd name="T82" fmla="*/ 12 w 225"/>
                <a:gd name="T83" fmla="*/ 412 h 732"/>
                <a:gd name="T84" fmla="*/ 21 w 225"/>
                <a:gd name="T85" fmla="*/ 413 h 732"/>
                <a:gd name="T86" fmla="*/ 26 w 225"/>
                <a:gd name="T87" fmla="*/ 413 h 732"/>
                <a:gd name="T88" fmla="*/ 24 w 225"/>
                <a:gd name="T89" fmla="*/ 402 h 732"/>
                <a:gd name="T90" fmla="*/ 33 w 225"/>
                <a:gd name="T91" fmla="*/ 405 h 732"/>
                <a:gd name="T92" fmla="*/ 31 w 225"/>
                <a:gd name="T93" fmla="*/ 534 h 732"/>
                <a:gd name="T94" fmla="*/ 26 w 225"/>
                <a:gd name="T95" fmla="*/ 674 h 732"/>
                <a:gd name="T96" fmla="*/ 58 w 225"/>
                <a:gd name="T97" fmla="*/ 691 h 732"/>
                <a:gd name="T98" fmla="*/ 103 w 225"/>
                <a:gd name="T99" fmla="*/ 693 h 732"/>
                <a:gd name="T100" fmla="*/ 109 w 225"/>
                <a:gd name="T101" fmla="*/ 703 h 732"/>
                <a:gd name="T102" fmla="*/ 119 w 225"/>
                <a:gd name="T103" fmla="*/ 716 h 732"/>
                <a:gd name="T104" fmla="*/ 129 w 225"/>
                <a:gd name="T105" fmla="*/ 727 h 732"/>
                <a:gd name="T106" fmla="*/ 138 w 225"/>
                <a:gd name="T107" fmla="*/ 731 h 732"/>
                <a:gd name="T108" fmla="*/ 148 w 225"/>
                <a:gd name="T109" fmla="*/ 729 h 732"/>
                <a:gd name="T110" fmla="*/ 155 w 225"/>
                <a:gd name="T111" fmla="*/ 727 h 732"/>
                <a:gd name="T112" fmla="*/ 161 w 225"/>
                <a:gd name="T113" fmla="*/ 726 h 732"/>
                <a:gd name="T114" fmla="*/ 154 w 225"/>
                <a:gd name="T115" fmla="*/ 700 h 732"/>
                <a:gd name="T116" fmla="*/ 169 w 225"/>
                <a:gd name="T117" fmla="*/ 542 h 732"/>
                <a:gd name="T118" fmla="*/ 177 w 225"/>
                <a:gd name="T119" fmla="*/ 379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5" h="732">
                  <a:moveTo>
                    <a:pt x="177" y="379"/>
                  </a:moveTo>
                  <a:lnTo>
                    <a:pt x="181" y="412"/>
                  </a:lnTo>
                  <a:lnTo>
                    <a:pt x="210" y="371"/>
                  </a:lnTo>
                  <a:lnTo>
                    <a:pt x="202" y="303"/>
                  </a:lnTo>
                  <a:lnTo>
                    <a:pt x="224" y="251"/>
                  </a:lnTo>
                  <a:lnTo>
                    <a:pt x="222" y="249"/>
                  </a:lnTo>
                  <a:lnTo>
                    <a:pt x="220" y="240"/>
                  </a:lnTo>
                  <a:lnTo>
                    <a:pt x="217" y="226"/>
                  </a:lnTo>
                  <a:lnTo>
                    <a:pt x="214" y="211"/>
                  </a:lnTo>
                  <a:lnTo>
                    <a:pt x="209" y="195"/>
                  </a:lnTo>
                  <a:lnTo>
                    <a:pt x="204" y="179"/>
                  </a:lnTo>
                  <a:lnTo>
                    <a:pt x="197" y="166"/>
                  </a:lnTo>
                  <a:lnTo>
                    <a:pt x="191" y="156"/>
                  </a:lnTo>
                  <a:lnTo>
                    <a:pt x="184" y="147"/>
                  </a:lnTo>
                  <a:lnTo>
                    <a:pt x="174" y="138"/>
                  </a:lnTo>
                  <a:lnTo>
                    <a:pt x="164" y="130"/>
                  </a:lnTo>
                  <a:lnTo>
                    <a:pt x="153" y="122"/>
                  </a:lnTo>
                  <a:lnTo>
                    <a:pt x="143" y="116"/>
                  </a:lnTo>
                  <a:lnTo>
                    <a:pt x="134" y="111"/>
                  </a:lnTo>
                  <a:lnTo>
                    <a:pt x="128" y="107"/>
                  </a:lnTo>
                  <a:lnTo>
                    <a:pt x="126" y="106"/>
                  </a:lnTo>
                  <a:lnTo>
                    <a:pt x="134" y="97"/>
                  </a:lnTo>
                  <a:lnTo>
                    <a:pt x="135" y="70"/>
                  </a:lnTo>
                  <a:lnTo>
                    <a:pt x="135" y="68"/>
                  </a:lnTo>
                  <a:lnTo>
                    <a:pt x="136" y="64"/>
                  </a:lnTo>
                  <a:lnTo>
                    <a:pt x="138" y="59"/>
                  </a:lnTo>
                  <a:lnTo>
                    <a:pt x="139" y="52"/>
                  </a:lnTo>
                  <a:lnTo>
                    <a:pt x="140" y="44"/>
                  </a:lnTo>
                  <a:lnTo>
                    <a:pt x="139" y="37"/>
                  </a:lnTo>
                  <a:lnTo>
                    <a:pt x="138" y="29"/>
                  </a:lnTo>
                  <a:lnTo>
                    <a:pt x="134" y="23"/>
                  </a:lnTo>
                  <a:lnTo>
                    <a:pt x="130" y="18"/>
                  </a:lnTo>
                  <a:lnTo>
                    <a:pt x="129" y="14"/>
                  </a:lnTo>
                  <a:lnTo>
                    <a:pt x="128" y="13"/>
                  </a:lnTo>
                  <a:lnTo>
                    <a:pt x="128" y="12"/>
                  </a:lnTo>
                  <a:lnTo>
                    <a:pt x="126" y="11"/>
                  </a:lnTo>
                  <a:lnTo>
                    <a:pt x="125" y="9"/>
                  </a:lnTo>
                  <a:lnTo>
                    <a:pt x="120" y="7"/>
                  </a:lnTo>
                  <a:lnTo>
                    <a:pt x="114" y="4"/>
                  </a:lnTo>
                  <a:lnTo>
                    <a:pt x="103" y="1"/>
                  </a:lnTo>
                  <a:lnTo>
                    <a:pt x="94" y="0"/>
                  </a:lnTo>
                  <a:lnTo>
                    <a:pt x="88" y="0"/>
                  </a:lnTo>
                  <a:lnTo>
                    <a:pt x="82" y="1"/>
                  </a:lnTo>
                  <a:lnTo>
                    <a:pt x="78" y="4"/>
                  </a:lnTo>
                  <a:lnTo>
                    <a:pt x="73" y="8"/>
                  </a:lnTo>
                  <a:lnTo>
                    <a:pt x="69" y="12"/>
                  </a:lnTo>
                  <a:lnTo>
                    <a:pt x="63" y="17"/>
                  </a:lnTo>
                  <a:lnTo>
                    <a:pt x="59" y="23"/>
                  </a:lnTo>
                  <a:lnTo>
                    <a:pt x="57" y="32"/>
                  </a:lnTo>
                  <a:lnTo>
                    <a:pt x="57" y="42"/>
                  </a:lnTo>
                  <a:lnTo>
                    <a:pt x="58" y="54"/>
                  </a:lnTo>
                  <a:lnTo>
                    <a:pt x="59" y="64"/>
                  </a:lnTo>
                  <a:lnTo>
                    <a:pt x="60" y="74"/>
                  </a:lnTo>
                  <a:lnTo>
                    <a:pt x="62" y="80"/>
                  </a:lnTo>
                  <a:lnTo>
                    <a:pt x="62" y="83"/>
                  </a:lnTo>
                  <a:lnTo>
                    <a:pt x="75" y="94"/>
                  </a:lnTo>
                  <a:lnTo>
                    <a:pt x="77" y="106"/>
                  </a:lnTo>
                  <a:lnTo>
                    <a:pt x="74" y="107"/>
                  </a:lnTo>
                  <a:lnTo>
                    <a:pt x="68" y="112"/>
                  </a:lnTo>
                  <a:lnTo>
                    <a:pt x="58" y="117"/>
                  </a:lnTo>
                  <a:lnTo>
                    <a:pt x="47" y="125"/>
                  </a:lnTo>
                  <a:lnTo>
                    <a:pt x="36" y="133"/>
                  </a:lnTo>
                  <a:lnTo>
                    <a:pt x="26" y="140"/>
                  </a:lnTo>
                  <a:lnTo>
                    <a:pt x="19" y="146"/>
                  </a:lnTo>
                  <a:lnTo>
                    <a:pt x="17" y="151"/>
                  </a:lnTo>
                  <a:lnTo>
                    <a:pt x="16" y="158"/>
                  </a:lnTo>
                  <a:lnTo>
                    <a:pt x="14" y="172"/>
                  </a:lnTo>
                  <a:lnTo>
                    <a:pt x="12" y="190"/>
                  </a:lnTo>
                  <a:lnTo>
                    <a:pt x="9" y="211"/>
                  </a:lnTo>
                  <a:lnTo>
                    <a:pt x="7" y="234"/>
                  </a:lnTo>
                  <a:lnTo>
                    <a:pt x="4" y="253"/>
                  </a:lnTo>
                  <a:lnTo>
                    <a:pt x="3" y="270"/>
                  </a:lnTo>
                  <a:lnTo>
                    <a:pt x="2" y="280"/>
                  </a:lnTo>
                  <a:lnTo>
                    <a:pt x="2" y="287"/>
                  </a:lnTo>
                  <a:lnTo>
                    <a:pt x="1" y="299"/>
                  </a:lnTo>
                  <a:lnTo>
                    <a:pt x="1" y="317"/>
                  </a:lnTo>
                  <a:lnTo>
                    <a:pt x="0" y="335"/>
                  </a:lnTo>
                  <a:lnTo>
                    <a:pt x="0" y="355"/>
                  </a:lnTo>
                  <a:lnTo>
                    <a:pt x="0" y="374"/>
                  </a:lnTo>
                  <a:lnTo>
                    <a:pt x="1" y="391"/>
                  </a:lnTo>
                  <a:lnTo>
                    <a:pt x="3" y="403"/>
                  </a:lnTo>
                  <a:lnTo>
                    <a:pt x="6" y="407"/>
                  </a:lnTo>
                  <a:lnTo>
                    <a:pt x="8" y="411"/>
                  </a:lnTo>
                  <a:lnTo>
                    <a:pt x="12" y="412"/>
                  </a:lnTo>
                  <a:lnTo>
                    <a:pt x="16" y="413"/>
                  </a:lnTo>
                  <a:lnTo>
                    <a:pt x="21" y="413"/>
                  </a:lnTo>
                  <a:lnTo>
                    <a:pt x="23" y="413"/>
                  </a:lnTo>
                  <a:lnTo>
                    <a:pt x="26" y="413"/>
                  </a:lnTo>
                  <a:lnTo>
                    <a:pt x="27" y="413"/>
                  </a:lnTo>
                  <a:lnTo>
                    <a:pt x="24" y="402"/>
                  </a:lnTo>
                  <a:lnTo>
                    <a:pt x="14" y="395"/>
                  </a:lnTo>
                  <a:lnTo>
                    <a:pt x="33" y="405"/>
                  </a:lnTo>
                  <a:lnTo>
                    <a:pt x="28" y="503"/>
                  </a:lnTo>
                  <a:lnTo>
                    <a:pt x="31" y="534"/>
                  </a:lnTo>
                  <a:lnTo>
                    <a:pt x="58" y="646"/>
                  </a:lnTo>
                  <a:lnTo>
                    <a:pt x="26" y="674"/>
                  </a:lnTo>
                  <a:lnTo>
                    <a:pt x="21" y="692"/>
                  </a:lnTo>
                  <a:lnTo>
                    <a:pt x="58" y="691"/>
                  </a:lnTo>
                  <a:lnTo>
                    <a:pt x="102" y="692"/>
                  </a:lnTo>
                  <a:lnTo>
                    <a:pt x="103" y="693"/>
                  </a:lnTo>
                  <a:lnTo>
                    <a:pt x="105" y="697"/>
                  </a:lnTo>
                  <a:lnTo>
                    <a:pt x="109" y="703"/>
                  </a:lnTo>
                  <a:lnTo>
                    <a:pt x="113" y="709"/>
                  </a:lnTo>
                  <a:lnTo>
                    <a:pt x="119" y="716"/>
                  </a:lnTo>
                  <a:lnTo>
                    <a:pt x="124" y="722"/>
                  </a:lnTo>
                  <a:lnTo>
                    <a:pt x="129" y="727"/>
                  </a:lnTo>
                  <a:lnTo>
                    <a:pt x="133" y="729"/>
                  </a:lnTo>
                  <a:lnTo>
                    <a:pt x="138" y="731"/>
                  </a:lnTo>
                  <a:lnTo>
                    <a:pt x="143" y="729"/>
                  </a:lnTo>
                  <a:lnTo>
                    <a:pt x="148" y="729"/>
                  </a:lnTo>
                  <a:lnTo>
                    <a:pt x="151" y="728"/>
                  </a:lnTo>
                  <a:lnTo>
                    <a:pt x="155" y="727"/>
                  </a:lnTo>
                  <a:lnTo>
                    <a:pt x="159" y="727"/>
                  </a:lnTo>
                  <a:lnTo>
                    <a:pt x="161" y="726"/>
                  </a:lnTo>
                  <a:lnTo>
                    <a:pt x="161" y="726"/>
                  </a:lnTo>
                  <a:lnTo>
                    <a:pt x="154" y="700"/>
                  </a:lnTo>
                  <a:lnTo>
                    <a:pt x="143" y="670"/>
                  </a:lnTo>
                  <a:lnTo>
                    <a:pt x="169" y="542"/>
                  </a:lnTo>
                  <a:lnTo>
                    <a:pt x="174" y="422"/>
                  </a:lnTo>
                  <a:lnTo>
                    <a:pt x="177" y="379"/>
                  </a:lnTo>
                </a:path>
              </a:pathLst>
            </a:custGeom>
            <a:solidFill>
              <a:srgbClr val="9966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47" name="Freeform 31"/>
            <p:cNvSpPr>
              <a:spLocks/>
            </p:cNvSpPr>
            <p:nvPr/>
          </p:nvSpPr>
          <p:spPr bwMode="auto">
            <a:xfrm>
              <a:off x="1266" y="2915"/>
              <a:ext cx="220" cy="717"/>
            </a:xfrm>
            <a:custGeom>
              <a:avLst/>
              <a:gdLst>
                <a:gd name="T0" fmla="*/ 219 w 220"/>
                <a:gd name="T1" fmla="*/ 600 h 717"/>
                <a:gd name="T2" fmla="*/ 202 w 220"/>
                <a:gd name="T3" fmla="*/ 416 h 717"/>
                <a:gd name="T4" fmla="*/ 207 w 220"/>
                <a:gd name="T5" fmla="*/ 408 h 717"/>
                <a:gd name="T6" fmla="*/ 211 w 220"/>
                <a:gd name="T7" fmla="*/ 402 h 717"/>
                <a:gd name="T8" fmla="*/ 207 w 220"/>
                <a:gd name="T9" fmla="*/ 380 h 717"/>
                <a:gd name="T10" fmla="*/ 209 w 220"/>
                <a:gd name="T11" fmla="*/ 297 h 717"/>
                <a:gd name="T12" fmla="*/ 206 w 220"/>
                <a:gd name="T13" fmla="*/ 236 h 717"/>
                <a:gd name="T14" fmla="*/ 196 w 220"/>
                <a:gd name="T15" fmla="*/ 167 h 717"/>
                <a:gd name="T16" fmla="*/ 174 w 220"/>
                <a:gd name="T17" fmla="*/ 137 h 717"/>
                <a:gd name="T18" fmla="*/ 142 w 220"/>
                <a:gd name="T19" fmla="*/ 115 h 717"/>
                <a:gd name="T20" fmla="*/ 126 w 220"/>
                <a:gd name="T21" fmla="*/ 105 h 717"/>
                <a:gd name="T22" fmla="*/ 138 w 220"/>
                <a:gd name="T23" fmla="*/ 64 h 717"/>
                <a:gd name="T24" fmla="*/ 141 w 220"/>
                <a:gd name="T25" fmla="*/ 49 h 717"/>
                <a:gd name="T26" fmla="*/ 137 w 220"/>
                <a:gd name="T27" fmla="*/ 28 h 717"/>
                <a:gd name="T28" fmla="*/ 127 w 220"/>
                <a:gd name="T29" fmla="*/ 12 h 717"/>
                <a:gd name="T30" fmla="*/ 121 w 220"/>
                <a:gd name="T31" fmla="*/ 3 h 717"/>
                <a:gd name="T32" fmla="*/ 98 w 220"/>
                <a:gd name="T33" fmla="*/ 0 h 717"/>
                <a:gd name="T34" fmla="*/ 76 w 220"/>
                <a:gd name="T35" fmla="*/ 2 h 717"/>
                <a:gd name="T36" fmla="*/ 71 w 220"/>
                <a:gd name="T37" fmla="*/ 8 h 717"/>
                <a:gd name="T38" fmla="*/ 59 w 220"/>
                <a:gd name="T39" fmla="*/ 21 h 717"/>
                <a:gd name="T40" fmla="*/ 56 w 220"/>
                <a:gd name="T41" fmla="*/ 42 h 717"/>
                <a:gd name="T42" fmla="*/ 60 w 220"/>
                <a:gd name="T43" fmla="*/ 59 h 717"/>
                <a:gd name="T44" fmla="*/ 76 w 220"/>
                <a:gd name="T45" fmla="*/ 105 h 717"/>
                <a:gd name="T46" fmla="*/ 58 w 220"/>
                <a:gd name="T47" fmla="*/ 117 h 717"/>
                <a:gd name="T48" fmla="*/ 25 w 220"/>
                <a:gd name="T49" fmla="*/ 139 h 717"/>
                <a:gd name="T50" fmla="*/ 16 w 220"/>
                <a:gd name="T51" fmla="*/ 157 h 717"/>
                <a:gd name="T52" fmla="*/ 9 w 220"/>
                <a:gd name="T53" fmla="*/ 211 h 717"/>
                <a:gd name="T54" fmla="*/ 3 w 220"/>
                <a:gd name="T55" fmla="*/ 268 h 717"/>
                <a:gd name="T56" fmla="*/ 1 w 220"/>
                <a:gd name="T57" fmla="*/ 298 h 717"/>
                <a:gd name="T58" fmla="*/ 0 w 220"/>
                <a:gd name="T59" fmla="*/ 354 h 717"/>
                <a:gd name="T60" fmla="*/ 3 w 220"/>
                <a:gd name="T61" fmla="*/ 402 h 717"/>
                <a:gd name="T62" fmla="*/ 12 w 220"/>
                <a:gd name="T63" fmla="*/ 411 h 717"/>
                <a:gd name="T64" fmla="*/ 23 w 220"/>
                <a:gd name="T65" fmla="*/ 412 h 717"/>
                <a:gd name="T66" fmla="*/ 14 w 220"/>
                <a:gd name="T67" fmla="*/ 393 h 717"/>
                <a:gd name="T68" fmla="*/ 63 w 220"/>
                <a:gd name="T69" fmla="*/ 666 h 717"/>
                <a:gd name="T70" fmla="*/ 71 w 220"/>
                <a:gd name="T71" fmla="*/ 713 h 717"/>
                <a:gd name="T72" fmla="*/ 107 w 220"/>
                <a:gd name="T73" fmla="*/ 693 h 717"/>
                <a:gd name="T74" fmla="*/ 128 w 220"/>
                <a:gd name="T75" fmla="*/ 706 h 717"/>
                <a:gd name="T76" fmla="*/ 148 w 220"/>
                <a:gd name="T77" fmla="*/ 714 h 717"/>
                <a:gd name="T78" fmla="*/ 162 w 220"/>
                <a:gd name="T79" fmla="*/ 714 h 717"/>
                <a:gd name="T80" fmla="*/ 173 w 220"/>
                <a:gd name="T81" fmla="*/ 712 h 717"/>
                <a:gd name="T82" fmla="*/ 168 w 220"/>
                <a:gd name="T83" fmla="*/ 685 h 717"/>
                <a:gd name="T84" fmla="*/ 176 w 220"/>
                <a:gd name="T85" fmla="*/ 392 h 717"/>
                <a:gd name="T86" fmla="*/ 184 w 220"/>
                <a:gd name="T87" fmla="*/ 408 h 717"/>
                <a:gd name="T88" fmla="*/ 185 w 220"/>
                <a:gd name="T89" fmla="*/ 410 h 717"/>
                <a:gd name="T90" fmla="*/ 188 w 220"/>
                <a:gd name="T91" fmla="*/ 412 h 717"/>
                <a:gd name="T92" fmla="*/ 190 w 220"/>
                <a:gd name="T93" fmla="*/ 429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0" h="717">
                  <a:moveTo>
                    <a:pt x="175" y="429"/>
                  </a:moveTo>
                  <a:lnTo>
                    <a:pt x="175" y="600"/>
                  </a:lnTo>
                  <a:lnTo>
                    <a:pt x="219" y="600"/>
                  </a:lnTo>
                  <a:lnTo>
                    <a:pt x="219" y="429"/>
                  </a:lnTo>
                  <a:lnTo>
                    <a:pt x="202" y="429"/>
                  </a:lnTo>
                  <a:lnTo>
                    <a:pt x="202" y="416"/>
                  </a:lnTo>
                  <a:lnTo>
                    <a:pt x="204" y="413"/>
                  </a:lnTo>
                  <a:lnTo>
                    <a:pt x="206" y="411"/>
                  </a:lnTo>
                  <a:lnTo>
                    <a:pt x="207" y="408"/>
                  </a:lnTo>
                  <a:lnTo>
                    <a:pt x="209" y="406"/>
                  </a:lnTo>
                  <a:lnTo>
                    <a:pt x="210" y="403"/>
                  </a:lnTo>
                  <a:lnTo>
                    <a:pt x="211" y="402"/>
                  </a:lnTo>
                  <a:lnTo>
                    <a:pt x="212" y="400"/>
                  </a:lnTo>
                  <a:lnTo>
                    <a:pt x="212" y="400"/>
                  </a:lnTo>
                  <a:lnTo>
                    <a:pt x="207" y="380"/>
                  </a:lnTo>
                  <a:lnTo>
                    <a:pt x="207" y="380"/>
                  </a:lnTo>
                  <a:lnTo>
                    <a:pt x="210" y="302"/>
                  </a:lnTo>
                  <a:lnTo>
                    <a:pt x="209" y="297"/>
                  </a:lnTo>
                  <a:lnTo>
                    <a:pt x="209" y="282"/>
                  </a:lnTo>
                  <a:lnTo>
                    <a:pt x="207" y="261"/>
                  </a:lnTo>
                  <a:lnTo>
                    <a:pt x="206" y="236"/>
                  </a:lnTo>
                  <a:lnTo>
                    <a:pt x="204" y="210"/>
                  </a:lnTo>
                  <a:lnTo>
                    <a:pt x="200" y="187"/>
                  </a:lnTo>
                  <a:lnTo>
                    <a:pt x="196" y="167"/>
                  </a:lnTo>
                  <a:lnTo>
                    <a:pt x="190" y="154"/>
                  </a:lnTo>
                  <a:lnTo>
                    <a:pt x="183" y="146"/>
                  </a:lnTo>
                  <a:lnTo>
                    <a:pt x="174" y="137"/>
                  </a:lnTo>
                  <a:lnTo>
                    <a:pt x="163" y="128"/>
                  </a:lnTo>
                  <a:lnTo>
                    <a:pt x="152" y="121"/>
                  </a:lnTo>
                  <a:lnTo>
                    <a:pt x="142" y="115"/>
                  </a:lnTo>
                  <a:lnTo>
                    <a:pt x="133" y="110"/>
                  </a:lnTo>
                  <a:lnTo>
                    <a:pt x="127" y="106"/>
                  </a:lnTo>
                  <a:lnTo>
                    <a:pt x="126" y="105"/>
                  </a:lnTo>
                  <a:lnTo>
                    <a:pt x="127" y="86"/>
                  </a:lnTo>
                  <a:lnTo>
                    <a:pt x="138" y="65"/>
                  </a:lnTo>
                  <a:lnTo>
                    <a:pt x="138" y="64"/>
                  </a:lnTo>
                  <a:lnTo>
                    <a:pt x="139" y="60"/>
                  </a:lnTo>
                  <a:lnTo>
                    <a:pt x="139" y="55"/>
                  </a:lnTo>
                  <a:lnTo>
                    <a:pt x="141" y="49"/>
                  </a:lnTo>
                  <a:lnTo>
                    <a:pt x="141" y="43"/>
                  </a:lnTo>
                  <a:lnTo>
                    <a:pt x="139" y="35"/>
                  </a:lnTo>
                  <a:lnTo>
                    <a:pt x="137" y="28"/>
                  </a:lnTo>
                  <a:lnTo>
                    <a:pt x="133" y="22"/>
                  </a:lnTo>
                  <a:lnTo>
                    <a:pt x="129" y="17"/>
                  </a:lnTo>
                  <a:lnTo>
                    <a:pt x="127" y="12"/>
                  </a:lnTo>
                  <a:lnTo>
                    <a:pt x="126" y="8"/>
                  </a:lnTo>
                  <a:lnTo>
                    <a:pt x="123" y="6"/>
                  </a:lnTo>
                  <a:lnTo>
                    <a:pt x="121" y="3"/>
                  </a:lnTo>
                  <a:lnTo>
                    <a:pt x="116" y="1"/>
                  </a:lnTo>
                  <a:lnTo>
                    <a:pt x="110" y="0"/>
                  </a:lnTo>
                  <a:lnTo>
                    <a:pt x="98" y="0"/>
                  </a:lnTo>
                  <a:lnTo>
                    <a:pt x="87" y="1"/>
                  </a:lnTo>
                  <a:lnTo>
                    <a:pt x="81" y="1"/>
                  </a:lnTo>
                  <a:lnTo>
                    <a:pt x="76" y="2"/>
                  </a:lnTo>
                  <a:lnTo>
                    <a:pt x="74" y="3"/>
                  </a:lnTo>
                  <a:lnTo>
                    <a:pt x="73" y="6"/>
                  </a:lnTo>
                  <a:lnTo>
                    <a:pt x="71" y="8"/>
                  </a:lnTo>
                  <a:lnTo>
                    <a:pt x="68" y="12"/>
                  </a:lnTo>
                  <a:lnTo>
                    <a:pt x="63" y="16"/>
                  </a:lnTo>
                  <a:lnTo>
                    <a:pt x="59" y="21"/>
                  </a:lnTo>
                  <a:lnTo>
                    <a:pt x="56" y="27"/>
                  </a:lnTo>
                  <a:lnTo>
                    <a:pt x="56" y="34"/>
                  </a:lnTo>
                  <a:lnTo>
                    <a:pt x="56" y="42"/>
                  </a:lnTo>
                  <a:lnTo>
                    <a:pt x="58" y="49"/>
                  </a:lnTo>
                  <a:lnTo>
                    <a:pt x="59" y="55"/>
                  </a:lnTo>
                  <a:lnTo>
                    <a:pt x="60" y="59"/>
                  </a:lnTo>
                  <a:lnTo>
                    <a:pt x="60" y="60"/>
                  </a:lnTo>
                  <a:lnTo>
                    <a:pt x="63" y="90"/>
                  </a:lnTo>
                  <a:lnTo>
                    <a:pt x="76" y="105"/>
                  </a:lnTo>
                  <a:lnTo>
                    <a:pt x="74" y="106"/>
                  </a:lnTo>
                  <a:lnTo>
                    <a:pt x="68" y="111"/>
                  </a:lnTo>
                  <a:lnTo>
                    <a:pt x="58" y="117"/>
                  </a:lnTo>
                  <a:lnTo>
                    <a:pt x="47" y="125"/>
                  </a:lnTo>
                  <a:lnTo>
                    <a:pt x="35" y="132"/>
                  </a:lnTo>
                  <a:lnTo>
                    <a:pt x="25" y="139"/>
                  </a:lnTo>
                  <a:lnTo>
                    <a:pt x="19" y="146"/>
                  </a:lnTo>
                  <a:lnTo>
                    <a:pt x="17" y="149"/>
                  </a:lnTo>
                  <a:lnTo>
                    <a:pt x="16" y="157"/>
                  </a:lnTo>
                  <a:lnTo>
                    <a:pt x="14" y="170"/>
                  </a:lnTo>
                  <a:lnTo>
                    <a:pt x="12" y="189"/>
                  </a:lnTo>
                  <a:lnTo>
                    <a:pt x="9" y="211"/>
                  </a:lnTo>
                  <a:lnTo>
                    <a:pt x="7" y="232"/>
                  </a:lnTo>
                  <a:lnTo>
                    <a:pt x="4" y="252"/>
                  </a:lnTo>
                  <a:lnTo>
                    <a:pt x="3" y="268"/>
                  </a:lnTo>
                  <a:lnTo>
                    <a:pt x="2" y="278"/>
                  </a:lnTo>
                  <a:lnTo>
                    <a:pt x="2" y="286"/>
                  </a:lnTo>
                  <a:lnTo>
                    <a:pt x="1" y="298"/>
                  </a:lnTo>
                  <a:lnTo>
                    <a:pt x="1" y="315"/>
                  </a:lnTo>
                  <a:lnTo>
                    <a:pt x="0" y="334"/>
                  </a:lnTo>
                  <a:lnTo>
                    <a:pt x="0" y="354"/>
                  </a:lnTo>
                  <a:lnTo>
                    <a:pt x="0" y="374"/>
                  </a:lnTo>
                  <a:lnTo>
                    <a:pt x="1" y="390"/>
                  </a:lnTo>
                  <a:lnTo>
                    <a:pt x="3" y="402"/>
                  </a:lnTo>
                  <a:lnTo>
                    <a:pt x="6" y="406"/>
                  </a:lnTo>
                  <a:lnTo>
                    <a:pt x="8" y="410"/>
                  </a:lnTo>
                  <a:lnTo>
                    <a:pt x="12" y="411"/>
                  </a:lnTo>
                  <a:lnTo>
                    <a:pt x="17" y="412"/>
                  </a:lnTo>
                  <a:lnTo>
                    <a:pt x="21" y="412"/>
                  </a:lnTo>
                  <a:lnTo>
                    <a:pt x="23" y="412"/>
                  </a:lnTo>
                  <a:lnTo>
                    <a:pt x="25" y="412"/>
                  </a:lnTo>
                  <a:lnTo>
                    <a:pt x="27" y="412"/>
                  </a:lnTo>
                  <a:lnTo>
                    <a:pt x="14" y="393"/>
                  </a:lnTo>
                  <a:lnTo>
                    <a:pt x="34" y="262"/>
                  </a:lnTo>
                  <a:lnTo>
                    <a:pt x="34" y="403"/>
                  </a:lnTo>
                  <a:lnTo>
                    <a:pt x="63" y="666"/>
                  </a:lnTo>
                  <a:lnTo>
                    <a:pt x="39" y="696"/>
                  </a:lnTo>
                  <a:lnTo>
                    <a:pt x="34" y="714"/>
                  </a:lnTo>
                  <a:lnTo>
                    <a:pt x="71" y="713"/>
                  </a:lnTo>
                  <a:lnTo>
                    <a:pt x="101" y="691"/>
                  </a:lnTo>
                  <a:lnTo>
                    <a:pt x="102" y="691"/>
                  </a:lnTo>
                  <a:lnTo>
                    <a:pt x="107" y="693"/>
                  </a:lnTo>
                  <a:lnTo>
                    <a:pt x="113" y="697"/>
                  </a:lnTo>
                  <a:lnTo>
                    <a:pt x="121" y="702"/>
                  </a:lnTo>
                  <a:lnTo>
                    <a:pt x="128" y="706"/>
                  </a:lnTo>
                  <a:lnTo>
                    <a:pt x="136" y="709"/>
                  </a:lnTo>
                  <a:lnTo>
                    <a:pt x="143" y="713"/>
                  </a:lnTo>
                  <a:lnTo>
                    <a:pt x="148" y="714"/>
                  </a:lnTo>
                  <a:lnTo>
                    <a:pt x="152" y="716"/>
                  </a:lnTo>
                  <a:lnTo>
                    <a:pt x="157" y="716"/>
                  </a:lnTo>
                  <a:lnTo>
                    <a:pt x="162" y="714"/>
                  </a:lnTo>
                  <a:lnTo>
                    <a:pt x="165" y="713"/>
                  </a:lnTo>
                  <a:lnTo>
                    <a:pt x="169" y="713"/>
                  </a:lnTo>
                  <a:lnTo>
                    <a:pt x="173" y="712"/>
                  </a:lnTo>
                  <a:lnTo>
                    <a:pt x="175" y="711"/>
                  </a:lnTo>
                  <a:lnTo>
                    <a:pt x="175" y="711"/>
                  </a:lnTo>
                  <a:lnTo>
                    <a:pt x="168" y="685"/>
                  </a:lnTo>
                  <a:lnTo>
                    <a:pt x="142" y="668"/>
                  </a:lnTo>
                  <a:lnTo>
                    <a:pt x="167" y="421"/>
                  </a:lnTo>
                  <a:lnTo>
                    <a:pt x="176" y="392"/>
                  </a:lnTo>
                  <a:lnTo>
                    <a:pt x="164" y="250"/>
                  </a:lnTo>
                  <a:lnTo>
                    <a:pt x="191" y="396"/>
                  </a:lnTo>
                  <a:lnTo>
                    <a:pt x="184" y="408"/>
                  </a:lnTo>
                  <a:lnTo>
                    <a:pt x="184" y="408"/>
                  </a:lnTo>
                  <a:lnTo>
                    <a:pt x="184" y="408"/>
                  </a:lnTo>
                  <a:lnTo>
                    <a:pt x="185" y="410"/>
                  </a:lnTo>
                  <a:lnTo>
                    <a:pt x="185" y="410"/>
                  </a:lnTo>
                  <a:lnTo>
                    <a:pt x="186" y="411"/>
                  </a:lnTo>
                  <a:lnTo>
                    <a:pt x="188" y="412"/>
                  </a:lnTo>
                  <a:lnTo>
                    <a:pt x="189" y="413"/>
                  </a:lnTo>
                  <a:lnTo>
                    <a:pt x="190" y="413"/>
                  </a:lnTo>
                  <a:lnTo>
                    <a:pt x="190" y="429"/>
                  </a:lnTo>
                  <a:lnTo>
                    <a:pt x="175" y="429"/>
                  </a:lnTo>
                </a:path>
              </a:pathLst>
            </a:custGeom>
            <a:solidFill>
              <a:srgbClr val="00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48" name="Freeform 32"/>
            <p:cNvSpPr>
              <a:spLocks/>
            </p:cNvSpPr>
            <p:nvPr/>
          </p:nvSpPr>
          <p:spPr bwMode="auto">
            <a:xfrm>
              <a:off x="903" y="2963"/>
              <a:ext cx="215" cy="686"/>
            </a:xfrm>
            <a:custGeom>
              <a:avLst/>
              <a:gdLst>
                <a:gd name="T0" fmla="*/ 117 w 215"/>
                <a:gd name="T1" fmla="*/ 323 h 686"/>
                <a:gd name="T2" fmla="*/ 117 w 215"/>
                <a:gd name="T3" fmla="*/ 323 h 686"/>
                <a:gd name="T4" fmla="*/ 121 w 215"/>
                <a:gd name="T5" fmla="*/ 321 h 686"/>
                <a:gd name="T6" fmla="*/ 119 w 215"/>
                <a:gd name="T7" fmla="*/ 322 h 686"/>
                <a:gd name="T8" fmla="*/ 196 w 215"/>
                <a:gd name="T9" fmla="*/ 645 h 686"/>
                <a:gd name="T10" fmla="*/ 163 w 215"/>
                <a:gd name="T11" fmla="*/ 603 h 686"/>
                <a:gd name="T12" fmla="*/ 170 w 215"/>
                <a:gd name="T13" fmla="*/ 508 h 686"/>
                <a:gd name="T14" fmla="*/ 175 w 215"/>
                <a:gd name="T15" fmla="*/ 473 h 686"/>
                <a:gd name="T16" fmla="*/ 185 w 215"/>
                <a:gd name="T17" fmla="*/ 450 h 686"/>
                <a:gd name="T18" fmla="*/ 174 w 215"/>
                <a:gd name="T19" fmla="*/ 310 h 686"/>
                <a:gd name="T20" fmla="*/ 184 w 215"/>
                <a:gd name="T21" fmla="*/ 330 h 686"/>
                <a:gd name="T22" fmla="*/ 194 w 215"/>
                <a:gd name="T23" fmla="*/ 311 h 686"/>
                <a:gd name="T24" fmla="*/ 181 w 215"/>
                <a:gd name="T25" fmla="*/ 273 h 686"/>
                <a:gd name="T26" fmla="*/ 188 w 215"/>
                <a:gd name="T27" fmla="*/ 204 h 686"/>
                <a:gd name="T28" fmla="*/ 159 w 215"/>
                <a:gd name="T29" fmla="*/ 116 h 686"/>
                <a:gd name="T30" fmla="*/ 138 w 215"/>
                <a:gd name="T31" fmla="*/ 101 h 686"/>
                <a:gd name="T32" fmla="*/ 147 w 215"/>
                <a:gd name="T33" fmla="*/ 98 h 686"/>
                <a:gd name="T34" fmla="*/ 152 w 215"/>
                <a:gd name="T35" fmla="*/ 81 h 686"/>
                <a:gd name="T36" fmla="*/ 142 w 215"/>
                <a:gd name="T37" fmla="*/ 71 h 686"/>
                <a:gd name="T38" fmla="*/ 138 w 215"/>
                <a:gd name="T39" fmla="*/ 42 h 686"/>
                <a:gd name="T40" fmla="*/ 142 w 215"/>
                <a:gd name="T41" fmla="*/ 27 h 686"/>
                <a:gd name="T42" fmla="*/ 131 w 215"/>
                <a:gd name="T43" fmla="*/ 11 h 686"/>
                <a:gd name="T44" fmla="*/ 116 w 215"/>
                <a:gd name="T45" fmla="*/ 0 h 686"/>
                <a:gd name="T46" fmla="*/ 81 w 215"/>
                <a:gd name="T47" fmla="*/ 6 h 686"/>
                <a:gd name="T48" fmla="*/ 61 w 215"/>
                <a:gd name="T49" fmla="*/ 34 h 686"/>
                <a:gd name="T50" fmla="*/ 47 w 215"/>
                <a:gd name="T51" fmla="*/ 72 h 686"/>
                <a:gd name="T52" fmla="*/ 34 w 215"/>
                <a:gd name="T53" fmla="*/ 90 h 686"/>
                <a:gd name="T54" fmla="*/ 45 w 215"/>
                <a:gd name="T55" fmla="*/ 101 h 686"/>
                <a:gd name="T56" fmla="*/ 42 w 215"/>
                <a:gd name="T57" fmla="*/ 116 h 686"/>
                <a:gd name="T58" fmla="*/ 8 w 215"/>
                <a:gd name="T59" fmla="*/ 186 h 686"/>
                <a:gd name="T60" fmla="*/ 1 w 215"/>
                <a:gd name="T61" fmla="*/ 233 h 686"/>
                <a:gd name="T62" fmla="*/ 19 w 215"/>
                <a:gd name="T63" fmla="*/ 293 h 686"/>
                <a:gd name="T64" fmla="*/ 21 w 215"/>
                <a:gd name="T65" fmla="*/ 391 h 686"/>
                <a:gd name="T66" fmla="*/ 19 w 215"/>
                <a:gd name="T67" fmla="*/ 463 h 686"/>
                <a:gd name="T68" fmla="*/ 42 w 215"/>
                <a:gd name="T69" fmla="*/ 477 h 686"/>
                <a:gd name="T70" fmla="*/ 50 w 215"/>
                <a:gd name="T71" fmla="*/ 488 h 686"/>
                <a:gd name="T72" fmla="*/ 59 w 215"/>
                <a:gd name="T73" fmla="*/ 515 h 686"/>
                <a:gd name="T74" fmla="*/ 56 w 215"/>
                <a:gd name="T75" fmla="*/ 526 h 686"/>
                <a:gd name="T76" fmla="*/ 55 w 215"/>
                <a:gd name="T77" fmla="*/ 561 h 686"/>
                <a:gd name="T78" fmla="*/ 68 w 215"/>
                <a:gd name="T79" fmla="*/ 612 h 686"/>
                <a:gd name="T80" fmla="*/ 64 w 215"/>
                <a:gd name="T81" fmla="*/ 676 h 686"/>
                <a:gd name="T82" fmla="*/ 81 w 215"/>
                <a:gd name="T83" fmla="*/ 685 h 686"/>
                <a:gd name="T84" fmla="*/ 94 w 215"/>
                <a:gd name="T85" fmla="*/ 666 h 686"/>
                <a:gd name="T86" fmla="*/ 87 w 215"/>
                <a:gd name="T87" fmla="*/ 608 h 686"/>
                <a:gd name="T88" fmla="*/ 123 w 215"/>
                <a:gd name="T89" fmla="*/ 499 h 686"/>
                <a:gd name="T90" fmla="*/ 126 w 215"/>
                <a:gd name="T91" fmla="*/ 534 h 686"/>
                <a:gd name="T92" fmla="*/ 136 w 215"/>
                <a:gd name="T93" fmla="*/ 587 h 686"/>
                <a:gd name="T94" fmla="*/ 138 w 215"/>
                <a:gd name="T95" fmla="*/ 654 h 686"/>
                <a:gd name="T96" fmla="*/ 157 w 215"/>
                <a:gd name="T97" fmla="*/ 655 h 686"/>
                <a:gd name="T98" fmla="*/ 181 w 215"/>
                <a:gd name="T99" fmla="*/ 667 h 686"/>
                <a:gd name="T100" fmla="*/ 207 w 215"/>
                <a:gd name="T101" fmla="*/ 670 h 686"/>
                <a:gd name="T102" fmla="*/ 117 w 215"/>
                <a:gd name="T103" fmla="*/ 323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5" h="686">
                  <a:moveTo>
                    <a:pt x="117" y="323"/>
                  </a:moveTo>
                  <a:lnTo>
                    <a:pt x="118" y="323"/>
                  </a:lnTo>
                  <a:lnTo>
                    <a:pt x="118" y="323"/>
                  </a:lnTo>
                  <a:lnTo>
                    <a:pt x="117" y="323"/>
                  </a:lnTo>
                  <a:lnTo>
                    <a:pt x="117" y="323"/>
                  </a:lnTo>
                  <a:lnTo>
                    <a:pt x="117" y="323"/>
                  </a:lnTo>
                  <a:lnTo>
                    <a:pt x="117" y="323"/>
                  </a:lnTo>
                  <a:lnTo>
                    <a:pt x="117" y="323"/>
                  </a:lnTo>
                  <a:lnTo>
                    <a:pt x="117" y="323"/>
                  </a:lnTo>
                  <a:lnTo>
                    <a:pt x="117" y="323"/>
                  </a:lnTo>
                  <a:lnTo>
                    <a:pt x="119" y="322"/>
                  </a:lnTo>
                  <a:lnTo>
                    <a:pt x="121" y="321"/>
                  </a:lnTo>
                  <a:lnTo>
                    <a:pt x="121" y="321"/>
                  </a:lnTo>
                  <a:lnTo>
                    <a:pt x="121" y="321"/>
                  </a:lnTo>
                  <a:lnTo>
                    <a:pt x="121" y="321"/>
                  </a:lnTo>
                  <a:lnTo>
                    <a:pt x="119" y="322"/>
                  </a:lnTo>
                  <a:lnTo>
                    <a:pt x="119" y="322"/>
                  </a:lnTo>
                  <a:lnTo>
                    <a:pt x="119" y="322"/>
                  </a:lnTo>
                  <a:lnTo>
                    <a:pt x="119" y="322"/>
                  </a:lnTo>
                  <a:lnTo>
                    <a:pt x="119" y="322"/>
                  </a:lnTo>
                  <a:lnTo>
                    <a:pt x="117" y="323"/>
                  </a:lnTo>
                  <a:lnTo>
                    <a:pt x="212" y="655"/>
                  </a:lnTo>
                  <a:lnTo>
                    <a:pt x="210" y="654"/>
                  </a:lnTo>
                  <a:lnTo>
                    <a:pt x="205" y="650"/>
                  </a:lnTo>
                  <a:lnTo>
                    <a:pt x="196" y="645"/>
                  </a:lnTo>
                  <a:lnTo>
                    <a:pt x="188" y="639"/>
                  </a:lnTo>
                  <a:lnTo>
                    <a:pt x="179" y="630"/>
                  </a:lnTo>
                  <a:lnTo>
                    <a:pt x="170" y="621"/>
                  </a:lnTo>
                  <a:lnTo>
                    <a:pt x="165" y="612"/>
                  </a:lnTo>
                  <a:lnTo>
                    <a:pt x="163" y="603"/>
                  </a:lnTo>
                  <a:lnTo>
                    <a:pt x="163" y="589"/>
                  </a:lnTo>
                  <a:lnTo>
                    <a:pt x="165" y="572"/>
                  </a:lnTo>
                  <a:lnTo>
                    <a:pt x="166" y="551"/>
                  </a:lnTo>
                  <a:lnTo>
                    <a:pt x="169" y="529"/>
                  </a:lnTo>
                  <a:lnTo>
                    <a:pt x="170" y="508"/>
                  </a:lnTo>
                  <a:lnTo>
                    <a:pt x="171" y="490"/>
                  </a:lnTo>
                  <a:lnTo>
                    <a:pt x="174" y="478"/>
                  </a:lnTo>
                  <a:lnTo>
                    <a:pt x="174" y="473"/>
                  </a:lnTo>
                  <a:lnTo>
                    <a:pt x="174" y="473"/>
                  </a:lnTo>
                  <a:lnTo>
                    <a:pt x="175" y="473"/>
                  </a:lnTo>
                  <a:lnTo>
                    <a:pt x="178" y="471"/>
                  </a:lnTo>
                  <a:lnTo>
                    <a:pt x="179" y="468"/>
                  </a:lnTo>
                  <a:lnTo>
                    <a:pt x="181" y="464"/>
                  </a:lnTo>
                  <a:lnTo>
                    <a:pt x="184" y="458"/>
                  </a:lnTo>
                  <a:lnTo>
                    <a:pt x="185" y="450"/>
                  </a:lnTo>
                  <a:lnTo>
                    <a:pt x="186" y="438"/>
                  </a:lnTo>
                  <a:lnTo>
                    <a:pt x="171" y="306"/>
                  </a:lnTo>
                  <a:lnTo>
                    <a:pt x="173" y="305"/>
                  </a:lnTo>
                  <a:lnTo>
                    <a:pt x="173" y="306"/>
                  </a:lnTo>
                  <a:lnTo>
                    <a:pt x="174" y="310"/>
                  </a:lnTo>
                  <a:lnTo>
                    <a:pt x="175" y="315"/>
                  </a:lnTo>
                  <a:lnTo>
                    <a:pt x="178" y="320"/>
                  </a:lnTo>
                  <a:lnTo>
                    <a:pt x="180" y="325"/>
                  </a:lnTo>
                  <a:lnTo>
                    <a:pt x="181" y="328"/>
                  </a:lnTo>
                  <a:lnTo>
                    <a:pt x="184" y="330"/>
                  </a:lnTo>
                  <a:lnTo>
                    <a:pt x="186" y="328"/>
                  </a:lnTo>
                  <a:lnTo>
                    <a:pt x="189" y="325"/>
                  </a:lnTo>
                  <a:lnTo>
                    <a:pt x="190" y="321"/>
                  </a:lnTo>
                  <a:lnTo>
                    <a:pt x="192" y="316"/>
                  </a:lnTo>
                  <a:lnTo>
                    <a:pt x="194" y="311"/>
                  </a:lnTo>
                  <a:lnTo>
                    <a:pt x="194" y="306"/>
                  </a:lnTo>
                  <a:lnTo>
                    <a:pt x="192" y="300"/>
                  </a:lnTo>
                  <a:lnTo>
                    <a:pt x="190" y="293"/>
                  </a:lnTo>
                  <a:lnTo>
                    <a:pt x="186" y="285"/>
                  </a:lnTo>
                  <a:lnTo>
                    <a:pt x="181" y="273"/>
                  </a:lnTo>
                  <a:lnTo>
                    <a:pt x="180" y="262"/>
                  </a:lnTo>
                  <a:lnTo>
                    <a:pt x="183" y="253"/>
                  </a:lnTo>
                  <a:lnTo>
                    <a:pt x="185" y="241"/>
                  </a:lnTo>
                  <a:lnTo>
                    <a:pt x="188" y="225"/>
                  </a:lnTo>
                  <a:lnTo>
                    <a:pt x="188" y="204"/>
                  </a:lnTo>
                  <a:lnTo>
                    <a:pt x="183" y="174"/>
                  </a:lnTo>
                  <a:lnTo>
                    <a:pt x="171" y="134"/>
                  </a:lnTo>
                  <a:lnTo>
                    <a:pt x="169" y="128"/>
                  </a:lnTo>
                  <a:lnTo>
                    <a:pt x="164" y="122"/>
                  </a:lnTo>
                  <a:lnTo>
                    <a:pt x="159" y="116"/>
                  </a:lnTo>
                  <a:lnTo>
                    <a:pt x="153" y="111"/>
                  </a:lnTo>
                  <a:lnTo>
                    <a:pt x="147" y="107"/>
                  </a:lnTo>
                  <a:lnTo>
                    <a:pt x="142" y="105"/>
                  </a:lnTo>
                  <a:lnTo>
                    <a:pt x="139" y="102"/>
                  </a:lnTo>
                  <a:lnTo>
                    <a:pt x="138" y="101"/>
                  </a:lnTo>
                  <a:lnTo>
                    <a:pt x="138" y="101"/>
                  </a:lnTo>
                  <a:lnTo>
                    <a:pt x="139" y="101"/>
                  </a:lnTo>
                  <a:lnTo>
                    <a:pt x="142" y="101"/>
                  </a:lnTo>
                  <a:lnTo>
                    <a:pt x="144" y="100"/>
                  </a:lnTo>
                  <a:lnTo>
                    <a:pt x="147" y="98"/>
                  </a:lnTo>
                  <a:lnTo>
                    <a:pt x="149" y="96"/>
                  </a:lnTo>
                  <a:lnTo>
                    <a:pt x="150" y="93"/>
                  </a:lnTo>
                  <a:lnTo>
                    <a:pt x="152" y="89"/>
                  </a:lnTo>
                  <a:lnTo>
                    <a:pt x="153" y="85"/>
                  </a:lnTo>
                  <a:lnTo>
                    <a:pt x="152" y="81"/>
                  </a:lnTo>
                  <a:lnTo>
                    <a:pt x="150" y="80"/>
                  </a:lnTo>
                  <a:lnTo>
                    <a:pt x="149" y="77"/>
                  </a:lnTo>
                  <a:lnTo>
                    <a:pt x="147" y="76"/>
                  </a:lnTo>
                  <a:lnTo>
                    <a:pt x="144" y="74"/>
                  </a:lnTo>
                  <a:lnTo>
                    <a:pt x="142" y="71"/>
                  </a:lnTo>
                  <a:lnTo>
                    <a:pt x="139" y="66"/>
                  </a:lnTo>
                  <a:lnTo>
                    <a:pt x="137" y="61"/>
                  </a:lnTo>
                  <a:lnTo>
                    <a:pt x="137" y="55"/>
                  </a:lnTo>
                  <a:lnTo>
                    <a:pt x="137" y="49"/>
                  </a:lnTo>
                  <a:lnTo>
                    <a:pt x="138" y="42"/>
                  </a:lnTo>
                  <a:lnTo>
                    <a:pt x="139" y="37"/>
                  </a:lnTo>
                  <a:lnTo>
                    <a:pt x="142" y="32"/>
                  </a:lnTo>
                  <a:lnTo>
                    <a:pt x="143" y="28"/>
                  </a:lnTo>
                  <a:lnTo>
                    <a:pt x="143" y="27"/>
                  </a:lnTo>
                  <a:lnTo>
                    <a:pt x="142" y="27"/>
                  </a:lnTo>
                  <a:lnTo>
                    <a:pt x="141" y="24"/>
                  </a:lnTo>
                  <a:lnTo>
                    <a:pt x="138" y="22"/>
                  </a:lnTo>
                  <a:lnTo>
                    <a:pt x="136" y="18"/>
                  </a:lnTo>
                  <a:lnTo>
                    <a:pt x="133" y="14"/>
                  </a:lnTo>
                  <a:lnTo>
                    <a:pt x="131" y="11"/>
                  </a:lnTo>
                  <a:lnTo>
                    <a:pt x="129" y="7"/>
                  </a:lnTo>
                  <a:lnTo>
                    <a:pt x="128" y="3"/>
                  </a:lnTo>
                  <a:lnTo>
                    <a:pt x="127" y="1"/>
                  </a:lnTo>
                  <a:lnTo>
                    <a:pt x="122" y="0"/>
                  </a:lnTo>
                  <a:lnTo>
                    <a:pt x="116" y="0"/>
                  </a:lnTo>
                  <a:lnTo>
                    <a:pt x="108" y="1"/>
                  </a:lnTo>
                  <a:lnTo>
                    <a:pt x="101" y="1"/>
                  </a:lnTo>
                  <a:lnTo>
                    <a:pt x="94" y="2"/>
                  </a:lnTo>
                  <a:lnTo>
                    <a:pt x="86" y="3"/>
                  </a:lnTo>
                  <a:lnTo>
                    <a:pt x="81" y="6"/>
                  </a:lnTo>
                  <a:lnTo>
                    <a:pt x="77" y="8"/>
                  </a:lnTo>
                  <a:lnTo>
                    <a:pt x="72" y="12"/>
                  </a:lnTo>
                  <a:lnTo>
                    <a:pt x="69" y="19"/>
                  </a:lnTo>
                  <a:lnTo>
                    <a:pt x="65" y="27"/>
                  </a:lnTo>
                  <a:lnTo>
                    <a:pt x="61" y="34"/>
                  </a:lnTo>
                  <a:lnTo>
                    <a:pt x="58" y="43"/>
                  </a:lnTo>
                  <a:lnTo>
                    <a:pt x="54" y="51"/>
                  </a:lnTo>
                  <a:lnTo>
                    <a:pt x="53" y="60"/>
                  </a:lnTo>
                  <a:lnTo>
                    <a:pt x="50" y="66"/>
                  </a:lnTo>
                  <a:lnTo>
                    <a:pt x="47" y="72"/>
                  </a:lnTo>
                  <a:lnTo>
                    <a:pt x="44" y="79"/>
                  </a:lnTo>
                  <a:lnTo>
                    <a:pt x="42" y="82"/>
                  </a:lnTo>
                  <a:lnTo>
                    <a:pt x="38" y="86"/>
                  </a:lnTo>
                  <a:lnTo>
                    <a:pt x="35" y="89"/>
                  </a:lnTo>
                  <a:lnTo>
                    <a:pt x="34" y="90"/>
                  </a:lnTo>
                  <a:lnTo>
                    <a:pt x="34" y="91"/>
                  </a:lnTo>
                  <a:lnTo>
                    <a:pt x="42" y="97"/>
                  </a:lnTo>
                  <a:lnTo>
                    <a:pt x="42" y="98"/>
                  </a:lnTo>
                  <a:lnTo>
                    <a:pt x="44" y="100"/>
                  </a:lnTo>
                  <a:lnTo>
                    <a:pt x="45" y="101"/>
                  </a:lnTo>
                  <a:lnTo>
                    <a:pt x="48" y="103"/>
                  </a:lnTo>
                  <a:lnTo>
                    <a:pt x="49" y="106"/>
                  </a:lnTo>
                  <a:lnTo>
                    <a:pt x="48" y="110"/>
                  </a:lnTo>
                  <a:lnTo>
                    <a:pt x="45" y="112"/>
                  </a:lnTo>
                  <a:lnTo>
                    <a:pt x="42" y="116"/>
                  </a:lnTo>
                  <a:lnTo>
                    <a:pt x="34" y="123"/>
                  </a:lnTo>
                  <a:lnTo>
                    <a:pt x="28" y="134"/>
                  </a:lnTo>
                  <a:lnTo>
                    <a:pt x="21" y="150"/>
                  </a:lnTo>
                  <a:lnTo>
                    <a:pt x="14" y="169"/>
                  </a:lnTo>
                  <a:lnTo>
                    <a:pt x="8" y="186"/>
                  </a:lnTo>
                  <a:lnTo>
                    <a:pt x="3" y="201"/>
                  </a:lnTo>
                  <a:lnTo>
                    <a:pt x="1" y="213"/>
                  </a:lnTo>
                  <a:lnTo>
                    <a:pt x="0" y="220"/>
                  </a:lnTo>
                  <a:lnTo>
                    <a:pt x="0" y="223"/>
                  </a:lnTo>
                  <a:lnTo>
                    <a:pt x="1" y="233"/>
                  </a:lnTo>
                  <a:lnTo>
                    <a:pt x="3" y="244"/>
                  </a:lnTo>
                  <a:lnTo>
                    <a:pt x="6" y="258"/>
                  </a:lnTo>
                  <a:lnTo>
                    <a:pt x="9" y="272"/>
                  </a:lnTo>
                  <a:lnTo>
                    <a:pt x="14" y="284"/>
                  </a:lnTo>
                  <a:lnTo>
                    <a:pt x="19" y="293"/>
                  </a:lnTo>
                  <a:lnTo>
                    <a:pt x="27" y="295"/>
                  </a:lnTo>
                  <a:lnTo>
                    <a:pt x="25" y="312"/>
                  </a:lnTo>
                  <a:lnTo>
                    <a:pt x="23" y="335"/>
                  </a:lnTo>
                  <a:lnTo>
                    <a:pt x="22" y="362"/>
                  </a:lnTo>
                  <a:lnTo>
                    <a:pt x="21" y="391"/>
                  </a:lnTo>
                  <a:lnTo>
                    <a:pt x="19" y="419"/>
                  </a:lnTo>
                  <a:lnTo>
                    <a:pt x="18" y="441"/>
                  </a:lnTo>
                  <a:lnTo>
                    <a:pt x="18" y="457"/>
                  </a:lnTo>
                  <a:lnTo>
                    <a:pt x="18" y="462"/>
                  </a:lnTo>
                  <a:lnTo>
                    <a:pt x="19" y="463"/>
                  </a:lnTo>
                  <a:lnTo>
                    <a:pt x="22" y="466"/>
                  </a:lnTo>
                  <a:lnTo>
                    <a:pt x="27" y="469"/>
                  </a:lnTo>
                  <a:lnTo>
                    <a:pt x="32" y="472"/>
                  </a:lnTo>
                  <a:lnTo>
                    <a:pt x="38" y="476"/>
                  </a:lnTo>
                  <a:lnTo>
                    <a:pt x="42" y="477"/>
                  </a:lnTo>
                  <a:lnTo>
                    <a:pt x="45" y="477"/>
                  </a:lnTo>
                  <a:lnTo>
                    <a:pt x="47" y="473"/>
                  </a:lnTo>
                  <a:lnTo>
                    <a:pt x="48" y="477"/>
                  </a:lnTo>
                  <a:lnTo>
                    <a:pt x="49" y="482"/>
                  </a:lnTo>
                  <a:lnTo>
                    <a:pt x="50" y="488"/>
                  </a:lnTo>
                  <a:lnTo>
                    <a:pt x="53" y="495"/>
                  </a:lnTo>
                  <a:lnTo>
                    <a:pt x="55" y="503"/>
                  </a:lnTo>
                  <a:lnTo>
                    <a:pt x="58" y="509"/>
                  </a:lnTo>
                  <a:lnTo>
                    <a:pt x="59" y="514"/>
                  </a:lnTo>
                  <a:lnTo>
                    <a:pt x="59" y="515"/>
                  </a:lnTo>
                  <a:lnTo>
                    <a:pt x="59" y="515"/>
                  </a:lnTo>
                  <a:lnTo>
                    <a:pt x="59" y="518"/>
                  </a:lnTo>
                  <a:lnTo>
                    <a:pt x="58" y="519"/>
                  </a:lnTo>
                  <a:lnTo>
                    <a:pt x="58" y="523"/>
                  </a:lnTo>
                  <a:lnTo>
                    <a:pt x="56" y="526"/>
                  </a:lnTo>
                  <a:lnTo>
                    <a:pt x="55" y="530"/>
                  </a:lnTo>
                  <a:lnTo>
                    <a:pt x="55" y="536"/>
                  </a:lnTo>
                  <a:lnTo>
                    <a:pt x="54" y="542"/>
                  </a:lnTo>
                  <a:lnTo>
                    <a:pt x="54" y="551"/>
                  </a:lnTo>
                  <a:lnTo>
                    <a:pt x="55" y="561"/>
                  </a:lnTo>
                  <a:lnTo>
                    <a:pt x="58" y="573"/>
                  </a:lnTo>
                  <a:lnTo>
                    <a:pt x="60" y="584"/>
                  </a:lnTo>
                  <a:lnTo>
                    <a:pt x="64" y="595"/>
                  </a:lnTo>
                  <a:lnTo>
                    <a:pt x="66" y="605"/>
                  </a:lnTo>
                  <a:lnTo>
                    <a:pt x="68" y="612"/>
                  </a:lnTo>
                  <a:lnTo>
                    <a:pt x="69" y="613"/>
                  </a:lnTo>
                  <a:lnTo>
                    <a:pt x="58" y="636"/>
                  </a:lnTo>
                  <a:lnTo>
                    <a:pt x="61" y="673"/>
                  </a:lnTo>
                  <a:lnTo>
                    <a:pt x="61" y="673"/>
                  </a:lnTo>
                  <a:lnTo>
                    <a:pt x="64" y="676"/>
                  </a:lnTo>
                  <a:lnTo>
                    <a:pt x="66" y="678"/>
                  </a:lnTo>
                  <a:lnTo>
                    <a:pt x="70" y="681"/>
                  </a:lnTo>
                  <a:lnTo>
                    <a:pt x="74" y="682"/>
                  </a:lnTo>
                  <a:lnTo>
                    <a:pt x="77" y="685"/>
                  </a:lnTo>
                  <a:lnTo>
                    <a:pt x="81" y="685"/>
                  </a:lnTo>
                  <a:lnTo>
                    <a:pt x="85" y="682"/>
                  </a:lnTo>
                  <a:lnTo>
                    <a:pt x="87" y="680"/>
                  </a:lnTo>
                  <a:lnTo>
                    <a:pt x="90" y="675"/>
                  </a:lnTo>
                  <a:lnTo>
                    <a:pt x="92" y="671"/>
                  </a:lnTo>
                  <a:lnTo>
                    <a:pt x="94" y="666"/>
                  </a:lnTo>
                  <a:lnTo>
                    <a:pt x="95" y="662"/>
                  </a:lnTo>
                  <a:lnTo>
                    <a:pt x="95" y="659"/>
                  </a:lnTo>
                  <a:lnTo>
                    <a:pt x="96" y="656"/>
                  </a:lnTo>
                  <a:lnTo>
                    <a:pt x="96" y="655"/>
                  </a:lnTo>
                  <a:lnTo>
                    <a:pt x="87" y="608"/>
                  </a:lnTo>
                  <a:lnTo>
                    <a:pt x="101" y="514"/>
                  </a:lnTo>
                  <a:lnTo>
                    <a:pt x="105" y="495"/>
                  </a:lnTo>
                  <a:lnTo>
                    <a:pt x="123" y="495"/>
                  </a:lnTo>
                  <a:lnTo>
                    <a:pt x="123" y="497"/>
                  </a:lnTo>
                  <a:lnTo>
                    <a:pt x="123" y="499"/>
                  </a:lnTo>
                  <a:lnTo>
                    <a:pt x="123" y="504"/>
                  </a:lnTo>
                  <a:lnTo>
                    <a:pt x="123" y="510"/>
                  </a:lnTo>
                  <a:lnTo>
                    <a:pt x="123" y="518"/>
                  </a:lnTo>
                  <a:lnTo>
                    <a:pt x="124" y="525"/>
                  </a:lnTo>
                  <a:lnTo>
                    <a:pt x="126" y="534"/>
                  </a:lnTo>
                  <a:lnTo>
                    <a:pt x="127" y="542"/>
                  </a:lnTo>
                  <a:lnTo>
                    <a:pt x="128" y="553"/>
                  </a:lnTo>
                  <a:lnTo>
                    <a:pt x="131" y="565"/>
                  </a:lnTo>
                  <a:lnTo>
                    <a:pt x="133" y="577"/>
                  </a:lnTo>
                  <a:lnTo>
                    <a:pt x="136" y="587"/>
                  </a:lnTo>
                  <a:lnTo>
                    <a:pt x="138" y="597"/>
                  </a:lnTo>
                  <a:lnTo>
                    <a:pt x="139" y="604"/>
                  </a:lnTo>
                  <a:lnTo>
                    <a:pt x="141" y="609"/>
                  </a:lnTo>
                  <a:lnTo>
                    <a:pt x="141" y="612"/>
                  </a:lnTo>
                  <a:lnTo>
                    <a:pt x="138" y="654"/>
                  </a:lnTo>
                  <a:lnTo>
                    <a:pt x="150" y="657"/>
                  </a:lnTo>
                  <a:lnTo>
                    <a:pt x="150" y="651"/>
                  </a:lnTo>
                  <a:lnTo>
                    <a:pt x="150" y="652"/>
                  </a:lnTo>
                  <a:lnTo>
                    <a:pt x="153" y="652"/>
                  </a:lnTo>
                  <a:lnTo>
                    <a:pt x="157" y="655"/>
                  </a:lnTo>
                  <a:lnTo>
                    <a:pt x="160" y="657"/>
                  </a:lnTo>
                  <a:lnTo>
                    <a:pt x="165" y="660"/>
                  </a:lnTo>
                  <a:lnTo>
                    <a:pt x="170" y="662"/>
                  </a:lnTo>
                  <a:lnTo>
                    <a:pt x="175" y="665"/>
                  </a:lnTo>
                  <a:lnTo>
                    <a:pt x="181" y="667"/>
                  </a:lnTo>
                  <a:lnTo>
                    <a:pt x="186" y="670"/>
                  </a:lnTo>
                  <a:lnTo>
                    <a:pt x="192" y="671"/>
                  </a:lnTo>
                  <a:lnTo>
                    <a:pt x="197" y="671"/>
                  </a:lnTo>
                  <a:lnTo>
                    <a:pt x="202" y="671"/>
                  </a:lnTo>
                  <a:lnTo>
                    <a:pt x="207" y="670"/>
                  </a:lnTo>
                  <a:lnTo>
                    <a:pt x="211" y="668"/>
                  </a:lnTo>
                  <a:lnTo>
                    <a:pt x="214" y="668"/>
                  </a:lnTo>
                  <a:lnTo>
                    <a:pt x="214" y="667"/>
                  </a:lnTo>
                  <a:lnTo>
                    <a:pt x="212" y="655"/>
                  </a:lnTo>
                  <a:lnTo>
                    <a:pt x="117" y="323"/>
                  </a:lnTo>
                </a:path>
              </a:pathLst>
            </a:custGeom>
            <a:solidFill>
              <a:srgbClr val="00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49" name="Freeform 33"/>
            <p:cNvSpPr>
              <a:spLocks/>
            </p:cNvSpPr>
            <p:nvPr/>
          </p:nvSpPr>
          <p:spPr bwMode="auto">
            <a:xfrm>
              <a:off x="967" y="3023"/>
              <a:ext cx="224" cy="729"/>
            </a:xfrm>
            <a:custGeom>
              <a:avLst/>
              <a:gdLst>
                <a:gd name="T0" fmla="*/ 42 w 224"/>
                <a:gd name="T1" fmla="*/ 409 h 729"/>
                <a:gd name="T2" fmla="*/ 19 w 224"/>
                <a:gd name="T3" fmla="*/ 300 h 729"/>
                <a:gd name="T4" fmla="*/ 1 w 224"/>
                <a:gd name="T5" fmla="*/ 246 h 729"/>
                <a:gd name="T6" fmla="*/ 6 w 224"/>
                <a:gd name="T7" fmla="*/ 225 h 729"/>
                <a:gd name="T8" fmla="*/ 14 w 224"/>
                <a:gd name="T9" fmla="*/ 193 h 729"/>
                <a:gd name="T10" fmla="*/ 26 w 224"/>
                <a:gd name="T11" fmla="*/ 163 h 729"/>
                <a:gd name="T12" fmla="*/ 39 w 224"/>
                <a:gd name="T13" fmla="*/ 144 h 729"/>
                <a:gd name="T14" fmla="*/ 59 w 224"/>
                <a:gd name="T15" fmla="*/ 128 h 729"/>
                <a:gd name="T16" fmla="*/ 80 w 224"/>
                <a:gd name="T17" fmla="*/ 113 h 729"/>
                <a:gd name="T18" fmla="*/ 95 w 224"/>
                <a:gd name="T19" fmla="*/ 105 h 729"/>
                <a:gd name="T20" fmla="*/ 95 w 224"/>
                <a:gd name="T21" fmla="*/ 86 h 729"/>
                <a:gd name="T22" fmla="*/ 84 w 224"/>
                <a:gd name="T23" fmla="*/ 64 h 729"/>
                <a:gd name="T24" fmla="*/ 83 w 224"/>
                <a:gd name="T25" fmla="*/ 55 h 729"/>
                <a:gd name="T26" fmla="*/ 81 w 224"/>
                <a:gd name="T27" fmla="*/ 42 h 729"/>
                <a:gd name="T28" fmla="*/ 85 w 224"/>
                <a:gd name="T29" fmla="*/ 28 h 729"/>
                <a:gd name="T30" fmla="*/ 92 w 224"/>
                <a:gd name="T31" fmla="*/ 16 h 729"/>
                <a:gd name="T32" fmla="*/ 96 w 224"/>
                <a:gd name="T33" fmla="*/ 7 h 729"/>
                <a:gd name="T34" fmla="*/ 101 w 224"/>
                <a:gd name="T35" fmla="*/ 2 h 729"/>
                <a:gd name="T36" fmla="*/ 112 w 224"/>
                <a:gd name="T37" fmla="*/ 0 h 729"/>
                <a:gd name="T38" fmla="*/ 135 w 224"/>
                <a:gd name="T39" fmla="*/ 0 h 729"/>
                <a:gd name="T40" fmla="*/ 146 w 224"/>
                <a:gd name="T41" fmla="*/ 1 h 729"/>
                <a:gd name="T42" fmla="*/ 149 w 224"/>
                <a:gd name="T43" fmla="*/ 4 h 729"/>
                <a:gd name="T44" fmla="*/ 154 w 224"/>
                <a:gd name="T45" fmla="*/ 11 h 729"/>
                <a:gd name="T46" fmla="*/ 163 w 224"/>
                <a:gd name="T47" fmla="*/ 21 h 729"/>
                <a:gd name="T48" fmla="*/ 166 w 224"/>
                <a:gd name="T49" fmla="*/ 34 h 729"/>
                <a:gd name="T50" fmla="*/ 164 w 224"/>
                <a:gd name="T51" fmla="*/ 48 h 729"/>
                <a:gd name="T52" fmla="*/ 162 w 224"/>
                <a:gd name="T53" fmla="*/ 58 h 729"/>
                <a:gd name="T54" fmla="*/ 147 w 224"/>
                <a:gd name="T55" fmla="*/ 92 h 729"/>
                <a:gd name="T56" fmla="*/ 148 w 224"/>
                <a:gd name="T57" fmla="*/ 106 h 729"/>
                <a:gd name="T58" fmla="*/ 164 w 224"/>
                <a:gd name="T59" fmla="*/ 116 h 729"/>
                <a:gd name="T60" fmla="*/ 187 w 224"/>
                <a:gd name="T61" fmla="*/ 131 h 729"/>
                <a:gd name="T62" fmla="*/ 203 w 224"/>
                <a:gd name="T63" fmla="*/ 144 h 729"/>
                <a:gd name="T64" fmla="*/ 206 w 224"/>
                <a:gd name="T65" fmla="*/ 156 h 729"/>
                <a:gd name="T66" fmla="*/ 210 w 224"/>
                <a:gd name="T67" fmla="*/ 189 h 729"/>
                <a:gd name="T68" fmla="*/ 215 w 224"/>
                <a:gd name="T69" fmla="*/ 232 h 729"/>
                <a:gd name="T70" fmla="*/ 219 w 224"/>
                <a:gd name="T71" fmla="*/ 268 h 729"/>
                <a:gd name="T72" fmla="*/ 220 w 224"/>
                <a:gd name="T73" fmla="*/ 284 h 729"/>
                <a:gd name="T74" fmla="*/ 221 w 224"/>
                <a:gd name="T75" fmla="*/ 314 h 729"/>
                <a:gd name="T76" fmla="*/ 223 w 224"/>
                <a:gd name="T77" fmla="*/ 354 h 729"/>
                <a:gd name="T78" fmla="*/ 221 w 224"/>
                <a:gd name="T79" fmla="*/ 388 h 729"/>
                <a:gd name="T80" fmla="*/ 216 w 224"/>
                <a:gd name="T81" fmla="*/ 406 h 729"/>
                <a:gd name="T82" fmla="*/ 210 w 224"/>
                <a:gd name="T83" fmla="*/ 411 h 729"/>
                <a:gd name="T84" fmla="*/ 201 w 224"/>
                <a:gd name="T85" fmla="*/ 412 h 729"/>
                <a:gd name="T86" fmla="*/ 196 w 224"/>
                <a:gd name="T87" fmla="*/ 411 h 729"/>
                <a:gd name="T88" fmla="*/ 198 w 224"/>
                <a:gd name="T89" fmla="*/ 401 h 729"/>
                <a:gd name="T90" fmla="*/ 189 w 224"/>
                <a:gd name="T91" fmla="*/ 402 h 729"/>
                <a:gd name="T92" fmla="*/ 190 w 224"/>
                <a:gd name="T93" fmla="*/ 531 h 729"/>
                <a:gd name="T94" fmla="*/ 196 w 224"/>
                <a:gd name="T95" fmla="*/ 672 h 729"/>
                <a:gd name="T96" fmla="*/ 164 w 224"/>
                <a:gd name="T97" fmla="*/ 688 h 729"/>
                <a:gd name="T98" fmla="*/ 120 w 224"/>
                <a:gd name="T99" fmla="*/ 690 h 729"/>
                <a:gd name="T100" fmla="*/ 113 w 224"/>
                <a:gd name="T101" fmla="*/ 700 h 729"/>
                <a:gd name="T102" fmla="*/ 104 w 224"/>
                <a:gd name="T103" fmla="*/ 714 h 729"/>
                <a:gd name="T104" fmla="*/ 94 w 224"/>
                <a:gd name="T105" fmla="*/ 725 h 729"/>
                <a:gd name="T106" fmla="*/ 85 w 224"/>
                <a:gd name="T107" fmla="*/ 728 h 729"/>
                <a:gd name="T108" fmla="*/ 75 w 224"/>
                <a:gd name="T109" fmla="*/ 726 h 729"/>
                <a:gd name="T110" fmla="*/ 68 w 224"/>
                <a:gd name="T111" fmla="*/ 725 h 729"/>
                <a:gd name="T112" fmla="*/ 61 w 224"/>
                <a:gd name="T113" fmla="*/ 724 h 729"/>
                <a:gd name="T114" fmla="*/ 69 w 224"/>
                <a:gd name="T115" fmla="*/ 697 h 729"/>
                <a:gd name="T116" fmla="*/ 54 w 224"/>
                <a:gd name="T117" fmla="*/ 541 h 729"/>
                <a:gd name="T118" fmla="*/ 45 w 224"/>
                <a:gd name="T119" fmla="*/ 377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4" h="729">
                  <a:moveTo>
                    <a:pt x="45" y="377"/>
                  </a:moveTo>
                  <a:lnTo>
                    <a:pt x="42" y="409"/>
                  </a:lnTo>
                  <a:lnTo>
                    <a:pt x="13" y="370"/>
                  </a:lnTo>
                  <a:lnTo>
                    <a:pt x="19" y="300"/>
                  </a:lnTo>
                  <a:lnTo>
                    <a:pt x="0" y="250"/>
                  </a:lnTo>
                  <a:lnTo>
                    <a:pt x="1" y="246"/>
                  </a:lnTo>
                  <a:lnTo>
                    <a:pt x="2" y="237"/>
                  </a:lnTo>
                  <a:lnTo>
                    <a:pt x="6" y="225"/>
                  </a:lnTo>
                  <a:lnTo>
                    <a:pt x="9" y="210"/>
                  </a:lnTo>
                  <a:lnTo>
                    <a:pt x="14" y="193"/>
                  </a:lnTo>
                  <a:lnTo>
                    <a:pt x="19" y="178"/>
                  </a:lnTo>
                  <a:lnTo>
                    <a:pt x="26" y="163"/>
                  </a:lnTo>
                  <a:lnTo>
                    <a:pt x="32" y="153"/>
                  </a:lnTo>
                  <a:lnTo>
                    <a:pt x="39" y="144"/>
                  </a:lnTo>
                  <a:lnTo>
                    <a:pt x="48" y="137"/>
                  </a:lnTo>
                  <a:lnTo>
                    <a:pt x="59" y="128"/>
                  </a:lnTo>
                  <a:lnTo>
                    <a:pt x="70" y="121"/>
                  </a:lnTo>
                  <a:lnTo>
                    <a:pt x="80" y="113"/>
                  </a:lnTo>
                  <a:lnTo>
                    <a:pt x="89" y="108"/>
                  </a:lnTo>
                  <a:lnTo>
                    <a:pt x="95" y="105"/>
                  </a:lnTo>
                  <a:lnTo>
                    <a:pt x="96" y="104"/>
                  </a:lnTo>
                  <a:lnTo>
                    <a:pt x="95" y="86"/>
                  </a:lnTo>
                  <a:lnTo>
                    <a:pt x="84" y="64"/>
                  </a:lnTo>
                  <a:lnTo>
                    <a:pt x="84" y="64"/>
                  </a:lnTo>
                  <a:lnTo>
                    <a:pt x="83" y="60"/>
                  </a:lnTo>
                  <a:lnTo>
                    <a:pt x="83" y="55"/>
                  </a:lnTo>
                  <a:lnTo>
                    <a:pt x="81" y="49"/>
                  </a:lnTo>
                  <a:lnTo>
                    <a:pt x="81" y="42"/>
                  </a:lnTo>
                  <a:lnTo>
                    <a:pt x="83" y="34"/>
                  </a:lnTo>
                  <a:lnTo>
                    <a:pt x="85" y="28"/>
                  </a:lnTo>
                  <a:lnTo>
                    <a:pt x="89" y="21"/>
                  </a:lnTo>
                  <a:lnTo>
                    <a:pt x="92" y="16"/>
                  </a:lnTo>
                  <a:lnTo>
                    <a:pt x="95" y="12"/>
                  </a:lnTo>
                  <a:lnTo>
                    <a:pt x="96" y="7"/>
                  </a:lnTo>
                  <a:lnTo>
                    <a:pt x="99" y="4"/>
                  </a:lnTo>
                  <a:lnTo>
                    <a:pt x="101" y="2"/>
                  </a:lnTo>
                  <a:lnTo>
                    <a:pt x="106" y="1"/>
                  </a:lnTo>
                  <a:lnTo>
                    <a:pt x="112" y="0"/>
                  </a:lnTo>
                  <a:lnTo>
                    <a:pt x="123" y="0"/>
                  </a:lnTo>
                  <a:lnTo>
                    <a:pt x="135" y="0"/>
                  </a:lnTo>
                  <a:lnTo>
                    <a:pt x="141" y="0"/>
                  </a:lnTo>
                  <a:lnTo>
                    <a:pt x="146" y="1"/>
                  </a:lnTo>
                  <a:lnTo>
                    <a:pt x="148" y="2"/>
                  </a:lnTo>
                  <a:lnTo>
                    <a:pt x="149" y="4"/>
                  </a:lnTo>
                  <a:lnTo>
                    <a:pt x="151" y="7"/>
                  </a:lnTo>
                  <a:lnTo>
                    <a:pt x="154" y="11"/>
                  </a:lnTo>
                  <a:lnTo>
                    <a:pt x="159" y="16"/>
                  </a:lnTo>
                  <a:lnTo>
                    <a:pt x="163" y="21"/>
                  </a:lnTo>
                  <a:lnTo>
                    <a:pt x="166" y="27"/>
                  </a:lnTo>
                  <a:lnTo>
                    <a:pt x="166" y="34"/>
                  </a:lnTo>
                  <a:lnTo>
                    <a:pt x="166" y="42"/>
                  </a:lnTo>
                  <a:lnTo>
                    <a:pt x="164" y="48"/>
                  </a:lnTo>
                  <a:lnTo>
                    <a:pt x="163" y="54"/>
                  </a:lnTo>
                  <a:lnTo>
                    <a:pt x="162" y="58"/>
                  </a:lnTo>
                  <a:lnTo>
                    <a:pt x="162" y="60"/>
                  </a:lnTo>
                  <a:lnTo>
                    <a:pt x="147" y="92"/>
                  </a:lnTo>
                  <a:lnTo>
                    <a:pt x="146" y="104"/>
                  </a:lnTo>
                  <a:lnTo>
                    <a:pt x="148" y="106"/>
                  </a:lnTo>
                  <a:lnTo>
                    <a:pt x="154" y="110"/>
                  </a:lnTo>
                  <a:lnTo>
                    <a:pt x="164" y="116"/>
                  </a:lnTo>
                  <a:lnTo>
                    <a:pt x="175" y="123"/>
                  </a:lnTo>
                  <a:lnTo>
                    <a:pt x="187" y="131"/>
                  </a:lnTo>
                  <a:lnTo>
                    <a:pt x="196" y="138"/>
                  </a:lnTo>
                  <a:lnTo>
                    <a:pt x="203" y="144"/>
                  </a:lnTo>
                  <a:lnTo>
                    <a:pt x="205" y="148"/>
                  </a:lnTo>
                  <a:lnTo>
                    <a:pt x="206" y="156"/>
                  </a:lnTo>
                  <a:lnTo>
                    <a:pt x="208" y="169"/>
                  </a:lnTo>
                  <a:lnTo>
                    <a:pt x="210" y="189"/>
                  </a:lnTo>
                  <a:lnTo>
                    <a:pt x="213" y="210"/>
                  </a:lnTo>
                  <a:lnTo>
                    <a:pt x="215" y="232"/>
                  </a:lnTo>
                  <a:lnTo>
                    <a:pt x="218" y="252"/>
                  </a:lnTo>
                  <a:lnTo>
                    <a:pt x="219" y="268"/>
                  </a:lnTo>
                  <a:lnTo>
                    <a:pt x="220" y="278"/>
                  </a:lnTo>
                  <a:lnTo>
                    <a:pt x="220" y="284"/>
                  </a:lnTo>
                  <a:lnTo>
                    <a:pt x="221" y="298"/>
                  </a:lnTo>
                  <a:lnTo>
                    <a:pt x="221" y="314"/>
                  </a:lnTo>
                  <a:lnTo>
                    <a:pt x="223" y="334"/>
                  </a:lnTo>
                  <a:lnTo>
                    <a:pt x="223" y="354"/>
                  </a:lnTo>
                  <a:lnTo>
                    <a:pt x="223" y="372"/>
                  </a:lnTo>
                  <a:lnTo>
                    <a:pt x="221" y="388"/>
                  </a:lnTo>
                  <a:lnTo>
                    <a:pt x="219" y="401"/>
                  </a:lnTo>
                  <a:lnTo>
                    <a:pt x="216" y="406"/>
                  </a:lnTo>
                  <a:lnTo>
                    <a:pt x="214" y="408"/>
                  </a:lnTo>
                  <a:lnTo>
                    <a:pt x="210" y="411"/>
                  </a:lnTo>
                  <a:lnTo>
                    <a:pt x="205" y="411"/>
                  </a:lnTo>
                  <a:lnTo>
                    <a:pt x="201" y="412"/>
                  </a:lnTo>
                  <a:lnTo>
                    <a:pt x="199" y="411"/>
                  </a:lnTo>
                  <a:lnTo>
                    <a:pt x="196" y="411"/>
                  </a:lnTo>
                  <a:lnTo>
                    <a:pt x="195" y="411"/>
                  </a:lnTo>
                  <a:lnTo>
                    <a:pt x="198" y="401"/>
                  </a:lnTo>
                  <a:lnTo>
                    <a:pt x="208" y="392"/>
                  </a:lnTo>
                  <a:lnTo>
                    <a:pt x="189" y="402"/>
                  </a:lnTo>
                  <a:lnTo>
                    <a:pt x="194" y="500"/>
                  </a:lnTo>
                  <a:lnTo>
                    <a:pt x="190" y="531"/>
                  </a:lnTo>
                  <a:lnTo>
                    <a:pt x="164" y="643"/>
                  </a:lnTo>
                  <a:lnTo>
                    <a:pt x="196" y="672"/>
                  </a:lnTo>
                  <a:lnTo>
                    <a:pt x="201" y="690"/>
                  </a:lnTo>
                  <a:lnTo>
                    <a:pt x="164" y="688"/>
                  </a:lnTo>
                  <a:lnTo>
                    <a:pt x="121" y="689"/>
                  </a:lnTo>
                  <a:lnTo>
                    <a:pt x="120" y="690"/>
                  </a:lnTo>
                  <a:lnTo>
                    <a:pt x="117" y="695"/>
                  </a:lnTo>
                  <a:lnTo>
                    <a:pt x="113" y="700"/>
                  </a:lnTo>
                  <a:lnTo>
                    <a:pt x="109" y="708"/>
                  </a:lnTo>
                  <a:lnTo>
                    <a:pt x="104" y="714"/>
                  </a:lnTo>
                  <a:lnTo>
                    <a:pt x="99" y="720"/>
                  </a:lnTo>
                  <a:lnTo>
                    <a:pt x="94" y="725"/>
                  </a:lnTo>
                  <a:lnTo>
                    <a:pt x="89" y="728"/>
                  </a:lnTo>
                  <a:lnTo>
                    <a:pt x="85" y="728"/>
                  </a:lnTo>
                  <a:lnTo>
                    <a:pt x="80" y="728"/>
                  </a:lnTo>
                  <a:lnTo>
                    <a:pt x="75" y="726"/>
                  </a:lnTo>
                  <a:lnTo>
                    <a:pt x="71" y="726"/>
                  </a:lnTo>
                  <a:lnTo>
                    <a:pt x="68" y="725"/>
                  </a:lnTo>
                  <a:lnTo>
                    <a:pt x="64" y="724"/>
                  </a:lnTo>
                  <a:lnTo>
                    <a:pt x="61" y="724"/>
                  </a:lnTo>
                  <a:lnTo>
                    <a:pt x="61" y="723"/>
                  </a:lnTo>
                  <a:lnTo>
                    <a:pt x="69" y="697"/>
                  </a:lnTo>
                  <a:lnTo>
                    <a:pt x="80" y="667"/>
                  </a:lnTo>
                  <a:lnTo>
                    <a:pt x="54" y="541"/>
                  </a:lnTo>
                  <a:lnTo>
                    <a:pt x="49" y="420"/>
                  </a:lnTo>
                  <a:lnTo>
                    <a:pt x="45" y="37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50" name="Freeform 34"/>
            <p:cNvSpPr>
              <a:spLocks/>
            </p:cNvSpPr>
            <p:nvPr/>
          </p:nvSpPr>
          <p:spPr bwMode="auto">
            <a:xfrm>
              <a:off x="1364" y="3024"/>
              <a:ext cx="222" cy="685"/>
            </a:xfrm>
            <a:custGeom>
              <a:avLst/>
              <a:gdLst>
                <a:gd name="T0" fmla="*/ 182 w 222"/>
                <a:gd name="T1" fmla="*/ 350 h 685"/>
                <a:gd name="T2" fmla="*/ 178 w 222"/>
                <a:gd name="T3" fmla="*/ 339 h 685"/>
                <a:gd name="T4" fmla="*/ 171 w 222"/>
                <a:gd name="T5" fmla="*/ 298 h 685"/>
                <a:gd name="T6" fmla="*/ 183 w 222"/>
                <a:gd name="T7" fmla="*/ 256 h 685"/>
                <a:gd name="T8" fmla="*/ 188 w 222"/>
                <a:gd name="T9" fmla="*/ 229 h 685"/>
                <a:gd name="T10" fmla="*/ 180 w 222"/>
                <a:gd name="T11" fmla="*/ 162 h 685"/>
                <a:gd name="T12" fmla="*/ 151 w 222"/>
                <a:gd name="T13" fmla="*/ 118 h 685"/>
                <a:gd name="T14" fmla="*/ 135 w 222"/>
                <a:gd name="T15" fmla="*/ 104 h 685"/>
                <a:gd name="T16" fmla="*/ 147 w 222"/>
                <a:gd name="T17" fmla="*/ 85 h 685"/>
                <a:gd name="T18" fmla="*/ 142 w 222"/>
                <a:gd name="T19" fmla="*/ 84 h 685"/>
                <a:gd name="T20" fmla="*/ 131 w 222"/>
                <a:gd name="T21" fmla="*/ 68 h 685"/>
                <a:gd name="T22" fmla="*/ 139 w 222"/>
                <a:gd name="T23" fmla="*/ 38 h 685"/>
                <a:gd name="T24" fmla="*/ 112 w 222"/>
                <a:gd name="T25" fmla="*/ 2 h 685"/>
                <a:gd name="T26" fmla="*/ 79 w 222"/>
                <a:gd name="T27" fmla="*/ 2 h 685"/>
                <a:gd name="T28" fmla="*/ 53 w 222"/>
                <a:gd name="T29" fmla="*/ 11 h 685"/>
                <a:gd name="T30" fmla="*/ 53 w 222"/>
                <a:gd name="T31" fmla="*/ 21 h 685"/>
                <a:gd name="T32" fmla="*/ 53 w 222"/>
                <a:gd name="T33" fmla="*/ 26 h 685"/>
                <a:gd name="T34" fmla="*/ 50 w 222"/>
                <a:gd name="T35" fmla="*/ 35 h 685"/>
                <a:gd name="T36" fmla="*/ 55 w 222"/>
                <a:gd name="T37" fmla="*/ 68 h 685"/>
                <a:gd name="T38" fmla="*/ 52 w 222"/>
                <a:gd name="T39" fmla="*/ 75 h 685"/>
                <a:gd name="T40" fmla="*/ 45 w 222"/>
                <a:gd name="T41" fmla="*/ 81 h 685"/>
                <a:gd name="T42" fmla="*/ 53 w 222"/>
                <a:gd name="T43" fmla="*/ 91 h 685"/>
                <a:gd name="T44" fmla="*/ 60 w 222"/>
                <a:gd name="T45" fmla="*/ 100 h 685"/>
                <a:gd name="T46" fmla="*/ 52 w 222"/>
                <a:gd name="T47" fmla="*/ 110 h 685"/>
                <a:gd name="T48" fmla="*/ 42 w 222"/>
                <a:gd name="T49" fmla="*/ 115 h 685"/>
                <a:gd name="T50" fmla="*/ 34 w 222"/>
                <a:gd name="T51" fmla="*/ 116 h 685"/>
                <a:gd name="T52" fmla="*/ 22 w 222"/>
                <a:gd name="T53" fmla="*/ 131 h 685"/>
                <a:gd name="T54" fmla="*/ 8 w 222"/>
                <a:gd name="T55" fmla="*/ 237 h 685"/>
                <a:gd name="T56" fmla="*/ 7 w 222"/>
                <a:gd name="T57" fmla="*/ 282 h 685"/>
                <a:gd name="T58" fmla="*/ 0 w 222"/>
                <a:gd name="T59" fmla="*/ 309 h 685"/>
                <a:gd name="T60" fmla="*/ 7 w 222"/>
                <a:gd name="T61" fmla="*/ 325 h 685"/>
                <a:gd name="T62" fmla="*/ 9 w 222"/>
                <a:gd name="T63" fmla="*/ 385 h 685"/>
                <a:gd name="T64" fmla="*/ 7 w 222"/>
                <a:gd name="T65" fmla="*/ 437 h 685"/>
                <a:gd name="T66" fmla="*/ 14 w 222"/>
                <a:gd name="T67" fmla="*/ 467 h 685"/>
                <a:gd name="T68" fmla="*/ 19 w 222"/>
                <a:gd name="T69" fmla="*/ 472 h 685"/>
                <a:gd name="T70" fmla="*/ 26 w 222"/>
                <a:gd name="T71" fmla="*/ 526 h 685"/>
                <a:gd name="T72" fmla="*/ 31 w 222"/>
                <a:gd name="T73" fmla="*/ 600 h 685"/>
                <a:gd name="T74" fmla="*/ 21 w 222"/>
                <a:gd name="T75" fmla="*/ 644 h 685"/>
                <a:gd name="T76" fmla="*/ 12 w 222"/>
                <a:gd name="T77" fmla="*/ 667 h 685"/>
                <a:gd name="T78" fmla="*/ 17 w 222"/>
                <a:gd name="T79" fmla="*/ 682 h 685"/>
                <a:gd name="T80" fmla="*/ 37 w 222"/>
                <a:gd name="T81" fmla="*/ 682 h 685"/>
                <a:gd name="T82" fmla="*/ 52 w 222"/>
                <a:gd name="T83" fmla="*/ 655 h 685"/>
                <a:gd name="T84" fmla="*/ 53 w 222"/>
                <a:gd name="T85" fmla="*/ 612 h 685"/>
                <a:gd name="T86" fmla="*/ 55 w 222"/>
                <a:gd name="T87" fmla="*/ 596 h 685"/>
                <a:gd name="T88" fmla="*/ 65 w 222"/>
                <a:gd name="T89" fmla="*/ 551 h 685"/>
                <a:gd name="T90" fmla="*/ 70 w 222"/>
                <a:gd name="T91" fmla="*/ 515 h 685"/>
                <a:gd name="T92" fmla="*/ 70 w 222"/>
                <a:gd name="T93" fmla="*/ 494 h 685"/>
                <a:gd name="T94" fmla="*/ 93 w 222"/>
                <a:gd name="T95" fmla="*/ 511 h 685"/>
                <a:gd name="T96" fmla="*/ 98 w 222"/>
                <a:gd name="T97" fmla="*/ 654 h 685"/>
                <a:gd name="T98" fmla="*/ 101 w 222"/>
                <a:gd name="T99" fmla="*/ 669 h 685"/>
                <a:gd name="T100" fmla="*/ 112 w 222"/>
                <a:gd name="T101" fmla="*/ 682 h 685"/>
                <a:gd name="T102" fmla="*/ 127 w 222"/>
                <a:gd name="T103" fmla="*/ 676 h 685"/>
                <a:gd name="T104" fmla="*/ 136 w 222"/>
                <a:gd name="T105" fmla="*/ 635 h 685"/>
                <a:gd name="T106" fmla="*/ 130 w 222"/>
                <a:gd name="T107" fmla="*/ 593 h 685"/>
                <a:gd name="T108" fmla="*/ 140 w 222"/>
                <a:gd name="T109" fmla="*/ 548 h 685"/>
                <a:gd name="T110" fmla="*/ 139 w 222"/>
                <a:gd name="T111" fmla="*/ 529 h 685"/>
                <a:gd name="T112" fmla="*/ 137 w 222"/>
                <a:gd name="T113" fmla="*/ 514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2" h="685">
                  <a:moveTo>
                    <a:pt x="221" y="356"/>
                  </a:moveTo>
                  <a:lnTo>
                    <a:pt x="182" y="355"/>
                  </a:lnTo>
                  <a:lnTo>
                    <a:pt x="182" y="353"/>
                  </a:lnTo>
                  <a:lnTo>
                    <a:pt x="182" y="350"/>
                  </a:lnTo>
                  <a:lnTo>
                    <a:pt x="182" y="348"/>
                  </a:lnTo>
                  <a:lnTo>
                    <a:pt x="181" y="345"/>
                  </a:lnTo>
                  <a:lnTo>
                    <a:pt x="180" y="343"/>
                  </a:lnTo>
                  <a:lnTo>
                    <a:pt x="178" y="339"/>
                  </a:lnTo>
                  <a:lnTo>
                    <a:pt x="176" y="338"/>
                  </a:lnTo>
                  <a:lnTo>
                    <a:pt x="173" y="335"/>
                  </a:lnTo>
                  <a:lnTo>
                    <a:pt x="168" y="304"/>
                  </a:lnTo>
                  <a:lnTo>
                    <a:pt x="171" y="298"/>
                  </a:lnTo>
                  <a:lnTo>
                    <a:pt x="173" y="289"/>
                  </a:lnTo>
                  <a:lnTo>
                    <a:pt x="177" y="278"/>
                  </a:lnTo>
                  <a:lnTo>
                    <a:pt x="180" y="267"/>
                  </a:lnTo>
                  <a:lnTo>
                    <a:pt x="183" y="256"/>
                  </a:lnTo>
                  <a:lnTo>
                    <a:pt x="186" y="246"/>
                  </a:lnTo>
                  <a:lnTo>
                    <a:pt x="187" y="239"/>
                  </a:lnTo>
                  <a:lnTo>
                    <a:pt x="188" y="235"/>
                  </a:lnTo>
                  <a:lnTo>
                    <a:pt x="188" y="229"/>
                  </a:lnTo>
                  <a:lnTo>
                    <a:pt x="187" y="216"/>
                  </a:lnTo>
                  <a:lnTo>
                    <a:pt x="184" y="199"/>
                  </a:lnTo>
                  <a:lnTo>
                    <a:pt x="182" y="180"/>
                  </a:lnTo>
                  <a:lnTo>
                    <a:pt x="180" y="162"/>
                  </a:lnTo>
                  <a:lnTo>
                    <a:pt x="175" y="146"/>
                  </a:lnTo>
                  <a:lnTo>
                    <a:pt x="170" y="132"/>
                  </a:lnTo>
                  <a:lnTo>
                    <a:pt x="165" y="126"/>
                  </a:lnTo>
                  <a:lnTo>
                    <a:pt x="151" y="118"/>
                  </a:lnTo>
                  <a:lnTo>
                    <a:pt x="144" y="112"/>
                  </a:lnTo>
                  <a:lnTo>
                    <a:pt x="139" y="109"/>
                  </a:lnTo>
                  <a:lnTo>
                    <a:pt x="136" y="106"/>
                  </a:lnTo>
                  <a:lnTo>
                    <a:pt x="135" y="104"/>
                  </a:lnTo>
                  <a:lnTo>
                    <a:pt x="136" y="102"/>
                  </a:lnTo>
                  <a:lnTo>
                    <a:pt x="136" y="102"/>
                  </a:lnTo>
                  <a:lnTo>
                    <a:pt x="137" y="102"/>
                  </a:lnTo>
                  <a:lnTo>
                    <a:pt x="147" y="85"/>
                  </a:lnTo>
                  <a:lnTo>
                    <a:pt x="147" y="85"/>
                  </a:lnTo>
                  <a:lnTo>
                    <a:pt x="146" y="85"/>
                  </a:lnTo>
                  <a:lnTo>
                    <a:pt x="144" y="85"/>
                  </a:lnTo>
                  <a:lnTo>
                    <a:pt x="142" y="84"/>
                  </a:lnTo>
                  <a:lnTo>
                    <a:pt x="139" y="81"/>
                  </a:lnTo>
                  <a:lnTo>
                    <a:pt x="136" y="79"/>
                  </a:lnTo>
                  <a:lnTo>
                    <a:pt x="134" y="74"/>
                  </a:lnTo>
                  <a:lnTo>
                    <a:pt x="131" y="68"/>
                  </a:lnTo>
                  <a:lnTo>
                    <a:pt x="131" y="60"/>
                  </a:lnTo>
                  <a:lnTo>
                    <a:pt x="134" y="53"/>
                  </a:lnTo>
                  <a:lnTo>
                    <a:pt x="136" y="45"/>
                  </a:lnTo>
                  <a:lnTo>
                    <a:pt x="139" y="38"/>
                  </a:lnTo>
                  <a:lnTo>
                    <a:pt x="139" y="30"/>
                  </a:lnTo>
                  <a:lnTo>
                    <a:pt x="135" y="22"/>
                  </a:lnTo>
                  <a:lnTo>
                    <a:pt x="127" y="12"/>
                  </a:lnTo>
                  <a:lnTo>
                    <a:pt x="112" y="2"/>
                  </a:lnTo>
                  <a:lnTo>
                    <a:pt x="108" y="1"/>
                  </a:lnTo>
                  <a:lnTo>
                    <a:pt x="99" y="0"/>
                  </a:lnTo>
                  <a:lnTo>
                    <a:pt x="89" y="1"/>
                  </a:lnTo>
                  <a:lnTo>
                    <a:pt x="79" y="2"/>
                  </a:lnTo>
                  <a:lnTo>
                    <a:pt x="69" y="3"/>
                  </a:lnTo>
                  <a:lnTo>
                    <a:pt x="62" y="6"/>
                  </a:lnTo>
                  <a:lnTo>
                    <a:pt x="55" y="8"/>
                  </a:lnTo>
                  <a:lnTo>
                    <a:pt x="53" y="11"/>
                  </a:lnTo>
                  <a:lnTo>
                    <a:pt x="53" y="13"/>
                  </a:lnTo>
                  <a:lnTo>
                    <a:pt x="53" y="17"/>
                  </a:lnTo>
                  <a:lnTo>
                    <a:pt x="53" y="19"/>
                  </a:lnTo>
                  <a:lnTo>
                    <a:pt x="53" y="21"/>
                  </a:lnTo>
                  <a:lnTo>
                    <a:pt x="53" y="23"/>
                  </a:lnTo>
                  <a:lnTo>
                    <a:pt x="53" y="24"/>
                  </a:lnTo>
                  <a:lnTo>
                    <a:pt x="53" y="26"/>
                  </a:lnTo>
                  <a:lnTo>
                    <a:pt x="53" y="26"/>
                  </a:lnTo>
                  <a:lnTo>
                    <a:pt x="52" y="26"/>
                  </a:lnTo>
                  <a:lnTo>
                    <a:pt x="52" y="28"/>
                  </a:lnTo>
                  <a:lnTo>
                    <a:pt x="50" y="30"/>
                  </a:lnTo>
                  <a:lnTo>
                    <a:pt x="50" y="35"/>
                  </a:lnTo>
                  <a:lnTo>
                    <a:pt x="50" y="42"/>
                  </a:lnTo>
                  <a:lnTo>
                    <a:pt x="50" y="49"/>
                  </a:lnTo>
                  <a:lnTo>
                    <a:pt x="52" y="58"/>
                  </a:lnTo>
                  <a:lnTo>
                    <a:pt x="55" y="68"/>
                  </a:lnTo>
                  <a:lnTo>
                    <a:pt x="55" y="71"/>
                  </a:lnTo>
                  <a:lnTo>
                    <a:pt x="55" y="74"/>
                  </a:lnTo>
                  <a:lnTo>
                    <a:pt x="53" y="75"/>
                  </a:lnTo>
                  <a:lnTo>
                    <a:pt x="52" y="75"/>
                  </a:lnTo>
                  <a:lnTo>
                    <a:pt x="49" y="75"/>
                  </a:lnTo>
                  <a:lnTo>
                    <a:pt x="47" y="76"/>
                  </a:lnTo>
                  <a:lnTo>
                    <a:pt x="45" y="79"/>
                  </a:lnTo>
                  <a:lnTo>
                    <a:pt x="45" y="81"/>
                  </a:lnTo>
                  <a:lnTo>
                    <a:pt x="47" y="84"/>
                  </a:lnTo>
                  <a:lnTo>
                    <a:pt x="48" y="86"/>
                  </a:lnTo>
                  <a:lnTo>
                    <a:pt x="50" y="89"/>
                  </a:lnTo>
                  <a:lnTo>
                    <a:pt x="53" y="91"/>
                  </a:lnTo>
                  <a:lnTo>
                    <a:pt x="55" y="94"/>
                  </a:lnTo>
                  <a:lnTo>
                    <a:pt x="57" y="96"/>
                  </a:lnTo>
                  <a:lnTo>
                    <a:pt x="59" y="99"/>
                  </a:lnTo>
                  <a:lnTo>
                    <a:pt x="60" y="100"/>
                  </a:lnTo>
                  <a:lnTo>
                    <a:pt x="60" y="102"/>
                  </a:lnTo>
                  <a:lnTo>
                    <a:pt x="59" y="105"/>
                  </a:lnTo>
                  <a:lnTo>
                    <a:pt x="55" y="107"/>
                  </a:lnTo>
                  <a:lnTo>
                    <a:pt x="52" y="110"/>
                  </a:lnTo>
                  <a:lnTo>
                    <a:pt x="49" y="111"/>
                  </a:lnTo>
                  <a:lnTo>
                    <a:pt x="45" y="114"/>
                  </a:lnTo>
                  <a:lnTo>
                    <a:pt x="43" y="115"/>
                  </a:lnTo>
                  <a:lnTo>
                    <a:pt x="42" y="115"/>
                  </a:lnTo>
                  <a:lnTo>
                    <a:pt x="42" y="115"/>
                  </a:lnTo>
                  <a:lnTo>
                    <a:pt x="39" y="115"/>
                  </a:lnTo>
                  <a:lnTo>
                    <a:pt x="37" y="115"/>
                  </a:lnTo>
                  <a:lnTo>
                    <a:pt x="34" y="116"/>
                  </a:lnTo>
                  <a:lnTo>
                    <a:pt x="31" y="118"/>
                  </a:lnTo>
                  <a:lnTo>
                    <a:pt x="27" y="121"/>
                  </a:lnTo>
                  <a:lnTo>
                    <a:pt x="24" y="126"/>
                  </a:lnTo>
                  <a:lnTo>
                    <a:pt x="22" y="131"/>
                  </a:lnTo>
                  <a:lnTo>
                    <a:pt x="11" y="171"/>
                  </a:lnTo>
                  <a:lnTo>
                    <a:pt x="6" y="200"/>
                  </a:lnTo>
                  <a:lnTo>
                    <a:pt x="6" y="223"/>
                  </a:lnTo>
                  <a:lnTo>
                    <a:pt x="8" y="237"/>
                  </a:lnTo>
                  <a:lnTo>
                    <a:pt x="11" y="250"/>
                  </a:lnTo>
                  <a:lnTo>
                    <a:pt x="13" y="260"/>
                  </a:lnTo>
                  <a:lnTo>
                    <a:pt x="12" y="270"/>
                  </a:lnTo>
                  <a:lnTo>
                    <a:pt x="7" y="282"/>
                  </a:lnTo>
                  <a:lnTo>
                    <a:pt x="3" y="289"/>
                  </a:lnTo>
                  <a:lnTo>
                    <a:pt x="1" y="297"/>
                  </a:lnTo>
                  <a:lnTo>
                    <a:pt x="0" y="303"/>
                  </a:lnTo>
                  <a:lnTo>
                    <a:pt x="0" y="309"/>
                  </a:lnTo>
                  <a:lnTo>
                    <a:pt x="1" y="314"/>
                  </a:lnTo>
                  <a:lnTo>
                    <a:pt x="3" y="318"/>
                  </a:lnTo>
                  <a:lnTo>
                    <a:pt x="4" y="322"/>
                  </a:lnTo>
                  <a:lnTo>
                    <a:pt x="7" y="325"/>
                  </a:lnTo>
                  <a:lnTo>
                    <a:pt x="8" y="333"/>
                  </a:lnTo>
                  <a:lnTo>
                    <a:pt x="9" y="346"/>
                  </a:lnTo>
                  <a:lnTo>
                    <a:pt x="9" y="365"/>
                  </a:lnTo>
                  <a:lnTo>
                    <a:pt x="9" y="385"/>
                  </a:lnTo>
                  <a:lnTo>
                    <a:pt x="8" y="403"/>
                  </a:lnTo>
                  <a:lnTo>
                    <a:pt x="7" y="421"/>
                  </a:lnTo>
                  <a:lnTo>
                    <a:pt x="7" y="432"/>
                  </a:lnTo>
                  <a:lnTo>
                    <a:pt x="7" y="437"/>
                  </a:lnTo>
                  <a:lnTo>
                    <a:pt x="8" y="448"/>
                  </a:lnTo>
                  <a:lnTo>
                    <a:pt x="9" y="456"/>
                  </a:lnTo>
                  <a:lnTo>
                    <a:pt x="12" y="462"/>
                  </a:lnTo>
                  <a:lnTo>
                    <a:pt x="14" y="467"/>
                  </a:lnTo>
                  <a:lnTo>
                    <a:pt x="16" y="469"/>
                  </a:lnTo>
                  <a:lnTo>
                    <a:pt x="18" y="470"/>
                  </a:lnTo>
                  <a:lnTo>
                    <a:pt x="19" y="472"/>
                  </a:lnTo>
                  <a:lnTo>
                    <a:pt x="19" y="472"/>
                  </a:lnTo>
                  <a:lnTo>
                    <a:pt x="21" y="475"/>
                  </a:lnTo>
                  <a:lnTo>
                    <a:pt x="22" y="488"/>
                  </a:lnTo>
                  <a:lnTo>
                    <a:pt x="23" y="505"/>
                  </a:lnTo>
                  <a:lnTo>
                    <a:pt x="26" y="526"/>
                  </a:lnTo>
                  <a:lnTo>
                    <a:pt x="27" y="548"/>
                  </a:lnTo>
                  <a:lnTo>
                    <a:pt x="29" y="570"/>
                  </a:lnTo>
                  <a:lnTo>
                    <a:pt x="31" y="587"/>
                  </a:lnTo>
                  <a:lnTo>
                    <a:pt x="31" y="600"/>
                  </a:lnTo>
                  <a:lnTo>
                    <a:pt x="29" y="610"/>
                  </a:lnTo>
                  <a:lnTo>
                    <a:pt x="28" y="622"/>
                  </a:lnTo>
                  <a:lnTo>
                    <a:pt x="24" y="633"/>
                  </a:lnTo>
                  <a:lnTo>
                    <a:pt x="21" y="644"/>
                  </a:lnTo>
                  <a:lnTo>
                    <a:pt x="18" y="653"/>
                  </a:lnTo>
                  <a:lnTo>
                    <a:pt x="14" y="660"/>
                  </a:lnTo>
                  <a:lnTo>
                    <a:pt x="12" y="666"/>
                  </a:lnTo>
                  <a:lnTo>
                    <a:pt x="12" y="667"/>
                  </a:lnTo>
                  <a:lnTo>
                    <a:pt x="9" y="680"/>
                  </a:lnTo>
                  <a:lnTo>
                    <a:pt x="11" y="681"/>
                  </a:lnTo>
                  <a:lnTo>
                    <a:pt x="13" y="681"/>
                  </a:lnTo>
                  <a:lnTo>
                    <a:pt x="17" y="682"/>
                  </a:lnTo>
                  <a:lnTo>
                    <a:pt x="21" y="684"/>
                  </a:lnTo>
                  <a:lnTo>
                    <a:pt x="26" y="684"/>
                  </a:lnTo>
                  <a:lnTo>
                    <a:pt x="32" y="684"/>
                  </a:lnTo>
                  <a:lnTo>
                    <a:pt x="37" y="682"/>
                  </a:lnTo>
                  <a:lnTo>
                    <a:pt x="43" y="680"/>
                  </a:lnTo>
                  <a:lnTo>
                    <a:pt x="48" y="675"/>
                  </a:lnTo>
                  <a:lnTo>
                    <a:pt x="50" y="666"/>
                  </a:lnTo>
                  <a:lnTo>
                    <a:pt x="52" y="655"/>
                  </a:lnTo>
                  <a:lnTo>
                    <a:pt x="53" y="643"/>
                  </a:lnTo>
                  <a:lnTo>
                    <a:pt x="53" y="630"/>
                  </a:lnTo>
                  <a:lnTo>
                    <a:pt x="53" y="619"/>
                  </a:lnTo>
                  <a:lnTo>
                    <a:pt x="53" y="612"/>
                  </a:lnTo>
                  <a:lnTo>
                    <a:pt x="53" y="609"/>
                  </a:lnTo>
                  <a:lnTo>
                    <a:pt x="53" y="608"/>
                  </a:lnTo>
                  <a:lnTo>
                    <a:pt x="54" y="603"/>
                  </a:lnTo>
                  <a:lnTo>
                    <a:pt x="55" y="596"/>
                  </a:lnTo>
                  <a:lnTo>
                    <a:pt x="58" y="586"/>
                  </a:lnTo>
                  <a:lnTo>
                    <a:pt x="60" y="574"/>
                  </a:lnTo>
                  <a:lnTo>
                    <a:pt x="63" y="563"/>
                  </a:lnTo>
                  <a:lnTo>
                    <a:pt x="65" y="551"/>
                  </a:lnTo>
                  <a:lnTo>
                    <a:pt x="67" y="540"/>
                  </a:lnTo>
                  <a:lnTo>
                    <a:pt x="68" y="531"/>
                  </a:lnTo>
                  <a:lnTo>
                    <a:pt x="69" y="522"/>
                  </a:lnTo>
                  <a:lnTo>
                    <a:pt x="70" y="515"/>
                  </a:lnTo>
                  <a:lnTo>
                    <a:pt x="70" y="508"/>
                  </a:lnTo>
                  <a:lnTo>
                    <a:pt x="70" y="501"/>
                  </a:lnTo>
                  <a:lnTo>
                    <a:pt x="70" y="498"/>
                  </a:lnTo>
                  <a:lnTo>
                    <a:pt x="70" y="494"/>
                  </a:lnTo>
                  <a:lnTo>
                    <a:pt x="70" y="493"/>
                  </a:lnTo>
                  <a:lnTo>
                    <a:pt x="85" y="493"/>
                  </a:lnTo>
                  <a:lnTo>
                    <a:pt x="86" y="511"/>
                  </a:lnTo>
                  <a:lnTo>
                    <a:pt x="93" y="511"/>
                  </a:lnTo>
                  <a:lnTo>
                    <a:pt x="93" y="511"/>
                  </a:lnTo>
                  <a:lnTo>
                    <a:pt x="106" y="605"/>
                  </a:lnTo>
                  <a:lnTo>
                    <a:pt x="98" y="653"/>
                  </a:lnTo>
                  <a:lnTo>
                    <a:pt x="98" y="654"/>
                  </a:lnTo>
                  <a:lnTo>
                    <a:pt x="99" y="656"/>
                  </a:lnTo>
                  <a:lnTo>
                    <a:pt x="99" y="660"/>
                  </a:lnTo>
                  <a:lnTo>
                    <a:pt x="100" y="664"/>
                  </a:lnTo>
                  <a:lnTo>
                    <a:pt x="101" y="669"/>
                  </a:lnTo>
                  <a:lnTo>
                    <a:pt x="104" y="674"/>
                  </a:lnTo>
                  <a:lnTo>
                    <a:pt x="106" y="677"/>
                  </a:lnTo>
                  <a:lnTo>
                    <a:pt x="109" y="680"/>
                  </a:lnTo>
                  <a:lnTo>
                    <a:pt x="112" y="682"/>
                  </a:lnTo>
                  <a:lnTo>
                    <a:pt x="116" y="682"/>
                  </a:lnTo>
                  <a:lnTo>
                    <a:pt x="120" y="681"/>
                  </a:lnTo>
                  <a:lnTo>
                    <a:pt x="124" y="679"/>
                  </a:lnTo>
                  <a:lnTo>
                    <a:pt x="127" y="676"/>
                  </a:lnTo>
                  <a:lnTo>
                    <a:pt x="130" y="674"/>
                  </a:lnTo>
                  <a:lnTo>
                    <a:pt x="132" y="672"/>
                  </a:lnTo>
                  <a:lnTo>
                    <a:pt x="132" y="671"/>
                  </a:lnTo>
                  <a:lnTo>
                    <a:pt x="136" y="635"/>
                  </a:lnTo>
                  <a:lnTo>
                    <a:pt x="125" y="612"/>
                  </a:lnTo>
                  <a:lnTo>
                    <a:pt x="126" y="609"/>
                  </a:lnTo>
                  <a:lnTo>
                    <a:pt x="127" y="603"/>
                  </a:lnTo>
                  <a:lnTo>
                    <a:pt x="130" y="593"/>
                  </a:lnTo>
                  <a:lnTo>
                    <a:pt x="134" y="583"/>
                  </a:lnTo>
                  <a:lnTo>
                    <a:pt x="136" y="571"/>
                  </a:lnTo>
                  <a:lnTo>
                    <a:pt x="139" y="560"/>
                  </a:lnTo>
                  <a:lnTo>
                    <a:pt x="140" y="548"/>
                  </a:lnTo>
                  <a:lnTo>
                    <a:pt x="140" y="540"/>
                  </a:lnTo>
                  <a:lnTo>
                    <a:pt x="140" y="536"/>
                  </a:lnTo>
                  <a:lnTo>
                    <a:pt x="139" y="532"/>
                  </a:lnTo>
                  <a:lnTo>
                    <a:pt x="139" y="529"/>
                  </a:lnTo>
                  <a:lnTo>
                    <a:pt x="139" y="525"/>
                  </a:lnTo>
                  <a:lnTo>
                    <a:pt x="137" y="521"/>
                  </a:lnTo>
                  <a:lnTo>
                    <a:pt x="137" y="517"/>
                  </a:lnTo>
                  <a:lnTo>
                    <a:pt x="137" y="514"/>
                  </a:lnTo>
                  <a:lnTo>
                    <a:pt x="136" y="510"/>
                  </a:lnTo>
                  <a:lnTo>
                    <a:pt x="221" y="509"/>
                  </a:lnTo>
                  <a:lnTo>
                    <a:pt x="221" y="356"/>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51" name="Freeform 35"/>
            <p:cNvSpPr>
              <a:spLocks/>
            </p:cNvSpPr>
            <p:nvPr/>
          </p:nvSpPr>
          <p:spPr bwMode="auto">
            <a:xfrm>
              <a:off x="1246" y="3359"/>
              <a:ext cx="42" cy="34"/>
            </a:xfrm>
            <a:custGeom>
              <a:avLst/>
              <a:gdLst>
                <a:gd name="T0" fmla="*/ 3 w 42"/>
                <a:gd name="T1" fmla="*/ 19 h 34"/>
                <a:gd name="T2" fmla="*/ 3 w 42"/>
                <a:gd name="T3" fmla="*/ 19 h 34"/>
                <a:gd name="T4" fmla="*/ 3 w 42"/>
                <a:gd name="T5" fmla="*/ 19 h 34"/>
                <a:gd name="T6" fmla="*/ 9 w 42"/>
                <a:gd name="T7" fmla="*/ 0 h 34"/>
                <a:gd name="T8" fmla="*/ 9 w 42"/>
                <a:gd name="T9" fmla="*/ 1 h 34"/>
                <a:gd name="T10" fmla="*/ 11 w 42"/>
                <a:gd name="T11" fmla="*/ 2 h 34"/>
                <a:gd name="T12" fmla="*/ 11 w 42"/>
                <a:gd name="T13" fmla="*/ 3 h 34"/>
                <a:gd name="T14" fmla="*/ 12 w 42"/>
                <a:gd name="T15" fmla="*/ 3 h 34"/>
                <a:gd name="T16" fmla="*/ 12 w 42"/>
                <a:gd name="T17" fmla="*/ 4 h 34"/>
                <a:gd name="T18" fmla="*/ 12 w 42"/>
                <a:gd name="T19" fmla="*/ 4 h 34"/>
                <a:gd name="T20" fmla="*/ 13 w 42"/>
                <a:gd name="T21" fmla="*/ 4 h 34"/>
                <a:gd name="T22" fmla="*/ 13 w 42"/>
                <a:gd name="T23" fmla="*/ 6 h 34"/>
                <a:gd name="T24" fmla="*/ 14 w 42"/>
                <a:gd name="T25" fmla="*/ 6 h 34"/>
                <a:gd name="T26" fmla="*/ 18 w 42"/>
                <a:gd name="T27" fmla="*/ 7 h 34"/>
                <a:gd name="T28" fmla="*/ 23 w 42"/>
                <a:gd name="T29" fmla="*/ 9 h 34"/>
                <a:gd name="T30" fmla="*/ 28 w 42"/>
                <a:gd name="T31" fmla="*/ 12 h 34"/>
                <a:gd name="T32" fmla="*/ 34 w 42"/>
                <a:gd name="T33" fmla="*/ 15 h 34"/>
                <a:gd name="T34" fmla="*/ 38 w 42"/>
                <a:gd name="T35" fmla="*/ 19 h 34"/>
                <a:gd name="T36" fmla="*/ 41 w 42"/>
                <a:gd name="T37" fmla="*/ 24 h 34"/>
                <a:gd name="T38" fmla="*/ 41 w 42"/>
                <a:gd name="T39" fmla="*/ 30 h 34"/>
                <a:gd name="T40" fmla="*/ 41 w 42"/>
                <a:gd name="T41" fmla="*/ 30 h 34"/>
                <a:gd name="T42" fmla="*/ 41 w 42"/>
                <a:gd name="T43" fmla="*/ 31 h 34"/>
                <a:gd name="T44" fmla="*/ 41 w 42"/>
                <a:gd name="T45" fmla="*/ 31 h 34"/>
                <a:gd name="T46" fmla="*/ 39 w 42"/>
                <a:gd name="T47" fmla="*/ 31 h 34"/>
                <a:gd name="T48" fmla="*/ 39 w 42"/>
                <a:gd name="T49" fmla="*/ 31 h 34"/>
                <a:gd name="T50" fmla="*/ 39 w 42"/>
                <a:gd name="T51" fmla="*/ 33 h 34"/>
                <a:gd name="T52" fmla="*/ 39 w 42"/>
                <a:gd name="T53" fmla="*/ 33 h 34"/>
                <a:gd name="T54" fmla="*/ 39 w 42"/>
                <a:gd name="T55" fmla="*/ 33 h 34"/>
                <a:gd name="T56" fmla="*/ 33 w 42"/>
                <a:gd name="T57" fmla="*/ 30 h 34"/>
                <a:gd name="T58" fmla="*/ 26 w 42"/>
                <a:gd name="T59" fmla="*/ 28 h 34"/>
                <a:gd name="T60" fmla="*/ 21 w 42"/>
                <a:gd name="T61" fmla="*/ 25 h 34"/>
                <a:gd name="T62" fmla="*/ 14 w 42"/>
                <a:gd name="T63" fmla="*/ 23 h 34"/>
                <a:gd name="T64" fmla="*/ 11 w 42"/>
                <a:gd name="T65" fmla="*/ 22 h 34"/>
                <a:gd name="T66" fmla="*/ 7 w 42"/>
                <a:gd name="T67" fmla="*/ 20 h 34"/>
                <a:gd name="T68" fmla="*/ 4 w 42"/>
                <a:gd name="T69" fmla="*/ 20 h 34"/>
                <a:gd name="T70" fmla="*/ 3 w 42"/>
                <a:gd name="T71" fmla="*/ 19 h 34"/>
                <a:gd name="T72" fmla="*/ 0 w 42"/>
                <a:gd name="T73" fmla="*/ 22 h 34"/>
                <a:gd name="T74" fmla="*/ 1 w 42"/>
                <a:gd name="T75" fmla="*/ 22 h 34"/>
                <a:gd name="T76" fmla="*/ 1 w 42"/>
                <a:gd name="T77" fmla="*/ 22 h 34"/>
                <a:gd name="T78" fmla="*/ 1 w 42"/>
                <a:gd name="T79" fmla="*/ 22 h 34"/>
                <a:gd name="T80" fmla="*/ 0 w 42"/>
                <a:gd name="T81" fmla="*/ 22 h 34"/>
                <a:gd name="T82" fmla="*/ 0 w 42"/>
                <a:gd name="T83" fmla="*/ 22 h 34"/>
                <a:gd name="T84" fmla="*/ 0 w 42"/>
                <a:gd name="T85" fmla="*/ 22 h 34"/>
                <a:gd name="T86" fmla="*/ 0 w 42"/>
                <a:gd name="T87" fmla="*/ 22 h 34"/>
                <a:gd name="T88" fmla="*/ 0 w 42"/>
                <a:gd name="T89" fmla="*/ 22 h 34"/>
                <a:gd name="T90" fmla="*/ 0 w 42"/>
                <a:gd name="T91" fmla="*/ 22 h 34"/>
                <a:gd name="T92" fmla="*/ 3 w 42"/>
                <a:gd name="T93" fmla="*/ 19 h 34"/>
                <a:gd name="T94" fmla="*/ 2 w 42"/>
                <a:gd name="T95" fmla="*/ 20 h 34"/>
                <a:gd name="T96" fmla="*/ 3 w 42"/>
                <a:gd name="T97" fmla="*/ 20 h 34"/>
                <a:gd name="T98" fmla="*/ 3 w 42"/>
                <a:gd name="T99" fmla="*/ 20 h 34"/>
                <a:gd name="T100" fmla="*/ 3 w 42"/>
                <a:gd name="T101" fmla="*/ 20 h 34"/>
                <a:gd name="T102" fmla="*/ 3 w 42"/>
                <a:gd name="T103" fmla="*/ 20 h 34"/>
                <a:gd name="T104" fmla="*/ 3 w 42"/>
                <a:gd name="T105" fmla="*/ 20 h 34"/>
                <a:gd name="T106" fmla="*/ 2 w 42"/>
                <a:gd name="T107" fmla="*/ 20 h 34"/>
                <a:gd name="T108" fmla="*/ 2 w 42"/>
                <a:gd name="T109" fmla="*/ 20 h 34"/>
                <a:gd name="T110" fmla="*/ 2 w 42"/>
                <a:gd name="T111" fmla="*/ 20 h 34"/>
                <a:gd name="T112" fmla="*/ 2 w 42"/>
                <a:gd name="T113" fmla="*/ 20 h 34"/>
                <a:gd name="T114" fmla="*/ 3 w 42"/>
                <a:gd name="T11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2" h="34">
                  <a:moveTo>
                    <a:pt x="3" y="19"/>
                  </a:moveTo>
                  <a:lnTo>
                    <a:pt x="3" y="19"/>
                  </a:lnTo>
                  <a:lnTo>
                    <a:pt x="3" y="19"/>
                  </a:lnTo>
                  <a:lnTo>
                    <a:pt x="9" y="0"/>
                  </a:lnTo>
                  <a:lnTo>
                    <a:pt x="9" y="1"/>
                  </a:lnTo>
                  <a:lnTo>
                    <a:pt x="11" y="2"/>
                  </a:lnTo>
                  <a:lnTo>
                    <a:pt x="11" y="3"/>
                  </a:lnTo>
                  <a:lnTo>
                    <a:pt x="12" y="3"/>
                  </a:lnTo>
                  <a:lnTo>
                    <a:pt x="12" y="4"/>
                  </a:lnTo>
                  <a:lnTo>
                    <a:pt x="12" y="4"/>
                  </a:lnTo>
                  <a:lnTo>
                    <a:pt x="13" y="4"/>
                  </a:lnTo>
                  <a:lnTo>
                    <a:pt x="13" y="6"/>
                  </a:lnTo>
                  <a:lnTo>
                    <a:pt x="14" y="6"/>
                  </a:lnTo>
                  <a:lnTo>
                    <a:pt x="18" y="7"/>
                  </a:lnTo>
                  <a:lnTo>
                    <a:pt x="23" y="9"/>
                  </a:lnTo>
                  <a:lnTo>
                    <a:pt x="28" y="12"/>
                  </a:lnTo>
                  <a:lnTo>
                    <a:pt x="34" y="15"/>
                  </a:lnTo>
                  <a:lnTo>
                    <a:pt x="38" y="19"/>
                  </a:lnTo>
                  <a:lnTo>
                    <a:pt x="41" y="24"/>
                  </a:lnTo>
                  <a:lnTo>
                    <a:pt x="41" y="30"/>
                  </a:lnTo>
                  <a:lnTo>
                    <a:pt x="41" y="30"/>
                  </a:lnTo>
                  <a:lnTo>
                    <a:pt x="41" y="31"/>
                  </a:lnTo>
                  <a:lnTo>
                    <a:pt x="41" y="31"/>
                  </a:lnTo>
                  <a:lnTo>
                    <a:pt x="39" y="31"/>
                  </a:lnTo>
                  <a:lnTo>
                    <a:pt x="39" y="31"/>
                  </a:lnTo>
                  <a:lnTo>
                    <a:pt x="39" y="33"/>
                  </a:lnTo>
                  <a:lnTo>
                    <a:pt x="39" y="33"/>
                  </a:lnTo>
                  <a:lnTo>
                    <a:pt x="39" y="33"/>
                  </a:lnTo>
                  <a:lnTo>
                    <a:pt x="33" y="30"/>
                  </a:lnTo>
                  <a:lnTo>
                    <a:pt x="26" y="28"/>
                  </a:lnTo>
                  <a:lnTo>
                    <a:pt x="21" y="25"/>
                  </a:lnTo>
                  <a:lnTo>
                    <a:pt x="14" y="23"/>
                  </a:lnTo>
                  <a:lnTo>
                    <a:pt x="11" y="22"/>
                  </a:lnTo>
                  <a:lnTo>
                    <a:pt x="7" y="20"/>
                  </a:lnTo>
                  <a:lnTo>
                    <a:pt x="4" y="20"/>
                  </a:lnTo>
                  <a:lnTo>
                    <a:pt x="3" y="19"/>
                  </a:lnTo>
                  <a:lnTo>
                    <a:pt x="0" y="22"/>
                  </a:lnTo>
                  <a:lnTo>
                    <a:pt x="1" y="22"/>
                  </a:lnTo>
                  <a:lnTo>
                    <a:pt x="1" y="22"/>
                  </a:lnTo>
                  <a:lnTo>
                    <a:pt x="1" y="22"/>
                  </a:lnTo>
                  <a:lnTo>
                    <a:pt x="0" y="22"/>
                  </a:lnTo>
                  <a:lnTo>
                    <a:pt x="0" y="22"/>
                  </a:lnTo>
                  <a:lnTo>
                    <a:pt x="0" y="22"/>
                  </a:lnTo>
                  <a:lnTo>
                    <a:pt x="0" y="22"/>
                  </a:lnTo>
                  <a:lnTo>
                    <a:pt x="0" y="22"/>
                  </a:lnTo>
                  <a:lnTo>
                    <a:pt x="0" y="22"/>
                  </a:lnTo>
                  <a:lnTo>
                    <a:pt x="3" y="19"/>
                  </a:lnTo>
                  <a:lnTo>
                    <a:pt x="2" y="20"/>
                  </a:lnTo>
                  <a:lnTo>
                    <a:pt x="3" y="20"/>
                  </a:lnTo>
                  <a:lnTo>
                    <a:pt x="3" y="20"/>
                  </a:lnTo>
                  <a:lnTo>
                    <a:pt x="3" y="20"/>
                  </a:lnTo>
                  <a:lnTo>
                    <a:pt x="3" y="20"/>
                  </a:lnTo>
                  <a:lnTo>
                    <a:pt x="3" y="20"/>
                  </a:lnTo>
                  <a:lnTo>
                    <a:pt x="2" y="20"/>
                  </a:lnTo>
                  <a:lnTo>
                    <a:pt x="2" y="20"/>
                  </a:lnTo>
                  <a:lnTo>
                    <a:pt x="2" y="20"/>
                  </a:lnTo>
                  <a:lnTo>
                    <a:pt x="2" y="20"/>
                  </a:lnTo>
                  <a:lnTo>
                    <a:pt x="3" y="19"/>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52" name="Freeform 36"/>
            <p:cNvSpPr>
              <a:spLocks/>
            </p:cNvSpPr>
            <p:nvPr/>
          </p:nvSpPr>
          <p:spPr bwMode="auto">
            <a:xfrm>
              <a:off x="1658" y="3445"/>
              <a:ext cx="20" cy="21"/>
            </a:xfrm>
            <a:custGeom>
              <a:avLst/>
              <a:gdLst>
                <a:gd name="T0" fmla="*/ 3 w 20"/>
                <a:gd name="T1" fmla="*/ 0 h 21"/>
                <a:gd name="T2" fmla="*/ 6 w 20"/>
                <a:gd name="T3" fmla="*/ 2 h 21"/>
                <a:gd name="T4" fmla="*/ 7 w 20"/>
                <a:gd name="T5" fmla="*/ 4 h 21"/>
                <a:gd name="T6" fmla="*/ 8 w 20"/>
                <a:gd name="T7" fmla="*/ 8 h 21"/>
                <a:gd name="T8" fmla="*/ 11 w 20"/>
                <a:gd name="T9" fmla="*/ 10 h 21"/>
                <a:gd name="T10" fmla="*/ 13 w 20"/>
                <a:gd name="T11" fmla="*/ 12 h 21"/>
                <a:gd name="T12" fmla="*/ 15 w 20"/>
                <a:gd name="T13" fmla="*/ 16 h 21"/>
                <a:gd name="T14" fmla="*/ 16 w 20"/>
                <a:gd name="T15" fmla="*/ 18 h 21"/>
                <a:gd name="T16" fmla="*/ 19 w 20"/>
                <a:gd name="T17" fmla="*/ 20 h 21"/>
                <a:gd name="T18" fmla="*/ 1 w 20"/>
                <a:gd name="T19" fmla="*/ 18 h 21"/>
                <a:gd name="T20" fmla="*/ 0 w 20"/>
                <a:gd name="T21" fmla="*/ 4 h 21"/>
                <a:gd name="T22" fmla="*/ 3 w 20"/>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1">
                  <a:moveTo>
                    <a:pt x="3" y="0"/>
                  </a:moveTo>
                  <a:lnTo>
                    <a:pt x="6" y="2"/>
                  </a:lnTo>
                  <a:lnTo>
                    <a:pt x="7" y="4"/>
                  </a:lnTo>
                  <a:lnTo>
                    <a:pt x="8" y="8"/>
                  </a:lnTo>
                  <a:lnTo>
                    <a:pt x="11" y="10"/>
                  </a:lnTo>
                  <a:lnTo>
                    <a:pt x="13" y="12"/>
                  </a:lnTo>
                  <a:lnTo>
                    <a:pt x="15" y="16"/>
                  </a:lnTo>
                  <a:lnTo>
                    <a:pt x="16" y="18"/>
                  </a:lnTo>
                  <a:lnTo>
                    <a:pt x="19" y="20"/>
                  </a:lnTo>
                  <a:lnTo>
                    <a:pt x="1" y="18"/>
                  </a:lnTo>
                  <a:lnTo>
                    <a:pt x="0" y="4"/>
                  </a:lnTo>
                  <a:lnTo>
                    <a:pt x="3" y="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53" name="Freeform 37"/>
            <p:cNvSpPr>
              <a:spLocks/>
            </p:cNvSpPr>
            <p:nvPr/>
          </p:nvSpPr>
          <p:spPr bwMode="auto">
            <a:xfrm>
              <a:off x="961" y="3024"/>
              <a:ext cx="223" cy="731"/>
            </a:xfrm>
            <a:custGeom>
              <a:avLst/>
              <a:gdLst>
                <a:gd name="T0" fmla="*/ 40 w 223"/>
                <a:gd name="T1" fmla="*/ 411 h 731"/>
                <a:gd name="T2" fmla="*/ 19 w 223"/>
                <a:gd name="T3" fmla="*/ 302 h 731"/>
                <a:gd name="T4" fmla="*/ 0 w 223"/>
                <a:gd name="T5" fmla="*/ 247 h 731"/>
                <a:gd name="T6" fmla="*/ 4 w 223"/>
                <a:gd name="T7" fmla="*/ 226 h 731"/>
                <a:gd name="T8" fmla="*/ 13 w 223"/>
                <a:gd name="T9" fmla="*/ 194 h 731"/>
                <a:gd name="T10" fmla="*/ 24 w 223"/>
                <a:gd name="T11" fmla="*/ 164 h 731"/>
                <a:gd name="T12" fmla="*/ 38 w 223"/>
                <a:gd name="T13" fmla="*/ 146 h 731"/>
                <a:gd name="T14" fmla="*/ 58 w 223"/>
                <a:gd name="T15" fmla="*/ 130 h 731"/>
                <a:gd name="T16" fmla="*/ 79 w 223"/>
                <a:gd name="T17" fmla="*/ 115 h 731"/>
                <a:gd name="T18" fmla="*/ 94 w 223"/>
                <a:gd name="T19" fmla="*/ 106 h 731"/>
                <a:gd name="T20" fmla="*/ 94 w 223"/>
                <a:gd name="T21" fmla="*/ 86 h 731"/>
                <a:gd name="T22" fmla="*/ 83 w 223"/>
                <a:gd name="T23" fmla="*/ 64 h 731"/>
                <a:gd name="T24" fmla="*/ 81 w 223"/>
                <a:gd name="T25" fmla="*/ 55 h 731"/>
                <a:gd name="T26" fmla="*/ 81 w 223"/>
                <a:gd name="T27" fmla="*/ 43 h 731"/>
                <a:gd name="T28" fmla="*/ 84 w 223"/>
                <a:gd name="T29" fmla="*/ 28 h 731"/>
                <a:gd name="T30" fmla="*/ 91 w 223"/>
                <a:gd name="T31" fmla="*/ 17 h 731"/>
                <a:gd name="T32" fmla="*/ 95 w 223"/>
                <a:gd name="T33" fmla="*/ 8 h 731"/>
                <a:gd name="T34" fmla="*/ 100 w 223"/>
                <a:gd name="T35" fmla="*/ 3 h 731"/>
                <a:gd name="T36" fmla="*/ 112 w 223"/>
                <a:gd name="T37" fmla="*/ 1 h 731"/>
                <a:gd name="T38" fmla="*/ 133 w 223"/>
                <a:gd name="T39" fmla="*/ 1 h 731"/>
                <a:gd name="T40" fmla="*/ 145 w 223"/>
                <a:gd name="T41" fmla="*/ 2 h 731"/>
                <a:gd name="T42" fmla="*/ 148 w 223"/>
                <a:gd name="T43" fmla="*/ 6 h 731"/>
                <a:gd name="T44" fmla="*/ 153 w 223"/>
                <a:gd name="T45" fmla="*/ 12 h 731"/>
                <a:gd name="T46" fmla="*/ 162 w 223"/>
                <a:gd name="T47" fmla="*/ 21 h 731"/>
                <a:gd name="T48" fmla="*/ 164 w 223"/>
                <a:gd name="T49" fmla="*/ 34 h 731"/>
                <a:gd name="T50" fmla="*/ 163 w 223"/>
                <a:gd name="T51" fmla="*/ 49 h 731"/>
                <a:gd name="T52" fmla="*/ 161 w 223"/>
                <a:gd name="T53" fmla="*/ 59 h 731"/>
                <a:gd name="T54" fmla="*/ 146 w 223"/>
                <a:gd name="T55" fmla="*/ 92 h 731"/>
                <a:gd name="T56" fmla="*/ 147 w 223"/>
                <a:gd name="T57" fmla="*/ 106 h 731"/>
                <a:gd name="T58" fmla="*/ 163 w 223"/>
                <a:gd name="T59" fmla="*/ 117 h 731"/>
                <a:gd name="T60" fmla="*/ 186 w 223"/>
                <a:gd name="T61" fmla="*/ 132 h 731"/>
                <a:gd name="T62" fmla="*/ 203 w 223"/>
                <a:gd name="T63" fmla="*/ 146 h 731"/>
                <a:gd name="T64" fmla="*/ 205 w 223"/>
                <a:gd name="T65" fmla="*/ 157 h 731"/>
                <a:gd name="T66" fmla="*/ 209 w 223"/>
                <a:gd name="T67" fmla="*/ 189 h 731"/>
                <a:gd name="T68" fmla="*/ 214 w 223"/>
                <a:gd name="T69" fmla="*/ 233 h 731"/>
                <a:gd name="T70" fmla="*/ 219 w 223"/>
                <a:gd name="T71" fmla="*/ 268 h 731"/>
                <a:gd name="T72" fmla="*/ 219 w 223"/>
                <a:gd name="T73" fmla="*/ 286 h 731"/>
                <a:gd name="T74" fmla="*/ 220 w 223"/>
                <a:gd name="T75" fmla="*/ 316 h 731"/>
                <a:gd name="T76" fmla="*/ 222 w 223"/>
                <a:gd name="T77" fmla="*/ 354 h 731"/>
                <a:gd name="T78" fmla="*/ 220 w 223"/>
                <a:gd name="T79" fmla="*/ 390 h 731"/>
                <a:gd name="T80" fmla="*/ 217 w 223"/>
                <a:gd name="T81" fmla="*/ 407 h 731"/>
                <a:gd name="T82" fmla="*/ 209 w 223"/>
                <a:gd name="T83" fmla="*/ 411 h 731"/>
                <a:gd name="T84" fmla="*/ 202 w 223"/>
                <a:gd name="T85" fmla="*/ 412 h 731"/>
                <a:gd name="T86" fmla="*/ 195 w 223"/>
                <a:gd name="T87" fmla="*/ 412 h 731"/>
                <a:gd name="T88" fmla="*/ 198 w 223"/>
                <a:gd name="T89" fmla="*/ 401 h 731"/>
                <a:gd name="T90" fmla="*/ 188 w 223"/>
                <a:gd name="T91" fmla="*/ 404 h 731"/>
                <a:gd name="T92" fmla="*/ 190 w 223"/>
                <a:gd name="T93" fmla="*/ 532 h 731"/>
                <a:gd name="T94" fmla="*/ 195 w 223"/>
                <a:gd name="T95" fmla="*/ 672 h 731"/>
                <a:gd name="T96" fmla="*/ 164 w 223"/>
                <a:gd name="T97" fmla="*/ 690 h 731"/>
                <a:gd name="T98" fmla="*/ 119 w 223"/>
                <a:gd name="T99" fmla="*/ 692 h 731"/>
                <a:gd name="T100" fmla="*/ 112 w 223"/>
                <a:gd name="T101" fmla="*/ 702 h 731"/>
                <a:gd name="T102" fmla="*/ 104 w 223"/>
                <a:gd name="T103" fmla="*/ 716 h 731"/>
                <a:gd name="T104" fmla="*/ 93 w 223"/>
                <a:gd name="T105" fmla="*/ 726 h 731"/>
                <a:gd name="T106" fmla="*/ 84 w 223"/>
                <a:gd name="T107" fmla="*/ 730 h 731"/>
                <a:gd name="T108" fmla="*/ 75 w 223"/>
                <a:gd name="T109" fmla="*/ 728 h 731"/>
                <a:gd name="T110" fmla="*/ 66 w 223"/>
                <a:gd name="T111" fmla="*/ 727 h 731"/>
                <a:gd name="T112" fmla="*/ 60 w 223"/>
                <a:gd name="T113" fmla="*/ 725 h 731"/>
                <a:gd name="T114" fmla="*/ 68 w 223"/>
                <a:gd name="T115" fmla="*/ 699 h 731"/>
                <a:gd name="T116" fmla="*/ 54 w 223"/>
                <a:gd name="T117" fmla="*/ 542 h 731"/>
                <a:gd name="T118" fmla="*/ 44 w 223"/>
                <a:gd name="T119" fmla="*/ 378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3" h="731">
                  <a:moveTo>
                    <a:pt x="44" y="378"/>
                  </a:moveTo>
                  <a:lnTo>
                    <a:pt x="40" y="411"/>
                  </a:lnTo>
                  <a:lnTo>
                    <a:pt x="12" y="371"/>
                  </a:lnTo>
                  <a:lnTo>
                    <a:pt x="19" y="302"/>
                  </a:lnTo>
                  <a:lnTo>
                    <a:pt x="0" y="251"/>
                  </a:lnTo>
                  <a:lnTo>
                    <a:pt x="0" y="247"/>
                  </a:lnTo>
                  <a:lnTo>
                    <a:pt x="2" y="239"/>
                  </a:lnTo>
                  <a:lnTo>
                    <a:pt x="4" y="226"/>
                  </a:lnTo>
                  <a:lnTo>
                    <a:pt x="8" y="210"/>
                  </a:lnTo>
                  <a:lnTo>
                    <a:pt x="13" y="194"/>
                  </a:lnTo>
                  <a:lnTo>
                    <a:pt x="18" y="178"/>
                  </a:lnTo>
                  <a:lnTo>
                    <a:pt x="24" y="164"/>
                  </a:lnTo>
                  <a:lnTo>
                    <a:pt x="31" y="154"/>
                  </a:lnTo>
                  <a:lnTo>
                    <a:pt x="38" y="146"/>
                  </a:lnTo>
                  <a:lnTo>
                    <a:pt x="48" y="137"/>
                  </a:lnTo>
                  <a:lnTo>
                    <a:pt x="58" y="130"/>
                  </a:lnTo>
                  <a:lnTo>
                    <a:pt x="69" y="121"/>
                  </a:lnTo>
                  <a:lnTo>
                    <a:pt x="79" y="115"/>
                  </a:lnTo>
                  <a:lnTo>
                    <a:pt x="88" y="110"/>
                  </a:lnTo>
                  <a:lnTo>
                    <a:pt x="94" y="106"/>
                  </a:lnTo>
                  <a:lnTo>
                    <a:pt x="96" y="105"/>
                  </a:lnTo>
                  <a:lnTo>
                    <a:pt x="94" y="86"/>
                  </a:lnTo>
                  <a:lnTo>
                    <a:pt x="84" y="65"/>
                  </a:lnTo>
                  <a:lnTo>
                    <a:pt x="83" y="64"/>
                  </a:lnTo>
                  <a:lnTo>
                    <a:pt x="83" y="60"/>
                  </a:lnTo>
                  <a:lnTo>
                    <a:pt x="81" y="55"/>
                  </a:lnTo>
                  <a:lnTo>
                    <a:pt x="81" y="49"/>
                  </a:lnTo>
                  <a:lnTo>
                    <a:pt x="81" y="43"/>
                  </a:lnTo>
                  <a:lnTo>
                    <a:pt x="81" y="35"/>
                  </a:lnTo>
                  <a:lnTo>
                    <a:pt x="84" y="28"/>
                  </a:lnTo>
                  <a:lnTo>
                    <a:pt x="88" y="22"/>
                  </a:lnTo>
                  <a:lnTo>
                    <a:pt x="91" y="17"/>
                  </a:lnTo>
                  <a:lnTo>
                    <a:pt x="94" y="12"/>
                  </a:lnTo>
                  <a:lnTo>
                    <a:pt x="95" y="8"/>
                  </a:lnTo>
                  <a:lnTo>
                    <a:pt x="97" y="6"/>
                  </a:lnTo>
                  <a:lnTo>
                    <a:pt x="100" y="3"/>
                  </a:lnTo>
                  <a:lnTo>
                    <a:pt x="105" y="1"/>
                  </a:lnTo>
                  <a:lnTo>
                    <a:pt x="112" y="1"/>
                  </a:lnTo>
                  <a:lnTo>
                    <a:pt x="122" y="0"/>
                  </a:lnTo>
                  <a:lnTo>
                    <a:pt x="133" y="1"/>
                  </a:lnTo>
                  <a:lnTo>
                    <a:pt x="141" y="1"/>
                  </a:lnTo>
                  <a:lnTo>
                    <a:pt x="145" y="2"/>
                  </a:lnTo>
                  <a:lnTo>
                    <a:pt x="147" y="3"/>
                  </a:lnTo>
                  <a:lnTo>
                    <a:pt x="148" y="6"/>
                  </a:lnTo>
                  <a:lnTo>
                    <a:pt x="151" y="8"/>
                  </a:lnTo>
                  <a:lnTo>
                    <a:pt x="153" y="12"/>
                  </a:lnTo>
                  <a:lnTo>
                    <a:pt x="158" y="16"/>
                  </a:lnTo>
                  <a:lnTo>
                    <a:pt x="162" y="21"/>
                  </a:lnTo>
                  <a:lnTo>
                    <a:pt x="164" y="27"/>
                  </a:lnTo>
                  <a:lnTo>
                    <a:pt x="164" y="34"/>
                  </a:lnTo>
                  <a:lnTo>
                    <a:pt x="164" y="42"/>
                  </a:lnTo>
                  <a:lnTo>
                    <a:pt x="163" y="49"/>
                  </a:lnTo>
                  <a:lnTo>
                    <a:pt x="162" y="55"/>
                  </a:lnTo>
                  <a:lnTo>
                    <a:pt x="161" y="59"/>
                  </a:lnTo>
                  <a:lnTo>
                    <a:pt x="161" y="60"/>
                  </a:lnTo>
                  <a:lnTo>
                    <a:pt x="146" y="92"/>
                  </a:lnTo>
                  <a:lnTo>
                    <a:pt x="145" y="105"/>
                  </a:lnTo>
                  <a:lnTo>
                    <a:pt x="147" y="106"/>
                  </a:lnTo>
                  <a:lnTo>
                    <a:pt x="153" y="111"/>
                  </a:lnTo>
                  <a:lnTo>
                    <a:pt x="163" y="117"/>
                  </a:lnTo>
                  <a:lnTo>
                    <a:pt x="174" y="125"/>
                  </a:lnTo>
                  <a:lnTo>
                    <a:pt x="186" y="132"/>
                  </a:lnTo>
                  <a:lnTo>
                    <a:pt x="195" y="140"/>
                  </a:lnTo>
                  <a:lnTo>
                    <a:pt x="203" y="146"/>
                  </a:lnTo>
                  <a:lnTo>
                    <a:pt x="205" y="149"/>
                  </a:lnTo>
                  <a:lnTo>
                    <a:pt x="205" y="157"/>
                  </a:lnTo>
                  <a:lnTo>
                    <a:pt x="207" y="171"/>
                  </a:lnTo>
                  <a:lnTo>
                    <a:pt x="209" y="189"/>
                  </a:lnTo>
                  <a:lnTo>
                    <a:pt x="212" y="211"/>
                  </a:lnTo>
                  <a:lnTo>
                    <a:pt x="214" y="233"/>
                  </a:lnTo>
                  <a:lnTo>
                    <a:pt x="217" y="252"/>
                  </a:lnTo>
                  <a:lnTo>
                    <a:pt x="219" y="268"/>
                  </a:lnTo>
                  <a:lnTo>
                    <a:pt x="219" y="278"/>
                  </a:lnTo>
                  <a:lnTo>
                    <a:pt x="219" y="286"/>
                  </a:lnTo>
                  <a:lnTo>
                    <a:pt x="220" y="298"/>
                  </a:lnTo>
                  <a:lnTo>
                    <a:pt x="220" y="316"/>
                  </a:lnTo>
                  <a:lnTo>
                    <a:pt x="222" y="334"/>
                  </a:lnTo>
                  <a:lnTo>
                    <a:pt x="222" y="354"/>
                  </a:lnTo>
                  <a:lnTo>
                    <a:pt x="222" y="374"/>
                  </a:lnTo>
                  <a:lnTo>
                    <a:pt x="220" y="390"/>
                  </a:lnTo>
                  <a:lnTo>
                    <a:pt x="218" y="402"/>
                  </a:lnTo>
                  <a:lnTo>
                    <a:pt x="217" y="407"/>
                  </a:lnTo>
                  <a:lnTo>
                    <a:pt x="213" y="410"/>
                  </a:lnTo>
                  <a:lnTo>
                    <a:pt x="209" y="411"/>
                  </a:lnTo>
                  <a:lnTo>
                    <a:pt x="205" y="412"/>
                  </a:lnTo>
                  <a:lnTo>
                    <a:pt x="202" y="412"/>
                  </a:lnTo>
                  <a:lnTo>
                    <a:pt x="198" y="412"/>
                  </a:lnTo>
                  <a:lnTo>
                    <a:pt x="195" y="412"/>
                  </a:lnTo>
                  <a:lnTo>
                    <a:pt x="195" y="412"/>
                  </a:lnTo>
                  <a:lnTo>
                    <a:pt x="198" y="401"/>
                  </a:lnTo>
                  <a:lnTo>
                    <a:pt x="207" y="394"/>
                  </a:lnTo>
                  <a:lnTo>
                    <a:pt x="188" y="404"/>
                  </a:lnTo>
                  <a:lnTo>
                    <a:pt x="193" y="501"/>
                  </a:lnTo>
                  <a:lnTo>
                    <a:pt x="190" y="532"/>
                  </a:lnTo>
                  <a:lnTo>
                    <a:pt x="163" y="645"/>
                  </a:lnTo>
                  <a:lnTo>
                    <a:pt x="195" y="672"/>
                  </a:lnTo>
                  <a:lnTo>
                    <a:pt x="200" y="691"/>
                  </a:lnTo>
                  <a:lnTo>
                    <a:pt x="164" y="690"/>
                  </a:lnTo>
                  <a:lnTo>
                    <a:pt x="120" y="691"/>
                  </a:lnTo>
                  <a:lnTo>
                    <a:pt x="119" y="692"/>
                  </a:lnTo>
                  <a:lnTo>
                    <a:pt x="116" y="696"/>
                  </a:lnTo>
                  <a:lnTo>
                    <a:pt x="112" y="702"/>
                  </a:lnTo>
                  <a:lnTo>
                    <a:pt x="109" y="708"/>
                  </a:lnTo>
                  <a:lnTo>
                    <a:pt x="104" y="716"/>
                  </a:lnTo>
                  <a:lnTo>
                    <a:pt x="97" y="722"/>
                  </a:lnTo>
                  <a:lnTo>
                    <a:pt x="93" y="726"/>
                  </a:lnTo>
                  <a:lnTo>
                    <a:pt x="89" y="728"/>
                  </a:lnTo>
                  <a:lnTo>
                    <a:pt x="84" y="730"/>
                  </a:lnTo>
                  <a:lnTo>
                    <a:pt x="79" y="730"/>
                  </a:lnTo>
                  <a:lnTo>
                    <a:pt x="75" y="728"/>
                  </a:lnTo>
                  <a:lnTo>
                    <a:pt x="70" y="727"/>
                  </a:lnTo>
                  <a:lnTo>
                    <a:pt x="66" y="727"/>
                  </a:lnTo>
                  <a:lnTo>
                    <a:pt x="63" y="726"/>
                  </a:lnTo>
                  <a:lnTo>
                    <a:pt x="60" y="725"/>
                  </a:lnTo>
                  <a:lnTo>
                    <a:pt x="60" y="725"/>
                  </a:lnTo>
                  <a:lnTo>
                    <a:pt x="68" y="699"/>
                  </a:lnTo>
                  <a:lnTo>
                    <a:pt x="80" y="669"/>
                  </a:lnTo>
                  <a:lnTo>
                    <a:pt x="54" y="542"/>
                  </a:lnTo>
                  <a:lnTo>
                    <a:pt x="48" y="422"/>
                  </a:lnTo>
                  <a:lnTo>
                    <a:pt x="44" y="378"/>
                  </a:lnTo>
                </a:path>
              </a:pathLst>
            </a:custGeom>
            <a:solidFill>
              <a:srgbClr val="CCFF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54" name="Freeform 38"/>
            <p:cNvSpPr>
              <a:spLocks/>
            </p:cNvSpPr>
            <p:nvPr/>
          </p:nvSpPr>
          <p:spPr bwMode="auto">
            <a:xfrm>
              <a:off x="1376" y="3019"/>
              <a:ext cx="222" cy="684"/>
            </a:xfrm>
            <a:custGeom>
              <a:avLst/>
              <a:gdLst>
                <a:gd name="T0" fmla="*/ 182 w 222"/>
                <a:gd name="T1" fmla="*/ 350 h 684"/>
                <a:gd name="T2" fmla="*/ 178 w 222"/>
                <a:gd name="T3" fmla="*/ 339 h 684"/>
                <a:gd name="T4" fmla="*/ 171 w 222"/>
                <a:gd name="T5" fmla="*/ 298 h 684"/>
                <a:gd name="T6" fmla="*/ 183 w 222"/>
                <a:gd name="T7" fmla="*/ 255 h 684"/>
                <a:gd name="T8" fmla="*/ 188 w 222"/>
                <a:gd name="T9" fmla="*/ 228 h 684"/>
                <a:gd name="T10" fmla="*/ 180 w 222"/>
                <a:gd name="T11" fmla="*/ 162 h 684"/>
                <a:gd name="T12" fmla="*/ 152 w 222"/>
                <a:gd name="T13" fmla="*/ 117 h 684"/>
                <a:gd name="T14" fmla="*/ 135 w 222"/>
                <a:gd name="T15" fmla="*/ 102 h 684"/>
                <a:gd name="T16" fmla="*/ 148 w 222"/>
                <a:gd name="T17" fmla="*/ 85 h 684"/>
                <a:gd name="T18" fmla="*/ 142 w 222"/>
                <a:gd name="T19" fmla="*/ 84 h 684"/>
                <a:gd name="T20" fmla="*/ 131 w 222"/>
                <a:gd name="T21" fmla="*/ 66 h 684"/>
                <a:gd name="T22" fmla="*/ 139 w 222"/>
                <a:gd name="T23" fmla="*/ 38 h 684"/>
                <a:gd name="T24" fmla="*/ 112 w 222"/>
                <a:gd name="T25" fmla="*/ 1 h 684"/>
                <a:gd name="T26" fmla="*/ 79 w 222"/>
                <a:gd name="T27" fmla="*/ 1 h 684"/>
                <a:gd name="T28" fmla="*/ 53 w 222"/>
                <a:gd name="T29" fmla="*/ 11 h 684"/>
                <a:gd name="T30" fmla="*/ 53 w 222"/>
                <a:gd name="T31" fmla="*/ 21 h 684"/>
                <a:gd name="T32" fmla="*/ 53 w 222"/>
                <a:gd name="T33" fmla="*/ 24 h 684"/>
                <a:gd name="T34" fmla="*/ 50 w 222"/>
                <a:gd name="T35" fmla="*/ 34 h 684"/>
                <a:gd name="T36" fmla="*/ 55 w 222"/>
                <a:gd name="T37" fmla="*/ 66 h 684"/>
                <a:gd name="T38" fmla="*/ 52 w 222"/>
                <a:gd name="T39" fmla="*/ 74 h 684"/>
                <a:gd name="T40" fmla="*/ 45 w 222"/>
                <a:gd name="T41" fmla="*/ 81 h 684"/>
                <a:gd name="T42" fmla="*/ 53 w 222"/>
                <a:gd name="T43" fmla="*/ 91 h 684"/>
                <a:gd name="T44" fmla="*/ 60 w 222"/>
                <a:gd name="T45" fmla="*/ 100 h 684"/>
                <a:gd name="T46" fmla="*/ 53 w 222"/>
                <a:gd name="T47" fmla="*/ 109 h 684"/>
                <a:gd name="T48" fmla="*/ 43 w 222"/>
                <a:gd name="T49" fmla="*/ 114 h 684"/>
                <a:gd name="T50" fmla="*/ 34 w 222"/>
                <a:gd name="T51" fmla="*/ 116 h 684"/>
                <a:gd name="T52" fmla="*/ 22 w 222"/>
                <a:gd name="T53" fmla="*/ 131 h 684"/>
                <a:gd name="T54" fmla="*/ 8 w 222"/>
                <a:gd name="T55" fmla="*/ 237 h 684"/>
                <a:gd name="T56" fmla="*/ 7 w 222"/>
                <a:gd name="T57" fmla="*/ 281 h 684"/>
                <a:gd name="T58" fmla="*/ 1 w 222"/>
                <a:gd name="T59" fmla="*/ 308 h 684"/>
                <a:gd name="T60" fmla="*/ 7 w 222"/>
                <a:gd name="T61" fmla="*/ 326 h 684"/>
                <a:gd name="T62" fmla="*/ 9 w 222"/>
                <a:gd name="T63" fmla="*/ 384 h 684"/>
                <a:gd name="T64" fmla="*/ 7 w 222"/>
                <a:gd name="T65" fmla="*/ 436 h 684"/>
                <a:gd name="T66" fmla="*/ 14 w 222"/>
                <a:gd name="T67" fmla="*/ 466 h 684"/>
                <a:gd name="T68" fmla="*/ 19 w 222"/>
                <a:gd name="T69" fmla="*/ 471 h 684"/>
                <a:gd name="T70" fmla="*/ 26 w 222"/>
                <a:gd name="T71" fmla="*/ 526 h 684"/>
                <a:gd name="T72" fmla="*/ 31 w 222"/>
                <a:gd name="T73" fmla="*/ 599 h 684"/>
                <a:gd name="T74" fmla="*/ 22 w 222"/>
                <a:gd name="T75" fmla="*/ 643 h 684"/>
                <a:gd name="T76" fmla="*/ 12 w 222"/>
                <a:gd name="T77" fmla="*/ 666 h 684"/>
                <a:gd name="T78" fmla="*/ 17 w 222"/>
                <a:gd name="T79" fmla="*/ 681 h 684"/>
                <a:gd name="T80" fmla="*/ 37 w 222"/>
                <a:gd name="T81" fmla="*/ 681 h 684"/>
                <a:gd name="T82" fmla="*/ 53 w 222"/>
                <a:gd name="T83" fmla="*/ 654 h 684"/>
                <a:gd name="T84" fmla="*/ 53 w 222"/>
                <a:gd name="T85" fmla="*/ 612 h 684"/>
                <a:gd name="T86" fmla="*/ 57 w 222"/>
                <a:gd name="T87" fmla="*/ 594 h 684"/>
                <a:gd name="T88" fmla="*/ 65 w 222"/>
                <a:gd name="T89" fmla="*/ 551 h 684"/>
                <a:gd name="T90" fmla="*/ 70 w 222"/>
                <a:gd name="T91" fmla="*/ 514 h 684"/>
                <a:gd name="T92" fmla="*/ 70 w 222"/>
                <a:gd name="T93" fmla="*/ 494 h 684"/>
                <a:gd name="T94" fmla="*/ 93 w 222"/>
                <a:gd name="T95" fmla="*/ 510 h 684"/>
                <a:gd name="T96" fmla="*/ 98 w 222"/>
                <a:gd name="T97" fmla="*/ 654 h 684"/>
                <a:gd name="T98" fmla="*/ 101 w 222"/>
                <a:gd name="T99" fmla="*/ 668 h 684"/>
                <a:gd name="T100" fmla="*/ 112 w 222"/>
                <a:gd name="T101" fmla="*/ 681 h 684"/>
                <a:gd name="T102" fmla="*/ 127 w 222"/>
                <a:gd name="T103" fmla="*/ 676 h 684"/>
                <a:gd name="T104" fmla="*/ 136 w 222"/>
                <a:gd name="T105" fmla="*/ 634 h 684"/>
                <a:gd name="T106" fmla="*/ 131 w 222"/>
                <a:gd name="T107" fmla="*/ 593 h 684"/>
                <a:gd name="T108" fmla="*/ 140 w 222"/>
                <a:gd name="T109" fmla="*/ 549 h 684"/>
                <a:gd name="T110" fmla="*/ 139 w 222"/>
                <a:gd name="T111" fmla="*/ 529 h 684"/>
                <a:gd name="T112" fmla="*/ 137 w 222"/>
                <a:gd name="T113" fmla="*/ 514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2" h="684">
                  <a:moveTo>
                    <a:pt x="221" y="356"/>
                  </a:moveTo>
                  <a:lnTo>
                    <a:pt x="183" y="354"/>
                  </a:lnTo>
                  <a:lnTo>
                    <a:pt x="183" y="353"/>
                  </a:lnTo>
                  <a:lnTo>
                    <a:pt x="182" y="350"/>
                  </a:lnTo>
                  <a:lnTo>
                    <a:pt x="182" y="348"/>
                  </a:lnTo>
                  <a:lnTo>
                    <a:pt x="181" y="344"/>
                  </a:lnTo>
                  <a:lnTo>
                    <a:pt x="181" y="342"/>
                  </a:lnTo>
                  <a:lnTo>
                    <a:pt x="178" y="339"/>
                  </a:lnTo>
                  <a:lnTo>
                    <a:pt x="176" y="337"/>
                  </a:lnTo>
                  <a:lnTo>
                    <a:pt x="173" y="335"/>
                  </a:lnTo>
                  <a:lnTo>
                    <a:pt x="168" y="303"/>
                  </a:lnTo>
                  <a:lnTo>
                    <a:pt x="171" y="298"/>
                  </a:lnTo>
                  <a:lnTo>
                    <a:pt x="173" y="290"/>
                  </a:lnTo>
                  <a:lnTo>
                    <a:pt x="177" y="278"/>
                  </a:lnTo>
                  <a:lnTo>
                    <a:pt x="180" y="266"/>
                  </a:lnTo>
                  <a:lnTo>
                    <a:pt x="183" y="255"/>
                  </a:lnTo>
                  <a:lnTo>
                    <a:pt x="186" y="245"/>
                  </a:lnTo>
                  <a:lnTo>
                    <a:pt x="187" y="237"/>
                  </a:lnTo>
                  <a:lnTo>
                    <a:pt x="188" y="234"/>
                  </a:lnTo>
                  <a:lnTo>
                    <a:pt x="188" y="228"/>
                  </a:lnTo>
                  <a:lnTo>
                    <a:pt x="187" y="215"/>
                  </a:lnTo>
                  <a:lnTo>
                    <a:pt x="184" y="199"/>
                  </a:lnTo>
                  <a:lnTo>
                    <a:pt x="182" y="180"/>
                  </a:lnTo>
                  <a:lnTo>
                    <a:pt x="180" y="162"/>
                  </a:lnTo>
                  <a:lnTo>
                    <a:pt x="175" y="145"/>
                  </a:lnTo>
                  <a:lnTo>
                    <a:pt x="170" y="132"/>
                  </a:lnTo>
                  <a:lnTo>
                    <a:pt x="165" y="125"/>
                  </a:lnTo>
                  <a:lnTo>
                    <a:pt x="152" y="117"/>
                  </a:lnTo>
                  <a:lnTo>
                    <a:pt x="144" y="112"/>
                  </a:lnTo>
                  <a:lnTo>
                    <a:pt x="139" y="107"/>
                  </a:lnTo>
                  <a:lnTo>
                    <a:pt x="136" y="105"/>
                  </a:lnTo>
                  <a:lnTo>
                    <a:pt x="135" y="102"/>
                  </a:lnTo>
                  <a:lnTo>
                    <a:pt x="136" y="102"/>
                  </a:lnTo>
                  <a:lnTo>
                    <a:pt x="136" y="101"/>
                  </a:lnTo>
                  <a:lnTo>
                    <a:pt x="137" y="101"/>
                  </a:lnTo>
                  <a:lnTo>
                    <a:pt x="148" y="85"/>
                  </a:lnTo>
                  <a:lnTo>
                    <a:pt x="147" y="85"/>
                  </a:lnTo>
                  <a:lnTo>
                    <a:pt x="146" y="85"/>
                  </a:lnTo>
                  <a:lnTo>
                    <a:pt x="145" y="84"/>
                  </a:lnTo>
                  <a:lnTo>
                    <a:pt x="142" y="84"/>
                  </a:lnTo>
                  <a:lnTo>
                    <a:pt x="140" y="81"/>
                  </a:lnTo>
                  <a:lnTo>
                    <a:pt x="136" y="78"/>
                  </a:lnTo>
                  <a:lnTo>
                    <a:pt x="134" y="73"/>
                  </a:lnTo>
                  <a:lnTo>
                    <a:pt x="131" y="66"/>
                  </a:lnTo>
                  <a:lnTo>
                    <a:pt x="131" y="59"/>
                  </a:lnTo>
                  <a:lnTo>
                    <a:pt x="134" y="52"/>
                  </a:lnTo>
                  <a:lnTo>
                    <a:pt x="136" y="45"/>
                  </a:lnTo>
                  <a:lnTo>
                    <a:pt x="139" y="38"/>
                  </a:lnTo>
                  <a:lnTo>
                    <a:pt x="139" y="29"/>
                  </a:lnTo>
                  <a:lnTo>
                    <a:pt x="135" y="21"/>
                  </a:lnTo>
                  <a:lnTo>
                    <a:pt x="127" y="12"/>
                  </a:lnTo>
                  <a:lnTo>
                    <a:pt x="112" y="1"/>
                  </a:lnTo>
                  <a:lnTo>
                    <a:pt x="108" y="0"/>
                  </a:lnTo>
                  <a:lnTo>
                    <a:pt x="99" y="0"/>
                  </a:lnTo>
                  <a:lnTo>
                    <a:pt x="90" y="0"/>
                  </a:lnTo>
                  <a:lnTo>
                    <a:pt x="79" y="1"/>
                  </a:lnTo>
                  <a:lnTo>
                    <a:pt x="69" y="3"/>
                  </a:lnTo>
                  <a:lnTo>
                    <a:pt x="62" y="4"/>
                  </a:lnTo>
                  <a:lnTo>
                    <a:pt x="55" y="8"/>
                  </a:lnTo>
                  <a:lnTo>
                    <a:pt x="53" y="11"/>
                  </a:lnTo>
                  <a:lnTo>
                    <a:pt x="53" y="13"/>
                  </a:lnTo>
                  <a:lnTo>
                    <a:pt x="53" y="16"/>
                  </a:lnTo>
                  <a:lnTo>
                    <a:pt x="53" y="18"/>
                  </a:lnTo>
                  <a:lnTo>
                    <a:pt x="53" y="21"/>
                  </a:lnTo>
                  <a:lnTo>
                    <a:pt x="53" y="22"/>
                  </a:lnTo>
                  <a:lnTo>
                    <a:pt x="53" y="23"/>
                  </a:lnTo>
                  <a:lnTo>
                    <a:pt x="53" y="24"/>
                  </a:lnTo>
                  <a:lnTo>
                    <a:pt x="53" y="24"/>
                  </a:lnTo>
                  <a:lnTo>
                    <a:pt x="52" y="26"/>
                  </a:lnTo>
                  <a:lnTo>
                    <a:pt x="52" y="27"/>
                  </a:lnTo>
                  <a:lnTo>
                    <a:pt x="50" y="30"/>
                  </a:lnTo>
                  <a:lnTo>
                    <a:pt x="50" y="34"/>
                  </a:lnTo>
                  <a:lnTo>
                    <a:pt x="50" y="40"/>
                  </a:lnTo>
                  <a:lnTo>
                    <a:pt x="50" y="48"/>
                  </a:lnTo>
                  <a:lnTo>
                    <a:pt x="53" y="57"/>
                  </a:lnTo>
                  <a:lnTo>
                    <a:pt x="55" y="66"/>
                  </a:lnTo>
                  <a:lnTo>
                    <a:pt x="55" y="71"/>
                  </a:lnTo>
                  <a:lnTo>
                    <a:pt x="55" y="73"/>
                  </a:lnTo>
                  <a:lnTo>
                    <a:pt x="54" y="74"/>
                  </a:lnTo>
                  <a:lnTo>
                    <a:pt x="52" y="74"/>
                  </a:lnTo>
                  <a:lnTo>
                    <a:pt x="49" y="75"/>
                  </a:lnTo>
                  <a:lnTo>
                    <a:pt x="47" y="75"/>
                  </a:lnTo>
                  <a:lnTo>
                    <a:pt x="45" y="78"/>
                  </a:lnTo>
                  <a:lnTo>
                    <a:pt x="45" y="81"/>
                  </a:lnTo>
                  <a:lnTo>
                    <a:pt x="47" y="84"/>
                  </a:lnTo>
                  <a:lnTo>
                    <a:pt x="48" y="86"/>
                  </a:lnTo>
                  <a:lnTo>
                    <a:pt x="50" y="89"/>
                  </a:lnTo>
                  <a:lnTo>
                    <a:pt x="53" y="91"/>
                  </a:lnTo>
                  <a:lnTo>
                    <a:pt x="55" y="94"/>
                  </a:lnTo>
                  <a:lnTo>
                    <a:pt x="58" y="95"/>
                  </a:lnTo>
                  <a:lnTo>
                    <a:pt x="59" y="97"/>
                  </a:lnTo>
                  <a:lnTo>
                    <a:pt x="60" y="100"/>
                  </a:lnTo>
                  <a:lnTo>
                    <a:pt x="60" y="101"/>
                  </a:lnTo>
                  <a:lnTo>
                    <a:pt x="59" y="104"/>
                  </a:lnTo>
                  <a:lnTo>
                    <a:pt x="55" y="106"/>
                  </a:lnTo>
                  <a:lnTo>
                    <a:pt x="53" y="109"/>
                  </a:lnTo>
                  <a:lnTo>
                    <a:pt x="49" y="111"/>
                  </a:lnTo>
                  <a:lnTo>
                    <a:pt x="45" y="112"/>
                  </a:lnTo>
                  <a:lnTo>
                    <a:pt x="43" y="114"/>
                  </a:lnTo>
                  <a:lnTo>
                    <a:pt x="43" y="114"/>
                  </a:lnTo>
                  <a:lnTo>
                    <a:pt x="42" y="114"/>
                  </a:lnTo>
                  <a:lnTo>
                    <a:pt x="39" y="114"/>
                  </a:lnTo>
                  <a:lnTo>
                    <a:pt x="37" y="115"/>
                  </a:lnTo>
                  <a:lnTo>
                    <a:pt x="34" y="116"/>
                  </a:lnTo>
                  <a:lnTo>
                    <a:pt x="31" y="117"/>
                  </a:lnTo>
                  <a:lnTo>
                    <a:pt x="27" y="121"/>
                  </a:lnTo>
                  <a:lnTo>
                    <a:pt x="24" y="125"/>
                  </a:lnTo>
                  <a:lnTo>
                    <a:pt x="22" y="131"/>
                  </a:lnTo>
                  <a:lnTo>
                    <a:pt x="11" y="171"/>
                  </a:lnTo>
                  <a:lnTo>
                    <a:pt x="6" y="200"/>
                  </a:lnTo>
                  <a:lnTo>
                    <a:pt x="6" y="221"/>
                  </a:lnTo>
                  <a:lnTo>
                    <a:pt x="8" y="237"/>
                  </a:lnTo>
                  <a:lnTo>
                    <a:pt x="11" y="249"/>
                  </a:lnTo>
                  <a:lnTo>
                    <a:pt x="13" y="259"/>
                  </a:lnTo>
                  <a:lnTo>
                    <a:pt x="12" y="268"/>
                  </a:lnTo>
                  <a:lnTo>
                    <a:pt x="7" y="281"/>
                  </a:lnTo>
                  <a:lnTo>
                    <a:pt x="3" y="290"/>
                  </a:lnTo>
                  <a:lnTo>
                    <a:pt x="1" y="296"/>
                  </a:lnTo>
                  <a:lnTo>
                    <a:pt x="0" y="302"/>
                  </a:lnTo>
                  <a:lnTo>
                    <a:pt x="1" y="308"/>
                  </a:lnTo>
                  <a:lnTo>
                    <a:pt x="1" y="313"/>
                  </a:lnTo>
                  <a:lnTo>
                    <a:pt x="3" y="318"/>
                  </a:lnTo>
                  <a:lnTo>
                    <a:pt x="4" y="322"/>
                  </a:lnTo>
                  <a:lnTo>
                    <a:pt x="7" y="326"/>
                  </a:lnTo>
                  <a:lnTo>
                    <a:pt x="8" y="333"/>
                  </a:lnTo>
                  <a:lnTo>
                    <a:pt x="9" y="347"/>
                  </a:lnTo>
                  <a:lnTo>
                    <a:pt x="9" y="364"/>
                  </a:lnTo>
                  <a:lnTo>
                    <a:pt x="9" y="384"/>
                  </a:lnTo>
                  <a:lnTo>
                    <a:pt x="8" y="404"/>
                  </a:lnTo>
                  <a:lnTo>
                    <a:pt x="8" y="420"/>
                  </a:lnTo>
                  <a:lnTo>
                    <a:pt x="7" y="432"/>
                  </a:lnTo>
                  <a:lnTo>
                    <a:pt x="7" y="436"/>
                  </a:lnTo>
                  <a:lnTo>
                    <a:pt x="8" y="447"/>
                  </a:lnTo>
                  <a:lnTo>
                    <a:pt x="9" y="456"/>
                  </a:lnTo>
                  <a:lnTo>
                    <a:pt x="12" y="462"/>
                  </a:lnTo>
                  <a:lnTo>
                    <a:pt x="14" y="466"/>
                  </a:lnTo>
                  <a:lnTo>
                    <a:pt x="16" y="468"/>
                  </a:lnTo>
                  <a:lnTo>
                    <a:pt x="18" y="469"/>
                  </a:lnTo>
                  <a:lnTo>
                    <a:pt x="19" y="471"/>
                  </a:lnTo>
                  <a:lnTo>
                    <a:pt x="19" y="471"/>
                  </a:lnTo>
                  <a:lnTo>
                    <a:pt x="21" y="475"/>
                  </a:lnTo>
                  <a:lnTo>
                    <a:pt x="22" y="488"/>
                  </a:lnTo>
                  <a:lnTo>
                    <a:pt x="23" y="505"/>
                  </a:lnTo>
                  <a:lnTo>
                    <a:pt x="26" y="526"/>
                  </a:lnTo>
                  <a:lnTo>
                    <a:pt x="27" y="547"/>
                  </a:lnTo>
                  <a:lnTo>
                    <a:pt x="29" y="568"/>
                  </a:lnTo>
                  <a:lnTo>
                    <a:pt x="31" y="587"/>
                  </a:lnTo>
                  <a:lnTo>
                    <a:pt x="31" y="599"/>
                  </a:lnTo>
                  <a:lnTo>
                    <a:pt x="29" y="611"/>
                  </a:lnTo>
                  <a:lnTo>
                    <a:pt x="28" y="622"/>
                  </a:lnTo>
                  <a:lnTo>
                    <a:pt x="24" y="633"/>
                  </a:lnTo>
                  <a:lnTo>
                    <a:pt x="22" y="643"/>
                  </a:lnTo>
                  <a:lnTo>
                    <a:pt x="18" y="653"/>
                  </a:lnTo>
                  <a:lnTo>
                    <a:pt x="14" y="660"/>
                  </a:lnTo>
                  <a:lnTo>
                    <a:pt x="13" y="665"/>
                  </a:lnTo>
                  <a:lnTo>
                    <a:pt x="12" y="666"/>
                  </a:lnTo>
                  <a:lnTo>
                    <a:pt x="9" y="680"/>
                  </a:lnTo>
                  <a:lnTo>
                    <a:pt x="11" y="680"/>
                  </a:lnTo>
                  <a:lnTo>
                    <a:pt x="13" y="681"/>
                  </a:lnTo>
                  <a:lnTo>
                    <a:pt x="17" y="681"/>
                  </a:lnTo>
                  <a:lnTo>
                    <a:pt x="21" y="683"/>
                  </a:lnTo>
                  <a:lnTo>
                    <a:pt x="26" y="683"/>
                  </a:lnTo>
                  <a:lnTo>
                    <a:pt x="32" y="683"/>
                  </a:lnTo>
                  <a:lnTo>
                    <a:pt x="37" y="681"/>
                  </a:lnTo>
                  <a:lnTo>
                    <a:pt x="43" y="680"/>
                  </a:lnTo>
                  <a:lnTo>
                    <a:pt x="48" y="675"/>
                  </a:lnTo>
                  <a:lnTo>
                    <a:pt x="50" y="665"/>
                  </a:lnTo>
                  <a:lnTo>
                    <a:pt x="53" y="654"/>
                  </a:lnTo>
                  <a:lnTo>
                    <a:pt x="53" y="642"/>
                  </a:lnTo>
                  <a:lnTo>
                    <a:pt x="53" y="629"/>
                  </a:lnTo>
                  <a:lnTo>
                    <a:pt x="53" y="619"/>
                  </a:lnTo>
                  <a:lnTo>
                    <a:pt x="53" y="612"/>
                  </a:lnTo>
                  <a:lnTo>
                    <a:pt x="53" y="609"/>
                  </a:lnTo>
                  <a:lnTo>
                    <a:pt x="53" y="607"/>
                  </a:lnTo>
                  <a:lnTo>
                    <a:pt x="54" y="602"/>
                  </a:lnTo>
                  <a:lnTo>
                    <a:pt x="57" y="594"/>
                  </a:lnTo>
                  <a:lnTo>
                    <a:pt x="58" y="585"/>
                  </a:lnTo>
                  <a:lnTo>
                    <a:pt x="60" y="573"/>
                  </a:lnTo>
                  <a:lnTo>
                    <a:pt x="63" y="562"/>
                  </a:lnTo>
                  <a:lnTo>
                    <a:pt x="65" y="551"/>
                  </a:lnTo>
                  <a:lnTo>
                    <a:pt x="68" y="540"/>
                  </a:lnTo>
                  <a:lnTo>
                    <a:pt x="69" y="531"/>
                  </a:lnTo>
                  <a:lnTo>
                    <a:pt x="69" y="523"/>
                  </a:lnTo>
                  <a:lnTo>
                    <a:pt x="70" y="514"/>
                  </a:lnTo>
                  <a:lnTo>
                    <a:pt x="70" y="508"/>
                  </a:lnTo>
                  <a:lnTo>
                    <a:pt x="70" y="502"/>
                  </a:lnTo>
                  <a:lnTo>
                    <a:pt x="70" y="497"/>
                  </a:lnTo>
                  <a:lnTo>
                    <a:pt x="70" y="494"/>
                  </a:lnTo>
                  <a:lnTo>
                    <a:pt x="70" y="493"/>
                  </a:lnTo>
                  <a:lnTo>
                    <a:pt x="85" y="493"/>
                  </a:lnTo>
                  <a:lnTo>
                    <a:pt x="86" y="510"/>
                  </a:lnTo>
                  <a:lnTo>
                    <a:pt x="93" y="510"/>
                  </a:lnTo>
                  <a:lnTo>
                    <a:pt x="93" y="511"/>
                  </a:lnTo>
                  <a:lnTo>
                    <a:pt x="108" y="606"/>
                  </a:lnTo>
                  <a:lnTo>
                    <a:pt x="98" y="653"/>
                  </a:lnTo>
                  <a:lnTo>
                    <a:pt x="98" y="654"/>
                  </a:lnTo>
                  <a:lnTo>
                    <a:pt x="99" y="656"/>
                  </a:lnTo>
                  <a:lnTo>
                    <a:pt x="99" y="659"/>
                  </a:lnTo>
                  <a:lnTo>
                    <a:pt x="100" y="664"/>
                  </a:lnTo>
                  <a:lnTo>
                    <a:pt x="101" y="668"/>
                  </a:lnTo>
                  <a:lnTo>
                    <a:pt x="104" y="673"/>
                  </a:lnTo>
                  <a:lnTo>
                    <a:pt x="106" y="676"/>
                  </a:lnTo>
                  <a:lnTo>
                    <a:pt x="109" y="680"/>
                  </a:lnTo>
                  <a:lnTo>
                    <a:pt x="112" y="681"/>
                  </a:lnTo>
                  <a:lnTo>
                    <a:pt x="116" y="681"/>
                  </a:lnTo>
                  <a:lnTo>
                    <a:pt x="121" y="680"/>
                  </a:lnTo>
                  <a:lnTo>
                    <a:pt x="125" y="679"/>
                  </a:lnTo>
                  <a:lnTo>
                    <a:pt x="127" y="676"/>
                  </a:lnTo>
                  <a:lnTo>
                    <a:pt x="130" y="674"/>
                  </a:lnTo>
                  <a:lnTo>
                    <a:pt x="132" y="671"/>
                  </a:lnTo>
                  <a:lnTo>
                    <a:pt x="132" y="671"/>
                  </a:lnTo>
                  <a:lnTo>
                    <a:pt x="136" y="634"/>
                  </a:lnTo>
                  <a:lnTo>
                    <a:pt x="126" y="611"/>
                  </a:lnTo>
                  <a:lnTo>
                    <a:pt x="126" y="608"/>
                  </a:lnTo>
                  <a:lnTo>
                    <a:pt x="129" y="602"/>
                  </a:lnTo>
                  <a:lnTo>
                    <a:pt x="131" y="593"/>
                  </a:lnTo>
                  <a:lnTo>
                    <a:pt x="134" y="582"/>
                  </a:lnTo>
                  <a:lnTo>
                    <a:pt x="136" y="570"/>
                  </a:lnTo>
                  <a:lnTo>
                    <a:pt x="139" y="559"/>
                  </a:lnTo>
                  <a:lnTo>
                    <a:pt x="140" y="549"/>
                  </a:lnTo>
                  <a:lnTo>
                    <a:pt x="140" y="540"/>
                  </a:lnTo>
                  <a:lnTo>
                    <a:pt x="140" y="536"/>
                  </a:lnTo>
                  <a:lnTo>
                    <a:pt x="140" y="533"/>
                  </a:lnTo>
                  <a:lnTo>
                    <a:pt x="139" y="529"/>
                  </a:lnTo>
                  <a:lnTo>
                    <a:pt x="139" y="525"/>
                  </a:lnTo>
                  <a:lnTo>
                    <a:pt x="139" y="521"/>
                  </a:lnTo>
                  <a:lnTo>
                    <a:pt x="137" y="518"/>
                  </a:lnTo>
                  <a:lnTo>
                    <a:pt x="137" y="514"/>
                  </a:lnTo>
                  <a:lnTo>
                    <a:pt x="137" y="510"/>
                  </a:lnTo>
                  <a:lnTo>
                    <a:pt x="221" y="509"/>
                  </a:lnTo>
                  <a:lnTo>
                    <a:pt x="221" y="356"/>
                  </a:lnTo>
                </a:path>
              </a:pathLst>
            </a:custGeom>
            <a:solidFill>
              <a:srgbClr val="00C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55" name="Freeform 39"/>
            <p:cNvSpPr>
              <a:spLocks/>
            </p:cNvSpPr>
            <p:nvPr/>
          </p:nvSpPr>
          <p:spPr bwMode="auto">
            <a:xfrm>
              <a:off x="1094" y="3122"/>
              <a:ext cx="233" cy="687"/>
            </a:xfrm>
            <a:custGeom>
              <a:avLst/>
              <a:gdLst>
                <a:gd name="T0" fmla="*/ 214 w 233"/>
                <a:gd name="T1" fmla="*/ 646 h 687"/>
                <a:gd name="T2" fmla="*/ 183 w 233"/>
                <a:gd name="T3" fmla="*/ 612 h 687"/>
                <a:gd name="T4" fmla="*/ 184 w 233"/>
                <a:gd name="T5" fmla="*/ 552 h 687"/>
                <a:gd name="T6" fmla="*/ 192 w 233"/>
                <a:gd name="T7" fmla="*/ 479 h 687"/>
                <a:gd name="T8" fmla="*/ 196 w 233"/>
                <a:gd name="T9" fmla="*/ 473 h 687"/>
                <a:gd name="T10" fmla="*/ 203 w 233"/>
                <a:gd name="T11" fmla="*/ 450 h 687"/>
                <a:gd name="T12" fmla="*/ 191 w 233"/>
                <a:gd name="T13" fmla="*/ 307 h 687"/>
                <a:gd name="T14" fmla="*/ 198 w 233"/>
                <a:gd name="T15" fmla="*/ 325 h 687"/>
                <a:gd name="T16" fmla="*/ 207 w 233"/>
                <a:gd name="T17" fmla="*/ 325 h 687"/>
                <a:gd name="T18" fmla="*/ 212 w 233"/>
                <a:gd name="T19" fmla="*/ 307 h 687"/>
                <a:gd name="T20" fmla="*/ 199 w 233"/>
                <a:gd name="T21" fmla="*/ 273 h 687"/>
                <a:gd name="T22" fmla="*/ 205 w 233"/>
                <a:gd name="T23" fmla="*/ 226 h 687"/>
                <a:gd name="T24" fmla="*/ 187 w 233"/>
                <a:gd name="T25" fmla="*/ 128 h 687"/>
                <a:gd name="T26" fmla="*/ 165 w 233"/>
                <a:gd name="T27" fmla="*/ 107 h 687"/>
                <a:gd name="T28" fmla="*/ 156 w 233"/>
                <a:gd name="T29" fmla="*/ 102 h 687"/>
                <a:gd name="T30" fmla="*/ 165 w 233"/>
                <a:gd name="T31" fmla="*/ 99 h 687"/>
                <a:gd name="T32" fmla="*/ 171 w 233"/>
                <a:gd name="T33" fmla="*/ 85 h 687"/>
                <a:gd name="T34" fmla="*/ 165 w 233"/>
                <a:gd name="T35" fmla="*/ 68 h 687"/>
                <a:gd name="T36" fmla="*/ 155 w 233"/>
                <a:gd name="T37" fmla="*/ 49 h 687"/>
                <a:gd name="T38" fmla="*/ 151 w 233"/>
                <a:gd name="T39" fmla="*/ 32 h 687"/>
                <a:gd name="T40" fmla="*/ 150 w 233"/>
                <a:gd name="T41" fmla="*/ 24 h 687"/>
                <a:gd name="T42" fmla="*/ 147 w 233"/>
                <a:gd name="T43" fmla="*/ 13 h 687"/>
                <a:gd name="T44" fmla="*/ 145 w 233"/>
                <a:gd name="T45" fmla="*/ 2 h 687"/>
                <a:gd name="T46" fmla="*/ 119 w 233"/>
                <a:gd name="T47" fmla="*/ 1 h 687"/>
                <a:gd name="T48" fmla="*/ 95 w 233"/>
                <a:gd name="T49" fmla="*/ 8 h 687"/>
                <a:gd name="T50" fmla="*/ 79 w 233"/>
                <a:gd name="T51" fmla="*/ 35 h 687"/>
                <a:gd name="T52" fmla="*/ 68 w 233"/>
                <a:gd name="T53" fmla="*/ 68 h 687"/>
                <a:gd name="T54" fmla="*/ 55 w 233"/>
                <a:gd name="T55" fmla="*/ 86 h 687"/>
                <a:gd name="T56" fmla="*/ 59 w 233"/>
                <a:gd name="T57" fmla="*/ 99 h 687"/>
                <a:gd name="T58" fmla="*/ 65 w 233"/>
                <a:gd name="T59" fmla="*/ 104 h 687"/>
                <a:gd name="T60" fmla="*/ 59 w 233"/>
                <a:gd name="T61" fmla="*/ 116 h 687"/>
                <a:gd name="T62" fmla="*/ 29 w 233"/>
                <a:gd name="T63" fmla="*/ 179 h 687"/>
                <a:gd name="T64" fmla="*/ 12 w 233"/>
                <a:gd name="T65" fmla="*/ 240 h 687"/>
                <a:gd name="T66" fmla="*/ 16 w 233"/>
                <a:gd name="T67" fmla="*/ 250 h 687"/>
                <a:gd name="T68" fmla="*/ 23 w 233"/>
                <a:gd name="T69" fmla="*/ 264 h 687"/>
                <a:gd name="T70" fmla="*/ 4 w 233"/>
                <a:gd name="T71" fmla="*/ 331 h 687"/>
                <a:gd name="T72" fmla="*/ 1 w 233"/>
                <a:gd name="T73" fmla="*/ 391 h 687"/>
                <a:gd name="T74" fmla="*/ 12 w 233"/>
                <a:gd name="T75" fmla="*/ 399 h 687"/>
                <a:gd name="T76" fmla="*/ 35 w 233"/>
                <a:gd name="T77" fmla="*/ 404 h 687"/>
                <a:gd name="T78" fmla="*/ 38 w 233"/>
                <a:gd name="T79" fmla="*/ 438 h 687"/>
                <a:gd name="T80" fmla="*/ 35 w 233"/>
                <a:gd name="T81" fmla="*/ 463 h 687"/>
                <a:gd name="T82" fmla="*/ 44 w 233"/>
                <a:gd name="T83" fmla="*/ 470 h 687"/>
                <a:gd name="T84" fmla="*/ 63 w 233"/>
                <a:gd name="T85" fmla="*/ 477 h 687"/>
                <a:gd name="T86" fmla="*/ 69 w 233"/>
                <a:gd name="T87" fmla="*/ 490 h 687"/>
                <a:gd name="T88" fmla="*/ 76 w 233"/>
                <a:gd name="T89" fmla="*/ 515 h 687"/>
                <a:gd name="T90" fmla="*/ 76 w 233"/>
                <a:gd name="T91" fmla="*/ 520 h 687"/>
                <a:gd name="T92" fmla="*/ 73 w 233"/>
                <a:gd name="T93" fmla="*/ 537 h 687"/>
                <a:gd name="T94" fmla="*/ 75 w 233"/>
                <a:gd name="T95" fmla="*/ 574 h 687"/>
                <a:gd name="T96" fmla="*/ 85 w 233"/>
                <a:gd name="T97" fmla="*/ 612 h 687"/>
                <a:gd name="T98" fmla="*/ 80 w 233"/>
                <a:gd name="T99" fmla="*/ 676 h 687"/>
                <a:gd name="T100" fmla="*/ 91 w 233"/>
                <a:gd name="T101" fmla="*/ 684 h 687"/>
                <a:gd name="T102" fmla="*/ 106 w 233"/>
                <a:gd name="T103" fmla="*/ 681 h 687"/>
                <a:gd name="T104" fmla="*/ 112 w 233"/>
                <a:gd name="T105" fmla="*/ 663 h 687"/>
                <a:gd name="T106" fmla="*/ 105 w 233"/>
                <a:gd name="T107" fmla="*/ 609 h 687"/>
                <a:gd name="T108" fmla="*/ 141 w 233"/>
                <a:gd name="T109" fmla="*/ 497 h 687"/>
                <a:gd name="T110" fmla="*/ 142 w 233"/>
                <a:gd name="T111" fmla="*/ 518 h 687"/>
                <a:gd name="T112" fmla="*/ 146 w 233"/>
                <a:gd name="T113" fmla="*/ 554 h 687"/>
                <a:gd name="T114" fmla="*/ 156 w 233"/>
                <a:gd name="T115" fmla="*/ 598 h 687"/>
                <a:gd name="T116" fmla="*/ 156 w 233"/>
                <a:gd name="T117" fmla="*/ 655 h 687"/>
                <a:gd name="T118" fmla="*/ 171 w 233"/>
                <a:gd name="T119" fmla="*/ 655 h 687"/>
                <a:gd name="T120" fmla="*/ 188 w 233"/>
                <a:gd name="T121" fmla="*/ 663 h 687"/>
                <a:gd name="T122" fmla="*/ 210 w 233"/>
                <a:gd name="T123" fmla="*/ 672 h 687"/>
                <a:gd name="T124" fmla="*/ 229 w 233"/>
                <a:gd name="T125" fmla="*/ 66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3" h="687">
                  <a:moveTo>
                    <a:pt x="230" y="656"/>
                  </a:moveTo>
                  <a:lnTo>
                    <a:pt x="228" y="655"/>
                  </a:lnTo>
                  <a:lnTo>
                    <a:pt x="223" y="652"/>
                  </a:lnTo>
                  <a:lnTo>
                    <a:pt x="214" y="646"/>
                  </a:lnTo>
                  <a:lnTo>
                    <a:pt x="205" y="640"/>
                  </a:lnTo>
                  <a:lnTo>
                    <a:pt x="197" y="631"/>
                  </a:lnTo>
                  <a:lnTo>
                    <a:pt x="188" y="622"/>
                  </a:lnTo>
                  <a:lnTo>
                    <a:pt x="183" y="612"/>
                  </a:lnTo>
                  <a:lnTo>
                    <a:pt x="181" y="604"/>
                  </a:lnTo>
                  <a:lnTo>
                    <a:pt x="182" y="590"/>
                  </a:lnTo>
                  <a:lnTo>
                    <a:pt x="183" y="573"/>
                  </a:lnTo>
                  <a:lnTo>
                    <a:pt x="184" y="552"/>
                  </a:lnTo>
                  <a:lnTo>
                    <a:pt x="187" y="529"/>
                  </a:lnTo>
                  <a:lnTo>
                    <a:pt x="188" y="508"/>
                  </a:lnTo>
                  <a:lnTo>
                    <a:pt x="191" y="491"/>
                  </a:lnTo>
                  <a:lnTo>
                    <a:pt x="192" y="479"/>
                  </a:lnTo>
                  <a:lnTo>
                    <a:pt x="192" y="475"/>
                  </a:lnTo>
                  <a:lnTo>
                    <a:pt x="192" y="474"/>
                  </a:lnTo>
                  <a:lnTo>
                    <a:pt x="193" y="474"/>
                  </a:lnTo>
                  <a:lnTo>
                    <a:pt x="196" y="473"/>
                  </a:lnTo>
                  <a:lnTo>
                    <a:pt x="198" y="469"/>
                  </a:lnTo>
                  <a:lnTo>
                    <a:pt x="199" y="465"/>
                  </a:lnTo>
                  <a:lnTo>
                    <a:pt x="202" y="459"/>
                  </a:lnTo>
                  <a:lnTo>
                    <a:pt x="203" y="450"/>
                  </a:lnTo>
                  <a:lnTo>
                    <a:pt x="204" y="440"/>
                  </a:lnTo>
                  <a:lnTo>
                    <a:pt x="191" y="307"/>
                  </a:lnTo>
                  <a:lnTo>
                    <a:pt x="191" y="305"/>
                  </a:lnTo>
                  <a:lnTo>
                    <a:pt x="191" y="307"/>
                  </a:lnTo>
                  <a:lnTo>
                    <a:pt x="192" y="310"/>
                  </a:lnTo>
                  <a:lnTo>
                    <a:pt x="193" y="315"/>
                  </a:lnTo>
                  <a:lnTo>
                    <a:pt x="196" y="320"/>
                  </a:lnTo>
                  <a:lnTo>
                    <a:pt x="198" y="325"/>
                  </a:lnTo>
                  <a:lnTo>
                    <a:pt x="200" y="329"/>
                  </a:lnTo>
                  <a:lnTo>
                    <a:pt x="202" y="330"/>
                  </a:lnTo>
                  <a:lnTo>
                    <a:pt x="204" y="329"/>
                  </a:lnTo>
                  <a:lnTo>
                    <a:pt x="207" y="325"/>
                  </a:lnTo>
                  <a:lnTo>
                    <a:pt x="209" y="321"/>
                  </a:lnTo>
                  <a:lnTo>
                    <a:pt x="210" y="316"/>
                  </a:lnTo>
                  <a:lnTo>
                    <a:pt x="212" y="312"/>
                  </a:lnTo>
                  <a:lnTo>
                    <a:pt x="212" y="307"/>
                  </a:lnTo>
                  <a:lnTo>
                    <a:pt x="210" y="300"/>
                  </a:lnTo>
                  <a:lnTo>
                    <a:pt x="208" y="293"/>
                  </a:lnTo>
                  <a:lnTo>
                    <a:pt x="204" y="286"/>
                  </a:lnTo>
                  <a:lnTo>
                    <a:pt x="199" y="273"/>
                  </a:lnTo>
                  <a:lnTo>
                    <a:pt x="198" y="263"/>
                  </a:lnTo>
                  <a:lnTo>
                    <a:pt x="200" y="253"/>
                  </a:lnTo>
                  <a:lnTo>
                    <a:pt x="203" y="241"/>
                  </a:lnTo>
                  <a:lnTo>
                    <a:pt x="205" y="226"/>
                  </a:lnTo>
                  <a:lnTo>
                    <a:pt x="205" y="204"/>
                  </a:lnTo>
                  <a:lnTo>
                    <a:pt x="200" y="174"/>
                  </a:lnTo>
                  <a:lnTo>
                    <a:pt x="191" y="134"/>
                  </a:lnTo>
                  <a:lnTo>
                    <a:pt x="187" y="128"/>
                  </a:lnTo>
                  <a:lnTo>
                    <a:pt x="182" y="122"/>
                  </a:lnTo>
                  <a:lnTo>
                    <a:pt x="177" y="116"/>
                  </a:lnTo>
                  <a:lnTo>
                    <a:pt x="171" y="111"/>
                  </a:lnTo>
                  <a:lnTo>
                    <a:pt x="165" y="107"/>
                  </a:lnTo>
                  <a:lnTo>
                    <a:pt x="160" y="105"/>
                  </a:lnTo>
                  <a:lnTo>
                    <a:pt x="157" y="102"/>
                  </a:lnTo>
                  <a:lnTo>
                    <a:pt x="156" y="102"/>
                  </a:lnTo>
                  <a:lnTo>
                    <a:pt x="156" y="102"/>
                  </a:lnTo>
                  <a:lnTo>
                    <a:pt x="157" y="101"/>
                  </a:lnTo>
                  <a:lnTo>
                    <a:pt x="160" y="101"/>
                  </a:lnTo>
                  <a:lnTo>
                    <a:pt x="162" y="100"/>
                  </a:lnTo>
                  <a:lnTo>
                    <a:pt x="165" y="99"/>
                  </a:lnTo>
                  <a:lnTo>
                    <a:pt x="167" y="96"/>
                  </a:lnTo>
                  <a:lnTo>
                    <a:pt x="168" y="94"/>
                  </a:lnTo>
                  <a:lnTo>
                    <a:pt x="169" y="89"/>
                  </a:lnTo>
                  <a:lnTo>
                    <a:pt x="171" y="85"/>
                  </a:lnTo>
                  <a:lnTo>
                    <a:pt x="169" y="80"/>
                  </a:lnTo>
                  <a:lnTo>
                    <a:pt x="168" y="76"/>
                  </a:lnTo>
                  <a:lnTo>
                    <a:pt x="167" y="71"/>
                  </a:lnTo>
                  <a:lnTo>
                    <a:pt x="165" y="68"/>
                  </a:lnTo>
                  <a:lnTo>
                    <a:pt x="162" y="64"/>
                  </a:lnTo>
                  <a:lnTo>
                    <a:pt x="160" y="59"/>
                  </a:lnTo>
                  <a:lnTo>
                    <a:pt x="157" y="54"/>
                  </a:lnTo>
                  <a:lnTo>
                    <a:pt x="155" y="49"/>
                  </a:lnTo>
                  <a:lnTo>
                    <a:pt x="153" y="44"/>
                  </a:lnTo>
                  <a:lnTo>
                    <a:pt x="152" y="39"/>
                  </a:lnTo>
                  <a:lnTo>
                    <a:pt x="151" y="35"/>
                  </a:lnTo>
                  <a:lnTo>
                    <a:pt x="151" y="32"/>
                  </a:lnTo>
                  <a:lnTo>
                    <a:pt x="150" y="28"/>
                  </a:lnTo>
                  <a:lnTo>
                    <a:pt x="150" y="26"/>
                  </a:lnTo>
                  <a:lnTo>
                    <a:pt x="150" y="26"/>
                  </a:lnTo>
                  <a:lnTo>
                    <a:pt x="150" y="24"/>
                  </a:lnTo>
                  <a:lnTo>
                    <a:pt x="150" y="23"/>
                  </a:lnTo>
                  <a:lnTo>
                    <a:pt x="148" y="21"/>
                  </a:lnTo>
                  <a:lnTo>
                    <a:pt x="148" y="17"/>
                  </a:lnTo>
                  <a:lnTo>
                    <a:pt x="147" y="13"/>
                  </a:lnTo>
                  <a:lnTo>
                    <a:pt x="147" y="9"/>
                  </a:lnTo>
                  <a:lnTo>
                    <a:pt x="146" y="7"/>
                  </a:lnTo>
                  <a:lnTo>
                    <a:pt x="146" y="3"/>
                  </a:lnTo>
                  <a:lnTo>
                    <a:pt x="145" y="2"/>
                  </a:lnTo>
                  <a:lnTo>
                    <a:pt x="141" y="1"/>
                  </a:lnTo>
                  <a:lnTo>
                    <a:pt x="135" y="0"/>
                  </a:lnTo>
                  <a:lnTo>
                    <a:pt x="127" y="1"/>
                  </a:lnTo>
                  <a:lnTo>
                    <a:pt x="119" y="1"/>
                  </a:lnTo>
                  <a:lnTo>
                    <a:pt x="111" y="2"/>
                  </a:lnTo>
                  <a:lnTo>
                    <a:pt x="104" y="4"/>
                  </a:lnTo>
                  <a:lnTo>
                    <a:pt x="99" y="6"/>
                  </a:lnTo>
                  <a:lnTo>
                    <a:pt x="95" y="8"/>
                  </a:lnTo>
                  <a:lnTo>
                    <a:pt x="90" y="13"/>
                  </a:lnTo>
                  <a:lnTo>
                    <a:pt x="86" y="19"/>
                  </a:lnTo>
                  <a:lnTo>
                    <a:pt x="83" y="27"/>
                  </a:lnTo>
                  <a:lnTo>
                    <a:pt x="79" y="35"/>
                  </a:lnTo>
                  <a:lnTo>
                    <a:pt x="75" y="44"/>
                  </a:lnTo>
                  <a:lnTo>
                    <a:pt x="73" y="52"/>
                  </a:lnTo>
                  <a:lnTo>
                    <a:pt x="70" y="60"/>
                  </a:lnTo>
                  <a:lnTo>
                    <a:pt x="68" y="68"/>
                  </a:lnTo>
                  <a:lnTo>
                    <a:pt x="64" y="73"/>
                  </a:lnTo>
                  <a:lnTo>
                    <a:pt x="62" y="79"/>
                  </a:lnTo>
                  <a:lnTo>
                    <a:pt x="59" y="82"/>
                  </a:lnTo>
                  <a:lnTo>
                    <a:pt x="55" y="86"/>
                  </a:lnTo>
                  <a:lnTo>
                    <a:pt x="54" y="89"/>
                  </a:lnTo>
                  <a:lnTo>
                    <a:pt x="52" y="90"/>
                  </a:lnTo>
                  <a:lnTo>
                    <a:pt x="52" y="91"/>
                  </a:lnTo>
                  <a:lnTo>
                    <a:pt x="59" y="99"/>
                  </a:lnTo>
                  <a:lnTo>
                    <a:pt x="59" y="99"/>
                  </a:lnTo>
                  <a:lnTo>
                    <a:pt x="62" y="100"/>
                  </a:lnTo>
                  <a:lnTo>
                    <a:pt x="63" y="101"/>
                  </a:lnTo>
                  <a:lnTo>
                    <a:pt x="65" y="104"/>
                  </a:lnTo>
                  <a:lnTo>
                    <a:pt x="66" y="106"/>
                  </a:lnTo>
                  <a:lnTo>
                    <a:pt x="65" y="110"/>
                  </a:lnTo>
                  <a:lnTo>
                    <a:pt x="64" y="113"/>
                  </a:lnTo>
                  <a:lnTo>
                    <a:pt x="59" y="116"/>
                  </a:lnTo>
                  <a:lnTo>
                    <a:pt x="52" y="125"/>
                  </a:lnTo>
                  <a:lnTo>
                    <a:pt x="44" y="138"/>
                  </a:lnTo>
                  <a:lnTo>
                    <a:pt x="37" y="158"/>
                  </a:lnTo>
                  <a:lnTo>
                    <a:pt x="29" y="179"/>
                  </a:lnTo>
                  <a:lnTo>
                    <a:pt x="22" y="200"/>
                  </a:lnTo>
                  <a:lnTo>
                    <a:pt x="17" y="219"/>
                  </a:lnTo>
                  <a:lnTo>
                    <a:pt x="13" y="232"/>
                  </a:lnTo>
                  <a:lnTo>
                    <a:pt x="12" y="240"/>
                  </a:lnTo>
                  <a:lnTo>
                    <a:pt x="12" y="242"/>
                  </a:lnTo>
                  <a:lnTo>
                    <a:pt x="12" y="245"/>
                  </a:lnTo>
                  <a:lnTo>
                    <a:pt x="13" y="247"/>
                  </a:lnTo>
                  <a:lnTo>
                    <a:pt x="16" y="250"/>
                  </a:lnTo>
                  <a:lnTo>
                    <a:pt x="17" y="253"/>
                  </a:lnTo>
                  <a:lnTo>
                    <a:pt x="18" y="257"/>
                  </a:lnTo>
                  <a:lnTo>
                    <a:pt x="21" y="261"/>
                  </a:lnTo>
                  <a:lnTo>
                    <a:pt x="23" y="264"/>
                  </a:lnTo>
                  <a:lnTo>
                    <a:pt x="13" y="300"/>
                  </a:lnTo>
                  <a:lnTo>
                    <a:pt x="9" y="305"/>
                  </a:lnTo>
                  <a:lnTo>
                    <a:pt x="7" y="316"/>
                  </a:lnTo>
                  <a:lnTo>
                    <a:pt x="4" y="331"/>
                  </a:lnTo>
                  <a:lnTo>
                    <a:pt x="2" y="347"/>
                  </a:lnTo>
                  <a:lnTo>
                    <a:pt x="1" y="364"/>
                  </a:lnTo>
                  <a:lnTo>
                    <a:pt x="0" y="378"/>
                  </a:lnTo>
                  <a:lnTo>
                    <a:pt x="1" y="391"/>
                  </a:lnTo>
                  <a:lnTo>
                    <a:pt x="2" y="396"/>
                  </a:lnTo>
                  <a:lnTo>
                    <a:pt x="4" y="397"/>
                  </a:lnTo>
                  <a:lnTo>
                    <a:pt x="7" y="398"/>
                  </a:lnTo>
                  <a:lnTo>
                    <a:pt x="12" y="399"/>
                  </a:lnTo>
                  <a:lnTo>
                    <a:pt x="17" y="401"/>
                  </a:lnTo>
                  <a:lnTo>
                    <a:pt x="22" y="402"/>
                  </a:lnTo>
                  <a:lnTo>
                    <a:pt x="29" y="403"/>
                  </a:lnTo>
                  <a:lnTo>
                    <a:pt x="35" y="404"/>
                  </a:lnTo>
                  <a:lnTo>
                    <a:pt x="43" y="404"/>
                  </a:lnTo>
                  <a:lnTo>
                    <a:pt x="42" y="417"/>
                  </a:lnTo>
                  <a:lnTo>
                    <a:pt x="40" y="428"/>
                  </a:lnTo>
                  <a:lnTo>
                    <a:pt x="38" y="438"/>
                  </a:lnTo>
                  <a:lnTo>
                    <a:pt x="38" y="447"/>
                  </a:lnTo>
                  <a:lnTo>
                    <a:pt x="37" y="453"/>
                  </a:lnTo>
                  <a:lnTo>
                    <a:pt x="35" y="459"/>
                  </a:lnTo>
                  <a:lnTo>
                    <a:pt x="35" y="463"/>
                  </a:lnTo>
                  <a:lnTo>
                    <a:pt x="35" y="464"/>
                  </a:lnTo>
                  <a:lnTo>
                    <a:pt x="37" y="464"/>
                  </a:lnTo>
                  <a:lnTo>
                    <a:pt x="39" y="466"/>
                  </a:lnTo>
                  <a:lnTo>
                    <a:pt x="44" y="470"/>
                  </a:lnTo>
                  <a:lnTo>
                    <a:pt x="50" y="474"/>
                  </a:lnTo>
                  <a:lnTo>
                    <a:pt x="55" y="476"/>
                  </a:lnTo>
                  <a:lnTo>
                    <a:pt x="60" y="477"/>
                  </a:lnTo>
                  <a:lnTo>
                    <a:pt x="63" y="477"/>
                  </a:lnTo>
                  <a:lnTo>
                    <a:pt x="64" y="475"/>
                  </a:lnTo>
                  <a:lnTo>
                    <a:pt x="65" y="477"/>
                  </a:lnTo>
                  <a:lnTo>
                    <a:pt x="66" y="482"/>
                  </a:lnTo>
                  <a:lnTo>
                    <a:pt x="69" y="490"/>
                  </a:lnTo>
                  <a:lnTo>
                    <a:pt x="70" y="497"/>
                  </a:lnTo>
                  <a:lnTo>
                    <a:pt x="73" y="503"/>
                  </a:lnTo>
                  <a:lnTo>
                    <a:pt x="75" y="510"/>
                  </a:lnTo>
                  <a:lnTo>
                    <a:pt x="76" y="515"/>
                  </a:lnTo>
                  <a:lnTo>
                    <a:pt x="78" y="516"/>
                  </a:lnTo>
                  <a:lnTo>
                    <a:pt x="76" y="517"/>
                  </a:lnTo>
                  <a:lnTo>
                    <a:pt x="76" y="518"/>
                  </a:lnTo>
                  <a:lnTo>
                    <a:pt x="76" y="520"/>
                  </a:lnTo>
                  <a:lnTo>
                    <a:pt x="75" y="523"/>
                  </a:lnTo>
                  <a:lnTo>
                    <a:pt x="74" y="527"/>
                  </a:lnTo>
                  <a:lnTo>
                    <a:pt x="73" y="532"/>
                  </a:lnTo>
                  <a:lnTo>
                    <a:pt x="73" y="537"/>
                  </a:lnTo>
                  <a:lnTo>
                    <a:pt x="71" y="543"/>
                  </a:lnTo>
                  <a:lnTo>
                    <a:pt x="71" y="552"/>
                  </a:lnTo>
                  <a:lnTo>
                    <a:pt x="73" y="562"/>
                  </a:lnTo>
                  <a:lnTo>
                    <a:pt x="75" y="574"/>
                  </a:lnTo>
                  <a:lnTo>
                    <a:pt x="78" y="585"/>
                  </a:lnTo>
                  <a:lnTo>
                    <a:pt x="81" y="596"/>
                  </a:lnTo>
                  <a:lnTo>
                    <a:pt x="84" y="606"/>
                  </a:lnTo>
                  <a:lnTo>
                    <a:pt x="85" y="612"/>
                  </a:lnTo>
                  <a:lnTo>
                    <a:pt x="86" y="615"/>
                  </a:lnTo>
                  <a:lnTo>
                    <a:pt x="75" y="638"/>
                  </a:lnTo>
                  <a:lnTo>
                    <a:pt x="79" y="674"/>
                  </a:lnTo>
                  <a:lnTo>
                    <a:pt x="80" y="676"/>
                  </a:lnTo>
                  <a:lnTo>
                    <a:pt x="81" y="677"/>
                  </a:lnTo>
                  <a:lnTo>
                    <a:pt x="84" y="679"/>
                  </a:lnTo>
                  <a:lnTo>
                    <a:pt x="88" y="682"/>
                  </a:lnTo>
                  <a:lnTo>
                    <a:pt x="91" y="684"/>
                  </a:lnTo>
                  <a:lnTo>
                    <a:pt x="95" y="686"/>
                  </a:lnTo>
                  <a:lnTo>
                    <a:pt x="99" y="686"/>
                  </a:lnTo>
                  <a:lnTo>
                    <a:pt x="102" y="683"/>
                  </a:lnTo>
                  <a:lnTo>
                    <a:pt x="106" y="681"/>
                  </a:lnTo>
                  <a:lnTo>
                    <a:pt x="109" y="677"/>
                  </a:lnTo>
                  <a:lnTo>
                    <a:pt x="110" y="672"/>
                  </a:lnTo>
                  <a:lnTo>
                    <a:pt x="111" y="667"/>
                  </a:lnTo>
                  <a:lnTo>
                    <a:pt x="112" y="663"/>
                  </a:lnTo>
                  <a:lnTo>
                    <a:pt x="114" y="659"/>
                  </a:lnTo>
                  <a:lnTo>
                    <a:pt x="114" y="657"/>
                  </a:lnTo>
                  <a:lnTo>
                    <a:pt x="114" y="656"/>
                  </a:lnTo>
                  <a:lnTo>
                    <a:pt x="105" y="609"/>
                  </a:lnTo>
                  <a:lnTo>
                    <a:pt x="120" y="515"/>
                  </a:lnTo>
                  <a:lnTo>
                    <a:pt x="122" y="496"/>
                  </a:lnTo>
                  <a:lnTo>
                    <a:pt x="141" y="496"/>
                  </a:lnTo>
                  <a:lnTo>
                    <a:pt x="141" y="497"/>
                  </a:lnTo>
                  <a:lnTo>
                    <a:pt x="141" y="500"/>
                  </a:lnTo>
                  <a:lnTo>
                    <a:pt x="141" y="505"/>
                  </a:lnTo>
                  <a:lnTo>
                    <a:pt x="141" y="511"/>
                  </a:lnTo>
                  <a:lnTo>
                    <a:pt x="142" y="518"/>
                  </a:lnTo>
                  <a:lnTo>
                    <a:pt x="142" y="526"/>
                  </a:lnTo>
                  <a:lnTo>
                    <a:pt x="143" y="534"/>
                  </a:lnTo>
                  <a:lnTo>
                    <a:pt x="145" y="543"/>
                  </a:lnTo>
                  <a:lnTo>
                    <a:pt x="146" y="554"/>
                  </a:lnTo>
                  <a:lnTo>
                    <a:pt x="148" y="567"/>
                  </a:lnTo>
                  <a:lnTo>
                    <a:pt x="151" y="578"/>
                  </a:lnTo>
                  <a:lnTo>
                    <a:pt x="153" y="589"/>
                  </a:lnTo>
                  <a:lnTo>
                    <a:pt x="156" y="598"/>
                  </a:lnTo>
                  <a:lnTo>
                    <a:pt x="157" y="606"/>
                  </a:lnTo>
                  <a:lnTo>
                    <a:pt x="158" y="611"/>
                  </a:lnTo>
                  <a:lnTo>
                    <a:pt x="160" y="612"/>
                  </a:lnTo>
                  <a:lnTo>
                    <a:pt x="156" y="655"/>
                  </a:lnTo>
                  <a:lnTo>
                    <a:pt x="168" y="658"/>
                  </a:lnTo>
                  <a:lnTo>
                    <a:pt x="168" y="652"/>
                  </a:lnTo>
                  <a:lnTo>
                    <a:pt x="168" y="653"/>
                  </a:lnTo>
                  <a:lnTo>
                    <a:pt x="171" y="655"/>
                  </a:lnTo>
                  <a:lnTo>
                    <a:pt x="174" y="656"/>
                  </a:lnTo>
                  <a:lnTo>
                    <a:pt x="178" y="658"/>
                  </a:lnTo>
                  <a:lnTo>
                    <a:pt x="183" y="661"/>
                  </a:lnTo>
                  <a:lnTo>
                    <a:pt x="188" y="663"/>
                  </a:lnTo>
                  <a:lnTo>
                    <a:pt x="193" y="666"/>
                  </a:lnTo>
                  <a:lnTo>
                    <a:pt x="199" y="669"/>
                  </a:lnTo>
                  <a:lnTo>
                    <a:pt x="204" y="671"/>
                  </a:lnTo>
                  <a:lnTo>
                    <a:pt x="210" y="672"/>
                  </a:lnTo>
                  <a:lnTo>
                    <a:pt x="215" y="672"/>
                  </a:lnTo>
                  <a:lnTo>
                    <a:pt x="220" y="672"/>
                  </a:lnTo>
                  <a:lnTo>
                    <a:pt x="225" y="671"/>
                  </a:lnTo>
                  <a:lnTo>
                    <a:pt x="229" y="669"/>
                  </a:lnTo>
                  <a:lnTo>
                    <a:pt x="232" y="669"/>
                  </a:lnTo>
                  <a:lnTo>
                    <a:pt x="232" y="669"/>
                  </a:lnTo>
                  <a:lnTo>
                    <a:pt x="230" y="65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56" name="Freeform 40"/>
            <p:cNvSpPr>
              <a:spLocks/>
            </p:cNvSpPr>
            <p:nvPr/>
          </p:nvSpPr>
          <p:spPr bwMode="auto">
            <a:xfrm>
              <a:off x="1464" y="3092"/>
              <a:ext cx="221" cy="715"/>
            </a:xfrm>
            <a:custGeom>
              <a:avLst/>
              <a:gdLst>
                <a:gd name="T0" fmla="*/ 220 w 221"/>
                <a:gd name="T1" fmla="*/ 600 h 715"/>
                <a:gd name="T2" fmla="*/ 203 w 221"/>
                <a:gd name="T3" fmla="*/ 414 h 715"/>
                <a:gd name="T4" fmla="*/ 208 w 221"/>
                <a:gd name="T5" fmla="*/ 407 h 715"/>
                <a:gd name="T6" fmla="*/ 212 w 221"/>
                <a:gd name="T7" fmla="*/ 400 h 715"/>
                <a:gd name="T8" fmla="*/ 208 w 221"/>
                <a:gd name="T9" fmla="*/ 378 h 715"/>
                <a:gd name="T10" fmla="*/ 211 w 221"/>
                <a:gd name="T11" fmla="*/ 295 h 715"/>
                <a:gd name="T12" fmla="*/ 207 w 221"/>
                <a:gd name="T13" fmla="*/ 235 h 715"/>
                <a:gd name="T14" fmla="*/ 197 w 221"/>
                <a:gd name="T15" fmla="*/ 165 h 715"/>
                <a:gd name="T16" fmla="*/ 175 w 221"/>
                <a:gd name="T17" fmla="*/ 137 h 715"/>
                <a:gd name="T18" fmla="*/ 142 w 221"/>
                <a:gd name="T19" fmla="*/ 113 h 715"/>
                <a:gd name="T20" fmla="*/ 126 w 221"/>
                <a:gd name="T21" fmla="*/ 103 h 715"/>
                <a:gd name="T22" fmla="*/ 139 w 221"/>
                <a:gd name="T23" fmla="*/ 64 h 715"/>
                <a:gd name="T24" fmla="*/ 141 w 221"/>
                <a:gd name="T25" fmla="*/ 49 h 715"/>
                <a:gd name="T26" fmla="*/ 137 w 221"/>
                <a:gd name="T27" fmla="*/ 28 h 715"/>
                <a:gd name="T28" fmla="*/ 128 w 221"/>
                <a:gd name="T29" fmla="*/ 12 h 715"/>
                <a:gd name="T30" fmla="*/ 121 w 221"/>
                <a:gd name="T31" fmla="*/ 2 h 715"/>
                <a:gd name="T32" fmla="*/ 100 w 221"/>
                <a:gd name="T33" fmla="*/ 0 h 715"/>
                <a:gd name="T34" fmla="*/ 77 w 221"/>
                <a:gd name="T35" fmla="*/ 1 h 715"/>
                <a:gd name="T36" fmla="*/ 72 w 221"/>
                <a:gd name="T37" fmla="*/ 7 h 715"/>
                <a:gd name="T38" fmla="*/ 59 w 221"/>
                <a:gd name="T39" fmla="*/ 21 h 715"/>
                <a:gd name="T40" fmla="*/ 57 w 221"/>
                <a:gd name="T41" fmla="*/ 42 h 715"/>
                <a:gd name="T42" fmla="*/ 60 w 221"/>
                <a:gd name="T43" fmla="*/ 58 h 715"/>
                <a:gd name="T44" fmla="*/ 78 w 221"/>
                <a:gd name="T45" fmla="*/ 103 h 715"/>
                <a:gd name="T46" fmla="*/ 58 w 221"/>
                <a:gd name="T47" fmla="*/ 116 h 715"/>
                <a:gd name="T48" fmla="*/ 26 w 221"/>
                <a:gd name="T49" fmla="*/ 138 h 715"/>
                <a:gd name="T50" fmla="*/ 16 w 221"/>
                <a:gd name="T51" fmla="*/ 155 h 715"/>
                <a:gd name="T52" fmla="*/ 9 w 221"/>
                <a:gd name="T53" fmla="*/ 210 h 715"/>
                <a:gd name="T54" fmla="*/ 3 w 221"/>
                <a:gd name="T55" fmla="*/ 268 h 715"/>
                <a:gd name="T56" fmla="*/ 2 w 221"/>
                <a:gd name="T57" fmla="*/ 298 h 715"/>
                <a:gd name="T58" fmla="*/ 0 w 221"/>
                <a:gd name="T59" fmla="*/ 353 h 715"/>
                <a:gd name="T60" fmla="*/ 3 w 221"/>
                <a:gd name="T61" fmla="*/ 400 h 715"/>
                <a:gd name="T62" fmla="*/ 12 w 221"/>
                <a:gd name="T63" fmla="*/ 410 h 715"/>
                <a:gd name="T64" fmla="*/ 23 w 221"/>
                <a:gd name="T65" fmla="*/ 412 h 715"/>
                <a:gd name="T66" fmla="*/ 14 w 221"/>
                <a:gd name="T67" fmla="*/ 393 h 715"/>
                <a:gd name="T68" fmla="*/ 63 w 221"/>
                <a:gd name="T69" fmla="*/ 665 h 715"/>
                <a:gd name="T70" fmla="*/ 72 w 221"/>
                <a:gd name="T71" fmla="*/ 711 h 715"/>
                <a:gd name="T72" fmla="*/ 108 w 221"/>
                <a:gd name="T73" fmla="*/ 692 h 715"/>
                <a:gd name="T74" fmla="*/ 129 w 221"/>
                <a:gd name="T75" fmla="*/ 705 h 715"/>
                <a:gd name="T76" fmla="*/ 149 w 221"/>
                <a:gd name="T77" fmla="*/ 714 h 715"/>
                <a:gd name="T78" fmla="*/ 162 w 221"/>
                <a:gd name="T79" fmla="*/ 714 h 715"/>
                <a:gd name="T80" fmla="*/ 174 w 221"/>
                <a:gd name="T81" fmla="*/ 710 h 715"/>
                <a:gd name="T82" fmla="*/ 169 w 221"/>
                <a:gd name="T83" fmla="*/ 683 h 715"/>
                <a:gd name="T84" fmla="*/ 177 w 221"/>
                <a:gd name="T85" fmla="*/ 391 h 715"/>
                <a:gd name="T86" fmla="*/ 185 w 221"/>
                <a:gd name="T87" fmla="*/ 407 h 715"/>
                <a:gd name="T88" fmla="*/ 186 w 221"/>
                <a:gd name="T89" fmla="*/ 408 h 715"/>
                <a:gd name="T90" fmla="*/ 188 w 221"/>
                <a:gd name="T91" fmla="*/ 410 h 715"/>
                <a:gd name="T92" fmla="*/ 191 w 221"/>
                <a:gd name="T93" fmla="*/ 428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1" h="715">
                  <a:moveTo>
                    <a:pt x="176" y="428"/>
                  </a:moveTo>
                  <a:lnTo>
                    <a:pt x="176" y="600"/>
                  </a:lnTo>
                  <a:lnTo>
                    <a:pt x="220" y="600"/>
                  </a:lnTo>
                  <a:lnTo>
                    <a:pt x="220" y="428"/>
                  </a:lnTo>
                  <a:lnTo>
                    <a:pt x="203" y="428"/>
                  </a:lnTo>
                  <a:lnTo>
                    <a:pt x="203" y="414"/>
                  </a:lnTo>
                  <a:lnTo>
                    <a:pt x="205" y="413"/>
                  </a:lnTo>
                  <a:lnTo>
                    <a:pt x="207" y="410"/>
                  </a:lnTo>
                  <a:lnTo>
                    <a:pt x="208" y="407"/>
                  </a:lnTo>
                  <a:lnTo>
                    <a:pt x="210" y="404"/>
                  </a:lnTo>
                  <a:lnTo>
                    <a:pt x="211" y="402"/>
                  </a:lnTo>
                  <a:lnTo>
                    <a:pt x="212" y="400"/>
                  </a:lnTo>
                  <a:lnTo>
                    <a:pt x="213" y="399"/>
                  </a:lnTo>
                  <a:lnTo>
                    <a:pt x="213" y="398"/>
                  </a:lnTo>
                  <a:lnTo>
                    <a:pt x="208" y="378"/>
                  </a:lnTo>
                  <a:lnTo>
                    <a:pt x="210" y="378"/>
                  </a:lnTo>
                  <a:lnTo>
                    <a:pt x="211" y="301"/>
                  </a:lnTo>
                  <a:lnTo>
                    <a:pt x="211" y="295"/>
                  </a:lnTo>
                  <a:lnTo>
                    <a:pt x="210" y="280"/>
                  </a:lnTo>
                  <a:lnTo>
                    <a:pt x="208" y="259"/>
                  </a:lnTo>
                  <a:lnTo>
                    <a:pt x="207" y="235"/>
                  </a:lnTo>
                  <a:lnTo>
                    <a:pt x="205" y="210"/>
                  </a:lnTo>
                  <a:lnTo>
                    <a:pt x="201" y="185"/>
                  </a:lnTo>
                  <a:lnTo>
                    <a:pt x="197" y="165"/>
                  </a:lnTo>
                  <a:lnTo>
                    <a:pt x="191" y="153"/>
                  </a:lnTo>
                  <a:lnTo>
                    <a:pt x="183" y="144"/>
                  </a:lnTo>
                  <a:lnTo>
                    <a:pt x="175" y="137"/>
                  </a:lnTo>
                  <a:lnTo>
                    <a:pt x="164" y="128"/>
                  </a:lnTo>
                  <a:lnTo>
                    <a:pt x="152" y="121"/>
                  </a:lnTo>
                  <a:lnTo>
                    <a:pt x="142" y="113"/>
                  </a:lnTo>
                  <a:lnTo>
                    <a:pt x="134" y="108"/>
                  </a:lnTo>
                  <a:lnTo>
                    <a:pt x="128" y="105"/>
                  </a:lnTo>
                  <a:lnTo>
                    <a:pt x="126" y="103"/>
                  </a:lnTo>
                  <a:lnTo>
                    <a:pt x="128" y="86"/>
                  </a:lnTo>
                  <a:lnTo>
                    <a:pt x="139" y="65"/>
                  </a:lnTo>
                  <a:lnTo>
                    <a:pt x="139" y="64"/>
                  </a:lnTo>
                  <a:lnTo>
                    <a:pt x="140" y="60"/>
                  </a:lnTo>
                  <a:lnTo>
                    <a:pt x="140" y="55"/>
                  </a:lnTo>
                  <a:lnTo>
                    <a:pt x="141" y="49"/>
                  </a:lnTo>
                  <a:lnTo>
                    <a:pt x="141" y="42"/>
                  </a:lnTo>
                  <a:lnTo>
                    <a:pt x="140" y="34"/>
                  </a:lnTo>
                  <a:lnTo>
                    <a:pt x="137" y="28"/>
                  </a:lnTo>
                  <a:lnTo>
                    <a:pt x="134" y="22"/>
                  </a:lnTo>
                  <a:lnTo>
                    <a:pt x="130" y="16"/>
                  </a:lnTo>
                  <a:lnTo>
                    <a:pt x="128" y="12"/>
                  </a:lnTo>
                  <a:lnTo>
                    <a:pt x="126" y="7"/>
                  </a:lnTo>
                  <a:lnTo>
                    <a:pt x="124" y="4"/>
                  </a:lnTo>
                  <a:lnTo>
                    <a:pt x="121" y="2"/>
                  </a:lnTo>
                  <a:lnTo>
                    <a:pt x="116" y="1"/>
                  </a:lnTo>
                  <a:lnTo>
                    <a:pt x="110" y="0"/>
                  </a:lnTo>
                  <a:lnTo>
                    <a:pt x="100" y="0"/>
                  </a:lnTo>
                  <a:lnTo>
                    <a:pt x="88" y="0"/>
                  </a:lnTo>
                  <a:lnTo>
                    <a:pt x="82" y="0"/>
                  </a:lnTo>
                  <a:lnTo>
                    <a:pt x="77" y="1"/>
                  </a:lnTo>
                  <a:lnTo>
                    <a:pt x="74" y="2"/>
                  </a:lnTo>
                  <a:lnTo>
                    <a:pt x="73" y="4"/>
                  </a:lnTo>
                  <a:lnTo>
                    <a:pt x="72" y="7"/>
                  </a:lnTo>
                  <a:lnTo>
                    <a:pt x="68" y="11"/>
                  </a:lnTo>
                  <a:lnTo>
                    <a:pt x="63" y="16"/>
                  </a:lnTo>
                  <a:lnTo>
                    <a:pt x="59" y="21"/>
                  </a:lnTo>
                  <a:lnTo>
                    <a:pt x="57" y="27"/>
                  </a:lnTo>
                  <a:lnTo>
                    <a:pt x="57" y="34"/>
                  </a:lnTo>
                  <a:lnTo>
                    <a:pt x="57" y="42"/>
                  </a:lnTo>
                  <a:lnTo>
                    <a:pt x="58" y="48"/>
                  </a:lnTo>
                  <a:lnTo>
                    <a:pt x="59" y="54"/>
                  </a:lnTo>
                  <a:lnTo>
                    <a:pt x="60" y="58"/>
                  </a:lnTo>
                  <a:lnTo>
                    <a:pt x="62" y="60"/>
                  </a:lnTo>
                  <a:lnTo>
                    <a:pt x="75" y="92"/>
                  </a:lnTo>
                  <a:lnTo>
                    <a:pt x="78" y="103"/>
                  </a:lnTo>
                  <a:lnTo>
                    <a:pt x="74" y="106"/>
                  </a:lnTo>
                  <a:lnTo>
                    <a:pt x="68" y="110"/>
                  </a:lnTo>
                  <a:lnTo>
                    <a:pt x="58" y="116"/>
                  </a:lnTo>
                  <a:lnTo>
                    <a:pt x="47" y="123"/>
                  </a:lnTo>
                  <a:lnTo>
                    <a:pt x="36" y="131"/>
                  </a:lnTo>
                  <a:lnTo>
                    <a:pt x="26" y="138"/>
                  </a:lnTo>
                  <a:lnTo>
                    <a:pt x="19" y="144"/>
                  </a:lnTo>
                  <a:lnTo>
                    <a:pt x="17" y="148"/>
                  </a:lnTo>
                  <a:lnTo>
                    <a:pt x="16" y="155"/>
                  </a:lnTo>
                  <a:lnTo>
                    <a:pt x="14" y="170"/>
                  </a:lnTo>
                  <a:lnTo>
                    <a:pt x="12" y="189"/>
                  </a:lnTo>
                  <a:lnTo>
                    <a:pt x="9" y="210"/>
                  </a:lnTo>
                  <a:lnTo>
                    <a:pt x="7" y="232"/>
                  </a:lnTo>
                  <a:lnTo>
                    <a:pt x="4" y="252"/>
                  </a:lnTo>
                  <a:lnTo>
                    <a:pt x="3" y="268"/>
                  </a:lnTo>
                  <a:lnTo>
                    <a:pt x="2" y="278"/>
                  </a:lnTo>
                  <a:lnTo>
                    <a:pt x="2" y="284"/>
                  </a:lnTo>
                  <a:lnTo>
                    <a:pt x="2" y="298"/>
                  </a:lnTo>
                  <a:lnTo>
                    <a:pt x="1" y="314"/>
                  </a:lnTo>
                  <a:lnTo>
                    <a:pt x="0" y="334"/>
                  </a:lnTo>
                  <a:lnTo>
                    <a:pt x="0" y="353"/>
                  </a:lnTo>
                  <a:lnTo>
                    <a:pt x="0" y="372"/>
                  </a:lnTo>
                  <a:lnTo>
                    <a:pt x="1" y="388"/>
                  </a:lnTo>
                  <a:lnTo>
                    <a:pt x="3" y="400"/>
                  </a:lnTo>
                  <a:lnTo>
                    <a:pt x="6" y="405"/>
                  </a:lnTo>
                  <a:lnTo>
                    <a:pt x="8" y="408"/>
                  </a:lnTo>
                  <a:lnTo>
                    <a:pt x="12" y="410"/>
                  </a:lnTo>
                  <a:lnTo>
                    <a:pt x="17" y="410"/>
                  </a:lnTo>
                  <a:lnTo>
                    <a:pt x="21" y="412"/>
                  </a:lnTo>
                  <a:lnTo>
                    <a:pt x="23" y="412"/>
                  </a:lnTo>
                  <a:lnTo>
                    <a:pt x="26" y="410"/>
                  </a:lnTo>
                  <a:lnTo>
                    <a:pt x="27" y="410"/>
                  </a:lnTo>
                  <a:lnTo>
                    <a:pt x="14" y="393"/>
                  </a:lnTo>
                  <a:lnTo>
                    <a:pt x="34" y="262"/>
                  </a:lnTo>
                  <a:lnTo>
                    <a:pt x="34" y="402"/>
                  </a:lnTo>
                  <a:lnTo>
                    <a:pt x="63" y="665"/>
                  </a:lnTo>
                  <a:lnTo>
                    <a:pt x="39" y="694"/>
                  </a:lnTo>
                  <a:lnTo>
                    <a:pt x="34" y="714"/>
                  </a:lnTo>
                  <a:lnTo>
                    <a:pt x="72" y="711"/>
                  </a:lnTo>
                  <a:lnTo>
                    <a:pt x="101" y="689"/>
                  </a:lnTo>
                  <a:lnTo>
                    <a:pt x="103" y="690"/>
                  </a:lnTo>
                  <a:lnTo>
                    <a:pt x="108" y="692"/>
                  </a:lnTo>
                  <a:lnTo>
                    <a:pt x="114" y="696"/>
                  </a:lnTo>
                  <a:lnTo>
                    <a:pt x="121" y="700"/>
                  </a:lnTo>
                  <a:lnTo>
                    <a:pt x="129" y="705"/>
                  </a:lnTo>
                  <a:lnTo>
                    <a:pt x="136" y="709"/>
                  </a:lnTo>
                  <a:lnTo>
                    <a:pt x="144" y="711"/>
                  </a:lnTo>
                  <a:lnTo>
                    <a:pt x="149" y="714"/>
                  </a:lnTo>
                  <a:lnTo>
                    <a:pt x="152" y="714"/>
                  </a:lnTo>
                  <a:lnTo>
                    <a:pt x="157" y="714"/>
                  </a:lnTo>
                  <a:lnTo>
                    <a:pt x="162" y="714"/>
                  </a:lnTo>
                  <a:lnTo>
                    <a:pt x="166" y="712"/>
                  </a:lnTo>
                  <a:lnTo>
                    <a:pt x="171" y="711"/>
                  </a:lnTo>
                  <a:lnTo>
                    <a:pt x="174" y="710"/>
                  </a:lnTo>
                  <a:lnTo>
                    <a:pt x="176" y="710"/>
                  </a:lnTo>
                  <a:lnTo>
                    <a:pt x="176" y="709"/>
                  </a:lnTo>
                  <a:lnTo>
                    <a:pt x="169" y="683"/>
                  </a:lnTo>
                  <a:lnTo>
                    <a:pt x="142" y="666"/>
                  </a:lnTo>
                  <a:lnTo>
                    <a:pt x="167" y="419"/>
                  </a:lnTo>
                  <a:lnTo>
                    <a:pt x="177" y="391"/>
                  </a:lnTo>
                  <a:lnTo>
                    <a:pt x="165" y="249"/>
                  </a:lnTo>
                  <a:lnTo>
                    <a:pt x="193" y="394"/>
                  </a:lnTo>
                  <a:lnTo>
                    <a:pt x="185" y="407"/>
                  </a:lnTo>
                  <a:lnTo>
                    <a:pt x="185" y="407"/>
                  </a:lnTo>
                  <a:lnTo>
                    <a:pt x="185" y="407"/>
                  </a:lnTo>
                  <a:lnTo>
                    <a:pt x="186" y="408"/>
                  </a:lnTo>
                  <a:lnTo>
                    <a:pt x="186" y="409"/>
                  </a:lnTo>
                  <a:lnTo>
                    <a:pt x="187" y="409"/>
                  </a:lnTo>
                  <a:lnTo>
                    <a:pt x="188" y="410"/>
                  </a:lnTo>
                  <a:lnTo>
                    <a:pt x="190" y="412"/>
                  </a:lnTo>
                  <a:lnTo>
                    <a:pt x="191" y="413"/>
                  </a:lnTo>
                  <a:lnTo>
                    <a:pt x="191" y="428"/>
                  </a:lnTo>
                  <a:lnTo>
                    <a:pt x="176" y="4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57" name="Freeform 41"/>
            <p:cNvSpPr>
              <a:spLocks/>
            </p:cNvSpPr>
            <p:nvPr/>
          </p:nvSpPr>
          <p:spPr bwMode="auto">
            <a:xfrm>
              <a:off x="791" y="3067"/>
              <a:ext cx="222" cy="683"/>
            </a:xfrm>
            <a:custGeom>
              <a:avLst/>
              <a:gdLst>
                <a:gd name="T0" fmla="*/ 83 w 222"/>
                <a:gd name="T1" fmla="*/ 517 h 683"/>
                <a:gd name="T2" fmla="*/ 81 w 222"/>
                <a:gd name="T3" fmla="*/ 532 h 683"/>
                <a:gd name="T4" fmla="*/ 83 w 222"/>
                <a:gd name="T5" fmla="*/ 558 h 683"/>
                <a:gd name="T6" fmla="*/ 93 w 222"/>
                <a:gd name="T7" fmla="*/ 601 h 683"/>
                <a:gd name="T8" fmla="*/ 88 w 222"/>
                <a:gd name="T9" fmla="*/ 670 h 683"/>
                <a:gd name="T10" fmla="*/ 96 w 222"/>
                <a:gd name="T11" fmla="*/ 677 h 683"/>
                <a:gd name="T12" fmla="*/ 111 w 222"/>
                <a:gd name="T13" fmla="*/ 679 h 683"/>
                <a:gd name="T14" fmla="*/ 121 w 222"/>
                <a:gd name="T15" fmla="*/ 663 h 683"/>
                <a:gd name="T16" fmla="*/ 122 w 222"/>
                <a:gd name="T17" fmla="*/ 652 h 683"/>
                <a:gd name="T18" fmla="*/ 135 w 222"/>
                <a:gd name="T19" fmla="*/ 509 h 683"/>
                <a:gd name="T20" fmla="*/ 150 w 222"/>
                <a:gd name="T21" fmla="*/ 496 h 683"/>
                <a:gd name="T22" fmla="*/ 152 w 222"/>
                <a:gd name="T23" fmla="*/ 522 h 683"/>
                <a:gd name="T24" fmla="*/ 158 w 222"/>
                <a:gd name="T25" fmla="*/ 561 h 683"/>
                <a:gd name="T26" fmla="*/ 167 w 222"/>
                <a:gd name="T27" fmla="*/ 601 h 683"/>
                <a:gd name="T28" fmla="*/ 168 w 222"/>
                <a:gd name="T29" fmla="*/ 618 h 683"/>
                <a:gd name="T30" fmla="*/ 171 w 222"/>
                <a:gd name="T31" fmla="*/ 664 h 683"/>
                <a:gd name="T32" fmla="*/ 189 w 222"/>
                <a:gd name="T33" fmla="*/ 682 h 683"/>
                <a:gd name="T34" fmla="*/ 208 w 222"/>
                <a:gd name="T35" fmla="*/ 680 h 683"/>
                <a:gd name="T36" fmla="*/ 208 w 222"/>
                <a:gd name="T37" fmla="*/ 664 h 683"/>
                <a:gd name="T38" fmla="*/ 196 w 222"/>
                <a:gd name="T39" fmla="*/ 632 h 683"/>
                <a:gd name="T40" fmla="*/ 191 w 222"/>
                <a:gd name="T41" fmla="*/ 586 h 683"/>
                <a:gd name="T42" fmla="*/ 198 w 222"/>
                <a:gd name="T43" fmla="*/ 505 h 683"/>
                <a:gd name="T44" fmla="*/ 202 w 222"/>
                <a:gd name="T45" fmla="*/ 470 h 683"/>
                <a:gd name="T46" fmla="*/ 209 w 222"/>
                <a:gd name="T47" fmla="*/ 461 h 683"/>
                <a:gd name="T48" fmla="*/ 214 w 222"/>
                <a:gd name="T49" fmla="*/ 431 h 683"/>
                <a:gd name="T50" fmla="*/ 212 w 222"/>
                <a:gd name="T51" fmla="*/ 363 h 683"/>
                <a:gd name="T52" fmla="*/ 216 w 222"/>
                <a:gd name="T53" fmla="*/ 321 h 683"/>
                <a:gd name="T54" fmla="*/ 221 w 222"/>
                <a:gd name="T55" fmla="*/ 302 h 683"/>
                <a:gd name="T56" fmla="*/ 208 w 222"/>
                <a:gd name="T57" fmla="*/ 268 h 683"/>
                <a:gd name="T58" fmla="*/ 216 w 222"/>
                <a:gd name="T59" fmla="*/ 221 h 683"/>
                <a:gd name="T60" fmla="*/ 197 w 222"/>
                <a:gd name="T61" fmla="*/ 125 h 683"/>
                <a:gd name="T62" fmla="*/ 183 w 222"/>
                <a:gd name="T63" fmla="*/ 115 h 683"/>
                <a:gd name="T64" fmla="*/ 178 w 222"/>
                <a:gd name="T65" fmla="*/ 113 h 683"/>
                <a:gd name="T66" fmla="*/ 165 w 222"/>
                <a:gd name="T67" fmla="*/ 106 h 683"/>
                <a:gd name="T68" fmla="*/ 162 w 222"/>
                <a:gd name="T69" fmla="*/ 97 h 683"/>
                <a:gd name="T70" fmla="*/ 171 w 222"/>
                <a:gd name="T71" fmla="*/ 89 h 683"/>
                <a:gd name="T72" fmla="*/ 175 w 222"/>
                <a:gd name="T73" fmla="*/ 77 h 683"/>
                <a:gd name="T74" fmla="*/ 167 w 222"/>
                <a:gd name="T75" fmla="*/ 74 h 683"/>
                <a:gd name="T76" fmla="*/ 168 w 222"/>
                <a:gd name="T77" fmla="*/ 56 h 683"/>
                <a:gd name="T78" fmla="*/ 170 w 222"/>
                <a:gd name="T79" fmla="*/ 30 h 683"/>
                <a:gd name="T80" fmla="*/ 168 w 222"/>
                <a:gd name="T81" fmla="*/ 24 h 683"/>
                <a:gd name="T82" fmla="*/ 168 w 222"/>
                <a:gd name="T83" fmla="*/ 18 h 683"/>
                <a:gd name="T84" fmla="*/ 166 w 222"/>
                <a:gd name="T85" fmla="*/ 7 h 683"/>
                <a:gd name="T86" fmla="*/ 131 w 222"/>
                <a:gd name="T87" fmla="*/ 0 h 683"/>
                <a:gd name="T88" fmla="*/ 94 w 222"/>
                <a:gd name="T89" fmla="*/ 12 h 683"/>
                <a:gd name="T90" fmla="*/ 85 w 222"/>
                <a:gd name="T91" fmla="*/ 45 h 683"/>
                <a:gd name="T92" fmla="*/ 86 w 222"/>
                <a:gd name="T93" fmla="*/ 73 h 683"/>
                <a:gd name="T94" fmla="*/ 76 w 222"/>
                <a:gd name="T95" fmla="*/ 84 h 683"/>
                <a:gd name="T96" fmla="*/ 84 w 222"/>
                <a:gd name="T97" fmla="*/ 101 h 683"/>
                <a:gd name="T98" fmla="*/ 85 w 222"/>
                <a:gd name="T99" fmla="*/ 105 h 683"/>
                <a:gd name="T100" fmla="*/ 57 w 222"/>
                <a:gd name="T101" fmla="*/ 125 h 683"/>
                <a:gd name="T102" fmla="*/ 38 w 222"/>
                <a:gd name="T103" fmla="*/ 180 h 683"/>
                <a:gd name="T104" fmla="*/ 33 w 222"/>
                <a:gd name="T105" fmla="*/ 233 h 683"/>
                <a:gd name="T106" fmla="*/ 40 w 222"/>
                <a:gd name="T107" fmla="*/ 266 h 683"/>
                <a:gd name="T108" fmla="*/ 53 w 222"/>
                <a:gd name="T109" fmla="*/ 303 h 683"/>
                <a:gd name="T110" fmla="*/ 40 w 222"/>
                <a:gd name="T111" fmla="*/ 341 h 683"/>
                <a:gd name="T112" fmla="*/ 38 w 222"/>
                <a:gd name="T113" fmla="*/ 352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2" h="683">
                  <a:moveTo>
                    <a:pt x="0" y="497"/>
                  </a:moveTo>
                  <a:lnTo>
                    <a:pt x="84" y="509"/>
                  </a:lnTo>
                  <a:lnTo>
                    <a:pt x="84" y="513"/>
                  </a:lnTo>
                  <a:lnTo>
                    <a:pt x="83" y="517"/>
                  </a:lnTo>
                  <a:lnTo>
                    <a:pt x="83" y="521"/>
                  </a:lnTo>
                  <a:lnTo>
                    <a:pt x="83" y="524"/>
                  </a:lnTo>
                  <a:lnTo>
                    <a:pt x="81" y="528"/>
                  </a:lnTo>
                  <a:lnTo>
                    <a:pt x="81" y="532"/>
                  </a:lnTo>
                  <a:lnTo>
                    <a:pt x="81" y="535"/>
                  </a:lnTo>
                  <a:lnTo>
                    <a:pt x="81" y="539"/>
                  </a:lnTo>
                  <a:lnTo>
                    <a:pt x="81" y="548"/>
                  </a:lnTo>
                  <a:lnTo>
                    <a:pt x="83" y="558"/>
                  </a:lnTo>
                  <a:lnTo>
                    <a:pt x="85" y="569"/>
                  </a:lnTo>
                  <a:lnTo>
                    <a:pt x="88" y="581"/>
                  </a:lnTo>
                  <a:lnTo>
                    <a:pt x="90" y="592"/>
                  </a:lnTo>
                  <a:lnTo>
                    <a:pt x="93" y="601"/>
                  </a:lnTo>
                  <a:lnTo>
                    <a:pt x="95" y="607"/>
                  </a:lnTo>
                  <a:lnTo>
                    <a:pt x="95" y="610"/>
                  </a:lnTo>
                  <a:lnTo>
                    <a:pt x="85" y="633"/>
                  </a:lnTo>
                  <a:lnTo>
                    <a:pt x="88" y="670"/>
                  </a:lnTo>
                  <a:lnTo>
                    <a:pt x="89" y="670"/>
                  </a:lnTo>
                  <a:lnTo>
                    <a:pt x="90" y="673"/>
                  </a:lnTo>
                  <a:lnTo>
                    <a:pt x="93" y="674"/>
                  </a:lnTo>
                  <a:lnTo>
                    <a:pt x="96" y="677"/>
                  </a:lnTo>
                  <a:lnTo>
                    <a:pt x="100" y="679"/>
                  </a:lnTo>
                  <a:lnTo>
                    <a:pt x="104" y="680"/>
                  </a:lnTo>
                  <a:lnTo>
                    <a:pt x="109" y="680"/>
                  </a:lnTo>
                  <a:lnTo>
                    <a:pt x="111" y="679"/>
                  </a:lnTo>
                  <a:lnTo>
                    <a:pt x="115" y="675"/>
                  </a:lnTo>
                  <a:lnTo>
                    <a:pt x="117" y="672"/>
                  </a:lnTo>
                  <a:lnTo>
                    <a:pt x="119" y="667"/>
                  </a:lnTo>
                  <a:lnTo>
                    <a:pt x="121" y="663"/>
                  </a:lnTo>
                  <a:lnTo>
                    <a:pt x="121" y="658"/>
                  </a:lnTo>
                  <a:lnTo>
                    <a:pt x="122" y="656"/>
                  </a:lnTo>
                  <a:lnTo>
                    <a:pt x="122" y="653"/>
                  </a:lnTo>
                  <a:lnTo>
                    <a:pt x="122" y="652"/>
                  </a:lnTo>
                  <a:lnTo>
                    <a:pt x="114" y="605"/>
                  </a:lnTo>
                  <a:lnTo>
                    <a:pt x="129" y="509"/>
                  </a:lnTo>
                  <a:lnTo>
                    <a:pt x="129" y="509"/>
                  </a:lnTo>
                  <a:lnTo>
                    <a:pt x="135" y="509"/>
                  </a:lnTo>
                  <a:lnTo>
                    <a:pt x="135" y="492"/>
                  </a:lnTo>
                  <a:lnTo>
                    <a:pt x="150" y="492"/>
                  </a:lnTo>
                  <a:lnTo>
                    <a:pt x="150" y="493"/>
                  </a:lnTo>
                  <a:lnTo>
                    <a:pt x="150" y="496"/>
                  </a:lnTo>
                  <a:lnTo>
                    <a:pt x="150" y="501"/>
                  </a:lnTo>
                  <a:lnTo>
                    <a:pt x="151" y="507"/>
                  </a:lnTo>
                  <a:lnTo>
                    <a:pt x="151" y="513"/>
                  </a:lnTo>
                  <a:lnTo>
                    <a:pt x="152" y="522"/>
                  </a:lnTo>
                  <a:lnTo>
                    <a:pt x="152" y="530"/>
                  </a:lnTo>
                  <a:lnTo>
                    <a:pt x="153" y="539"/>
                  </a:lnTo>
                  <a:lnTo>
                    <a:pt x="156" y="550"/>
                  </a:lnTo>
                  <a:lnTo>
                    <a:pt x="158" y="561"/>
                  </a:lnTo>
                  <a:lnTo>
                    <a:pt x="161" y="573"/>
                  </a:lnTo>
                  <a:lnTo>
                    <a:pt x="162" y="584"/>
                  </a:lnTo>
                  <a:lnTo>
                    <a:pt x="165" y="594"/>
                  </a:lnTo>
                  <a:lnTo>
                    <a:pt x="167" y="601"/>
                  </a:lnTo>
                  <a:lnTo>
                    <a:pt x="168" y="606"/>
                  </a:lnTo>
                  <a:lnTo>
                    <a:pt x="168" y="608"/>
                  </a:lnTo>
                  <a:lnTo>
                    <a:pt x="168" y="611"/>
                  </a:lnTo>
                  <a:lnTo>
                    <a:pt x="168" y="618"/>
                  </a:lnTo>
                  <a:lnTo>
                    <a:pt x="167" y="628"/>
                  </a:lnTo>
                  <a:lnTo>
                    <a:pt x="168" y="641"/>
                  </a:lnTo>
                  <a:lnTo>
                    <a:pt x="168" y="653"/>
                  </a:lnTo>
                  <a:lnTo>
                    <a:pt x="171" y="664"/>
                  </a:lnTo>
                  <a:lnTo>
                    <a:pt x="173" y="674"/>
                  </a:lnTo>
                  <a:lnTo>
                    <a:pt x="178" y="679"/>
                  </a:lnTo>
                  <a:lnTo>
                    <a:pt x="183" y="680"/>
                  </a:lnTo>
                  <a:lnTo>
                    <a:pt x="189" y="682"/>
                  </a:lnTo>
                  <a:lnTo>
                    <a:pt x="194" y="682"/>
                  </a:lnTo>
                  <a:lnTo>
                    <a:pt x="199" y="682"/>
                  </a:lnTo>
                  <a:lnTo>
                    <a:pt x="204" y="680"/>
                  </a:lnTo>
                  <a:lnTo>
                    <a:pt x="208" y="680"/>
                  </a:lnTo>
                  <a:lnTo>
                    <a:pt x="211" y="679"/>
                  </a:lnTo>
                  <a:lnTo>
                    <a:pt x="211" y="679"/>
                  </a:lnTo>
                  <a:lnTo>
                    <a:pt x="209" y="665"/>
                  </a:lnTo>
                  <a:lnTo>
                    <a:pt x="208" y="664"/>
                  </a:lnTo>
                  <a:lnTo>
                    <a:pt x="206" y="659"/>
                  </a:lnTo>
                  <a:lnTo>
                    <a:pt x="203" y="652"/>
                  </a:lnTo>
                  <a:lnTo>
                    <a:pt x="199" y="642"/>
                  </a:lnTo>
                  <a:lnTo>
                    <a:pt x="196" y="632"/>
                  </a:lnTo>
                  <a:lnTo>
                    <a:pt x="193" y="620"/>
                  </a:lnTo>
                  <a:lnTo>
                    <a:pt x="191" y="610"/>
                  </a:lnTo>
                  <a:lnTo>
                    <a:pt x="191" y="599"/>
                  </a:lnTo>
                  <a:lnTo>
                    <a:pt x="191" y="586"/>
                  </a:lnTo>
                  <a:lnTo>
                    <a:pt x="192" y="568"/>
                  </a:lnTo>
                  <a:lnTo>
                    <a:pt x="193" y="547"/>
                  </a:lnTo>
                  <a:lnTo>
                    <a:pt x="196" y="524"/>
                  </a:lnTo>
                  <a:lnTo>
                    <a:pt x="198" y="505"/>
                  </a:lnTo>
                  <a:lnTo>
                    <a:pt x="199" y="486"/>
                  </a:lnTo>
                  <a:lnTo>
                    <a:pt x="201" y="475"/>
                  </a:lnTo>
                  <a:lnTo>
                    <a:pt x="201" y="470"/>
                  </a:lnTo>
                  <a:lnTo>
                    <a:pt x="202" y="470"/>
                  </a:lnTo>
                  <a:lnTo>
                    <a:pt x="203" y="469"/>
                  </a:lnTo>
                  <a:lnTo>
                    <a:pt x="204" y="467"/>
                  </a:lnTo>
                  <a:lnTo>
                    <a:pt x="207" y="465"/>
                  </a:lnTo>
                  <a:lnTo>
                    <a:pt x="209" y="461"/>
                  </a:lnTo>
                  <a:lnTo>
                    <a:pt x="211" y="455"/>
                  </a:lnTo>
                  <a:lnTo>
                    <a:pt x="213" y="446"/>
                  </a:lnTo>
                  <a:lnTo>
                    <a:pt x="214" y="435"/>
                  </a:lnTo>
                  <a:lnTo>
                    <a:pt x="214" y="431"/>
                  </a:lnTo>
                  <a:lnTo>
                    <a:pt x="213" y="419"/>
                  </a:lnTo>
                  <a:lnTo>
                    <a:pt x="213" y="403"/>
                  </a:lnTo>
                  <a:lnTo>
                    <a:pt x="212" y="383"/>
                  </a:lnTo>
                  <a:lnTo>
                    <a:pt x="212" y="363"/>
                  </a:lnTo>
                  <a:lnTo>
                    <a:pt x="212" y="346"/>
                  </a:lnTo>
                  <a:lnTo>
                    <a:pt x="212" y="332"/>
                  </a:lnTo>
                  <a:lnTo>
                    <a:pt x="214" y="325"/>
                  </a:lnTo>
                  <a:lnTo>
                    <a:pt x="216" y="321"/>
                  </a:lnTo>
                  <a:lnTo>
                    <a:pt x="218" y="318"/>
                  </a:lnTo>
                  <a:lnTo>
                    <a:pt x="219" y="313"/>
                  </a:lnTo>
                  <a:lnTo>
                    <a:pt x="221" y="308"/>
                  </a:lnTo>
                  <a:lnTo>
                    <a:pt x="221" y="302"/>
                  </a:lnTo>
                  <a:lnTo>
                    <a:pt x="221" y="295"/>
                  </a:lnTo>
                  <a:lnTo>
                    <a:pt x="218" y="289"/>
                  </a:lnTo>
                  <a:lnTo>
                    <a:pt x="214" y="280"/>
                  </a:lnTo>
                  <a:lnTo>
                    <a:pt x="208" y="268"/>
                  </a:lnTo>
                  <a:lnTo>
                    <a:pt x="208" y="258"/>
                  </a:lnTo>
                  <a:lnTo>
                    <a:pt x="209" y="248"/>
                  </a:lnTo>
                  <a:lnTo>
                    <a:pt x="213" y="237"/>
                  </a:lnTo>
                  <a:lnTo>
                    <a:pt x="216" y="221"/>
                  </a:lnTo>
                  <a:lnTo>
                    <a:pt x="214" y="200"/>
                  </a:lnTo>
                  <a:lnTo>
                    <a:pt x="211" y="170"/>
                  </a:lnTo>
                  <a:lnTo>
                    <a:pt x="199" y="131"/>
                  </a:lnTo>
                  <a:lnTo>
                    <a:pt x="197" y="125"/>
                  </a:lnTo>
                  <a:lnTo>
                    <a:pt x="193" y="121"/>
                  </a:lnTo>
                  <a:lnTo>
                    <a:pt x="191" y="117"/>
                  </a:lnTo>
                  <a:lnTo>
                    <a:pt x="187" y="116"/>
                  </a:lnTo>
                  <a:lnTo>
                    <a:pt x="183" y="115"/>
                  </a:lnTo>
                  <a:lnTo>
                    <a:pt x="181" y="113"/>
                  </a:lnTo>
                  <a:lnTo>
                    <a:pt x="180" y="113"/>
                  </a:lnTo>
                  <a:lnTo>
                    <a:pt x="178" y="113"/>
                  </a:lnTo>
                  <a:lnTo>
                    <a:pt x="178" y="113"/>
                  </a:lnTo>
                  <a:lnTo>
                    <a:pt x="176" y="112"/>
                  </a:lnTo>
                  <a:lnTo>
                    <a:pt x="172" y="111"/>
                  </a:lnTo>
                  <a:lnTo>
                    <a:pt x="168" y="108"/>
                  </a:lnTo>
                  <a:lnTo>
                    <a:pt x="165" y="106"/>
                  </a:lnTo>
                  <a:lnTo>
                    <a:pt x="162" y="103"/>
                  </a:lnTo>
                  <a:lnTo>
                    <a:pt x="161" y="101"/>
                  </a:lnTo>
                  <a:lnTo>
                    <a:pt x="161" y="100"/>
                  </a:lnTo>
                  <a:lnTo>
                    <a:pt x="162" y="97"/>
                  </a:lnTo>
                  <a:lnTo>
                    <a:pt x="163" y="95"/>
                  </a:lnTo>
                  <a:lnTo>
                    <a:pt x="166" y="94"/>
                  </a:lnTo>
                  <a:lnTo>
                    <a:pt x="168" y="91"/>
                  </a:lnTo>
                  <a:lnTo>
                    <a:pt x="171" y="89"/>
                  </a:lnTo>
                  <a:lnTo>
                    <a:pt x="172" y="86"/>
                  </a:lnTo>
                  <a:lnTo>
                    <a:pt x="175" y="84"/>
                  </a:lnTo>
                  <a:lnTo>
                    <a:pt x="175" y="81"/>
                  </a:lnTo>
                  <a:lnTo>
                    <a:pt x="175" y="77"/>
                  </a:lnTo>
                  <a:lnTo>
                    <a:pt x="173" y="75"/>
                  </a:lnTo>
                  <a:lnTo>
                    <a:pt x="172" y="75"/>
                  </a:lnTo>
                  <a:lnTo>
                    <a:pt x="170" y="74"/>
                  </a:lnTo>
                  <a:lnTo>
                    <a:pt x="167" y="74"/>
                  </a:lnTo>
                  <a:lnTo>
                    <a:pt x="166" y="73"/>
                  </a:lnTo>
                  <a:lnTo>
                    <a:pt x="165" y="71"/>
                  </a:lnTo>
                  <a:lnTo>
                    <a:pt x="166" y="66"/>
                  </a:lnTo>
                  <a:lnTo>
                    <a:pt x="168" y="56"/>
                  </a:lnTo>
                  <a:lnTo>
                    <a:pt x="170" y="48"/>
                  </a:lnTo>
                  <a:lnTo>
                    <a:pt x="171" y="40"/>
                  </a:lnTo>
                  <a:lnTo>
                    <a:pt x="171" y="34"/>
                  </a:lnTo>
                  <a:lnTo>
                    <a:pt x="170" y="30"/>
                  </a:lnTo>
                  <a:lnTo>
                    <a:pt x="170" y="27"/>
                  </a:lnTo>
                  <a:lnTo>
                    <a:pt x="168" y="25"/>
                  </a:lnTo>
                  <a:lnTo>
                    <a:pt x="168" y="24"/>
                  </a:lnTo>
                  <a:lnTo>
                    <a:pt x="168" y="24"/>
                  </a:lnTo>
                  <a:lnTo>
                    <a:pt x="168" y="23"/>
                  </a:lnTo>
                  <a:lnTo>
                    <a:pt x="168" y="22"/>
                  </a:lnTo>
                  <a:lnTo>
                    <a:pt x="168" y="21"/>
                  </a:lnTo>
                  <a:lnTo>
                    <a:pt x="168" y="18"/>
                  </a:lnTo>
                  <a:lnTo>
                    <a:pt x="168" y="16"/>
                  </a:lnTo>
                  <a:lnTo>
                    <a:pt x="167" y="13"/>
                  </a:lnTo>
                  <a:lnTo>
                    <a:pt x="167" y="11"/>
                  </a:lnTo>
                  <a:lnTo>
                    <a:pt x="166" y="7"/>
                  </a:lnTo>
                  <a:lnTo>
                    <a:pt x="160" y="4"/>
                  </a:lnTo>
                  <a:lnTo>
                    <a:pt x="151" y="2"/>
                  </a:lnTo>
                  <a:lnTo>
                    <a:pt x="141" y="1"/>
                  </a:lnTo>
                  <a:lnTo>
                    <a:pt x="131" y="0"/>
                  </a:lnTo>
                  <a:lnTo>
                    <a:pt x="121" y="0"/>
                  </a:lnTo>
                  <a:lnTo>
                    <a:pt x="114" y="0"/>
                  </a:lnTo>
                  <a:lnTo>
                    <a:pt x="109" y="1"/>
                  </a:lnTo>
                  <a:lnTo>
                    <a:pt x="94" y="12"/>
                  </a:lnTo>
                  <a:lnTo>
                    <a:pt x="85" y="21"/>
                  </a:lnTo>
                  <a:lnTo>
                    <a:pt x="83" y="29"/>
                  </a:lnTo>
                  <a:lnTo>
                    <a:pt x="83" y="37"/>
                  </a:lnTo>
                  <a:lnTo>
                    <a:pt x="85" y="45"/>
                  </a:lnTo>
                  <a:lnTo>
                    <a:pt x="88" y="51"/>
                  </a:lnTo>
                  <a:lnTo>
                    <a:pt x="90" y="59"/>
                  </a:lnTo>
                  <a:lnTo>
                    <a:pt x="89" y="66"/>
                  </a:lnTo>
                  <a:lnTo>
                    <a:pt x="86" y="73"/>
                  </a:lnTo>
                  <a:lnTo>
                    <a:pt x="84" y="77"/>
                  </a:lnTo>
                  <a:lnTo>
                    <a:pt x="81" y="81"/>
                  </a:lnTo>
                  <a:lnTo>
                    <a:pt x="79" y="84"/>
                  </a:lnTo>
                  <a:lnTo>
                    <a:pt x="76" y="84"/>
                  </a:lnTo>
                  <a:lnTo>
                    <a:pt x="75" y="85"/>
                  </a:lnTo>
                  <a:lnTo>
                    <a:pt x="73" y="85"/>
                  </a:lnTo>
                  <a:lnTo>
                    <a:pt x="73" y="85"/>
                  </a:lnTo>
                  <a:lnTo>
                    <a:pt x="84" y="101"/>
                  </a:lnTo>
                  <a:lnTo>
                    <a:pt x="84" y="101"/>
                  </a:lnTo>
                  <a:lnTo>
                    <a:pt x="85" y="102"/>
                  </a:lnTo>
                  <a:lnTo>
                    <a:pt x="85" y="102"/>
                  </a:lnTo>
                  <a:lnTo>
                    <a:pt x="85" y="105"/>
                  </a:lnTo>
                  <a:lnTo>
                    <a:pt x="83" y="107"/>
                  </a:lnTo>
                  <a:lnTo>
                    <a:pt x="78" y="112"/>
                  </a:lnTo>
                  <a:lnTo>
                    <a:pt x="69" y="117"/>
                  </a:lnTo>
                  <a:lnTo>
                    <a:pt x="57" y="125"/>
                  </a:lnTo>
                  <a:lnTo>
                    <a:pt x="50" y="132"/>
                  </a:lnTo>
                  <a:lnTo>
                    <a:pt x="45" y="144"/>
                  </a:lnTo>
                  <a:lnTo>
                    <a:pt x="42" y="162"/>
                  </a:lnTo>
                  <a:lnTo>
                    <a:pt x="38" y="180"/>
                  </a:lnTo>
                  <a:lnTo>
                    <a:pt x="36" y="199"/>
                  </a:lnTo>
                  <a:lnTo>
                    <a:pt x="34" y="215"/>
                  </a:lnTo>
                  <a:lnTo>
                    <a:pt x="33" y="227"/>
                  </a:lnTo>
                  <a:lnTo>
                    <a:pt x="33" y="233"/>
                  </a:lnTo>
                  <a:lnTo>
                    <a:pt x="33" y="237"/>
                  </a:lnTo>
                  <a:lnTo>
                    <a:pt x="36" y="245"/>
                  </a:lnTo>
                  <a:lnTo>
                    <a:pt x="38" y="254"/>
                  </a:lnTo>
                  <a:lnTo>
                    <a:pt x="40" y="266"/>
                  </a:lnTo>
                  <a:lnTo>
                    <a:pt x="44" y="278"/>
                  </a:lnTo>
                  <a:lnTo>
                    <a:pt x="48" y="288"/>
                  </a:lnTo>
                  <a:lnTo>
                    <a:pt x="50" y="297"/>
                  </a:lnTo>
                  <a:lnTo>
                    <a:pt x="53" y="303"/>
                  </a:lnTo>
                  <a:lnTo>
                    <a:pt x="48" y="335"/>
                  </a:lnTo>
                  <a:lnTo>
                    <a:pt x="44" y="336"/>
                  </a:lnTo>
                  <a:lnTo>
                    <a:pt x="43" y="339"/>
                  </a:lnTo>
                  <a:lnTo>
                    <a:pt x="40" y="341"/>
                  </a:lnTo>
                  <a:lnTo>
                    <a:pt x="39" y="344"/>
                  </a:lnTo>
                  <a:lnTo>
                    <a:pt x="39" y="347"/>
                  </a:lnTo>
                  <a:lnTo>
                    <a:pt x="38" y="350"/>
                  </a:lnTo>
                  <a:lnTo>
                    <a:pt x="38" y="352"/>
                  </a:lnTo>
                  <a:lnTo>
                    <a:pt x="38" y="353"/>
                  </a:lnTo>
                  <a:lnTo>
                    <a:pt x="0" y="356"/>
                  </a:lnTo>
                  <a:lnTo>
                    <a:pt x="0" y="49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58" name="Freeform 42"/>
            <p:cNvSpPr>
              <a:spLocks/>
            </p:cNvSpPr>
            <p:nvPr/>
          </p:nvSpPr>
          <p:spPr bwMode="auto">
            <a:xfrm>
              <a:off x="1106" y="3113"/>
              <a:ext cx="234" cy="686"/>
            </a:xfrm>
            <a:custGeom>
              <a:avLst/>
              <a:gdLst>
                <a:gd name="T0" fmla="*/ 215 w 234"/>
                <a:gd name="T1" fmla="*/ 646 h 686"/>
                <a:gd name="T2" fmla="*/ 183 w 234"/>
                <a:gd name="T3" fmla="*/ 613 h 686"/>
                <a:gd name="T4" fmla="*/ 184 w 234"/>
                <a:gd name="T5" fmla="*/ 551 h 686"/>
                <a:gd name="T6" fmla="*/ 192 w 234"/>
                <a:gd name="T7" fmla="*/ 479 h 686"/>
                <a:gd name="T8" fmla="*/ 195 w 234"/>
                <a:gd name="T9" fmla="*/ 471 h 686"/>
                <a:gd name="T10" fmla="*/ 204 w 234"/>
                <a:gd name="T11" fmla="*/ 450 h 686"/>
                <a:gd name="T12" fmla="*/ 190 w 234"/>
                <a:gd name="T13" fmla="*/ 307 h 686"/>
                <a:gd name="T14" fmla="*/ 198 w 234"/>
                <a:gd name="T15" fmla="*/ 325 h 686"/>
                <a:gd name="T16" fmla="*/ 206 w 234"/>
                <a:gd name="T17" fmla="*/ 325 h 686"/>
                <a:gd name="T18" fmla="*/ 211 w 234"/>
                <a:gd name="T19" fmla="*/ 305 h 686"/>
                <a:gd name="T20" fmla="*/ 199 w 234"/>
                <a:gd name="T21" fmla="*/ 272 h 686"/>
                <a:gd name="T22" fmla="*/ 205 w 234"/>
                <a:gd name="T23" fmla="*/ 225 h 686"/>
                <a:gd name="T24" fmla="*/ 187 w 234"/>
                <a:gd name="T25" fmla="*/ 127 h 686"/>
                <a:gd name="T26" fmla="*/ 166 w 234"/>
                <a:gd name="T27" fmla="*/ 107 h 686"/>
                <a:gd name="T28" fmla="*/ 156 w 234"/>
                <a:gd name="T29" fmla="*/ 101 h 686"/>
                <a:gd name="T30" fmla="*/ 164 w 234"/>
                <a:gd name="T31" fmla="*/ 99 h 686"/>
                <a:gd name="T32" fmla="*/ 171 w 234"/>
                <a:gd name="T33" fmla="*/ 84 h 686"/>
                <a:gd name="T34" fmla="*/ 166 w 234"/>
                <a:gd name="T35" fmla="*/ 68 h 686"/>
                <a:gd name="T36" fmla="*/ 154 w 234"/>
                <a:gd name="T37" fmla="*/ 49 h 686"/>
                <a:gd name="T38" fmla="*/ 151 w 234"/>
                <a:gd name="T39" fmla="*/ 30 h 686"/>
                <a:gd name="T40" fmla="*/ 149 w 234"/>
                <a:gd name="T41" fmla="*/ 24 h 686"/>
                <a:gd name="T42" fmla="*/ 147 w 234"/>
                <a:gd name="T43" fmla="*/ 13 h 686"/>
                <a:gd name="T44" fmla="*/ 145 w 234"/>
                <a:gd name="T45" fmla="*/ 1 h 686"/>
                <a:gd name="T46" fmla="*/ 118 w 234"/>
                <a:gd name="T47" fmla="*/ 1 h 686"/>
                <a:gd name="T48" fmla="*/ 95 w 234"/>
                <a:gd name="T49" fmla="*/ 8 h 686"/>
                <a:gd name="T50" fmla="*/ 79 w 234"/>
                <a:gd name="T51" fmla="*/ 34 h 686"/>
                <a:gd name="T52" fmla="*/ 68 w 234"/>
                <a:gd name="T53" fmla="*/ 66 h 686"/>
                <a:gd name="T54" fmla="*/ 57 w 234"/>
                <a:gd name="T55" fmla="*/ 86 h 686"/>
                <a:gd name="T56" fmla="*/ 59 w 234"/>
                <a:gd name="T57" fmla="*/ 97 h 686"/>
                <a:gd name="T58" fmla="*/ 65 w 234"/>
                <a:gd name="T59" fmla="*/ 104 h 686"/>
                <a:gd name="T60" fmla="*/ 59 w 234"/>
                <a:gd name="T61" fmla="*/ 116 h 686"/>
                <a:gd name="T62" fmla="*/ 29 w 234"/>
                <a:gd name="T63" fmla="*/ 178 h 686"/>
                <a:gd name="T64" fmla="*/ 12 w 234"/>
                <a:gd name="T65" fmla="*/ 240 h 686"/>
                <a:gd name="T66" fmla="*/ 16 w 234"/>
                <a:gd name="T67" fmla="*/ 250 h 686"/>
                <a:gd name="T68" fmla="*/ 23 w 234"/>
                <a:gd name="T69" fmla="*/ 265 h 686"/>
                <a:gd name="T70" fmla="*/ 4 w 234"/>
                <a:gd name="T71" fmla="*/ 330 h 686"/>
                <a:gd name="T72" fmla="*/ 1 w 234"/>
                <a:gd name="T73" fmla="*/ 390 h 686"/>
                <a:gd name="T74" fmla="*/ 12 w 234"/>
                <a:gd name="T75" fmla="*/ 400 h 686"/>
                <a:gd name="T76" fmla="*/ 35 w 234"/>
                <a:gd name="T77" fmla="*/ 403 h 686"/>
                <a:gd name="T78" fmla="*/ 39 w 234"/>
                <a:gd name="T79" fmla="*/ 437 h 686"/>
                <a:gd name="T80" fmla="*/ 35 w 234"/>
                <a:gd name="T81" fmla="*/ 462 h 686"/>
                <a:gd name="T82" fmla="*/ 44 w 234"/>
                <a:gd name="T83" fmla="*/ 470 h 686"/>
                <a:gd name="T84" fmla="*/ 64 w 234"/>
                <a:gd name="T85" fmla="*/ 478 h 686"/>
                <a:gd name="T86" fmla="*/ 69 w 234"/>
                <a:gd name="T87" fmla="*/ 489 h 686"/>
                <a:gd name="T88" fmla="*/ 76 w 234"/>
                <a:gd name="T89" fmla="*/ 515 h 686"/>
                <a:gd name="T90" fmla="*/ 76 w 234"/>
                <a:gd name="T91" fmla="*/ 520 h 686"/>
                <a:gd name="T92" fmla="*/ 73 w 234"/>
                <a:gd name="T93" fmla="*/ 537 h 686"/>
                <a:gd name="T94" fmla="*/ 75 w 234"/>
                <a:gd name="T95" fmla="*/ 574 h 686"/>
                <a:gd name="T96" fmla="*/ 86 w 234"/>
                <a:gd name="T97" fmla="*/ 611 h 686"/>
                <a:gd name="T98" fmla="*/ 80 w 234"/>
                <a:gd name="T99" fmla="*/ 675 h 686"/>
                <a:gd name="T100" fmla="*/ 91 w 234"/>
                <a:gd name="T101" fmla="*/ 683 h 686"/>
                <a:gd name="T102" fmla="*/ 106 w 234"/>
                <a:gd name="T103" fmla="*/ 680 h 686"/>
                <a:gd name="T104" fmla="*/ 112 w 234"/>
                <a:gd name="T105" fmla="*/ 662 h 686"/>
                <a:gd name="T106" fmla="*/ 105 w 234"/>
                <a:gd name="T107" fmla="*/ 609 h 686"/>
                <a:gd name="T108" fmla="*/ 141 w 234"/>
                <a:gd name="T109" fmla="*/ 497 h 686"/>
                <a:gd name="T110" fmla="*/ 142 w 234"/>
                <a:gd name="T111" fmla="*/ 519 h 686"/>
                <a:gd name="T112" fmla="*/ 147 w 234"/>
                <a:gd name="T113" fmla="*/ 554 h 686"/>
                <a:gd name="T114" fmla="*/ 156 w 234"/>
                <a:gd name="T115" fmla="*/ 598 h 686"/>
                <a:gd name="T116" fmla="*/ 156 w 234"/>
                <a:gd name="T117" fmla="*/ 655 h 686"/>
                <a:gd name="T118" fmla="*/ 171 w 234"/>
                <a:gd name="T119" fmla="*/ 654 h 686"/>
                <a:gd name="T120" fmla="*/ 188 w 234"/>
                <a:gd name="T121" fmla="*/ 663 h 686"/>
                <a:gd name="T122" fmla="*/ 210 w 234"/>
                <a:gd name="T123" fmla="*/ 672 h 686"/>
                <a:gd name="T124" fmla="*/ 229 w 234"/>
                <a:gd name="T125" fmla="*/ 67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4" h="686">
                  <a:moveTo>
                    <a:pt x="230" y="656"/>
                  </a:moveTo>
                  <a:lnTo>
                    <a:pt x="228" y="655"/>
                  </a:lnTo>
                  <a:lnTo>
                    <a:pt x="223" y="651"/>
                  </a:lnTo>
                  <a:lnTo>
                    <a:pt x="215" y="646"/>
                  </a:lnTo>
                  <a:lnTo>
                    <a:pt x="205" y="639"/>
                  </a:lnTo>
                  <a:lnTo>
                    <a:pt x="197" y="631"/>
                  </a:lnTo>
                  <a:lnTo>
                    <a:pt x="189" y="623"/>
                  </a:lnTo>
                  <a:lnTo>
                    <a:pt x="183" y="613"/>
                  </a:lnTo>
                  <a:lnTo>
                    <a:pt x="182" y="603"/>
                  </a:lnTo>
                  <a:lnTo>
                    <a:pt x="182" y="590"/>
                  </a:lnTo>
                  <a:lnTo>
                    <a:pt x="183" y="572"/>
                  </a:lnTo>
                  <a:lnTo>
                    <a:pt x="184" y="551"/>
                  </a:lnTo>
                  <a:lnTo>
                    <a:pt x="187" y="530"/>
                  </a:lnTo>
                  <a:lnTo>
                    <a:pt x="188" y="509"/>
                  </a:lnTo>
                  <a:lnTo>
                    <a:pt x="190" y="491"/>
                  </a:lnTo>
                  <a:lnTo>
                    <a:pt x="192" y="479"/>
                  </a:lnTo>
                  <a:lnTo>
                    <a:pt x="192" y="474"/>
                  </a:lnTo>
                  <a:lnTo>
                    <a:pt x="193" y="474"/>
                  </a:lnTo>
                  <a:lnTo>
                    <a:pt x="194" y="474"/>
                  </a:lnTo>
                  <a:lnTo>
                    <a:pt x="195" y="471"/>
                  </a:lnTo>
                  <a:lnTo>
                    <a:pt x="198" y="469"/>
                  </a:lnTo>
                  <a:lnTo>
                    <a:pt x="200" y="465"/>
                  </a:lnTo>
                  <a:lnTo>
                    <a:pt x="202" y="459"/>
                  </a:lnTo>
                  <a:lnTo>
                    <a:pt x="204" y="450"/>
                  </a:lnTo>
                  <a:lnTo>
                    <a:pt x="205" y="439"/>
                  </a:lnTo>
                  <a:lnTo>
                    <a:pt x="190" y="307"/>
                  </a:lnTo>
                  <a:lnTo>
                    <a:pt x="190" y="305"/>
                  </a:lnTo>
                  <a:lnTo>
                    <a:pt x="190" y="307"/>
                  </a:lnTo>
                  <a:lnTo>
                    <a:pt x="192" y="310"/>
                  </a:lnTo>
                  <a:lnTo>
                    <a:pt x="193" y="315"/>
                  </a:lnTo>
                  <a:lnTo>
                    <a:pt x="195" y="320"/>
                  </a:lnTo>
                  <a:lnTo>
                    <a:pt x="198" y="325"/>
                  </a:lnTo>
                  <a:lnTo>
                    <a:pt x="200" y="329"/>
                  </a:lnTo>
                  <a:lnTo>
                    <a:pt x="203" y="330"/>
                  </a:lnTo>
                  <a:lnTo>
                    <a:pt x="205" y="329"/>
                  </a:lnTo>
                  <a:lnTo>
                    <a:pt x="206" y="325"/>
                  </a:lnTo>
                  <a:lnTo>
                    <a:pt x="209" y="322"/>
                  </a:lnTo>
                  <a:lnTo>
                    <a:pt x="210" y="317"/>
                  </a:lnTo>
                  <a:lnTo>
                    <a:pt x="211" y="312"/>
                  </a:lnTo>
                  <a:lnTo>
                    <a:pt x="211" y="305"/>
                  </a:lnTo>
                  <a:lnTo>
                    <a:pt x="210" y="299"/>
                  </a:lnTo>
                  <a:lnTo>
                    <a:pt x="209" y="293"/>
                  </a:lnTo>
                  <a:lnTo>
                    <a:pt x="205" y="284"/>
                  </a:lnTo>
                  <a:lnTo>
                    <a:pt x="199" y="272"/>
                  </a:lnTo>
                  <a:lnTo>
                    <a:pt x="199" y="262"/>
                  </a:lnTo>
                  <a:lnTo>
                    <a:pt x="200" y="252"/>
                  </a:lnTo>
                  <a:lnTo>
                    <a:pt x="204" y="241"/>
                  </a:lnTo>
                  <a:lnTo>
                    <a:pt x="205" y="225"/>
                  </a:lnTo>
                  <a:lnTo>
                    <a:pt x="205" y="204"/>
                  </a:lnTo>
                  <a:lnTo>
                    <a:pt x="200" y="174"/>
                  </a:lnTo>
                  <a:lnTo>
                    <a:pt x="190" y="135"/>
                  </a:lnTo>
                  <a:lnTo>
                    <a:pt x="187" y="127"/>
                  </a:lnTo>
                  <a:lnTo>
                    <a:pt x="183" y="122"/>
                  </a:lnTo>
                  <a:lnTo>
                    <a:pt x="177" y="116"/>
                  </a:lnTo>
                  <a:lnTo>
                    <a:pt x="171" y="111"/>
                  </a:lnTo>
                  <a:lnTo>
                    <a:pt x="166" y="107"/>
                  </a:lnTo>
                  <a:lnTo>
                    <a:pt x="161" y="104"/>
                  </a:lnTo>
                  <a:lnTo>
                    <a:pt x="157" y="102"/>
                  </a:lnTo>
                  <a:lnTo>
                    <a:pt x="156" y="101"/>
                  </a:lnTo>
                  <a:lnTo>
                    <a:pt x="156" y="101"/>
                  </a:lnTo>
                  <a:lnTo>
                    <a:pt x="158" y="101"/>
                  </a:lnTo>
                  <a:lnTo>
                    <a:pt x="159" y="101"/>
                  </a:lnTo>
                  <a:lnTo>
                    <a:pt x="162" y="100"/>
                  </a:lnTo>
                  <a:lnTo>
                    <a:pt x="164" y="99"/>
                  </a:lnTo>
                  <a:lnTo>
                    <a:pt x="167" y="96"/>
                  </a:lnTo>
                  <a:lnTo>
                    <a:pt x="169" y="92"/>
                  </a:lnTo>
                  <a:lnTo>
                    <a:pt x="171" y="89"/>
                  </a:lnTo>
                  <a:lnTo>
                    <a:pt x="171" y="84"/>
                  </a:lnTo>
                  <a:lnTo>
                    <a:pt x="171" y="80"/>
                  </a:lnTo>
                  <a:lnTo>
                    <a:pt x="169" y="75"/>
                  </a:lnTo>
                  <a:lnTo>
                    <a:pt x="167" y="71"/>
                  </a:lnTo>
                  <a:lnTo>
                    <a:pt x="166" y="68"/>
                  </a:lnTo>
                  <a:lnTo>
                    <a:pt x="163" y="63"/>
                  </a:lnTo>
                  <a:lnTo>
                    <a:pt x="161" y="59"/>
                  </a:lnTo>
                  <a:lnTo>
                    <a:pt x="157" y="54"/>
                  </a:lnTo>
                  <a:lnTo>
                    <a:pt x="154" y="49"/>
                  </a:lnTo>
                  <a:lnTo>
                    <a:pt x="153" y="44"/>
                  </a:lnTo>
                  <a:lnTo>
                    <a:pt x="152" y="39"/>
                  </a:lnTo>
                  <a:lnTo>
                    <a:pt x="151" y="34"/>
                  </a:lnTo>
                  <a:lnTo>
                    <a:pt x="151" y="30"/>
                  </a:lnTo>
                  <a:lnTo>
                    <a:pt x="151" y="28"/>
                  </a:lnTo>
                  <a:lnTo>
                    <a:pt x="151" y="26"/>
                  </a:lnTo>
                  <a:lnTo>
                    <a:pt x="151" y="26"/>
                  </a:lnTo>
                  <a:lnTo>
                    <a:pt x="149" y="24"/>
                  </a:lnTo>
                  <a:lnTo>
                    <a:pt x="149" y="23"/>
                  </a:lnTo>
                  <a:lnTo>
                    <a:pt x="149" y="21"/>
                  </a:lnTo>
                  <a:lnTo>
                    <a:pt x="148" y="17"/>
                  </a:lnTo>
                  <a:lnTo>
                    <a:pt x="147" y="13"/>
                  </a:lnTo>
                  <a:lnTo>
                    <a:pt x="147" y="9"/>
                  </a:lnTo>
                  <a:lnTo>
                    <a:pt x="147" y="6"/>
                  </a:lnTo>
                  <a:lnTo>
                    <a:pt x="147" y="3"/>
                  </a:lnTo>
                  <a:lnTo>
                    <a:pt x="145" y="1"/>
                  </a:lnTo>
                  <a:lnTo>
                    <a:pt x="141" y="0"/>
                  </a:lnTo>
                  <a:lnTo>
                    <a:pt x="135" y="0"/>
                  </a:lnTo>
                  <a:lnTo>
                    <a:pt x="127" y="0"/>
                  </a:lnTo>
                  <a:lnTo>
                    <a:pt x="118" y="1"/>
                  </a:lnTo>
                  <a:lnTo>
                    <a:pt x="111" y="2"/>
                  </a:lnTo>
                  <a:lnTo>
                    <a:pt x="105" y="3"/>
                  </a:lnTo>
                  <a:lnTo>
                    <a:pt x="99" y="4"/>
                  </a:lnTo>
                  <a:lnTo>
                    <a:pt x="95" y="8"/>
                  </a:lnTo>
                  <a:lnTo>
                    <a:pt x="91" y="12"/>
                  </a:lnTo>
                  <a:lnTo>
                    <a:pt x="86" y="18"/>
                  </a:lnTo>
                  <a:lnTo>
                    <a:pt x="83" y="26"/>
                  </a:lnTo>
                  <a:lnTo>
                    <a:pt x="79" y="34"/>
                  </a:lnTo>
                  <a:lnTo>
                    <a:pt x="75" y="43"/>
                  </a:lnTo>
                  <a:lnTo>
                    <a:pt x="73" y="52"/>
                  </a:lnTo>
                  <a:lnTo>
                    <a:pt x="70" y="59"/>
                  </a:lnTo>
                  <a:lnTo>
                    <a:pt x="68" y="66"/>
                  </a:lnTo>
                  <a:lnTo>
                    <a:pt x="65" y="73"/>
                  </a:lnTo>
                  <a:lnTo>
                    <a:pt x="61" y="78"/>
                  </a:lnTo>
                  <a:lnTo>
                    <a:pt x="59" y="82"/>
                  </a:lnTo>
                  <a:lnTo>
                    <a:pt x="57" y="86"/>
                  </a:lnTo>
                  <a:lnTo>
                    <a:pt x="54" y="89"/>
                  </a:lnTo>
                  <a:lnTo>
                    <a:pt x="53" y="90"/>
                  </a:lnTo>
                  <a:lnTo>
                    <a:pt x="52" y="90"/>
                  </a:lnTo>
                  <a:lnTo>
                    <a:pt x="59" y="97"/>
                  </a:lnTo>
                  <a:lnTo>
                    <a:pt x="60" y="99"/>
                  </a:lnTo>
                  <a:lnTo>
                    <a:pt x="61" y="100"/>
                  </a:lnTo>
                  <a:lnTo>
                    <a:pt x="64" y="101"/>
                  </a:lnTo>
                  <a:lnTo>
                    <a:pt x="65" y="104"/>
                  </a:lnTo>
                  <a:lnTo>
                    <a:pt x="66" y="106"/>
                  </a:lnTo>
                  <a:lnTo>
                    <a:pt x="66" y="110"/>
                  </a:lnTo>
                  <a:lnTo>
                    <a:pt x="64" y="112"/>
                  </a:lnTo>
                  <a:lnTo>
                    <a:pt x="59" y="116"/>
                  </a:lnTo>
                  <a:lnTo>
                    <a:pt x="53" y="123"/>
                  </a:lnTo>
                  <a:lnTo>
                    <a:pt x="45" y="138"/>
                  </a:lnTo>
                  <a:lnTo>
                    <a:pt x="37" y="157"/>
                  </a:lnTo>
                  <a:lnTo>
                    <a:pt x="29" y="178"/>
                  </a:lnTo>
                  <a:lnTo>
                    <a:pt x="23" y="200"/>
                  </a:lnTo>
                  <a:lnTo>
                    <a:pt x="17" y="219"/>
                  </a:lnTo>
                  <a:lnTo>
                    <a:pt x="13" y="232"/>
                  </a:lnTo>
                  <a:lnTo>
                    <a:pt x="12" y="240"/>
                  </a:lnTo>
                  <a:lnTo>
                    <a:pt x="12" y="241"/>
                  </a:lnTo>
                  <a:lnTo>
                    <a:pt x="13" y="244"/>
                  </a:lnTo>
                  <a:lnTo>
                    <a:pt x="14" y="247"/>
                  </a:lnTo>
                  <a:lnTo>
                    <a:pt x="16" y="250"/>
                  </a:lnTo>
                  <a:lnTo>
                    <a:pt x="17" y="253"/>
                  </a:lnTo>
                  <a:lnTo>
                    <a:pt x="19" y="257"/>
                  </a:lnTo>
                  <a:lnTo>
                    <a:pt x="21" y="261"/>
                  </a:lnTo>
                  <a:lnTo>
                    <a:pt x="23" y="265"/>
                  </a:lnTo>
                  <a:lnTo>
                    <a:pt x="13" y="299"/>
                  </a:lnTo>
                  <a:lnTo>
                    <a:pt x="11" y="305"/>
                  </a:lnTo>
                  <a:lnTo>
                    <a:pt x="7" y="315"/>
                  </a:lnTo>
                  <a:lnTo>
                    <a:pt x="4" y="330"/>
                  </a:lnTo>
                  <a:lnTo>
                    <a:pt x="2" y="348"/>
                  </a:lnTo>
                  <a:lnTo>
                    <a:pt x="1" y="364"/>
                  </a:lnTo>
                  <a:lnTo>
                    <a:pt x="0" y="379"/>
                  </a:lnTo>
                  <a:lnTo>
                    <a:pt x="1" y="390"/>
                  </a:lnTo>
                  <a:lnTo>
                    <a:pt x="3" y="396"/>
                  </a:lnTo>
                  <a:lnTo>
                    <a:pt x="4" y="397"/>
                  </a:lnTo>
                  <a:lnTo>
                    <a:pt x="8" y="398"/>
                  </a:lnTo>
                  <a:lnTo>
                    <a:pt x="12" y="400"/>
                  </a:lnTo>
                  <a:lnTo>
                    <a:pt x="17" y="401"/>
                  </a:lnTo>
                  <a:lnTo>
                    <a:pt x="23" y="402"/>
                  </a:lnTo>
                  <a:lnTo>
                    <a:pt x="29" y="403"/>
                  </a:lnTo>
                  <a:lnTo>
                    <a:pt x="35" y="403"/>
                  </a:lnTo>
                  <a:lnTo>
                    <a:pt x="43" y="405"/>
                  </a:lnTo>
                  <a:lnTo>
                    <a:pt x="42" y="416"/>
                  </a:lnTo>
                  <a:lnTo>
                    <a:pt x="40" y="427"/>
                  </a:lnTo>
                  <a:lnTo>
                    <a:pt x="39" y="437"/>
                  </a:lnTo>
                  <a:lnTo>
                    <a:pt x="38" y="445"/>
                  </a:lnTo>
                  <a:lnTo>
                    <a:pt x="37" y="453"/>
                  </a:lnTo>
                  <a:lnTo>
                    <a:pt x="35" y="459"/>
                  </a:lnTo>
                  <a:lnTo>
                    <a:pt x="35" y="462"/>
                  </a:lnTo>
                  <a:lnTo>
                    <a:pt x="35" y="463"/>
                  </a:lnTo>
                  <a:lnTo>
                    <a:pt x="37" y="464"/>
                  </a:lnTo>
                  <a:lnTo>
                    <a:pt x="40" y="466"/>
                  </a:lnTo>
                  <a:lnTo>
                    <a:pt x="44" y="470"/>
                  </a:lnTo>
                  <a:lnTo>
                    <a:pt x="50" y="473"/>
                  </a:lnTo>
                  <a:lnTo>
                    <a:pt x="55" y="476"/>
                  </a:lnTo>
                  <a:lnTo>
                    <a:pt x="60" y="478"/>
                  </a:lnTo>
                  <a:lnTo>
                    <a:pt x="64" y="478"/>
                  </a:lnTo>
                  <a:lnTo>
                    <a:pt x="65" y="474"/>
                  </a:lnTo>
                  <a:lnTo>
                    <a:pt x="65" y="478"/>
                  </a:lnTo>
                  <a:lnTo>
                    <a:pt x="66" y="483"/>
                  </a:lnTo>
                  <a:lnTo>
                    <a:pt x="69" y="489"/>
                  </a:lnTo>
                  <a:lnTo>
                    <a:pt x="71" y="496"/>
                  </a:lnTo>
                  <a:lnTo>
                    <a:pt x="74" y="504"/>
                  </a:lnTo>
                  <a:lnTo>
                    <a:pt x="75" y="510"/>
                  </a:lnTo>
                  <a:lnTo>
                    <a:pt x="76" y="515"/>
                  </a:lnTo>
                  <a:lnTo>
                    <a:pt x="78" y="516"/>
                  </a:lnTo>
                  <a:lnTo>
                    <a:pt x="78" y="516"/>
                  </a:lnTo>
                  <a:lnTo>
                    <a:pt x="76" y="517"/>
                  </a:lnTo>
                  <a:lnTo>
                    <a:pt x="76" y="520"/>
                  </a:lnTo>
                  <a:lnTo>
                    <a:pt x="75" y="522"/>
                  </a:lnTo>
                  <a:lnTo>
                    <a:pt x="74" y="527"/>
                  </a:lnTo>
                  <a:lnTo>
                    <a:pt x="74" y="531"/>
                  </a:lnTo>
                  <a:lnTo>
                    <a:pt x="73" y="537"/>
                  </a:lnTo>
                  <a:lnTo>
                    <a:pt x="71" y="543"/>
                  </a:lnTo>
                  <a:lnTo>
                    <a:pt x="71" y="552"/>
                  </a:lnTo>
                  <a:lnTo>
                    <a:pt x="74" y="562"/>
                  </a:lnTo>
                  <a:lnTo>
                    <a:pt x="75" y="574"/>
                  </a:lnTo>
                  <a:lnTo>
                    <a:pt x="79" y="585"/>
                  </a:lnTo>
                  <a:lnTo>
                    <a:pt x="81" y="597"/>
                  </a:lnTo>
                  <a:lnTo>
                    <a:pt x="84" y="605"/>
                  </a:lnTo>
                  <a:lnTo>
                    <a:pt x="86" y="611"/>
                  </a:lnTo>
                  <a:lnTo>
                    <a:pt x="86" y="614"/>
                  </a:lnTo>
                  <a:lnTo>
                    <a:pt x="75" y="637"/>
                  </a:lnTo>
                  <a:lnTo>
                    <a:pt x="79" y="675"/>
                  </a:lnTo>
                  <a:lnTo>
                    <a:pt x="80" y="675"/>
                  </a:lnTo>
                  <a:lnTo>
                    <a:pt x="81" y="677"/>
                  </a:lnTo>
                  <a:lnTo>
                    <a:pt x="84" y="680"/>
                  </a:lnTo>
                  <a:lnTo>
                    <a:pt x="87" y="682"/>
                  </a:lnTo>
                  <a:lnTo>
                    <a:pt x="91" y="683"/>
                  </a:lnTo>
                  <a:lnTo>
                    <a:pt x="95" y="685"/>
                  </a:lnTo>
                  <a:lnTo>
                    <a:pt x="99" y="685"/>
                  </a:lnTo>
                  <a:lnTo>
                    <a:pt x="102" y="683"/>
                  </a:lnTo>
                  <a:lnTo>
                    <a:pt x="106" y="680"/>
                  </a:lnTo>
                  <a:lnTo>
                    <a:pt x="109" y="676"/>
                  </a:lnTo>
                  <a:lnTo>
                    <a:pt x="110" y="671"/>
                  </a:lnTo>
                  <a:lnTo>
                    <a:pt x="111" y="667"/>
                  </a:lnTo>
                  <a:lnTo>
                    <a:pt x="112" y="662"/>
                  </a:lnTo>
                  <a:lnTo>
                    <a:pt x="114" y="660"/>
                  </a:lnTo>
                  <a:lnTo>
                    <a:pt x="114" y="657"/>
                  </a:lnTo>
                  <a:lnTo>
                    <a:pt x="114" y="656"/>
                  </a:lnTo>
                  <a:lnTo>
                    <a:pt x="105" y="609"/>
                  </a:lnTo>
                  <a:lnTo>
                    <a:pt x="120" y="515"/>
                  </a:lnTo>
                  <a:lnTo>
                    <a:pt x="123" y="496"/>
                  </a:lnTo>
                  <a:lnTo>
                    <a:pt x="141" y="496"/>
                  </a:lnTo>
                  <a:lnTo>
                    <a:pt x="141" y="497"/>
                  </a:lnTo>
                  <a:lnTo>
                    <a:pt x="141" y="500"/>
                  </a:lnTo>
                  <a:lnTo>
                    <a:pt x="141" y="505"/>
                  </a:lnTo>
                  <a:lnTo>
                    <a:pt x="142" y="511"/>
                  </a:lnTo>
                  <a:lnTo>
                    <a:pt x="142" y="519"/>
                  </a:lnTo>
                  <a:lnTo>
                    <a:pt x="142" y="526"/>
                  </a:lnTo>
                  <a:lnTo>
                    <a:pt x="143" y="535"/>
                  </a:lnTo>
                  <a:lnTo>
                    <a:pt x="145" y="543"/>
                  </a:lnTo>
                  <a:lnTo>
                    <a:pt x="147" y="554"/>
                  </a:lnTo>
                  <a:lnTo>
                    <a:pt x="148" y="566"/>
                  </a:lnTo>
                  <a:lnTo>
                    <a:pt x="151" y="578"/>
                  </a:lnTo>
                  <a:lnTo>
                    <a:pt x="153" y="588"/>
                  </a:lnTo>
                  <a:lnTo>
                    <a:pt x="156" y="598"/>
                  </a:lnTo>
                  <a:lnTo>
                    <a:pt x="158" y="605"/>
                  </a:lnTo>
                  <a:lnTo>
                    <a:pt x="158" y="610"/>
                  </a:lnTo>
                  <a:lnTo>
                    <a:pt x="159" y="613"/>
                  </a:lnTo>
                  <a:lnTo>
                    <a:pt x="156" y="655"/>
                  </a:lnTo>
                  <a:lnTo>
                    <a:pt x="168" y="657"/>
                  </a:lnTo>
                  <a:lnTo>
                    <a:pt x="168" y="652"/>
                  </a:lnTo>
                  <a:lnTo>
                    <a:pt x="169" y="652"/>
                  </a:lnTo>
                  <a:lnTo>
                    <a:pt x="171" y="654"/>
                  </a:lnTo>
                  <a:lnTo>
                    <a:pt x="174" y="656"/>
                  </a:lnTo>
                  <a:lnTo>
                    <a:pt x="178" y="657"/>
                  </a:lnTo>
                  <a:lnTo>
                    <a:pt x="183" y="661"/>
                  </a:lnTo>
                  <a:lnTo>
                    <a:pt x="188" y="663"/>
                  </a:lnTo>
                  <a:lnTo>
                    <a:pt x="194" y="666"/>
                  </a:lnTo>
                  <a:lnTo>
                    <a:pt x="199" y="668"/>
                  </a:lnTo>
                  <a:lnTo>
                    <a:pt x="205" y="671"/>
                  </a:lnTo>
                  <a:lnTo>
                    <a:pt x="210" y="672"/>
                  </a:lnTo>
                  <a:lnTo>
                    <a:pt x="216" y="672"/>
                  </a:lnTo>
                  <a:lnTo>
                    <a:pt x="221" y="671"/>
                  </a:lnTo>
                  <a:lnTo>
                    <a:pt x="225" y="671"/>
                  </a:lnTo>
                  <a:lnTo>
                    <a:pt x="229" y="670"/>
                  </a:lnTo>
                  <a:lnTo>
                    <a:pt x="231" y="670"/>
                  </a:lnTo>
                  <a:lnTo>
                    <a:pt x="233" y="668"/>
                  </a:lnTo>
                  <a:lnTo>
                    <a:pt x="230" y="656"/>
                  </a:lnTo>
                </a:path>
              </a:pathLst>
            </a:custGeom>
            <a:solidFill>
              <a:srgbClr val="FF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59" name="Freeform 43"/>
            <p:cNvSpPr>
              <a:spLocks/>
            </p:cNvSpPr>
            <p:nvPr/>
          </p:nvSpPr>
          <p:spPr bwMode="auto">
            <a:xfrm>
              <a:off x="1477" y="3082"/>
              <a:ext cx="220" cy="717"/>
            </a:xfrm>
            <a:custGeom>
              <a:avLst/>
              <a:gdLst>
                <a:gd name="T0" fmla="*/ 219 w 220"/>
                <a:gd name="T1" fmla="*/ 600 h 717"/>
                <a:gd name="T2" fmla="*/ 202 w 220"/>
                <a:gd name="T3" fmla="*/ 416 h 717"/>
                <a:gd name="T4" fmla="*/ 207 w 220"/>
                <a:gd name="T5" fmla="*/ 408 h 717"/>
                <a:gd name="T6" fmla="*/ 211 w 220"/>
                <a:gd name="T7" fmla="*/ 402 h 717"/>
                <a:gd name="T8" fmla="*/ 209 w 220"/>
                <a:gd name="T9" fmla="*/ 380 h 717"/>
                <a:gd name="T10" fmla="*/ 210 w 220"/>
                <a:gd name="T11" fmla="*/ 297 h 717"/>
                <a:gd name="T12" fmla="*/ 206 w 220"/>
                <a:gd name="T13" fmla="*/ 236 h 717"/>
                <a:gd name="T14" fmla="*/ 196 w 220"/>
                <a:gd name="T15" fmla="*/ 167 h 717"/>
                <a:gd name="T16" fmla="*/ 174 w 220"/>
                <a:gd name="T17" fmla="*/ 137 h 717"/>
                <a:gd name="T18" fmla="*/ 142 w 220"/>
                <a:gd name="T19" fmla="*/ 115 h 717"/>
                <a:gd name="T20" fmla="*/ 126 w 220"/>
                <a:gd name="T21" fmla="*/ 105 h 717"/>
                <a:gd name="T22" fmla="*/ 138 w 220"/>
                <a:gd name="T23" fmla="*/ 64 h 717"/>
                <a:gd name="T24" fmla="*/ 141 w 220"/>
                <a:gd name="T25" fmla="*/ 49 h 717"/>
                <a:gd name="T26" fmla="*/ 138 w 220"/>
                <a:gd name="T27" fmla="*/ 28 h 717"/>
                <a:gd name="T28" fmla="*/ 128 w 220"/>
                <a:gd name="T29" fmla="*/ 12 h 717"/>
                <a:gd name="T30" fmla="*/ 121 w 220"/>
                <a:gd name="T31" fmla="*/ 3 h 717"/>
                <a:gd name="T32" fmla="*/ 100 w 220"/>
                <a:gd name="T33" fmla="*/ 0 h 717"/>
                <a:gd name="T34" fmla="*/ 77 w 220"/>
                <a:gd name="T35" fmla="*/ 2 h 717"/>
                <a:gd name="T36" fmla="*/ 71 w 220"/>
                <a:gd name="T37" fmla="*/ 8 h 717"/>
                <a:gd name="T38" fmla="*/ 59 w 220"/>
                <a:gd name="T39" fmla="*/ 21 h 717"/>
                <a:gd name="T40" fmla="*/ 58 w 220"/>
                <a:gd name="T41" fmla="*/ 42 h 717"/>
                <a:gd name="T42" fmla="*/ 60 w 220"/>
                <a:gd name="T43" fmla="*/ 59 h 717"/>
                <a:gd name="T44" fmla="*/ 77 w 220"/>
                <a:gd name="T45" fmla="*/ 105 h 717"/>
                <a:gd name="T46" fmla="*/ 58 w 220"/>
                <a:gd name="T47" fmla="*/ 117 h 717"/>
                <a:gd name="T48" fmla="*/ 27 w 220"/>
                <a:gd name="T49" fmla="*/ 139 h 717"/>
                <a:gd name="T50" fmla="*/ 16 w 220"/>
                <a:gd name="T51" fmla="*/ 157 h 717"/>
                <a:gd name="T52" fmla="*/ 9 w 220"/>
                <a:gd name="T53" fmla="*/ 211 h 717"/>
                <a:gd name="T54" fmla="*/ 3 w 220"/>
                <a:gd name="T55" fmla="*/ 268 h 717"/>
                <a:gd name="T56" fmla="*/ 2 w 220"/>
                <a:gd name="T57" fmla="*/ 298 h 717"/>
                <a:gd name="T58" fmla="*/ 0 w 220"/>
                <a:gd name="T59" fmla="*/ 354 h 717"/>
                <a:gd name="T60" fmla="*/ 3 w 220"/>
                <a:gd name="T61" fmla="*/ 402 h 717"/>
                <a:gd name="T62" fmla="*/ 13 w 220"/>
                <a:gd name="T63" fmla="*/ 411 h 717"/>
                <a:gd name="T64" fmla="*/ 24 w 220"/>
                <a:gd name="T65" fmla="*/ 412 h 717"/>
                <a:gd name="T66" fmla="*/ 14 w 220"/>
                <a:gd name="T67" fmla="*/ 393 h 717"/>
                <a:gd name="T68" fmla="*/ 63 w 220"/>
                <a:gd name="T69" fmla="*/ 666 h 717"/>
                <a:gd name="T70" fmla="*/ 71 w 220"/>
                <a:gd name="T71" fmla="*/ 713 h 717"/>
                <a:gd name="T72" fmla="*/ 107 w 220"/>
                <a:gd name="T73" fmla="*/ 694 h 717"/>
                <a:gd name="T74" fmla="*/ 128 w 220"/>
                <a:gd name="T75" fmla="*/ 706 h 717"/>
                <a:gd name="T76" fmla="*/ 148 w 220"/>
                <a:gd name="T77" fmla="*/ 714 h 717"/>
                <a:gd name="T78" fmla="*/ 162 w 220"/>
                <a:gd name="T79" fmla="*/ 714 h 717"/>
                <a:gd name="T80" fmla="*/ 173 w 220"/>
                <a:gd name="T81" fmla="*/ 712 h 717"/>
                <a:gd name="T82" fmla="*/ 168 w 220"/>
                <a:gd name="T83" fmla="*/ 685 h 717"/>
                <a:gd name="T84" fmla="*/ 178 w 220"/>
                <a:gd name="T85" fmla="*/ 392 h 717"/>
                <a:gd name="T86" fmla="*/ 184 w 220"/>
                <a:gd name="T87" fmla="*/ 408 h 717"/>
                <a:gd name="T88" fmla="*/ 185 w 220"/>
                <a:gd name="T89" fmla="*/ 410 h 717"/>
                <a:gd name="T90" fmla="*/ 188 w 220"/>
                <a:gd name="T91" fmla="*/ 412 h 717"/>
                <a:gd name="T92" fmla="*/ 190 w 220"/>
                <a:gd name="T93" fmla="*/ 429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0" h="717">
                  <a:moveTo>
                    <a:pt x="175" y="429"/>
                  </a:moveTo>
                  <a:lnTo>
                    <a:pt x="175" y="600"/>
                  </a:lnTo>
                  <a:lnTo>
                    <a:pt x="219" y="600"/>
                  </a:lnTo>
                  <a:lnTo>
                    <a:pt x="219" y="429"/>
                  </a:lnTo>
                  <a:lnTo>
                    <a:pt x="202" y="429"/>
                  </a:lnTo>
                  <a:lnTo>
                    <a:pt x="202" y="416"/>
                  </a:lnTo>
                  <a:lnTo>
                    <a:pt x="204" y="413"/>
                  </a:lnTo>
                  <a:lnTo>
                    <a:pt x="206" y="411"/>
                  </a:lnTo>
                  <a:lnTo>
                    <a:pt x="207" y="408"/>
                  </a:lnTo>
                  <a:lnTo>
                    <a:pt x="210" y="406"/>
                  </a:lnTo>
                  <a:lnTo>
                    <a:pt x="211" y="403"/>
                  </a:lnTo>
                  <a:lnTo>
                    <a:pt x="211" y="402"/>
                  </a:lnTo>
                  <a:lnTo>
                    <a:pt x="212" y="400"/>
                  </a:lnTo>
                  <a:lnTo>
                    <a:pt x="212" y="400"/>
                  </a:lnTo>
                  <a:lnTo>
                    <a:pt x="209" y="380"/>
                  </a:lnTo>
                  <a:lnTo>
                    <a:pt x="209" y="380"/>
                  </a:lnTo>
                  <a:lnTo>
                    <a:pt x="210" y="302"/>
                  </a:lnTo>
                  <a:lnTo>
                    <a:pt x="210" y="297"/>
                  </a:lnTo>
                  <a:lnTo>
                    <a:pt x="209" y="282"/>
                  </a:lnTo>
                  <a:lnTo>
                    <a:pt x="209" y="261"/>
                  </a:lnTo>
                  <a:lnTo>
                    <a:pt x="206" y="236"/>
                  </a:lnTo>
                  <a:lnTo>
                    <a:pt x="204" y="210"/>
                  </a:lnTo>
                  <a:lnTo>
                    <a:pt x="201" y="187"/>
                  </a:lnTo>
                  <a:lnTo>
                    <a:pt x="196" y="167"/>
                  </a:lnTo>
                  <a:lnTo>
                    <a:pt x="191" y="154"/>
                  </a:lnTo>
                  <a:lnTo>
                    <a:pt x="184" y="146"/>
                  </a:lnTo>
                  <a:lnTo>
                    <a:pt x="174" y="137"/>
                  </a:lnTo>
                  <a:lnTo>
                    <a:pt x="163" y="130"/>
                  </a:lnTo>
                  <a:lnTo>
                    <a:pt x="152" y="121"/>
                  </a:lnTo>
                  <a:lnTo>
                    <a:pt x="142" y="115"/>
                  </a:lnTo>
                  <a:lnTo>
                    <a:pt x="133" y="110"/>
                  </a:lnTo>
                  <a:lnTo>
                    <a:pt x="128" y="106"/>
                  </a:lnTo>
                  <a:lnTo>
                    <a:pt x="126" y="105"/>
                  </a:lnTo>
                  <a:lnTo>
                    <a:pt x="128" y="86"/>
                  </a:lnTo>
                  <a:lnTo>
                    <a:pt x="138" y="65"/>
                  </a:lnTo>
                  <a:lnTo>
                    <a:pt x="138" y="64"/>
                  </a:lnTo>
                  <a:lnTo>
                    <a:pt x="139" y="60"/>
                  </a:lnTo>
                  <a:lnTo>
                    <a:pt x="141" y="55"/>
                  </a:lnTo>
                  <a:lnTo>
                    <a:pt x="141" y="49"/>
                  </a:lnTo>
                  <a:lnTo>
                    <a:pt x="141" y="43"/>
                  </a:lnTo>
                  <a:lnTo>
                    <a:pt x="139" y="35"/>
                  </a:lnTo>
                  <a:lnTo>
                    <a:pt x="138" y="28"/>
                  </a:lnTo>
                  <a:lnTo>
                    <a:pt x="134" y="22"/>
                  </a:lnTo>
                  <a:lnTo>
                    <a:pt x="129" y="17"/>
                  </a:lnTo>
                  <a:lnTo>
                    <a:pt x="128" y="12"/>
                  </a:lnTo>
                  <a:lnTo>
                    <a:pt x="126" y="8"/>
                  </a:lnTo>
                  <a:lnTo>
                    <a:pt x="124" y="6"/>
                  </a:lnTo>
                  <a:lnTo>
                    <a:pt x="121" y="3"/>
                  </a:lnTo>
                  <a:lnTo>
                    <a:pt x="117" y="1"/>
                  </a:lnTo>
                  <a:lnTo>
                    <a:pt x="110" y="1"/>
                  </a:lnTo>
                  <a:lnTo>
                    <a:pt x="100" y="0"/>
                  </a:lnTo>
                  <a:lnTo>
                    <a:pt x="89" y="1"/>
                  </a:lnTo>
                  <a:lnTo>
                    <a:pt x="81" y="1"/>
                  </a:lnTo>
                  <a:lnTo>
                    <a:pt x="77" y="2"/>
                  </a:lnTo>
                  <a:lnTo>
                    <a:pt x="75" y="3"/>
                  </a:lnTo>
                  <a:lnTo>
                    <a:pt x="73" y="6"/>
                  </a:lnTo>
                  <a:lnTo>
                    <a:pt x="71" y="8"/>
                  </a:lnTo>
                  <a:lnTo>
                    <a:pt x="69" y="12"/>
                  </a:lnTo>
                  <a:lnTo>
                    <a:pt x="63" y="16"/>
                  </a:lnTo>
                  <a:lnTo>
                    <a:pt x="59" y="21"/>
                  </a:lnTo>
                  <a:lnTo>
                    <a:pt x="58" y="27"/>
                  </a:lnTo>
                  <a:lnTo>
                    <a:pt x="56" y="34"/>
                  </a:lnTo>
                  <a:lnTo>
                    <a:pt x="58" y="42"/>
                  </a:lnTo>
                  <a:lnTo>
                    <a:pt x="58" y="49"/>
                  </a:lnTo>
                  <a:lnTo>
                    <a:pt x="60" y="55"/>
                  </a:lnTo>
                  <a:lnTo>
                    <a:pt x="60" y="59"/>
                  </a:lnTo>
                  <a:lnTo>
                    <a:pt x="61" y="60"/>
                  </a:lnTo>
                  <a:lnTo>
                    <a:pt x="75" y="92"/>
                  </a:lnTo>
                  <a:lnTo>
                    <a:pt x="77" y="105"/>
                  </a:lnTo>
                  <a:lnTo>
                    <a:pt x="75" y="106"/>
                  </a:lnTo>
                  <a:lnTo>
                    <a:pt x="68" y="111"/>
                  </a:lnTo>
                  <a:lnTo>
                    <a:pt x="58" y="117"/>
                  </a:lnTo>
                  <a:lnTo>
                    <a:pt x="47" y="125"/>
                  </a:lnTo>
                  <a:lnTo>
                    <a:pt x="35" y="132"/>
                  </a:lnTo>
                  <a:lnTo>
                    <a:pt x="27" y="139"/>
                  </a:lnTo>
                  <a:lnTo>
                    <a:pt x="19" y="146"/>
                  </a:lnTo>
                  <a:lnTo>
                    <a:pt x="17" y="149"/>
                  </a:lnTo>
                  <a:lnTo>
                    <a:pt x="16" y="157"/>
                  </a:lnTo>
                  <a:lnTo>
                    <a:pt x="14" y="170"/>
                  </a:lnTo>
                  <a:lnTo>
                    <a:pt x="12" y="189"/>
                  </a:lnTo>
                  <a:lnTo>
                    <a:pt x="9" y="211"/>
                  </a:lnTo>
                  <a:lnTo>
                    <a:pt x="7" y="232"/>
                  </a:lnTo>
                  <a:lnTo>
                    <a:pt x="4" y="252"/>
                  </a:lnTo>
                  <a:lnTo>
                    <a:pt x="3" y="268"/>
                  </a:lnTo>
                  <a:lnTo>
                    <a:pt x="3" y="278"/>
                  </a:lnTo>
                  <a:lnTo>
                    <a:pt x="2" y="286"/>
                  </a:lnTo>
                  <a:lnTo>
                    <a:pt x="2" y="298"/>
                  </a:lnTo>
                  <a:lnTo>
                    <a:pt x="1" y="315"/>
                  </a:lnTo>
                  <a:lnTo>
                    <a:pt x="1" y="334"/>
                  </a:lnTo>
                  <a:lnTo>
                    <a:pt x="0" y="354"/>
                  </a:lnTo>
                  <a:lnTo>
                    <a:pt x="1" y="374"/>
                  </a:lnTo>
                  <a:lnTo>
                    <a:pt x="1" y="390"/>
                  </a:lnTo>
                  <a:lnTo>
                    <a:pt x="3" y="402"/>
                  </a:lnTo>
                  <a:lnTo>
                    <a:pt x="6" y="407"/>
                  </a:lnTo>
                  <a:lnTo>
                    <a:pt x="9" y="410"/>
                  </a:lnTo>
                  <a:lnTo>
                    <a:pt x="13" y="411"/>
                  </a:lnTo>
                  <a:lnTo>
                    <a:pt x="17" y="412"/>
                  </a:lnTo>
                  <a:lnTo>
                    <a:pt x="21" y="412"/>
                  </a:lnTo>
                  <a:lnTo>
                    <a:pt x="24" y="412"/>
                  </a:lnTo>
                  <a:lnTo>
                    <a:pt x="25" y="412"/>
                  </a:lnTo>
                  <a:lnTo>
                    <a:pt x="27" y="412"/>
                  </a:lnTo>
                  <a:lnTo>
                    <a:pt x="14" y="393"/>
                  </a:lnTo>
                  <a:lnTo>
                    <a:pt x="35" y="262"/>
                  </a:lnTo>
                  <a:lnTo>
                    <a:pt x="34" y="403"/>
                  </a:lnTo>
                  <a:lnTo>
                    <a:pt x="63" y="666"/>
                  </a:lnTo>
                  <a:lnTo>
                    <a:pt x="39" y="696"/>
                  </a:lnTo>
                  <a:lnTo>
                    <a:pt x="35" y="714"/>
                  </a:lnTo>
                  <a:lnTo>
                    <a:pt x="71" y="713"/>
                  </a:lnTo>
                  <a:lnTo>
                    <a:pt x="101" y="691"/>
                  </a:lnTo>
                  <a:lnTo>
                    <a:pt x="103" y="692"/>
                  </a:lnTo>
                  <a:lnTo>
                    <a:pt x="107" y="694"/>
                  </a:lnTo>
                  <a:lnTo>
                    <a:pt x="113" y="697"/>
                  </a:lnTo>
                  <a:lnTo>
                    <a:pt x="121" y="702"/>
                  </a:lnTo>
                  <a:lnTo>
                    <a:pt x="128" y="706"/>
                  </a:lnTo>
                  <a:lnTo>
                    <a:pt x="136" y="709"/>
                  </a:lnTo>
                  <a:lnTo>
                    <a:pt x="143" y="713"/>
                  </a:lnTo>
                  <a:lnTo>
                    <a:pt x="148" y="714"/>
                  </a:lnTo>
                  <a:lnTo>
                    <a:pt x="152" y="716"/>
                  </a:lnTo>
                  <a:lnTo>
                    <a:pt x="157" y="716"/>
                  </a:lnTo>
                  <a:lnTo>
                    <a:pt x="162" y="714"/>
                  </a:lnTo>
                  <a:lnTo>
                    <a:pt x="167" y="714"/>
                  </a:lnTo>
                  <a:lnTo>
                    <a:pt x="170" y="713"/>
                  </a:lnTo>
                  <a:lnTo>
                    <a:pt x="173" y="712"/>
                  </a:lnTo>
                  <a:lnTo>
                    <a:pt x="175" y="711"/>
                  </a:lnTo>
                  <a:lnTo>
                    <a:pt x="176" y="711"/>
                  </a:lnTo>
                  <a:lnTo>
                    <a:pt x="168" y="685"/>
                  </a:lnTo>
                  <a:lnTo>
                    <a:pt x="142" y="668"/>
                  </a:lnTo>
                  <a:lnTo>
                    <a:pt x="167" y="421"/>
                  </a:lnTo>
                  <a:lnTo>
                    <a:pt x="178" y="392"/>
                  </a:lnTo>
                  <a:lnTo>
                    <a:pt x="164" y="250"/>
                  </a:lnTo>
                  <a:lnTo>
                    <a:pt x="193" y="396"/>
                  </a:lnTo>
                  <a:lnTo>
                    <a:pt x="184" y="408"/>
                  </a:lnTo>
                  <a:lnTo>
                    <a:pt x="184" y="408"/>
                  </a:lnTo>
                  <a:lnTo>
                    <a:pt x="185" y="408"/>
                  </a:lnTo>
                  <a:lnTo>
                    <a:pt x="185" y="410"/>
                  </a:lnTo>
                  <a:lnTo>
                    <a:pt x="186" y="410"/>
                  </a:lnTo>
                  <a:lnTo>
                    <a:pt x="186" y="411"/>
                  </a:lnTo>
                  <a:lnTo>
                    <a:pt x="188" y="412"/>
                  </a:lnTo>
                  <a:lnTo>
                    <a:pt x="189" y="413"/>
                  </a:lnTo>
                  <a:lnTo>
                    <a:pt x="190" y="414"/>
                  </a:lnTo>
                  <a:lnTo>
                    <a:pt x="190" y="429"/>
                  </a:lnTo>
                  <a:lnTo>
                    <a:pt x="175" y="429"/>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60" name="Freeform 44"/>
            <p:cNvSpPr>
              <a:spLocks/>
            </p:cNvSpPr>
            <p:nvPr/>
          </p:nvSpPr>
          <p:spPr bwMode="auto">
            <a:xfrm>
              <a:off x="795" y="3067"/>
              <a:ext cx="206" cy="684"/>
            </a:xfrm>
            <a:custGeom>
              <a:avLst/>
              <a:gdLst>
                <a:gd name="T0" fmla="*/ 67 w 206"/>
                <a:gd name="T1" fmla="*/ 516 h 684"/>
                <a:gd name="T2" fmla="*/ 65 w 206"/>
                <a:gd name="T3" fmla="*/ 533 h 684"/>
                <a:gd name="T4" fmla="*/ 67 w 206"/>
                <a:gd name="T5" fmla="*/ 559 h 684"/>
                <a:gd name="T6" fmla="*/ 77 w 206"/>
                <a:gd name="T7" fmla="*/ 602 h 684"/>
                <a:gd name="T8" fmla="*/ 72 w 206"/>
                <a:gd name="T9" fmla="*/ 670 h 684"/>
                <a:gd name="T10" fmla="*/ 80 w 206"/>
                <a:gd name="T11" fmla="*/ 678 h 684"/>
                <a:gd name="T12" fmla="*/ 95 w 206"/>
                <a:gd name="T13" fmla="*/ 680 h 684"/>
                <a:gd name="T14" fmla="*/ 105 w 206"/>
                <a:gd name="T15" fmla="*/ 664 h 684"/>
                <a:gd name="T16" fmla="*/ 106 w 206"/>
                <a:gd name="T17" fmla="*/ 653 h 684"/>
                <a:gd name="T18" fmla="*/ 119 w 206"/>
                <a:gd name="T19" fmla="*/ 510 h 684"/>
                <a:gd name="T20" fmla="*/ 134 w 206"/>
                <a:gd name="T21" fmla="*/ 497 h 684"/>
                <a:gd name="T22" fmla="*/ 136 w 206"/>
                <a:gd name="T23" fmla="*/ 523 h 684"/>
                <a:gd name="T24" fmla="*/ 142 w 206"/>
                <a:gd name="T25" fmla="*/ 562 h 684"/>
                <a:gd name="T26" fmla="*/ 151 w 206"/>
                <a:gd name="T27" fmla="*/ 602 h 684"/>
                <a:gd name="T28" fmla="*/ 152 w 206"/>
                <a:gd name="T29" fmla="*/ 619 h 684"/>
                <a:gd name="T30" fmla="*/ 155 w 206"/>
                <a:gd name="T31" fmla="*/ 665 h 684"/>
                <a:gd name="T32" fmla="*/ 173 w 206"/>
                <a:gd name="T33" fmla="*/ 683 h 684"/>
                <a:gd name="T34" fmla="*/ 192 w 206"/>
                <a:gd name="T35" fmla="*/ 680 h 684"/>
                <a:gd name="T36" fmla="*/ 192 w 206"/>
                <a:gd name="T37" fmla="*/ 665 h 684"/>
                <a:gd name="T38" fmla="*/ 180 w 206"/>
                <a:gd name="T39" fmla="*/ 632 h 684"/>
                <a:gd name="T40" fmla="*/ 175 w 206"/>
                <a:gd name="T41" fmla="*/ 587 h 684"/>
                <a:gd name="T42" fmla="*/ 182 w 206"/>
                <a:gd name="T43" fmla="*/ 505 h 684"/>
                <a:gd name="T44" fmla="*/ 186 w 206"/>
                <a:gd name="T45" fmla="*/ 471 h 684"/>
                <a:gd name="T46" fmla="*/ 193 w 206"/>
                <a:gd name="T47" fmla="*/ 462 h 684"/>
                <a:gd name="T48" fmla="*/ 198 w 206"/>
                <a:gd name="T49" fmla="*/ 432 h 684"/>
                <a:gd name="T50" fmla="*/ 196 w 206"/>
                <a:gd name="T51" fmla="*/ 364 h 684"/>
                <a:gd name="T52" fmla="*/ 200 w 206"/>
                <a:gd name="T53" fmla="*/ 322 h 684"/>
                <a:gd name="T54" fmla="*/ 205 w 206"/>
                <a:gd name="T55" fmla="*/ 302 h 684"/>
                <a:gd name="T56" fmla="*/ 192 w 206"/>
                <a:gd name="T57" fmla="*/ 268 h 684"/>
                <a:gd name="T58" fmla="*/ 200 w 206"/>
                <a:gd name="T59" fmla="*/ 221 h 684"/>
                <a:gd name="T60" fmla="*/ 181 w 206"/>
                <a:gd name="T61" fmla="*/ 125 h 684"/>
                <a:gd name="T62" fmla="*/ 167 w 206"/>
                <a:gd name="T63" fmla="*/ 115 h 684"/>
                <a:gd name="T64" fmla="*/ 162 w 206"/>
                <a:gd name="T65" fmla="*/ 114 h 684"/>
                <a:gd name="T66" fmla="*/ 149 w 206"/>
                <a:gd name="T67" fmla="*/ 106 h 684"/>
                <a:gd name="T68" fmla="*/ 146 w 206"/>
                <a:gd name="T69" fmla="*/ 97 h 684"/>
                <a:gd name="T70" fmla="*/ 155 w 206"/>
                <a:gd name="T71" fmla="*/ 89 h 684"/>
                <a:gd name="T72" fmla="*/ 159 w 206"/>
                <a:gd name="T73" fmla="*/ 78 h 684"/>
                <a:gd name="T74" fmla="*/ 151 w 206"/>
                <a:gd name="T75" fmla="*/ 74 h 684"/>
                <a:gd name="T76" fmla="*/ 152 w 206"/>
                <a:gd name="T77" fmla="*/ 57 h 684"/>
                <a:gd name="T78" fmla="*/ 154 w 206"/>
                <a:gd name="T79" fmla="*/ 30 h 684"/>
                <a:gd name="T80" fmla="*/ 152 w 206"/>
                <a:gd name="T81" fmla="*/ 24 h 684"/>
                <a:gd name="T82" fmla="*/ 152 w 206"/>
                <a:gd name="T83" fmla="*/ 18 h 684"/>
                <a:gd name="T84" fmla="*/ 150 w 206"/>
                <a:gd name="T85" fmla="*/ 7 h 684"/>
                <a:gd name="T86" fmla="*/ 115 w 206"/>
                <a:gd name="T87" fmla="*/ 0 h 684"/>
                <a:gd name="T88" fmla="*/ 78 w 206"/>
                <a:gd name="T89" fmla="*/ 12 h 684"/>
                <a:gd name="T90" fmla="*/ 69 w 206"/>
                <a:gd name="T91" fmla="*/ 45 h 684"/>
                <a:gd name="T92" fmla="*/ 72 w 206"/>
                <a:gd name="T93" fmla="*/ 73 h 684"/>
                <a:gd name="T94" fmla="*/ 60 w 206"/>
                <a:gd name="T95" fmla="*/ 84 h 684"/>
                <a:gd name="T96" fmla="*/ 68 w 206"/>
                <a:gd name="T97" fmla="*/ 101 h 684"/>
                <a:gd name="T98" fmla="*/ 69 w 206"/>
                <a:gd name="T99" fmla="*/ 105 h 684"/>
                <a:gd name="T100" fmla="*/ 41 w 206"/>
                <a:gd name="T101" fmla="*/ 125 h 684"/>
                <a:gd name="T102" fmla="*/ 22 w 206"/>
                <a:gd name="T103" fmla="*/ 180 h 684"/>
                <a:gd name="T104" fmla="*/ 17 w 206"/>
                <a:gd name="T105" fmla="*/ 234 h 684"/>
                <a:gd name="T106" fmla="*/ 24 w 206"/>
                <a:gd name="T107" fmla="*/ 266 h 684"/>
                <a:gd name="T108" fmla="*/ 37 w 206"/>
                <a:gd name="T109" fmla="*/ 303 h 684"/>
                <a:gd name="T110" fmla="*/ 24 w 206"/>
                <a:gd name="T111" fmla="*/ 342 h 684"/>
                <a:gd name="T112" fmla="*/ 22 w 206"/>
                <a:gd name="T113" fmla="*/ 353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6" h="684">
                  <a:moveTo>
                    <a:pt x="0" y="492"/>
                  </a:moveTo>
                  <a:lnTo>
                    <a:pt x="68" y="510"/>
                  </a:lnTo>
                  <a:lnTo>
                    <a:pt x="68" y="514"/>
                  </a:lnTo>
                  <a:lnTo>
                    <a:pt x="67" y="516"/>
                  </a:lnTo>
                  <a:lnTo>
                    <a:pt x="67" y="521"/>
                  </a:lnTo>
                  <a:lnTo>
                    <a:pt x="67" y="525"/>
                  </a:lnTo>
                  <a:lnTo>
                    <a:pt x="65" y="529"/>
                  </a:lnTo>
                  <a:lnTo>
                    <a:pt x="65" y="533"/>
                  </a:lnTo>
                  <a:lnTo>
                    <a:pt x="65" y="536"/>
                  </a:lnTo>
                  <a:lnTo>
                    <a:pt x="65" y="540"/>
                  </a:lnTo>
                  <a:lnTo>
                    <a:pt x="65" y="547"/>
                  </a:lnTo>
                  <a:lnTo>
                    <a:pt x="67" y="559"/>
                  </a:lnTo>
                  <a:lnTo>
                    <a:pt x="69" y="570"/>
                  </a:lnTo>
                  <a:lnTo>
                    <a:pt x="72" y="582"/>
                  </a:lnTo>
                  <a:lnTo>
                    <a:pt x="74" y="593"/>
                  </a:lnTo>
                  <a:lnTo>
                    <a:pt x="77" y="602"/>
                  </a:lnTo>
                  <a:lnTo>
                    <a:pt x="79" y="608"/>
                  </a:lnTo>
                  <a:lnTo>
                    <a:pt x="79" y="611"/>
                  </a:lnTo>
                  <a:lnTo>
                    <a:pt x="69" y="634"/>
                  </a:lnTo>
                  <a:lnTo>
                    <a:pt x="72" y="670"/>
                  </a:lnTo>
                  <a:lnTo>
                    <a:pt x="73" y="671"/>
                  </a:lnTo>
                  <a:lnTo>
                    <a:pt x="74" y="674"/>
                  </a:lnTo>
                  <a:lnTo>
                    <a:pt x="77" y="675"/>
                  </a:lnTo>
                  <a:lnTo>
                    <a:pt x="80" y="678"/>
                  </a:lnTo>
                  <a:lnTo>
                    <a:pt x="84" y="680"/>
                  </a:lnTo>
                  <a:lnTo>
                    <a:pt x="88" y="681"/>
                  </a:lnTo>
                  <a:lnTo>
                    <a:pt x="93" y="681"/>
                  </a:lnTo>
                  <a:lnTo>
                    <a:pt x="95" y="680"/>
                  </a:lnTo>
                  <a:lnTo>
                    <a:pt x="99" y="676"/>
                  </a:lnTo>
                  <a:lnTo>
                    <a:pt x="101" y="673"/>
                  </a:lnTo>
                  <a:lnTo>
                    <a:pt x="103" y="668"/>
                  </a:lnTo>
                  <a:lnTo>
                    <a:pt x="105" y="664"/>
                  </a:lnTo>
                  <a:lnTo>
                    <a:pt x="105" y="659"/>
                  </a:lnTo>
                  <a:lnTo>
                    <a:pt x="106" y="655"/>
                  </a:lnTo>
                  <a:lnTo>
                    <a:pt x="106" y="654"/>
                  </a:lnTo>
                  <a:lnTo>
                    <a:pt x="106" y="653"/>
                  </a:lnTo>
                  <a:lnTo>
                    <a:pt x="98" y="606"/>
                  </a:lnTo>
                  <a:lnTo>
                    <a:pt x="113" y="510"/>
                  </a:lnTo>
                  <a:lnTo>
                    <a:pt x="113" y="510"/>
                  </a:lnTo>
                  <a:lnTo>
                    <a:pt x="119" y="510"/>
                  </a:lnTo>
                  <a:lnTo>
                    <a:pt x="119" y="493"/>
                  </a:lnTo>
                  <a:lnTo>
                    <a:pt x="134" y="493"/>
                  </a:lnTo>
                  <a:lnTo>
                    <a:pt x="134" y="493"/>
                  </a:lnTo>
                  <a:lnTo>
                    <a:pt x="134" y="497"/>
                  </a:lnTo>
                  <a:lnTo>
                    <a:pt x="134" y="502"/>
                  </a:lnTo>
                  <a:lnTo>
                    <a:pt x="135" y="508"/>
                  </a:lnTo>
                  <a:lnTo>
                    <a:pt x="135" y="514"/>
                  </a:lnTo>
                  <a:lnTo>
                    <a:pt x="136" y="523"/>
                  </a:lnTo>
                  <a:lnTo>
                    <a:pt x="136" y="531"/>
                  </a:lnTo>
                  <a:lnTo>
                    <a:pt x="137" y="540"/>
                  </a:lnTo>
                  <a:lnTo>
                    <a:pt x="140" y="551"/>
                  </a:lnTo>
                  <a:lnTo>
                    <a:pt x="142" y="562"/>
                  </a:lnTo>
                  <a:lnTo>
                    <a:pt x="144" y="573"/>
                  </a:lnTo>
                  <a:lnTo>
                    <a:pt x="146" y="585"/>
                  </a:lnTo>
                  <a:lnTo>
                    <a:pt x="149" y="594"/>
                  </a:lnTo>
                  <a:lnTo>
                    <a:pt x="151" y="602"/>
                  </a:lnTo>
                  <a:lnTo>
                    <a:pt x="152" y="607"/>
                  </a:lnTo>
                  <a:lnTo>
                    <a:pt x="152" y="609"/>
                  </a:lnTo>
                  <a:lnTo>
                    <a:pt x="152" y="612"/>
                  </a:lnTo>
                  <a:lnTo>
                    <a:pt x="152" y="619"/>
                  </a:lnTo>
                  <a:lnTo>
                    <a:pt x="151" y="629"/>
                  </a:lnTo>
                  <a:lnTo>
                    <a:pt x="152" y="642"/>
                  </a:lnTo>
                  <a:lnTo>
                    <a:pt x="152" y="654"/>
                  </a:lnTo>
                  <a:lnTo>
                    <a:pt x="155" y="665"/>
                  </a:lnTo>
                  <a:lnTo>
                    <a:pt x="157" y="675"/>
                  </a:lnTo>
                  <a:lnTo>
                    <a:pt x="162" y="680"/>
                  </a:lnTo>
                  <a:lnTo>
                    <a:pt x="167" y="681"/>
                  </a:lnTo>
                  <a:lnTo>
                    <a:pt x="173" y="683"/>
                  </a:lnTo>
                  <a:lnTo>
                    <a:pt x="178" y="683"/>
                  </a:lnTo>
                  <a:lnTo>
                    <a:pt x="183" y="683"/>
                  </a:lnTo>
                  <a:lnTo>
                    <a:pt x="188" y="681"/>
                  </a:lnTo>
                  <a:lnTo>
                    <a:pt x="192" y="680"/>
                  </a:lnTo>
                  <a:lnTo>
                    <a:pt x="195" y="680"/>
                  </a:lnTo>
                  <a:lnTo>
                    <a:pt x="195" y="680"/>
                  </a:lnTo>
                  <a:lnTo>
                    <a:pt x="193" y="666"/>
                  </a:lnTo>
                  <a:lnTo>
                    <a:pt x="192" y="665"/>
                  </a:lnTo>
                  <a:lnTo>
                    <a:pt x="190" y="660"/>
                  </a:lnTo>
                  <a:lnTo>
                    <a:pt x="187" y="653"/>
                  </a:lnTo>
                  <a:lnTo>
                    <a:pt x="183" y="643"/>
                  </a:lnTo>
                  <a:lnTo>
                    <a:pt x="180" y="632"/>
                  </a:lnTo>
                  <a:lnTo>
                    <a:pt x="177" y="621"/>
                  </a:lnTo>
                  <a:lnTo>
                    <a:pt x="175" y="611"/>
                  </a:lnTo>
                  <a:lnTo>
                    <a:pt x="175" y="599"/>
                  </a:lnTo>
                  <a:lnTo>
                    <a:pt x="175" y="587"/>
                  </a:lnTo>
                  <a:lnTo>
                    <a:pt x="176" y="568"/>
                  </a:lnTo>
                  <a:lnTo>
                    <a:pt x="177" y="547"/>
                  </a:lnTo>
                  <a:lnTo>
                    <a:pt x="180" y="525"/>
                  </a:lnTo>
                  <a:lnTo>
                    <a:pt x="182" y="505"/>
                  </a:lnTo>
                  <a:lnTo>
                    <a:pt x="183" y="487"/>
                  </a:lnTo>
                  <a:lnTo>
                    <a:pt x="185" y="475"/>
                  </a:lnTo>
                  <a:lnTo>
                    <a:pt x="185" y="471"/>
                  </a:lnTo>
                  <a:lnTo>
                    <a:pt x="186" y="471"/>
                  </a:lnTo>
                  <a:lnTo>
                    <a:pt x="187" y="469"/>
                  </a:lnTo>
                  <a:lnTo>
                    <a:pt x="188" y="468"/>
                  </a:lnTo>
                  <a:lnTo>
                    <a:pt x="191" y="466"/>
                  </a:lnTo>
                  <a:lnTo>
                    <a:pt x="193" y="462"/>
                  </a:lnTo>
                  <a:lnTo>
                    <a:pt x="195" y="456"/>
                  </a:lnTo>
                  <a:lnTo>
                    <a:pt x="197" y="447"/>
                  </a:lnTo>
                  <a:lnTo>
                    <a:pt x="198" y="436"/>
                  </a:lnTo>
                  <a:lnTo>
                    <a:pt x="198" y="432"/>
                  </a:lnTo>
                  <a:lnTo>
                    <a:pt x="197" y="420"/>
                  </a:lnTo>
                  <a:lnTo>
                    <a:pt x="197" y="404"/>
                  </a:lnTo>
                  <a:lnTo>
                    <a:pt x="196" y="384"/>
                  </a:lnTo>
                  <a:lnTo>
                    <a:pt x="196" y="364"/>
                  </a:lnTo>
                  <a:lnTo>
                    <a:pt x="196" y="347"/>
                  </a:lnTo>
                  <a:lnTo>
                    <a:pt x="196" y="333"/>
                  </a:lnTo>
                  <a:lnTo>
                    <a:pt x="198" y="326"/>
                  </a:lnTo>
                  <a:lnTo>
                    <a:pt x="200" y="322"/>
                  </a:lnTo>
                  <a:lnTo>
                    <a:pt x="202" y="317"/>
                  </a:lnTo>
                  <a:lnTo>
                    <a:pt x="203" y="313"/>
                  </a:lnTo>
                  <a:lnTo>
                    <a:pt x="205" y="308"/>
                  </a:lnTo>
                  <a:lnTo>
                    <a:pt x="205" y="302"/>
                  </a:lnTo>
                  <a:lnTo>
                    <a:pt x="205" y="296"/>
                  </a:lnTo>
                  <a:lnTo>
                    <a:pt x="202" y="290"/>
                  </a:lnTo>
                  <a:lnTo>
                    <a:pt x="198" y="281"/>
                  </a:lnTo>
                  <a:lnTo>
                    <a:pt x="192" y="268"/>
                  </a:lnTo>
                  <a:lnTo>
                    <a:pt x="192" y="259"/>
                  </a:lnTo>
                  <a:lnTo>
                    <a:pt x="193" y="249"/>
                  </a:lnTo>
                  <a:lnTo>
                    <a:pt x="197" y="237"/>
                  </a:lnTo>
                  <a:lnTo>
                    <a:pt x="200" y="221"/>
                  </a:lnTo>
                  <a:lnTo>
                    <a:pt x="198" y="200"/>
                  </a:lnTo>
                  <a:lnTo>
                    <a:pt x="195" y="171"/>
                  </a:lnTo>
                  <a:lnTo>
                    <a:pt x="183" y="130"/>
                  </a:lnTo>
                  <a:lnTo>
                    <a:pt x="181" y="125"/>
                  </a:lnTo>
                  <a:lnTo>
                    <a:pt x="177" y="121"/>
                  </a:lnTo>
                  <a:lnTo>
                    <a:pt x="175" y="117"/>
                  </a:lnTo>
                  <a:lnTo>
                    <a:pt x="171" y="116"/>
                  </a:lnTo>
                  <a:lnTo>
                    <a:pt x="167" y="115"/>
                  </a:lnTo>
                  <a:lnTo>
                    <a:pt x="165" y="114"/>
                  </a:lnTo>
                  <a:lnTo>
                    <a:pt x="164" y="114"/>
                  </a:lnTo>
                  <a:lnTo>
                    <a:pt x="162" y="114"/>
                  </a:lnTo>
                  <a:lnTo>
                    <a:pt x="162" y="114"/>
                  </a:lnTo>
                  <a:lnTo>
                    <a:pt x="160" y="112"/>
                  </a:lnTo>
                  <a:lnTo>
                    <a:pt x="156" y="111"/>
                  </a:lnTo>
                  <a:lnTo>
                    <a:pt x="152" y="109"/>
                  </a:lnTo>
                  <a:lnTo>
                    <a:pt x="149" y="106"/>
                  </a:lnTo>
                  <a:lnTo>
                    <a:pt x="146" y="104"/>
                  </a:lnTo>
                  <a:lnTo>
                    <a:pt x="145" y="101"/>
                  </a:lnTo>
                  <a:lnTo>
                    <a:pt x="145" y="100"/>
                  </a:lnTo>
                  <a:lnTo>
                    <a:pt x="146" y="97"/>
                  </a:lnTo>
                  <a:lnTo>
                    <a:pt x="147" y="95"/>
                  </a:lnTo>
                  <a:lnTo>
                    <a:pt x="150" y="94"/>
                  </a:lnTo>
                  <a:lnTo>
                    <a:pt x="152" y="91"/>
                  </a:lnTo>
                  <a:lnTo>
                    <a:pt x="155" y="89"/>
                  </a:lnTo>
                  <a:lnTo>
                    <a:pt x="157" y="86"/>
                  </a:lnTo>
                  <a:lnTo>
                    <a:pt x="159" y="84"/>
                  </a:lnTo>
                  <a:lnTo>
                    <a:pt x="159" y="81"/>
                  </a:lnTo>
                  <a:lnTo>
                    <a:pt x="159" y="78"/>
                  </a:lnTo>
                  <a:lnTo>
                    <a:pt x="157" y="75"/>
                  </a:lnTo>
                  <a:lnTo>
                    <a:pt x="156" y="75"/>
                  </a:lnTo>
                  <a:lnTo>
                    <a:pt x="154" y="74"/>
                  </a:lnTo>
                  <a:lnTo>
                    <a:pt x="151" y="74"/>
                  </a:lnTo>
                  <a:lnTo>
                    <a:pt x="150" y="73"/>
                  </a:lnTo>
                  <a:lnTo>
                    <a:pt x="149" y="70"/>
                  </a:lnTo>
                  <a:lnTo>
                    <a:pt x="150" y="66"/>
                  </a:lnTo>
                  <a:lnTo>
                    <a:pt x="152" y="57"/>
                  </a:lnTo>
                  <a:lnTo>
                    <a:pt x="154" y="48"/>
                  </a:lnTo>
                  <a:lnTo>
                    <a:pt x="155" y="40"/>
                  </a:lnTo>
                  <a:lnTo>
                    <a:pt x="155" y="34"/>
                  </a:lnTo>
                  <a:lnTo>
                    <a:pt x="154" y="30"/>
                  </a:lnTo>
                  <a:lnTo>
                    <a:pt x="154" y="27"/>
                  </a:lnTo>
                  <a:lnTo>
                    <a:pt x="152" y="26"/>
                  </a:lnTo>
                  <a:lnTo>
                    <a:pt x="152" y="24"/>
                  </a:lnTo>
                  <a:lnTo>
                    <a:pt x="152" y="24"/>
                  </a:lnTo>
                  <a:lnTo>
                    <a:pt x="152" y="23"/>
                  </a:lnTo>
                  <a:lnTo>
                    <a:pt x="152" y="22"/>
                  </a:lnTo>
                  <a:lnTo>
                    <a:pt x="152" y="21"/>
                  </a:lnTo>
                  <a:lnTo>
                    <a:pt x="152" y="18"/>
                  </a:lnTo>
                  <a:lnTo>
                    <a:pt x="152" y="16"/>
                  </a:lnTo>
                  <a:lnTo>
                    <a:pt x="151" y="13"/>
                  </a:lnTo>
                  <a:lnTo>
                    <a:pt x="151" y="11"/>
                  </a:lnTo>
                  <a:lnTo>
                    <a:pt x="150" y="7"/>
                  </a:lnTo>
                  <a:lnTo>
                    <a:pt x="144" y="4"/>
                  </a:lnTo>
                  <a:lnTo>
                    <a:pt x="135" y="2"/>
                  </a:lnTo>
                  <a:lnTo>
                    <a:pt x="125" y="1"/>
                  </a:lnTo>
                  <a:lnTo>
                    <a:pt x="115" y="0"/>
                  </a:lnTo>
                  <a:lnTo>
                    <a:pt x="105" y="0"/>
                  </a:lnTo>
                  <a:lnTo>
                    <a:pt x="98" y="0"/>
                  </a:lnTo>
                  <a:lnTo>
                    <a:pt x="93" y="1"/>
                  </a:lnTo>
                  <a:lnTo>
                    <a:pt x="78" y="12"/>
                  </a:lnTo>
                  <a:lnTo>
                    <a:pt x="69" y="21"/>
                  </a:lnTo>
                  <a:lnTo>
                    <a:pt x="67" y="29"/>
                  </a:lnTo>
                  <a:lnTo>
                    <a:pt x="67" y="37"/>
                  </a:lnTo>
                  <a:lnTo>
                    <a:pt x="69" y="45"/>
                  </a:lnTo>
                  <a:lnTo>
                    <a:pt x="72" y="52"/>
                  </a:lnTo>
                  <a:lnTo>
                    <a:pt x="74" y="59"/>
                  </a:lnTo>
                  <a:lnTo>
                    <a:pt x="73" y="66"/>
                  </a:lnTo>
                  <a:lnTo>
                    <a:pt x="72" y="73"/>
                  </a:lnTo>
                  <a:lnTo>
                    <a:pt x="68" y="78"/>
                  </a:lnTo>
                  <a:lnTo>
                    <a:pt x="65" y="81"/>
                  </a:lnTo>
                  <a:lnTo>
                    <a:pt x="63" y="84"/>
                  </a:lnTo>
                  <a:lnTo>
                    <a:pt x="60" y="84"/>
                  </a:lnTo>
                  <a:lnTo>
                    <a:pt x="59" y="85"/>
                  </a:lnTo>
                  <a:lnTo>
                    <a:pt x="57" y="85"/>
                  </a:lnTo>
                  <a:lnTo>
                    <a:pt x="57" y="85"/>
                  </a:lnTo>
                  <a:lnTo>
                    <a:pt x="68" y="101"/>
                  </a:lnTo>
                  <a:lnTo>
                    <a:pt x="68" y="101"/>
                  </a:lnTo>
                  <a:lnTo>
                    <a:pt x="69" y="102"/>
                  </a:lnTo>
                  <a:lnTo>
                    <a:pt x="69" y="102"/>
                  </a:lnTo>
                  <a:lnTo>
                    <a:pt x="69" y="105"/>
                  </a:lnTo>
                  <a:lnTo>
                    <a:pt x="67" y="107"/>
                  </a:lnTo>
                  <a:lnTo>
                    <a:pt x="62" y="112"/>
                  </a:lnTo>
                  <a:lnTo>
                    <a:pt x="53" y="117"/>
                  </a:lnTo>
                  <a:lnTo>
                    <a:pt x="41" y="125"/>
                  </a:lnTo>
                  <a:lnTo>
                    <a:pt x="34" y="132"/>
                  </a:lnTo>
                  <a:lnTo>
                    <a:pt x="29" y="145"/>
                  </a:lnTo>
                  <a:lnTo>
                    <a:pt x="26" y="162"/>
                  </a:lnTo>
                  <a:lnTo>
                    <a:pt x="22" y="180"/>
                  </a:lnTo>
                  <a:lnTo>
                    <a:pt x="19" y="199"/>
                  </a:lnTo>
                  <a:lnTo>
                    <a:pt x="18" y="215"/>
                  </a:lnTo>
                  <a:lnTo>
                    <a:pt x="17" y="228"/>
                  </a:lnTo>
                  <a:lnTo>
                    <a:pt x="17" y="234"/>
                  </a:lnTo>
                  <a:lnTo>
                    <a:pt x="17" y="237"/>
                  </a:lnTo>
                  <a:lnTo>
                    <a:pt x="19" y="245"/>
                  </a:lnTo>
                  <a:lnTo>
                    <a:pt x="22" y="255"/>
                  </a:lnTo>
                  <a:lnTo>
                    <a:pt x="24" y="266"/>
                  </a:lnTo>
                  <a:lnTo>
                    <a:pt x="28" y="278"/>
                  </a:lnTo>
                  <a:lnTo>
                    <a:pt x="32" y="288"/>
                  </a:lnTo>
                  <a:lnTo>
                    <a:pt x="34" y="297"/>
                  </a:lnTo>
                  <a:lnTo>
                    <a:pt x="37" y="303"/>
                  </a:lnTo>
                  <a:lnTo>
                    <a:pt x="32" y="335"/>
                  </a:lnTo>
                  <a:lnTo>
                    <a:pt x="28" y="337"/>
                  </a:lnTo>
                  <a:lnTo>
                    <a:pt x="27" y="339"/>
                  </a:lnTo>
                  <a:lnTo>
                    <a:pt x="24" y="342"/>
                  </a:lnTo>
                  <a:lnTo>
                    <a:pt x="23" y="344"/>
                  </a:lnTo>
                  <a:lnTo>
                    <a:pt x="23" y="347"/>
                  </a:lnTo>
                  <a:lnTo>
                    <a:pt x="22" y="350"/>
                  </a:lnTo>
                  <a:lnTo>
                    <a:pt x="22" y="353"/>
                  </a:lnTo>
                  <a:lnTo>
                    <a:pt x="22" y="354"/>
                  </a:lnTo>
                  <a:lnTo>
                    <a:pt x="0" y="356"/>
                  </a:lnTo>
                  <a:lnTo>
                    <a:pt x="0" y="492"/>
                  </a:lnTo>
                </a:path>
              </a:pathLst>
            </a:custGeom>
            <a:solidFill>
              <a:srgbClr val="FF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61" name="Freeform 45"/>
            <p:cNvSpPr>
              <a:spLocks/>
            </p:cNvSpPr>
            <p:nvPr/>
          </p:nvSpPr>
          <p:spPr bwMode="auto">
            <a:xfrm>
              <a:off x="1128" y="3388"/>
              <a:ext cx="25" cy="27"/>
            </a:xfrm>
            <a:custGeom>
              <a:avLst/>
              <a:gdLst>
                <a:gd name="T0" fmla="*/ 6 w 25"/>
                <a:gd name="T1" fmla="*/ 0 h 27"/>
                <a:gd name="T2" fmla="*/ 0 w 25"/>
                <a:gd name="T3" fmla="*/ 24 h 27"/>
                <a:gd name="T4" fmla="*/ 22 w 25"/>
                <a:gd name="T5" fmla="*/ 26 h 27"/>
                <a:gd name="T6" fmla="*/ 24 w 25"/>
                <a:gd name="T7" fmla="*/ 14 h 27"/>
                <a:gd name="T8" fmla="*/ 12 w 25"/>
                <a:gd name="T9" fmla="*/ 6 h 27"/>
                <a:gd name="T10" fmla="*/ 6 w 25"/>
                <a:gd name="T11" fmla="*/ 0 h 27"/>
              </a:gdLst>
              <a:ahLst/>
              <a:cxnLst>
                <a:cxn ang="0">
                  <a:pos x="T0" y="T1"/>
                </a:cxn>
                <a:cxn ang="0">
                  <a:pos x="T2" y="T3"/>
                </a:cxn>
                <a:cxn ang="0">
                  <a:pos x="T4" y="T5"/>
                </a:cxn>
                <a:cxn ang="0">
                  <a:pos x="T6" y="T7"/>
                </a:cxn>
                <a:cxn ang="0">
                  <a:pos x="T8" y="T9"/>
                </a:cxn>
                <a:cxn ang="0">
                  <a:pos x="T10" y="T11"/>
                </a:cxn>
              </a:cxnLst>
              <a:rect l="0" t="0" r="r" b="b"/>
              <a:pathLst>
                <a:path w="25" h="27">
                  <a:moveTo>
                    <a:pt x="6" y="0"/>
                  </a:moveTo>
                  <a:lnTo>
                    <a:pt x="0" y="24"/>
                  </a:lnTo>
                  <a:lnTo>
                    <a:pt x="22" y="26"/>
                  </a:lnTo>
                  <a:lnTo>
                    <a:pt x="24" y="14"/>
                  </a:lnTo>
                  <a:lnTo>
                    <a:pt x="12" y="6"/>
                  </a:lnTo>
                  <a:lnTo>
                    <a:pt x="6" y="0"/>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grpSp>
      <p:grpSp>
        <p:nvGrpSpPr>
          <p:cNvPr id="9318" name="Group 102"/>
          <p:cNvGrpSpPr>
            <a:grpSpLocks/>
          </p:cNvGrpSpPr>
          <p:nvPr/>
        </p:nvGrpSpPr>
        <p:grpSpPr bwMode="auto">
          <a:xfrm>
            <a:off x="3592513" y="1629266"/>
            <a:ext cx="1443038" cy="1668463"/>
            <a:chOff x="2332" y="726"/>
            <a:chExt cx="909" cy="1051"/>
          </a:xfrm>
        </p:grpSpPr>
        <p:sp>
          <p:nvSpPr>
            <p:cNvPr id="9263" name="Freeform 47"/>
            <p:cNvSpPr>
              <a:spLocks/>
            </p:cNvSpPr>
            <p:nvPr/>
          </p:nvSpPr>
          <p:spPr bwMode="auto">
            <a:xfrm>
              <a:off x="2426" y="726"/>
              <a:ext cx="433" cy="813"/>
            </a:xfrm>
            <a:custGeom>
              <a:avLst/>
              <a:gdLst>
                <a:gd name="T0" fmla="*/ 192 w 433"/>
                <a:gd name="T1" fmla="*/ 252 h 813"/>
                <a:gd name="T2" fmla="*/ 182 w 433"/>
                <a:gd name="T3" fmla="*/ 186 h 813"/>
                <a:gd name="T4" fmla="*/ 143 w 433"/>
                <a:gd name="T5" fmla="*/ 164 h 813"/>
                <a:gd name="T6" fmla="*/ 142 w 433"/>
                <a:gd name="T7" fmla="*/ 153 h 813"/>
                <a:gd name="T8" fmla="*/ 143 w 433"/>
                <a:gd name="T9" fmla="*/ 149 h 813"/>
                <a:gd name="T10" fmla="*/ 154 w 433"/>
                <a:gd name="T11" fmla="*/ 150 h 813"/>
                <a:gd name="T12" fmla="*/ 167 w 433"/>
                <a:gd name="T13" fmla="*/ 135 h 813"/>
                <a:gd name="T14" fmla="*/ 171 w 433"/>
                <a:gd name="T15" fmla="*/ 113 h 813"/>
                <a:gd name="T16" fmla="*/ 175 w 433"/>
                <a:gd name="T17" fmla="*/ 112 h 813"/>
                <a:gd name="T18" fmla="*/ 180 w 433"/>
                <a:gd name="T19" fmla="*/ 105 h 813"/>
                <a:gd name="T20" fmla="*/ 171 w 433"/>
                <a:gd name="T21" fmla="*/ 80 h 813"/>
                <a:gd name="T22" fmla="*/ 164 w 433"/>
                <a:gd name="T23" fmla="*/ 55 h 813"/>
                <a:gd name="T24" fmla="*/ 145 w 433"/>
                <a:gd name="T25" fmla="*/ 21 h 813"/>
                <a:gd name="T26" fmla="*/ 114 w 433"/>
                <a:gd name="T27" fmla="*/ 1 h 813"/>
                <a:gd name="T28" fmla="*/ 75 w 433"/>
                <a:gd name="T29" fmla="*/ 7 h 813"/>
                <a:gd name="T30" fmla="*/ 54 w 433"/>
                <a:gd name="T31" fmla="*/ 26 h 813"/>
                <a:gd name="T32" fmla="*/ 52 w 433"/>
                <a:gd name="T33" fmla="*/ 65 h 813"/>
                <a:gd name="T34" fmla="*/ 60 w 433"/>
                <a:gd name="T35" fmla="*/ 93 h 813"/>
                <a:gd name="T36" fmla="*/ 69 w 433"/>
                <a:gd name="T37" fmla="*/ 130 h 813"/>
                <a:gd name="T38" fmla="*/ 52 w 433"/>
                <a:gd name="T39" fmla="*/ 157 h 813"/>
                <a:gd name="T40" fmla="*/ 10 w 433"/>
                <a:gd name="T41" fmla="*/ 186 h 813"/>
                <a:gd name="T42" fmla="*/ 0 w 433"/>
                <a:gd name="T43" fmla="*/ 213 h 813"/>
                <a:gd name="T44" fmla="*/ 17 w 433"/>
                <a:gd name="T45" fmla="*/ 289 h 813"/>
                <a:gd name="T46" fmla="*/ 24 w 433"/>
                <a:gd name="T47" fmla="*/ 379 h 813"/>
                <a:gd name="T48" fmla="*/ 24 w 433"/>
                <a:gd name="T49" fmla="*/ 432 h 813"/>
                <a:gd name="T50" fmla="*/ 48 w 433"/>
                <a:gd name="T51" fmla="*/ 503 h 813"/>
                <a:gd name="T52" fmla="*/ 103 w 433"/>
                <a:gd name="T53" fmla="*/ 525 h 813"/>
                <a:gd name="T54" fmla="*/ 154 w 433"/>
                <a:gd name="T55" fmla="*/ 530 h 813"/>
                <a:gd name="T56" fmla="*/ 222 w 433"/>
                <a:gd name="T57" fmla="*/ 534 h 813"/>
                <a:gd name="T58" fmla="*/ 283 w 433"/>
                <a:gd name="T59" fmla="*/ 555 h 813"/>
                <a:gd name="T60" fmla="*/ 303 w 433"/>
                <a:gd name="T61" fmla="*/ 572 h 813"/>
                <a:gd name="T62" fmla="*/ 298 w 433"/>
                <a:gd name="T63" fmla="*/ 629 h 813"/>
                <a:gd name="T64" fmla="*/ 306 w 433"/>
                <a:gd name="T65" fmla="*/ 693 h 813"/>
                <a:gd name="T66" fmla="*/ 306 w 433"/>
                <a:gd name="T67" fmla="*/ 749 h 813"/>
                <a:gd name="T68" fmla="*/ 302 w 433"/>
                <a:gd name="T69" fmla="*/ 771 h 813"/>
                <a:gd name="T70" fmla="*/ 317 w 433"/>
                <a:gd name="T71" fmla="*/ 796 h 813"/>
                <a:gd name="T72" fmla="*/ 357 w 433"/>
                <a:gd name="T73" fmla="*/ 798 h 813"/>
                <a:gd name="T74" fmla="*/ 391 w 433"/>
                <a:gd name="T75" fmla="*/ 808 h 813"/>
                <a:gd name="T76" fmla="*/ 420 w 433"/>
                <a:gd name="T77" fmla="*/ 809 h 813"/>
                <a:gd name="T78" fmla="*/ 432 w 433"/>
                <a:gd name="T79" fmla="*/ 797 h 813"/>
                <a:gd name="T80" fmla="*/ 393 w 433"/>
                <a:gd name="T81" fmla="*/ 777 h 813"/>
                <a:gd name="T82" fmla="*/ 356 w 433"/>
                <a:gd name="T83" fmla="*/ 748 h 813"/>
                <a:gd name="T84" fmla="*/ 358 w 433"/>
                <a:gd name="T85" fmla="*/ 709 h 813"/>
                <a:gd name="T86" fmla="*/ 368 w 433"/>
                <a:gd name="T87" fmla="*/ 656 h 813"/>
                <a:gd name="T88" fmla="*/ 375 w 433"/>
                <a:gd name="T89" fmla="*/ 599 h 813"/>
                <a:gd name="T90" fmla="*/ 380 w 433"/>
                <a:gd name="T91" fmla="*/ 581 h 813"/>
                <a:gd name="T92" fmla="*/ 384 w 433"/>
                <a:gd name="T93" fmla="*/ 554 h 813"/>
                <a:gd name="T94" fmla="*/ 365 w 433"/>
                <a:gd name="T95" fmla="*/ 520 h 813"/>
                <a:gd name="T96" fmla="*/ 303 w 433"/>
                <a:gd name="T97" fmla="*/ 485 h 813"/>
                <a:gd name="T98" fmla="*/ 266 w 433"/>
                <a:gd name="T99" fmla="*/ 463 h 813"/>
                <a:gd name="T100" fmla="*/ 223 w 433"/>
                <a:gd name="T101" fmla="*/ 44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33" h="813">
                  <a:moveTo>
                    <a:pt x="185" y="302"/>
                  </a:moveTo>
                  <a:lnTo>
                    <a:pt x="187" y="299"/>
                  </a:lnTo>
                  <a:lnTo>
                    <a:pt x="188" y="288"/>
                  </a:lnTo>
                  <a:lnTo>
                    <a:pt x="190" y="271"/>
                  </a:lnTo>
                  <a:lnTo>
                    <a:pt x="192" y="252"/>
                  </a:lnTo>
                  <a:lnTo>
                    <a:pt x="193" y="233"/>
                  </a:lnTo>
                  <a:lnTo>
                    <a:pt x="193" y="216"/>
                  </a:lnTo>
                  <a:lnTo>
                    <a:pt x="192" y="200"/>
                  </a:lnTo>
                  <a:lnTo>
                    <a:pt x="189" y="191"/>
                  </a:lnTo>
                  <a:lnTo>
                    <a:pt x="182" y="186"/>
                  </a:lnTo>
                  <a:lnTo>
                    <a:pt x="174" y="180"/>
                  </a:lnTo>
                  <a:lnTo>
                    <a:pt x="167" y="175"/>
                  </a:lnTo>
                  <a:lnTo>
                    <a:pt x="158" y="171"/>
                  </a:lnTo>
                  <a:lnTo>
                    <a:pt x="150" y="168"/>
                  </a:lnTo>
                  <a:lnTo>
                    <a:pt x="143" y="164"/>
                  </a:lnTo>
                  <a:lnTo>
                    <a:pt x="140" y="161"/>
                  </a:lnTo>
                  <a:lnTo>
                    <a:pt x="139" y="159"/>
                  </a:lnTo>
                  <a:lnTo>
                    <a:pt x="140" y="157"/>
                  </a:lnTo>
                  <a:lnTo>
                    <a:pt x="141" y="154"/>
                  </a:lnTo>
                  <a:lnTo>
                    <a:pt x="142" y="153"/>
                  </a:lnTo>
                  <a:lnTo>
                    <a:pt x="143" y="152"/>
                  </a:lnTo>
                  <a:lnTo>
                    <a:pt x="143" y="151"/>
                  </a:lnTo>
                  <a:lnTo>
                    <a:pt x="143" y="150"/>
                  </a:lnTo>
                  <a:lnTo>
                    <a:pt x="143" y="150"/>
                  </a:lnTo>
                  <a:lnTo>
                    <a:pt x="143" y="149"/>
                  </a:lnTo>
                  <a:lnTo>
                    <a:pt x="144" y="150"/>
                  </a:lnTo>
                  <a:lnTo>
                    <a:pt x="145" y="150"/>
                  </a:lnTo>
                  <a:lnTo>
                    <a:pt x="149" y="150"/>
                  </a:lnTo>
                  <a:lnTo>
                    <a:pt x="151" y="150"/>
                  </a:lnTo>
                  <a:lnTo>
                    <a:pt x="154" y="150"/>
                  </a:lnTo>
                  <a:lnTo>
                    <a:pt x="158" y="150"/>
                  </a:lnTo>
                  <a:lnTo>
                    <a:pt x="160" y="148"/>
                  </a:lnTo>
                  <a:lnTo>
                    <a:pt x="162" y="147"/>
                  </a:lnTo>
                  <a:lnTo>
                    <a:pt x="164" y="141"/>
                  </a:lnTo>
                  <a:lnTo>
                    <a:pt x="167" y="135"/>
                  </a:lnTo>
                  <a:lnTo>
                    <a:pt x="168" y="130"/>
                  </a:lnTo>
                  <a:lnTo>
                    <a:pt x="169" y="124"/>
                  </a:lnTo>
                  <a:lnTo>
                    <a:pt x="170" y="120"/>
                  </a:lnTo>
                  <a:lnTo>
                    <a:pt x="171" y="115"/>
                  </a:lnTo>
                  <a:lnTo>
                    <a:pt x="171" y="113"/>
                  </a:lnTo>
                  <a:lnTo>
                    <a:pt x="171" y="112"/>
                  </a:lnTo>
                  <a:lnTo>
                    <a:pt x="171" y="112"/>
                  </a:lnTo>
                  <a:lnTo>
                    <a:pt x="172" y="112"/>
                  </a:lnTo>
                  <a:lnTo>
                    <a:pt x="173" y="112"/>
                  </a:lnTo>
                  <a:lnTo>
                    <a:pt x="175" y="112"/>
                  </a:lnTo>
                  <a:lnTo>
                    <a:pt x="177" y="112"/>
                  </a:lnTo>
                  <a:lnTo>
                    <a:pt x="178" y="111"/>
                  </a:lnTo>
                  <a:lnTo>
                    <a:pt x="179" y="110"/>
                  </a:lnTo>
                  <a:lnTo>
                    <a:pt x="180" y="109"/>
                  </a:lnTo>
                  <a:lnTo>
                    <a:pt x="180" y="105"/>
                  </a:lnTo>
                  <a:lnTo>
                    <a:pt x="179" y="101"/>
                  </a:lnTo>
                  <a:lnTo>
                    <a:pt x="178" y="96"/>
                  </a:lnTo>
                  <a:lnTo>
                    <a:pt x="175" y="91"/>
                  </a:lnTo>
                  <a:lnTo>
                    <a:pt x="173" y="85"/>
                  </a:lnTo>
                  <a:lnTo>
                    <a:pt x="171" y="80"/>
                  </a:lnTo>
                  <a:lnTo>
                    <a:pt x="170" y="75"/>
                  </a:lnTo>
                  <a:lnTo>
                    <a:pt x="169" y="72"/>
                  </a:lnTo>
                  <a:lnTo>
                    <a:pt x="168" y="67"/>
                  </a:lnTo>
                  <a:lnTo>
                    <a:pt x="167" y="62"/>
                  </a:lnTo>
                  <a:lnTo>
                    <a:pt x="164" y="55"/>
                  </a:lnTo>
                  <a:lnTo>
                    <a:pt x="162" y="47"/>
                  </a:lnTo>
                  <a:lnTo>
                    <a:pt x="159" y="40"/>
                  </a:lnTo>
                  <a:lnTo>
                    <a:pt x="155" y="32"/>
                  </a:lnTo>
                  <a:lnTo>
                    <a:pt x="151" y="25"/>
                  </a:lnTo>
                  <a:lnTo>
                    <a:pt x="145" y="21"/>
                  </a:lnTo>
                  <a:lnTo>
                    <a:pt x="140" y="16"/>
                  </a:lnTo>
                  <a:lnTo>
                    <a:pt x="133" y="12"/>
                  </a:lnTo>
                  <a:lnTo>
                    <a:pt x="128" y="7"/>
                  </a:lnTo>
                  <a:lnTo>
                    <a:pt x="121" y="4"/>
                  </a:lnTo>
                  <a:lnTo>
                    <a:pt x="114" y="1"/>
                  </a:lnTo>
                  <a:lnTo>
                    <a:pt x="106" y="0"/>
                  </a:lnTo>
                  <a:lnTo>
                    <a:pt x="99" y="0"/>
                  </a:lnTo>
                  <a:lnTo>
                    <a:pt x="91" y="2"/>
                  </a:lnTo>
                  <a:lnTo>
                    <a:pt x="82" y="5"/>
                  </a:lnTo>
                  <a:lnTo>
                    <a:pt x="75" y="7"/>
                  </a:lnTo>
                  <a:lnTo>
                    <a:pt x="69" y="10"/>
                  </a:lnTo>
                  <a:lnTo>
                    <a:pt x="64" y="13"/>
                  </a:lnTo>
                  <a:lnTo>
                    <a:pt x="60" y="16"/>
                  </a:lnTo>
                  <a:lnTo>
                    <a:pt x="56" y="21"/>
                  </a:lnTo>
                  <a:lnTo>
                    <a:pt x="54" y="26"/>
                  </a:lnTo>
                  <a:lnTo>
                    <a:pt x="53" y="34"/>
                  </a:lnTo>
                  <a:lnTo>
                    <a:pt x="53" y="42"/>
                  </a:lnTo>
                  <a:lnTo>
                    <a:pt x="52" y="50"/>
                  </a:lnTo>
                  <a:lnTo>
                    <a:pt x="52" y="57"/>
                  </a:lnTo>
                  <a:lnTo>
                    <a:pt x="52" y="65"/>
                  </a:lnTo>
                  <a:lnTo>
                    <a:pt x="52" y="72"/>
                  </a:lnTo>
                  <a:lnTo>
                    <a:pt x="53" y="79"/>
                  </a:lnTo>
                  <a:lnTo>
                    <a:pt x="55" y="84"/>
                  </a:lnTo>
                  <a:lnTo>
                    <a:pt x="57" y="89"/>
                  </a:lnTo>
                  <a:lnTo>
                    <a:pt x="60" y="93"/>
                  </a:lnTo>
                  <a:lnTo>
                    <a:pt x="62" y="100"/>
                  </a:lnTo>
                  <a:lnTo>
                    <a:pt x="64" y="106"/>
                  </a:lnTo>
                  <a:lnTo>
                    <a:pt x="66" y="114"/>
                  </a:lnTo>
                  <a:lnTo>
                    <a:pt x="67" y="123"/>
                  </a:lnTo>
                  <a:lnTo>
                    <a:pt x="69" y="130"/>
                  </a:lnTo>
                  <a:lnTo>
                    <a:pt x="70" y="137"/>
                  </a:lnTo>
                  <a:lnTo>
                    <a:pt x="71" y="141"/>
                  </a:lnTo>
                  <a:lnTo>
                    <a:pt x="69" y="145"/>
                  </a:lnTo>
                  <a:lnTo>
                    <a:pt x="62" y="151"/>
                  </a:lnTo>
                  <a:lnTo>
                    <a:pt x="52" y="157"/>
                  </a:lnTo>
                  <a:lnTo>
                    <a:pt x="41" y="162"/>
                  </a:lnTo>
                  <a:lnTo>
                    <a:pt x="30" y="169"/>
                  </a:lnTo>
                  <a:lnTo>
                    <a:pt x="20" y="174"/>
                  </a:lnTo>
                  <a:lnTo>
                    <a:pt x="12" y="180"/>
                  </a:lnTo>
                  <a:lnTo>
                    <a:pt x="10" y="186"/>
                  </a:lnTo>
                  <a:lnTo>
                    <a:pt x="7" y="190"/>
                  </a:lnTo>
                  <a:lnTo>
                    <a:pt x="5" y="194"/>
                  </a:lnTo>
                  <a:lnTo>
                    <a:pt x="3" y="200"/>
                  </a:lnTo>
                  <a:lnTo>
                    <a:pt x="1" y="206"/>
                  </a:lnTo>
                  <a:lnTo>
                    <a:pt x="0" y="213"/>
                  </a:lnTo>
                  <a:lnTo>
                    <a:pt x="0" y="223"/>
                  </a:lnTo>
                  <a:lnTo>
                    <a:pt x="2" y="236"/>
                  </a:lnTo>
                  <a:lnTo>
                    <a:pt x="6" y="251"/>
                  </a:lnTo>
                  <a:lnTo>
                    <a:pt x="13" y="269"/>
                  </a:lnTo>
                  <a:lnTo>
                    <a:pt x="17" y="289"/>
                  </a:lnTo>
                  <a:lnTo>
                    <a:pt x="21" y="309"/>
                  </a:lnTo>
                  <a:lnTo>
                    <a:pt x="23" y="330"/>
                  </a:lnTo>
                  <a:lnTo>
                    <a:pt x="24" y="349"/>
                  </a:lnTo>
                  <a:lnTo>
                    <a:pt x="24" y="366"/>
                  </a:lnTo>
                  <a:lnTo>
                    <a:pt x="24" y="379"/>
                  </a:lnTo>
                  <a:lnTo>
                    <a:pt x="23" y="388"/>
                  </a:lnTo>
                  <a:lnTo>
                    <a:pt x="23" y="397"/>
                  </a:lnTo>
                  <a:lnTo>
                    <a:pt x="22" y="407"/>
                  </a:lnTo>
                  <a:lnTo>
                    <a:pt x="23" y="418"/>
                  </a:lnTo>
                  <a:lnTo>
                    <a:pt x="24" y="432"/>
                  </a:lnTo>
                  <a:lnTo>
                    <a:pt x="26" y="446"/>
                  </a:lnTo>
                  <a:lnTo>
                    <a:pt x="30" y="461"/>
                  </a:lnTo>
                  <a:lnTo>
                    <a:pt x="34" y="476"/>
                  </a:lnTo>
                  <a:lnTo>
                    <a:pt x="41" y="492"/>
                  </a:lnTo>
                  <a:lnTo>
                    <a:pt x="48" y="503"/>
                  </a:lnTo>
                  <a:lnTo>
                    <a:pt x="59" y="512"/>
                  </a:lnTo>
                  <a:lnTo>
                    <a:pt x="70" y="517"/>
                  </a:lnTo>
                  <a:lnTo>
                    <a:pt x="82" y="521"/>
                  </a:lnTo>
                  <a:lnTo>
                    <a:pt x="93" y="524"/>
                  </a:lnTo>
                  <a:lnTo>
                    <a:pt x="103" y="525"/>
                  </a:lnTo>
                  <a:lnTo>
                    <a:pt x="111" y="525"/>
                  </a:lnTo>
                  <a:lnTo>
                    <a:pt x="116" y="526"/>
                  </a:lnTo>
                  <a:lnTo>
                    <a:pt x="126" y="527"/>
                  </a:lnTo>
                  <a:lnTo>
                    <a:pt x="140" y="529"/>
                  </a:lnTo>
                  <a:lnTo>
                    <a:pt x="154" y="530"/>
                  </a:lnTo>
                  <a:lnTo>
                    <a:pt x="170" y="531"/>
                  </a:lnTo>
                  <a:lnTo>
                    <a:pt x="185" y="531"/>
                  </a:lnTo>
                  <a:lnTo>
                    <a:pt x="200" y="532"/>
                  </a:lnTo>
                  <a:lnTo>
                    <a:pt x="212" y="533"/>
                  </a:lnTo>
                  <a:lnTo>
                    <a:pt x="222" y="534"/>
                  </a:lnTo>
                  <a:lnTo>
                    <a:pt x="232" y="536"/>
                  </a:lnTo>
                  <a:lnTo>
                    <a:pt x="244" y="541"/>
                  </a:lnTo>
                  <a:lnTo>
                    <a:pt x="258" y="545"/>
                  </a:lnTo>
                  <a:lnTo>
                    <a:pt x="271" y="551"/>
                  </a:lnTo>
                  <a:lnTo>
                    <a:pt x="283" y="555"/>
                  </a:lnTo>
                  <a:lnTo>
                    <a:pt x="295" y="560"/>
                  </a:lnTo>
                  <a:lnTo>
                    <a:pt x="301" y="563"/>
                  </a:lnTo>
                  <a:lnTo>
                    <a:pt x="305" y="564"/>
                  </a:lnTo>
                  <a:lnTo>
                    <a:pt x="303" y="566"/>
                  </a:lnTo>
                  <a:lnTo>
                    <a:pt x="303" y="572"/>
                  </a:lnTo>
                  <a:lnTo>
                    <a:pt x="302" y="581"/>
                  </a:lnTo>
                  <a:lnTo>
                    <a:pt x="301" y="592"/>
                  </a:lnTo>
                  <a:lnTo>
                    <a:pt x="300" y="604"/>
                  </a:lnTo>
                  <a:lnTo>
                    <a:pt x="299" y="617"/>
                  </a:lnTo>
                  <a:lnTo>
                    <a:pt x="298" y="629"/>
                  </a:lnTo>
                  <a:lnTo>
                    <a:pt x="298" y="639"/>
                  </a:lnTo>
                  <a:lnTo>
                    <a:pt x="299" y="649"/>
                  </a:lnTo>
                  <a:lnTo>
                    <a:pt x="300" y="663"/>
                  </a:lnTo>
                  <a:lnTo>
                    <a:pt x="302" y="678"/>
                  </a:lnTo>
                  <a:lnTo>
                    <a:pt x="306" y="693"/>
                  </a:lnTo>
                  <a:lnTo>
                    <a:pt x="308" y="709"/>
                  </a:lnTo>
                  <a:lnTo>
                    <a:pt x="309" y="722"/>
                  </a:lnTo>
                  <a:lnTo>
                    <a:pt x="309" y="735"/>
                  </a:lnTo>
                  <a:lnTo>
                    <a:pt x="308" y="742"/>
                  </a:lnTo>
                  <a:lnTo>
                    <a:pt x="306" y="749"/>
                  </a:lnTo>
                  <a:lnTo>
                    <a:pt x="305" y="755"/>
                  </a:lnTo>
                  <a:lnTo>
                    <a:pt x="303" y="760"/>
                  </a:lnTo>
                  <a:lnTo>
                    <a:pt x="302" y="765"/>
                  </a:lnTo>
                  <a:lnTo>
                    <a:pt x="302" y="768"/>
                  </a:lnTo>
                  <a:lnTo>
                    <a:pt x="302" y="771"/>
                  </a:lnTo>
                  <a:lnTo>
                    <a:pt x="302" y="774"/>
                  </a:lnTo>
                  <a:lnTo>
                    <a:pt x="302" y="774"/>
                  </a:lnTo>
                  <a:lnTo>
                    <a:pt x="310" y="796"/>
                  </a:lnTo>
                  <a:lnTo>
                    <a:pt x="312" y="796"/>
                  </a:lnTo>
                  <a:lnTo>
                    <a:pt x="317" y="796"/>
                  </a:lnTo>
                  <a:lnTo>
                    <a:pt x="324" y="796"/>
                  </a:lnTo>
                  <a:lnTo>
                    <a:pt x="332" y="796"/>
                  </a:lnTo>
                  <a:lnTo>
                    <a:pt x="341" y="797"/>
                  </a:lnTo>
                  <a:lnTo>
                    <a:pt x="349" y="797"/>
                  </a:lnTo>
                  <a:lnTo>
                    <a:pt x="357" y="798"/>
                  </a:lnTo>
                  <a:lnTo>
                    <a:pt x="362" y="800"/>
                  </a:lnTo>
                  <a:lnTo>
                    <a:pt x="369" y="801"/>
                  </a:lnTo>
                  <a:lnTo>
                    <a:pt x="376" y="804"/>
                  </a:lnTo>
                  <a:lnTo>
                    <a:pt x="384" y="806"/>
                  </a:lnTo>
                  <a:lnTo>
                    <a:pt x="391" y="808"/>
                  </a:lnTo>
                  <a:lnTo>
                    <a:pt x="399" y="809"/>
                  </a:lnTo>
                  <a:lnTo>
                    <a:pt x="407" y="810"/>
                  </a:lnTo>
                  <a:lnTo>
                    <a:pt x="413" y="812"/>
                  </a:lnTo>
                  <a:lnTo>
                    <a:pt x="417" y="810"/>
                  </a:lnTo>
                  <a:lnTo>
                    <a:pt x="420" y="809"/>
                  </a:lnTo>
                  <a:lnTo>
                    <a:pt x="424" y="807"/>
                  </a:lnTo>
                  <a:lnTo>
                    <a:pt x="427" y="805"/>
                  </a:lnTo>
                  <a:lnTo>
                    <a:pt x="430" y="803"/>
                  </a:lnTo>
                  <a:lnTo>
                    <a:pt x="432" y="799"/>
                  </a:lnTo>
                  <a:lnTo>
                    <a:pt x="432" y="797"/>
                  </a:lnTo>
                  <a:lnTo>
                    <a:pt x="428" y="794"/>
                  </a:lnTo>
                  <a:lnTo>
                    <a:pt x="423" y="790"/>
                  </a:lnTo>
                  <a:lnTo>
                    <a:pt x="415" y="786"/>
                  </a:lnTo>
                  <a:lnTo>
                    <a:pt x="404" y="783"/>
                  </a:lnTo>
                  <a:lnTo>
                    <a:pt x="393" y="777"/>
                  </a:lnTo>
                  <a:lnTo>
                    <a:pt x="381" y="771"/>
                  </a:lnTo>
                  <a:lnTo>
                    <a:pt x="371" y="766"/>
                  </a:lnTo>
                  <a:lnTo>
                    <a:pt x="364" y="760"/>
                  </a:lnTo>
                  <a:lnTo>
                    <a:pt x="357" y="754"/>
                  </a:lnTo>
                  <a:lnTo>
                    <a:pt x="356" y="748"/>
                  </a:lnTo>
                  <a:lnTo>
                    <a:pt x="356" y="742"/>
                  </a:lnTo>
                  <a:lnTo>
                    <a:pt x="356" y="736"/>
                  </a:lnTo>
                  <a:lnTo>
                    <a:pt x="356" y="728"/>
                  </a:lnTo>
                  <a:lnTo>
                    <a:pt x="357" y="719"/>
                  </a:lnTo>
                  <a:lnTo>
                    <a:pt x="358" y="709"/>
                  </a:lnTo>
                  <a:lnTo>
                    <a:pt x="359" y="700"/>
                  </a:lnTo>
                  <a:lnTo>
                    <a:pt x="361" y="690"/>
                  </a:lnTo>
                  <a:lnTo>
                    <a:pt x="362" y="679"/>
                  </a:lnTo>
                  <a:lnTo>
                    <a:pt x="366" y="668"/>
                  </a:lnTo>
                  <a:lnTo>
                    <a:pt x="368" y="656"/>
                  </a:lnTo>
                  <a:lnTo>
                    <a:pt x="370" y="642"/>
                  </a:lnTo>
                  <a:lnTo>
                    <a:pt x="371" y="629"/>
                  </a:lnTo>
                  <a:lnTo>
                    <a:pt x="374" y="617"/>
                  </a:lnTo>
                  <a:lnTo>
                    <a:pt x="374" y="607"/>
                  </a:lnTo>
                  <a:lnTo>
                    <a:pt x="375" y="599"/>
                  </a:lnTo>
                  <a:lnTo>
                    <a:pt x="375" y="594"/>
                  </a:lnTo>
                  <a:lnTo>
                    <a:pt x="375" y="592"/>
                  </a:lnTo>
                  <a:lnTo>
                    <a:pt x="376" y="589"/>
                  </a:lnTo>
                  <a:lnTo>
                    <a:pt x="378" y="585"/>
                  </a:lnTo>
                  <a:lnTo>
                    <a:pt x="380" y="581"/>
                  </a:lnTo>
                  <a:lnTo>
                    <a:pt x="383" y="576"/>
                  </a:lnTo>
                  <a:lnTo>
                    <a:pt x="385" y="572"/>
                  </a:lnTo>
                  <a:lnTo>
                    <a:pt x="386" y="566"/>
                  </a:lnTo>
                  <a:lnTo>
                    <a:pt x="385" y="561"/>
                  </a:lnTo>
                  <a:lnTo>
                    <a:pt x="384" y="554"/>
                  </a:lnTo>
                  <a:lnTo>
                    <a:pt x="383" y="548"/>
                  </a:lnTo>
                  <a:lnTo>
                    <a:pt x="380" y="541"/>
                  </a:lnTo>
                  <a:lnTo>
                    <a:pt x="377" y="534"/>
                  </a:lnTo>
                  <a:lnTo>
                    <a:pt x="372" y="526"/>
                  </a:lnTo>
                  <a:lnTo>
                    <a:pt x="365" y="520"/>
                  </a:lnTo>
                  <a:lnTo>
                    <a:pt x="355" y="512"/>
                  </a:lnTo>
                  <a:lnTo>
                    <a:pt x="340" y="505"/>
                  </a:lnTo>
                  <a:lnTo>
                    <a:pt x="326" y="499"/>
                  </a:lnTo>
                  <a:lnTo>
                    <a:pt x="313" y="491"/>
                  </a:lnTo>
                  <a:lnTo>
                    <a:pt x="303" y="485"/>
                  </a:lnTo>
                  <a:lnTo>
                    <a:pt x="296" y="478"/>
                  </a:lnTo>
                  <a:lnTo>
                    <a:pt x="288" y="474"/>
                  </a:lnTo>
                  <a:lnTo>
                    <a:pt x="281" y="468"/>
                  </a:lnTo>
                  <a:lnTo>
                    <a:pt x="275" y="465"/>
                  </a:lnTo>
                  <a:lnTo>
                    <a:pt x="266" y="463"/>
                  </a:lnTo>
                  <a:lnTo>
                    <a:pt x="257" y="460"/>
                  </a:lnTo>
                  <a:lnTo>
                    <a:pt x="248" y="456"/>
                  </a:lnTo>
                  <a:lnTo>
                    <a:pt x="239" y="452"/>
                  </a:lnTo>
                  <a:lnTo>
                    <a:pt x="230" y="446"/>
                  </a:lnTo>
                  <a:lnTo>
                    <a:pt x="223" y="442"/>
                  </a:lnTo>
                  <a:lnTo>
                    <a:pt x="218" y="438"/>
                  </a:lnTo>
                  <a:lnTo>
                    <a:pt x="214" y="435"/>
                  </a:lnTo>
                  <a:lnTo>
                    <a:pt x="213" y="434"/>
                  </a:lnTo>
                  <a:lnTo>
                    <a:pt x="185" y="30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64" name="Freeform 48"/>
            <p:cNvSpPr>
              <a:spLocks/>
            </p:cNvSpPr>
            <p:nvPr/>
          </p:nvSpPr>
          <p:spPr bwMode="auto">
            <a:xfrm>
              <a:off x="2364" y="912"/>
              <a:ext cx="153" cy="262"/>
            </a:xfrm>
            <a:custGeom>
              <a:avLst/>
              <a:gdLst>
                <a:gd name="T0" fmla="*/ 64 w 153"/>
                <a:gd name="T1" fmla="*/ 261 h 262"/>
                <a:gd name="T2" fmla="*/ 84 w 153"/>
                <a:gd name="T3" fmla="*/ 259 h 262"/>
                <a:gd name="T4" fmla="*/ 115 w 153"/>
                <a:gd name="T5" fmla="*/ 253 h 262"/>
                <a:gd name="T6" fmla="*/ 140 w 153"/>
                <a:gd name="T7" fmla="*/ 239 h 262"/>
                <a:gd name="T8" fmla="*/ 152 w 153"/>
                <a:gd name="T9" fmla="*/ 217 h 262"/>
                <a:gd name="T10" fmla="*/ 144 w 153"/>
                <a:gd name="T11" fmla="*/ 191 h 262"/>
                <a:gd name="T12" fmla="*/ 125 w 153"/>
                <a:gd name="T13" fmla="*/ 162 h 262"/>
                <a:gd name="T14" fmla="*/ 105 w 153"/>
                <a:gd name="T15" fmla="*/ 131 h 262"/>
                <a:gd name="T16" fmla="*/ 96 w 153"/>
                <a:gd name="T17" fmla="*/ 94 h 262"/>
                <a:gd name="T18" fmla="*/ 105 w 153"/>
                <a:gd name="T19" fmla="*/ 59 h 262"/>
                <a:gd name="T20" fmla="*/ 121 w 153"/>
                <a:gd name="T21" fmla="*/ 33 h 262"/>
                <a:gd name="T22" fmla="*/ 129 w 153"/>
                <a:gd name="T23" fmla="*/ 14 h 262"/>
                <a:gd name="T24" fmla="*/ 116 w 153"/>
                <a:gd name="T25" fmla="*/ 5 h 262"/>
                <a:gd name="T26" fmla="*/ 83 w 153"/>
                <a:gd name="T27" fmla="*/ 1 h 262"/>
                <a:gd name="T28" fmla="*/ 46 w 153"/>
                <a:gd name="T29" fmla="*/ 1 h 262"/>
                <a:gd name="T30" fmla="*/ 17 w 153"/>
                <a:gd name="T31" fmla="*/ 5 h 262"/>
                <a:gd name="T32" fmla="*/ 7 w 153"/>
                <a:gd name="T33" fmla="*/ 15 h 262"/>
                <a:gd name="T34" fmla="*/ 2 w 153"/>
                <a:gd name="T35" fmla="*/ 24 h 262"/>
                <a:gd name="T36" fmla="*/ 0 w 153"/>
                <a:gd name="T37" fmla="*/ 34 h 262"/>
                <a:gd name="T38" fmla="*/ 3 w 153"/>
                <a:gd name="T39" fmla="*/ 51 h 262"/>
                <a:gd name="T40" fmla="*/ 12 w 153"/>
                <a:gd name="T41" fmla="*/ 75 h 262"/>
                <a:gd name="T42" fmla="*/ 19 w 153"/>
                <a:gd name="T43" fmla="*/ 92 h 262"/>
                <a:gd name="T44" fmla="*/ 23 w 153"/>
                <a:gd name="T45" fmla="*/ 104 h 262"/>
                <a:gd name="T46" fmla="*/ 25 w 153"/>
                <a:gd name="T47" fmla="*/ 123 h 262"/>
                <a:gd name="T48" fmla="*/ 26 w 153"/>
                <a:gd name="T49" fmla="*/ 152 h 262"/>
                <a:gd name="T50" fmla="*/ 25 w 153"/>
                <a:gd name="T51" fmla="*/ 173 h 262"/>
                <a:gd name="T52" fmla="*/ 23 w 153"/>
                <a:gd name="T53" fmla="*/ 188 h 262"/>
                <a:gd name="T54" fmla="*/ 22 w 153"/>
                <a:gd name="T55" fmla="*/ 203 h 262"/>
                <a:gd name="T56" fmla="*/ 23 w 153"/>
                <a:gd name="T57" fmla="*/ 223 h 262"/>
                <a:gd name="T58" fmla="*/ 27 w 153"/>
                <a:gd name="T59" fmla="*/ 237 h 262"/>
                <a:gd name="T60" fmla="*/ 32 w 153"/>
                <a:gd name="T61" fmla="*/ 246 h 262"/>
                <a:gd name="T62" fmla="*/ 38 w 153"/>
                <a:gd name="T63" fmla="*/ 251 h 262"/>
                <a:gd name="T64" fmla="*/ 43 w 153"/>
                <a:gd name="T65" fmla="*/ 255 h 262"/>
                <a:gd name="T66" fmla="*/ 50 w 153"/>
                <a:gd name="T67" fmla="*/ 257 h 262"/>
                <a:gd name="T68" fmla="*/ 57 w 153"/>
                <a:gd name="T69" fmla="*/ 259 h 262"/>
                <a:gd name="T70" fmla="*/ 60 w 153"/>
                <a:gd name="T71" fmla="*/ 26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3" h="262">
                  <a:moveTo>
                    <a:pt x="61" y="261"/>
                  </a:moveTo>
                  <a:lnTo>
                    <a:pt x="64" y="261"/>
                  </a:lnTo>
                  <a:lnTo>
                    <a:pt x="72" y="259"/>
                  </a:lnTo>
                  <a:lnTo>
                    <a:pt x="84" y="259"/>
                  </a:lnTo>
                  <a:lnTo>
                    <a:pt x="99" y="256"/>
                  </a:lnTo>
                  <a:lnTo>
                    <a:pt x="115" y="253"/>
                  </a:lnTo>
                  <a:lnTo>
                    <a:pt x="129" y="247"/>
                  </a:lnTo>
                  <a:lnTo>
                    <a:pt x="140" y="239"/>
                  </a:lnTo>
                  <a:lnTo>
                    <a:pt x="148" y="229"/>
                  </a:lnTo>
                  <a:lnTo>
                    <a:pt x="152" y="217"/>
                  </a:lnTo>
                  <a:lnTo>
                    <a:pt x="149" y="204"/>
                  </a:lnTo>
                  <a:lnTo>
                    <a:pt x="144" y="191"/>
                  </a:lnTo>
                  <a:lnTo>
                    <a:pt x="135" y="176"/>
                  </a:lnTo>
                  <a:lnTo>
                    <a:pt x="125" y="162"/>
                  </a:lnTo>
                  <a:lnTo>
                    <a:pt x="115" y="147"/>
                  </a:lnTo>
                  <a:lnTo>
                    <a:pt x="105" y="131"/>
                  </a:lnTo>
                  <a:lnTo>
                    <a:pt x="98" y="114"/>
                  </a:lnTo>
                  <a:lnTo>
                    <a:pt x="96" y="94"/>
                  </a:lnTo>
                  <a:lnTo>
                    <a:pt x="99" y="76"/>
                  </a:lnTo>
                  <a:lnTo>
                    <a:pt x="105" y="59"/>
                  </a:lnTo>
                  <a:lnTo>
                    <a:pt x="114" y="45"/>
                  </a:lnTo>
                  <a:lnTo>
                    <a:pt x="121" y="33"/>
                  </a:lnTo>
                  <a:lnTo>
                    <a:pt x="127" y="23"/>
                  </a:lnTo>
                  <a:lnTo>
                    <a:pt x="129" y="14"/>
                  </a:lnTo>
                  <a:lnTo>
                    <a:pt x="126" y="8"/>
                  </a:lnTo>
                  <a:lnTo>
                    <a:pt x="116" y="5"/>
                  </a:lnTo>
                  <a:lnTo>
                    <a:pt x="101" y="3"/>
                  </a:lnTo>
                  <a:lnTo>
                    <a:pt x="83" y="1"/>
                  </a:lnTo>
                  <a:lnTo>
                    <a:pt x="64" y="0"/>
                  </a:lnTo>
                  <a:lnTo>
                    <a:pt x="46" y="1"/>
                  </a:lnTo>
                  <a:lnTo>
                    <a:pt x="30" y="2"/>
                  </a:lnTo>
                  <a:lnTo>
                    <a:pt x="17" y="5"/>
                  </a:lnTo>
                  <a:lnTo>
                    <a:pt x="11" y="11"/>
                  </a:lnTo>
                  <a:lnTo>
                    <a:pt x="7" y="15"/>
                  </a:lnTo>
                  <a:lnTo>
                    <a:pt x="5" y="19"/>
                  </a:lnTo>
                  <a:lnTo>
                    <a:pt x="2" y="24"/>
                  </a:lnTo>
                  <a:lnTo>
                    <a:pt x="1" y="28"/>
                  </a:lnTo>
                  <a:lnTo>
                    <a:pt x="0" y="34"/>
                  </a:lnTo>
                  <a:lnTo>
                    <a:pt x="1" y="41"/>
                  </a:lnTo>
                  <a:lnTo>
                    <a:pt x="3" y="51"/>
                  </a:lnTo>
                  <a:lnTo>
                    <a:pt x="7" y="63"/>
                  </a:lnTo>
                  <a:lnTo>
                    <a:pt x="12" y="75"/>
                  </a:lnTo>
                  <a:lnTo>
                    <a:pt x="15" y="85"/>
                  </a:lnTo>
                  <a:lnTo>
                    <a:pt x="19" y="92"/>
                  </a:lnTo>
                  <a:lnTo>
                    <a:pt x="21" y="97"/>
                  </a:lnTo>
                  <a:lnTo>
                    <a:pt x="23" y="104"/>
                  </a:lnTo>
                  <a:lnTo>
                    <a:pt x="24" y="112"/>
                  </a:lnTo>
                  <a:lnTo>
                    <a:pt x="25" y="123"/>
                  </a:lnTo>
                  <a:lnTo>
                    <a:pt x="26" y="137"/>
                  </a:lnTo>
                  <a:lnTo>
                    <a:pt x="26" y="152"/>
                  </a:lnTo>
                  <a:lnTo>
                    <a:pt x="26" y="164"/>
                  </a:lnTo>
                  <a:lnTo>
                    <a:pt x="25" y="173"/>
                  </a:lnTo>
                  <a:lnTo>
                    <a:pt x="24" y="181"/>
                  </a:lnTo>
                  <a:lnTo>
                    <a:pt x="23" y="188"/>
                  </a:lnTo>
                  <a:lnTo>
                    <a:pt x="22" y="195"/>
                  </a:lnTo>
                  <a:lnTo>
                    <a:pt x="22" y="203"/>
                  </a:lnTo>
                  <a:lnTo>
                    <a:pt x="22" y="213"/>
                  </a:lnTo>
                  <a:lnTo>
                    <a:pt x="23" y="223"/>
                  </a:lnTo>
                  <a:lnTo>
                    <a:pt x="25" y="231"/>
                  </a:lnTo>
                  <a:lnTo>
                    <a:pt x="27" y="237"/>
                  </a:lnTo>
                  <a:lnTo>
                    <a:pt x="30" y="242"/>
                  </a:lnTo>
                  <a:lnTo>
                    <a:pt x="32" y="246"/>
                  </a:lnTo>
                  <a:lnTo>
                    <a:pt x="34" y="248"/>
                  </a:lnTo>
                  <a:lnTo>
                    <a:pt x="38" y="251"/>
                  </a:lnTo>
                  <a:lnTo>
                    <a:pt x="41" y="253"/>
                  </a:lnTo>
                  <a:lnTo>
                    <a:pt x="43" y="255"/>
                  </a:lnTo>
                  <a:lnTo>
                    <a:pt x="46" y="256"/>
                  </a:lnTo>
                  <a:lnTo>
                    <a:pt x="50" y="257"/>
                  </a:lnTo>
                  <a:lnTo>
                    <a:pt x="53" y="258"/>
                  </a:lnTo>
                  <a:lnTo>
                    <a:pt x="57" y="259"/>
                  </a:lnTo>
                  <a:lnTo>
                    <a:pt x="59" y="261"/>
                  </a:lnTo>
                  <a:lnTo>
                    <a:pt x="60" y="261"/>
                  </a:lnTo>
                  <a:lnTo>
                    <a:pt x="61" y="261"/>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65" name="Freeform 49"/>
            <p:cNvSpPr>
              <a:spLocks/>
            </p:cNvSpPr>
            <p:nvPr/>
          </p:nvSpPr>
          <p:spPr bwMode="auto">
            <a:xfrm>
              <a:off x="2422" y="728"/>
              <a:ext cx="433" cy="813"/>
            </a:xfrm>
            <a:custGeom>
              <a:avLst/>
              <a:gdLst>
                <a:gd name="T0" fmla="*/ 192 w 433"/>
                <a:gd name="T1" fmla="*/ 257 h 813"/>
                <a:gd name="T2" fmla="*/ 183 w 433"/>
                <a:gd name="T3" fmla="*/ 186 h 813"/>
                <a:gd name="T4" fmla="*/ 144 w 433"/>
                <a:gd name="T5" fmla="*/ 164 h 813"/>
                <a:gd name="T6" fmla="*/ 142 w 433"/>
                <a:gd name="T7" fmla="*/ 153 h 813"/>
                <a:gd name="T8" fmla="*/ 144 w 433"/>
                <a:gd name="T9" fmla="*/ 150 h 813"/>
                <a:gd name="T10" fmla="*/ 154 w 433"/>
                <a:gd name="T11" fmla="*/ 150 h 813"/>
                <a:gd name="T12" fmla="*/ 167 w 433"/>
                <a:gd name="T13" fmla="*/ 137 h 813"/>
                <a:gd name="T14" fmla="*/ 171 w 433"/>
                <a:gd name="T15" fmla="*/ 113 h 813"/>
                <a:gd name="T16" fmla="*/ 175 w 433"/>
                <a:gd name="T17" fmla="*/ 113 h 813"/>
                <a:gd name="T18" fmla="*/ 180 w 433"/>
                <a:gd name="T19" fmla="*/ 105 h 813"/>
                <a:gd name="T20" fmla="*/ 171 w 433"/>
                <a:gd name="T21" fmla="*/ 80 h 813"/>
                <a:gd name="T22" fmla="*/ 165 w 433"/>
                <a:gd name="T23" fmla="*/ 55 h 813"/>
                <a:gd name="T24" fmla="*/ 145 w 433"/>
                <a:gd name="T25" fmla="*/ 21 h 813"/>
                <a:gd name="T26" fmla="*/ 114 w 433"/>
                <a:gd name="T27" fmla="*/ 1 h 813"/>
                <a:gd name="T28" fmla="*/ 75 w 433"/>
                <a:gd name="T29" fmla="*/ 7 h 813"/>
                <a:gd name="T30" fmla="*/ 55 w 433"/>
                <a:gd name="T31" fmla="*/ 26 h 813"/>
                <a:gd name="T32" fmla="*/ 52 w 433"/>
                <a:gd name="T33" fmla="*/ 65 h 813"/>
                <a:gd name="T34" fmla="*/ 61 w 433"/>
                <a:gd name="T35" fmla="*/ 93 h 813"/>
                <a:gd name="T36" fmla="*/ 70 w 433"/>
                <a:gd name="T37" fmla="*/ 130 h 813"/>
                <a:gd name="T38" fmla="*/ 52 w 433"/>
                <a:gd name="T39" fmla="*/ 157 h 813"/>
                <a:gd name="T40" fmla="*/ 10 w 433"/>
                <a:gd name="T41" fmla="*/ 186 h 813"/>
                <a:gd name="T42" fmla="*/ 0 w 433"/>
                <a:gd name="T43" fmla="*/ 213 h 813"/>
                <a:gd name="T44" fmla="*/ 17 w 433"/>
                <a:gd name="T45" fmla="*/ 289 h 813"/>
                <a:gd name="T46" fmla="*/ 24 w 433"/>
                <a:gd name="T47" fmla="*/ 379 h 813"/>
                <a:gd name="T48" fmla="*/ 24 w 433"/>
                <a:gd name="T49" fmla="*/ 432 h 813"/>
                <a:gd name="T50" fmla="*/ 50 w 433"/>
                <a:gd name="T51" fmla="*/ 504 h 813"/>
                <a:gd name="T52" fmla="*/ 104 w 433"/>
                <a:gd name="T53" fmla="*/ 540 h 813"/>
                <a:gd name="T54" fmla="*/ 155 w 433"/>
                <a:gd name="T55" fmla="*/ 542 h 813"/>
                <a:gd name="T56" fmla="*/ 222 w 433"/>
                <a:gd name="T57" fmla="*/ 534 h 813"/>
                <a:gd name="T58" fmla="*/ 285 w 433"/>
                <a:gd name="T59" fmla="*/ 556 h 813"/>
                <a:gd name="T60" fmla="*/ 303 w 433"/>
                <a:gd name="T61" fmla="*/ 573 h 813"/>
                <a:gd name="T62" fmla="*/ 298 w 433"/>
                <a:gd name="T63" fmla="*/ 629 h 813"/>
                <a:gd name="T64" fmla="*/ 306 w 433"/>
                <a:gd name="T65" fmla="*/ 693 h 813"/>
                <a:gd name="T66" fmla="*/ 306 w 433"/>
                <a:gd name="T67" fmla="*/ 749 h 813"/>
                <a:gd name="T68" fmla="*/ 303 w 433"/>
                <a:gd name="T69" fmla="*/ 771 h 813"/>
                <a:gd name="T70" fmla="*/ 317 w 433"/>
                <a:gd name="T71" fmla="*/ 796 h 813"/>
                <a:gd name="T72" fmla="*/ 358 w 433"/>
                <a:gd name="T73" fmla="*/ 798 h 813"/>
                <a:gd name="T74" fmla="*/ 393 w 433"/>
                <a:gd name="T75" fmla="*/ 808 h 813"/>
                <a:gd name="T76" fmla="*/ 420 w 433"/>
                <a:gd name="T77" fmla="*/ 809 h 813"/>
                <a:gd name="T78" fmla="*/ 432 w 433"/>
                <a:gd name="T79" fmla="*/ 797 h 813"/>
                <a:gd name="T80" fmla="*/ 394 w 433"/>
                <a:gd name="T81" fmla="*/ 777 h 813"/>
                <a:gd name="T82" fmla="*/ 356 w 433"/>
                <a:gd name="T83" fmla="*/ 749 h 813"/>
                <a:gd name="T84" fmla="*/ 358 w 433"/>
                <a:gd name="T85" fmla="*/ 710 h 813"/>
                <a:gd name="T86" fmla="*/ 368 w 433"/>
                <a:gd name="T87" fmla="*/ 656 h 813"/>
                <a:gd name="T88" fmla="*/ 375 w 433"/>
                <a:gd name="T89" fmla="*/ 599 h 813"/>
                <a:gd name="T90" fmla="*/ 381 w 433"/>
                <a:gd name="T91" fmla="*/ 582 h 813"/>
                <a:gd name="T92" fmla="*/ 384 w 433"/>
                <a:gd name="T93" fmla="*/ 554 h 813"/>
                <a:gd name="T94" fmla="*/ 365 w 433"/>
                <a:gd name="T95" fmla="*/ 520 h 813"/>
                <a:gd name="T96" fmla="*/ 305 w 433"/>
                <a:gd name="T97" fmla="*/ 485 h 813"/>
                <a:gd name="T98" fmla="*/ 267 w 433"/>
                <a:gd name="T99" fmla="*/ 463 h 813"/>
                <a:gd name="T100" fmla="*/ 223 w 433"/>
                <a:gd name="T101" fmla="*/ 44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33" h="813">
                  <a:moveTo>
                    <a:pt x="187" y="309"/>
                  </a:moveTo>
                  <a:lnTo>
                    <a:pt x="187" y="305"/>
                  </a:lnTo>
                  <a:lnTo>
                    <a:pt x="189" y="294"/>
                  </a:lnTo>
                  <a:lnTo>
                    <a:pt x="190" y="277"/>
                  </a:lnTo>
                  <a:lnTo>
                    <a:pt x="192" y="257"/>
                  </a:lnTo>
                  <a:lnTo>
                    <a:pt x="193" y="236"/>
                  </a:lnTo>
                  <a:lnTo>
                    <a:pt x="193" y="217"/>
                  </a:lnTo>
                  <a:lnTo>
                    <a:pt x="192" y="201"/>
                  </a:lnTo>
                  <a:lnTo>
                    <a:pt x="189" y="191"/>
                  </a:lnTo>
                  <a:lnTo>
                    <a:pt x="183" y="186"/>
                  </a:lnTo>
                  <a:lnTo>
                    <a:pt x="175" y="180"/>
                  </a:lnTo>
                  <a:lnTo>
                    <a:pt x="167" y="175"/>
                  </a:lnTo>
                  <a:lnTo>
                    <a:pt x="158" y="171"/>
                  </a:lnTo>
                  <a:lnTo>
                    <a:pt x="150" y="168"/>
                  </a:lnTo>
                  <a:lnTo>
                    <a:pt x="144" y="164"/>
                  </a:lnTo>
                  <a:lnTo>
                    <a:pt x="140" y="161"/>
                  </a:lnTo>
                  <a:lnTo>
                    <a:pt x="140" y="159"/>
                  </a:lnTo>
                  <a:lnTo>
                    <a:pt x="141" y="157"/>
                  </a:lnTo>
                  <a:lnTo>
                    <a:pt x="142" y="155"/>
                  </a:lnTo>
                  <a:lnTo>
                    <a:pt x="142" y="153"/>
                  </a:lnTo>
                  <a:lnTo>
                    <a:pt x="143" y="152"/>
                  </a:lnTo>
                  <a:lnTo>
                    <a:pt x="143" y="151"/>
                  </a:lnTo>
                  <a:lnTo>
                    <a:pt x="144" y="150"/>
                  </a:lnTo>
                  <a:lnTo>
                    <a:pt x="144" y="150"/>
                  </a:lnTo>
                  <a:lnTo>
                    <a:pt x="144" y="150"/>
                  </a:lnTo>
                  <a:lnTo>
                    <a:pt x="144" y="150"/>
                  </a:lnTo>
                  <a:lnTo>
                    <a:pt x="146" y="150"/>
                  </a:lnTo>
                  <a:lnTo>
                    <a:pt x="149" y="150"/>
                  </a:lnTo>
                  <a:lnTo>
                    <a:pt x="152" y="150"/>
                  </a:lnTo>
                  <a:lnTo>
                    <a:pt x="154" y="150"/>
                  </a:lnTo>
                  <a:lnTo>
                    <a:pt x="158" y="150"/>
                  </a:lnTo>
                  <a:lnTo>
                    <a:pt x="161" y="149"/>
                  </a:lnTo>
                  <a:lnTo>
                    <a:pt x="162" y="147"/>
                  </a:lnTo>
                  <a:lnTo>
                    <a:pt x="165" y="142"/>
                  </a:lnTo>
                  <a:lnTo>
                    <a:pt x="167" y="137"/>
                  </a:lnTo>
                  <a:lnTo>
                    <a:pt x="169" y="131"/>
                  </a:lnTo>
                  <a:lnTo>
                    <a:pt x="170" y="124"/>
                  </a:lnTo>
                  <a:lnTo>
                    <a:pt x="171" y="120"/>
                  </a:lnTo>
                  <a:lnTo>
                    <a:pt x="171" y="115"/>
                  </a:lnTo>
                  <a:lnTo>
                    <a:pt x="171" y="113"/>
                  </a:lnTo>
                  <a:lnTo>
                    <a:pt x="171" y="112"/>
                  </a:lnTo>
                  <a:lnTo>
                    <a:pt x="172" y="112"/>
                  </a:lnTo>
                  <a:lnTo>
                    <a:pt x="173" y="112"/>
                  </a:lnTo>
                  <a:lnTo>
                    <a:pt x="174" y="113"/>
                  </a:lnTo>
                  <a:lnTo>
                    <a:pt x="175" y="113"/>
                  </a:lnTo>
                  <a:lnTo>
                    <a:pt x="177" y="112"/>
                  </a:lnTo>
                  <a:lnTo>
                    <a:pt x="179" y="112"/>
                  </a:lnTo>
                  <a:lnTo>
                    <a:pt x="180" y="111"/>
                  </a:lnTo>
                  <a:lnTo>
                    <a:pt x="181" y="109"/>
                  </a:lnTo>
                  <a:lnTo>
                    <a:pt x="180" y="105"/>
                  </a:lnTo>
                  <a:lnTo>
                    <a:pt x="179" y="101"/>
                  </a:lnTo>
                  <a:lnTo>
                    <a:pt x="178" y="96"/>
                  </a:lnTo>
                  <a:lnTo>
                    <a:pt x="175" y="91"/>
                  </a:lnTo>
                  <a:lnTo>
                    <a:pt x="173" y="85"/>
                  </a:lnTo>
                  <a:lnTo>
                    <a:pt x="171" y="80"/>
                  </a:lnTo>
                  <a:lnTo>
                    <a:pt x="170" y="75"/>
                  </a:lnTo>
                  <a:lnTo>
                    <a:pt x="169" y="72"/>
                  </a:lnTo>
                  <a:lnTo>
                    <a:pt x="168" y="67"/>
                  </a:lnTo>
                  <a:lnTo>
                    <a:pt x="167" y="62"/>
                  </a:lnTo>
                  <a:lnTo>
                    <a:pt x="165" y="55"/>
                  </a:lnTo>
                  <a:lnTo>
                    <a:pt x="163" y="47"/>
                  </a:lnTo>
                  <a:lnTo>
                    <a:pt x="160" y="40"/>
                  </a:lnTo>
                  <a:lnTo>
                    <a:pt x="155" y="32"/>
                  </a:lnTo>
                  <a:lnTo>
                    <a:pt x="151" y="25"/>
                  </a:lnTo>
                  <a:lnTo>
                    <a:pt x="145" y="21"/>
                  </a:lnTo>
                  <a:lnTo>
                    <a:pt x="140" y="16"/>
                  </a:lnTo>
                  <a:lnTo>
                    <a:pt x="134" y="12"/>
                  </a:lnTo>
                  <a:lnTo>
                    <a:pt x="128" y="7"/>
                  </a:lnTo>
                  <a:lnTo>
                    <a:pt x="121" y="4"/>
                  </a:lnTo>
                  <a:lnTo>
                    <a:pt x="114" y="1"/>
                  </a:lnTo>
                  <a:lnTo>
                    <a:pt x="108" y="0"/>
                  </a:lnTo>
                  <a:lnTo>
                    <a:pt x="99" y="0"/>
                  </a:lnTo>
                  <a:lnTo>
                    <a:pt x="91" y="2"/>
                  </a:lnTo>
                  <a:lnTo>
                    <a:pt x="83" y="5"/>
                  </a:lnTo>
                  <a:lnTo>
                    <a:pt x="75" y="7"/>
                  </a:lnTo>
                  <a:lnTo>
                    <a:pt x="70" y="11"/>
                  </a:lnTo>
                  <a:lnTo>
                    <a:pt x="64" y="13"/>
                  </a:lnTo>
                  <a:lnTo>
                    <a:pt x="60" y="16"/>
                  </a:lnTo>
                  <a:lnTo>
                    <a:pt x="56" y="21"/>
                  </a:lnTo>
                  <a:lnTo>
                    <a:pt x="55" y="26"/>
                  </a:lnTo>
                  <a:lnTo>
                    <a:pt x="54" y="34"/>
                  </a:lnTo>
                  <a:lnTo>
                    <a:pt x="53" y="42"/>
                  </a:lnTo>
                  <a:lnTo>
                    <a:pt x="53" y="50"/>
                  </a:lnTo>
                  <a:lnTo>
                    <a:pt x="52" y="57"/>
                  </a:lnTo>
                  <a:lnTo>
                    <a:pt x="52" y="65"/>
                  </a:lnTo>
                  <a:lnTo>
                    <a:pt x="53" y="72"/>
                  </a:lnTo>
                  <a:lnTo>
                    <a:pt x="53" y="79"/>
                  </a:lnTo>
                  <a:lnTo>
                    <a:pt x="55" y="84"/>
                  </a:lnTo>
                  <a:lnTo>
                    <a:pt x="57" y="89"/>
                  </a:lnTo>
                  <a:lnTo>
                    <a:pt x="61" y="93"/>
                  </a:lnTo>
                  <a:lnTo>
                    <a:pt x="63" y="100"/>
                  </a:lnTo>
                  <a:lnTo>
                    <a:pt x="65" y="106"/>
                  </a:lnTo>
                  <a:lnTo>
                    <a:pt x="66" y="115"/>
                  </a:lnTo>
                  <a:lnTo>
                    <a:pt x="69" y="123"/>
                  </a:lnTo>
                  <a:lnTo>
                    <a:pt x="70" y="130"/>
                  </a:lnTo>
                  <a:lnTo>
                    <a:pt x="71" y="137"/>
                  </a:lnTo>
                  <a:lnTo>
                    <a:pt x="71" y="141"/>
                  </a:lnTo>
                  <a:lnTo>
                    <a:pt x="69" y="145"/>
                  </a:lnTo>
                  <a:lnTo>
                    <a:pt x="62" y="151"/>
                  </a:lnTo>
                  <a:lnTo>
                    <a:pt x="52" y="157"/>
                  </a:lnTo>
                  <a:lnTo>
                    <a:pt x="41" y="162"/>
                  </a:lnTo>
                  <a:lnTo>
                    <a:pt x="30" y="169"/>
                  </a:lnTo>
                  <a:lnTo>
                    <a:pt x="20" y="174"/>
                  </a:lnTo>
                  <a:lnTo>
                    <a:pt x="13" y="180"/>
                  </a:lnTo>
                  <a:lnTo>
                    <a:pt x="10" y="186"/>
                  </a:lnTo>
                  <a:lnTo>
                    <a:pt x="8" y="190"/>
                  </a:lnTo>
                  <a:lnTo>
                    <a:pt x="6" y="194"/>
                  </a:lnTo>
                  <a:lnTo>
                    <a:pt x="4" y="200"/>
                  </a:lnTo>
                  <a:lnTo>
                    <a:pt x="1" y="206"/>
                  </a:lnTo>
                  <a:lnTo>
                    <a:pt x="0" y="213"/>
                  </a:lnTo>
                  <a:lnTo>
                    <a:pt x="0" y="223"/>
                  </a:lnTo>
                  <a:lnTo>
                    <a:pt x="2" y="236"/>
                  </a:lnTo>
                  <a:lnTo>
                    <a:pt x="7" y="251"/>
                  </a:lnTo>
                  <a:lnTo>
                    <a:pt x="13" y="269"/>
                  </a:lnTo>
                  <a:lnTo>
                    <a:pt x="17" y="289"/>
                  </a:lnTo>
                  <a:lnTo>
                    <a:pt x="21" y="310"/>
                  </a:lnTo>
                  <a:lnTo>
                    <a:pt x="23" y="330"/>
                  </a:lnTo>
                  <a:lnTo>
                    <a:pt x="24" y="349"/>
                  </a:lnTo>
                  <a:lnTo>
                    <a:pt x="25" y="366"/>
                  </a:lnTo>
                  <a:lnTo>
                    <a:pt x="24" y="379"/>
                  </a:lnTo>
                  <a:lnTo>
                    <a:pt x="24" y="388"/>
                  </a:lnTo>
                  <a:lnTo>
                    <a:pt x="23" y="397"/>
                  </a:lnTo>
                  <a:lnTo>
                    <a:pt x="23" y="407"/>
                  </a:lnTo>
                  <a:lnTo>
                    <a:pt x="23" y="418"/>
                  </a:lnTo>
                  <a:lnTo>
                    <a:pt x="24" y="432"/>
                  </a:lnTo>
                  <a:lnTo>
                    <a:pt x="26" y="446"/>
                  </a:lnTo>
                  <a:lnTo>
                    <a:pt x="30" y="461"/>
                  </a:lnTo>
                  <a:lnTo>
                    <a:pt x="35" y="476"/>
                  </a:lnTo>
                  <a:lnTo>
                    <a:pt x="42" y="492"/>
                  </a:lnTo>
                  <a:lnTo>
                    <a:pt x="50" y="504"/>
                  </a:lnTo>
                  <a:lnTo>
                    <a:pt x="60" y="514"/>
                  </a:lnTo>
                  <a:lnTo>
                    <a:pt x="71" y="523"/>
                  </a:lnTo>
                  <a:lnTo>
                    <a:pt x="82" y="530"/>
                  </a:lnTo>
                  <a:lnTo>
                    <a:pt x="94" y="535"/>
                  </a:lnTo>
                  <a:lnTo>
                    <a:pt x="104" y="540"/>
                  </a:lnTo>
                  <a:lnTo>
                    <a:pt x="112" y="542"/>
                  </a:lnTo>
                  <a:lnTo>
                    <a:pt x="118" y="543"/>
                  </a:lnTo>
                  <a:lnTo>
                    <a:pt x="128" y="544"/>
                  </a:lnTo>
                  <a:lnTo>
                    <a:pt x="141" y="543"/>
                  </a:lnTo>
                  <a:lnTo>
                    <a:pt x="155" y="542"/>
                  </a:lnTo>
                  <a:lnTo>
                    <a:pt x="171" y="539"/>
                  </a:lnTo>
                  <a:lnTo>
                    <a:pt x="187" y="536"/>
                  </a:lnTo>
                  <a:lnTo>
                    <a:pt x="201" y="535"/>
                  </a:lnTo>
                  <a:lnTo>
                    <a:pt x="213" y="534"/>
                  </a:lnTo>
                  <a:lnTo>
                    <a:pt x="222" y="534"/>
                  </a:lnTo>
                  <a:lnTo>
                    <a:pt x="232" y="537"/>
                  </a:lnTo>
                  <a:lnTo>
                    <a:pt x="244" y="541"/>
                  </a:lnTo>
                  <a:lnTo>
                    <a:pt x="258" y="545"/>
                  </a:lnTo>
                  <a:lnTo>
                    <a:pt x="272" y="551"/>
                  </a:lnTo>
                  <a:lnTo>
                    <a:pt x="285" y="556"/>
                  </a:lnTo>
                  <a:lnTo>
                    <a:pt x="295" y="560"/>
                  </a:lnTo>
                  <a:lnTo>
                    <a:pt x="302" y="563"/>
                  </a:lnTo>
                  <a:lnTo>
                    <a:pt x="305" y="564"/>
                  </a:lnTo>
                  <a:lnTo>
                    <a:pt x="305" y="566"/>
                  </a:lnTo>
                  <a:lnTo>
                    <a:pt x="303" y="573"/>
                  </a:lnTo>
                  <a:lnTo>
                    <a:pt x="302" y="582"/>
                  </a:lnTo>
                  <a:lnTo>
                    <a:pt x="301" y="592"/>
                  </a:lnTo>
                  <a:lnTo>
                    <a:pt x="300" y="604"/>
                  </a:lnTo>
                  <a:lnTo>
                    <a:pt x="299" y="617"/>
                  </a:lnTo>
                  <a:lnTo>
                    <a:pt x="298" y="629"/>
                  </a:lnTo>
                  <a:lnTo>
                    <a:pt x="298" y="639"/>
                  </a:lnTo>
                  <a:lnTo>
                    <a:pt x="299" y="650"/>
                  </a:lnTo>
                  <a:lnTo>
                    <a:pt x="300" y="663"/>
                  </a:lnTo>
                  <a:lnTo>
                    <a:pt x="303" y="678"/>
                  </a:lnTo>
                  <a:lnTo>
                    <a:pt x="306" y="693"/>
                  </a:lnTo>
                  <a:lnTo>
                    <a:pt x="308" y="709"/>
                  </a:lnTo>
                  <a:lnTo>
                    <a:pt x="310" y="724"/>
                  </a:lnTo>
                  <a:lnTo>
                    <a:pt x="310" y="735"/>
                  </a:lnTo>
                  <a:lnTo>
                    <a:pt x="308" y="744"/>
                  </a:lnTo>
                  <a:lnTo>
                    <a:pt x="306" y="749"/>
                  </a:lnTo>
                  <a:lnTo>
                    <a:pt x="305" y="755"/>
                  </a:lnTo>
                  <a:lnTo>
                    <a:pt x="303" y="760"/>
                  </a:lnTo>
                  <a:lnTo>
                    <a:pt x="303" y="765"/>
                  </a:lnTo>
                  <a:lnTo>
                    <a:pt x="303" y="769"/>
                  </a:lnTo>
                  <a:lnTo>
                    <a:pt x="303" y="771"/>
                  </a:lnTo>
                  <a:lnTo>
                    <a:pt x="303" y="774"/>
                  </a:lnTo>
                  <a:lnTo>
                    <a:pt x="303" y="774"/>
                  </a:lnTo>
                  <a:lnTo>
                    <a:pt x="311" y="796"/>
                  </a:lnTo>
                  <a:lnTo>
                    <a:pt x="312" y="796"/>
                  </a:lnTo>
                  <a:lnTo>
                    <a:pt x="317" y="796"/>
                  </a:lnTo>
                  <a:lnTo>
                    <a:pt x="325" y="796"/>
                  </a:lnTo>
                  <a:lnTo>
                    <a:pt x="332" y="796"/>
                  </a:lnTo>
                  <a:lnTo>
                    <a:pt x="341" y="797"/>
                  </a:lnTo>
                  <a:lnTo>
                    <a:pt x="350" y="797"/>
                  </a:lnTo>
                  <a:lnTo>
                    <a:pt x="358" y="798"/>
                  </a:lnTo>
                  <a:lnTo>
                    <a:pt x="364" y="800"/>
                  </a:lnTo>
                  <a:lnTo>
                    <a:pt x="369" y="801"/>
                  </a:lnTo>
                  <a:lnTo>
                    <a:pt x="376" y="804"/>
                  </a:lnTo>
                  <a:lnTo>
                    <a:pt x="384" y="806"/>
                  </a:lnTo>
                  <a:lnTo>
                    <a:pt x="393" y="808"/>
                  </a:lnTo>
                  <a:lnTo>
                    <a:pt x="400" y="809"/>
                  </a:lnTo>
                  <a:lnTo>
                    <a:pt x="407" y="810"/>
                  </a:lnTo>
                  <a:lnTo>
                    <a:pt x="414" y="812"/>
                  </a:lnTo>
                  <a:lnTo>
                    <a:pt x="417" y="810"/>
                  </a:lnTo>
                  <a:lnTo>
                    <a:pt x="420" y="809"/>
                  </a:lnTo>
                  <a:lnTo>
                    <a:pt x="424" y="808"/>
                  </a:lnTo>
                  <a:lnTo>
                    <a:pt x="427" y="806"/>
                  </a:lnTo>
                  <a:lnTo>
                    <a:pt x="430" y="803"/>
                  </a:lnTo>
                  <a:lnTo>
                    <a:pt x="432" y="799"/>
                  </a:lnTo>
                  <a:lnTo>
                    <a:pt x="432" y="797"/>
                  </a:lnTo>
                  <a:lnTo>
                    <a:pt x="429" y="794"/>
                  </a:lnTo>
                  <a:lnTo>
                    <a:pt x="424" y="790"/>
                  </a:lnTo>
                  <a:lnTo>
                    <a:pt x="415" y="787"/>
                  </a:lnTo>
                  <a:lnTo>
                    <a:pt x="405" y="783"/>
                  </a:lnTo>
                  <a:lnTo>
                    <a:pt x="394" y="777"/>
                  </a:lnTo>
                  <a:lnTo>
                    <a:pt x="383" y="771"/>
                  </a:lnTo>
                  <a:lnTo>
                    <a:pt x="372" y="766"/>
                  </a:lnTo>
                  <a:lnTo>
                    <a:pt x="364" y="760"/>
                  </a:lnTo>
                  <a:lnTo>
                    <a:pt x="358" y="755"/>
                  </a:lnTo>
                  <a:lnTo>
                    <a:pt x="356" y="749"/>
                  </a:lnTo>
                  <a:lnTo>
                    <a:pt x="356" y="742"/>
                  </a:lnTo>
                  <a:lnTo>
                    <a:pt x="356" y="736"/>
                  </a:lnTo>
                  <a:lnTo>
                    <a:pt x="357" y="728"/>
                  </a:lnTo>
                  <a:lnTo>
                    <a:pt x="357" y="719"/>
                  </a:lnTo>
                  <a:lnTo>
                    <a:pt x="358" y="710"/>
                  </a:lnTo>
                  <a:lnTo>
                    <a:pt x="359" y="700"/>
                  </a:lnTo>
                  <a:lnTo>
                    <a:pt x="361" y="690"/>
                  </a:lnTo>
                  <a:lnTo>
                    <a:pt x="364" y="680"/>
                  </a:lnTo>
                  <a:lnTo>
                    <a:pt x="366" y="669"/>
                  </a:lnTo>
                  <a:lnTo>
                    <a:pt x="368" y="656"/>
                  </a:lnTo>
                  <a:lnTo>
                    <a:pt x="370" y="642"/>
                  </a:lnTo>
                  <a:lnTo>
                    <a:pt x="372" y="629"/>
                  </a:lnTo>
                  <a:lnTo>
                    <a:pt x="374" y="617"/>
                  </a:lnTo>
                  <a:lnTo>
                    <a:pt x="375" y="607"/>
                  </a:lnTo>
                  <a:lnTo>
                    <a:pt x="375" y="599"/>
                  </a:lnTo>
                  <a:lnTo>
                    <a:pt x="375" y="594"/>
                  </a:lnTo>
                  <a:lnTo>
                    <a:pt x="375" y="592"/>
                  </a:lnTo>
                  <a:lnTo>
                    <a:pt x="377" y="590"/>
                  </a:lnTo>
                  <a:lnTo>
                    <a:pt x="378" y="585"/>
                  </a:lnTo>
                  <a:lnTo>
                    <a:pt x="381" y="582"/>
                  </a:lnTo>
                  <a:lnTo>
                    <a:pt x="384" y="576"/>
                  </a:lnTo>
                  <a:lnTo>
                    <a:pt x="385" y="572"/>
                  </a:lnTo>
                  <a:lnTo>
                    <a:pt x="386" y="566"/>
                  </a:lnTo>
                  <a:lnTo>
                    <a:pt x="385" y="561"/>
                  </a:lnTo>
                  <a:lnTo>
                    <a:pt x="384" y="554"/>
                  </a:lnTo>
                  <a:lnTo>
                    <a:pt x="383" y="548"/>
                  </a:lnTo>
                  <a:lnTo>
                    <a:pt x="380" y="541"/>
                  </a:lnTo>
                  <a:lnTo>
                    <a:pt x="378" y="534"/>
                  </a:lnTo>
                  <a:lnTo>
                    <a:pt x="372" y="527"/>
                  </a:lnTo>
                  <a:lnTo>
                    <a:pt x="365" y="520"/>
                  </a:lnTo>
                  <a:lnTo>
                    <a:pt x="355" y="513"/>
                  </a:lnTo>
                  <a:lnTo>
                    <a:pt x="340" y="505"/>
                  </a:lnTo>
                  <a:lnTo>
                    <a:pt x="326" y="499"/>
                  </a:lnTo>
                  <a:lnTo>
                    <a:pt x="313" y="492"/>
                  </a:lnTo>
                  <a:lnTo>
                    <a:pt x="305" y="485"/>
                  </a:lnTo>
                  <a:lnTo>
                    <a:pt x="296" y="478"/>
                  </a:lnTo>
                  <a:lnTo>
                    <a:pt x="289" y="474"/>
                  </a:lnTo>
                  <a:lnTo>
                    <a:pt x="282" y="470"/>
                  </a:lnTo>
                  <a:lnTo>
                    <a:pt x="275" y="465"/>
                  </a:lnTo>
                  <a:lnTo>
                    <a:pt x="267" y="463"/>
                  </a:lnTo>
                  <a:lnTo>
                    <a:pt x="257" y="460"/>
                  </a:lnTo>
                  <a:lnTo>
                    <a:pt x="248" y="456"/>
                  </a:lnTo>
                  <a:lnTo>
                    <a:pt x="239" y="451"/>
                  </a:lnTo>
                  <a:lnTo>
                    <a:pt x="231" y="446"/>
                  </a:lnTo>
                  <a:lnTo>
                    <a:pt x="223" y="442"/>
                  </a:lnTo>
                  <a:lnTo>
                    <a:pt x="218" y="437"/>
                  </a:lnTo>
                  <a:lnTo>
                    <a:pt x="214" y="435"/>
                  </a:lnTo>
                  <a:lnTo>
                    <a:pt x="213" y="434"/>
                  </a:lnTo>
                  <a:lnTo>
                    <a:pt x="187" y="309"/>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66" name="Freeform 50"/>
            <p:cNvSpPr>
              <a:spLocks/>
            </p:cNvSpPr>
            <p:nvPr/>
          </p:nvSpPr>
          <p:spPr bwMode="auto">
            <a:xfrm>
              <a:off x="2384" y="982"/>
              <a:ext cx="43" cy="176"/>
            </a:xfrm>
            <a:custGeom>
              <a:avLst/>
              <a:gdLst>
                <a:gd name="T0" fmla="*/ 20 w 43"/>
                <a:gd name="T1" fmla="*/ 146 h 176"/>
                <a:gd name="T2" fmla="*/ 18 w 43"/>
                <a:gd name="T3" fmla="*/ 132 h 176"/>
                <a:gd name="T4" fmla="*/ 17 w 43"/>
                <a:gd name="T5" fmla="*/ 114 h 176"/>
                <a:gd name="T6" fmla="*/ 18 w 43"/>
                <a:gd name="T7" fmla="*/ 93 h 176"/>
                <a:gd name="T8" fmla="*/ 22 w 43"/>
                <a:gd name="T9" fmla="*/ 75 h 176"/>
                <a:gd name="T10" fmla="*/ 23 w 43"/>
                <a:gd name="T11" fmla="*/ 63 h 176"/>
                <a:gd name="T12" fmla="*/ 23 w 43"/>
                <a:gd name="T13" fmla="*/ 51 h 176"/>
                <a:gd name="T14" fmla="*/ 20 w 43"/>
                <a:gd name="T15" fmla="*/ 37 h 176"/>
                <a:gd name="T16" fmla="*/ 17 w 43"/>
                <a:gd name="T17" fmla="*/ 28 h 176"/>
                <a:gd name="T18" fmla="*/ 13 w 43"/>
                <a:gd name="T19" fmla="*/ 22 h 176"/>
                <a:gd name="T20" fmla="*/ 9 w 43"/>
                <a:gd name="T21" fmla="*/ 13 h 176"/>
                <a:gd name="T22" fmla="*/ 3 w 43"/>
                <a:gd name="T23" fmla="*/ 4 h 176"/>
                <a:gd name="T24" fmla="*/ 2 w 43"/>
                <a:gd name="T25" fmla="*/ 7 h 176"/>
                <a:gd name="T26" fmla="*/ 6 w 43"/>
                <a:gd name="T27" fmla="*/ 18 h 176"/>
                <a:gd name="T28" fmla="*/ 10 w 43"/>
                <a:gd name="T29" fmla="*/ 28 h 176"/>
                <a:gd name="T30" fmla="*/ 11 w 43"/>
                <a:gd name="T31" fmla="*/ 45 h 176"/>
                <a:gd name="T32" fmla="*/ 12 w 43"/>
                <a:gd name="T33" fmla="*/ 72 h 176"/>
                <a:gd name="T34" fmla="*/ 11 w 43"/>
                <a:gd name="T35" fmla="*/ 92 h 176"/>
                <a:gd name="T36" fmla="*/ 9 w 43"/>
                <a:gd name="T37" fmla="*/ 107 h 176"/>
                <a:gd name="T38" fmla="*/ 9 w 43"/>
                <a:gd name="T39" fmla="*/ 121 h 176"/>
                <a:gd name="T40" fmla="*/ 10 w 43"/>
                <a:gd name="T41" fmla="*/ 139 h 176"/>
                <a:gd name="T42" fmla="*/ 13 w 43"/>
                <a:gd name="T43" fmla="*/ 152 h 176"/>
                <a:gd name="T44" fmla="*/ 17 w 43"/>
                <a:gd name="T45" fmla="*/ 161 h 176"/>
                <a:gd name="T46" fmla="*/ 21 w 43"/>
                <a:gd name="T47" fmla="*/ 166 h 176"/>
                <a:gd name="T48" fmla="*/ 27 w 43"/>
                <a:gd name="T49" fmla="*/ 169 h 176"/>
                <a:gd name="T50" fmla="*/ 32 w 43"/>
                <a:gd name="T51" fmla="*/ 172 h 176"/>
                <a:gd name="T52" fmla="*/ 37 w 43"/>
                <a:gd name="T53" fmla="*/ 173 h 176"/>
                <a:gd name="T54" fmla="*/ 40 w 43"/>
                <a:gd name="T55" fmla="*/ 175 h 176"/>
                <a:gd name="T56" fmla="*/ 38 w 43"/>
                <a:gd name="T57" fmla="*/ 171 h 176"/>
                <a:gd name="T58" fmla="*/ 31 w 43"/>
                <a:gd name="T59" fmla="*/ 166 h 176"/>
                <a:gd name="T60" fmla="*/ 26 w 43"/>
                <a:gd name="T61" fmla="*/ 158 h 176"/>
                <a:gd name="T62" fmla="*/ 21 w 43"/>
                <a:gd name="T63" fmla="*/ 15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 h="176">
                  <a:moveTo>
                    <a:pt x="21" y="149"/>
                  </a:moveTo>
                  <a:lnTo>
                    <a:pt x="20" y="146"/>
                  </a:lnTo>
                  <a:lnTo>
                    <a:pt x="19" y="140"/>
                  </a:lnTo>
                  <a:lnTo>
                    <a:pt x="18" y="132"/>
                  </a:lnTo>
                  <a:lnTo>
                    <a:pt x="17" y="124"/>
                  </a:lnTo>
                  <a:lnTo>
                    <a:pt x="17" y="114"/>
                  </a:lnTo>
                  <a:lnTo>
                    <a:pt x="17" y="104"/>
                  </a:lnTo>
                  <a:lnTo>
                    <a:pt x="18" y="93"/>
                  </a:lnTo>
                  <a:lnTo>
                    <a:pt x="20" y="82"/>
                  </a:lnTo>
                  <a:lnTo>
                    <a:pt x="22" y="75"/>
                  </a:lnTo>
                  <a:lnTo>
                    <a:pt x="23" y="70"/>
                  </a:lnTo>
                  <a:lnTo>
                    <a:pt x="23" y="63"/>
                  </a:lnTo>
                  <a:lnTo>
                    <a:pt x="23" y="56"/>
                  </a:lnTo>
                  <a:lnTo>
                    <a:pt x="23" y="51"/>
                  </a:lnTo>
                  <a:lnTo>
                    <a:pt x="22" y="44"/>
                  </a:lnTo>
                  <a:lnTo>
                    <a:pt x="20" y="37"/>
                  </a:lnTo>
                  <a:lnTo>
                    <a:pt x="18" y="31"/>
                  </a:lnTo>
                  <a:lnTo>
                    <a:pt x="17" y="28"/>
                  </a:lnTo>
                  <a:lnTo>
                    <a:pt x="15" y="25"/>
                  </a:lnTo>
                  <a:lnTo>
                    <a:pt x="13" y="22"/>
                  </a:lnTo>
                  <a:lnTo>
                    <a:pt x="11" y="17"/>
                  </a:lnTo>
                  <a:lnTo>
                    <a:pt x="9" y="13"/>
                  </a:lnTo>
                  <a:lnTo>
                    <a:pt x="5" y="8"/>
                  </a:lnTo>
                  <a:lnTo>
                    <a:pt x="3" y="4"/>
                  </a:lnTo>
                  <a:lnTo>
                    <a:pt x="0" y="0"/>
                  </a:lnTo>
                  <a:lnTo>
                    <a:pt x="2" y="7"/>
                  </a:lnTo>
                  <a:lnTo>
                    <a:pt x="5" y="13"/>
                  </a:lnTo>
                  <a:lnTo>
                    <a:pt x="6" y="18"/>
                  </a:lnTo>
                  <a:lnTo>
                    <a:pt x="9" y="23"/>
                  </a:lnTo>
                  <a:lnTo>
                    <a:pt x="10" y="28"/>
                  </a:lnTo>
                  <a:lnTo>
                    <a:pt x="11" y="36"/>
                  </a:lnTo>
                  <a:lnTo>
                    <a:pt x="11" y="45"/>
                  </a:lnTo>
                  <a:lnTo>
                    <a:pt x="12" y="57"/>
                  </a:lnTo>
                  <a:lnTo>
                    <a:pt x="12" y="72"/>
                  </a:lnTo>
                  <a:lnTo>
                    <a:pt x="12" y="83"/>
                  </a:lnTo>
                  <a:lnTo>
                    <a:pt x="11" y="92"/>
                  </a:lnTo>
                  <a:lnTo>
                    <a:pt x="10" y="100"/>
                  </a:lnTo>
                  <a:lnTo>
                    <a:pt x="9" y="107"/>
                  </a:lnTo>
                  <a:lnTo>
                    <a:pt x="9" y="113"/>
                  </a:lnTo>
                  <a:lnTo>
                    <a:pt x="9" y="121"/>
                  </a:lnTo>
                  <a:lnTo>
                    <a:pt x="9" y="130"/>
                  </a:lnTo>
                  <a:lnTo>
                    <a:pt x="10" y="139"/>
                  </a:lnTo>
                  <a:lnTo>
                    <a:pt x="11" y="147"/>
                  </a:lnTo>
                  <a:lnTo>
                    <a:pt x="13" y="152"/>
                  </a:lnTo>
                  <a:lnTo>
                    <a:pt x="14" y="157"/>
                  </a:lnTo>
                  <a:lnTo>
                    <a:pt x="17" y="161"/>
                  </a:lnTo>
                  <a:lnTo>
                    <a:pt x="19" y="163"/>
                  </a:lnTo>
                  <a:lnTo>
                    <a:pt x="21" y="166"/>
                  </a:lnTo>
                  <a:lnTo>
                    <a:pt x="24" y="168"/>
                  </a:lnTo>
                  <a:lnTo>
                    <a:pt x="27" y="169"/>
                  </a:lnTo>
                  <a:lnTo>
                    <a:pt x="29" y="171"/>
                  </a:lnTo>
                  <a:lnTo>
                    <a:pt x="32" y="172"/>
                  </a:lnTo>
                  <a:lnTo>
                    <a:pt x="35" y="172"/>
                  </a:lnTo>
                  <a:lnTo>
                    <a:pt x="37" y="173"/>
                  </a:lnTo>
                  <a:lnTo>
                    <a:pt x="39" y="173"/>
                  </a:lnTo>
                  <a:lnTo>
                    <a:pt x="40" y="175"/>
                  </a:lnTo>
                  <a:lnTo>
                    <a:pt x="42" y="175"/>
                  </a:lnTo>
                  <a:lnTo>
                    <a:pt x="38" y="171"/>
                  </a:lnTo>
                  <a:lnTo>
                    <a:pt x="35" y="169"/>
                  </a:lnTo>
                  <a:lnTo>
                    <a:pt x="31" y="166"/>
                  </a:lnTo>
                  <a:lnTo>
                    <a:pt x="28" y="161"/>
                  </a:lnTo>
                  <a:lnTo>
                    <a:pt x="26" y="158"/>
                  </a:lnTo>
                  <a:lnTo>
                    <a:pt x="23" y="154"/>
                  </a:lnTo>
                  <a:lnTo>
                    <a:pt x="21" y="152"/>
                  </a:lnTo>
                  <a:lnTo>
                    <a:pt x="21" y="149"/>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67" name="Freeform 51"/>
            <p:cNvSpPr>
              <a:spLocks/>
            </p:cNvSpPr>
            <p:nvPr/>
          </p:nvSpPr>
          <p:spPr bwMode="auto">
            <a:xfrm>
              <a:off x="2649" y="1225"/>
              <a:ext cx="583" cy="525"/>
            </a:xfrm>
            <a:custGeom>
              <a:avLst/>
              <a:gdLst>
                <a:gd name="T0" fmla="*/ 0 w 583"/>
                <a:gd name="T1" fmla="*/ 524 h 525"/>
                <a:gd name="T2" fmla="*/ 0 w 583"/>
                <a:gd name="T3" fmla="*/ 139 h 525"/>
                <a:gd name="T4" fmla="*/ 582 w 583"/>
                <a:gd name="T5" fmla="*/ 0 h 525"/>
                <a:gd name="T6" fmla="*/ 582 w 583"/>
                <a:gd name="T7" fmla="*/ 396 h 525"/>
                <a:gd name="T8" fmla="*/ 0 w 583"/>
                <a:gd name="T9" fmla="*/ 524 h 525"/>
              </a:gdLst>
              <a:ahLst/>
              <a:cxnLst>
                <a:cxn ang="0">
                  <a:pos x="T0" y="T1"/>
                </a:cxn>
                <a:cxn ang="0">
                  <a:pos x="T2" y="T3"/>
                </a:cxn>
                <a:cxn ang="0">
                  <a:pos x="T4" y="T5"/>
                </a:cxn>
                <a:cxn ang="0">
                  <a:pos x="T6" y="T7"/>
                </a:cxn>
                <a:cxn ang="0">
                  <a:pos x="T8" y="T9"/>
                </a:cxn>
              </a:cxnLst>
              <a:rect l="0" t="0" r="r" b="b"/>
              <a:pathLst>
                <a:path w="583" h="525">
                  <a:moveTo>
                    <a:pt x="0" y="524"/>
                  </a:moveTo>
                  <a:lnTo>
                    <a:pt x="0" y="139"/>
                  </a:lnTo>
                  <a:lnTo>
                    <a:pt x="582" y="0"/>
                  </a:lnTo>
                  <a:lnTo>
                    <a:pt x="582" y="396"/>
                  </a:lnTo>
                  <a:lnTo>
                    <a:pt x="0" y="52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68" name="Freeform 52"/>
            <p:cNvSpPr>
              <a:spLocks/>
            </p:cNvSpPr>
            <p:nvPr/>
          </p:nvSpPr>
          <p:spPr bwMode="auto">
            <a:xfrm>
              <a:off x="2595" y="1377"/>
              <a:ext cx="31" cy="31"/>
            </a:xfrm>
            <a:custGeom>
              <a:avLst/>
              <a:gdLst>
                <a:gd name="T0" fmla="*/ 14 w 31"/>
                <a:gd name="T1" fmla="*/ 30 h 31"/>
                <a:gd name="T2" fmla="*/ 17 w 31"/>
                <a:gd name="T3" fmla="*/ 30 h 31"/>
                <a:gd name="T4" fmla="*/ 20 w 31"/>
                <a:gd name="T5" fmla="*/ 28 h 31"/>
                <a:gd name="T6" fmla="*/ 23 w 31"/>
                <a:gd name="T7" fmla="*/ 28 h 31"/>
                <a:gd name="T8" fmla="*/ 25 w 31"/>
                <a:gd name="T9" fmla="*/ 26 h 31"/>
                <a:gd name="T10" fmla="*/ 26 w 31"/>
                <a:gd name="T11" fmla="*/ 25 h 31"/>
                <a:gd name="T12" fmla="*/ 28 w 31"/>
                <a:gd name="T13" fmla="*/ 23 h 31"/>
                <a:gd name="T14" fmla="*/ 28 w 31"/>
                <a:gd name="T15" fmla="*/ 20 h 31"/>
                <a:gd name="T16" fmla="*/ 30 w 31"/>
                <a:gd name="T17" fmla="*/ 16 h 31"/>
                <a:gd name="T18" fmla="*/ 28 w 31"/>
                <a:gd name="T19" fmla="*/ 14 h 31"/>
                <a:gd name="T20" fmla="*/ 28 w 31"/>
                <a:gd name="T21" fmla="*/ 11 h 31"/>
                <a:gd name="T22" fmla="*/ 26 w 31"/>
                <a:gd name="T23" fmla="*/ 8 h 31"/>
                <a:gd name="T24" fmla="*/ 25 w 31"/>
                <a:gd name="T25" fmla="*/ 5 h 31"/>
                <a:gd name="T26" fmla="*/ 23 w 31"/>
                <a:gd name="T27" fmla="*/ 3 h 31"/>
                <a:gd name="T28" fmla="*/ 20 w 31"/>
                <a:gd name="T29" fmla="*/ 2 h 31"/>
                <a:gd name="T30" fmla="*/ 17 w 31"/>
                <a:gd name="T31" fmla="*/ 1 h 31"/>
                <a:gd name="T32" fmla="*/ 14 w 31"/>
                <a:gd name="T33" fmla="*/ 0 h 31"/>
                <a:gd name="T34" fmla="*/ 12 w 31"/>
                <a:gd name="T35" fmla="*/ 0 h 31"/>
                <a:gd name="T36" fmla="*/ 8 w 31"/>
                <a:gd name="T37" fmla="*/ 0 h 31"/>
                <a:gd name="T38" fmla="*/ 6 w 31"/>
                <a:gd name="T39" fmla="*/ 1 h 31"/>
                <a:gd name="T40" fmla="*/ 4 w 31"/>
                <a:gd name="T41" fmla="*/ 2 h 31"/>
                <a:gd name="T42" fmla="*/ 2 w 31"/>
                <a:gd name="T43" fmla="*/ 4 h 31"/>
                <a:gd name="T44" fmla="*/ 1 w 31"/>
                <a:gd name="T45" fmla="*/ 6 h 31"/>
                <a:gd name="T46" fmla="*/ 0 w 31"/>
                <a:gd name="T47" fmla="*/ 8 h 31"/>
                <a:gd name="T48" fmla="*/ 0 w 31"/>
                <a:gd name="T49" fmla="*/ 12 h 31"/>
                <a:gd name="T50" fmla="*/ 0 w 31"/>
                <a:gd name="T51" fmla="*/ 15 h 31"/>
                <a:gd name="T52" fmla="*/ 1 w 31"/>
                <a:gd name="T53" fmla="*/ 17 h 31"/>
                <a:gd name="T54" fmla="*/ 2 w 31"/>
                <a:gd name="T55" fmla="*/ 21 h 31"/>
                <a:gd name="T56" fmla="*/ 4 w 31"/>
                <a:gd name="T57" fmla="*/ 23 h 31"/>
                <a:gd name="T58" fmla="*/ 6 w 31"/>
                <a:gd name="T59" fmla="*/ 25 h 31"/>
                <a:gd name="T60" fmla="*/ 8 w 31"/>
                <a:gd name="T61" fmla="*/ 27 h 31"/>
                <a:gd name="T62" fmla="*/ 12 w 31"/>
                <a:gd name="T63" fmla="*/ 28 h 31"/>
                <a:gd name="T64" fmla="*/ 14 w 31"/>
                <a:gd name="T6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 h="31">
                  <a:moveTo>
                    <a:pt x="14" y="30"/>
                  </a:moveTo>
                  <a:lnTo>
                    <a:pt x="17" y="30"/>
                  </a:lnTo>
                  <a:lnTo>
                    <a:pt x="20" y="28"/>
                  </a:lnTo>
                  <a:lnTo>
                    <a:pt x="23" y="28"/>
                  </a:lnTo>
                  <a:lnTo>
                    <a:pt x="25" y="26"/>
                  </a:lnTo>
                  <a:lnTo>
                    <a:pt x="26" y="25"/>
                  </a:lnTo>
                  <a:lnTo>
                    <a:pt x="28" y="23"/>
                  </a:lnTo>
                  <a:lnTo>
                    <a:pt x="28" y="20"/>
                  </a:lnTo>
                  <a:lnTo>
                    <a:pt x="30" y="16"/>
                  </a:lnTo>
                  <a:lnTo>
                    <a:pt x="28" y="14"/>
                  </a:lnTo>
                  <a:lnTo>
                    <a:pt x="28" y="11"/>
                  </a:lnTo>
                  <a:lnTo>
                    <a:pt x="26" y="8"/>
                  </a:lnTo>
                  <a:lnTo>
                    <a:pt x="25" y="5"/>
                  </a:lnTo>
                  <a:lnTo>
                    <a:pt x="23" y="3"/>
                  </a:lnTo>
                  <a:lnTo>
                    <a:pt x="20" y="2"/>
                  </a:lnTo>
                  <a:lnTo>
                    <a:pt x="17" y="1"/>
                  </a:lnTo>
                  <a:lnTo>
                    <a:pt x="14" y="0"/>
                  </a:lnTo>
                  <a:lnTo>
                    <a:pt x="12" y="0"/>
                  </a:lnTo>
                  <a:lnTo>
                    <a:pt x="8" y="0"/>
                  </a:lnTo>
                  <a:lnTo>
                    <a:pt x="6" y="1"/>
                  </a:lnTo>
                  <a:lnTo>
                    <a:pt x="4" y="2"/>
                  </a:lnTo>
                  <a:lnTo>
                    <a:pt x="2" y="4"/>
                  </a:lnTo>
                  <a:lnTo>
                    <a:pt x="1" y="6"/>
                  </a:lnTo>
                  <a:lnTo>
                    <a:pt x="0" y="8"/>
                  </a:lnTo>
                  <a:lnTo>
                    <a:pt x="0" y="12"/>
                  </a:lnTo>
                  <a:lnTo>
                    <a:pt x="0" y="15"/>
                  </a:lnTo>
                  <a:lnTo>
                    <a:pt x="1" y="17"/>
                  </a:lnTo>
                  <a:lnTo>
                    <a:pt x="2" y="21"/>
                  </a:lnTo>
                  <a:lnTo>
                    <a:pt x="4" y="23"/>
                  </a:lnTo>
                  <a:lnTo>
                    <a:pt x="6" y="25"/>
                  </a:lnTo>
                  <a:lnTo>
                    <a:pt x="8" y="27"/>
                  </a:lnTo>
                  <a:lnTo>
                    <a:pt x="12" y="28"/>
                  </a:lnTo>
                  <a:lnTo>
                    <a:pt x="14" y="30"/>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69" name="Freeform 53"/>
            <p:cNvSpPr>
              <a:spLocks/>
            </p:cNvSpPr>
            <p:nvPr/>
          </p:nvSpPr>
          <p:spPr bwMode="auto">
            <a:xfrm>
              <a:off x="2481" y="1343"/>
              <a:ext cx="31" cy="31"/>
            </a:xfrm>
            <a:custGeom>
              <a:avLst/>
              <a:gdLst>
                <a:gd name="T0" fmla="*/ 15 w 31"/>
                <a:gd name="T1" fmla="*/ 30 h 31"/>
                <a:gd name="T2" fmla="*/ 17 w 31"/>
                <a:gd name="T3" fmla="*/ 30 h 31"/>
                <a:gd name="T4" fmla="*/ 21 w 31"/>
                <a:gd name="T5" fmla="*/ 30 h 31"/>
                <a:gd name="T6" fmla="*/ 23 w 31"/>
                <a:gd name="T7" fmla="*/ 28 h 31"/>
                <a:gd name="T8" fmla="*/ 25 w 31"/>
                <a:gd name="T9" fmla="*/ 27 h 31"/>
                <a:gd name="T10" fmla="*/ 27 w 31"/>
                <a:gd name="T11" fmla="*/ 25 h 31"/>
                <a:gd name="T12" fmla="*/ 28 w 31"/>
                <a:gd name="T13" fmla="*/ 23 h 31"/>
                <a:gd name="T14" fmla="*/ 30 w 31"/>
                <a:gd name="T15" fmla="*/ 21 h 31"/>
                <a:gd name="T16" fmla="*/ 30 w 31"/>
                <a:gd name="T17" fmla="*/ 17 h 31"/>
                <a:gd name="T18" fmla="*/ 30 w 31"/>
                <a:gd name="T19" fmla="*/ 14 h 31"/>
                <a:gd name="T20" fmla="*/ 28 w 31"/>
                <a:gd name="T21" fmla="*/ 12 h 31"/>
                <a:gd name="T22" fmla="*/ 27 w 31"/>
                <a:gd name="T23" fmla="*/ 8 h 31"/>
                <a:gd name="T24" fmla="*/ 25 w 31"/>
                <a:gd name="T25" fmla="*/ 6 h 31"/>
                <a:gd name="T26" fmla="*/ 23 w 31"/>
                <a:gd name="T27" fmla="*/ 4 h 31"/>
                <a:gd name="T28" fmla="*/ 21 w 31"/>
                <a:gd name="T29" fmla="*/ 2 h 31"/>
                <a:gd name="T30" fmla="*/ 17 w 31"/>
                <a:gd name="T31" fmla="*/ 1 h 31"/>
                <a:gd name="T32" fmla="*/ 15 w 31"/>
                <a:gd name="T33" fmla="*/ 0 h 31"/>
                <a:gd name="T34" fmla="*/ 12 w 31"/>
                <a:gd name="T35" fmla="*/ 0 h 31"/>
                <a:gd name="T36" fmla="*/ 8 w 31"/>
                <a:gd name="T37" fmla="*/ 0 h 31"/>
                <a:gd name="T38" fmla="*/ 6 w 31"/>
                <a:gd name="T39" fmla="*/ 1 h 31"/>
                <a:gd name="T40" fmla="*/ 4 w 31"/>
                <a:gd name="T41" fmla="*/ 3 h 31"/>
                <a:gd name="T42" fmla="*/ 2 w 31"/>
                <a:gd name="T43" fmla="*/ 4 h 31"/>
                <a:gd name="T44" fmla="*/ 1 w 31"/>
                <a:gd name="T45" fmla="*/ 6 h 31"/>
                <a:gd name="T46" fmla="*/ 0 w 31"/>
                <a:gd name="T47" fmla="*/ 10 h 31"/>
                <a:gd name="T48" fmla="*/ 0 w 31"/>
                <a:gd name="T49" fmla="*/ 12 h 31"/>
                <a:gd name="T50" fmla="*/ 0 w 31"/>
                <a:gd name="T51" fmla="*/ 15 h 31"/>
                <a:gd name="T52" fmla="*/ 1 w 31"/>
                <a:gd name="T53" fmla="*/ 18 h 31"/>
                <a:gd name="T54" fmla="*/ 2 w 31"/>
                <a:gd name="T55" fmla="*/ 21 h 31"/>
                <a:gd name="T56" fmla="*/ 4 w 31"/>
                <a:gd name="T57" fmla="*/ 23 h 31"/>
                <a:gd name="T58" fmla="*/ 6 w 31"/>
                <a:gd name="T59" fmla="*/ 25 h 31"/>
                <a:gd name="T60" fmla="*/ 8 w 31"/>
                <a:gd name="T61" fmla="*/ 27 h 31"/>
                <a:gd name="T62" fmla="*/ 12 w 31"/>
                <a:gd name="T63" fmla="*/ 28 h 31"/>
                <a:gd name="T64" fmla="*/ 15 w 31"/>
                <a:gd name="T6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 h="31">
                  <a:moveTo>
                    <a:pt x="15" y="30"/>
                  </a:moveTo>
                  <a:lnTo>
                    <a:pt x="17" y="30"/>
                  </a:lnTo>
                  <a:lnTo>
                    <a:pt x="21" y="30"/>
                  </a:lnTo>
                  <a:lnTo>
                    <a:pt x="23" y="28"/>
                  </a:lnTo>
                  <a:lnTo>
                    <a:pt x="25" y="27"/>
                  </a:lnTo>
                  <a:lnTo>
                    <a:pt x="27" y="25"/>
                  </a:lnTo>
                  <a:lnTo>
                    <a:pt x="28" y="23"/>
                  </a:lnTo>
                  <a:lnTo>
                    <a:pt x="30" y="21"/>
                  </a:lnTo>
                  <a:lnTo>
                    <a:pt x="30" y="17"/>
                  </a:lnTo>
                  <a:lnTo>
                    <a:pt x="30" y="14"/>
                  </a:lnTo>
                  <a:lnTo>
                    <a:pt x="28" y="12"/>
                  </a:lnTo>
                  <a:lnTo>
                    <a:pt x="27" y="8"/>
                  </a:lnTo>
                  <a:lnTo>
                    <a:pt x="25" y="6"/>
                  </a:lnTo>
                  <a:lnTo>
                    <a:pt x="23" y="4"/>
                  </a:lnTo>
                  <a:lnTo>
                    <a:pt x="21" y="2"/>
                  </a:lnTo>
                  <a:lnTo>
                    <a:pt x="17" y="1"/>
                  </a:lnTo>
                  <a:lnTo>
                    <a:pt x="15" y="0"/>
                  </a:lnTo>
                  <a:lnTo>
                    <a:pt x="12" y="0"/>
                  </a:lnTo>
                  <a:lnTo>
                    <a:pt x="8" y="0"/>
                  </a:lnTo>
                  <a:lnTo>
                    <a:pt x="6" y="1"/>
                  </a:lnTo>
                  <a:lnTo>
                    <a:pt x="4" y="3"/>
                  </a:lnTo>
                  <a:lnTo>
                    <a:pt x="2" y="4"/>
                  </a:lnTo>
                  <a:lnTo>
                    <a:pt x="1" y="6"/>
                  </a:lnTo>
                  <a:lnTo>
                    <a:pt x="0" y="10"/>
                  </a:lnTo>
                  <a:lnTo>
                    <a:pt x="0" y="12"/>
                  </a:lnTo>
                  <a:lnTo>
                    <a:pt x="0" y="15"/>
                  </a:lnTo>
                  <a:lnTo>
                    <a:pt x="1" y="18"/>
                  </a:lnTo>
                  <a:lnTo>
                    <a:pt x="2" y="21"/>
                  </a:lnTo>
                  <a:lnTo>
                    <a:pt x="4" y="23"/>
                  </a:lnTo>
                  <a:lnTo>
                    <a:pt x="6" y="25"/>
                  </a:lnTo>
                  <a:lnTo>
                    <a:pt x="8" y="27"/>
                  </a:lnTo>
                  <a:lnTo>
                    <a:pt x="12" y="28"/>
                  </a:lnTo>
                  <a:lnTo>
                    <a:pt x="15" y="30"/>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70" name="Freeform 54"/>
            <p:cNvSpPr>
              <a:spLocks/>
            </p:cNvSpPr>
            <p:nvPr/>
          </p:nvSpPr>
          <p:spPr bwMode="auto">
            <a:xfrm>
              <a:off x="2529" y="1265"/>
              <a:ext cx="22" cy="129"/>
            </a:xfrm>
            <a:custGeom>
              <a:avLst/>
              <a:gdLst>
                <a:gd name="T0" fmla="*/ 21 w 22"/>
                <a:gd name="T1" fmla="*/ 128 h 129"/>
                <a:gd name="T2" fmla="*/ 21 w 22"/>
                <a:gd name="T3" fmla="*/ 3 h 129"/>
                <a:gd name="T4" fmla="*/ 0 w 22"/>
                <a:gd name="T5" fmla="*/ 0 h 129"/>
                <a:gd name="T6" fmla="*/ 0 w 22"/>
                <a:gd name="T7" fmla="*/ 124 h 129"/>
                <a:gd name="T8" fmla="*/ 21 w 22"/>
                <a:gd name="T9" fmla="*/ 128 h 129"/>
              </a:gdLst>
              <a:ahLst/>
              <a:cxnLst>
                <a:cxn ang="0">
                  <a:pos x="T0" y="T1"/>
                </a:cxn>
                <a:cxn ang="0">
                  <a:pos x="T2" y="T3"/>
                </a:cxn>
                <a:cxn ang="0">
                  <a:pos x="T4" y="T5"/>
                </a:cxn>
                <a:cxn ang="0">
                  <a:pos x="T6" y="T7"/>
                </a:cxn>
                <a:cxn ang="0">
                  <a:pos x="T8" y="T9"/>
                </a:cxn>
              </a:cxnLst>
              <a:rect l="0" t="0" r="r" b="b"/>
              <a:pathLst>
                <a:path w="22" h="129">
                  <a:moveTo>
                    <a:pt x="21" y="128"/>
                  </a:moveTo>
                  <a:lnTo>
                    <a:pt x="21" y="3"/>
                  </a:lnTo>
                  <a:lnTo>
                    <a:pt x="0" y="0"/>
                  </a:lnTo>
                  <a:lnTo>
                    <a:pt x="0" y="124"/>
                  </a:lnTo>
                  <a:lnTo>
                    <a:pt x="21" y="12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71" name="Freeform 55"/>
            <p:cNvSpPr>
              <a:spLocks/>
            </p:cNvSpPr>
            <p:nvPr/>
          </p:nvSpPr>
          <p:spPr bwMode="auto">
            <a:xfrm>
              <a:off x="2530" y="1377"/>
              <a:ext cx="90" cy="88"/>
            </a:xfrm>
            <a:custGeom>
              <a:avLst/>
              <a:gdLst>
                <a:gd name="T0" fmla="*/ 13 w 90"/>
                <a:gd name="T1" fmla="*/ 0 h 88"/>
                <a:gd name="T2" fmla="*/ 89 w 90"/>
                <a:gd name="T3" fmla="*/ 76 h 88"/>
                <a:gd name="T4" fmla="*/ 89 w 90"/>
                <a:gd name="T5" fmla="*/ 87 h 88"/>
                <a:gd name="T6" fmla="*/ 0 w 90"/>
                <a:gd name="T7" fmla="*/ 17 h 88"/>
                <a:gd name="T8" fmla="*/ 13 w 90"/>
                <a:gd name="T9" fmla="*/ 0 h 88"/>
              </a:gdLst>
              <a:ahLst/>
              <a:cxnLst>
                <a:cxn ang="0">
                  <a:pos x="T0" y="T1"/>
                </a:cxn>
                <a:cxn ang="0">
                  <a:pos x="T2" y="T3"/>
                </a:cxn>
                <a:cxn ang="0">
                  <a:pos x="T4" y="T5"/>
                </a:cxn>
                <a:cxn ang="0">
                  <a:pos x="T6" y="T7"/>
                </a:cxn>
                <a:cxn ang="0">
                  <a:pos x="T8" y="T9"/>
                </a:cxn>
              </a:cxnLst>
              <a:rect l="0" t="0" r="r" b="b"/>
              <a:pathLst>
                <a:path w="90" h="88">
                  <a:moveTo>
                    <a:pt x="13" y="0"/>
                  </a:moveTo>
                  <a:lnTo>
                    <a:pt x="89" y="76"/>
                  </a:lnTo>
                  <a:lnTo>
                    <a:pt x="89" y="87"/>
                  </a:lnTo>
                  <a:lnTo>
                    <a:pt x="0" y="17"/>
                  </a:lnTo>
                  <a:lnTo>
                    <a:pt x="13"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72" name="Freeform 56"/>
            <p:cNvSpPr>
              <a:spLocks/>
            </p:cNvSpPr>
            <p:nvPr/>
          </p:nvSpPr>
          <p:spPr bwMode="auto">
            <a:xfrm>
              <a:off x="2482" y="1383"/>
              <a:ext cx="61" cy="84"/>
            </a:xfrm>
            <a:custGeom>
              <a:avLst/>
              <a:gdLst>
                <a:gd name="T0" fmla="*/ 47 w 61"/>
                <a:gd name="T1" fmla="*/ 0 h 84"/>
                <a:gd name="T2" fmla="*/ 0 w 61"/>
                <a:gd name="T3" fmla="*/ 66 h 84"/>
                <a:gd name="T4" fmla="*/ 1 w 61"/>
                <a:gd name="T5" fmla="*/ 83 h 84"/>
                <a:gd name="T6" fmla="*/ 60 w 61"/>
                <a:gd name="T7" fmla="*/ 17 h 84"/>
                <a:gd name="T8" fmla="*/ 47 w 61"/>
                <a:gd name="T9" fmla="*/ 0 h 84"/>
              </a:gdLst>
              <a:ahLst/>
              <a:cxnLst>
                <a:cxn ang="0">
                  <a:pos x="T0" y="T1"/>
                </a:cxn>
                <a:cxn ang="0">
                  <a:pos x="T2" y="T3"/>
                </a:cxn>
                <a:cxn ang="0">
                  <a:pos x="T4" y="T5"/>
                </a:cxn>
                <a:cxn ang="0">
                  <a:pos x="T6" y="T7"/>
                </a:cxn>
                <a:cxn ang="0">
                  <a:pos x="T8" y="T9"/>
                </a:cxn>
              </a:cxnLst>
              <a:rect l="0" t="0" r="r" b="b"/>
              <a:pathLst>
                <a:path w="61" h="84">
                  <a:moveTo>
                    <a:pt x="47" y="0"/>
                  </a:moveTo>
                  <a:lnTo>
                    <a:pt x="0" y="66"/>
                  </a:lnTo>
                  <a:lnTo>
                    <a:pt x="1" y="83"/>
                  </a:lnTo>
                  <a:lnTo>
                    <a:pt x="60" y="17"/>
                  </a:lnTo>
                  <a:lnTo>
                    <a:pt x="47"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73" name="Freeform 57"/>
            <p:cNvSpPr>
              <a:spLocks/>
            </p:cNvSpPr>
            <p:nvPr/>
          </p:nvSpPr>
          <p:spPr bwMode="auto">
            <a:xfrm>
              <a:off x="2436" y="1378"/>
              <a:ext cx="97" cy="21"/>
            </a:xfrm>
            <a:custGeom>
              <a:avLst/>
              <a:gdLst>
                <a:gd name="T0" fmla="*/ 89 w 97"/>
                <a:gd name="T1" fmla="*/ 3 h 21"/>
                <a:gd name="T2" fmla="*/ 0 w 97"/>
                <a:gd name="T3" fmla="*/ 0 h 21"/>
                <a:gd name="T4" fmla="*/ 0 w 97"/>
                <a:gd name="T5" fmla="*/ 6 h 21"/>
                <a:gd name="T6" fmla="*/ 96 w 97"/>
                <a:gd name="T7" fmla="*/ 20 h 21"/>
                <a:gd name="T8" fmla="*/ 89 w 97"/>
                <a:gd name="T9" fmla="*/ 3 h 21"/>
              </a:gdLst>
              <a:ahLst/>
              <a:cxnLst>
                <a:cxn ang="0">
                  <a:pos x="T0" y="T1"/>
                </a:cxn>
                <a:cxn ang="0">
                  <a:pos x="T2" y="T3"/>
                </a:cxn>
                <a:cxn ang="0">
                  <a:pos x="T4" y="T5"/>
                </a:cxn>
                <a:cxn ang="0">
                  <a:pos x="T6" y="T7"/>
                </a:cxn>
                <a:cxn ang="0">
                  <a:pos x="T8" y="T9"/>
                </a:cxn>
              </a:cxnLst>
              <a:rect l="0" t="0" r="r" b="b"/>
              <a:pathLst>
                <a:path w="97" h="21">
                  <a:moveTo>
                    <a:pt x="89" y="3"/>
                  </a:moveTo>
                  <a:lnTo>
                    <a:pt x="0" y="0"/>
                  </a:lnTo>
                  <a:lnTo>
                    <a:pt x="0" y="6"/>
                  </a:lnTo>
                  <a:lnTo>
                    <a:pt x="96" y="20"/>
                  </a:lnTo>
                  <a:lnTo>
                    <a:pt x="89" y="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74" name="Freeform 58"/>
            <p:cNvSpPr>
              <a:spLocks/>
            </p:cNvSpPr>
            <p:nvPr/>
          </p:nvSpPr>
          <p:spPr bwMode="auto">
            <a:xfrm>
              <a:off x="2542" y="1371"/>
              <a:ext cx="71" cy="24"/>
            </a:xfrm>
            <a:custGeom>
              <a:avLst/>
              <a:gdLst>
                <a:gd name="T0" fmla="*/ 0 w 71"/>
                <a:gd name="T1" fmla="*/ 10 h 24"/>
                <a:gd name="T2" fmla="*/ 70 w 71"/>
                <a:gd name="T3" fmla="*/ 0 h 24"/>
                <a:gd name="T4" fmla="*/ 70 w 71"/>
                <a:gd name="T5" fmla="*/ 5 h 24"/>
                <a:gd name="T6" fmla="*/ 1 w 71"/>
                <a:gd name="T7" fmla="*/ 23 h 24"/>
                <a:gd name="T8" fmla="*/ 0 w 71"/>
                <a:gd name="T9" fmla="*/ 10 h 24"/>
              </a:gdLst>
              <a:ahLst/>
              <a:cxnLst>
                <a:cxn ang="0">
                  <a:pos x="T0" y="T1"/>
                </a:cxn>
                <a:cxn ang="0">
                  <a:pos x="T2" y="T3"/>
                </a:cxn>
                <a:cxn ang="0">
                  <a:pos x="T4" y="T5"/>
                </a:cxn>
                <a:cxn ang="0">
                  <a:pos x="T6" y="T7"/>
                </a:cxn>
                <a:cxn ang="0">
                  <a:pos x="T8" y="T9"/>
                </a:cxn>
              </a:cxnLst>
              <a:rect l="0" t="0" r="r" b="b"/>
              <a:pathLst>
                <a:path w="71" h="24">
                  <a:moveTo>
                    <a:pt x="0" y="10"/>
                  </a:moveTo>
                  <a:lnTo>
                    <a:pt x="70" y="0"/>
                  </a:lnTo>
                  <a:lnTo>
                    <a:pt x="70" y="5"/>
                  </a:lnTo>
                  <a:lnTo>
                    <a:pt x="1" y="23"/>
                  </a:lnTo>
                  <a:lnTo>
                    <a:pt x="0" y="1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75" name="Freeform 59"/>
            <p:cNvSpPr>
              <a:spLocks/>
            </p:cNvSpPr>
            <p:nvPr/>
          </p:nvSpPr>
          <p:spPr bwMode="auto">
            <a:xfrm>
              <a:off x="2498" y="1335"/>
              <a:ext cx="37" cy="56"/>
            </a:xfrm>
            <a:custGeom>
              <a:avLst/>
              <a:gdLst>
                <a:gd name="T0" fmla="*/ 36 w 37"/>
                <a:gd name="T1" fmla="*/ 42 h 56"/>
                <a:gd name="T2" fmla="*/ 0 w 37"/>
                <a:gd name="T3" fmla="*/ 0 h 56"/>
                <a:gd name="T4" fmla="*/ 0 w 37"/>
                <a:gd name="T5" fmla="*/ 6 h 56"/>
                <a:gd name="T6" fmla="*/ 30 w 37"/>
                <a:gd name="T7" fmla="*/ 55 h 56"/>
                <a:gd name="T8" fmla="*/ 36 w 37"/>
                <a:gd name="T9" fmla="*/ 42 h 56"/>
              </a:gdLst>
              <a:ahLst/>
              <a:cxnLst>
                <a:cxn ang="0">
                  <a:pos x="T0" y="T1"/>
                </a:cxn>
                <a:cxn ang="0">
                  <a:pos x="T2" y="T3"/>
                </a:cxn>
                <a:cxn ang="0">
                  <a:pos x="T4" y="T5"/>
                </a:cxn>
                <a:cxn ang="0">
                  <a:pos x="T6" y="T7"/>
                </a:cxn>
                <a:cxn ang="0">
                  <a:pos x="T8" y="T9"/>
                </a:cxn>
              </a:cxnLst>
              <a:rect l="0" t="0" r="r" b="b"/>
              <a:pathLst>
                <a:path w="37" h="56">
                  <a:moveTo>
                    <a:pt x="36" y="42"/>
                  </a:moveTo>
                  <a:lnTo>
                    <a:pt x="0" y="0"/>
                  </a:lnTo>
                  <a:lnTo>
                    <a:pt x="0" y="6"/>
                  </a:lnTo>
                  <a:lnTo>
                    <a:pt x="30" y="55"/>
                  </a:lnTo>
                  <a:lnTo>
                    <a:pt x="36" y="4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76" name="Freeform 60"/>
            <p:cNvSpPr>
              <a:spLocks/>
            </p:cNvSpPr>
            <p:nvPr/>
          </p:nvSpPr>
          <p:spPr bwMode="auto">
            <a:xfrm>
              <a:off x="2467" y="1460"/>
              <a:ext cx="38" cy="37"/>
            </a:xfrm>
            <a:custGeom>
              <a:avLst/>
              <a:gdLst>
                <a:gd name="T0" fmla="*/ 17 w 38"/>
                <a:gd name="T1" fmla="*/ 36 h 37"/>
                <a:gd name="T2" fmla="*/ 22 w 38"/>
                <a:gd name="T3" fmla="*/ 36 h 37"/>
                <a:gd name="T4" fmla="*/ 25 w 38"/>
                <a:gd name="T5" fmla="*/ 36 h 37"/>
                <a:gd name="T6" fmla="*/ 29 w 38"/>
                <a:gd name="T7" fmla="*/ 34 h 37"/>
                <a:gd name="T8" fmla="*/ 31 w 38"/>
                <a:gd name="T9" fmla="*/ 32 h 37"/>
                <a:gd name="T10" fmla="*/ 33 w 38"/>
                <a:gd name="T11" fmla="*/ 30 h 37"/>
                <a:gd name="T12" fmla="*/ 35 w 38"/>
                <a:gd name="T13" fmla="*/ 27 h 37"/>
                <a:gd name="T14" fmla="*/ 37 w 38"/>
                <a:gd name="T15" fmla="*/ 24 h 37"/>
                <a:gd name="T16" fmla="*/ 37 w 38"/>
                <a:gd name="T17" fmla="*/ 20 h 37"/>
                <a:gd name="T18" fmla="*/ 37 w 38"/>
                <a:gd name="T19" fmla="*/ 17 h 37"/>
                <a:gd name="T20" fmla="*/ 35 w 38"/>
                <a:gd name="T21" fmla="*/ 14 h 37"/>
                <a:gd name="T22" fmla="*/ 33 w 38"/>
                <a:gd name="T23" fmla="*/ 9 h 37"/>
                <a:gd name="T24" fmla="*/ 31 w 38"/>
                <a:gd name="T25" fmla="*/ 7 h 37"/>
                <a:gd name="T26" fmla="*/ 29 w 38"/>
                <a:gd name="T27" fmla="*/ 4 h 37"/>
                <a:gd name="T28" fmla="*/ 25 w 38"/>
                <a:gd name="T29" fmla="*/ 2 h 37"/>
                <a:gd name="T30" fmla="*/ 22 w 38"/>
                <a:gd name="T31" fmla="*/ 1 h 37"/>
                <a:gd name="T32" fmla="*/ 17 w 38"/>
                <a:gd name="T33" fmla="*/ 0 h 37"/>
                <a:gd name="T34" fmla="*/ 14 w 38"/>
                <a:gd name="T35" fmla="*/ 0 h 37"/>
                <a:gd name="T36" fmla="*/ 11 w 38"/>
                <a:gd name="T37" fmla="*/ 0 h 37"/>
                <a:gd name="T38" fmla="*/ 7 w 38"/>
                <a:gd name="T39" fmla="*/ 1 h 37"/>
                <a:gd name="T40" fmla="*/ 5 w 38"/>
                <a:gd name="T41" fmla="*/ 3 h 37"/>
                <a:gd name="T42" fmla="*/ 3 w 38"/>
                <a:gd name="T43" fmla="*/ 5 h 37"/>
                <a:gd name="T44" fmla="*/ 1 w 38"/>
                <a:gd name="T45" fmla="*/ 7 h 37"/>
                <a:gd name="T46" fmla="*/ 0 w 38"/>
                <a:gd name="T47" fmla="*/ 10 h 37"/>
                <a:gd name="T48" fmla="*/ 0 w 38"/>
                <a:gd name="T49" fmla="*/ 14 h 37"/>
                <a:gd name="T50" fmla="*/ 0 w 38"/>
                <a:gd name="T51" fmla="*/ 18 h 37"/>
                <a:gd name="T52" fmla="*/ 1 w 38"/>
                <a:gd name="T53" fmla="*/ 21 h 37"/>
                <a:gd name="T54" fmla="*/ 3 w 38"/>
                <a:gd name="T55" fmla="*/ 25 h 37"/>
                <a:gd name="T56" fmla="*/ 5 w 38"/>
                <a:gd name="T57" fmla="*/ 28 h 37"/>
                <a:gd name="T58" fmla="*/ 7 w 38"/>
                <a:gd name="T59" fmla="*/ 30 h 37"/>
                <a:gd name="T60" fmla="*/ 11 w 38"/>
                <a:gd name="T61" fmla="*/ 32 h 37"/>
                <a:gd name="T62" fmla="*/ 14 w 38"/>
                <a:gd name="T63" fmla="*/ 34 h 37"/>
                <a:gd name="T64" fmla="*/ 17 w 38"/>
                <a:gd name="T65" fmla="*/ 3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8" h="37">
                  <a:moveTo>
                    <a:pt x="17" y="36"/>
                  </a:moveTo>
                  <a:lnTo>
                    <a:pt x="22" y="36"/>
                  </a:lnTo>
                  <a:lnTo>
                    <a:pt x="25" y="36"/>
                  </a:lnTo>
                  <a:lnTo>
                    <a:pt x="29" y="34"/>
                  </a:lnTo>
                  <a:lnTo>
                    <a:pt x="31" y="32"/>
                  </a:lnTo>
                  <a:lnTo>
                    <a:pt x="33" y="30"/>
                  </a:lnTo>
                  <a:lnTo>
                    <a:pt x="35" y="27"/>
                  </a:lnTo>
                  <a:lnTo>
                    <a:pt x="37" y="24"/>
                  </a:lnTo>
                  <a:lnTo>
                    <a:pt x="37" y="20"/>
                  </a:lnTo>
                  <a:lnTo>
                    <a:pt x="37" y="17"/>
                  </a:lnTo>
                  <a:lnTo>
                    <a:pt x="35" y="14"/>
                  </a:lnTo>
                  <a:lnTo>
                    <a:pt x="33" y="9"/>
                  </a:lnTo>
                  <a:lnTo>
                    <a:pt x="31" y="7"/>
                  </a:lnTo>
                  <a:lnTo>
                    <a:pt x="29" y="4"/>
                  </a:lnTo>
                  <a:lnTo>
                    <a:pt x="25" y="2"/>
                  </a:lnTo>
                  <a:lnTo>
                    <a:pt x="22" y="1"/>
                  </a:lnTo>
                  <a:lnTo>
                    <a:pt x="17" y="0"/>
                  </a:lnTo>
                  <a:lnTo>
                    <a:pt x="14" y="0"/>
                  </a:lnTo>
                  <a:lnTo>
                    <a:pt x="11" y="0"/>
                  </a:lnTo>
                  <a:lnTo>
                    <a:pt x="7" y="1"/>
                  </a:lnTo>
                  <a:lnTo>
                    <a:pt x="5" y="3"/>
                  </a:lnTo>
                  <a:lnTo>
                    <a:pt x="3" y="5"/>
                  </a:lnTo>
                  <a:lnTo>
                    <a:pt x="1" y="7"/>
                  </a:lnTo>
                  <a:lnTo>
                    <a:pt x="0" y="10"/>
                  </a:lnTo>
                  <a:lnTo>
                    <a:pt x="0" y="14"/>
                  </a:lnTo>
                  <a:lnTo>
                    <a:pt x="0" y="18"/>
                  </a:lnTo>
                  <a:lnTo>
                    <a:pt x="1" y="21"/>
                  </a:lnTo>
                  <a:lnTo>
                    <a:pt x="3" y="25"/>
                  </a:lnTo>
                  <a:lnTo>
                    <a:pt x="5" y="28"/>
                  </a:lnTo>
                  <a:lnTo>
                    <a:pt x="7" y="30"/>
                  </a:lnTo>
                  <a:lnTo>
                    <a:pt x="11" y="32"/>
                  </a:lnTo>
                  <a:lnTo>
                    <a:pt x="14" y="34"/>
                  </a:lnTo>
                  <a:lnTo>
                    <a:pt x="17" y="3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77" name="Freeform 61"/>
            <p:cNvSpPr>
              <a:spLocks/>
            </p:cNvSpPr>
            <p:nvPr/>
          </p:nvSpPr>
          <p:spPr bwMode="auto">
            <a:xfrm>
              <a:off x="2417" y="1384"/>
              <a:ext cx="37" cy="38"/>
            </a:xfrm>
            <a:custGeom>
              <a:avLst/>
              <a:gdLst>
                <a:gd name="T0" fmla="*/ 18 w 37"/>
                <a:gd name="T1" fmla="*/ 37 h 38"/>
                <a:gd name="T2" fmla="*/ 21 w 37"/>
                <a:gd name="T3" fmla="*/ 37 h 38"/>
                <a:gd name="T4" fmla="*/ 25 w 37"/>
                <a:gd name="T5" fmla="*/ 37 h 38"/>
                <a:gd name="T6" fmla="*/ 28 w 37"/>
                <a:gd name="T7" fmla="*/ 35 h 38"/>
                <a:gd name="T8" fmla="*/ 30 w 37"/>
                <a:gd name="T9" fmla="*/ 33 h 38"/>
                <a:gd name="T10" fmla="*/ 32 w 37"/>
                <a:gd name="T11" fmla="*/ 31 h 38"/>
                <a:gd name="T12" fmla="*/ 34 w 37"/>
                <a:gd name="T13" fmla="*/ 29 h 38"/>
                <a:gd name="T14" fmla="*/ 36 w 37"/>
                <a:gd name="T15" fmla="*/ 25 h 38"/>
                <a:gd name="T16" fmla="*/ 36 w 37"/>
                <a:gd name="T17" fmla="*/ 21 h 38"/>
                <a:gd name="T18" fmla="*/ 36 w 37"/>
                <a:gd name="T19" fmla="*/ 17 h 38"/>
                <a:gd name="T20" fmla="*/ 34 w 37"/>
                <a:gd name="T21" fmla="*/ 14 h 38"/>
                <a:gd name="T22" fmla="*/ 32 w 37"/>
                <a:gd name="T23" fmla="*/ 11 h 38"/>
                <a:gd name="T24" fmla="*/ 30 w 37"/>
                <a:gd name="T25" fmla="*/ 7 h 38"/>
                <a:gd name="T26" fmla="*/ 28 w 37"/>
                <a:gd name="T27" fmla="*/ 4 h 38"/>
                <a:gd name="T28" fmla="*/ 25 w 37"/>
                <a:gd name="T29" fmla="*/ 2 h 38"/>
                <a:gd name="T30" fmla="*/ 21 w 37"/>
                <a:gd name="T31" fmla="*/ 1 h 38"/>
                <a:gd name="T32" fmla="*/ 18 w 37"/>
                <a:gd name="T33" fmla="*/ 0 h 38"/>
                <a:gd name="T34" fmla="*/ 14 w 37"/>
                <a:gd name="T35" fmla="*/ 0 h 38"/>
                <a:gd name="T36" fmla="*/ 10 w 37"/>
                <a:gd name="T37" fmla="*/ 0 h 38"/>
                <a:gd name="T38" fmla="*/ 7 w 37"/>
                <a:gd name="T39" fmla="*/ 1 h 38"/>
                <a:gd name="T40" fmla="*/ 5 w 37"/>
                <a:gd name="T41" fmla="*/ 3 h 38"/>
                <a:gd name="T42" fmla="*/ 3 w 37"/>
                <a:gd name="T43" fmla="*/ 5 h 38"/>
                <a:gd name="T44" fmla="*/ 1 w 37"/>
                <a:gd name="T45" fmla="*/ 7 h 38"/>
                <a:gd name="T46" fmla="*/ 0 w 37"/>
                <a:gd name="T47" fmla="*/ 11 h 38"/>
                <a:gd name="T48" fmla="*/ 0 w 37"/>
                <a:gd name="T49" fmla="*/ 15 h 38"/>
                <a:gd name="T50" fmla="*/ 0 w 37"/>
                <a:gd name="T51" fmla="*/ 19 h 38"/>
                <a:gd name="T52" fmla="*/ 1 w 37"/>
                <a:gd name="T53" fmla="*/ 22 h 38"/>
                <a:gd name="T54" fmla="*/ 3 w 37"/>
                <a:gd name="T55" fmla="*/ 25 h 38"/>
                <a:gd name="T56" fmla="*/ 5 w 37"/>
                <a:gd name="T57" fmla="*/ 29 h 38"/>
                <a:gd name="T58" fmla="*/ 7 w 37"/>
                <a:gd name="T59" fmla="*/ 32 h 38"/>
                <a:gd name="T60" fmla="*/ 10 w 37"/>
                <a:gd name="T61" fmla="*/ 34 h 38"/>
                <a:gd name="T62" fmla="*/ 14 w 37"/>
                <a:gd name="T63" fmla="*/ 35 h 38"/>
                <a:gd name="T64" fmla="*/ 18 w 37"/>
                <a:gd name="T65" fmla="*/ 3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38">
                  <a:moveTo>
                    <a:pt x="18" y="37"/>
                  </a:moveTo>
                  <a:lnTo>
                    <a:pt x="21" y="37"/>
                  </a:lnTo>
                  <a:lnTo>
                    <a:pt x="25" y="37"/>
                  </a:lnTo>
                  <a:lnTo>
                    <a:pt x="28" y="35"/>
                  </a:lnTo>
                  <a:lnTo>
                    <a:pt x="30" y="33"/>
                  </a:lnTo>
                  <a:lnTo>
                    <a:pt x="32" y="31"/>
                  </a:lnTo>
                  <a:lnTo>
                    <a:pt x="34" y="29"/>
                  </a:lnTo>
                  <a:lnTo>
                    <a:pt x="36" y="25"/>
                  </a:lnTo>
                  <a:lnTo>
                    <a:pt x="36" y="21"/>
                  </a:lnTo>
                  <a:lnTo>
                    <a:pt x="36" y="17"/>
                  </a:lnTo>
                  <a:lnTo>
                    <a:pt x="34" y="14"/>
                  </a:lnTo>
                  <a:lnTo>
                    <a:pt x="32" y="11"/>
                  </a:lnTo>
                  <a:lnTo>
                    <a:pt x="30" y="7"/>
                  </a:lnTo>
                  <a:lnTo>
                    <a:pt x="28" y="4"/>
                  </a:lnTo>
                  <a:lnTo>
                    <a:pt x="25" y="2"/>
                  </a:lnTo>
                  <a:lnTo>
                    <a:pt x="21" y="1"/>
                  </a:lnTo>
                  <a:lnTo>
                    <a:pt x="18" y="0"/>
                  </a:lnTo>
                  <a:lnTo>
                    <a:pt x="14" y="0"/>
                  </a:lnTo>
                  <a:lnTo>
                    <a:pt x="10" y="0"/>
                  </a:lnTo>
                  <a:lnTo>
                    <a:pt x="7" y="1"/>
                  </a:lnTo>
                  <a:lnTo>
                    <a:pt x="5" y="3"/>
                  </a:lnTo>
                  <a:lnTo>
                    <a:pt x="3" y="5"/>
                  </a:lnTo>
                  <a:lnTo>
                    <a:pt x="1" y="7"/>
                  </a:lnTo>
                  <a:lnTo>
                    <a:pt x="0" y="11"/>
                  </a:lnTo>
                  <a:lnTo>
                    <a:pt x="0" y="15"/>
                  </a:lnTo>
                  <a:lnTo>
                    <a:pt x="0" y="19"/>
                  </a:lnTo>
                  <a:lnTo>
                    <a:pt x="1" y="22"/>
                  </a:lnTo>
                  <a:lnTo>
                    <a:pt x="3" y="25"/>
                  </a:lnTo>
                  <a:lnTo>
                    <a:pt x="5" y="29"/>
                  </a:lnTo>
                  <a:lnTo>
                    <a:pt x="7" y="32"/>
                  </a:lnTo>
                  <a:lnTo>
                    <a:pt x="10" y="34"/>
                  </a:lnTo>
                  <a:lnTo>
                    <a:pt x="14" y="35"/>
                  </a:lnTo>
                  <a:lnTo>
                    <a:pt x="18" y="3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78" name="Freeform 62"/>
            <p:cNvSpPr>
              <a:spLocks/>
            </p:cNvSpPr>
            <p:nvPr/>
          </p:nvSpPr>
          <p:spPr bwMode="auto">
            <a:xfrm>
              <a:off x="2602" y="1461"/>
              <a:ext cx="37" cy="38"/>
            </a:xfrm>
            <a:custGeom>
              <a:avLst/>
              <a:gdLst>
                <a:gd name="T0" fmla="*/ 18 w 37"/>
                <a:gd name="T1" fmla="*/ 37 h 38"/>
                <a:gd name="T2" fmla="*/ 21 w 37"/>
                <a:gd name="T3" fmla="*/ 37 h 38"/>
                <a:gd name="T4" fmla="*/ 25 w 37"/>
                <a:gd name="T5" fmla="*/ 37 h 38"/>
                <a:gd name="T6" fmla="*/ 28 w 37"/>
                <a:gd name="T7" fmla="*/ 35 h 38"/>
                <a:gd name="T8" fmla="*/ 30 w 37"/>
                <a:gd name="T9" fmla="*/ 33 h 38"/>
                <a:gd name="T10" fmla="*/ 32 w 37"/>
                <a:gd name="T11" fmla="*/ 31 h 38"/>
                <a:gd name="T12" fmla="*/ 34 w 37"/>
                <a:gd name="T13" fmla="*/ 29 h 38"/>
                <a:gd name="T14" fmla="*/ 36 w 37"/>
                <a:gd name="T15" fmla="*/ 25 h 38"/>
                <a:gd name="T16" fmla="*/ 36 w 37"/>
                <a:gd name="T17" fmla="*/ 22 h 38"/>
                <a:gd name="T18" fmla="*/ 36 w 37"/>
                <a:gd name="T19" fmla="*/ 17 h 38"/>
                <a:gd name="T20" fmla="*/ 34 w 37"/>
                <a:gd name="T21" fmla="*/ 14 h 38"/>
                <a:gd name="T22" fmla="*/ 32 w 37"/>
                <a:gd name="T23" fmla="*/ 11 h 38"/>
                <a:gd name="T24" fmla="*/ 30 w 37"/>
                <a:gd name="T25" fmla="*/ 7 h 38"/>
                <a:gd name="T26" fmla="*/ 28 w 37"/>
                <a:gd name="T27" fmla="*/ 5 h 38"/>
                <a:gd name="T28" fmla="*/ 25 w 37"/>
                <a:gd name="T29" fmla="*/ 3 h 38"/>
                <a:gd name="T30" fmla="*/ 21 w 37"/>
                <a:gd name="T31" fmla="*/ 1 h 38"/>
                <a:gd name="T32" fmla="*/ 18 w 37"/>
                <a:gd name="T33" fmla="*/ 0 h 38"/>
                <a:gd name="T34" fmla="*/ 14 w 37"/>
                <a:gd name="T35" fmla="*/ 0 h 38"/>
                <a:gd name="T36" fmla="*/ 10 w 37"/>
                <a:gd name="T37" fmla="*/ 0 h 38"/>
                <a:gd name="T38" fmla="*/ 7 w 37"/>
                <a:gd name="T39" fmla="*/ 1 h 38"/>
                <a:gd name="T40" fmla="*/ 5 w 37"/>
                <a:gd name="T41" fmla="*/ 3 h 38"/>
                <a:gd name="T42" fmla="*/ 3 w 37"/>
                <a:gd name="T43" fmla="*/ 5 h 38"/>
                <a:gd name="T44" fmla="*/ 1 w 37"/>
                <a:gd name="T45" fmla="*/ 8 h 38"/>
                <a:gd name="T46" fmla="*/ 0 w 37"/>
                <a:gd name="T47" fmla="*/ 11 h 38"/>
                <a:gd name="T48" fmla="*/ 0 w 37"/>
                <a:gd name="T49" fmla="*/ 15 h 38"/>
                <a:gd name="T50" fmla="*/ 0 w 37"/>
                <a:gd name="T51" fmla="*/ 19 h 38"/>
                <a:gd name="T52" fmla="*/ 1 w 37"/>
                <a:gd name="T53" fmla="*/ 22 h 38"/>
                <a:gd name="T54" fmla="*/ 3 w 37"/>
                <a:gd name="T55" fmla="*/ 25 h 38"/>
                <a:gd name="T56" fmla="*/ 5 w 37"/>
                <a:gd name="T57" fmla="*/ 29 h 38"/>
                <a:gd name="T58" fmla="*/ 7 w 37"/>
                <a:gd name="T59" fmla="*/ 32 h 38"/>
                <a:gd name="T60" fmla="*/ 10 w 37"/>
                <a:gd name="T61" fmla="*/ 34 h 38"/>
                <a:gd name="T62" fmla="*/ 14 w 37"/>
                <a:gd name="T63" fmla="*/ 35 h 38"/>
                <a:gd name="T64" fmla="*/ 18 w 37"/>
                <a:gd name="T65" fmla="*/ 3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38">
                  <a:moveTo>
                    <a:pt x="18" y="37"/>
                  </a:moveTo>
                  <a:lnTo>
                    <a:pt x="21" y="37"/>
                  </a:lnTo>
                  <a:lnTo>
                    <a:pt x="25" y="37"/>
                  </a:lnTo>
                  <a:lnTo>
                    <a:pt x="28" y="35"/>
                  </a:lnTo>
                  <a:lnTo>
                    <a:pt x="30" y="33"/>
                  </a:lnTo>
                  <a:lnTo>
                    <a:pt x="32" y="31"/>
                  </a:lnTo>
                  <a:lnTo>
                    <a:pt x="34" y="29"/>
                  </a:lnTo>
                  <a:lnTo>
                    <a:pt x="36" y="25"/>
                  </a:lnTo>
                  <a:lnTo>
                    <a:pt x="36" y="22"/>
                  </a:lnTo>
                  <a:lnTo>
                    <a:pt x="36" y="17"/>
                  </a:lnTo>
                  <a:lnTo>
                    <a:pt x="34" y="14"/>
                  </a:lnTo>
                  <a:lnTo>
                    <a:pt x="32" y="11"/>
                  </a:lnTo>
                  <a:lnTo>
                    <a:pt x="30" y="7"/>
                  </a:lnTo>
                  <a:lnTo>
                    <a:pt x="28" y="5"/>
                  </a:lnTo>
                  <a:lnTo>
                    <a:pt x="25" y="3"/>
                  </a:lnTo>
                  <a:lnTo>
                    <a:pt x="21" y="1"/>
                  </a:lnTo>
                  <a:lnTo>
                    <a:pt x="18" y="0"/>
                  </a:lnTo>
                  <a:lnTo>
                    <a:pt x="14" y="0"/>
                  </a:lnTo>
                  <a:lnTo>
                    <a:pt x="10" y="0"/>
                  </a:lnTo>
                  <a:lnTo>
                    <a:pt x="7" y="1"/>
                  </a:lnTo>
                  <a:lnTo>
                    <a:pt x="5" y="3"/>
                  </a:lnTo>
                  <a:lnTo>
                    <a:pt x="3" y="5"/>
                  </a:lnTo>
                  <a:lnTo>
                    <a:pt x="1" y="8"/>
                  </a:lnTo>
                  <a:lnTo>
                    <a:pt x="0" y="11"/>
                  </a:lnTo>
                  <a:lnTo>
                    <a:pt x="0" y="15"/>
                  </a:lnTo>
                  <a:lnTo>
                    <a:pt x="0" y="19"/>
                  </a:lnTo>
                  <a:lnTo>
                    <a:pt x="1" y="22"/>
                  </a:lnTo>
                  <a:lnTo>
                    <a:pt x="3" y="25"/>
                  </a:lnTo>
                  <a:lnTo>
                    <a:pt x="5" y="29"/>
                  </a:lnTo>
                  <a:lnTo>
                    <a:pt x="7" y="32"/>
                  </a:lnTo>
                  <a:lnTo>
                    <a:pt x="10" y="34"/>
                  </a:lnTo>
                  <a:lnTo>
                    <a:pt x="14" y="35"/>
                  </a:lnTo>
                  <a:lnTo>
                    <a:pt x="18" y="3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79" name="Freeform 63"/>
            <p:cNvSpPr>
              <a:spLocks/>
            </p:cNvSpPr>
            <p:nvPr/>
          </p:nvSpPr>
          <p:spPr bwMode="auto">
            <a:xfrm>
              <a:off x="2595" y="1377"/>
              <a:ext cx="31" cy="31"/>
            </a:xfrm>
            <a:custGeom>
              <a:avLst/>
              <a:gdLst>
                <a:gd name="T0" fmla="*/ 14 w 31"/>
                <a:gd name="T1" fmla="*/ 30 h 31"/>
                <a:gd name="T2" fmla="*/ 17 w 31"/>
                <a:gd name="T3" fmla="*/ 30 h 31"/>
                <a:gd name="T4" fmla="*/ 20 w 31"/>
                <a:gd name="T5" fmla="*/ 28 h 31"/>
                <a:gd name="T6" fmla="*/ 23 w 31"/>
                <a:gd name="T7" fmla="*/ 28 h 31"/>
                <a:gd name="T8" fmla="*/ 25 w 31"/>
                <a:gd name="T9" fmla="*/ 26 h 31"/>
                <a:gd name="T10" fmla="*/ 26 w 31"/>
                <a:gd name="T11" fmla="*/ 25 h 31"/>
                <a:gd name="T12" fmla="*/ 28 w 31"/>
                <a:gd name="T13" fmla="*/ 23 h 31"/>
                <a:gd name="T14" fmla="*/ 28 w 31"/>
                <a:gd name="T15" fmla="*/ 20 h 31"/>
                <a:gd name="T16" fmla="*/ 30 w 31"/>
                <a:gd name="T17" fmla="*/ 16 h 31"/>
                <a:gd name="T18" fmla="*/ 28 w 31"/>
                <a:gd name="T19" fmla="*/ 14 h 31"/>
                <a:gd name="T20" fmla="*/ 28 w 31"/>
                <a:gd name="T21" fmla="*/ 11 h 31"/>
                <a:gd name="T22" fmla="*/ 26 w 31"/>
                <a:gd name="T23" fmla="*/ 8 h 31"/>
                <a:gd name="T24" fmla="*/ 25 w 31"/>
                <a:gd name="T25" fmla="*/ 5 h 31"/>
                <a:gd name="T26" fmla="*/ 23 w 31"/>
                <a:gd name="T27" fmla="*/ 3 h 31"/>
                <a:gd name="T28" fmla="*/ 20 w 31"/>
                <a:gd name="T29" fmla="*/ 2 h 31"/>
                <a:gd name="T30" fmla="*/ 17 w 31"/>
                <a:gd name="T31" fmla="*/ 1 h 31"/>
                <a:gd name="T32" fmla="*/ 14 w 31"/>
                <a:gd name="T33" fmla="*/ 0 h 31"/>
                <a:gd name="T34" fmla="*/ 12 w 31"/>
                <a:gd name="T35" fmla="*/ 0 h 31"/>
                <a:gd name="T36" fmla="*/ 8 w 31"/>
                <a:gd name="T37" fmla="*/ 0 h 31"/>
                <a:gd name="T38" fmla="*/ 6 w 31"/>
                <a:gd name="T39" fmla="*/ 1 h 31"/>
                <a:gd name="T40" fmla="*/ 4 w 31"/>
                <a:gd name="T41" fmla="*/ 2 h 31"/>
                <a:gd name="T42" fmla="*/ 2 w 31"/>
                <a:gd name="T43" fmla="*/ 4 h 31"/>
                <a:gd name="T44" fmla="*/ 1 w 31"/>
                <a:gd name="T45" fmla="*/ 6 h 31"/>
                <a:gd name="T46" fmla="*/ 0 w 31"/>
                <a:gd name="T47" fmla="*/ 8 h 31"/>
                <a:gd name="T48" fmla="*/ 0 w 31"/>
                <a:gd name="T49" fmla="*/ 12 h 31"/>
                <a:gd name="T50" fmla="*/ 0 w 31"/>
                <a:gd name="T51" fmla="*/ 15 h 31"/>
                <a:gd name="T52" fmla="*/ 1 w 31"/>
                <a:gd name="T53" fmla="*/ 17 h 31"/>
                <a:gd name="T54" fmla="*/ 2 w 31"/>
                <a:gd name="T55" fmla="*/ 21 h 31"/>
                <a:gd name="T56" fmla="*/ 4 w 31"/>
                <a:gd name="T57" fmla="*/ 23 h 31"/>
                <a:gd name="T58" fmla="*/ 6 w 31"/>
                <a:gd name="T59" fmla="*/ 25 h 31"/>
                <a:gd name="T60" fmla="*/ 8 w 31"/>
                <a:gd name="T61" fmla="*/ 27 h 31"/>
                <a:gd name="T62" fmla="*/ 12 w 31"/>
                <a:gd name="T63" fmla="*/ 28 h 31"/>
                <a:gd name="T64" fmla="*/ 14 w 31"/>
                <a:gd name="T6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 h="31">
                  <a:moveTo>
                    <a:pt x="14" y="30"/>
                  </a:moveTo>
                  <a:lnTo>
                    <a:pt x="17" y="30"/>
                  </a:lnTo>
                  <a:lnTo>
                    <a:pt x="20" y="28"/>
                  </a:lnTo>
                  <a:lnTo>
                    <a:pt x="23" y="28"/>
                  </a:lnTo>
                  <a:lnTo>
                    <a:pt x="25" y="26"/>
                  </a:lnTo>
                  <a:lnTo>
                    <a:pt x="26" y="25"/>
                  </a:lnTo>
                  <a:lnTo>
                    <a:pt x="28" y="23"/>
                  </a:lnTo>
                  <a:lnTo>
                    <a:pt x="28" y="20"/>
                  </a:lnTo>
                  <a:lnTo>
                    <a:pt x="30" y="16"/>
                  </a:lnTo>
                  <a:lnTo>
                    <a:pt x="28" y="14"/>
                  </a:lnTo>
                  <a:lnTo>
                    <a:pt x="28" y="11"/>
                  </a:lnTo>
                  <a:lnTo>
                    <a:pt x="26" y="8"/>
                  </a:lnTo>
                  <a:lnTo>
                    <a:pt x="25" y="5"/>
                  </a:lnTo>
                  <a:lnTo>
                    <a:pt x="23" y="3"/>
                  </a:lnTo>
                  <a:lnTo>
                    <a:pt x="20" y="2"/>
                  </a:lnTo>
                  <a:lnTo>
                    <a:pt x="17" y="1"/>
                  </a:lnTo>
                  <a:lnTo>
                    <a:pt x="14" y="0"/>
                  </a:lnTo>
                  <a:lnTo>
                    <a:pt x="12" y="0"/>
                  </a:lnTo>
                  <a:lnTo>
                    <a:pt x="8" y="0"/>
                  </a:lnTo>
                  <a:lnTo>
                    <a:pt x="6" y="1"/>
                  </a:lnTo>
                  <a:lnTo>
                    <a:pt x="4" y="2"/>
                  </a:lnTo>
                  <a:lnTo>
                    <a:pt x="2" y="4"/>
                  </a:lnTo>
                  <a:lnTo>
                    <a:pt x="1" y="6"/>
                  </a:lnTo>
                  <a:lnTo>
                    <a:pt x="0" y="8"/>
                  </a:lnTo>
                  <a:lnTo>
                    <a:pt x="0" y="12"/>
                  </a:lnTo>
                  <a:lnTo>
                    <a:pt x="0" y="15"/>
                  </a:lnTo>
                  <a:lnTo>
                    <a:pt x="1" y="17"/>
                  </a:lnTo>
                  <a:lnTo>
                    <a:pt x="2" y="21"/>
                  </a:lnTo>
                  <a:lnTo>
                    <a:pt x="4" y="23"/>
                  </a:lnTo>
                  <a:lnTo>
                    <a:pt x="6" y="25"/>
                  </a:lnTo>
                  <a:lnTo>
                    <a:pt x="8" y="27"/>
                  </a:lnTo>
                  <a:lnTo>
                    <a:pt x="12" y="28"/>
                  </a:lnTo>
                  <a:lnTo>
                    <a:pt x="14" y="30"/>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80" name="Freeform 64"/>
            <p:cNvSpPr>
              <a:spLocks/>
            </p:cNvSpPr>
            <p:nvPr/>
          </p:nvSpPr>
          <p:spPr bwMode="auto">
            <a:xfrm>
              <a:off x="2481" y="1343"/>
              <a:ext cx="31" cy="31"/>
            </a:xfrm>
            <a:custGeom>
              <a:avLst/>
              <a:gdLst>
                <a:gd name="T0" fmla="*/ 15 w 31"/>
                <a:gd name="T1" fmla="*/ 30 h 31"/>
                <a:gd name="T2" fmla="*/ 17 w 31"/>
                <a:gd name="T3" fmla="*/ 30 h 31"/>
                <a:gd name="T4" fmla="*/ 21 w 31"/>
                <a:gd name="T5" fmla="*/ 30 h 31"/>
                <a:gd name="T6" fmla="*/ 23 w 31"/>
                <a:gd name="T7" fmla="*/ 28 h 31"/>
                <a:gd name="T8" fmla="*/ 25 w 31"/>
                <a:gd name="T9" fmla="*/ 27 h 31"/>
                <a:gd name="T10" fmla="*/ 27 w 31"/>
                <a:gd name="T11" fmla="*/ 25 h 31"/>
                <a:gd name="T12" fmla="*/ 28 w 31"/>
                <a:gd name="T13" fmla="*/ 23 h 31"/>
                <a:gd name="T14" fmla="*/ 30 w 31"/>
                <a:gd name="T15" fmla="*/ 21 h 31"/>
                <a:gd name="T16" fmla="*/ 30 w 31"/>
                <a:gd name="T17" fmla="*/ 17 h 31"/>
                <a:gd name="T18" fmla="*/ 30 w 31"/>
                <a:gd name="T19" fmla="*/ 14 h 31"/>
                <a:gd name="T20" fmla="*/ 28 w 31"/>
                <a:gd name="T21" fmla="*/ 12 h 31"/>
                <a:gd name="T22" fmla="*/ 27 w 31"/>
                <a:gd name="T23" fmla="*/ 8 h 31"/>
                <a:gd name="T24" fmla="*/ 25 w 31"/>
                <a:gd name="T25" fmla="*/ 6 h 31"/>
                <a:gd name="T26" fmla="*/ 23 w 31"/>
                <a:gd name="T27" fmla="*/ 4 h 31"/>
                <a:gd name="T28" fmla="*/ 21 w 31"/>
                <a:gd name="T29" fmla="*/ 2 h 31"/>
                <a:gd name="T30" fmla="*/ 17 w 31"/>
                <a:gd name="T31" fmla="*/ 1 h 31"/>
                <a:gd name="T32" fmla="*/ 15 w 31"/>
                <a:gd name="T33" fmla="*/ 0 h 31"/>
                <a:gd name="T34" fmla="*/ 12 w 31"/>
                <a:gd name="T35" fmla="*/ 0 h 31"/>
                <a:gd name="T36" fmla="*/ 8 w 31"/>
                <a:gd name="T37" fmla="*/ 0 h 31"/>
                <a:gd name="T38" fmla="*/ 6 w 31"/>
                <a:gd name="T39" fmla="*/ 1 h 31"/>
                <a:gd name="T40" fmla="*/ 4 w 31"/>
                <a:gd name="T41" fmla="*/ 3 h 31"/>
                <a:gd name="T42" fmla="*/ 2 w 31"/>
                <a:gd name="T43" fmla="*/ 4 h 31"/>
                <a:gd name="T44" fmla="*/ 1 w 31"/>
                <a:gd name="T45" fmla="*/ 6 h 31"/>
                <a:gd name="T46" fmla="*/ 0 w 31"/>
                <a:gd name="T47" fmla="*/ 10 h 31"/>
                <a:gd name="T48" fmla="*/ 0 w 31"/>
                <a:gd name="T49" fmla="*/ 12 h 31"/>
                <a:gd name="T50" fmla="*/ 0 w 31"/>
                <a:gd name="T51" fmla="*/ 15 h 31"/>
                <a:gd name="T52" fmla="*/ 1 w 31"/>
                <a:gd name="T53" fmla="*/ 18 h 31"/>
                <a:gd name="T54" fmla="*/ 2 w 31"/>
                <a:gd name="T55" fmla="*/ 21 h 31"/>
                <a:gd name="T56" fmla="*/ 4 w 31"/>
                <a:gd name="T57" fmla="*/ 23 h 31"/>
                <a:gd name="T58" fmla="*/ 6 w 31"/>
                <a:gd name="T59" fmla="*/ 25 h 31"/>
                <a:gd name="T60" fmla="*/ 8 w 31"/>
                <a:gd name="T61" fmla="*/ 27 h 31"/>
                <a:gd name="T62" fmla="*/ 12 w 31"/>
                <a:gd name="T63" fmla="*/ 28 h 31"/>
                <a:gd name="T64" fmla="*/ 15 w 31"/>
                <a:gd name="T6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 h="31">
                  <a:moveTo>
                    <a:pt x="15" y="30"/>
                  </a:moveTo>
                  <a:lnTo>
                    <a:pt x="17" y="30"/>
                  </a:lnTo>
                  <a:lnTo>
                    <a:pt x="21" y="30"/>
                  </a:lnTo>
                  <a:lnTo>
                    <a:pt x="23" y="28"/>
                  </a:lnTo>
                  <a:lnTo>
                    <a:pt x="25" y="27"/>
                  </a:lnTo>
                  <a:lnTo>
                    <a:pt x="27" y="25"/>
                  </a:lnTo>
                  <a:lnTo>
                    <a:pt x="28" y="23"/>
                  </a:lnTo>
                  <a:lnTo>
                    <a:pt x="30" y="21"/>
                  </a:lnTo>
                  <a:lnTo>
                    <a:pt x="30" y="17"/>
                  </a:lnTo>
                  <a:lnTo>
                    <a:pt x="30" y="14"/>
                  </a:lnTo>
                  <a:lnTo>
                    <a:pt x="28" y="12"/>
                  </a:lnTo>
                  <a:lnTo>
                    <a:pt x="27" y="8"/>
                  </a:lnTo>
                  <a:lnTo>
                    <a:pt x="25" y="6"/>
                  </a:lnTo>
                  <a:lnTo>
                    <a:pt x="23" y="4"/>
                  </a:lnTo>
                  <a:lnTo>
                    <a:pt x="21" y="2"/>
                  </a:lnTo>
                  <a:lnTo>
                    <a:pt x="17" y="1"/>
                  </a:lnTo>
                  <a:lnTo>
                    <a:pt x="15" y="0"/>
                  </a:lnTo>
                  <a:lnTo>
                    <a:pt x="12" y="0"/>
                  </a:lnTo>
                  <a:lnTo>
                    <a:pt x="8" y="0"/>
                  </a:lnTo>
                  <a:lnTo>
                    <a:pt x="6" y="1"/>
                  </a:lnTo>
                  <a:lnTo>
                    <a:pt x="4" y="3"/>
                  </a:lnTo>
                  <a:lnTo>
                    <a:pt x="2" y="4"/>
                  </a:lnTo>
                  <a:lnTo>
                    <a:pt x="1" y="6"/>
                  </a:lnTo>
                  <a:lnTo>
                    <a:pt x="0" y="10"/>
                  </a:lnTo>
                  <a:lnTo>
                    <a:pt x="0" y="12"/>
                  </a:lnTo>
                  <a:lnTo>
                    <a:pt x="0" y="15"/>
                  </a:lnTo>
                  <a:lnTo>
                    <a:pt x="1" y="18"/>
                  </a:lnTo>
                  <a:lnTo>
                    <a:pt x="2" y="21"/>
                  </a:lnTo>
                  <a:lnTo>
                    <a:pt x="4" y="23"/>
                  </a:lnTo>
                  <a:lnTo>
                    <a:pt x="6" y="25"/>
                  </a:lnTo>
                  <a:lnTo>
                    <a:pt x="8" y="27"/>
                  </a:lnTo>
                  <a:lnTo>
                    <a:pt x="12" y="28"/>
                  </a:lnTo>
                  <a:lnTo>
                    <a:pt x="15" y="30"/>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81" name="Freeform 65"/>
            <p:cNvSpPr>
              <a:spLocks/>
            </p:cNvSpPr>
            <p:nvPr/>
          </p:nvSpPr>
          <p:spPr bwMode="auto">
            <a:xfrm>
              <a:off x="2529" y="1265"/>
              <a:ext cx="22" cy="129"/>
            </a:xfrm>
            <a:custGeom>
              <a:avLst/>
              <a:gdLst>
                <a:gd name="T0" fmla="*/ 21 w 22"/>
                <a:gd name="T1" fmla="*/ 128 h 129"/>
                <a:gd name="T2" fmla="*/ 21 w 22"/>
                <a:gd name="T3" fmla="*/ 3 h 129"/>
                <a:gd name="T4" fmla="*/ 0 w 22"/>
                <a:gd name="T5" fmla="*/ 0 h 129"/>
                <a:gd name="T6" fmla="*/ 0 w 22"/>
                <a:gd name="T7" fmla="*/ 124 h 129"/>
                <a:gd name="T8" fmla="*/ 21 w 22"/>
                <a:gd name="T9" fmla="*/ 128 h 129"/>
              </a:gdLst>
              <a:ahLst/>
              <a:cxnLst>
                <a:cxn ang="0">
                  <a:pos x="T0" y="T1"/>
                </a:cxn>
                <a:cxn ang="0">
                  <a:pos x="T2" y="T3"/>
                </a:cxn>
                <a:cxn ang="0">
                  <a:pos x="T4" y="T5"/>
                </a:cxn>
                <a:cxn ang="0">
                  <a:pos x="T6" y="T7"/>
                </a:cxn>
                <a:cxn ang="0">
                  <a:pos x="T8" y="T9"/>
                </a:cxn>
              </a:cxnLst>
              <a:rect l="0" t="0" r="r" b="b"/>
              <a:pathLst>
                <a:path w="22" h="129">
                  <a:moveTo>
                    <a:pt x="21" y="128"/>
                  </a:moveTo>
                  <a:lnTo>
                    <a:pt x="21" y="3"/>
                  </a:lnTo>
                  <a:lnTo>
                    <a:pt x="0" y="0"/>
                  </a:lnTo>
                  <a:lnTo>
                    <a:pt x="0" y="124"/>
                  </a:lnTo>
                  <a:lnTo>
                    <a:pt x="21" y="12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82" name="Freeform 66"/>
            <p:cNvSpPr>
              <a:spLocks/>
            </p:cNvSpPr>
            <p:nvPr/>
          </p:nvSpPr>
          <p:spPr bwMode="auto">
            <a:xfrm>
              <a:off x="2530" y="1377"/>
              <a:ext cx="90" cy="88"/>
            </a:xfrm>
            <a:custGeom>
              <a:avLst/>
              <a:gdLst>
                <a:gd name="T0" fmla="*/ 13 w 90"/>
                <a:gd name="T1" fmla="*/ 0 h 88"/>
                <a:gd name="T2" fmla="*/ 89 w 90"/>
                <a:gd name="T3" fmla="*/ 76 h 88"/>
                <a:gd name="T4" fmla="*/ 89 w 90"/>
                <a:gd name="T5" fmla="*/ 87 h 88"/>
                <a:gd name="T6" fmla="*/ 0 w 90"/>
                <a:gd name="T7" fmla="*/ 17 h 88"/>
                <a:gd name="T8" fmla="*/ 13 w 90"/>
                <a:gd name="T9" fmla="*/ 0 h 88"/>
              </a:gdLst>
              <a:ahLst/>
              <a:cxnLst>
                <a:cxn ang="0">
                  <a:pos x="T0" y="T1"/>
                </a:cxn>
                <a:cxn ang="0">
                  <a:pos x="T2" y="T3"/>
                </a:cxn>
                <a:cxn ang="0">
                  <a:pos x="T4" y="T5"/>
                </a:cxn>
                <a:cxn ang="0">
                  <a:pos x="T6" y="T7"/>
                </a:cxn>
                <a:cxn ang="0">
                  <a:pos x="T8" y="T9"/>
                </a:cxn>
              </a:cxnLst>
              <a:rect l="0" t="0" r="r" b="b"/>
              <a:pathLst>
                <a:path w="90" h="88">
                  <a:moveTo>
                    <a:pt x="13" y="0"/>
                  </a:moveTo>
                  <a:lnTo>
                    <a:pt x="89" y="76"/>
                  </a:lnTo>
                  <a:lnTo>
                    <a:pt x="89" y="87"/>
                  </a:lnTo>
                  <a:lnTo>
                    <a:pt x="0" y="17"/>
                  </a:lnTo>
                  <a:lnTo>
                    <a:pt x="13"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83" name="Freeform 67"/>
            <p:cNvSpPr>
              <a:spLocks/>
            </p:cNvSpPr>
            <p:nvPr/>
          </p:nvSpPr>
          <p:spPr bwMode="auto">
            <a:xfrm>
              <a:off x="2482" y="1383"/>
              <a:ext cx="61" cy="84"/>
            </a:xfrm>
            <a:custGeom>
              <a:avLst/>
              <a:gdLst>
                <a:gd name="T0" fmla="*/ 47 w 61"/>
                <a:gd name="T1" fmla="*/ 0 h 84"/>
                <a:gd name="T2" fmla="*/ 0 w 61"/>
                <a:gd name="T3" fmla="*/ 66 h 84"/>
                <a:gd name="T4" fmla="*/ 1 w 61"/>
                <a:gd name="T5" fmla="*/ 83 h 84"/>
                <a:gd name="T6" fmla="*/ 60 w 61"/>
                <a:gd name="T7" fmla="*/ 17 h 84"/>
                <a:gd name="T8" fmla="*/ 47 w 61"/>
                <a:gd name="T9" fmla="*/ 0 h 84"/>
              </a:gdLst>
              <a:ahLst/>
              <a:cxnLst>
                <a:cxn ang="0">
                  <a:pos x="T0" y="T1"/>
                </a:cxn>
                <a:cxn ang="0">
                  <a:pos x="T2" y="T3"/>
                </a:cxn>
                <a:cxn ang="0">
                  <a:pos x="T4" y="T5"/>
                </a:cxn>
                <a:cxn ang="0">
                  <a:pos x="T6" y="T7"/>
                </a:cxn>
                <a:cxn ang="0">
                  <a:pos x="T8" y="T9"/>
                </a:cxn>
              </a:cxnLst>
              <a:rect l="0" t="0" r="r" b="b"/>
              <a:pathLst>
                <a:path w="61" h="84">
                  <a:moveTo>
                    <a:pt x="47" y="0"/>
                  </a:moveTo>
                  <a:lnTo>
                    <a:pt x="0" y="66"/>
                  </a:lnTo>
                  <a:lnTo>
                    <a:pt x="1" y="83"/>
                  </a:lnTo>
                  <a:lnTo>
                    <a:pt x="60" y="17"/>
                  </a:lnTo>
                  <a:lnTo>
                    <a:pt x="47"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84" name="Freeform 68"/>
            <p:cNvSpPr>
              <a:spLocks/>
            </p:cNvSpPr>
            <p:nvPr/>
          </p:nvSpPr>
          <p:spPr bwMode="auto">
            <a:xfrm>
              <a:off x="2436" y="1378"/>
              <a:ext cx="97" cy="21"/>
            </a:xfrm>
            <a:custGeom>
              <a:avLst/>
              <a:gdLst>
                <a:gd name="T0" fmla="*/ 89 w 97"/>
                <a:gd name="T1" fmla="*/ 3 h 21"/>
                <a:gd name="T2" fmla="*/ 0 w 97"/>
                <a:gd name="T3" fmla="*/ 0 h 21"/>
                <a:gd name="T4" fmla="*/ 0 w 97"/>
                <a:gd name="T5" fmla="*/ 6 h 21"/>
                <a:gd name="T6" fmla="*/ 96 w 97"/>
                <a:gd name="T7" fmla="*/ 20 h 21"/>
                <a:gd name="T8" fmla="*/ 89 w 97"/>
                <a:gd name="T9" fmla="*/ 3 h 21"/>
              </a:gdLst>
              <a:ahLst/>
              <a:cxnLst>
                <a:cxn ang="0">
                  <a:pos x="T0" y="T1"/>
                </a:cxn>
                <a:cxn ang="0">
                  <a:pos x="T2" y="T3"/>
                </a:cxn>
                <a:cxn ang="0">
                  <a:pos x="T4" y="T5"/>
                </a:cxn>
                <a:cxn ang="0">
                  <a:pos x="T6" y="T7"/>
                </a:cxn>
                <a:cxn ang="0">
                  <a:pos x="T8" y="T9"/>
                </a:cxn>
              </a:cxnLst>
              <a:rect l="0" t="0" r="r" b="b"/>
              <a:pathLst>
                <a:path w="97" h="21">
                  <a:moveTo>
                    <a:pt x="89" y="3"/>
                  </a:moveTo>
                  <a:lnTo>
                    <a:pt x="0" y="0"/>
                  </a:lnTo>
                  <a:lnTo>
                    <a:pt x="0" y="6"/>
                  </a:lnTo>
                  <a:lnTo>
                    <a:pt x="96" y="20"/>
                  </a:lnTo>
                  <a:lnTo>
                    <a:pt x="89" y="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85" name="Freeform 69"/>
            <p:cNvSpPr>
              <a:spLocks/>
            </p:cNvSpPr>
            <p:nvPr/>
          </p:nvSpPr>
          <p:spPr bwMode="auto">
            <a:xfrm>
              <a:off x="2542" y="1371"/>
              <a:ext cx="71" cy="24"/>
            </a:xfrm>
            <a:custGeom>
              <a:avLst/>
              <a:gdLst>
                <a:gd name="T0" fmla="*/ 0 w 71"/>
                <a:gd name="T1" fmla="*/ 10 h 24"/>
                <a:gd name="T2" fmla="*/ 70 w 71"/>
                <a:gd name="T3" fmla="*/ 0 h 24"/>
                <a:gd name="T4" fmla="*/ 70 w 71"/>
                <a:gd name="T5" fmla="*/ 5 h 24"/>
                <a:gd name="T6" fmla="*/ 1 w 71"/>
                <a:gd name="T7" fmla="*/ 23 h 24"/>
                <a:gd name="T8" fmla="*/ 0 w 71"/>
                <a:gd name="T9" fmla="*/ 10 h 24"/>
              </a:gdLst>
              <a:ahLst/>
              <a:cxnLst>
                <a:cxn ang="0">
                  <a:pos x="T0" y="T1"/>
                </a:cxn>
                <a:cxn ang="0">
                  <a:pos x="T2" y="T3"/>
                </a:cxn>
                <a:cxn ang="0">
                  <a:pos x="T4" y="T5"/>
                </a:cxn>
                <a:cxn ang="0">
                  <a:pos x="T6" y="T7"/>
                </a:cxn>
                <a:cxn ang="0">
                  <a:pos x="T8" y="T9"/>
                </a:cxn>
              </a:cxnLst>
              <a:rect l="0" t="0" r="r" b="b"/>
              <a:pathLst>
                <a:path w="71" h="24">
                  <a:moveTo>
                    <a:pt x="0" y="10"/>
                  </a:moveTo>
                  <a:lnTo>
                    <a:pt x="70" y="0"/>
                  </a:lnTo>
                  <a:lnTo>
                    <a:pt x="70" y="5"/>
                  </a:lnTo>
                  <a:lnTo>
                    <a:pt x="1" y="23"/>
                  </a:lnTo>
                  <a:lnTo>
                    <a:pt x="0" y="1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86" name="Freeform 70"/>
            <p:cNvSpPr>
              <a:spLocks/>
            </p:cNvSpPr>
            <p:nvPr/>
          </p:nvSpPr>
          <p:spPr bwMode="auto">
            <a:xfrm>
              <a:off x="2498" y="1335"/>
              <a:ext cx="37" cy="56"/>
            </a:xfrm>
            <a:custGeom>
              <a:avLst/>
              <a:gdLst>
                <a:gd name="T0" fmla="*/ 36 w 37"/>
                <a:gd name="T1" fmla="*/ 42 h 56"/>
                <a:gd name="T2" fmla="*/ 0 w 37"/>
                <a:gd name="T3" fmla="*/ 0 h 56"/>
                <a:gd name="T4" fmla="*/ 0 w 37"/>
                <a:gd name="T5" fmla="*/ 6 h 56"/>
                <a:gd name="T6" fmla="*/ 30 w 37"/>
                <a:gd name="T7" fmla="*/ 55 h 56"/>
                <a:gd name="T8" fmla="*/ 36 w 37"/>
                <a:gd name="T9" fmla="*/ 42 h 56"/>
              </a:gdLst>
              <a:ahLst/>
              <a:cxnLst>
                <a:cxn ang="0">
                  <a:pos x="T0" y="T1"/>
                </a:cxn>
                <a:cxn ang="0">
                  <a:pos x="T2" y="T3"/>
                </a:cxn>
                <a:cxn ang="0">
                  <a:pos x="T4" y="T5"/>
                </a:cxn>
                <a:cxn ang="0">
                  <a:pos x="T6" y="T7"/>
                </a:cxn>
                <a:cxn ang="0">
                  <a:pos x="T8" y="T9"/>
                </a:cxn>
              </a:cxnLst>
              <a:rect l="0" t="0" r="r" b="b"/>
              <a:pathLst>
                <a:path w="37" h="56">
                  <a:moveTo>
                    <a:pt x="36" y="42"/>
                  </a:moveTo>
                  <a:lnTo>
                    <a:pt x="0" y="0"/>
                  </a:lnTo>
                  <a:lnTo>
                    <a:pt x="0" y="6"/>
                  </a:lnTo>
                  <a:lnTo>
                    <a:pt x="30" y="55"/>
                  </a:lnTo>
                  <a:lnTo>
                    <a:pt x="36" y="4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87" name="Freeform 71"/>
            <p:cNvSpPr>
              <a:spLocks/>
            </p:cNvSpPr>
            <p:nvPr/>
          </p:nvSpPr>
          <p:spPr bwMode="auto">
            <a:xfrm>
              <a:off x="2467" y="1460"/>
              <a:ext cx="38" cy="37"/>
            </a:xfrm>
            <a:custGeom>
              <a:avLst/>
              <a:gdLst>
                <a:gd name="T0" fmla="*/ 17 w 38"/>
                <a:gd name="T1" fmla="*/ 36 h 37"/>
                <a:gd name="T2" fmla="*/ 22 w 38"/>
                <a:gd name="T3" fmla="*/ 36 h 37"/>
                <a:gd name="T4" fmla="*/ 25 w 38"/>
                <a:gd name="T5" fmla="*/ 36 h 37"/>
                <a:gd name="T6" fmla="*/ 29 w 38"/>
                <a:gd name="T7" fmla="*/ 34 h 37"/>
                <a:gd name="T8" fmla="*/ 31 w 38"/>
                <a:gd name="T9" fmla="*/ 32 h 37"/>
                <a:gd name="T10" fmla="*/ 33 w 38"/>
                <a:gd name="T11" fmla="*/ 30 h 37"/>
                <a:gd name="T12" fmla="*/ 35 w 38"/>
                <a:gd name="T13" fmla="*/ 27 h 37"/>
                <a:gd name="T14" fmla="*/ 37 w 38"/>
                <a:gd name="T15" fmla="*/ 24 h 37"/>
                <a:gd name="T16" fmla="*/ 37 w 38"/>
                <a:gd name="T17" fmla="*/ 20 h 37"/>
                <a:gd name="T18" fmla="*/ 37 w 38"/>
                <a:gd name="T19" fmla="*/ 17 h 37"/>
                <a:gd name="T20" fmla="*/ 35 w 38"/>
                <a:gd name="T21" fmla="*/ 14 h 37"/>
                <a:gd name="T22" fmla="*/ 33 w 38"/>
                <a:gd name="T23" fmla="*/ 9 h 37"/>
                <a:gd name="T24" fmla="*/ 31 w 38"/>
                <a:gd name="T25" fmla="*/ 7 h 37"/>
                <a:gd name="T26" fmla="*/ 29 w 38"/>
                <a:gd name="T27" fmla="*/ 4 h 37"/>
                <a:gd name="T28" fmla="*/ 25 w 38"/>
                <a:gd name="T29" fmla="*/ 2 h 37"/>
                <a:gd name="T30" fmla="*/ 22 w 38"/>
                <a:gd name="T31" fmla="*/ 1 h 37"/>
                <a:gd name="T32" fmla="*/ 17 w 38"/>
                <a:gd name="T33" fmla="*/ 0 h 37"/>
                <a:gd name="T34" fmla="*/ 14 w 38"/>
                <a:gd name="T35" fmla="*/ 0 h 37"/>
                <a:gd name="T36" fmla="*/ 11 w 38"/>
                <a:gd name="T37" fmla="*/ 0 h 37"/>
                <a:gd name="T38" fmla="*/ 7 w 38"/>
                <a:gd name="T39" fmla="*/ 1 h 37"/>
                <a:gd name="T40" fmla="*/ 5 w 38"/>
                <a:gd name="T41" fmla="*/ 3 h 37"/>
                <a:gd name="T42" fmla="*/ 3 w 38"/>
                <a:gd name="T43" fmla="*/ 5 h 37"/>
                <a:gd name="T44" fmla="*/ 1 w 38"/>
                <a:gd name="T45" fmla="*/ 7 h 37"/>
                <a:gd name="T46" fmla="*/ 0 w 38"/>
                <a:gd name="T47" fmla="*/ 10 h 37"/>
                <a:gd name="T48" fmla="*/ 0 w 38"/>
                <a:gd name="T49" fmla="*/ 14 h 37"/>
                <a:gd name="T50" fmla="*/ 0 w 38"/>
                <a:gd name="T51" fmla="*/ 18 h 37"/>
                <a:gd name="T52" fmla="*/ 1 w 38"/>
                <a:gd name="T53" fmla="*/ 21 h 37"/>
                <a:gd name="T54" fmla="*/ 3 w 38"/>
                <a:gd name="T55" fmla="*/ 25 h 37"/>
                <a:gd name="T56" fmla="*/ 5 w 38"/>
                <a:gd name="T57" fmla="*/ 28 h 37"/>
                <a:gd name="T58" fmla="*/ 7 w 38"/>
                <a:gd name="T59" fmla="*/ 30 h 37"/>
                <a:gd name="T60" fmla="*/ 11 w 38"/>
                <a:gd name="T61" fmla="*/ 32 h 37"/>
                <a:gd name="T62" fmla="*/ 14 w 38"/>
                <a:gd name="T63" fmla="*/ 34 h 37"/>
                <a:gd name="T64" fmla="*/ 17 w 38"/>
                <a:gd name="T65" fmla="*/ 3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8" h="37">
                  <a:moveTo>
                    <a:pt x="17" y="36"/>
                  </a:moveTo>
                  <a:lnTo>
                    <a:pt x="22" y="36"/>
                  </a:lnTo>
                  <a:lnTo>
                    <a:pt x="25" y="36"/>
                  </a:lnTo>
                  <a:lnTo>
                    <a:pt x="29" y="34"/>
                  </a:lnTo>
                  <a:lnTo>
                    <a:pt x="31" y="32"/>
                  </a:lnTo>
                  <a:lnTo>
                    <a:pt x="33" y="30"/>
                  </a:lnTo>
                  <a:lnTo>
                    <a:pt x="35" y="27"/>
                  </a:lnTo>
                  <a:lnTo>
                    <a:pt x="37" y="24"/>
                  </a:lnTo>
                  <a:lnTo>
                    <a:pt x="37" y="20"/>
                  </a:lnTo>
                  <a:lnTo>
                    <a:pt x="37" y="17"/>
                  </a:lnTo>
                  <a:lnTo>
                    <a:pt x="35" y="14"/>
                  </a:lnTo>
                  <a:lnTo>
                    <a:pt x="33" y="9"/>
                  </a:lnTo>
                  <a:lnTo>
                    <a:pt x="31" y="7"/>
                  </a:lnTo>
                  <a:lnTo>
                    <a:pt x="29" y="4"/>
                  </a:lnTo>
                  <a:lnTo>
                    <a:pt x="25" y="2"/>
                  </a:lnTo>
                  <a:lnTo>
                    <a:pt x="22" y="1"/>
                  </a:lnTo>
                  <a:lnTo>
                    <a:pt x="17" y="0"/>
                  </a:lnTo>
                  <a:lnTo>
                    <a:pt x="14" y="0"/>
                  </a:lnTo>
                  <a:lnTo>
                    <a:pt x="11" y="0"/>
                  </a:lnTo>
                  <a:lnTo>
                    <a:pt x="7" y="1"/>
                  </a:lnTo>
                  <a:lnTo>
                    <a:pt x="5" y="3"/>
                  </a:lnTo>
                  <a:lnTo>
                    <a:pt x="3" y="5"/>
                  </a:lnTo>
                  <a:lnTo>
                    <a:pt x="1" y="7"/>
                  </a:lnTo>
                  <a:lnTo>
                    <a:pt x="0" y="10"/>
                  </a:lnTo>
                  <a:lnTo>
                    <a:pt x="0" y="14"/>
                  </a:lnTo>
                  <a:lnTo>
                    <a:pt x="0" y="18"/>
                  </a:lnTo>
                  <a:lnTo>
                    <a:pt x="1" y="21"/>
                  </a:lnTo>
                  <a:lnTo>
                    <a:pt x="3" y="25"/>
                  </a:lnTo>
                  <a:lnTo>
                    <a:pt x="5" y="28"/>
                  </a:lnTo>
                  <a:lnTo>
                    <a:pt x="7" y="30"/>
                  </a:lnTo>
                  <a:lnTo>
                    <a:pt x="11" y="32"/>
                  </a:lnTo>
                  <a:lnTo>
                    <a:pt x="14" y="34"/>
                  </a:lnTo>
                  <a:lnTo>
                    <a:pt x="17" y="3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88" name="Freeform 72"/>
            <p:cNvSpPr>
              <a:spLocks/>
            </p:cNvSpPr>
            <p:nvPr/>
          </p:nvSpPr>
          <p:spPr bwMode="auto">
            <a:xfrm>
              <a:off x="2417" y="1384"/>
              <a:ext cx="37" cy="38"/>
            </a:xfrm>
            <a:custGeom>
              <a:avLst/>
              <a:gdLst>
                <a:gd name="T0" fmla="*/ 18 w 37"/>
                <a:gd name="T1" fmla="*/ 37 h 38"/>
                <a:gd name="T2" fmla="*/ 21 w 37"/>
                <a:gd name="T3" fmla="*/ 37 h 38"/>
                <a:gd name="T4" fmla="*/ 25 w 37"/>
                <a:gd name="T5" fmla="*/ 37 h 38"/>
                <a:gd name="T6" fmla="*/ 28 w 37"/>
                <a:gd name="T7" fmla="*/ 35 h 38"/>
                <a:gd name="T8" fmla="*/ 30 w 37"/>
                <a:gd name="T9" fmla="*/ 33 h 38"/>
                <a:gd name="T10" fmla="*/ 32 w 37"/>
                <a:gd name="T11" fmla="*/ 31 h 38"/>
                <a:gd name="T12" fmla="*/ 34 w 37"/>
                <a:gd name="T13" fmla="*/ 29 h 38"/>
                <a:gd name="T14" fmla="*/ 36 w 37"/>
                <a:gd name="T15" fmla="*/ 25 h 38"/>
                <a:gd name="T16" fmla="*/ 36 w 37"/>
                <a:gd name="T17" fmla="*/ 21 h 38"/>
                <a:gd name="T18" fmla="*/ 36 w 37"/>
                <a:gd name="T19" fmla="*/ 17 h 38"/>
                <a:gd name="T20" fmla="*/ 34 w 37"/>
                <a:gd name="T21" fmla="*/ 14 h 38"/>
                <a:gd name="T22" fmla="*/ 32 w 37"/>
                <a:gd name="T23" fmla="*/ 11 h 38"/>
                <a:gd name="T24" fmla="*/ 30 w 37"/>
                <a:gd name="T25" fmla="*/ 7 h 38"/>
                <a:gd name="T26" fmla="*/ 28 w 37"/>
                <a:gd name="T27" fmla="*/ 4 h 38"/>
                <a:gd name="T28" fmla="*/ 25 w 37"/>
                <a:gd name="T29" fmla="*/ 2 h 38"/>
                <a:gd name="T30" fmla="*/ 21 w 37"/>
                <a:gd name="T31" fmla="*/ 1 h 38"/>
                <a:gd name="T32" fmla="*/ 18 w 37"/>
                <a:gd name="T33" fmla="*/ 0 h 38"/>
                <a:gd name="T34" fmla="*/ 14 w 37"/>
                <a:gd name="T35" fmla="*/ 0 h 38"/>
                <a:gd name="T36" fmla="*/ 10 w 37"/>
                <a:gd name="T37" fmla="*/ 0 h 38"/>
                <a:gd name="T38" fmla="*/ 7 w 37"/>
                <a:gd name="T39" fmla="*/ 1 h 38"/>
                <a:gd name="T40" fmla="*/ 5 w 37"/>
                <a:gd name="T41" fmla="*/ 3 h 38"/>
                <a:gd name="T42" fmla="*/ 3 w 37"/>
                <a:gd name="T43" fmla="*/ 5 h 38"/>
                <a:gd name="T44" fmla="*/ 1 w 37"/>
                <a:gd name="T45" fmla="*/ 7 h 38"/>
                <a:gd name="T46" fmla="*/ 0 w 37"/>
                <a:gd name="T47" fmla="*/ 11 h 38"/>
                <a:gd name="T48" fmla="*/ 0 w 37"/>
                <a:gd name="T49" fmla="*/ 15 h 38"/>
                <a:gd name="T50" fmla="*/ 0 w 37"/>
                <a:gd name="T51" fmla="*/ 19 h 38"/>
                <a:gd name="T52" fmla="*/ 1 w 37"/>
                <a:gd name="T53" fmla="*/ 22 h 38"/>
                <a:gd name="T54" fmla="*/ 3 w 37"/>
                <a:gd name="T55" fmla="*/ 25 h 38"/>
                <a:gd name="T56" fmla="*/ 5 w 37"/>
                <a:gd name="T57" fmla="*/ 29 h 38"/>
                <a:gd name="T58" fmla="*/ 7 w 37"/>
                <a:gd name="T59" fmla="*/ 32 h 38"/>
                <a:gd name="T60" fmla="*/ 10 w 37"/>
                <a:gd name="T61" fmla="*/ 34 h 38"/>
                <a:gd name="T62" fmla="*/ 14 w 37"/>
                <a:gd name="T63" fmla="*/ 35 h 38"/>
                <a:gd name="T64" fmla="*/ 18 w 37"/>
                <a:gd name="T65" fmla="*/ 3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38">
                  <a:moveTo>
                    <a:pt x="18" y="37"/>
                  </a:moveTo>
                  <a:lnTo>
                    <a:pt x="21" y="37"/>
                  </a:lnTo>
                  <a:lnTo>
                    <a:pt x="25" y="37"/>
                  </a:lnTo>
                  <a:lnTo>
                    <a:pt x="28" y="35"/>
                  </a:lnTo>
                  <a:lnTo>
                    <a:pt x="30" y="33"/>
                  </a:lnTo>
                  <a:lnTo>
                    <a:pt x="32" y="31"/>
                  </a:lnTo>
                  <a:lnTo>
                    <a:pt x="34" y="29"/>
                  </a:lnTo>
                  <a:lnTo>
                    <a:pt x="36" y="25"/>
                  </a:lnTo>
                  <a:lnTo>
                    <a:pt x="36" y="21"/>
                  </a:lnTo>
                  <a:lnTo>
                    <a:pt x="36" y="17"/>
                  </a:lnTo>
                  <a:lnTo>
                    <a:pt x="34" y="14"/>
                  </a:lnTo>
                  <a:lnTo>
                    <a:pt x="32" y="11"/>
                  </a:lnTo>
                  <a:lnTo>
                    <a:pt x="30" y="7"/>
                  </a:lnTo>
                  <a:lnTo>
                    <a:pt x="28" y="4"/>
                  </a:lnTo>
                  <a:lnTo>
                    <a:pt x="25" y="2"/>
                  </a:lnTo>
                  <a:lnTo>
                    <a:pt x="21" y="1"/>
                  </a:lnTo>
                  <a:lnTo>
                    <a:pt x="18" y="0"/>
                  </a:lnTo>
                  <a:lnTo>
                    <a:pt x="14" y="0"/>
                  </a:lnTo>
                  <a:lnTo>
                    <a:pt x="10" y="0"/>
                  </a:lnTo>
                  <a:lnTo>
                    <a:pt x="7" y="1"/>
                  </a:lnTo>
                  <a:lnTo>
                    <a:pt x="5" y="3"/>
                  </a:lnTo>
                  <a:lnTo>
                    <a:pt x="3" y="5"/>
                  </a:lnTo>
                  <a:lnTo>
                    <a:pt x="1" y="7"/>
                  </a:lnTo>
                  <a:lnTo>
                    <a:pt x="0" y="11"/>
                  </a:lnTo>
                  <a:lnTo>
                    <a:pt x="0" y="15"/>
                  </a:lnTo>
                  <a:lnTo>
                    <a:pt x="0" y="19"/>
                  </a:lnTo>
                  <a:lnTo>
                    <a:pt x="1" y="22"/>
                  </a:lnTo>
                  <a:lnTo>
                    <a:pt x="3" y="25"/>
                  </a:lnTo>
                  <a:lnTo>
                    <a:pt x="5" y="29"/>
                  </a:lnTo>
                  <a:lnTo>
                    <a:pt x="7" y="32"/>
                  </a:lnTo>
                  <a:lnTo>
                    <a:pt x="10" y="34"/>
                  </a:lnTo>
                  <a:lnTo>
                    <a:pt x="14" y="35"/>
                  </a:lnTo>
                  <a:lnTo>
                    <a:pt x="18" y="3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89" name="Freeform 73"/>
            <p:cNvSpPr>
              <a:spLocks/>
            </p:cNvSpPr>
            <p:nvPr/>
          </p:nvSpPr>
          <p:spPr bwMode="auto">
            <a:xfrm>
              <a:off x="2602" y="1461"/>
              <a:ext cx="37" cy="38"/>
            </a:xfrm>
            <a:custGeom>
              <a:avLst/>
              <a:gdLst>
                <a:gd name="T0" fmla="*/ 18 w 37"/>
                <a:gd name="T1" fmla="*/ 37 h 38"/>
                <a:gd name="T2" fmla="*/ 21 w 37"/>
                <a:gd name="T3" fmla="*/ 37 h 38"/>
                <a:gd name="T4" fmla="*/ 25 w 37"/>
                <a:gd name="T5" fmla="*/ 37 h 38"/>
                <a:gd name="T6" fmla="*/ 28 w 37"/>
                <a:gd name="T7" fmla="*/ 35 h 38"/>
                <a:gd name="T8" fmla="*/ 30 w 37"/>
                <a:gd name="T9" fmla="*/ 33 h 38"/>
                <a:gd name="T10" fmla="*/ 32 w 37"/>
                <a:gd name="T11" fmla="*/ 31 h 38"/>
                <a:gd name="T12" fmla="*/ 34 w 37"/>
                <a:gd name="T13" fmla="*/ 29 h 38"/>
                <a:gd name="T14" fmla="*/ 36 w 37"/>
                <a:gd name="T15" fmla="*/ 25 h 38"/>
                <a:gd name="T16" fmla="*/ 36 w 37"/>
                <a:gd name="T17" fmla="*/ 22 h 38"/>
                <a:gd name="T18" fmla="*/ 36 w 37"/>
                <a:gd name="T19" fmla="*/ 17 h 38"/>
                <a:gd name="T20" fmla="*/ 34 w 37"/>
                <a:gd name="T21" fmla="*/ 14 h 38"/>
                <a:gd name="T22" fmla="*/ 32 w 37"/>
                <a:gd name="T23" fmla="*/ 11 h 38"/>
                <a:gd name="T24" fmla="*/ 30 w 37"/>
                <a:gd name="T25" fmla="*/ 7 h 38"/>
                <a:gd name="T26" fmla="*/ 28 w 37"/>
                <a:gd name="T27" fmla="*/ 5 h 38"/>
                <a:gd name="T28" fmla="*/ 25 w 37"/>
                <a:gd name="T29" fmla="*/ 3 h 38"/>
                <a:gd name="T30" fmla="*/ 21 w 37"/>
                <a:gd name="T31" fmla="*/ 1 h 38"/>
                <a:gd name="T32" fmla="*/ 18 w 37"/>
                <a:gd name="T33" fmla="*/ 0 h 38"/>
                <a:gd name="T34" fmla="*/ 14 w 37"/>
                <a:gd name="T35" fmla="*/ 0 h 38"/>
                <a:gd name="T36" fmla="*/ 10 w 37"/>
                <a:gd name="T37" fmla="*/ 0 h 38"/>
                <a:gd name="T38" fmla="*/ 7 w 37"/>
                <a:gd name="T39" fmla="*/ 1 h 38"/>
                <a:gd name="T40" fmla="*/ 5 w 37"/>
                <a:gd name="T41" fmla="*/ 3 h 38"/>
                <a:gd name="T42" fmla="*/ 3 w 37"/>
                <a:gd name="T43" fmla="*/ 5 h 38"/>
                <a:gd name="T44" fmla="*/ 1 w 37"/>
                <a:gd name="T45" fmla="*/ 8 h 38"/>
                <a:gd name="T46" fmla="*/ 0 w 37"/>
                <a:gd name="T47" fmla="*/ 11 h 38"/>
                <a:gd name="T48" fmla="*/ 0 w 37"/>
                <a:gd name="T49" fmla="*/ 15 h 38"/>
                <a:gd name="T50" fmla="*/ 0 w 37"/>
                <a:gd name="T51" fmla="*/ 19 h 38"/>
                <a:gd name="T52" fmla="*/ 1 w 37"/>
                <a:gd name="T53" fmla="*/ 22 h 38"/>
                <a:gd name="T54" fmla="*/ 3 w 37"/>
                <a:gd name="T55" fmla="*/ 25 h 38"/>
                <a:gd name="T56" fmla="*/ 5 w 37"/>
                <a:gd name="T57" fmla="*/ 29 h 38"/>
                <a:gd name="T58" fmla="*/ 7 w 37"/>
                <a:gd name="T59" fmla="*/ 32 h 38"/>
                <a:gd name="T60" fmla="*/ 10 w 37"/>
                <a:gd name="T61" fmla="*/ 34 h 38"/>
                <a:gd name="T62" fmla="*/ 14 w 37"/>
                <a:gd name="T63" fmla="*/ 35 h 38"/>
                <a:gd name="T64" fmla="*/ 18 w 37"/>
                <a:gd name="T65" fmla="*/ 3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38">
                  <a:moveTo>
                    <a:pt x="18" y="37"/>
                  </a:moveTo>
                  <a:lnTo>
                    <a:pt x="21" y="37"/>
                  </a:lnTo>
                  <a:lnTo>
                    <a:pt x="25" y="37"/>
                  </a:lnTo>
                  <a:lnTo>
                    <a:pt x="28" y="35"/>
                  </a:lnTo>
                  <a:lnTo>
                    <a:pt x="30" y="33"/>
                  </a:lnTo>
                  <a:lnTo>
                    <a:pt x="32" y="31"/>
                  </a:lnTo>
                  <a:lnTo>
                    <a:pt x="34" y="29"/>
                  </a:lnTo>
                  <a:lnTo>
                    <a:pt x="36" y="25"/>
                  </a:lnTo>
                  <a:lnTo>
                    <a:pt x="36" y="22"/>
                  </a:lnTo>
                  <a:lnTo>
                    <a:pt x="36" y="17"/>
                  </a:lnTo>
                  <a:lnTo>
                    <a:pt x="34" y="14"/>
                  </a:lnTo>
                  <a:lnTo>
                    <a:pt x="32" y="11"/>
                  </a:lnTo>
                  <a:lnTo>
                    <a:pt x="30" y="7"/>
                  </a:lnTo>
                  <a:lnTo>
                    <a:pt x="28" y="5"/>
                  </a:lnTo>
                  <a:lnTo>
                    <a:pt x="25" y="3"/>
                  </a:lnTo>
                  <a:lnTo>
                    <a:pt x="21" y="1"/>
                  </a:lnTo>
                  <a:lnTo>
                    <a:pt x="18" y="0"/>
                  </a:lnTo>
                  <a:lnTo>
                    <a:pt x="14" y="0"/>
                  </a:lnTo>
                  <a:lnTo>
                    <a:pt x="10" y="0"/>
                  </a:lnTo>
                  <a:lnTo>
                    <a:pt x="7" y="1"/>
                  </a:lnTo>
                  <a:lnTo>
                    <a:pt x="5" y="3"/>
                  </a:lnTo>
                  <a:lnTo>
                    <a:pt x="3" y="5"/>
                  </a:lnTo>
                  <a:lnTo>
                    <a:pt x="1" y="8"/>
                  </a:lnTo>
                  <a:lnTo>
                    <a:pt x="0" y="11"/>
                  </a:lnTo>
                  <a:lnTo>
                    <a:pt x="0" y="15"/>
                  </a:lnTo>
                  <a:lnTo>
                    <a:pt x="0" y="19"/>
                  </a:lnTo>
                  <a:lnTo>
                    <a:pt x="1" y="22"/>
                  </a:lnTo>
                  <a:lnTo>
                    <a:pt x="3" y="25"/>
                  </a:lnTo>
                  <a:lnTo>
                    <a:pt x="5" y="29"/>
                  </a:lnTo>
                  <a:lnTo>
                    <a:pt x="7" y="32"/>
                  </a:lnTo>
                  <a:lnTo>
                    <a:pt x="10" y="34"/>
                  </a:lnTo>
                  <a:lnTo>
                    <a:pt x="14" y="35"/>
                  </a:lnTo>
                  <a:lnTo>
                    <a:pt x="18" y="3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90" name="Freeform 74"/>
            <p:cNvSpPr>
              <a:spLocks/>
            </p:cNvSpPr>
            <p:nvPr/>
          </p:nvSpPr>
          <p:spPr bwMode="auto">
            <a:xfrm>
              <a:off x="2432" y="1138"/>
              <a:ext cx="68" cy="124"/>
            </a:xfrm>
            <a:custGeom>
              <a:avLst/>
              <a:gdLst>
                <a:gd name="T0" fmla="*/ 12 w 68"/>
                <a:gd name="T1" fmla="*/ 0 h 124"/>
                <a:gd name="T2" fmla="*/ 11 w 68"/>
                <a:gd name="T3" fmla="*/ 1 h 124"/>
                <a:gd name="T4" fmla="*/ 10 w 68"/>
                <a:gd name="T5" fmla="*/ 4 h 124"/>
                <a:gd name="T6" fmla="*/ 8 w 68"/>
                <a:gd name="T7" fmla="*/ 9 h 124"/>
                <a:gd name="T8" fmla="*/ 6 w 68"/>
                <a:gd name="T9" fmla="*/ 16 h 124"/>
                <a:gd name="T10" fmla="*/ 4 w 68"/>
                <a:gd name="T11" fmla="*/ 24 h 124"/>
                <a:gd name="T12" fmla="*/ 2 w 68"/>
                <a:gd name="T13" fmla="*/ 33 h 124"/>
                <a:gd name="T14" fmla="*/ 1 w 68"/>
                <a:gd name="T15" fmla="*/ 43 h 124"/>
                <a:gd name="T16" fmla="*/ 0 w 68"/>
                <a:gd name="T17" fmla="*/ 52 h 124"/>
                <a:gd name="T18" fmla="*/ 0 w 68"/>
                <a:gd name="T19" fmla="*/ 62 h 124"/>
                <a:gd name="T20" fmla="*/ 2 w 68"/>
                <a:gd name="T21" fmla="*/ 70 h 124"/>
                <a:gd name="T22" fmla="*/ 6 w 68"/>
                <a:gd name="T23" fmla="*/ 79 h 124"/>
                <a:gd name="T24" fmla="*/ 12 w 68"/>
                <a:gd name="T25" fmla="*/ 88 h 124"/>
                <a:gd name="T26" fmla="*/ 17 w 68"/>
                <a:gd name="T27" fmla="*/ 96 h 124"/>
                <a:gd name="T28" fmla="*/ 23 w 68"/>
                <a:gd name="T29" fmla="*/ 103 h 124"/>
                <a:gd name="T30" fmla="*/ 26 w 68"/>
                <a:gd name="T31" fmla="*/ 109 h 124"/>
                <a:gd name="T32" fmla="*/ 30 w 68"/>
                <a:gd name="T33" fmla="*/ 115 h 124"/>
                <a:gd name="T34" fmla="*/ 32 w 68"/>
                <a:gd name="T35" fmla="*/ 119 h 124"/>
                <a:gd name="T36" fmla="*/ 37 w 68"/>
                <a:gd name="T37" fmla="*/ 121 h 124"/>
                <a:gd name="T38" fmla="*/ 43 w 68"/>
                <a:gd name="T39" fmla="*/ 123 h 124"/>
                <a:gd name="T40" fmla="*/ 50 w 68"/>
                <a:gd name="T41" fmla="*/ 123 h 124"/>
                <a:gd name="T42" fmla="*/ 56 w 68"/>
                <a:gd name="T43" fmla="*/ 121 h 124"/>
                <a:gd name="T44" fmla="*/ 61 w 68"/>
                <a:gd name="T45" fmla="*/ 120 h 124"/>
                <a:gd name="T46" fmla="*/ 65 w 68"/>
                <a:gd name="T47" fmla="*/ 119 h 124"/>
                <a:gd name="T48" fmla="*/ 67 w 68"/>
                <a:gd name="T49" fmla="*/ 118 h 124"/>
                <a:gd name="T50" fmla="*/ 65 w 68"/>
                <a:gd name="T51" fmla="*/ 118 h 124"/>
                <a:gd name="T52" fmla="*/ 63 w 68"/>
                <a:gd name="T53" fmla="*/ 118 h 124"/>
                <a:gd name="T54" fmla="*/ 61 w 68"/>
                <a:gd name="T55" fmla="*/ 118 h 124"/>
                <a:gd name="T56" fmla="*/ 58 w 68"/>
                <a:gd name="T57" fmla="*/ 117 h 124"/>
                <a:gd name="T58" fmla="*/ 53 w 68"/>
                <a:gd name="T59" fmla="*/ 116 h 124"/>
                <a:gd name="T60" fmla="*/ 50 w 68"/>
                <a:gd name="T61" fmla="*/ 114 h 124"/>
                <a:gd name="T62" fmla="*/ 46 w 68"/>
                <a:gd name="T63" fmla="*/ 110 h 124"/>
                <a:gd name="T64" fmla="*/ 44 w 68"/>
                <a:gd name="T65" fmla="*/ 107 h 124"/>
                <a:gd name="T66" fmla="*/ 40 w 68"/>
                <a:gd name="T67" fmla="*/ 101 h 124"/>
                <a:gd name="T68" fmla="*/ 35 w 68"/>
                <a:gd name="T69" fmla="*/ 96 h 124"/>
                <a:gd name="T70" fmla="*/ 29 w 68"/>
                <a:gd name="T71" fmla="*/ 88 h 124"/>
                <a:gd name="T72" fmla="*/ 22 w 68"/>
                <a:gd name="T73" fmla="*/ 79 h 124"/>
                <a:gd name="T74" fmla="*/ 15 w 68"/>
                <a:gd name="T75" fmla="*/ 69 h 124"/>
                <a:gd name="T76" fmla="*/ 11 w 68"/>
                <a:gd name="T77" fmla="*/ 59 h 124"/>
                <a:gd name="T78" fmla="*/ 7 w 68"/>
                <a:gd name="T79" fmla="*/ 47 h 124"/>
                <a:gd name="T80" fmla="*/ 8 w 68"/>
                <a:gd name="T81" fmla="*/ 36 h 124"/>
                <a:gd name="T82" fmla="*/ 11 w 68"/>
                <a:gd name="T83" fmla="*/ 28 h 124"/>
                <a:gd name="T84" fmla="*/ 13 w 68"/>
                <a:gd name="T85" fmla="*/ 22 h 124"/>
                <a:gd name="T86" fmla="*/ 14 w 68"/>
                <a:gd name="T87" fmla="*/ 17 h 124"/>
                <a:gd name="T88" fmla="*/ 16 w 68"/>
                <a:gd name="T89" fmla="*/ 13 h 124"/>
                <a:gd name="T90" fmla="*/ 17 w 68"/>
                <a:gd name="T91" fmla="*/ 9 h 124"/>
                <a:gd name="T92" fmla="*/ 18 w 68"/>
                <a:gd name="T93" fmla="*/ 6 h 124"/>
                <a:gd name="T94" fmla="*/ 18 w 68"/>
                <a:gd name="T95" fmla="*/ 5 h 124"/>
                <a:gd name="T96" fmla="*/ 20 w 68"/>
                <a:gd name="T97" fmla="*/ 5 h 124"/>
                <a:gd name="T98" fmla="*/ 12 w 68"/>
                <a:gd name="T99"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8" h="124">
                  <a:moveTo>
                    <a:pt x="12" y="0"/>
                  </a:moveTo>
                  <a:lnTo>
                    <a:pt x="11" y="1"/>
                  </a:lnTo>
                  <a:lnTo>
                    <a:pt x="10" y="4"/>
                  </a:lnTo>
                  <a:lnTo>
                    <a:pt x="8" y="9"/>
                  </a:lnTo>
                  <a:lnTo>
                    <a:pt x="6" y="16"/>
                  </a:lnTo>
                  <a:lnTo>
                    <a:pt x="4" y="24"/>
                  </a:lnTo>
                  <a:lnTo>
                    <a:pt x="2" y="33"/>
                  </a:lnTo>
                  <a:lnTo>
                    <a:pt x="1" y="43"/>
                  </a:lnTo>
                  <a:lnTo>
                    <a:pt x="0" y="52"/>
                  </a:lnTo>
                  <a:lnTo>
                    <a:pt x="0" y="62"/>
                  </a:lnTo>
                  <a:lnTo>
                    <a:pt x="2" y="70"/>
                  </a:lnTo>
                  <a:lnTo>
                    <a:pt x="6" y="79"/>
                  </a:lnTo>
                  <a:lnTo>
                    <a:pt x="12" y="88"/>
                  </a:lnTo>
                  <a:lnTo>
                    <a:pt x="17" y="96"/>
                  </a:lnTo>
                  <a:lnTo>
                    <a:pt x="23" y="103"/>
                  </a:lnTo>
                  <a:lnTo>
                    <a:pt x="26" y="109"/>
                  </a:lnTo>
                  <a:lnTo>
                    <a:pt x="30" y="115"/>
                  </a:lnTo>
                  <a:lnTo>
                    <a:pt x="32" y="119"/>
                  </a:lnTo>
                  <a:lnTo>
                    <a:pt x="37" y="121"/>
                  </a:lnTo>
                  <a:lnTo>
                    <a:pt x="43" y="123"/>
                  </a:lnTo>
                  <a:lnTo>
                    <a:pt x="50" y="123"/>
                  </a:lnTo>
                  <a:lnTo>
                    <a:pt x="56" y="121"/>
                  </a:lnTo>
                  <a:lnTo>
                    <a:pt x="61" y="120"/>
                  </a:lnTo>
                  <a:lnTo>
                    <a:pt x="65" y="119"/>
                  </a:lnTo>
                  <a:lnTo>
                    <a:pt x="67" y="118"/>
                  </a:lnTo>
                  <a:lnTo>
                    <a:pt x="65" y="118"/>
                  </a:lnTo>
                  <a:lnTo>
                    <a:pt x="63" y="118"/>
                  </a:lnTo>
                  <a:lnTo>
                    <a:pt x="61" y="118"/>
                  </a:lnTo>
                  <a:lnTo>
                    <a:pt x="58" y="117"/>
                  </a:lnTo>
                  <a:lnTo>
                    <a:pt x="53" y="116"/>
                  </a:lnTo>
                  <a:lnTo>
                    <a:pt x="50" y="114"/>
                  </a:lnTo>
                  <a:lnTo>
                    <a:pt x="46" y="110"/>
                  </a:lnTo>
                  <a:lnTo>
                    <a:pt x="44" y="107"/>
                  </a:lnTo>
                  <a:lnTo>
                    <a:pt x="40" y="101"/>
                  </a:lnTo>
                  <a:lnTo>
                    <a:pt x="35" y="96"/>
                  </a:lnTo>
                  <a:lnTo>
                    <a:pt x="29" y="88"/>
                  </a:lnTo>
                  <a:lnTo>
                    <a:pt x="22" y="79"/>
                  </a:lnTo>
                  <a:lnTo>
                    <a:pt x="15" y="69"/>
                  </a:lnTo>
                  <a:lnTo>
                    <a:pt x="11" y="59"/>
                  </a:lnTo>
                  <a:lnTo>
                    <a:pt x="7" y="47"/>
                  </a:lnTo>
                  <a:lnTo>
                    <a:pt x="8" y="36"/>
                  </a:lnTo>
                  <a:lnTo>
                    <a:pt x="11" y="28"/>
                  </a:lnTo>
                  <a:lnTo>
                    <a:pt x="13" y="22"/>
                  </a:lnTo>
                  <a:lnTo>
                    <a:pt x="14" y="17"/>
                  </a:lnTo>
                  <a:lnTo>
                    <a:pt x="16" y="13"/>
                  </a:lnTo>
                  <a:lnTo>
                    <a:pt x="17" y="9"/>
                  </a:lnTo>
                  <a:lnTo>
                    <a:pt x="18" y="6"/>
                  </a:lnTo>
                  <a:lnTo>
                    <a:pt x="18" y="5"/>
                  </a:lnTo>
                  <a:lnTo>
                    <a:pt x="20" y="5"/>
                  </a:lnTo>
                  <a:lnTo>
                    <a:pt x="12"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91" name="Freeform 75"/>
            <p:cNvSpPr>
              <a:spLocks/>
            </p:cNvSpPr>
            <p:nvPr/>
          </p:nvSpPr>
          <p:spPr bwMode="auto">
            <a:xfrm>
              <a:off x="2414" y="1212"/>
              <a:ext cx="239" cy="135"/>
            </a:xfrm>
            <a:custGeom>
              <a:avLst/>
              <a:gdLst>
                <a:gd name="T0" fmla="*/ 29 w 239"/>
                <a:gd name="T1" fmla="*/ 102 h 135"/>
                <a:gd name="T2" fmla="*/ 203 w 239"/>
                <a:gd name="T3" fmla="*/ 134 h 135"/>
                <a:gd name="T4" fmla="*/ 204 w 239"/>
                <a:gd name="T5" fmla="*/ 132 h 135"/>
                <a:gd name="T6" fmla="*/ 208 w 239"/>
                <a:gd name="T7" fmla="*/ 129 h 135"/>
                <a:gd name="T8" fmla="*/ 215 w 239"/>
                <a:gd name="T9" fmla="*/ 125 h 135"/>
                <a:gd name="T10" fmla="*/ 222 w 239"/>
                <a:gd name="T11" fmla="*/ 119 h 135"/>
                <a:gd name="T12" fmla="*/ 229 w 239"/>
                <a:gd name="T13" fmla="*/ 112 h 135"/>
                <a:gd name="T14" fmla="*/ 234 w 239"/>
                <a:gd name="T15" fmla="*/ 106 h 135"/>
                <a:gd name="T16" fmla="*/ 238 w 239"/>
                <a:gd name="T17" fmla="*/ 99 h 135"/>
                <a:gd name="T18" fmla="*/ 238 w 239"/>
                <a:gd name="T19" fmla="*/ 93 h 135"/>
                <a:gd name="T20" fmla="*/ 236 w 239"/>
                <a:gd name="T21" fmla="*/ 85 h 135"/>
                <a:gd name="T22" fmla="*/ 235 w 239"/>
                <a:gd name="T23" fmla="*/ 80 h 135"/>
                <a:gd name="T24" fmla="*/ 234 w 239"/>
                <a:gd name="T25" fmla="*/ 74 h 135"/>
                <a:gd name="T26" fmla="*/ 232 w 239"/>
                <a:gd name="T27" fmla="*/ 70 h 135"/>
                <a:gd name="T28" fmla="*/ 230 w 239"/>
                <a:gd name="T29" fmla="*/ 67 h 135"/>
                <a:gd name="T30" fmla="*/ 225 w 239"/>
                <a:gd name="T31" fmla="*/ 63 h 135"/>
                <a:gd name="T32" fmla="*/ 217 w 239"/>
                <a:gd name="T33" fmla="*/ 61 h 135"/>
                <a:gd name="T34" fmla="*/ 207 w 239"/>
                <a:gd name="T35" fmla="*/ 58 h 135"/>
                <a:gd name="T36" fmla="*/ 196 w 239"/>
                <a:gd name="T37" fmla="*/ 54 h 135"/>
                <a:gd name="T38" fmla="*/ 186 w 239"/>
                <a:gd name="T39" fmla="*/ 46 h 135"/>
                <a:gd name="T40" fmla="*/ 176 w 239"/>
                <a:gd name="T41" fmla="*/ 36 h 135"/>
                <a:gd name="T42" fmla="*/ 165 w 239"/>
                <a:gd name="T43" fmla="*/ 26 h 135"/>
                <a:gd name="T44" fmla="*/ 154 w 239"/>
                <a:gd name="T45" fmla="*/ 16 h 135"/>
                <a:gd name="T46" fmla="*/ 143 w 239"/>
                <a:gd name="T47" fmla="*/ 8 h 135"/>
                <a:gd name="T48" fmla="*/ 130 w 239"/>
                <a:gd name="T49" fmla="*/ 2 h 135"/>
                <a:gd name="T50" fmla="*/ 116 w 239"/>
                <a:gd name="T51" fmla="*/ 0 h 135"/>
                <a:gd name="T52" fmla="*/ 100 w 239"/>
                <a:gd name="T53" fmla="*/ 1 h 135"/>
                <a:gd name="T54" fmla="*/ 82 w 239"/>
                <a:gd name="T55" fmla="*/ 5 h 135"/>
                <a:gd name="T56" fmla="*/ 64 w 239"/>
                <a:gd name="T57" fmla="*/ 11 h 135"/>
                <a:gd name="T58" fmla="*/ 48 w 239"/>
                <a:gd name="T59" fmla="*/ 18 h 135"/>
                <a:gd name="T60" fmla="*/ 33 w 239"/>
                <a:gd name="T61" fmla="*/ 26 h 135"/>
                <a:gd name="T62" fmla="*/ 20 w 239"/>
                <a:gd name="T63" fmla="*/ 34 h 135"/>
                <a:gd name="T64" fmla="*/ 11 w 239"/>
                <a:gd name="T65" fmla="*/ 42 h 135"/>
                <a:gd name="T66" fmla="*/ 6 w 239"/>
                <a:gd name="T67" fmla="*/ 48 h 135"/>
                <a:gd name="T68" fmla="*/ 4 w 239"/>
                <a:gd name="T69" fmla="*/ 52 h 135"/>
                <a:gd name="T70" fmla="*/ 3 w 239"/>
                <a:gd name="T71" fmla="*/ 56 h 135"/>
                <a:gd name="T72" fmla="*/ 1 w 239"/>
                <a:gd name="T73" fmla="*/ 61 h 135"/>
                <a:gd name="T74" fmla="*/ 0 w 239"/>
                <a:gd name="T75" fmla="*/ 65 h 135"/>
                <a:gd name="T76" fmla="*/ 0 w 239"/>
                <a:gd name="T77" fmla="*/ 69 h 135"/>
                <a:gd name="T78" fmla="*/ 0 w 239"/>
                <a:gd name="T79" fmla="*/ 72 h 135"/>
                <a:gd name="T80" fmla="*/ 2 w 239"/>
                <a:gd name="T81" fmla="*/ 75 h 135"/>
                <a:gd name="T82" fmla="*/ 4 w 239"/>
                <a:gd name="T83" fmla="*/ 79 h 135"/>
                <a:gd name="T84" fmla="*/ 7 w 239"/>
                <a:gd name="T85" fmla="*/ 83 h 135"/>
                <a:gd name="T86" fmla="*/ 11 w 239"/>
                <a:gd name="T87" fmla="*/ 87 h 135"/>
                <a:gd name="T88" fmla="*/ 15 w 239"/>
                <a:gd name="T89" fmla="*/ 90 h 135"/>
                <a:gd name="T90" fmla="*/ 18 w 239"/>
                <a:gd name="T91" fmla="*/ 94 h 135"/>
                <a:gd name="T92" fmla="*/ 22 w 239"/>
                <a:gd name="T93" fmla="*/ 98 h 135"/>
                <a:gd name="T94" fmla="*/ 25 w 239"/>
                <a:gd name="T95" fmla="*/ 100 h 135"/>
                <a:gd name="T96" fmla="*/ 27 w 239"/>
                <a:gd name="T97" fmla="*/ 102 h 135"/>
                <a:gd name="T98" fmla="*/ 29 w 239"/>
                <a:gd name="T99" fmla="*/ 10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9" h="135">
                  <a:moveTo>
                    <a:pt x="29" y="102"/>
                  </a:moveTo>
                  <a:lnTo>
                    <a:pt x="203" y="134"/>
                  </a:lnTo>
                  <a:lnTo>
                    <a:pt x="204" y="132"/>
                  </a:lnTo>
                  <a:lnTo>
                    <a:pt x="208" y="129"/>
                  </a:lnTo>
                  <a:lnTo>
                    <a:pt x="215" y="125"/>
                  </a:lnTo>
                  <a:lnTo>
                    <a:pt x="222" y="119"/>
                  </a:lnTo>
                  <a:lnTo>
                    <a:pt x="229" y="112"/>
                  </a:lnTo>
                  <a:lnTo>
                    <a:pt x="234" y="106"/>
                  </a:lnTo>
                  <a:lnTo>
                    <a:pt x="238" y="99"/>
                  </a:lnTo>
                  <a:lnTo>
                    <a:pt x="238" y="93"/>
                  </a:lnTo>
                  <a:lnTo>
                    <a:pt x="236" y="85"/>
                  </a:lnTo>
                  <a:lnTo>
                    <a:pt x="235" y="80"/>
                  </a:lnTo>
                  <a:lnTo>
                    <a:pt x="234" y="74"/>
                  </a:lnTo>
                  <a:lnTo>
                    <a:pt x="232" y="70"/>
                  </a:lnTo>
                  <a:lnTo>
                    <a:pt x="230" y="67"/>
                  </a:lnTo>
                  <a:lnTo>
                    <a:pt x="225" y="63"/>
                  </a:lnTo>
                  <a:lnTo>
                    <a:pt x="217" y="61"/>
                  </a:lnTo>
                  <a:lnTo>
                    <a:pt x="207" y="58"/>
                  </a:lnTo>
                  <a:lnTo>
                    <a:pt x="196" y="54"/>
                  </a:lnTo>
                  <a:lnTo>
                    <a:pt x="186" y="46"/>
                  </a:lnTo>
                  <a:lnTo>
                    <a:pt x="176" y="36"/>
                  </a:lnTo>
                  <a:lnTo>
                    <a:pt x="165" y="26"/>
                  </a:lnTo>
                  <a:lnTo>
                    <a:pt x="154" y="16"/>
                  </a:lnTo>
                  <a:lnTo>
                    <a:pt x="143" y="8"/>
                  </a:lnTo>
                  <a:lnTo>
                    <a:pt x="130" y="2"/>
                  </a:lnTo>
                  <a:lnTo>
                    <a:pt x="116" y="0"/>
                  </a:lnTo>
                  <a:lnTo>
                    <a:pt x="100" y="1"/>
                  </a:lnTo>
                  <a:lnTo>
                    <a:pt x="82" y="5"/>
                  </a:lnTo>
                  <a:lnTo>
                    <a:pt x="64" y="11"/>
                  </a:lnTo>
                  <a:lnTo>
                    <a:pt x="48" y="18"/>
                  </a:lnTo>
                  <a:lnTo>
                    <a:pt x="33" y="26"/>
                  </a:lnTo>
                  <a:lnTo>
                    <a:pt x="20" y="34"/>
                  </a:lnTo>
                  <a:lnTo>
                    <a:pt x="11" y="42"/>
                  </a:lnTo>
                  <a:lnTo>
                    <a:pt x="6" y="48"/>
                  </a:lnTo>
                  <a:lnTo>
                    <a:pt x="4" y="52"/>
                  </a:lnTo>
                  <a:lnTo>
                    <a:pt x="3" y="56"/>
                  </a:lnTo>
                  <a:lnTo>
                    <a:pt x="1" y="61"/>
                  </a:lnTo>
                  <a:lnTo>
                    <a:pt x="0" y="65"/>
                  </a:lnTo>
                  <a:lnTo>
                    <a:pt x="0" y="69"/>
                  </a:lnTo>
                  <a:lnTo>
                    <a:pt x="0" y="72"/>
                  </a:lnTo>
                  <a:lnTo>
                    <a:pt x="2" y="75"/>
                  </a:lnTo>
                  <a:lnTo>
                    <a:pt x="4" y="79"/>
                  </a:lnTo>
                  <a:lnTo>
                    <a:pt x="7" y="83"/>
                  </a:lnTo>
                  <a:lnTo>
                    <a:pt x="11" y="87"/>
                  </a:lnTo>
                  <a:lnTo>
                    <a:pt x="15" y="90"/>
                  </a:lnTo>
                  <a:lnTo>
                    <a:pt x="18" y="94"/>
                  </a:lnTo>
                  <a:lnTo>
                    <a:pt x="22" y="98"/>
                  </a:lnTo>
                  <a:lnTo>
                    <a:pt x="25" y="100"/>
                  </a:lnTo>
                  <a:lnTo>
                    <a:pt x="27" y="102"/>
                  </a:lnTo>
                  <a:lnTo>
                    <a:pt x="29" y="10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92" name="Freeform 76"/>
            <p:cNvSpPr>
              <a:spLocks/>
            </p:cNvSpPr>
            <p:nvPr/>
          </p:nvSpPr>
          <p:spPr bwMode="auto">
            <a:xfrm>
              <a:off x="2332" y="1052"/>
              <a:ext cx="901" cy="315"/>
            </a:xfrm>
            <a:custGeom>
              <a:avLst/>
              <a:gdLst>
                <a:gd name="T0" fmla="*/ 632 w 901"/>
                <a:gd name="T1" fmla="*/ 0 h 315"/>
                <a:gd name="T2" fmla="*/ 0 w 901"/>
                <a:gd name="T3" fmla="*/ 173 h 315"/>
                <a:gd name="T4" fmla="*/ 319 w 901"/>
                <a:gd name="T5" fmla="*/ 314 h 315"/>
                <a:gd name="T6" fmla="*/ 900 w 901"/>
                <a:gd name="T7" fmla="*/ 169 h 315"/>
                <a:gd name="T8" fmla="*/ 632 w 901"/>
                <a:gd name="T9" fmla="*/ 0 h 315"/>
              </a:gdLst>
              <a:ahLst/>
              <a:cxnLst>
                <a:cxn ang="0">
                  <a:pos x="T0" y="T1"/>
                </a:cxn>
                <a:cxn ang="0">
                  <a:pos x="T2" y="T3"/>
                </a:cxn>
                <a:cxn ang="0">
                  <a:pos x="T4" y="T5"/>
                </a:cxn>
                <a:cxn ang="0">
                  <a:pos x="T6" y="T7"/>
                </a:cxn>
                <a:cxn ang="0">
                  <a:pos x="T8" y="T9"/>
                </a:cxn>
              </a:cxnLst>
              <a:rect l="0" t="0" r="r" b="b"/>
              <a:pathLst>
                <a:path w="901" h="315">
                  <a:moveTo>
                    <a:pt x="632" y="0"/>
                  </a:moveTo>
                  <a:lnTo>
                    <a:pt x="0" y="173"/>
                  </a:lnTo>
                  <a:lnTo>
                    <a:pt x="319" y="314"/>
                  </a:lnTo>
                  <a:lnTo>
                    <a:pt x="900" y="169"/>
                  </a:lnTo>
                  <a:lnTo>
                    <a:pt x="632"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93" name="Freeform 77"/>
            <p:cNvSpPr>
              <a:spLocks/>
            </p:cNvSpPr>
            <p:nvPr/>
          </p:nvSpPr>
          <p:spPr bwMode="auto">
            <a:xfrm>
              <a:off x="2456" y="897"/>
              <a:ext cx="259" cy="280"/>
            </a:xfrm>
            <a:custGeom>
              <a:avLst/>
              <a:gdLst>
                <a:gd name="T0" fmla="*/ 38 w 259"/>
                <a:gd name="T1" fmla="*/ 26 h 280"/>
                <a:gd name="T2" fmla="*/ 47 w 259"/>
                <a:gd name="T3" fmla="*/ 44 h 280"/>
                <a:gd name="T4" fmla="*/ 60 w 259"/>
                <a:gd name="T5" fmla="*/ 71 h 280"/>
                <a:gd name="T6" fmla="*/ 71 w 259"/>
                <a:gd name="T7" fmla="*/ 97 h 280"/>
                <a:gd name="T8" fmla="*/ 76 w 259"/>
                <a:gd name="T9" fmla="*/ 116 h 280"/>
                <a:gd name="T10" fmla="*/ 84 w 259"/>
                <a:gd name="T11" fmla="*/ 136 h 280"/>
                <a:gd name="T12" fmla="*/ 92 w 259"/>
                <a:gd name="T13" fmla="*/ 155 h 280"/>
                <a:gd name="T14" fmla="*/ 101 w 259"/>
                <a:gd name="T15" fmla="*/ 168 h 280"/>
                <a:gd name="T16" fmla="*/ 111 w 259"/>
                <a:gd name="T17" fmla="*/ 175 h 280"/>
                <a:gd name="T18" fmla="*/ 137 w 259"/>
                <a:gd name="T19" fmla="*/ 195 h 280"/>
                <a:gd name="T20" fmla="*/ 169 w 259"/>
                <a:gd name="T21" fmla="*/ 219 h 280"/>
                <a:gd name="T22" fmla="*/ 192 w 259"/>
                <a:gd name="T23" fmla="*/ 238 h 280"/>
                <a:gd name="T24" fmla="*/ 195 w 259"/>
                <a:gd name="T25" fmla="*/ 242 h 280"/>
                <a:gd name="T26" fmla="*/ 200 w 259"/>
                <a:gd name="T27" fmla="*/ 241 h 280"/>
                <a:gd name="T28" fmla="*/ 206 w 259"/>
                <a:gd name="T29" fmla="*/ 239 h 280"/>
                <a:gd name="T30" fmla="*/ 214 w 259"/>
                <a:gd name="T31" fmla="*/ 241 h 280"/>
                <a:gd name="T32" fmla="*/ 222 w 259"/>
                <a:gd name="T33" fmla="*/ 244 h 280"/>
                <a:gd name="T34" fmla="*/ 233 w 259"/>
                <a:gd name="T35" fmla="*/ 249 h 280"/>
                <a:gd name="T36" fmla="*/ 245 w 259"/>
                <a:gd name="T37" fmla="*/ 257 h 280"/>
                <a:gd name="T38" fmla="*/ 255 w 259"/>
                <a:gd name="T39" fmla="*/ 265 h 280"/>
                <a:gd name="T40" fmla="*/ 258 w 259"/>
                <a:gd name="T41" fmla="*/ 272 h 280"/>
                <a:gd name="T42" fmla="*/ 253 w 259"/>
                <a:gd name="T43" fmla="*/ 276 h 280"/>
                <a:gd name="T44" fmla="*/ 241 w 259"/>
                <a:gd name="T45" fmla="*/ 279 h 280"/>
                <a:gd name="T46" fmla="*/ 226 w 259"/>
                <a:gd name="T47" fmla="*/ 277 h 280"/>
                <a:gd name="T48" fmla="*/ 211 w 259"/>
                <a:gd name="T49" fmla="*/ 273 h 280"/>
                <a:gd name="T50" fmla="*/ 201 w 259"/>
                <a:gd name="T51" fmla="*/ 268 h 280"/>
                <a:gd name="T52" fmla="*/ 194 w 259"/>
                <a:gd name="T53" fmla="*/ 266 h 280"/>
                <a:gd name="T54" fmla="*/ 190 w 259"/>
                <a:gd name="T55" fmla="*/ 266 h 280"/>
                <a:gd name="T56" fmla="*/ 183 w 259"/>
                <a:gd name="T57" fmla="*/ 266 h 280"/>
                <a:gd name="T58" fmla="*/ 165 w 259"/>
                <a:gd name="T59" fmla="*/ 260 h 280"/>
                <a:gd name="T60" fmla="*/ 140 w 259"/>
                <a:gd name="T61" fmla="*/ 248 h 280"/>
                <a:gd name="T62" fmla="*/ 116 w 259"/>
                <a:gd name="T63" fmla="*/ 236 h 280"/>
                <a:gd name="T64" fmla="*/ 101 w 259"/>
                <a:gd name="T65" fmla="*/ 225 h 280"/>
                <a:gd name="T66" fmla="*/ 81 w 259"/>
                <a:gd name="T67" fmla="*/ 207 h 280"/>
                <a:gd name="T68" fmla="*/ 58 w 259"/>
                <a:gd name="T69" fmla="*/ 184 h 280"/>
                <a:gd name="T70" fmla="*/ 38 w 259"/>
                <a:gd name="T71" fmla="*/ 157 h 280"/>
                <a:gd name="T72" fmla="*/ 24 w 259"/>
                <a:gd name="T73" fmla="*/ 130 h 280"/>
                <a:gd name="T74" fmla="*/ 16 w 259"/>
                <a:gd name="T75" fmla="*/ 102 h 280"/>
                <a:gd name="T76" fmla="*/ 12 w 259"/>
                <a:gd name="T77" fmla="*/ 78 h 280"/>
                <a:gd name="T78" fmla="*/ 10 w 259"/>
                <a:gd name="T79" fmla="*/ 58 h 280"/>
                <a:gd name="T80" fmla="*/ 8 w 259"/>
                <a:gd name="T81" fmla="*/ 43 h 280"/>
                <a:gd name="T82" fmla="*/ 5 w 259"/>
                <a:gd name="T83" fmla="*/ 29 h 280"/>
                <a:gd name="T84" fmla="*/ 2 w 259"/>
                <a:gd name="T85" fmla="*/ 14 h 280"/>
                <a:gd name="T86" fmla="*/ 0 w 259"/>
                <a:gd name="T87" fmla="*/ 3 h 280"/>
                <a:gd name="T88" fmla="*/ 37 w 259"/>
                <a:gd name="T89" fmla="*/ 23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9" h="280">
                  <a:moveTo>
                    <a:pt x="37" y="23"/>
                  </a:moveTo>
                  <a:lnTo>
                    <a:pt x="38" y="26"/>
                  </a:lnTo>
                  <a:lnTo>
                    <a:pt x="42" y="33"/>
                  </a:lnTo>
                  <a:lnTo>
                    <a:pt x="47" y="44"/>
                  </a:lnTo>
                  <a:lnTo>
                    <a:pt x="53" y="56"/>
                  </a:lnTo>
                  <a:lnTo>
                    <a:pt x="60" y="71"/>
                  </a:lnTo>
                  <a:lnTo>
                    <a:pt x="65" y="84"/>
                  </a:lnTo>
                  <a:lnTo>
                    <a:pt x="71" y="97"/>
                  </a:lnTo>
                  <a:lnTo>
                    <a:pt x="74" y="107"/>
                  </a:lnTo>
                  <a:lnTo>
                    <a:pt x="76" y="116"/>
                  </a:lnTo>
                  <a:lnTo>
                    <a:pt x="80" y="124"/>
                  </a:lnTo>
                  <a:lnTo>
                    <a:pt x="84" y="136"/>
                  </a:lnTo>
                  <a:lnTo>
                    <a:pt x="88" y="146"/>
                  </a:lnTo>
                  <a:lnTo>
                    <a:pt x="92" y="155"/>
                  </a:lnTo>
                  <a:lnTo>
                    <a:pt x="96" y="162"/>
                  </a:lnTo>
                  <a:lnTo>
                    <a:pt x="101" y="168"/>
                  </a:lnTo>
                  <a:lnTo>
                    <a:pt x="104" y="170"/>
                  </a:lnTo>
                  <a:lnTo>
                    <a:pt x="111" y="175"/>
                  </a:lnTo>
                  <a:lnTo>
                    <a:pt x="123" y="184"/>
                  </a:lnTo>
                  <a:lnTo>
                    <a:pt x="137" y="195"/>
                  </a:lnTo>
                  <a:lnTo>
                    <a:pt x="153" y="207"/>
                  </a:lnTo>
                  <a:lnTo>
                    <a:pt x="169" y="219"/>
                  </a:lnTo>
                  <a:lnTo>
                    <a:pt x="182" y="231"/>
                  </a:lnTo>
                  <a:lnTo>
                    <a:pt x="192" y="238"/>
                  </a:lnTo>
                  <a:lnTo>
                    <a:pt x="195" y="242"/>
                  </a:lnTo>
                  <a:lnTo>
                    <a:pt x="195" y="242"/>
                  </a:lnTo>
                  <a:lnTo>
                    <a:pt x="197" y="241"/>
                  </a:lnTo>
                  <a:lnTo>
                    <a:pt x="200" y="241"/>
                  </a:lnTo>
                  <a:lnTo>
                    <a:pt x="203" y="239"/>
                  </a:lnTo>
                  <a:lnTo>
                    <a:pt x="206" y="239"/>
                  </a:lnTo>
                  <a:lnTo>
                    <a:pt x="210" y="239"/>
                  </a:lnTo>
                  <a:lnTo>
                    <a:pt x="214" y="241"/>
                  </a:lnTo>
                  <a:lnTo>
                    <a:pt x="217" y="242"/>
                  </a:lnTo>
                  <a:lnTo>
                    <a:pt x="222" y="244"/>
                  </a:lnTo>
                  <a:lnTo>
                    <a:pt x="227" y="246"/>
                  </a:lnTo>
                  <a:lnTo>
                    <a:pt x="233" y="249"/>
                  </a:lnTo>
                  <a:lnTo>
                    <a:pt x="240" y="253"/>
                  </a:lnTo>
                  <a:lnTo>
                    <a:pt x="245" y="257"/>
                  </a:lnTo>
                  <a:lnTo>
                    <a:pt x="251" y="261"/>
                  </a:lnTo>
                  <a:lnTo>
                    <a:pt x="255" y="265"/>
                  </a:lnTo>
                  <a:lnTo>
                    <a:pt x="258" y="270"/>
                  </a:lnTo>
                  <a:lnTo>
                    <a:pt x="258" y="272"/>
                  </a:lnTo>
                  <a:lnTo>
                    <a:pt x="256" y="275"/>
                  </a:lnTo>
                  <a:lnTo>
                    <a:pt x="253" y="276"/>
                  </a:lnTo>
                  <a:lnTo>
                    <a:pt x="247" y="277"/>
                  </a:lnTo>
                  <a:lnTo>
                    <a:pt x="241" y="279"/>
                  </a:lnTo>
                  <a:lnTo>
                    <a:pt x="234" y="279"/>
                  </a:lnTo>
                  <a:lnTo>
                    <a:pt x="226" y="277"/>
                  </a:lnTo>
                  <a:lnTo>
                    <a:pt x="219" y="275"/>
                  </a:lnTo>
                  <a:lnTo>
                    <a:pt x="211" y="273"/>
                  </a:lnTo>
                  <a:lnTo>
                    <a:pt x="205" y="271"/>
                  </a:lnTo>
                  <a:lnTo>
                    <a:pt x="201" y="268"/>
                  </a:lnTo>
                  <a:lnTo>
                    <a:pt x="197" y="267"/>
                  </a:lnTo>
                  <a:lnTo>
                    <a:pt x="194" y="266"/>
                  </a:lnTo>
                  <a:lnTo>
                    <a:pt x="192" y="266"/>
                  </a:lnTo>
                  <a:lnTo>
                    <a:pt x="190" y="266"/>
                  </a:lnTo>
                  <a:lnTo>
                    <a:pt x="187" y="266"/>
                  </a:lnTo>
                  <a:lnTo>
                    <a:pt x="183" y="266"/>
                  </a:lnTo>
                  <a:lnTo>
                    <a:pt x="175" y="264"/>
                  </a:lnTo>
                  <a:lnTo>
                    <a:pt x="165" y="260"/>
                  </a:lnTo>
                  <a:lnTo>
                    <a:pt x="153" y="254"/>
                  </a:lnTo>
                  <a:lnTo>
                    <a:pt x="140" y="248"/>
                  </a:lnTo>
                  <a:lnTo>
                    <a:pt x="127" y="242"/>
                  </a:lnTo>
                  <a:lnTo>
                    <a:pt x="116" y="236"/>
                  </a:lnTo>
                  <a:lnTo>
                    <a:pt x="108" y="231"/>
                  </a:lnTo>
                  <a:lnTo>
                    <a:pt x="101" y="225"/>
                  </a:lnTo>
                  <a:lnTo>
                    <a:pt x="91" y="217"/>
                  </a:lnTo>
                  <a:lnTo>
                    <a:pt x="81" y="207"/>
                  </a:lnTo>
                  <a:lnTo>
                    <a:pt x="70" y="196"/>
                  </a:lnTo>
                  <a:lnTo>
                    <a:pt x="58" y="184"/>
                  </a:lnTo>
                  <a:lnTo>
                    <a:pt x="47" y="170"/>
                  </a:lnTo>
                  <a:lnTo>
                    <a:pt x="38" y="157"/>
                  </a:lnTo>
                  <a:lnTo>
                    <a:pt x="31" y="143"/>
                  </a:lnTo>
                  <a:lnTo>
                    <a:pt x="24" y="130"/>
                  </a:lnTo>
                  <a:lnTo>
                    <a:pt x="20" y="116"/>
                  </a:lnTo>
                  <a:lnTo>
                    <a:pt x="16" y="102"/>
                  </a:lnTo>
                  <a:lnTo>
                    <a:pt x="13" y="90"/>
                  </a:lnTo>
                  <a:lnTo>
                    <a:pt x="12" y="78"/>
                  </a:lnTo>
                  <a:lnTo>
                    <a:pt x="10" y="66"/>
                  </a:lnTo>
                  <a:lnTo>
                    <a:pt x="10" y="58"/>
                  </a:lnTo>
                  <a:lnTo>
                    <a:pt x="10" y="50"/>
                  </a:lnTo>
                  <a:lnTo>
                    <a:pt x="8" y="43"/>
                  </a:lnTo>
                  <a:lnTo>
                    <a:pt x="7" y="36"/>
                  </a:lnTo>
                  <a:lnTo>
                    <a:pt x="5" y="29"/>
                  </a:lnTo>
                  <a:lnTo>
                    <a:pt x="3" y="21"/>
                  </a:lnTo>
                  <a:lnTo>
                    <a:pt x="2" y="14"/>
                  </a:lnTo>
                  <a:lnTo>
                    <a:pt x="0" y="8"/>
                  </a:lnTo>
                  <a:lnTo>
                    <a:pt x="0" y="3"/>
                  </a:lnTo>
                  <a:lnTo>
                    <a:pt x="1" y="0"/>
                  </a:lnTo>
                  <a:lnTo>
                    <a:pt x="37"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94" name="Freeform 78"/>
            <p:cNvSpPr>
              <a:spLocks/>
            </p:cNvSpPr>
            <p:nvPr/>
          </p:nvSpPr>
          <p:spPr bwMode="auto">
            <a:xfrm>
              <a:off x="2443" y="895"/>
              <a:ext cx="279" cy="276"/>
            </a:xfrm>
            <a:custGeom>
              <a:avLst/>
              <a:gdLst>
                <a:gd name="T0" fmla="*/ 51 w 279"/>
                <a:gd name="T1" fmla="*/ 25 h 276"/>
                <a:gd name="T2" fmla="*/ 58 w 279"/>
                <a:gd name="T3" fmla="*/ 42 h 276"/>
                <a:gd name="T4" fmla="*/ 66 w 279"/>
                <a:gd name="T5" fmla="*/ 67 h 276"/>
                <a:gd name="T6" fmla="*/ 75 w 279"/>
                <a:gd name="T7" fmla="*/ 93 h 276"/>
                <a:gd name="T8" fmla="*/ 81 w 279"/>
                <a:gd name="T9" fmla="*/ 112 h 276"/>
                <a:gd name="T10" fmla="*/ 92 w 279"/>
                <a:gd name="T11" fmla="*/ 132 h 276"/>
                <a:gd name="T12" fmla="*/ 107 w 279"/>
                <a:gd name="T13" fmla="*/ 151 h 276"/>
                <a:gd name="T14" fmla="*/ 119 w 279"/>
                <a:gd name="T15" fmla="*/ 164 h 276"/>
                <a:gd name="T16" fmla="*/ 130 w 279"/>
                <a:gd name="T17" fmla="*/ 171 h 276"/>
                <a:gd name="T18" fmla="*/ 157 w 279"/>
                <a:gd name="T19" fmla="*/ 191 h 276"/>
                <a:gd name="T20" fmla="*/ 188 w 279"/>
                <a:gd name="T21" fmla="*/ 217 h 276"/>
                <a:gd name="T22" fmla="*/ 211 w 279"/>
                <a:gd name="T23" fmla="*/ 236 h 276"/>
                <a:gd name="T24" fmla="*/ 215 w 279"/>
                <a:gd name="T25" fmla="*/ 238 h 276"/>
                <a:gd name="T26" fmla="*/ 219 w 279"/>
                <a:gd name="T27" fmla="*/ 237 h 276"/>
                <a:gd name="T28" fmla="*/ 226 w 279"/>
                <a:gd name="T29" fmla="*/ 237 h 276"/>
                <a:gd name="T30" fmla="*/ 233 w 279"/>
                <a:gd name="T31" fmla="*/ 237 h 276"/>
                <a:gd name="T32" fmla="*/ 242 w 279"/>
                <a:gd name="T33" fmla="*/ 240 h 276"/>
                <a:gd name="T34" fmla="*/ 253 w 279"/>
                <a:gd name="T35" fmla="*/ 246 h 276"/>
                <a:gd name="T36" fmla="*/ 265 w 279"/>
                <a:gd name="T37" fmla="*/ 253 h 276"/>
                <a:gd name="T38" fmla="*/ 275 w 279"/>
                <a:gd name="T39" fmla="*/ 261 h 276"/>
                <a:gd name="T40" fmla="*/ 278 w 279"/>
                <a:gd name="T41" fmla="*/ 269 h 276"/>
                <a:gd name="T42" fmla="*/ 272 w 279"/>
                <a:gd name="T43" fmla="*/ 273 h 276"/>
                <a:gd name="T44" fmla="*/ 261 w 279"/>
                <a:gd name="T45" fmla="*/ 275 h 276"/>
                <a:gd name="T46" fmla="*/ 246 w 279"/>
                <a:gd name="T47" fmla="*/ 273 h 276"/>
                <a:gd name="T48" fmla="*/ 231 w 279"/>
                <a:gd name="T49" fmla="*/ 269 h 276"/>
                <a:gd name="T50" fmla="*/ 221 w 279"/>
                <a:gd name="T51" fmla="*/ 264 h 276"/>
                <a:gd name="T52" fmla="*/ 214 w 279"/>
                <a:gd name="T53" fmla="*/ 262 h 276"/>
                <a:gd name="T54" fmla="*/ 209 w 279"/>
                <a:gd name="T55" fmla="*/ 262 h 276"/>
                <a:gd name="T56" fmla="*/ 203 w 279"/>
                <a:gd name="T57" fmla="*/ 262 h 276"/>
                <a:gd name="T58" fmla="*/ 185 w 279"/>
                <a:gd name="T59" fmla="*/ 257 h 276"/>
                <a:gd name="T60" fmla="*/ 159 w 279"/>
                <a:gd name="T61" fmla="*/ 244 h 276"/>
                <a:gd name="T62" fmla="*/ 136 w 279"/>
                <a:gd name="T63" fmla="*/ 233 h 276"/>
                <a:gd name="T64" fmla="*/ 120 w 279"/>
                <a:gd name="T65" fmla="*/ 222 h 276"/>
                <a:gd name="T66" fmla="*/ 100 w 279"/>
                <a:gd name="T67" fmla="*/ 204 h 276"/>
                <a:gd name="T68" fmla="*/ 78 w 279"/>
                <a:gd name="T69" fmla="*/ 180 h 276"/>
                <a:gd name="T70" fmla="*/ 58 w 279"/>
                <a:gd name="T71" fmla="*/ 154 h 276"/>
                <a:gd name="T72" fmla="*/ 42 w 279"/>
                <a:gd name="T73" fmla="*/ 125 h 276"/>
                <a:gd name="T74" fmla="*/ 25 w 279"/>
                <a:gd name="T75" fmla="*/ 90 h 276"/>
                <a:gd name="T76" fmla="*/ 11 w 279"/>
                <a:gd name="T77" fmla="*/ 53 h 276"/>
                <a:gd name="T78" fmla="*/ 2 w 279"/>
                <a:gd name="T79" fmla="*/ 25 h 276"/>
                <a:gd name="T80" fmla="*/ 1 w 279"/>
                <a:gd name="T81" fmla="*/ 11 h 276"/>
                <a:gd name="T82" fmla="*/ 3 w 279"/>
                <a:gd name="T83" fmla="*/ 5 h 276"/>
                <a:gd name="T84" fmla="*/ 7 w 279"/>
                <a:gd name="T85" fmla="*/ 3 h 276"/>
                <a:gd name="T86" fmla="*/ 13 w 279"/>
                <a:gd name="T87" fmla="*/ 2 h 276"/>
                <a:gd name="T88" fmla="*/ 50 w 279"/>
                <a:gd name="T89" fmla="*/ 2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9" h="276">
                  <a:moveTo>
                    <a:pt x="50" y="22"/>
                  </a:moveTo>
                  <a:lnTo>
                    <a:pt x="51" y="25"/>
                  </a:lnTo>
                  <a:lnTo>
                    <a:pt x="53" y="32"/>
                  </a:lnTo>
                  <a:lnTo>
                    <a:pt x="58" y="42"/>
                  </a:lnTo>
                  <a:lnTo>
                    <a:pt x="62" y="54"/>
                  </a:lnTo>
                  <a:lnTo>
                    <a:pt x="66" y="67"/>
                  </a:lnTo>
                  <a:lnTo>
                    <a:pt x="71" y="81"/>
                  </a:lnTo>
                  <a:lnTo>
                    <a:pt x="75" y="93"/>
                  </a:lnTo>
                  <a:lnTo>
                    <a:pt x="78" y="103"/>
                  </a:lnTo>
                  <a:lnTo>
                    <a:pt x="81" y="112"/>
                  </a:lnTo>
                  <a:lnTo>
                    <a:pt x="87" y="121"/>
                  </a:lnTo>
                  <a:lnTo>
                    <a:pt x="92" y="132"/>
                  </a:lnTo>
                  <a:lnTo>
                    <a:pt x="100" y="142"/>
                  </a:lnTo>
                  <a:lnTo>
                    <a:pt x="107" y="151"/>
                  </a:lnTo>
                  <a:lnTo>
                    <a:pt x="113" y="159"/>
                  </a:lnTo>
                  <a:lnTo>
                    <a:pt x="119" y="164"/>
                  </a:lnTo>
                  <a:lnTo>
                    <a:pt x="123" y="168"/>
                  </a:lnTo>
                  <a:lnTo>
                    <a:pt x="130" y="171"/>
                  </a:lnTo>
                  <a:lnTo>
                    <a:pt x="141" y="180"/>
                  </a:lnTo>
                  <a:lnTo>
                    <a:pt x="157" y="191"/>
                  </a:lnTo>
                  <a:lnTo>
                    <a:pt x="173" y="204"/>
                  </a:lnTo>
                  <a:lnTo>
                    <a:pt x="188" y="217"/>
                  </a:lnTo>
                  <a:lnTo>
                    <a:pt x="202" y="228"/>
                  </a:lnTo>
                  <a:lnTo>
                    <a:pt x="211" y="236"/>
                  </a:lnTo>
                  <a:lnTo>
                    <a:pt x="215" y="238"/>
                  </a:lnTo>
                  <a:lnTo>
                    <a:pt x="215" y="238"/>
                  </a:lnTo>
                  <a:lnTo>
                    <a:pt x="217" y="238"/>
                  </a:lnTo>
                  <a:lnTo>
                    <a:pt x="219" y="237"/>
                  </a:lnTo>
                  <a:lnTo>
                    <a:pt x="222" y="237"/>
                  </a:lnTo>
                  <a:lnTo>
                    <a:pt x="226" y="237"/>
                  </a:lnTo>
                  <a:lnTo>
                    <a:pt x="229" y="237"/>
                  </a:lnTo>
                  <a:lnTo>
                    <a:pt x="233" y="237"/>
                  </a:lnTo>
                  <a:lnTo>
                    <a:pt x="237" y="238"/>
                  </a:lnTo>
                  <a:lnTo>
                    <a:pt x="242" y="240"/>
                  </a:lnTo>
                  <a:lnTo>
                    <a:pt x="247" y="243"/>
                  </a:lnTo>
                  <a:lnTo>
                    <a:pt x="253" y="246"/>
                  </a:lnTo>
                  <a:lnTo>
                    <a:pt x="260" y="250"/>
                  </a:lnTo>
                  <a:lnTo>
                    <a:pt x="265" y="253"/>
                  </a:lnTo>
                  <a:lnTo>
                    <a:pt x="271" y="258"/>
                  </a:lnTo>
                  <a:lnTo>
                    <a:pt x="275" y="261"/>
                  </a:lnTo>
                  <a:lnTo>
                    <a:pt x="278" y="266"/>
                  </a:lnTo>
                  <a:lnTo>
                    <a:pt x="278" y="269"/>
                  </a:lnTo>
                  <a:lnTo>
                    <a:pt x="275" y="271"/>
                  </a:lnTo>
                  <a:lnTo>
                    <a:pt x="272" y="273"/>
                  </a:lnTo>
                  <a:lnTo>
                    <a:pt x="267" y="275"/>
                  </a:lnTo>
                  <a:lnTo>
                    <a:pt x="261" y="275"/>
                  </a:lnTo>
                  <a:lnTo>
                    <a:pt x="254" y="275"/>
                  </a:lnTo>
                  <a:lnTo>
                    <a:pt x="246" y="273"/>
                  </a:lnTo>
                  <a:lnTo>
                    <a:pt x="238" y="271"/>
                  </a:lnTo>
                  <a:lnTo>
                    <a:pt x="231" y="269"/>
                  </a:lnTo>
                  <a:lnTo>
                    <a:pt x="225" y="267"/>
                  </a:lnTo>
                  <a:lnTo>
                    <a:pt x="221" y="264"/>
                  </a:lnTo>
                  <a:lnTo>
                    <a:pt x="216" y="263"/>
                  </a:lnTo>
                  <a:lnTo>
                    <a:pt x="214" y="262"/>
                  </a:lnTo>
                  <a:lnTo>
                    <a:pt x="211" y="262"/>
                  </a:lnTo>
                  <a:lnTo>
                    <a:pt x="209" y="262"/>
                  </a:lnTo>
                  <a:lnTo>
                    <a:pt x="207" y="263"/>
                  </a:lnTo>
                  <a:lnTo>
                    <a:pt x="203" y="262"/>
                  </a:lnTo>
                  <a:lnTo>
                    <a:pt x="195" y="260"/>
                  </a:lnTo>
                  <a:lnTo>
                    <a:pt x="185" y="257"/>
                  </a:lnTo>
                  <a:lnTo>
                    <a:pt x="173" y="251"/>
                  </a:lnTo>
                  <a:lnTo>
                    <a:pt x="159" y="244"/>
                  </a:lnTo>
                  <a:lnTo>
                    <a:pt x="147" y="239"/>
                  </a:lnTo>
                  <a:lnTo>
                    <a:pt x="136" y="233"/>
                  </a:lnTo>
                  <a:lnTo>
                    <a:pt x="128" y="228"/>
                  </a:lnTo>
                  <a:lnTo>
                    <a:pt x="120" y="222"/>
                  </a:lnTo>
                  <a:lnTo>
                    <a:pt x="110" y="213"/>
                  </a:lnTo>
                  <a:lnTo>
                    <a:pt x="100" y="204"/>
                  </a:lnTo>
                  <a:lnTo>
                    <a:pt x="89" y="192"/>
                  </a:lnTo>
                  <a:lnTo>
                    <a:pt x="78" y="180"/>
                  </a:lnTo>
                  <a:lnTo>
                    <a:pt x="66" y="168"/>
                  </a:lnTo>
                  <a:lnTo>
                    <a:pt x="58" y="154"/>
                  </a:lnTo>
                  <a:lnTo>
                    <a:pt x="50" y="140"/>
                  </a:lnTo>
                  <a:lnTo>
                    <a:pt x="42" y="125"/>
                  </a:lnTo>
                  <a:lnTo>
                    <a:pt x="34" y="109"/>
                  </a:lnTo>
                  <a:lnTo>
                    <a:pt x="25" y="90"/>
                  </a:lnTo>
                  <a:lnTo>
                    <a:pt x="17" y="71"/>
                  </a:lnTo>
                  <a:lnTo>
                    <a:pt x="11" y="53"/>
                  </a:lnTo>
                  <a:lnTo>
                    <a:pt x="5" y="37"/>
                  </a:lnTo>
                  <a:lnTo>
                    <a:pt x="2" y="25"/>
                  </a:lnTo>
                  <a:lnTo>
                    <a:pt x="0" y="16"/>
                  </a:lnTo>
                  <a:lnTo>
                    <a:pt x="1" y="11"/>
                  </a:lnTo>
                  <a:lnTo>
                    <a:pt x="2" y="7"/>
                  </a:lnTo>
                  <a:lnTo>
                    <a:pt x="3" y="5"/>
                  </a:lnTo>
                  <a:lnTo>
                    <a:pt x="5" y="4"/>
                  </a:lnTo>
                  <a:lnTo>
                    <a:pt x="7" y="3"/>
                  </a:lnTo>
                  <a:lnTo>
                    <a:pt x="11" y="2"/>
                  </a:lnTo>
                  <a:lnTo>
                    <a:pt x="13" y="2"/>
                  </a:lnTo>
                  <a:lnTo>
                    <a:pt x="16" y="0"/>
                  </a:lnTo>
                  <a:lnTo>
                    <a:pt x="50" y="2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95" name="Freeform 79"/>
            <p:cNvSpPr>
              <a:spLocks/>
            </p:cNvSpPr>
            <p:nvPr/>
          </p:nvSpPr>
          <p:spPr bwMode="auto">
            <a:xfrm>
              <a:off x="2364" y="1239"/>
              <a:ext cx="288" cy="530"/>
            </a:xfrm>
            <a:custGeom>
              <a:avLst/>
              <a:gdLst>
                <a:gd name="T0" fmla="*/ 287 w 288"/>
                <a:gd name="T1" fmla="*/ 529 h 530"/>
                <a:gd name="T2" fmla="*/ 287 w 288"/>
                <a:gd name="T3" fmla="*/ 142 h 530"/>
                <a:gd name="T4" fmla="*/ 0 w 288"/>
                <a:gd name="T5" fmla="*/ 0 h 530"/>
                <a:gd name="T6" fmla="*/ 0 w 288"/>
                <a:gd name="T7" fmla="*/ 360 h 530"/>
                <a:gd name="T8" fmla="*/ 287 w 288"/>
                <a:gd name="T9" fmla="*/ 529 h 530"/>
              </a:gdLst>
              <a:ahLst/>
              <a:cxnLst>
                <a:cxn ang="0">
                  <a:pos x="T0" y="T1"/>
                </a:cxn>
                <a:cxn ang="0">
                  <a:pos x="T2" y="T3"/>
                </a:cxn>
                <a:cxn ang="0">
                  <a:pos x="T4" y="T5"/>
                </a:cxn>
                <a:cxn ang="0">
                  <a:pos x="T6" y="T7"/>
                </a:cxn>
                <a:cxn ang="0">
                  <a:pos x="T8" y="T9"/>
                </a:cxn>
              </a:cxnLst>
              <a:rect l="0" t="0" r="r" b="b"/>
              <a:pathLst>
                <a:path w="288" h="530">
                  <a:moveTo>
                    <a:pt x="287" y="529"/>
                  </a:moveTo>
                  <a:lnTo>
                    <a:pt x="287" y="142"/>
                  </a:lnTo>
                  <a:lnTo>
                    <a:pt x="0" y="0"/>
                  </a:lnTo>
                  <a:lnTo>
                    <a:pt x="0" y="360"/>
                  </a:lnTo>
                  <a:lnTo>
                    <a:pt x="287" y="5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96" name="Freeform 80"/>
            <p:cNvSpPr>
              <a:spLocks/>
            </p:cNvSpPr>
            <p:nvPr/>
          </p:nvSpPr>
          <p:spPr bwMode="auto">
            <a:xfrm>
              <a:off x="2341" y="1567"/>
              <a:ext cx="312" cy="210"/>
            </a:xfrm>
            <a:custGeom>
              <a:avLst/>
              <a:gdLst>
                <a:gd name="T0" fmla="*/ 311 w 312"/>
                <a:gd name="T1" fmla="*/ 209 h 210"/>
                <a:gd name="T2" fmla="*/ 311 w 312"/>
                <a:gd name="T3" fmla="*/ 168 h 210"/>
                <a:gd name="T4" fmla="*/ 0 w 312"/>
                <a:gd name="T5" fmla="*/ 0 h 210"/>
                <a:gd name="T6" fmla="*/ 0 w 312"/>
                <a:gd name="T7" fmla="*/ 36 h 210"/>
                <a:gd name="T8" fmla="*/ 311 w 312"/>
                <a:gd name="T9" fmla="*/ 209 h 210"/>
              </a:gdLst>
              <a:ahLst/>
              <a:cxnLst>
                <a:cxn ang="0">
                  <a:pos x="T0" y="T1"/>
                </a:cxn>
                <a:cxn ang="0">
                  <a:pos x="T2" y="T3"/>
                </a:cxn>
                <a:cxn ang="0">
                  <a:pos x="T4" y="T5"/>
                </a:cxn>
                <a:cxn ang="0">
                  <a:pos x="T6" y="T7"/>
                </a:cxn>
                <a:cxn ang="0">
                  <a:pos x="T8" y="T9"/>
                </a:cxn>
              </a:cxnLst>
              <a:rect l="0" t="0" r="r" b="b"/>
              <a:pathLst>
                <a:path w="312" h="210">
                  <a:moveTo>
                    <a:pt x="311" y="209"/>
                  </a:moveTo>
                  <a:lnTo>
                    <a:pt x="311" y="168"/>
                  </a:lnTo>
                  <a:lnTo>
                    <a:pt x="0" y="0"/>
                  </a:lnTo>
                  <a:lnTo>
                    <a:pt x="0" y="36"/>
                  </a:lnTo>
                  <a:lnTo>
                    <a:pt x="311" y="209"/>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97" name="Freeform 81"/>
            <p:cNvSpPr>
              <a:spLocks/>
            </p:cNvSpPr>
            <p:nvPr/>
          </p:nvSpPr>
          <p:spPr bwMode="auto">
            <a:xfrm>
              <a:off x="2336" y="1219"/>
              <a:ext cx="317" cy="187"/>
            </a:xfrm>
            <a:custGeom>
              <a:avLst/>
              <a:gdLst>
                <a:gd name="T0" fmla="*/ 316 w 317"/>
                <a:gd name="T1" fmla="*/ 186 h 187"/>
                <a:gd name="T2" fmla="*/ 316 w 317"/>
                <a:gd name="T3" fmla="*/ 147 h 187"/>
                <a:gd name="T4" fmla="*/ 0 w 317"/>
                <a:gd name="T5" fmla="*/ 0 h 187"/>
                <a:gd name="T6" fmla="*/ 1 w 317"/>
                <a:gd name="T7" fmla="*/ 37 h 187"/>
                <a:gd name="T8" fmla="*/ 316 w 317"/>
                <a:gd name="T9" fmla="*/ 186 h 187"/>
              </a:gdLst>
              <a:ahLst/>
              <a:cxnLst>
                <a:cxn ang="0">
                  <a:pos x="T0" y="T1"/>
                </a:cxn>
                <a:cxn ang="0">
                  <a:pos x="T2" y="T3"/>
                </a:cxn>
                <a:cxn ang="0">
                  <a:pos x="T4" y="T5"/>
                </a:cxn>
                <a:cxn ang="0">
                  <a:pos x="T6" y="T7"/>
                </a:cxn>
                <a:cxn ang="0">
                  <a:pos x="T8" y="T9"/>
                </a:cxn>
              </a:cxnLst>
              <a:rect l="0" t="0" r="r" b="b"/>
              <a:pathLst>
                <a:path w="317" h="187">
                  <a:moveTo>
                    <a:pt x="316" y="186"/>
                  </a:moveTo>
                  <a:lnTo>
                    <a:pt x="316" y="147"/>
                  </a:lnTo>
                  <a:lnTo>
                    <a:pt x="0" y="0"/>
                  </a:lnTo>
                  <a:lnTo>
                    <a:pt x="1" y="37"/>
                  </a:lnTo>
                  <a:lnTo>
                    <a:pt x="316" y="186"/>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98" name="Freeform 82"/>
            <p:cNvSpPr>
              <a:spLocks/>
            </p:cNvSpPr>
            <p:nvPr/>
          </p:nvSpPr>
          <p:spPr bwMode="auto">
            <a:xfrm>
              <a:off x="2652" y="1584"/>
              <a:ext cx="589" cy="193"/>
            </a:xfrm>
            <a:custGeom>
              <a:avLst/>
              <a:gdLst>
                <a:gd name="T0" fmla="*/ 0 w 589"/>
                <a:gd name="T1" fmla="*/ 192 h 193"/>
                <a:gd name="T2" fmla="*/ 0 w 589"/>
                <a:gd name="T3" fmla="*/ 151 h 193"/>
                <a:gd name="T4" fmla="*/ 588 w 589"/>
                <a:gd name="T5" fmla="*/ 0 h 193"/>
                <a:gd name="T6" fmla="*/ 588 w 589"/>
                <a:gd name="T7" fmla="*/ 36 h 193"/>
                <a:gd name="T8" fmla="*/ 0 w 589"/>
                <a:gd name="T9" fmla="*/ 192 h 193"/>
              </a:gdLst>
              <a:ahLst/>
              <a:cxnLst>
                <a:cxn ang="0">
                  <a:pos x="T0" y="T1"/>
                </a:cxn>
                <a:cxn ang="0">
                  <a:pos x="T2" y="T3"/>
                </a:cxn>
                <a:cxn ang="0">
                  <a:pos x="T4" y="T5"/>
                </a:cxn>
                <a:cxn ang="0">
                  <a:pos x="T6" y="T7"/>
                </a:cxn>
                <a:cxn ang="0">
                  <a:pos x="T8" y="T9"/>
                </a:cxn>
              </a:cxnLst>
              <a:rect l="0" t="0" r="r" b="b"/>
              <a:pathLst>
                <a:path w="589" h="193">
                  <a:moveTo>
                    <a:pt x="0" y="192"/>
                  </a:moveTo>
                  <a:lnTo>
                    <a:pt x="0" y="151"/>
                  </a:lnTo>
                  <a:lnTo>
                    <a:pt x="588" y="0"/>
                  </a:lnTo>
                  <a:lnTo>
                    <a:pt x="588" y="36"/>
                  </a:lnTo>
                  <a:lnTo>
                    <a:pt x="0" y="192"/>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99" name="Freeform 83"/>
            <p:cNvSpPr>
              <a:spLocks/>
            </p:cNvSpPr>
            <p:nvPr/>
          </p:nvSpPr>
          <p:spPr bwMode="auto">
            <a:xfrm>
              <a:off x="2649" y="1215"/>
              <a:ext cx="588" cy="193"/>
            </a:xfrm>
            <a:custGeom>
              <a:avLst/>
              <a:gdLst>
                <a:gd name="T0" fmla="*/ 0 w 588"/>
                <a:gd name="T1" fmla="*/ 192 h 193"/>
                <a:gd name="T2" fmla="*/ 0 w 588"/>
                <a:gd name="T3" fmla="*/ 153 h 193"/>
                <a:gd name="T4" fmla="*/ 587 w 588"/>
                <a:gd name="T5" fmla="*/ 0 h 193"/>
                <a:gd name="T6" fmla="*/ 587 w 588"/>
                <a:gd name="T7" fmla="*/ 35 h 193"/>
                <a:gd name="T8" fmla="*/ 0 w 588"/>
                <a:gd name="T9" fmla="*/ 192 h 193"/>
              </a:gdLst>
              <a:ahLst/>
              <a:cxnLst>
                <a:cxn ang="0">
                  <a:pos x="T0" y="T1"/>
                </a:cxn>
                <a:cxn ang="0">
                  <a:pos x="T2" y="T3"/>
                </a:cxn>
                <a:cxn ang="0">
                  <a:pos x="T4" y="T5"/>
                </a:cxn>
                <a:cxn ang="0">
                  <a:pos x="T6" y="T7"/>
                </a:cxn>
                <a:cxn ang="0">
                  <a:pos x="T8" y="T9"/>
                </a:cxn>
              </a:cxnLst>
              <a:rect l="0" t="0" r="r" b="b"/>
              <a:pathLst>
                <a:path w="588" h="193">
                  <a:moveTo>
                    <a:pt x="0" y="192"/>
                  </a:moveTo>
                  <a:lnTo>
                    <a:pt x="0" y="153"/>
                  </a:lnTo>
                  <a:lnTo>
                    <a:pt x="587" y="0"/>
                  </a:lnTo>
                  <a:lnTo>
                    <a:pt x="587" y="35"/>
                  </a:lnTo>
                  <a:lnTo>
                    <a:pt x="0" y="192"/>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00" name="Freeform 84"/>
            <p:cNvSpPr>
              <a:spLocks/>
            </p:cNvSpPr>
            <p:nvPr/>
          </p:nvSpPr>
          <p:spPr bwMode="auto">
            <a:xfrm>
              <a:off x="2649" y="1259"/>
              <a:ext cx="591" cy="463"/>
            </a:xfrm>
            <a:custGeom>
              <a:avLst/>
              <a:gdLst>
                <a:gd name="T0" fmla="*/ 0 w 591"/>
                <a:gd name="T1" fmla="*/ 462 h 463"/>
                <a:gd name="T2" fmla="*/ 0 w 591"/>
                <a:gd name="T3" fmla="*/ 160 h 463"/>
                <a:gd name="T4" fmla="*/ 590 w 591"/>
                <a:gd name="T5" fmla="*/ 0 h 463"/>
                <a:gd name="T6" fmla="*/ 590 w 591"/>
                <a:gd name="T7" fmla="*/ 318 h 463"/>
                <a:gd name="T8" fmla="*/ 0 w 591"/>
                <a:gd name="T9" fmla="*/ 462 h 463"/>
              </a:gdLst>
              <a:ahLst/>
              <a:cxnLst>
                <a:cxn ang="0">
                  <a:pos x="T0" y="T1"/>
                </a:cxn>
                <a:cxn ang="0">
                  <a:pos x="T2" y="T3"/>
                </a:cxn>
                <a:cxn ang="0">
                  <a:pos x="T4" y="T5"/>
                </a:cxn>
                <a:cxn ang="0">
                  <a:pos x="T6" y="T7"/>
                </a:cxn>
                <a:cxn ang="0">
                  <a:pos x="T8" y="T9"/>
                </a:cxn>
              </a:cxnLst>
              <a:rect l="0" t="0" r="r" b="b"/>
              <a:pathLst>
                <a:path w="591" h="463">
                  <a:moveTo>
                    <a:pt x="0" y="462"/>
                  </a:moveTo>
                  <a:lnTo>
                    <a:pt x="0" y="160"/>
                  </a:lnTo>
                  <a:lnTo>
                    <a:pt x="590" y="0"/>
                  </a:lnTo>
                  <a:lnTo>
                    <a:pt x="590" y="318"/>
                  </a:lnTo>
                  <a:lnTo>
                    <a:pt x="0" y="462"/>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01" name="Freeform 85"/>
            <p:cNvSpPr>
              <a:spLocks/>
            </p:cNvSpPr>
            <p:nvPr/>
          </p:nvSpPr>
          <p:spPr bwMode="auto">
            <a:xfrm>
              <a:off x="2574" y="915"/>
              <a:ext cx="170" cy="226"/>
            </a:xfrm>
            <a:custGeom>
              <a:avLst/>
              <a:gdLst>
                <a:gd name="T0" fmla="*/ 41 w 170"/>
                <a:gd name="T1" fmla="*/ 22 h 226"/>
                <a:gd name="T2" fmla="*/ 45 w 170"/>
                <a:gd name="T3" fmla="*/ 34 h 226"/>
                <a:gd name="T4" fmla="*/ 51 w 170"/>
                <a:gd name="T5" fmla="*/ 52 h 226"/>
                <a:gd name="T6" fmla="*/ 55 w 170"/>
                <a:gd name="T7" fmla="*/ 69 h 226"/>
                <a:gd name="T8" fmla="*/ 56 w 170"/>
                <a:gd name="T9" fmla="*/ 83 h 226"/>
                <a:gd name="T10" fmla="*/ 62 w 170"/>
                <a:gd name="T11" fmla="*/ 102 h 226"/>
                <a:gd name="T12" fmla="*/ 70 w 170"/>
                <a:gd name="T13" fmla="*/ 121 h 226"/>
                <a:gd name="T14" fmla="*/ 77 w 170"/>
                <a:gd name="T15" fmla="*/ 135 h 226"/>
                <a:gd name="T16" fmla="*/ 84 w 170"/>
                <a:gd name="T17" fmla="*/ 142 h 226"/>
                <a:gd name="T18" fmla="*/ 93 w 170"/>
                <a:gd name="T19" fmla="*/ 159 h 226"/>
                <a:gd name="T20" fmla="*/ 104 w 170"/>
                <a:gd name="T21" fmla="*/ 179 h 226"/>
                <a:gd name="T22" fmla="*/ 111 w 170"/>
                <a:gd name="T23" fmla="*/ 193 h 226"/>
                <a:gd name="T24" fmla="*/ 113 w 170"/>
                <a:gd name="T25" fmla="*/ 196 h 226"/>
                <a:gd name="T26" fmla="*/ 117 w 170"/>
                <a:gd name="T27" fmla="*/ 194 h 226"/>
                <a:gd name="T28" fmla="*/ 125 w 170"/>
                <a:gd name="T29" fmla="*/ 193 h 226"/>
                <a:gd name="T30" fmla="*/ 133 w 170"/>
                <a:gd name="T31" fmla="*/ 193 h 226"/>
                <a:gd name="T32" fmla="*/ 138 w 170"/>
                <a:gd name="T33" fmla="*/ 196 h 226"/>
                <a:gd name="T34" fmla="*/ 148 w 170"/>
                <a:gd name="T35" fmla="*/ 200 h 226"/>
                <a:gd name="T36" fmla="*/ 158 w 170"/>
                <a:gd name="T37" fmla="*/ 207 h 226"/>
                <a:gd name="T38" fmla="*/ 166 w 170"/>
                <a:gd name="T39" fmla="*/ 213 h 226"/>
                <a:gd name="T40" fmla="*/ 167 w 170"/>
                <a:gd name="T41" fmla="*/ 219 h 226"/>
                <a:gd name="T42" fmla="*/ 162 w 170"/>
                <a:gd name="T43" fmla="*/ 222 h 226"/>
                <a:gd name="T44" fmla="*/ 151 w 170"/>
                <a:gd name="T45" fmla="*/ 225 h 226"/>
                <a:gd name="T46" fmla="*/ 138 w 170"/>
                <a:gd name="T47" fmla="*/ 225 h 226"/>
                <a:gd name="T48" fmla="*/ 126 w 170"/>
                <a:gd name="T49" fmla="*/ 222 h 226"/>
                <a:gd name="T50" fmla="*/ 118 w 170"/>
                <a:gd name="T51" fmla="*/ 220 h 226"/>
                <a:gd name="T52" fmla="*/ 114 w 170"/>
                <a:gd name="T53" fmla="*/ 219 h 226"/>
                <a:gd name="T54" fmla="*/ 111 w 170"/>
                <a:gd name="T55" fmla="*/ 218 h 226"/>
                <a:gd name="T56" fmla="*/ 106 w 170"/>
                <a:gd name="T57" fmla="*/ 218 h 226"/>
                <a:gd name="T58" fmla="*/ 92 w 170"/>
                <a:gd name="T59" fmla="*/ 206 h 226"/>
                <a:gd name="T60" fmla="*/ 73 w 170"/>
                <a:gd name="T61" fmla="*/ 187 h 226"/>
                <a:gd name="T62" fmla="*/ 56 w 170"/>
                <a:gd name="T63" fmla="*/ 169 h 226"/>
                <a:gd name="T64" fmla="*/ 47 w 170"/>
                <a:gd name="T65" fmla="*/ 159 h 226"/>
                <a:gd name="T66" fmla="*/ 43 w 170"/>
                <a:gd name="T67" fmla="*/ 150 h 226"/>
                <a:gd name="T68" fmla="*/ 42 w 170"/>
                <a:gd name="T69" fmla="*/ 140 h 226"/>
                <a:gd name="T70" fmla="*/ 40 w 170"/>
                <a:gd name="T71" fmla="*/ 125 h 226"/>
                <a:gd name="T72" fmla="*/ 33 w 170"/>
                <a:gd name="T73" fmla="*/ 104 h 226"/>
                <a:gd name="T74" fmla="*/ 21 w 170"/>
                <a:gd name="T75" fmla="*/ 73 h 226"/>
                <a:gd name="T76" fmla="*/ 7 w 170"/>
                <a:gd name="T77" fmla="*/ 42 h 226"/>
                <a:gd name="T78" fmla="*/ 0 w 170"/>
                <a:gd name="T79" fmla="*/ 17 h 226"/>
                <a:gd name="T80" fmla="*/ 1 w 170"/>
                <a:gd name="T81" fmla="*/ 7 h 226"/>
                <a:gd name="T82" fmla="*/ 5 w 170"/>
                <a:gd name="T83" fmla="*/ 4 h 226"/>
                <a:gd name="T84" fmla="*/ 11 w 170"/>
                <a:gd name="T85" fmla="*/ 2 h 226"/>
                <a:gd name="T86" fmla="*/ 16 w 170"/>
                <a:gd name="T87" fmla="*/ 1 h 226"/>
                <a:gd name="T88" fmla="*/ 41 w 170"/>
                <a:gd name="T89" fmla="*/ 2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0" h="226">
                  <a:moveTo>
                    <a:pt x="41" y="20"/>
                  </a:moveTo>
                  <a:lnTo>
                    <a:pt x="41" y="22"/>
                  </a:lnTo>
                  <a:lnTo>
                    <a:pt x="43" y="26"/>
                  </a:lnTo>
                  <a:lnTo>
                    <a:pt x="45" y="34"/>
                  </a:lnTo>
                  <a:lnTo>
                    <a:pt x="47" y="42"/>
                  </a:lnTo>
                  <a:lnTo>
                    <a:pt x="51" y="52"/>
                  </a:lnTo>
                  <a:lnTo>
                    <a:pt x="53" y="61"/>
                  </a:lnTo>
                  <a:lnTo>
                    <a:pt x="55" y="69"/>
                  </a:lnTo>
                  <a:lnTo>
                    <a:pt x="56" y="75"/>
                  </a:lnTo>
                  <a:lnTo>
                    <a:pt x="56" y="83"/>
                  </a:lnTo>
                  <a:lnTo>
                    <a:pt x="60" y="92"/>
                  </a:lnTo>
                  <a:lnTo>
                    <a:pt x="62" y="102"/>
                  </a:lnTo>
                  <a:lnTo>
                    <a:pt x="66" y="112"/>
                  </a:lnTo>
                  <a:lnTo>
                    <a:pt x="70" y="121"/>
                  </a:lnTo>
                  <a:lnTo>
                    <a:pt x="74" y="130"/>
                  </a:lnTo>
                  <a:lnTo>
                    <a:pt x="77" y="135"/>
                  </a:lnTo>
                  <a:lnTo>
                    <a:pt x="81" y="139"/>
                  </a:lnTo>
                  <a:lnTo>
                    <a:pt x="84" y="142"/>
                  </a:lnTo>
                  <a:lnTo>
                    <a:pt x="88" y="149"/>
                  </a:lnTo>
                  <a:lnTo>
                    <a:pt x="93" y="159"/>
                  </a:lnTo>
                  <a:lnTo>
                    <a:pt x="98" y="169"/>
                  </a:lnTo>
                  <a:lnTo>
                    <a:pt x="104" y="179"/>
                  </a:lnTo>
                  <a:lnTo>
                    <a:pt x="107" y="187"/>
                  </a:lnTo>
                  <a:lnTo>
                    <a:pt x="111" y="193"/>
                  </a:lnTo>
                  <a:lnTo>
                    <a:pt x="112" y="196"/>
                  </a:lnTo>
                  <a:lnTo>
                    <a:pt x="113" y="196"/>
                  </a:lnTo>
                  <a:lnTo>
                    <a:pt x="114" y="194"/>
                  </a:lnTo>
                  <a:lnTo>
                    <a:pt x="117" y="194"/>
                  </a:lnTo>
                  <a:lnTo>
                    <a:pt x="121" y="193"/>
                  </a:lnTo>
                  <a:lnTo>
                    <a:pt x="125" y="193"/>
                  </a:lnTo>
                  <a:lnTo>
                    <a:pt x="128" y="193"/>
                  </a:lnTo>
                  <a:lnTo>
                    <a:pt x="133" y="193"/>
                  </a:lnTo>
                  <a:lnTo>
                    <a:pt x="135" y="194"/>
                  </a:lnTo>
                  <a:lnTo>
                    <a:pt x="138" y="196"/>
                  </a:lnTo>
                  <a:lnTo>
                    <a:pt x="143" y="198"/>
                  </a:lnTo>
                  <a:lnTo>
                    <a:pt x="148" y="200"/>
                  </a:lnTo>
                  <a:lnTo>
                    <a:pt x="153" y="203"/>
                  </a:lnTo>
                  <a:lnTo>
                    <a:pt x="158" y="207"/>
                  </a:lnTo>
                  <a:lnTo>
                    <a:pt x="162" y="210"/>
                  </a:lnTo>
                  <a:lnTo>
                    <a:pt x="166" y="213"/>
                  </a:lnTo>
                  <a:lnTo>
                    <a:pt x="169" y="217"/>
                  </a:lnTo>
                  <a:lnTo>
                    <a:pt x="167" y="219"/>
                  </a:lnTo>
                  <a:lnTo>
                    <a:pt x="166" y="221"/>
                  </a:lnTo>
                  <a:lnTo>
                    <a:pt x="162" y="222"/>
                  </a:lnTo>
                  <a:lnTo>
                    <a:pt x="157" y="223"/>
                  </a:lnTo>
                  <a:lnTo>
                    <a:pt x="151" y="225"/>
                  </a:lnTo>
                  <a:lnTo>
                    <a:pt x="145" y="225"/>
                  </a:lnTo>
                  <a:lnTo>
                    <a:pt x="138" y="225"/>
                  </a:lnTo>
                  <a:lnTo>
                    <a:pt x="132" y="223"/>
                  </a:lnTo>
                  <a:lnTo>
                    <a:pt x="126" y="222"/>
                  </a:lnTo>
                  <a:lnTo>
                    <a:pt x="122" y="221"/>
                  </a:lnTo>
                  <a:lnTo>
                    <a:pt x="118" y="220"/>
                  </a:lnTo>
                  <a:lnTo>
                    <a:pt x="116" y="219"/>
                  </a:lnTo>
                  <a:lnTo>
                    <a:pt x="114" y="219"/>
                  </a:lnTo>
                  <a:lnTo>
                    <a:pt x="112" y="218"/>
                  </a:lnTo>
                  <a:lnTo>
                    <a:pt x="111" y="218"/>
                  </a:lnTo>
                  <a:lnTo>
                    <a:pt x="110" y="219"/>
                  </a:lnTo>
                  <a:lnTo>
                    <a:pt x="106" y="218"/>
                  </a:lnTo>
                  <a:lnTo>
                    <a:pt x="101" y="212"/>
                  </a:lnTo>
                  <a:lnTo>
                    <a:pt x="92" y="206"/>
                  </a:lnTo>
                  <a:lnTo>
                    <a:pt x="83" y="197"/>
                  </a:lnTo>
                  <a:lnTo>
                    <a:pt x="73" y="187"/>
                  </a:lnTo>
                  <a:lnTo>
                    <a:pt x="64" y="177"/>
                  </a:lnTo>
                  <a:lnTo>
                    <a:pt x="56" y="169"/>
                  </a:lnTo>
                  <a:lnTo>
                    <a:pt x="51" y="163"/>
                  </a:lnTo>
                  <a:lnTo>
                    <a:pt x="47" y="159"/>
                  </a:lnTo>
                  <a:lnTo>
                    <a:pt x="45" y="154"/>
                  </a:lnTo>
                  <a:lnTo>
                    <a:pt x="43" y="150"/>
                  </a:lnTo>
                  <a:lnTo>
                    <a:pt x="43" y="145"/>
                  </a:lnTo>
                  <a:lnTo>
                    <a:pt x="42" y="140"/>
                  </a:lnTo>
                  <a:lnTo>
                    <a:pt x="41" y="133"/>
                  </a:lnTo>
                  <a:lnTo>
                    <a:pt x="40" y="125"/>
                  </a:lnTo>
                  <a:lnTo>
                    <a:pt x="37" y="115"/>
                  </a:lnTo>
                  <a:lnTo>
                    <a:pt x="33" y="104"/>
                  </a:lnTo>
                  <a:lnTo>
                    <a:pt x="27" y="90"/>
                  </a:lnTo>
                  <a:lnTo>
                    <a:pt x="21" y="73"/>
                  </a:lnTo>
                  <a:lnTo>
                    <a:pt x="14" y="57"/>
                  </a:lnTo>
                  <a:lnTo>
                    <a:pt x="7" y="42"/>
                  </a:lnTo>
                  <a:lnTo>
                    <a:pt x="3" y="28"/>
                  </a:lnTo>
                  <a:lnTo>
                    <a:pt x="0" y="17"/>
                  </a:lnTo>
                  <a:lnTo>
                    <a:pt x="0" y="11"/>
                  </a:lnTo>
                  <a:lnTo>
                    <a:pt x="1" y="7"/>
                  </a:lnTo>
                  <a:lnTo>
                    <a:pt x="3" y="5"/>
                  </a:lnTo>
                  <a:lnTo>
                    <a:pt x="5" y="4"/>
                  </a:lnTo>
                  <a:lnTo>
                    <a:pt x="7" y="3"/>
                  </a:lnTo>
                  <a:lnTo>
                    <a:pt x="11" y="2"/>
                  </a:lnTo>
                  <a:lnTo>
                    <a:pt x="13" y="2"/>
                  </a:lnTo>
                  <a:lnTo>
                    <a:pt x="16" y="1"/>
                  </a:lnTo>
                  <a:lnTo>
                    <a:pt x="17" y="0"/>
                  </a:lnTo>
                  <a:lnTo>
                    <a:pt x="41" y="20"/>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02" name="Freeform 86"/>
            <p:cNvSpPr>
              <a:spLocks/>
            </p:cNvSpPr>
            <p:nvPr/>
          </p:nvSpPr>
          <p:spPr bwMode="auto">
            <a:xfrm>
              <a:off x="2573" y="915"/>
              <a:ext cx="175" cy="221"/>
            </a:xfrm>
            <a:custGeom>
              <a:avLst/>
              <a:gdLst>
                <a:gd name="T0" fmla="*/ 46 w 175"/>
                <a:gd name="T1" fmla="*/ 20 h 221"/>
                <a:gd name="T2" fmla="*/ 50 w 175"/>
                <a:gd name="T3" fmla="*/ 31 h 221"/>
                <a:gd name="T4" fmla="*/ 56 w 175"/>
                <a:gd name="T5" fmla="*/ 48 h 221"/>
                <a:gd name="T6" fmla="*/ 60 w 175"/>
                <a:gd name="T7" fmla="*/ 63 h 221"/>
                <a:gd name="T8" fmla="*/ 63 w 175"/>
                <a:gd name="T9" fmla="*/ 78 h 221"/>
                <a:gd name="T10" fmla="*/ 68 w 175"/>
                <a:gd name="T11" fmla="*/ 97 h 221"/>
                <a:gd name="T12" fmla="*/ 76 w 175"/>
                <a:gd name="T13" fmla="*/ 116 h 221"/>
                <a:gd name="T14" fmla="*/ 84 w 175"/>
                <a:gd name="T15" fmla="*/ 130 h 221"/>
                <a:gd name="T16" fmla="*/ 89 w 175"/>
                <a:gd name="T17" fmla="*/ 137 h 221"/>
                <a:gd name="T18" fmla="*/ 99 w 175"/>
                <a:gd name="T19" fmla="*/ 154 h 221"/>
                <a:gd name="T20" fmla="*/ 109 w 175"/>
                <a:gd name="T21" fmla="*/ 174 h 221"/>
                <a:gd name="T22" fmla="*/ 116 w 175"/>
                <a:gd name="T23" fmla="*/ 188 h 221"/>
                <a:gd name="T24" fmla="*/ 118 w 175"/>
                <a:gd name="T25" fmla="*/ 190 h 221"/>
                <a:gd name="T26" fmla="*/ 124 w 175"/>
                <a:gd name="T27" fmla="*/ 189 h 221"/>
                <a:gd name="T28" fmla="*/ 130 w 175"/>
                <a:gd name="T29" fmla="*/ 188 h 221"/>
                <a:gd name="T30" fmla="*/ 138 w 175"/>
                <a:gd name="T31" fmla="*/ 188 h 221"/>
                <a:gd name="T32" fmla="*/ 145 w 175"/>
                <a:gd name="T33" fmla="*/ 190 h 221"/>
                <a:gd name="T34" fmla="*/ 154 w 175"/>
                <a:gd name="T35" fmla="*/ 195 h 221"/>
                <a:gd name="T36" fmla="*/ 164 w 175"/>
                <a:gd name="T37" fmla="*/ 202 h 221"/>
                <a:gd name="T38" fmla="*/ 171 w 175"/>
                <a:gd name="T39" fmla="*/ 208 h 221"/>
                <a:gd name="T40" fmla="*/ 174 w 175"/>
                <a:gd name="T41" fmla="*/ 214 h 221"/>
                <a:gd name="T42" fmla="*/ 168 w 175"/>
                <a:gd name="T43" fmla="*/ 217 h 221"/>
                <a:gd name="T44" fmla="*/ 157 w 175"/>
                <a:gd name="T45" fmla="*/ 220 h 221"/>
                <a:gd name="T46" fmla="*/ 144 w 175"/>
                <a:gd name="T47" fmla="*/ 220 h 221"/>
                <a:gd name="T48" fmla="*/ 132 w 175"/>
                <a:gd name="T49" fmla="*/ 217 h 221"/>
                <a:gd name="T50" fmla="*/ 125 w 175"/>
                <a:gd name="T51" fmla="*/ 215 h 221"/>
                <a:gd name="T52" fmla="*/ 120 w 175"/>
                <a:gd name="T53" fmla="*/ 214 h 221"/>
                <a:gd name="T54" fmla="*/ 117 w 175"/>
                <a:gd name="T55" fmla="*/ 214 h 221"/>
                <a:gd name="T56" fmla="*/ 113 w 175"/>
                <a:gd name="T57" fmla="*/ 213 h 221"/>
                <a:gd name="T58" fmla="*/ 98 w 175"/>
                <a:gd name="T59" fmla="*/ 201 h 221"/>
                <a:gd name="T60" fmla="*/ 79 w 175"/>
                <a:gd name="T61" fmla="*/ 182 h 221"/>
                <a:gd name="T62" fmla="*/ 63 w 175"/>
                <a:gd name="T63" fmla="*/ 164 h 221"/>
                <a:gd name="T64" fmla="*/ 52 w 175"/>
                <a:gd name="T65" fmla="*/ 152 h 221"/>
                <a:gd name="T66" fmla="*/ 39 w 175"/>
                <a:gd name="T67" fmla="*/ 138 h 221"/>
                <a:gd name="T68" fmla="*/ 25 w 175"/>
                <a:gd name="T69" fmla="*/ 119 h 221"/>
                <a:gd name="T70" fmla="*/ 14 w 175"/>
                <a:gd name="T71" fmla="*/ 99 h 221"/>
                <a:gd name="T72" fmla="*/ 7 w 175"/>
                <a:gd name="T73" fmla="*/ 77 h 221"/>
                <a:gd name="T74" fmla="*/ 3 w 175"/>
                <a:gd name="T75" fmla="*/ 52 h 221"/>
                <a:gd name="T76" fmla="*/ 1 w 175"/>
                <a:gd name="T77" fmla="*/ 27 h 221"/>
                <a:gd name="T78" fmla="*/ 0 w 175"/>
                <a:gd name="T79" fmla="*/ 10 h 221"/>
                <a:gd name="T80" fmla="*/ 2 w 175"/>
                <a:gd name="T81" fmla="*/ 1 h 221"/>
                <a:gd name="T82" fmla="*/ 6 w 175"/>
                <a:gd name="T83" fmla="*/ 1 h 221"/>
                <a:gd name="T84" fmla="*/ 11 w 175"/>
                <a:gd name="T85" fmla="*/ 4 h 221"/>
                <a:gd name="T86" fmla="*/ 15 w 175"/>
                <a:gd name="T87" fmla="*/ 6 h 221"/>
                <a:gd name="T88" fmla="*/ 46 w 175"/>
                <a:gd name="T89" fmla="*/ 1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5" h="221">
                  <a:moveTo>
                    <a:pt x="46" y="18"/>
                  </a:moveTo>
                  <a:lnTo>
                    <a:pt x="46" y="20"/>
                  </a:lnTo>
                  <a:lnTo>
                    <a:pt x="48" y="24"/>
                  </a:lnTo>
                  <a:lnTo>
                    <a:pt x="50" y="31"/>
                  </a:lnTo>
                  <a:lnTo>
                    <a:pt x="54" y="39"/>
                  </a:lnTo>
                  <a:lnTo>
                    <a:pt x="56" y="48"/>
                  </a:lnTo>
                  <a:lnTo>
                    <a:pt x="58" y="55"/>
                  </a:lnTo>
                  <a:lnTo>
                    <a:pt x="60" y="63"/>
                  </a:lnTo>
                  <a:lnTo>
                    <a:pt x="62" y="71"/>
                  </a:lnTo>
                  <a:lnTo>
                    <a:pt x="63" y="78"/>
                  </a:lnTo>
                  <a:lnTo>
                    <a:pt x="65" y="87"/>
                  </a:lnTo>
                  <a:lnTo>
                    <a:pt x="68" y="97"/>
                  </a:lnTo>
                  <a:lnTo>
                    <a:pt x="72" y="107"/>
                  </a:lnTo>
                  <a:lnTo>
                    <a:pt x="76" y="116"/>
                  </a:lnTo>
                  <a:lnTo>
                    <a:pt x="79" y="125"/>
                  </a:lnTo>
                  <a:lnTo>
                    <a:pt x="84" y="130"/>
                  </a:lnTo>
                  <a:lnTo>
                    <a:pt x="86" y="134"/>
                  </a:lnTo>
                  <a:lnTo>
                    <a:pt x="89" y="137"/>
                  </a:lnTo>
                  <a:lnTo>
                    <a:pt x="94" y="144"/>
                  </a:lnTo>
                  <a:lnTo>
                    <a:pt x="99" y="154"/>
                  </a:lnTo>
                  <a:lnTo>
                    <a:pt x="105" y="164"/>
                  </a:lnTo>
                  <a:lnTo>
                    <a:pt x="109" y="174"/>
                  </a:lnTo>
                  <a:lnTo>
                    <a:pt x="114" y="182"/>
                  </a:lnTo>
                  <a:lnTo>
                    <a:pt x="116" y="188"/>
                  </a:lnTo>
                  <a:lnTo>
                    <a:pt x="118" y="190"/>
                  </a:lnTo>
                  <a:lnTo>
                    <a:pt x="118" y="190"/>
                  </a:lnTo>
                  <a:lnTo>
                    <a:pt x="120" y="190"/>
                  </a:lnTo>
                  <a:lnTo>
                    <a:pt x="124" y="189"/>
                  </a:lnTo>
                  <a:lnTo>
                    <a:pt x="127" y="188"/>
                  </a:lnTo>
                  <a:lnTo>
                    <a:pt x="130" y="188"/>
                  </a:lnTo>
                  <a:lnTo>
                    <a:pt x="135" y="188"/>
                  </a:lnTo>
                  <a:lnTo>
                    <a:pt x="138" y="188"/>
                  </a:lnTo>
                  <a:lnTo>
                    <a:pt x="141" y="189"/>
                  </a:lnTo>
                  <a:lnTo>
                    <a:pt x="145" y="190"/>
                  </a:lnTo>
                  <a:lnTo>
                    <a:pt x="149" y="193"/>
                  </a:lnTo>
                  <a:lnTo>
                    <a:pt x="154" y="195"/>
                  </a:lnTo>
                  <a:lnTo>
                    <a:pt x="159" y="198"/>
                  </a:lnTo>
                  <a:lnTo>
                    <a:pt x="164" y="202"/>
                  </a:lnTo>
                  <a:lnTo>
                    <a:pt x="168" y="205"/>
                  </a:lnTo>
                  <a:lnTo>
                    <a:pt x="171" y="208"/>
                  </a:lnTo>
                  <a:lnTo>
                    <a:pt x="174" y="212"/>
                  </a:lnTo>
                  <a:lnTo>
                    <a:pt x="174" y="214"/>
                  </a:lnTo>
                  <a:lnTo>
                    <a:pt x="171" y="216"/>
                  </a:lnTo>
                  <a:lnTo>
                    <a:pt x="168" y="217"/>
                  </a:lnTo>
                  <a:lnTo>
                    <a:pt x="162" y="218"/>
                  </a:lnTo>
                  <a:lnTo>
                    <a:pt x="157" y="220"/>
                  </a:lnTo>
                  <a:lnTo>
                    <a:pt x="150" y="220"/>
                  </a:lnTo>
                  <a:lnTo>
                    <a:pt x="144" y="220"/>
                  </a:lnTo>
                  <a:lnTo>
                    <a:pt x="138" y="218"/>
                  </a:lnTo>
                  <a:lnTo>
                    <a:pt x="132" y="217"/>
                  </a:lnTo>
                  <a:lnTo>
                    <a:pt x="128" y="216"/>
                  </a:lnTo>
                  <a:lnTo>
                    <a:pt x="125" y="215"/>
                  </a:lnTo>
                  <a:lnTo>
                    <a:pt x="123" y="214"/>
                  </a:lnTo>
                  <a:lnTo>
                    <a:pt x="120" y="214"/>
                  </a:lnTo>
                  <a:lnTo>
                    <a:pt x="118" y="213"/>
                  </a:lnTo>
                  <a:lnTo>
                    <a:pt x="117" y="214"/>
                  </a:lnTo>
                  <a:lnTo>
                    <a:pt x="116" y="214"/>
                  </a:lnTo>
                  <a:lnTo>
                    <a:pt x="113" y="213"/>
                  </a:lnTo>
                  <a:lnTo>
                    <a:pt x="106" y="208"/>
                  </a:lnTo>
                  <a:lnTo>
                    <a:pt x="98" y="201"/>
                  </a:lnTo>
                  <a:lnTo>
                    <a:pt x="89" y="192"/>
                  </a:lnTo>
                  <a:lnTo>
                    <a:pt x="79" y="182"/>
                  </a:lnTo>
                  <a:lnTo>
                    <a:pt x="70" y="171"/>
                  </a:lnTo>
                  <a:lnTo>
                    <a:pt x="63" y="164"/>
                  </a:lnTo>
                  <a:lnTo>
                    <a:pt x="57" y="158"/>
                  </a:lnTo>
                  <a:lnTo>
                    <a:pt x="52" y="152"/>
                  </a:lnTo>
                  <a:lnTo>
                    <a:pt x="46" y="146"/>
                  </a:lnTo>
                  <a:lnTo>
                    <a:pt x="39" y="138"/>
                  </a:lnTo>
                  <a:lnTo>
                    <a:pt x="32" y="129"/>
                  </a:lnTo>
                  <a:lnTo>
                    <a:pt x="25" y="119"/>
                  </a:lnTo>
                  <a:lnTo>
                    <a:pt x="18" y="109"/>
                  </a:lnTo>
                  <a:lnTo>
                    <a:pt x="14" y="99"/>
                  </a:lnTo>
                  <a:lnTo>
                    <a:pt x="9" y="88"/>
                  </a:lnTo>
                  <a:lnTo>
                    <a:pt x="7" y="77"/>
                  </a:lnTo>
                  <a:lnTo>
                    <a:pt x="5" y="64"/>
                  </a:lnTo>
                  <a:lnTo>
                    <a:pt x="3" y="52"/>
                  </a:lnTo>
                  <a:lnTo>
                    <a:pt x="2" y="40"/>
                  </a:lnTo>
                  <a:lnTo>
                    <a:pt x="1" y="27"/>
                  </a:lnTo>
                  <a:lnTo>
                    <a:pt x="0" y="17"/>
                  </a:lnTo>
                  <a:lnTo>
                    <a:pt x="0" y="10"/>
                  </a:lnTo>
                  <a:lnTo>
                    <a:pt x="1" y="4"/>
                  </a:lnTo>
                  <a:lnTo>
                    <a:pt x="2" y="1"/>
                  </a:lnTo>
                  <a:lnTo>
                    <a:pt x="4" y="0"/>
                  </a:lnTo>
                  <a:lnTo>
                    <a:pt x="6" y="1"/>
                  </a:lnTo>
                  <a:lnTo>
                    <a:pt x="8" y="2"/>
                  </a:lnTo>
                  <a:lnTo>
                    <a:pt x="11" y="4"/>
                  </a:lnTo>
                  <a:lnTo>
                    <a:pt x="13" y="5"/>
                  </a:lnTo>
                  <a:lnTo>
                    <a:pt x="15" y="6"/>
                  </a:lnTo>
                  <a:lnTo>
                    <a:pt x="16" y="6"/>
                  </a:lnTo>
                  <a:lnTo>
                    <a:pt x="46" y="1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03" name="Freeform 87"/>
            <p:cNvSpPr>
              <a:spLocks/>
            </p:cNvSpPr>
            <p:nvPr/>
          </p:nvSpPr>
          <p:spPr bwMode="auto">
            <a:xfrm>
              <a:off x="2340" y="1270"/>
              <a:ext cx="312" cy="451"/>
            </a:xfrm>
            <a:custGeom>
              <a:avLst/>
              <a:gdLst>
                <a:gd name="T0" fmla="*/ 311 w 312"/>
                <a:gd name="T1" fmla="*/ 450 h 451"/>
                <a:gd name="T2" fmla="*/ 311 w 312"/>
                <a:gd name="T3" fmla="*/ 148 h 451"/>
                <a:gd name="T4" fmla="*/ 0 w 312"/>
                <a:gd name="T5" fmla="*/ 0 h 451"/>
                <a:gd name="T6" fmla="*/ 0 w 312"/>
                <a:gd name="T7" fmla="*/ 281 h 451"/>
                <a:gd name="T8" fmla="*/ 311 w 312"/>
                <a:gd name="T9" fmla="*/ 450 h 451"/>
              </a:gdLst>
              <a:ahLst/>
              <a:cxnLst>
                <a:cxn ang="0">
                  <a:pos x="T0" y="T1"/>
                </a:cxn>
                <a:cxn ang="0">
                  <a:pos x="T2" y="T3"/>
                </a:cxn>
                <a:cxn ang="0">
                  <a:pos x="T4" y="T5"/>
                </a:cxn>
                <a:cxn ang="0">
                  <a:pos x="T6" y="T7"/>
                </a:cxn>
                <a:cxn ang="0">
                  <a:pos x="T8" y="T9"/>
                </a:cxn>
              </a:cxnLst>
              <a:rect l="0" t="0" r="r" b="b"/>
              <a:pathLst>
                <a:path w="312" h="451">
                  <a:moveTo>
                    <a:pt x="311" y="450"/>
                  </a:moveTo>
                  <a:lnTo>
                    <a:pt x="311" y="148"/>
                  </a:lnTo>
                  <a:lnTo>
                    <a:pt x="0" y="0"/>
                  </a:lnTo>
                  <a:lnTo>
                    <a:pt x="0" y="281"/>
                  </a:lnTo>
                  <a:lnTo>
                    <a:pt x="311" y="450"/>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04" name="Freeform 88"/>
            <p:cNvSpPr>
              <a:spLocks/>
            </p:cNvSpPr>
            <p:nvPr/>
          </p:nvSpPr>
          <p:spPr bwMode="auto">
            <a:xfrm>
              <a:off x="2553" y="1111"/>
              <a:ext cx="252" cy="107"/>
            </a:xfrm>
            <a:custGeom>
              <a:avLst/>
              <a:gdLst>
                <a:gd name="T0" fmla="*/ 251 w 252"/>
                <a:gd name="T1" fmla="*/ 18 h 107"/>
                <a:gd name="T2" fmla="*/ 87 w 252"/>
                <a:gd name="T3" fmla="*/ 106 h 107"/>
                <a:gd name="T4" fmla="*/ 0 w 252"/>
                <a:gd name="T5" fmla="*/ 87 h 107"/>
                <a:gd name="T6" fmla="*/ 163 w 252"/>
                <a:gd name="T7" fmla="*/ 0 h 107"/>
                <a:gd name="T8" fmla="*/ 251 w 252"/>
                <a:gd name="T9" fmla="*/ 18 h 107"/>
              </a:gdLst>
              <a:ahLst/>
              <a:cxnLst>
                <a:cxn ang="0">
                  <a:pos x="T0" y="T1"/>
                </a:cxn>
                <a:cxn ang="0">
                  <a:pos x="T2" y="T3"/>
                </a:cxn>
                <a:cxn ang="0">
                  <a:pos x="T4" y="T5"/>
                </a:cxn>
                <a:cxn ang="0">
                  <a:pos x="T6" y="T7"/>
                </a:cxn>
                <a:cxn ang="0">
                  <a:pos x="T8" y="T9"/>
                </a:cxn>
              </a:cxnLst>
              <a:rect l="0" t="0" r="r" b="b"/>
              <a:pathLst>
                <a:path w="252" h="107">
                  <a:moveTo>
                    <a:pt x="251" y="18"/>
                  </a:moveTo>
                  <a:lnTo>
                    <a:pt x="87" y="106"/>
                  </a:lnTo>
                  <a:lnTo>
                    <a:pt x="0" y="87"/>
                  </a:lnTo>
                  <a:lnTo>
                    <a:pt x="163" y="0"/>
                  </a:lnTo>
                  <a:lnTo>
                    <a:pt x="251" y="1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05" name="Freeform 89"/>
            <p:cNvSpPr>
              <a:spLocks/>
            </p:cNvSpPr>
            <p:nvPr/>
          </p:nvSpPr>
          <p:spPr bwMode="auto">
            <a:xfrm>
              <a:off x="2442" y="894"/>
              <a:ext cx="279" cy="279"/>
            </a:xfrm>
            <a:custGeom>
              <a:avLst/>
              <a:gdLst>
                <a:gd name="T0" fmla="*/ 58 w 279"/>
                <a:gd name="T1" fmla="*/ 26 h 279"/>
                <a:gd name="T2" fmla="*/ 65 w 279"/>
                <a:gd name="T3" fmla="*/ 44 h 279"/>
                <a:gd name="T4" fmla="*/ 78 w 279"/>
                <a:gd name="T5" fmla="*/ 71 h 279"/>
                <a:gd name="T6" fmla="*/ 89 w 279"/>
                <a:gd name="T7" fmla="*/ 97 h 279"/>
                <a:gd name="T8" fmla="*/ 96 w 279"/>
                <a:gd name="T9" fmla="*/ 115 h 279"/>
                <a:gd name="T10" fmla="*/ 102 w 279"/>
                <a:gd name="T11" fmla="*/ 135 h 279"/>
                <a:gd name="T12" fmla="*/ 111 w 279"/>
                <a:gd name="T13" fmla="*/ 155 h 279"/>
                <a:gd name="T14" fmla="*/ 119 w 279"/>
                <a:gd name="T15" fmla="*/ 169 h 279"/>
                <a:gd name="T16" fmla="*/ 130 w 279"/>
                <a:gd name="T17" fmla="*/ 175 h 279"/>
                <a:gd name="T18" fmla="*/ 157 w 279"/>
                <a:gd name="T19" fmla="*/ 194 h 279"/>
                <a:gd name="T20" fmla="*/ 188 w 279"/>
                <a:gd name="T21" fmla="*/ 220 h 279"/>
                <a:gd name="T22" fmla="*/ 211 w 279"/>
                <a:gd name="T23" fmla="*/ 239 h 279"/>
                <a:gd name="T24" fmla="*/ 215 w 279"/>
                <a:gd name="T25" fmla="*/ 241 h 279"/>
                <a:gd name="T26" fmla="*/ 219 w 279"/>
                <a:gd name="T27" fmla="*/ 240 h 279"/>
                <a:gd name="T28" fmla="*/ 225 w 279"/>
                <a:gd name="T29" fmla="*/ 240 h 279"/>
                <a:gd name="T30" fmla="*/ 233 w 279"/>
                <a:gd name="T31" fmla="*/ 240 h 279"/>
                <a:gd name="T32" fmla="*/ 242 w 279"/>
                <a:gd name="T33" fmla="*/ 243 h 279"/>
                <a:gd name="T34" fmla="*/ 253 w 279"/>
                <a:gd name="T35" fmla="*/ 249 h 279"/>
                <a:gd name="T36" fmla="*/ 265 w 279"/>
                <a:gd name="T37" fmla="*/ 256 h 279"/>
                <a:gd name="T38" fmla="*/ 274 w 279"/>
                <a:gd name="T39" fmla="*/ 264 h 279"/>
                <a:gd name="T40" fmla="*/ 278 w 279"/>
                <a:gd name="T41" fmla="*/ 272 h 279"/>
                <a:gd name="T42" fmla="*/ 272 w 279"/>
                <a:gd name="T43" fmla="*/ 276 h 279"/>
                <a:gd name="T44" fmla="*/ 261 w 279"/>
                <a:gd name="T45" fmla="*/ 278 h 279"/>
                <a:gd name="T46" fmla="*/ 246 w 279"/>
                <a:gd name="T47" fmla="*/ 276 h 279"/>
                <a:gd name="T48" fmla="*/ 231 w 279"/>
                <a:gd name="T49" fmla="*/ 272 h 279"/>
                <a:gd name="T50" fmla="*/ 221 w 279"/>
                <a:gd name="T51" fmla="*/ 269 h 279"/>
                <a:gd name="T52" fmla="*/ 214 w 279"/>
                <a:gd name="T53" fmla="*/ 266 h 279"/>
                <a:gd name="T54" fmla="*/ 209 w 279"/>
                <a:gd name="T55" fmla="*/ 265 h 279"/>
                <a:gd name="T56" fmla="*/ 203 w 279"/>
                <a:gd name="T57" fmla="*/ 265 h 279"/>
                <a:gd name="T58" fmla="*/ 184 w 279"/>
                <a:gd name="T59" fmla="*/ 260 h 279"/>
                <a:gd name="T60" fmla="*/ 159 w 279"/>
                <a:gd name="T61" fmla="*/ 249 h 279"/>
                <a:gd name="T62" fmla="*/ 136 w 279"/>
                <a:gd name="T63" fmla="*/ 236 h 279"/>
                <a:gd name="T64" fmla="*/ 119 w 279"/>
                <a:gd name="T65" fmla="*/ 225 h 279"/>
                <a:gd name="T66" fmla="*/ 99 w 279"/>
                <a:gd name="T67" fmla="*/ 207 h 279"/>
                <a:gd name="T68" fmla="*/ 77 w 279"/>
                <a:gd name="T69" fmla="*/ 184 h 279"/>
                <a:gd name="T70" fmla="*/ 58 w 279"/>
                <a:gd name="T71" fmla="*/ 157 h 279"/>
                <a:gd name="T72" fmla="*/ 42 w 279"/>
                <a:gd name="T73" fmla="*/ 128 h 279"/>
                <a:gd name="T74" fmla="*/ 25 w 279"/>
                <a:gd name="T75" fmla="*/ 93 h 279"/>
                <a:gd name="T76" fmla="*/ 11 w 279"/>
                <a:gd name="T77" fmla="*/ 56 h 279"/>
                <a:gd name="T78" fmla="*/ 1 w 279"/>
                <a:gd name="T79" fmla="*/ 28 h 279"/>
                <a:gd name="T80" fmla="*/ 1 w 279"/>
                <a:gd name="T81" fmla="*/ 14 h 279"/>
                <a:gd name="T82" fmla="*/ 3 w 279"/>
                <a:gd name="T83" fmla="*/ 7 h 279"/>
                <a:gd name="T84" fmla="*/ 8 w 279"/>
                <a:gd name="T85" fmla="*/ 4 h 279"/>
                <a:gd name="T86" fmla="*/ 14 w 279"/>
                <a:gd name="T87" fmla="*/ 2 h 279"/>
                <a:gd name="T88" fmla="*/ 55 w 279"/>
                <a:gd name="T89" fmla="*/ 24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9" h="279">
                  <a:moveTo>
                    <a:pt x="55" y="24"/>
                  </a:moveTo>
                  <a:lnTo>
                    <a:pt x="58" y="26"/>
                  </a:lnTo>
                  <a:lnTo>
                    <a:pt x="61" y="34"/>
                  </a:lnTo>
                  <a:lnTo>
                    <a:pt x="65" y="44"/>
                  </a:lnTo>
                  <a:lnTo>
                    <a:pt x="72" y="57"/>
                  </a:lnTo>
                  <a:lnTo>
                    <a:pt x="78" y="71"/>
                  </a:lnTo>
                  <a:lnTo>
                    <a:pt x="84" y="85"/>
                  </a:lnTo>
                  <a:lnTo>
                    <a:pt x="89" y="97"/>
                  </a:lnTo>
                  <a:lnTo>
                    <a:pt x="93" y="106"/>
                  </a:lnTo>
                  <a:lnTo>
                    <a:pt x="96" y="115"/>
                  </a:lnTo>
                  <a:lnTo>
                    <a:pt x="99" y="125"/>
                  </a:lnTo>
                  <a:lnTo>
                    <a:pt x="102" y="135"/>
                  </a:lnTo>
                  <a:lnTo>
                    <a:pt x="107" y="145"/>
                  </a:lnTo>
                  <a:lnTo>
                    <a:pt x="111" y="155"/>
                  </a:lnTo>
                  <a:lnTo>
                    <a:pt x="116" y="163"/>
                  </a:lnTo>
                  <a:lnTo>
                    <a:pt x="119" y="169"/>
                  </a:lnTo>
                  <a:lnTo>
                    <a:pt x="123" y="171"/>
                  </a:lnTo>
                  <a:lnTo>
                    <a:pt x="130" y="175"/>
                  </a:lnTo>
                  <a:lnTo>
                    <a:pt x="141" y="183"/>
                  </a:lnTo>
                  <a:lnTo>
                    <a:pt x="157" y="194"/>
                  </a:lnTo>
                  <a:lnTo>
                    <a:pt x="173" y="207"/>
                  </a:lnTo>
                  <a:lnTo>
                    <a:pt x="188" y="220"/>
                  </a:lnTo>
                  <a:lnTo>
                    <a:pt x="202" y="231"/>
                  </a:lnTo>
                  <a:lnTo>
                    <a:pt x="211" y="239"/>
                  </a:lnTo>
                  <a:lnTo>
                    <a:pt x="215" y="241"/>
                  </a:lnTo>
                  <a:lnTo>
                    <a:pt x="215" y="241"/>
                  </a:lnTo>
                  <a:lnTo>
                    <a:pt x="216" y="241"/>
                  </a:lnTo>
                  <a:lnTo>
                    <a:pt x="219" y="240"/>
                  </a:lnTo>
                  <a:lnTo>
                    <a:pt x="222" y="240"/>
                  </a:lnTo>
                  <a:lnTo>
                    <a:pt x="225" y="240"/>
                  </a:lnTo>
                  <a:lnTo>
                    <a:pt x="229" y="240"/>
                  </a:lnTo>
                  <a:lnTo>
                    <a:pt x="233" y="240"/>
                  </a:lnTo>
                  <a:lnTo>
                    <a:pt x="237" y="241"/>
                  </a:lnTo>
                  <a:lnTo>
                    <a:pt x="242" y="243"/>
                  </a:lnTo>
                  <a:lnTo>
                    <a:pt x="247" y="246"/>
                  </a:lnTo>
                  <a:lnTo>
                    <a:pt x="253" y="249"/>
                  </a:lnTo>
                  <a:lnTo>
                    <a:pt x="260" y="253"/>
                  </a:lnTo>
                  <a:lnTo>
                    <a:pt x="265" y="256"/>
                  </a:lnTo>
                  <a:lnTo>
                    <a:pt x="271" y="261"/>
                  </a:lnTo>
                  <a:lnTo>
                    <a:pt x="274" y="264"/>
                  </a:lnTo>
                  <a:lnTo>
                    <a:pt x="278" y="269"/>
                  </a:lnTo>
                  <a:lnTo>
                    <a:pt x="278" y="272"/>
                  </a:lnTo>
                  <a:lnTo>
                    <a:pt x="275" y="274"/>
                  </a:lnTo>
                  <a:lnTo>
                    <a:pt x="272" y="276"/>
                  </a:lnTo>
                  <a:lnTo>
                    <a:pt x="267" y="278"/>
                  </a:lnTo>
                  <a:lnTo>
                    <a:pt x="261" y="278"/>
                  </a:lnTo>
                  <a:lnTo>
                    <a:pt x="254" y="278"/>
                  </a:lnTo>
                  <a:lnTo>
                    <a:pt x="246" y="276"/>
                  </a:lnTo>
                  <a:lnTo>
                    <a:pt x="238" y="274"/>
                  </a:lnTo>
                  <a:lnTo>
                    <a:pt x="231" y="272"/>
                  </a:lnTo>
                  <a:lnTo>
                    <a:pt x="225" y="270"/>
                  </a:lnTo>
                  <a:lnTo>
                    <a:pt x="221" y="269"/>
                  </a:lnTo>
                  <a:lnTo>
                    <a:pt x="216" y="266"/>
                  </a:lnTo>
                  <a:lnTo>
                    <a:pt x="214" y="266"/>
                  </a:lnTo>
                  <a:lnTo>
                    <a:pt x="211" y="265"/>
                  </a:lnTo>
                  <a:lnTo>
                    <a:pt x="209" y="265"/>
                  </a:lnTo>
                  <a:lnTo>
                    <a:pt x="207" y="266"/>
                  </a:lnTo>
                  <a:lnTo>
                    <a:pt x="203" y="265"/>
                  </a:lnTo>
                  <a:lnTo>
                    <a:pt x="195" y="263"/>
                  </a:lnTo>
                  <a:lnTo>
                    <a:pt x="184" y="260"/>
                  </a:lnTo>
                  <a:lnTo>
                    <a:pt x="173" y="254"/>
                  </a:lnTo>
                  <a:lnTo>
                    <a:pt x="159" y="249"/>
                  </a:lnTo>
                  <a:lnTo>
                    <a:pt x="147" y="242"/>
                  </a:lnTo>
                  <a:lnTo>
                    <a:pt x="136" y="236"/>
                  </a:lnTo>
                  <a:lnTo>
                    <a:pt x="127" y="231"/>
                  </a:lnTo>
                  <a:lnTo>
                    <a:pt x="119" y="225"/>
                  </a:lnTo>
                  <a:lnTo>
                    <a:pt x="110" y="216"/>
                  </a:lnTo>
                  <a:lnTo>
                    <a:pt x="99" y="207"/>
                  </a:lnTo>
                  <a:lnTo>
                    <a:pt x="88" y="196"/>
                  </a:lnTo>
                  <a:lnTo>
                    <a:pt x="77" y="184"/>
                  </a:lnTo>
                  <a:lnTo>
                    <a:pt x="66" y="171"/>
                  </a:lnTo>
                  <a:lnTo>
                    <a:pt x="58" y="157"/>
                  </a:lnTo>
                  <a:lnTo>
                    <a:pt x="50" y="144"/>
                  </a:lnTo>
                  <a:lnTo>
                    <a:pt x="42" y="128"/>
                  </a:lnTo>
                  <a:lnTo>
                    <a:pt x="34" y="112"/>
                  </a:lnTo>
                  <a:lnTo>
                    <a:pt x="25" y="93"/>
                  </a:lnTo>
                  <a:lnTo>
                    <a:pt x="17" y="74"/>
                  </a:lnTo>
                  <a:lnTo>
                    <a:pt x="11" y="56"/>
                  </a:lnTo>
                  <a:lnTo>
                    <a:pt x="5" y="41"/>
                  </a:lnTo>
                  <a:lnTo>
                    <a:pt x="1" y="28"/>
                  </a:lnTo>
                  <a:lnTo>
                    <a:pt x="0" y="20"/>
                  </a:lnTo>
                  <a:lnTo>
                    <a:pt x="1" y="14"/>
                  </a:lnTo>
                  <a:lnTo>
                    <a:pt x="2" y="11"/>
                  </a:lnTo>
                  <a:lnTo>
                    <a:pt x="3" y="7"/>
                  </a:lnTo>
                  <a:lnTo>
                    <a:pt x="5" y="5"/>
                  </a:lnTo>
                  <a:lnTo>
                    <a:pt x="8" y="4"/>
                  </a:lnTo>
                  <a:lnTo>
                    <a:pt x="11" y="3"/>
                  </a:lnTo>
                  <a:lnTo>
                    <a:pt x="14" y="2"/>
                  </a:lnTo>
                  <a:lnTo>
                    <a:pt x="17" y="0"/>
                  </a:lnTo>
                  <a:lnTo>
                    <a:pt x="55" y="24"/>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06" name="Freeform 90"/>
            <p:cNvSpPr>
              <a:spLocks/>
            </p:cNvSpPr>
            <p:nvPr/>
          </p:nvSpPr>
          <p:spPr bwMode="auto">
            <a:xfrm>
              <a:off x="2569" y="913"/>
              <a:ext cx="176" cy="226"/>
            </a:xfrm>
            <a:custGeom>
              <a:avLst/>
              <a:gdLst>
                <a:gd name="T0" fmla="*/ 47 w 176"/>
                <a:gd name="T1" fmla="*/ 21 h 226"/>
                <a:gd name="T2" fmla="*/ 51 w 176"/>
                <a:gd name="T3" fmla="*/ 33 h 226"/>
                <a:gd name="T4" fmla="*/ 56 w 176"/>
                <a:gd name="T5" fmla="*/ 51 h 226"/>
                <a:gd name="T6" fmla="*/ 61 w 176"/>
                <a:gd name="T7" fmla="*/ 69 h 226"/>
                <a:gd name="T8" fmla="*/ 63 w 176"/>
                <a:gd name="T9" fmla="*/ 82 h 226"/>
                <a:gd name="T10" fmla="*/ 69 w 176"/>
                <a:gd name="T11" fmla="*/ 101 h 226"/>
                <a:gd name="T12" fmla="*/ 76 w 176"/>
                <a:gd name="T13" fmla="*/ 121 h 226"/>
                <a:gd name="T14" fmla="*/ 84 w 176"/>
                <a:gd name="T15" fmla="*/ 135 h 226"/>
                <a:gd name="T16" fmla="*/ 90 w 176"/>
                <a:gd name="T17" fmla="*/ 142 h 226"/>
                <a:gd name="T18" fmla="*/ 100 w 176"/>
                <a:gd name="T19" fmla="*/ 158 h 226"/>
                <a:gd name="T20" fmla="*/ 110 w 176"/>
                <a:gd name="T21" fmla="*/ 178 h 226"/>
                <a:gd name="T22" fmla="*/ 117 w 176"/>
                <a:gd name="T23" fmla="*/ 192 h 226"/>
                <a:gd name="T24" fmla="*/ 119 w 176"/>
                <a:gd name="T25" fmla="*/ 194 h 226"/>
                <a:gd name="T26" fmla="*/ 124 w 176"/>
                <a:gd name="T27" fmla="*/ 193 h 226"/>
                <a:gd name="T28" fmla="*/ 131 w 176"/>
                <a:gd name="T29" fmla="*/ 193 h 226"/>
                <a:gd name="T30" fmla="*/ 139 w 176"/>
                <a:gd name="T31" fmla="*/ 193 h 226"/>
                <a:gd name="T32" fmla="*/ 146 w 176"/>
                <a:gd name="T33" fmla="*/ 196 h 226"/>
                <a:gd name="T34" fmla="*/ 154 w 176"/>
                <a:gd name="T35" fmla="*/ 200 h 226"/>
                <a:gd name="T36" fmla="*/ 164 w 176"/>
                <a:gd name="T37" fmla="*/ 207 h 226"/>
                <a:gd name="T38" fmla="*/ 172 w 176"/>
                <a:gd name="T39" fmla="*/ 213 h 226"/>
                <a:gd name="T40" fmla="*/ 175 w 176"/>
                <a:gd name="T41" fmla="*/ 219 h 226"/>
                <a:gd name="T42" fmla="*/ 169 w 176"/>
                <a:gd name="T43" fmla="*/ 222 h 226"/>
                <a:gd name="T44" fmla="*/ 158 w 176"/>
                <a:gd name="T45" fmla="*/ 225 h 226"/>
                <a:gd name="T46" fmla="*/ 144 w 176"/>
                <a:gd name="T47" fmla="*/ 223 h 226"/>
                <a:gd name="T48" fmla="*/ 133 w 176"/>
                <a:gd name="T49" fmla="*/ 221 h 226"/>
                <a:gd name="T50" fmla="*/ 125 w 176"/>
                <a:gd name="T51" fmla="*/ 219 h 226"/>
                <a:gd name="T52" fmla="*/ 120 w 176"/>
                <a:gd name="T53" fmla="*/ 218 h 226"/>
                <a:gd name="T54" fmla="*/ 118 w 176"/>
                <a:gd name="T55" fmla="*/ 218 h 226"/>
                <a:gd name="T56" fmla="*/ 113 w 176"/>
                <a:gd name="T57" fmla="*/ 217 h 226"/>
                <a:gd name="T58" fmla="*/ 99 w 176"/>
                <a:gd name="T59" fmla="*/ 204 h 226"/>
                <a:gd name="T60" fmla="*/ 80 w 176"/>
                <a:gd name="T61" fmla="*/ 186 h 226"/>
                <a:gd name="T62" fmla="*/ 63 w 176"/>
                <a:gd name="T63" fmla="*/ 169 h 226"/>
                <a:gd name="T64" fmla="*/ 52 w 176"/>
                <a:gd name="T65" fmla="*/ 158 h 226"/>
                <a:gd name="T66" fmla="*/ 39 w 176"/>
                <a:gd name="T67" fmla="*/ 142 h 226"/>
                <a:gd name="T68" fmla="*/ 25 w 176"/>
                <a:gd name="T69" fmla="*/ 124 h 226"/>
                <a:gd name="T70" fmla="*/ 13 w 176"/>
                <a:gd name="T71" fmla="*/ 103 h 226"/>
                <a:gd name="T72" fmla="*/ 7 w 176"/>
                <a:gd name="T73" fmla="*/ 82 h 226"/>
                <a:gd name="T74" fmla="*/ 3 w 176"/>
                <a:gd name="T75" fmla="*/ 56 h 226"/>
                <a:gd name="T76" fmla="*/ 1 w 176"/>
                <a:gd name="T77" fmla="*/ 33 h 226"/>
                <a:gd name="T78" fmla="*/ 1 w 176"/>
                <a:gd name="T79" fmla="*/ 14 h 226"/>
                <a:gd name="T80" fmla="*/ 3 w 176"/>
                <a:gd name="T81" fmla="*/ 5 h 226"/>
                <a:gd name="T82" fmla="*/ 8 w 176"/>
                <a:gd name="T83" fmla="*/ 2 h 226"/>
                <a:gd name="T84" fmla="*/ 15 w 176"/>
                <a:gd name="T85" fmla="*/ 1 h 226"/>
                <a:gd name="T86" fmla="*/ 22 w 176"/>
                <a:gd name="T87" fmla="*/ 1 h 226"/>
                <a:gd name="T88" fmla="*/ 46 w 176"/>
                <a:gd name="T89" fmla="*/ 2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226">
                  <a:moveTo>
                    <a:pt x="46" y="20"/>
                  </a:moveTo>
                  <a:lnTo>
                    <a:pt x="47" y="21"/>
                  </a:lnTo>
                  <a:lnTo>
                    <a:pt x="49" y="26"/>
                  </a:lnTo>
                  <a:lnTo>
                    <a:pt x="51" y="33"/>
                  </a:lnTo>
                  <a:lnTo>
                    <a:pt x="54" y="42"/>
                  </a:lnTo>
                  <a:lnTo>
                    <a:pt x="56" y="51"/>
                  </a:lnTo>
                  <a:lnTo>
                    <a:pt x="59" y="60"/>
                  </a:lnTo>
                  <a:lnTo>
                    <a:pt x="61" y="69"/>
                  </a:lnTo>
                  <a:lnTo>
                    <a:pt x="62" y="75"/>
                  </a:lnTo>
                  <a:lnTo>
                    <a:pt x="63" y="82"/>
                  </a:lnTo>
                  <a:lnTo>
                    <a:pt x="65" y="91"/>
                  </a:lnTo>
                  <a:lnTo>
                    <a:pt x="69" y="101"/>
                  </a:lnTo>
                  <a:lnTo>
                    <a:pt x="72" y="111"/>
                  </a:lnTo>
                  <a:lnTo>
                    <a:pt x="76" y="121"/>
                  </a:lnTo>
                  <a:lnTo>
                    <a:pt x="80" y="129"/>
                  </a:lnTo>
                  <a:lnTo>
                    <a:pt x="84" y="135"/>
                  </a:lnTo>
                  <a:lnTo>
                    <a:pt x="86" y="138"/>
                  </a:lnTo>
                  <a:lnTo>
                    <a:pt x="90" y="142"/>
                  </a:lnTo>
                  <a:lnTo>
                    <a:pt x="94" y="149"/>
                  </a:lnTo>
                  <a:lnTo>
                    <a:pt x="100" y="158"/>
                  </a:lnTo>
                  <a:lnTo>
                    <a:pt x="105" y="168"/>
                  </a:lnTo>
                  <a:lnTo>
                    <a:pt x="110" y="178"/>
                  </a:lnTo>
                  <a:lnTo>
                    <a:pt x="114" y="187"/>
                  </a:lnTo>
                  <a:lnTo>
                    <a:pt x="117" y="192"/>
                  </a:lnTo>
                  <a:lnTo>
                    <a:pt x="118" y="194"/>
                  </a:lnTo>
                  <a:lnTo>
                    <a:pt x="119" y="194"/>
                  </a:lnTo>
                  <a:lnTo>
                    <a:pt x="121" y="194"/>
                  </a:lnTo>
                  <a:lnTo>
                    <a:pt x="124" y="193"/>
                  </a:lnTo>
                  <a:lnTo>
                    <a:pt x="128" y="193"/>
                  </a:lnTo>
                  <a:lnTo>
                    <a:pt x="131" y="193"/>
                  </a:lnTo>
                  <a:lnTo>
                    <a:pt x="135" y="192"/>
                  </a:lnTo>
                  <a:lnTo>
                    <a:pt x="139" y="193"/>
                  </a:lnTo>
                  <a:lnTo>
                    <a:pt x="142" y="193"/>
                  </a:lnTo>
                  <a:lnTo>
                    <a:pt x="146" y="196"/>
                  </a:lnTo>
                  <a:lnTo>
                    <a:pt x="150" y="197"/>
                  </a:lnTo>
                  <a:lnTo>
                    <a:pt x="154" y="200"/>
                  </a:lnTo>
                  <a:lnTo>
                    <a:pt x="160" y="203"/>
                  </a:lnTo>
                  <a:lnTo>
                    <a:pt x="164" y="207"/>
                  </a:lnTo>
                  <a:lnTo>
                    <a:pt x="169" y="210"/>
                  </a:lnTo>
                  <a:lnTo>
                    <a:pt x="172" y="213"/>
                  </a:lnTo>
                  <a:lnTo>
                    <a:pt x="175" y="217"/>
                  </a:lnTo>
                  <a:lnTo>
                    <a:pt x="175" y="219"/>
                  </a:lnTo>
                  <a:lnTo>
                    <a:pt x="172" y="220"/>
                  </a:lnTo>
                  <a:lnTo>
                    <a:pt x="169" y="222"/>
                  </a:lnTo>
                  <a:lnTo>
                    <a:pt x="163" y="223"/>
                  </a:lnTo>
                  <a:lnTo>
                    <a:pt x="158" y="225"/>
                  </a:lnTo>
                  <a:lnTo>
                    <a:pt x="151" y="225"/>
                  </a:lnTo>
                  <a:lnTo>
                    <a:pt x="144" y="223"/>
                  </a:lnTo>
                  <a:lnTo>
                    <a:pt x="139" y="223"/>
                  </a:lnTo>
                  <a:lnTo>
                    <a:pt x="133" y="221"/>
                  </a:lnTo>
                  <a:lnTo>
                    <a:pt x="129" y="220"/>
                  </a:lnTo>
                  <a:lnTo>
                    <a:pt x="125" y="219"/>
                  </a:lnTo>
                  <a:lnTo>
                    <a:pt x="122" y="219"/>
                  </a:lnTo>
                  <a:lnTo>
                    <a:pt x="120" y="218"/>
                  </a:lnTo>
                  <a:lnTo>
                    <a:pt x="119" y="218"/>
                  </a:lnTo>
                  <a:lnTo>
                    <a:pt x="118" y="218"/>
                  </a:lnTo>
                  <a:lnTo>
                    <a:pt x="115" y="219"/>
                  </a:lnTo>
                  <a:lnTo>
                    <a:pt x="113" y="217"/>
                  </a:lnTo>
                  <a:lnTo>
                    <a:pt x="107" y="212"/>
                  </a:lnTo>
                  <a:lnTo>
                    <a:pt x="99" y="204"/>
                  </a:lnTo>
                  <a:lnTo>
                    <a:pt x="90" y="196"/>
                  </a:lnTo>
                  <a:lnTo>
                    <a:pt x="80" y="186"/>
                  </a:lnTo>
                  <a:lnTo>
                    <a:pt x="71" y="177"/>
                  </a:lnTo>
                  <a:lnTo>
                    <a:pt x="63" y="169"/>
                  </a:lnTo>
                  <a:lnTo>
                    <a:pt x="57" y="162"/>
                  </a:lnTo>
                  <a:lnTo>
                    <a:pt x="52" y="158"/>
                  </a:lnTo>
                  <a:lnTo>
                    <a:pt x="46" y="150"/>
                  </a:lnTo>
                  <a:lnTo>
                    <a:pt x="39" y="142"/>
                  </a:lnTo>
                  <a:lnTo>
                    <a:pt x="32" y="133"/>
                  </a:lnTo>
                  <a:lnTo>
                    <a:pt x="25" y="124"/>
                  </a:lnTo>
                  <a:lnTo>
                    <a:pt x="18" y="113"/>
                  </a:lnTo>
                  <a:lnTo>
                    <a:pt x="13" y="103"/>
                  </a:lnTo>
                  <a:lnTo>
                    <a:pt x="10" y="93"/>
                  </a:lnTo>
                  <a:lnTo>
                    <a:pt x="7" y="82"/>
                  </a:lnTo>
                  <a:lnTo>
                    <a:pt x="5" y="70"/>
                  </a:lnTo>
                  <a:lnTo>
                    <a:pt x="3" y="56"/>
                  </a:lnTo>
                  <a:lnTo>
                    <a:pt x="2" y="44"/>
                  </a:lnTo>
                  <a:lnTo>
                    <a:pt x="1" y="33"/>
                  </a:lnTo>
                  <a:lnTo>
                    <a:pt x="0" y="23"/>
                  </a:lnTo>
                  <a:lnTo>
                    <a:pt x="1" y="14"/>
                  </a:lnTo>
                  <a:lnTo>
                    <a:pt x="1" y="8"/>
                  </a:lnTo>
                  <a:lnTo>
                    <a:pt x="3" y="5"/>
                  </a:lnTo>
                  <a:lnTo>
                    <a:pt x="5" y="3"/>
                  </a:lnTo>
                  <a:lnTo>
                    <a:pt x="8" y="2"/>
                  </a:lnTo>
                  <a:lnTo>
                    <a:pt x="12" y="1"/>
                  </a:lnTo>
                  <a:lnTo>
                    <a:pt x="15" y="1"/>
                  </a:lnTo>
                  <a:lnTo>
                    <a:pt x="18" y="1"/>
                  </a:lnTo>
                  <a:lnTo>
                    <a:pt x="22" y="1"/>
                  </a:lnTo>
                  <a:lnTo>
                    <a:pt x="24" y="0"/>
                  </a:lnTo>
                  <a:lnTo>
                    <a:pt x="46" y="20"/>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07" name="Freeform 91"/>
            <p:cNvSpPr>
              <a:spLocks/>
            </p:cNvSpPr>
            <p:nvPr/>
          </p:nvSpPr>
          <p:spPr bwMode="auto">
            <a:xfrm>
              <a:off x="2693" y="1152"/>
              <a:ext cx="250" cy="120"/>
            </a:xfrm>
            <a:custGeom>
              <a:avLst/>
              <a:gdLst>
                <a:gd name="T0" fmla="*/ 0 w 250"/>
                <a:gd name="T1" fmla="*/ 0 h 120"/>
                <a:gd name="T2" fmla="*/ 0 w 250"/>
                <a:gd name="T3" fmla="*/ 65 h 120"/>
                <a:gd name="T4" fmla="*/ 249 w 250"/>
                <a:gd name="T5" fmla="*/ 119 h 120"/>
                <a:gd name="T6" fmla="*/ 249 w 250"/>
                <a:gd name="T7" fmla="*/ 53 h 120"/>
                <a:gd name="T8" fmla="*/ 0 w 250"/>
                <a:gd name="T9" fmla="*/ 0 h 120"/>
              </a:gdLst>
              <a:ahLst/>
              <a:cxnLst>
                <a:cxn ang="0">
                  <a:pos x="T0" y="T1"/>
                </a:cxn>
                <a:cxn ang="0">
                  <a:pos x="T2" y="T3"/>
                </a:cxn>
                <a:cxn ang="0">
                  <a:pos x="T4" y="T5"/>
                </a:cxn>
                <a:cxn ang="0">
                  <a:pos x="T6" y="T7"/>
                </a:cxn>
                <a:cxn ang="0">
                  <a:pos x="T8" y="T9"/>
                </a:cxn>
              </a:cxnLst>
              <a:rect l="0" t="0" r="r" b="b"/>
              <a:pathLst>
                <a:path w="250" h="120">
                  <a:moveTo>
                    <a:pt x="0" y="0"/>
                  </a:moveTo>
                  <a:lnTo>
                    <a:pt x="0" y="65"/>
                  </a:lnTo>
                  <a:lnTo>
                    <a:pt x="249" y="119"/>
                  </a:lnTo>
                  <a:lnTo>
                    <a:pt x="249" y="53"/>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08" name="Freeform 92"/>
            <p:cNvSpPr>
              <a:spLocks/>
            </p:cNvSpPr>
            <p:nvPr/>
          </p:nvSpPr>
          <p:spPr bwMode="auto">
            <a:xfrm>
              <a:off x="2942" y="1143"/>
              <a:ext cx="78" cy="129"/>
            </a:xfrm>
            <a:custGeom>
              <a:avLst/>
              <a:gdLst>
                <a:gd name="T0" fmla="*/ 0 w 78"/>
                <a:gd name="T1" fmla="*/ 62 h 129"/>
                <a:gd name="T2" fmla="*/ 0 w 78"/>
                <a:gd name="T3" fmla="*/ 128 h 129"/>
                <a:gd name="T4" fmla="*/ 77 w 78"/>
                <a:gd name="T5" fmla="*/ 56 h 129"/>
                <a:gd name="T6" fmla="*/ 77 w 78"/>
                <a:gd name="T7" fmla="*/ 0 h 129"/>
                <a:gd name="T8" fmla="*/ 0 w 78"/>
                <a:gd name="T9" fmla="*/ 62 h 129"/>
              </a:gdLst>
              <a:ahLst/>
              <a:cxnLst>
                <a:cxn ang="0">
                  <a:pos x="T0" y="T1"/>
                </a:cxn>
                <a:cxn ang="0">
                  <a:pos x="T2" y="T3"/>
                </a:cxn>
                <a:cxn ang="0">
                  <a:pos x="T4" y="T5"/>
                </a:cxn>
                <a:cxn ang="0">
                  <a:pos x="T6" y="T7"/>
                </a:cxn>
                <a:cxn ang="0">
                  <a:pos x="T8" y="T9"/>
                </a:cxn>
              </a:cxnLst>
              <a:rect l="0" t="0" r="r" b="b"/>
              <a:pathLst>
                <a:path w="78" h="129">
                  <a:moveTo>
                    <a:pt x="0" y="62"/>
                  </a:moveTo>
                  <a:lnTo>
                    <a:pt x="0" y="128"/>
                  </a:lnTo>
                  <a:lnTo>
                    <a:pt x="77" y="56"/>
                  </a:lnTo>
                  <a:lnTo>
                    <a:pt x="77" y="0"/>
                  </a:lnTo>
                  <a:lnTo>
                    <a:pt x="0" y="62"/>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09" name="Freeform 93"/>
            <p:cNvSpPr>
              <a:spLocks/>
            </p:cNvSpPr>
            <p:nvPr/>
          </p:nvSpPr>
          <p:spPr bwMode="auto">
            <a:xfrm>
              <a:off x="2693" y="1092"/>
              <a:ext cx="326" cy="114"/>
            </a:xfrm>
            <a:custGeom>
              <a:avLst/>
              <a:gdLst>
                <a:gd name="T0" fmla="*/ 103 w 326"/>
                <a:gd name="T1" fmla="*/ 0 h 114"/>
                <a:gd name="T2" fmla="*/ 0 w 326"/>
                <a:gd name="T3" fmla="*/ 60 h 114"/>
                <a:gd name="T4" fmla="*/ 249 w 326"/>
                <a:gd name="T5" fmla="*/ 113 h 114"/>
                <a:gd name="T6" fmla="*/ 325 w 326"/>
                <a:gd name="T7" fmla="*/ 51 h 114"/>
                <a:gd name="T8" fmla="*/ 103 w 326"/>
                <a:gd name="T9" fmla="*/ 0 h 114"/>
              </a:gdLst>
              <a:ahLst/>
              <a:cxnLst>
                <a:cxn ang="0">
                  <a:pos x="T0" y="T1"/>
                </a:cxn>
                <a:cxn ang="0">
                  <a:pos x="T2" y="T3"/>
                </a:cxn>
                <a:cxn ang="0">
                  <a:pos x="T4" y="T5"/>
                </a:cxn>
                <a:cxn ang="0">
                  <a:pos x="T6" y="T7"/>
                </a:cxn>
                <a:cxn ang="0">
                  <a:pos x="T8" y="T9"/>
                </a:cxn>
              </a:cxnLst>
              <a:rect l="0" t="0" r="r" b="b"/>
              <a:pathLst>
                <a:path w="326" h="114">
                  <a:moveTo>
                    <a:pt x="103" y="0"/>
                  </a:moveTo>
                  <a:lnTo>
                    <a:pt x="0" y="60"/>
                  </a:lnTo>
                  <a:lnTo>
                    <a:pt x="249" y="113"/>
                  </a:lnTo>
                  <a:lnTo>
                    <a:pt x="325" y="51"/>
                  </a:lnTo>
                  <a:lnTo>
                    <a:pt x="103"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10" name="Freeform 94"/>
            <p:cNvSpPr>
              <a:spLocks/>
            </p:cNvSpPr>
            <p:nvPr/>
          </p:nvSpPr>
          <p:spPr bwMode="auto">
            <a:xfrm>
              <a:off x="2737" y="937"/>
              <a:ext cx="40" cy="175"/>
            </a:xfrm>
            <a:custGeom>
              <a:avLst/>
              <a:gdLst>
                <a:gd name="T0" fmla="*/ 39 w 40"/>
                <a:gd name="T1" fmla="*/ 0 h 175"/>
                <a:gd name="T2" fmla="*/ 37 w 40"/>
                <a:gd name="T3" fmla="*/ 1 h 175"/>
                <a:gd name="T4" fmla="*/ 35 w 40"/>
                <a:gd name="T5" fmla="*/ 4 h 175"/>
                <a:gd name="T6" fmla="*/ 32 w 40"/>
                <a:gd name="T7" fmla="*/ 8 h 175"/>
                <a:gd name="T8" fmla="*/ 27 w 40"/>
                <a:gd name="T9" fmla="*/ 16 h 175"/>
                <a:gd name="T10" fmla="*/ 22 w 40"/>
                <a:gd name="T11" fmla="*/ 27 h 175"/>
                <a:gd name="T12" fmla="*/ 17 w 40"/>
                <a:gd name="T13" fmla="*/ 41 h 175"/>
                <a:gd name="T14" fmla="*/ 12 w 40"/>
                <a:gd name="T15" fmla="*/ 58 h 175"/>
                <a:gd name="T16" fmla="*/ 7 w 40"/>
                <a:gd name="T17" fmla="*/ 79 h 175"/>
                <a:gd name="T18" fmla="*/ 3 w 40"/>
                <a:gd name="T19" fmla="*/ 100 h 175"/>
                <a:gd name="T20" fmla="*/ 1 w 40"/>
                <a:gd name="T21" fmla="*/ 119 h 175"/>
                <a:gd name="T22" fmla="*/ 0 w 40"/>
                <a:gd name="T23" fmla="*/ 136 h 175"/>
                <a:gd name="T24" fmla="*/ 1 w 40"/>
                <a:gd name="T25" fmla="*/ 149 h 175"/>
                <a:gd name="T26" fmla="*/ 1 w 40"/>
                <a:gd name="T27" fmla="*/ 160 h 175"/>
                <a:gd name="T28" fmla="*/ 2 w 40"/>
                <a:gd name="T29" fmla="*/ 168 h 175"/>
                <a:gd name="T30" fmla="*/ 3 w 40"/>
                <a:gd name="T31" fmla="*/ 172 h 175"/>
                <a:gd name="T32" fmla="*/ 3 w 40"/>
                <a:gd name="T33" fmla="*/ 174 h 175"/>
                <a:gd name="T34" fmla="*/ 39 w 40"/>
                <a:gd name="T35"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175">
                  <a:moveTo>
                    <a:pt x="39" y="0"/>
                  </a:moveTo>
                  <a:lnTo>
                    <a:pt x="37" y="1"/>
                  </a:lnTo>
                  <a:lnTo>
                    <a:pt x="35" y="4"/>
                  </a:lnTo>
                  <a:lnTo>
                    <a:pt x="32" y="8"/>
                  </a:lnTo>
                  <a:lnTo>
                    <a:pt x="27" y="16"/>
                  </a:lnTo>
                  <a:lnTo>
                    <a:pt x="22" y="27"/>
                  </a:lnTo>
                  <a:lnTo>
                    <a:pt x="17" y="41"/>
                  </a:lnTo>
                  <a:lnTo>
                    <a:pt x="12" y="58"/>
                  </a:lnTo>
                  <a:lnTo>
                    <a:pt x="7" y="79"/>
                  </a:lnTo>
                  <a:lnTo>
                    <a:pt x="3" y="100"/>
                  </a:lnTo>
                  <a:lnTo>
                    <a:pt x="1" y="119"/>
                  </a:lnTo>
                  <a:lnTo>
                    <a:pt x="0" y="136"/>
                  </a:lnTo>
                  <a:lnTo>
                    <a:pt x="1" y="149"/>
                  </a:lnTo>
                  <a:lnTo>
                    <a:pt x="1" y="160"/>
                  </a:lnTo>
                  <a:lnTo>
                    <a:pt x="2" y="168"/>
                  </a:lnTo>
                  <a:lnTo>
                    <a:pt x="3" y="172"/>
                  </a:lnTo>
                  <a:lnTo>
                    <a:pt x="3" y="174"/>
                  </a:lnTo>
                  <a:lnTo>
                    <a:pt x="3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11" name="Freeform 95"/>
            <p:cNvSpPr>
              <a:spLocks/>
            </p:cNvSpPr>
            <p:nvPr/>
          </p:nvSpPr>
          <p:spPr bwMode="auto">
            <a:xfrm>
              <a:off x="2775" y="1019"/>
              <a:ext cx="153" cy="152"/>
            </a:xfrm>
            <a:custGeom>
              <a:avLst/>
              <a:gdLst>
                <a:gd name="T0" fmla="*/ 76 w 153"/>
                <a:gd name="T1" fmla="*/ 151 h 152"/>
                <a:gd name="T2" fmla="*/ 91 w 153"/>
                <a:gd name="T3" fmla="*/ 151 h 152"/>
                <a:gd name="T4" fmla="*/ 106 w 153"/>
                <a:gd name="T5" fmla="*/ 147 h 152"/>
                <a:gd name="T6" fmla="*/ 118 w 153"/>
                <a:gd name="T7" fmla="*/ 142 h 152"/>
                <a:gd name="T8" fmla="*/ 129 w 153"/>
                <a:gd name="T9" fmla="*/ 133 h 152"/>
                <a:gd name="T10" fmla="*/ 138 w 153"/>
                <a:gd name="T11" fmla="*/ 123 h 152"/>
                <a:gd name="T12" fmla="*/ 146 w 153"/>
                <a:gd name="T13" fmla="*/ 111 h 152"/>
                <a:gd name="T14" fmla="*/ 150 w 153"/>
                <a:gd name="T15" fmla="*/ 96 h 152"/>
                <a:gd name="T16" fmla="*/ 152 w 153"/>
                <a:gd name="T17" fmla="*/ 82 h 152"/>
                <a:gd name="T18" fmla="*/ 150 w 153"/>
                <a:gd name="T19" fmla="*/ 66 h 152"/>
                <a:gd name="T20" fmla="*/ 146 w 153"/>
                <a:gd name="T21" fmla="*/ 52 h 152"/>
                <a:gd name="T22" fmla="*/ 138 w 153"/>
                <a:gd name="T23" fmla="*/ 38 h 152"/>
                <a:gd name="T24" fmla="*/ 129 w 153"/>
                <a:gd name="T25" fmla="*/ 26 h 152"/>
                <a:gd name="T26" fmla="*/ 118 w 153"/>
                <a:gd name="T27" fmla="*/ 16 h 152"/>
                <a:gd name="T28" fmla="*/ 106 w 153"/>
                <a:gd name="T29" fmla="*/ 8 h 152"/>
                <a:gd name="T30" fmla="*/ 91 w 153"/>
                <a:gd name="T31" fmla="*/ 3 h 152"/>
                <a:gd name="T32" fmla="*/ 76 w 153"/>
                <a:gd name="T33" fmla="*/ 0 h 152"/>
                <a:gd name="T34" fmla="*/ 60 w 153"/>
                <a:gd name="T35" fmla="*/ 0 h 152"/>
                <a:gd name="T36" fmla="*/ 46 w 153"/>
                <a:gd name="T37" fmla="*/ 3 h 152"/>
                <a:gd name="T38" fmla="*/ 33 w 153"/>
                <a:gd name="T39" fmla="*/ 8 h 152"/>
                <a:gd name="T40" fmla="*/ 22 w 153"/>
                <a:gd name="T41" fmla="*/ 17 h 152"/>
                <a:gd name="T42" fmla="*/ 13 w 153"/>
                <a:gd name="T43" fmla="*/ 27 h 152"/>
                <a:gd name="T44" fmla="*/ 6 w 153"/>
                <a:gd name="T45" fmla="*/ 39 h 152"/>
                <a:gd name="T46" fmla="*/ 2 w 153"/>
                <a:gd name="T47" fmla="*/ 54 h 152"/>
                <a:gd name="T48" fmla="*/ 0 w 153"/>
                <a:gd name="T49" fmla="*/ 68 h 152"/>
                <a:gd name="T50" fmla="*/ 2 w 153"/>
                <a:gd name="T51" fmla="*/ 84 h 152"/>
                <a:gd name="T52" fmla="*/ 6 w 153"/>
                <a:gd name="T53" fmla="*/ 98 h 152"/>
                <a:gd name="T54" fmla="*/ 13 w 153"/>
                <a:gd name="T55" fmla="*/ 112 h 152"/>
                <a:gd name="T56" fmla="*/ 22 w 153"/>
                <a:gd name="T57" fmla="*/ 124 h 152"/>
                <a:gd name="T58" fmla="*/ 33 w 153"/>
                <a:gd name="T59" fmla="*/ 134 h 152"/>
                <a:gd name="T60" fmla="*/ 46 w 153"/>
                <a:gd name="T61" fmla="*/ 142 h 152"/>
                <a:gd name="T62" fmla="*/ 60 w 153"/>
                <a:gd name="T63" fmla="*/ 147 h 152"/>
                <a:gd name="T64" fmla="*/ 76 w 153"/>
                <a:gd name="T65" fmla="*/ 15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3" h="152">
                  <a:moveTo>
                    <a:pt x="76" y="151"/>
                  </a:moveTo>
                  <a:lnTo>
                    <a:pt x="91" y="151"/>
                  </a:lnTo>
                  <a:lnTo>
                    <a:pt x="106" y="147"/>
                  </a:lnTo>
                  <a:lnTo>
                    <a:pt x="118" y="142"/>
                  </a:lnTo>
                  <a:lnTo>
                    <a:pt x="129" y="133"/>
                  </a:lnTo>
                  <a:lnTo>
                    <a:pt x="138" y="123"/>
                  </a:lnTo>
                  <a:lnTo>
                    <a:pt x="146" y="111"/>
                  </a:lnTo>
                  <a:lnTo>
                    <a:pt x="150" y="96"/>
                  </a:lnTo>
                  <a:lnTo>
                    <a:pt x="152" y="82"/>
                  </a:lnTo>
                  <a:lnTo>
                    <a:pt x="150" y="66"/>
                  </a:lnTo>
                  <a:lnTo>
                    <a:pt x="146" y="52"/>
                  </a:lnTo>
                  <a:lnTo>
                    <a:pt x="138" y="38"/>
                  </a:lnTo>
                  <a:lnTo>
                    <a:pt x="129" y="26"/>
                  </a:lnTo>
                  <a:lnTo>
                    <a:pt x="118" y="16"/>
                  </a:lnTo>
                  <a:lnTo>
                    <a:pt x="106" y="8"/>
                  </a:lnTo>
                  <a:lnTo>
                    <a:pt x="91" y="3"/>
                  </a:lnTo>
                  <a:lnTo>
                    <a:pt x="76" y="0"/>
                  </a:lnTo>
                  <a:lnTo>
                    <a:pt x="60" y="0"/>
                  </a:lnTo>
                  <a:lnTo>
                    <a:pt x="46" y="3"/>
                  </a:lnTo>
                  <a:lnTo>
                    <a:pt x="33" y="8"/>
                  </a:lnTo>
                  <a:lnTo>
                    <a:pt x="22" y="17"/>
                  </a:lnTo>
                  <a:lnTo>
                    <a:pt x="13" y="27"/>
                  </a:lnTo>
                  <a:lnTo>
                    <a:pt x="6" y="39"/>
                  </a:lnTo>
                  <a:lnTo>
                    <a:pt x="2" y="54"/>
                  </a:lnTo>
                  <a:lnTo>
                    <a:pt x="0" y="68"/>
                  </a:lnTo>
                  <a:lnTo>
                    <a:pt x="2" y="84"/>
                  </a:lnTo>
                  <a:lnTo>
                    <a:pt x="6" y="98"/>
                  </a:lnTo>
                  <a:lnTo>
                    <a:pt x="13" y="112"/>
                  </a:lnTo>
                  <a:lnTo>
                    <a:pt x="22" y="124"/>
                  </a:lnTo>
                  <a:lnTo>
                    <a:pt x="33" y="134"/>
                  </a:lnTo>
                  <a:lnTo>
                    <a:pt x="46" y="142"/>
                  </a:lnTo>
                  <a:lnTo>
                    <a:pt x="60" y="147"/>
                  </a:lnTo>
                  <a:lnTo>
                    <a:pt x="76" y="15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12" name="Freeform 96"/>
            <p:cNvSpPr>
              <a:spLocks/>
            </p:cNvSpPr>
            <p:nvPr/>
          </p:nvSpPr>
          <p:spPr bwMode="auto">
            <a:xfrm>
              <a:off x="2733" y="917"/>
              <a:ext cx="214" cy="249"/>
            </a:xfrm>
            <a:custGeom>
              <a:avLst/>
              <a:gdLst>
                <a:gd name="T0" fmla="*/ 162 w 214"/>
                <a:gd name="T1" fmla="*/ 62 h 249"/>
                <a:gd name="T2" fmla="*/ 95 w 214"/>
                <a:gd name="T3" fmla="*/ 14 h 249"/>
                <a:gd name="T4" fmla="*/ 46 w 214"/>
                <a:gd name="T5" fmla="*/ 0 h 249"/>
                <a:gd name="T6" fmla="*/ 0 w 214"/>
                <a:gd name="T7" fmla="*/ 233 h 249"/>
                <a:gd name="T8" fmla="*/ 50 w 214"/>
                <a:gd name="T9" fmla="*/ 248 h 249"/>
                <a:gd name="T10" fmla="*/ 129 w 214"/>
                <a:gd name="T11" fmla="*/ 227 h 249"/>
                <a:gd name="T12" fmla="*/ 180 w 214"/>
                <a:gd name="T13" fmla="*/ 242 h 249"/>
                <a:gd name="T14" fmla="*/ 213 w 214"/>
                <a:gd name="T15" fmla="*/ 79 h 249"/>
                <a:gd name="T16" fmla="*/ 162 w 214"/>
                <a:gd name="T17" fmla="*/ 62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249">
                  <a:moveTo>
                    <a:pt x="162" y="62"/>
                  </a:moveTo>
                  <a:lnTo>
                    <a:pt x="95" y="14"/>
                  </a:lnTo>
                  <a:lnTo>
                    <a:pt x="46" y="0"/>
                  </a:lnTo>
                  <a:lnTo>
                    <a:pt x="0" y="233"/>
                  </a:lnTo>
                  <a:lnTo>
                    <a:pt x="50" y="248"/>
                  </a:lnTo>
                  <a:lnTo>
                    <a:pt x="129" y="227"/>
                  </a:lnTo>
                  <a:lnTo>
                    <a:pt x="180" y="242"/>
                  </a:lnTo>
                  <a:lnTo>
                    <a:pt x="213" y="79"/>
                  </a:lnTo>
                  <a:lnTo>
                    <a:pt x="162" y="6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13" name="Freeform 97"/>
            <p:cNvSpPr>
              <a:spLocks/>
            </p:cNvSpPr>
            <p:nvPr/>
          </p:nvSpPr>
          <p:spPr bwMode="auto">
            <a:xfrm>
              <a:off x="2913" y="979"/>
              <a:ext cx="79" cy="181"/>
            </a:xfrm>
            <a:custGeom>
              <a:avLst/>
              <a:gdLst>
                <a:gd name="T0" fmla="*/ 32 w 79"/>
                <a:gd name="T1" fmla="*/ 17 h 181"/>
                <a:gd name="T2" fmla="*/ 0 w 79"/>
                <a:gd name="T3" fmla="*/ 180 h 181"/>
                <a:gd name="T4" fmla="*/ 53 w 79"/>
                <a:gd name="T5" fmla="*/ 143 h 181"/>
                <a:gd name="T6" fmla="*/ 78 w 79"/>
                <a:gd name="T7" fmla="*/ 0 h 181"/>
                <a:gd name="T8" fmla="*/ 32 w 79"/>
                <a:gd name="T9" fmla="*/ 17 h 181"/>
              </a:gdLst>
              <a:ahLst/>
              <a:cxnLst>
                <a:cxn ang="0">
                  <a:pos x="T0" y="T1"/>
                </a:cxn>
                <a:cxn ang="0">
                  <a:pos x="T2" y="T3"/>
                </a:cxn>
                <a:cxn ang="0">
                  <a:pos x="T4" y="T5"/>
                </a:cxn>
                <a:cxn ang="0">
                  <a:pos x="T6" y="T7"/>
                </a:cxn>
                <a:cxn ang="0">
                  <a:pos x="T8" y="T9"/>
                </a:cxn>
              </a:cxnLst>
              <a:rect l="0" t="0" r="r" b="b"/>
              <a:pathLst>
                <a:path w="79" h="181">
                  <a:moveTo>
                    <a:pt x="32" y="17"/>
                  </a:moveTo>
                  <a:lnTo>
                    <a:pt x="0" y="180"/>
                  </a:lnTo>
                  <a:lnTo>
                    <a:pt x="53" y="143"/>
                  </a:lnTo>
                  <a:lnTo>
                    <a:pt x="78" y="0"/>
                  </a:lnTo>
                  <a:lnTo>
                    <a:pt x="32" y="1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14" name="Freeform 98"/>
            <p:cNvSpPr>
              <a:spLocks/>
            </p:cNvSpPr>
            <p:nvPr/>
          </p:nvSpPr>
          <p:spPr bwMode="auto">
            <a:xfrm>
              <a:off x="2864" y="992"/>
              <a:ext cx="70" cy="160"/>
            </a:xfrm>
            <a:custGeom>
              <a:avLst/>
              <a:gdLst>
                <a:gd name="T0" fmla="*/ 69 w 70"/>
                <a:gd name="T1" fmla="*/ 10 h 160"/>
                <a:gd name="T2" fmla="*/ 32 w 70"/>
                <a:gd name="T3" fmla="*/ 0 h 160"/>
                <a:gd name="T4" fmla="*/ 0 w 70"/>
                <a:gd name="T5" fmla="*/ 145 h 160"/>
                <a:gd name="T6" fmla="*/ 42 w 70"/>
                <a:gd name="T7" fmla="*/ 159 h 160"/>
                <a:gd name="T8" fmla="*/ 69 w 70"/>
                <a:gd name="T9" fmla="*/ 10 h 160"/>
              </a:gdLst>
              <a:ahLst/>
              <a:cxnLst>
                <a:cxn ang="0">
                  <a:pos x="T0" y="T1"/>
                </a:cxn>
                <a:cxn ang="0">
                  <a:pos x="T2" y="T3"/>
                </a:cxn>
                <a:cxn ang="0">
                  <a:pos x="T4" y="T5"/>
                </a:cxn>
                <a:cxn ang="0">
                  <a:pos x="T6" y="T7"/>
                </a:cxn>
                <a:cxn ang="0">
                  <a:pos x="T8" y="T9"/>
                </a:cxn>
              </a:cxnLst>
              <a:rect l="0" t="0" r="r" b="b"/>
              <a:pathLst>
                <a:path w="70" h="160">
                  <a:moveTo>
                    <a:pt x="69" y="10"/>
                  </a:moveTo>
                  <a:lnTo>
                    <a:pt x="32" y="0"/>
                  </a:lnTo>
                  <a:lnTo>
                    <a:pt x="0" y="145"/>
                  </a:lnTo>
                  <a:lnTo>
                    <a:pt x="42" y="159"/>
                  </a:lnTo>
                  <a:lnTo>
                    <a:pt x="69" y="1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15" name="Freeform 99"/>
            <p:cNvSpPr>
              <a:spLocks/>
            </p:cNvSpPr>
            <p:nvPr/>
          </p:nvSpPr>
          <p:spPr bwMode="auto">
            <a:xfrm>
              <a:off x="2784" y="945"/>
              <a:ext cx="103" cy="208"/>
            </a:xfrm>
            <a:custGeom>
              <a:avLst/>
              <a:gdLst>
                <a:gd name="T0" fmla="*/ 102 w 103"/>
                <a:gd name="T1" fmla="*/ 40 h 208"/>
                <a:gd name="T2" fmla="*/ 45 w 103"/>
                <a:gd name="T3" fmla="*/ 0 h 208"/>
                <a:gd name="T4" fmla="*/ 0 w 103"/>
                <a:gd name="T5" fmla="*/ 207 h 208"/>
                <a:gd name="T6" fmla="*/ 71 w 103"/>
                <a:gd name="T7" fmla="*/ 190 h 208"/>
                <a:gd name="T8" fmla="*/ 102 w 103"/>
                <a:gd name="T9" fmla="*/ 40 h 208"/>
              </a:gdLst>
              <a:ahLst/>
              <a:cxnLst>
                <a:cxn ang="0">
                  <a:pos x="T0" y="T1"/>
                </a:cxn>
                <a:cxn ang="0">
                  <a:pos x="T2" y="T3"/>
                </a:cxn>
                <a:cxn ang="0">
                  <a:pos x="T4" y="T5"/>
                </a:cxn>
                <a:cxn ang="0">
                  <a:pos x="T6" y="T7"/>
                </a:cxn>
                <a:cxn ang="0">
                  <a:pos x="T8" y="T9"/>
                </a:cxn>
              </a:cxnLst>
              <a:rect l="0" t="0" r="r" b="b"/>
              <a:pathLst>
                <a:path w="103" h="208">
                  <a:moveTo>
                    <a:pt x="102" y="40"/>
                  </a:moveTo>
                  <a:lnTo>
                    <a:pt x="45" y="0"/>
                  </a:lnTo>
                  <a:lnTo>
                    <a:pt x="0" y="207"/>
                  </a:lnTo>
                  <a:lnTo>
                    <a:pt x="71" y="190"/>
                  </a:lnTo>
                  <a:lnTo>
                    <a:pt x="102" y="4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16" name="Freeform 100"/>
            <p:cNvSpPr>
              <a:spLocks/>
            </p:cNvSpPr>
            <p:nvPr/>
          </p:nvSpPr>
          <p:spPr bwMode="auto">
            <a:xfrm>
              <a:off x="2741" y="928"/>
              <a:ext cx="79" cy="224"/>
            </a:xfrm>
            <a:custGeom>
              <a:avLst/>
              <a:gdLst>
                <a:gd name="T0" fmla="*/ 78 w 79"/>
                <a:gd name="T1" fmla="*/ 10 h 224"/>
                <a:gd name="T2" fmla="*/ 42 w 79"/>
                <a:gd name="T3" fmla="*/ 0 h 224"/>
                <a:gd name="T4" fmla="*/ 0 w 79"/>
                <a:gd name="T5" fmla="*/ 212 h 224"/>
                <a:gd name="T6" fmla="*/ 34 w 79"/>
                <a:gd name="T7" fmla="*/ 223 h 224"/>
                <a:gd name="T8" fmla="*/ 78 w 79"/>
                <a:gd name="T9" fmla="*/ 10 h 224"/>
              </a:gdLst>
              <a:ahLst/>
              <a:cxnLst>
                <a:cxn ang="0">
                  <a:pos x="T0" y="T1"/>
                </a:cxn>
                <a:cxn ang="0">
                  <a:pos x="T2" y="T3"/>
                </a:cxn>
                <a:cxn ang="0">
                  <a:pos x="T4" y="T5"/>
                </a:cxn>
                <a:cxn ang="0">
                  <a:pos x="T6" y="T7"/>
                </a:cxn>
                <a:cxn ang="0">
                  <a:pos x="T8" y="T9"/>
                </a:cxn>
              </a:cxnLst>
              <a:rect l="0" t="0" r="r" b="b"/>
              <a:pathLst>
                <a:path w="79" h="224">
                  <a:moveTo>
                    <a:pt x="78" y="10"/>
                  </a:moveTo>
                  <a:lnTo>
                    <a:pt x="42" y="0"/>
                  </a:lnTo>
                  <a:lnTo>
                    <a:pt x="0" y="212"/>
                  </a:lnTo>
                  <a:lnTo>
                    <a:pt x="34" y="223"/>
                  </a:lnTo>
                  <a:lnTo>
                    <a:pt x="78" y="1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17" name="Freeform 101"/>
            <p:cNvSpPr>
              <a:spLocks/>
            </p:cNvSpPr>
            <p:nvPr/>
          </p:nvSpPr>
          <p:spPr bwMode="auto">
            <a:xfrm>
              <a:off x="2780" y="893"/>
              <a:ext cx="212" cy="102"/>
            </a:xfrm>
            <a:custGeom>
              <a:avLst/>
              <a:gdLst>
                <a:gd name="T0" fmla="*/ 0 w 212"/>
                <a:gd name="T1" fmla="*/ 24 h 102"/>
                <a:gd name="T2" fmla="*/ 54 w 212"/>
                <a:gd name="T3" fmla="*/ 0 h 102"/>
                <a:gd name="T4" fmla="*/ 97 w 212"/>
                <a:gd name="T5" fmla="*/ 14 h 102"/>
                <a:gd name="T6" fmla="*/ 151 w 212"/>
                <a:gd name="T7" fmla="*/ 64 h 102"/>
                <a:gd name="T8" fmla="*/ 211 w 212"/>
                <a:gd name="T9" fmla="*/ 85 h 102"/>
                <a:gd name="T10" fmla="*/ 165 w 212"/>
                <a:gd name="T11" fmla="*/ 101 h 102"/>
                <a:gd name="T12" fmla="*/ 115 w 212"/>
                <a:gd name="T13" fmla="*/ 86 h 102"/>
                <a:gd name="T14" fmla="*/ 51 w 212"/>
                <a:gd name="T15" fmla="*/ 37 h 102"/>
                <a:gd name="T16" fmla="*/ 0 w 212"/>
                <a:gd name="T17" fmla="*/ 2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102">
                  <a:moveTo>
                    <a:pt x="0" y="24"/>
                  </a:moveTo>
                  <a:lnTo>
                    <a:pt x="54" y="0"/>
                  </a:lnTo>
                  <a:lnTo>
                    <a:pt x="97" y="14"/>
                  </a:lnTo>
                  <a:lnTo>
                    <a:pt x="151" y="64"/>
                  </a:lnTo>
                  <a:lnTo>
                    <a:pt x="211" y="85"/>
                  </a:lnTo>
                  <a:lnTo>
                    <a:pt x="165" y="101"/>
                  </a:lnTo>
                  <a:lnTo>
                    <a:pt x="115" y="86"/>
                  </a:lnTo>
                  <a:lnTo>
                    <a:pt x="51" y="37"/>
                  </a:lnTo>
                  <a:lnTo>
                    <a:pt x="0" y="24"/>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gr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pPr algn="l"/>
            <a:r>
              <a:rPr lang="en-US" dirty="0"/>
              <a:t>Privileges</a:t>
            </a:r>
          </a:p>
        </p:txBody>
      </p:sp>
      <p:sp>
        <p:nvSpPr>
          <p:cNvPr id="11267" name="Rectangle 3"/>
          <p:cNvSpPr>
            <a:spLocks noGrp="1" noChangeArrowheads="1"/>
          </p:cNvSpPr>
          <p:nvPr>
            <p:ph idx="1"/>
          </p:nvPr>
        </p:nvSpPr>
        <p:spPr>
          <a:xfrm>
            <a:off x="685800" y="1828800"/>
            <a:ext cx="7385050" cy="4362450"/>
          </a:xfrm>
          <a:noFill/>
          <a:ln/>
        </p:spPr>
        <p:txBody>
          <a:bodyPr/>
          <a:lstStyle/>
          <a:p>
            <a:pPr lvl="1">
              <a:lnSpc>
                <a:spcPct val="75000"/>
              </a:lnSpc>
            </a:pPr>
            <a:r>
              <a:rPr lang="en-US" dirty="0"/>
              <a:t>Database security:</a:t>
            </a:r>
          </a:p>
          <a:p>
            <a:pPr lvl="2">
              <a:lnSpc>
                <a:spcPct val="75000"/>
              </a:lnSpc>
            </a:pPr>
            <a:r>
              <a:rPr lang="en-US" dirty="0"/>
              <a:t>System security</a:t>
            </a:r>
          </a:p>
          <a:p>
            <a:pPr lvl="2">
              <a:lnSpc>
                <a:spcPct val="75000"/>
              </a:lnSpc>
            </a:pPr>
            <a:r>
              <a:rPr lang="en-US" dirty="0"/>
              <a:t>Data security</a:t>
            </a:r>
          </a:p>
          <a:p>
            <a:pPr lvl="1">
              <a:lnSpc>
                <a:spcPct val="100000"/>
              </a:lnSpc>
            </a:pPr>
            <a:r>
              <a:rPr lang="en-US" dirty="0"/>
              <a:t>System privileges: Gain access to the database</a:t>
            </a:r>
          </a:p>
          <a:p>
            <a:pPr lvl="1">
              <a:lnSpc>
                <a:spcPct val="100000"/>
              </a:lnSpc>
            </a:pPr>
            <a:r>
              <a:rPr lang="en-US" dirty="0"/>
              <a:t>Object privileges: Manipulate the content of the database objects</a:t>
            </a:r>
          </a:p>
          <a:p>
            <a:pPr lvl="1">
              <a:lnSpc>
                <a:spcPct val="100000"/>
              </a:lnSpc>
            </a:pPr>
            <a:r>
              <a:rPr lang="en-US" dirty="0"/>
              <a:t>Schema: Collection of objects, such as tables, views, and sequences</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609600"/>
            <a:ext cx="8574087" cy="968375"/>
          </a:xfrm>
          <a:noFill/>
          <a:ln/>
        </p:spPr>
        <p:txBody>
          <a:bodyPr/>
          <a:lstStyle/>
          <a:p>
            <a:pPr algn="l"/>
            <a:r>
              <a:rPr lang="en-US" dirty="0"/>
              <a:t>System Privileges</a:t>
            </a:r>
          </a:p>
        </p:txBody>
      </p:sp>
      <p:sp>
        <p:nvSpPr>
          <p:cNvPr id="13315" name="Rectangle 3"/>
          <p:cNvSpPr>
            <a:spLocks noGrp="1" noChangeArrowheads="1"/>
          </p:cNvSpPr>
          <p:nvPr>
            <p:ph idx="1"/>
          </p:nvPr>
        </p:nvSpPr>
        <p:spPr>
          <a:xfrm>
            <a:off x="838200" y="1981200"/>
            <a:ext cx="7385050" cy="3382962"/>
          </a:xfrm>
          <a:noFill/>
          <a:ln/>
        </p:spPr>
        <p:txBody>
          <a:bodyPr/>
          <a:lstStyle/>
          <a:p>
            <a:pPr lvl="1">
              <a:lnSpc>
                <a:spcPct val="85000"/>
              </a:lnSpc>
            </a:pPr>
            <a:r>
              <a:rPr lang="en-US" dirty="0"/>
              <a:t>More than 80 privileges are available.</a:t>
            </a:r>
          </a:p>
          <a:p>
            <a:pPr lvl="1">
              <a:lnSpc>
                <a:spcPct val="85000"/>
              </a:lnSpc>
            </a:pPr>
            <a:r>
              <a:rPr lang="en-US" dirty="0"/>
              <a:t>The DBA has high-level system privileges:</a:t>
            </a:r>
          </a:p>
          <a:p>
            <a:pPr lvl="2">
              <a:lnSpc>
                <a:spcPct val="85000"/>
              </a:lnSpc>
            </a:pPr>
            <a:r>
              <a:rPr lang="en-US" dirty="0"/>
              <a:t>Create new users</a:t>
            </a:r>
          </a:p>
          <a:p>
            <a:pPr lvl="2">
              <a:lnSpc>
                <a:spcPct val="85000"/>
              </a:lnSpc>
            </a:pPr>
            <a:r>
              <a:rPr lang="en-US" dirty="0"/>
              <a:t>Remove users</a:t>
            </a:r>
          </a:p>
          <a:p>
            <a:pPr lvl="2">
              <a:lnSpc>
                <a:spcPct val="85000"/>
              </a:lnSpc>
            </a:pPr>
            <a:r>
              <a:rPr lang="en-US" dirty="0"/>
              <a:t>Remove tables</a:t>
            </a:r>
          </a:p>
          <a:p>
            <a:pPr lvl="2">
              <a:lnSpc>
                <a:spcPct val="85000"/>
              </a:lnSpc>
            </a:pPr>
            <a:r>
              <a:rPr lang="en-US" dirty="0"/>
              <a:t>Back up tables</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a:lstStyle/>
          <a:p>
            <a:pPr algn="l"/>
            <a:r>
              <a:rPr lang="en-US" dirty="0"/>
              <a:t>Creating Users</a:t>
            </a:r>
          </a:p>
        </p:txBody>
      </p:sp>
      <p:sp>
        <p:nvSpPr>
          <p:cNvPr id="15363" name="Rectangle 3"/>
          <p:cNvSpPr>
            <a:spLocks noGrp="1" noChangeArrowheads="1"/>
          </p:cNvSpPr>
          <p:nvPr>
            <p:ph idx="1"/>
          </p:nvPr>
        </p:nvSpPr>
        <p:spPr>
          <a:xfrm>
            <a:off x="858838" y="1795463"/>
            <a:ext cx="7385050" cy="904875"/>
          </a:xfrm>
          <a:noFill/>
          <a:ln/>
        </p:spPr>
        <p:txBody>
          <a:bodyPr/>
          <a:lstStyle/>
          <a:p>
            <a:r>
              <a:rPr lang="en-US"/>
              <a:t>The DBA creates users by using the CREATE USER statement.</a:t>
            </a:r>
          </a:p>
        </p:txBody>
      </p:sp>
      <p:sp>
        <p:nvSpPr>
          <p:cNvPr id="15364" name="Rectangle 4"/>
          <p:cNvSpPr>
            <a:spLocks noChangeArrowheads="1"/>
          </p:cNvSpPr>
          <p:nvPr/>
        </p:nvSpPr>
        <p:spPr bwMode="blackWhite">
          <a:xfrm>
            <a:off x="923925" y="4151313"/>
            <a:ext cx="7489825" cy="103663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CREATE	USER  scott</a:t>
            </a:r>
          </a:p>
          <a:p>
            <a:pPr algn="l">
              <a:lnSpc>
                <a:spcPct val="100000"/>
              </a:lnSpc>
              <a:spcBef>
                <a:spcPct val="0"/>
              </a:spcBef>
              <a:tabLst>
                <a:tab pos="682625" algn="l"/>
                <a:tab pos="1833563" algn="l"/>
              </a:tabLst>
            </a:pPr>
            <a:r>
              <a:rPr lang="en-US" sz="1800">
                <a:solidFill>
                  <a:srgbClr val="000000"/>
                </a:solidFill>
                <a:latin typeface="Courier New" pitchFamily="49" charset="0"/>
              </a:rPr>
              <a:t>  2  IDENTIFIED BY tiger;</a:t>
            </a:r>
          </a:p>
          <a:p>
            <a:pPr algn="l">
              <a:lnSpc>
                <a:spcPct val="100000"/>
              </a:lnSpc>
              <a:spcBef>
                <a:spcPct val="0"/>
              </a:spcBef>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User created.</a:t>
            </a:r>
          </a:p>
        </p:txBody>
      </p:sp>
      <p:sp>
        <p:nvSpPr>
          <p:cNvPr id="15365" name="Rectangle 5"/>
          <p:cNvSpPr>
            <a:spLocks noChangeArrowheads="1"/>
          </p:cNvSpPr>
          <p:nvPr/>
        </p:nvSpPr>
        <p:spPr bwMode="blackWhite">
          <a:xfrm>
            <a:off x="920750" y="2947988"/>
            <a:ext cx="7493000" cy="6413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CREATE USER 	  </a:t>
            </a:r>
            <a:r>
              <a:rPr lang="en-US" sz="1800" i="1">
                <a:solidFill>
                  <a:srgbClr val="000000"/>
                </a:solidFill>
                <a:latin typeface="Courier New" pitchFamily="49" charset="0"/>
              </a:rPr>
              <a:t>user</a:t>
            </a:r>
            <a:r>
              <a:rPr lang="en-US" sz="1800">
                <a:solidFill>
                  <a:srgbClr val="000000"/>
                </a:solidFill>
                <a:latin typeface="Courier New" pitchFamily="49" charset="0"/>
              </a:rPr>
              <a:t>              			   </a:t>
            </a:r>
          </a:p>
          <a:p>
            <a:pPr algn="l">
              <a:lnSpc>
                <a:spcPct val="100000"/>
              </a:lnSpc>
              <a:spcBef>
                <a:spcPct val="0"/>
              </a:spcBef>
              <a:tabLst>
                <a:tab pos="682625" algn="l"/>
                <a:tab pos="1833563" algn="l"/>
              </a:tabLst>
            </a:pPr>
            <a:r>
              <a:rPr lang="en-US" sz="1800">
                <a:solidFill>
                  <a:srgbClr val="000000"/>
                </a:solidFill>
                <a:latin typeface="Courier New" pitchFamily="49" charset="0"/>
              </a:rPr>
              <a:t>IDENTIFIED BY  </a:t>
            </a:r>
            <a:r>
              <a:rPr lang="en-US" sz="1800" i="1">
                <a:solidFill>
                  <a:srgbClr val="000000"/>
                </a:solidFill>
                <a:latin typeface="Courier New" pitchFamily="49" charset="0"/>
              </a:rPr>
              <a:t>password</a:t>
            </a:r>
            <a:r>
              <a:rPr lang="en-US" sz="1800">
                <a:solidFill>
                  <a:srgbClr val="000000"/>
                </a:solidFill>
                <a:latin typeface="Courier New" pitchFamily="49" charset="0"/>
              </a:rPr>
              <a:t>;</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60438" y="358775"/>
            <a:ext cx="7299325" cy="881063"/>
          </a:xfrm>
          <a:noFill/>
          <a:ln/>
        </p:spPr>
        <p:txBody>
          <a:bodyPr/>
          <a:lstStyle/>
          <a:p>
            <a:pPr algn="l"/>
            <a:r>
              <a:rPr lang="en-US" dirty="0"/>
              <a:t>User System Privileges</a:t>
            </a:r>
          </a:p>
        </p:txBody>
      </p:sp>
      <p:sp>
        <p:nvSpPr>
          <p:cNvPr id="17411" name="Rectangle 3"/>
          <p:cNvSpPr>
            <a:spLocks noChangeArrowheads="1"/>
          </p:cNvSpPr>
          <p:nvPr/>
        </p:nvSpPr>
        <p:spPr bwMode="blackWhite">
          <a:xfrm>
            <a:off x="933449" y="2671762"/>
            <a:ext cx="7480300" cy="6413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dirty="0">
                <a:solidFill>
                  <a:schemeClr val="tx1"/>
                </a:solidFill>
                <a:latin typeface="Courier New" pitchFamily="49" charset="0"/>
              </a:rPr>
              <a:t>GRANT </a:t>
            </a:r>
            <a:r>
              <a:rPr lang="en-US" sz="1800" i="1" dirty="0">
                <a:solidFill>
                  <a:schemeClr val="tx1"/>
                </a:solidFill>
                <a:latin typeface="Courier New" pitchFamily="49" charset="0"/>
              </a:rPr>
              <a:t>privilege</a:t>
            </a:r>
            <a:r>
              <a:rPr lang="en-US" sz="1800" dirty="0">
                <a:solidFill>
                  <a:schemeClr val="tx1"/>
                </a:solidFill>
                <a:latin typeface="Courier New" pitchFamily="49" charset="0"/>
              </a:rPr>
              <a:t> [, </a:t>
            </a:r>
            <a:r>
              <a:rPr lang="en-US" sz="1800" i="1" dirty="0">
                <a:solidFill>
                  <a:schemeClr val="tx1"/>
                </a:solidFill>
                <a:latin typeface="Courier New" pitchFamily="49" charset="0"/>
              </a:rPr>
              <a:t>privilege</a:t>
            </a:r>
            <a:r>
              <a:rPr lang="en-US" sz="1800" dirty="0">
                <a:solidFill>
                  <a:schemeClr val="tx1"/>
                </a:solidFill>
                <a:latin typeface="Courier New" pitchFamily="49" charset="0"/>
              </a:rPr>
              <a:t>...]			</a:t>
            </a:r>
          </a:p>
          <a:p>
            <a:pPr algn="l">
              <a:lnSpc>
                <a:spcPct val="100000"/>
              </a:lnSpc>
              <a:spcBef>
                <a:spcPct val="0"/>
              </a:spcBef>
              <a:tabLst>
                <a:tab pos="682625" algn="l"/>
                <a:tab pos="1833563" algn="l"/>
              </a:tabLst>
            </a:pPr>
            <a:r>
              <a:rPr lang="en-US" sz="1800" dirty="0">
                <a:solidFill>
                  <a:schemeClr val="tx1"/>
                </a:solidFill>
                <a:latin typeface="Courier New" pitchFamily="49" charset="0"/>
              </a:rPr>
              <a:t>TO </a:t>
            </a:r>
            <a:r>
              <a:rPr lang="en-US" sz="1800" i="1" dirty="0">
                <a:solidFill>
                  <a:schemeClr val="tx1"/>
                </a:solidFill>
                <a:latin typeface="Courier New" pitchFamily="49" charset="0"/>
              </a:rPr>
              <a:t>user </a:t>
            </a:r>
            <a:r>
              <a:rPr lang="en-US" sz="1800" dirty="0">
                <a:solidFill>
                  <a:schemeClr val="tx1"/>
                </a:solidFill>
                <a:latin typeface="Courier New" pitchFamily="49" charset="0"/>
              </a:rPr>
              <a:t>[, </a:t>
            </a:r>
            <a:r>
              <a:rPr lang="en-US" sz="1800" i="1" dirty="0">
                <a:solidFill>
                  <a:schemeClr val="tx1"/>
                </a:solidFill>
                <a:latin typeface="Courier New" pitchFamily="49" charset="0"/>
              </a:rPr>
              <a:t>user</a:t>
            </a:r>
            <a:r>
              <a:rPr lang="en-US" sz="1800" dirty="0">
                <a:solidFill>
                  <a:schemeClr val="tx1"/>
                </a:solidFill>
                <a:latin typeface="Courier New" pitchFamily="49" charset="0"/>
              </a:rPr>
              <a:t>...];</a:t>
            </a:r>
          </a:p>
        </p:txBody>
      </p:sp>
      <p:sp>
        <p:nvSpPr>
          <p:cNvPr id="17412" name="Rectangle 4"/>
          <p:cNvSpPr>
            <a:spLocks noChangeArrowheads="1"/>
          </p:cNvSpPr>
          <p:nvPr/>
        </p:nvSpPr>
        <p:spPr bwMode="auto">
          <a:xfrm>
            <a:off x="885824" y="3543300"/>
            <a:ext cx="7781925" cy="2617787"/>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lstStyle/>
          <a:p>
            <a:pPr marL="341313" lvl="1" indent="-227013" algn="l" defTabSz="346075">
              <a:lnSpc>
                <a:spcPct val="85000"/>
              </a:lnSpc>
              <a:spcBef>
                <a:spcPct val="30000"/>
              </a:spcBef>
              <a:buClr>
                <a:srgbClr val="FFCC66"/>
              </a:buClr>
              <a:buSzPct val="100000"/>
              <a:buFontTx/>
              <a:buChar char="•"/>
              <a:tabLst>
                <a:tab pos="571500" algn="l"/>
              </a:tabLst>
            </a:pPr>
            <a:r>
              <a:rPr lang="en-US" sz="2400">
                <a:solidFill>
                  <a:schemeClr val="tx1"/>
                </a:solidFill>
                <a:latin typeface="Arial" pitchFamily="34" charset="0"/>
              </a:rPr>
              <a:t>An application developer may have the following system privileges:</a:t>
            </a:r>
          </a:p>
          <a:p>
            <a:pPr marL="741363" lvl="2" indent="-285750" algn="l" defTabSz="346075">
              <a:lnSpc>
                <a:spcPct val="85000"/>
              </a:lnSpc>
              <a:spcBef>
                <a:spcPct val="30000"/>
              </a:spcBef>
              <a:buClr>
                <a:srgbClr val="FFCC66"/>
              </a:buClr>
              <a:buSzPct val="90000"/>
              <a:buFontTx/>
              <a:buChar char="–"/>
              <a:tabLst>
                <a:tab pos="571500" algn="l"/>
              </a:tabLst>
            </a:pPr>
            <a:r>
              <a:rPr lang="en-US" sz="2400">
                <a:solidFill>
                  <a:schemeClr val="tx1"/>
                </a:solidFill>
                <a:latin typeface="Arial" pitchFamily="34" charset="0"/>
              </a:rPr>
              <a:t>CREATE SESSION</a:t>
            </a:r>
          </a:p>
          <a:p>
            <a:pPr marL="741363" lvl="2" indent="-285750" algn="l" defTabSz="346075">
              <a:lnSpc>
                <a:spcPct val="85000"/>
              </a:lnSpc>
              <a:spcBef>
                <a:spcPct val="30000"/>
              </a:spcBef>
              <a:buClr>
                <a:srgbClr val="FFCC66"/>
              </a:buClr>
              <a:buSzPct val="90000"/>
              <a:buFontTx/>
              <a:buChar char="–"/>
              <a:tabLst>
                <a:tab pos="571500" algn="l"/>
              </a:tabLst>
            </a:pPr>
            <a:r>
              <a:rPr lang="en-US" sz="2400">
                <a:solidFill>
                  <a:schemeClr val="tx1"/>
                </a:solidFill>
                <a:latin typeface="Arial" pitchFamily="34" charset="0"/>
              </a:rPr>
              <a:t>CREATE TABLE</a:t>
            </a:r>
          </a:p>
          <a:p>
            <a:pPr marL="741363" lvl="2" indent="-285750" algn="l" defTabSz="346075">
              <a:lnSpc>
                <a:spcPct val="85000"/>
              </a:lnSpc>
              <a:spcBef>
                <a:spcPct val="30000"/>
              </a:spcBef>
              <a:buClr>
                <a:srgbClr val="FFCC66"/>
              </a:buClr>
              <a:buSzPct val="90000"/>
              <a:buFontTx/>
              <a:buChar char="–"/>
              <a:tabLst>
                <a:tab pos="571500" algn="l"/>
              </a:tabLst>
            </a:pPr>
            <a:r>
              <a:rPr lang="en-US" sz="2400">
                <a:solidFill>
                  <a:schemeClr val="tx1"/>
                </a:solidFill>
                <a:latin typeface="Arial" pitchFamily="34" charset="0"/>
              </a:rPr>
              <a:t>CREATE SEQUENCE</a:t>
            </a:r>
          </a:p>
          <a:p>
            <a:pPr marL="741363" lvl="2" indent="-285750" algn="l" defTabSz="346075">
              <a:lnSpc>
                <a:spcPct val="85000"/>
              </a:lnSpc>
              <a:spcBef>
                <a:spcPct val="30000"/>
              </a:spcBef>
              <a:buClr>
                <a:srgbClr val="FFCC66"/>
              </a:buClr>
              <a:buSzPct val="90000"/>
              <a:buFontTx/>
              <a:buChar char="–"/>
              <a:tabLst>
                <a:tab pos="571500" algn="l"/>
              </a:tabLst>
            </a:pPr>
            <a:r>
              <a:rPr lang="en-US" sz="2400">
                <a:solidFill>
                  <a:schemeClr val="tx1"/>
                </a:solidFill>
                <a:latin typeface="Arial" pitchFamily="34" charset="0"/>
              </a:rPr>
              <a:t>CREATE VIEW</a:t>
            </a:r>
          </a:p>
          <a:p>
            <a:pPr marL="741363" lvl="2" indent="-285750" algn="l" defTabSz="346075">
              <a:lnSpc>
                <a:spcPct val="85000"/>
              </a:lnSpc>
              <a:spcBef>
                <a:spcPct val="30000"/>
              </a:spcBef>
              <a:buClr>
                <a:srgbClr val="FFCC66"/>
              </a:buClr>
              <a:buSzPct val="90000"/>
              <a:buFontTx/>
              <a:buChar char="–"/>
              <a:tabLst>
                <a:tab pos="571500" algn="l"/>
              </a:tabLst>
            </a:pPr>
            <a:r>
              <a:rPr lang="en-US" sz="2400">
                <a:solidFill>
                  <a:schemeClr val="tx1"/>
                </a:solidFill>
                <a:latin typeface="Arial" pitchFamily="34" charset="0"/>
              </a:rPr>
              <a:t>CREATE PROCEDURE</a:t>
            </a:r>
          </a:p>
        </p:txBody>
      </p:sp>
      <p:sp>
        <p:nvSpPr>
          <p:cNvPr id="17413" name="Rectangle 5"/>
          <p:cNvSpPr>
            <a:spLocks noChangeArrowheads="1"/>
          </p:cNvSpPr>
          <p:nvPr/>
        </p:nvSpPr>
        <p:spPr bwMode="auto">
          <a:xfrm>
            <a:off x="885824" y="1752600"/>
            <a:ext cx="7781925" cy="769937"/>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lstStyle/>
          <a:p>
            <a:pPr marL="341313" lvl="1" indent="-227013" algn="l" defTabSz="346075">
              <a:lnSpc>
                <a:spcPct val="95000"/>
              </a:lnSpc>
              <a:spcBef>
                <a:spcPct val="35000"/>
              </a:spcBef>
              <a:buClr>
                <a:srgbClr val="FFCC66"/>
              </a:buClr>
              <a:buSzPct val="100000"/>
              <a:buFontTx/>
              <a:buChar char="•"/>
              <a:tabLst>
                <a:tab pos="571500" algn="l"/>
              </a:tabLst>
            </a:pPr>
            <a:r>
              <a:rPr lang="en-US" sz="2400">
                <a:solidFill>
                  <a:schemeClr val="tx1"/>
                </a:solidFill>
                <a:latin typeface="Arial" pitchFamily="34" charset="0"/>
              </a:rPr>
              <a:t>Once a user is created, the DBA can grant specific system privileges to a user.</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pPr algn="l"/>
            <a:r>
              <a:rPr lang="en-US" dirty="0"/>
              <a:t>Granting System Privileges</a:t>
            </a:r>
          </a:p>
        </p:txBody>
      </p:sp>
      <p:sp>
        <p:nvSpPr>
          <p:cNvPr id="19459" name="Rectangle 3"/>
          <p:cNvSpPr>
            <a:spLocks noGrp="1" noChangeArrowheads="1"/>
          </p:cNvSpPr>
          <p:nvPr>
            <p:ph idx="1"/>
          </p:nvPr>
        </p:nvSpPr>
        <p:spPr>
          <a:xfrm>
            <a:off x="758825" y="2203450"/>
            <a:ext cx="7781925" cy="769937"/>
          </a:xfrm>
          <a:noFill/>
          <a:ln/>
        </p:spPr>
        <p:txBody>
          <a:bodyPr/>
          <a:lstStyle/>
          <a:p>
            <a:r>
              <a:rPr lang="en-US"/>
              <a:t>The DBA can grant a user specific system privileges.</a:t>
            </a:r>
          </a:p>
        </p:txBody>
      </p:sp>
      <p:sp>
        <p:nvSpPr>
          <p:cNvPr id="19460" name="Rectangle 4"/>
          <p:cNvSpPr>
            <a:spLocks noChangeArrowheads="1"/>
          </p:cNvSpPr>
          <p:nvPr/>
        </p:nvSpPr>
        <p:spPr bwMode="blackWhite">
          <a:xfrm>
            <a:off x="806450" y="3248025"/>
            <a:ext cx="7607300" cy="10191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GRANT  create table, create sequence, create view</a:t>
            </a:r>
          </a:p>
          <a:p>
            <a:pPr algn="l">
              <a:lnSpc>
                <a:spcPct val="100000"/>
              </a:lnSpc>
              <a:spcBef>
                <a:spcPct val="0"/>
              </a:spcBef>
              <a:tabLst>
                <a:tab pos="682625" algn="l"/>
                <a:tab pos="1833563" algn="l"/>
              </a:tabLst>
            </a:pPr>
            <a:r>
              <a:rPr lang="en-US" sz="1800">
                <a:solidFill>
                  <a:srgbClr val="000000"/>
                </a:solidFill>
                <a:latin typeface="Courier New" pitchFamily="49" charset="0"/>
              </a:rPr>
              <a:t>  2  TO     scott;</a:t>
            </a:r>
          </a:p>
          <a:p>
            <a:pPr algn="l">
              <a:lnSpc>
                <a:spcPct val="100000"/>
              </a:lnSpc>
              <a:spcBef>
                <a:spcPct val="0"/>
              </a:spcBef>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Grant succeeded.</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p:spPr>
        <p:txBody>
          <a:bodyPr/>
          <a:lstStyle/>
          <a:p>
            <a:pPr algn="l"/>
            <a:r>
              <a:rPr lang="en-US" dirty="0"/>
              <a:t>What Is a Role?</a:t>
            </a:r>
          </a:p>
        </p:txBody>
      </p:sp>
      <p:sp>
        <p:nvSpPr>
          <p:cNvPr id="21507" name="Line 3"/>
          <p:cNvSpPr>
            <a:spLocks noChangeShapeType="1"/>
          </p:cNvSpPr>
          <p:nvPr/>
        </p:nvSpPr>
        <p:spPr bwMode="auto">
          <a:xfrm>
            <a:off x="5773738" y="2977737"/>
            <a:ext cx="1136650" cy="652463"/>
          </a:xfrm>
          <a:prstGeom prst="line">
            <a:avLst/>
          </a:prstGeom>
          <a:noFill/>
          <a:ln w="50800">
            <a:solidFill>
              <a:srgbClr val="F9A415"/>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08" name="Line 4"/>
          <p:cNvSpPr>
            <a:spLocks noChangeShapeType="1"/>
          </p:cNvSpPr>
          <p:nvPr/>
        </p:nvSpPr>
        <p:spPr bwMode="auto">
          <a:xfrm flipH="1">
            <a:off x="6923088" y="2880900"/>
            <a:ext cx="1003300" cy="723900"/>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09" name="Line 5"/>
          <p:cNvSpPr>
            <a:spLocks noChangeShapeType="1"/>
          </p:cNvSpPr>
          <p:nvPr/>
        </p:nvSpPr>
        <p:spPr bwMode="auto">
          <a:xfrm>
            <a:off x="6878638" y="2882487"/>
            <a:ext cx="1588" cy="744538"/>
          </a:xfrm>
          <a:prstGeom prst="line">
            <a:avLst/>
          </a:prstGeom>
          <a:noFill/>
          <a:ln w="50800">
            <a:solidFill>
              <a:srgbClr val="9234D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10" name="Line 6"/>
          <p:cNvSpPr>
            <a:spLocks noChangeShapeType="1"/>
          </p:cNvSpPr>
          <p:nvPr/>
        </p:nvSpPr>
        <p:spPr bwMode="auto">
          <a:xfrm>
            <a:off x="6934201" y="4081050"/>
            <a:ext cx="962025" cy="423862"/>
          </a:xfrm>
          <a:prstGeom prst="line">
            <a:avLst/>
          </a:prstGeom>
          <a:noFill/>
          <a:ln w="50800">
            <a:solidFill>
              <a:srgbClr val="E5405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11" name="Line 7"/>
          <p:cNvSpPr>
            <a:spLocks noChangeShapeType="1"/>
          </p:cNvSpPr>
          <p:nvPr/>
        </p:nvSpPr>
        <p:spPr bwMode="auto">
          <a:xfrm>
            <a:off x="6918326" y="4085812"/>
            <a:ext cx="303212" cy="414338"/>
          </a:xfrm>
          <a:prstGeom prst="line">
            <a:avLst/>
          </a:prstGeom>
          <a:noFill/>
          <a:ln w="50800">
            <a:solidFill>
              <a:srgbClr val="E5405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12" name="Line 8"/>
          <p:cNvSpPr>
            <a:spLocks noChangeShapeType="1"/>
          </p:cNvSpPr>
          <p:nvPr/>
        </p:nvSpPr>
        <p:spPr bwMode="auto">
          <a:xfrm flipH="1">
            <a:off x="6611938" y="4079462"/>
            <a:ext cx="322263" cy="430213"/>
          </a:xfrm>
          <a:prstGeom prst="line">
            <a:avLst/>
          </a:prstGeom>
          <a:noFill/>
          <a:ln w="50800">
            <a:solidFill>
              <a:srgbClr val="E5405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13" name="Line 9"/>
          <p:cNvSpPr>
            <a:spLocks noChangeShapeType="1"/>
          </p:cNvSpPr>
          <p:nvPr/>
        </p:nvSpPr>
        <p:spPr bwMode="auto">
          <a:xfrm flipH="1">
            <a:off x="5916613" y="4092162"/>
            <a:ext cx="995363" cy="407988"/>
          </a:xfrm>
          <a:prstGeom prst="line">
            <a:avLst/>
          </a:prstGeom>
          <a:noFill/>
          <a:ln w="50800">
            <a:solidFill>
              <a:srgbClr val="E5405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14" name="Line 10"/>
          <p:cNvSpPr>
            <a:spLocks noChangeShapeType="1"/>
          </p:cNvSpPr>
          <p:nvPr/>
        </p:nvSpPr>
        <p:spPr bwMode="auto">
          <a:xfrm>
            <a:off x="1303338" y="3085687"/>
            <a:ext cx="0" cy="1450975"/>
          </a:xfrm>
          <a:prstGeom prst="line">
            <a:avLst/>
          </a:prstGeom>
          <a:noFill/>
          <a:ln w="50800">
            <a:solidFill>
              <a:srgbClr val="F9A415"/>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15" name="Line 11"/>
          <p:cNvSpPr>
            <a:spLocks noChangeShapeType="1"/>
          </p:cNvSpPr>
          <p:nvPr/>
        </p:nvSpPr>
        <p:spPr bwMode="auto">
          <a:xfrm flipH="1">
            <a:off x="2001838" y="3022187"/>
            <a:ext cx="314325" cy="1514475"/>
          </a:xfrm>
          <a:prstGeom prst="line">
            <a:avLst/>
          </a:prstGeom>
          <a:noFill/>
          <a:ln w="50800">
            <a:solidFill>
              <a:srgbClr val="9234D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16" name="Line 12"/>
          <p:cNvSpPr>
            <a:spLocks noChangeShapeType="1"/>
          </p:cNvSpPr>
          <p:nvPr/>
        </p:nvSpPr>
        <p:spPr bwMode="auto">
          <a:xfrm>
            <a:off x="3271838" y="3107912"/>
            <a:ext cx="0" cy="1438275"/>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17" name="Line 13"/>
          <p:cNvSpPr>
            <a:spLocks noChangeShapeType="1"/>
          </p:cNvSpPr>
          <p:nvPr/>
        </p:nvSpPr>
        <p:spPr bwMode="auto">
          <a:xfrm>
            <a:off x="1300163" y="3093625"/>
            <a:ext cx="712788" cy="1463675"/>
          </a:xfrm>
          <a:prstGeom prst="line">
            <a:avLst/>
          </a:prstGeom>
          <a:noFill/>
          <a:ln w="50800">
            <a:solidFill>
              <a:srgbClr val="F9A415"/>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18" name="Line 14"/>
          <p:cNvSpPr>
            <a:spLocks noChangeShapeType="1"/>
          </p:cNvSpPr>
          <p:nvPr/>
        </p:nvSpPr>
        <p:spPr bwMode="auto">
          <a:xfrm>
            <a:off x="1311276" y="3104737"/>
            <a:ext cx="1325562" cy="1452563"/>
          </a:xfrm>
          <a:prstGeom prst="line">
            <a:avLst/>
          </a:prstGeom>
          <a:noFill/>
          <a:ln w="50800">
            <a:solidFill>
              <a:srgbClr val="F9A415"/>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19" name="Line 15"/>
          <p:cNvSpPr>
            <a:spLocks noChangeShapeType="1"/>
          </p:cNvSpPr>
          <p:nvPr/>
        </p:nvSpPr>
        <p:spPr bwMode="auto">
          <a:xfrm>
            <a:off x="1308101" y="3112675"/>
            <a:ext cx="1974850" cy="1444625"/>
          </a:xfrm>
          <a:prstGeom prst="line">
            <a:avLst/>
          </a:prstGeom>
          <a:noFill/>
          <a:ln w="50800">
            <a:solidFill>
              <a:srgbClr val="F9A415"/>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20" name="Line 16"/>
          <p:cNvSpPr>
            <a:spLocks noChangeShapeType="1"/>
          </p:cNvSpPr>
          <p:nvPr/>
        </p:nvSpPr>
        <p:spPr bwMode="auto">
          <a:xfrm flipH="1">
            <a:off x="2625726" y="3115850"/>
            <a:ext cx="642937" cy="1430337"/>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21" name="Line 17"/>
          <p:cNvSpPr>
            <a:spLocks noChangeShapeType="1"/>
          </p:cNvSpPr>
          <p:nvPr/>
        </p:nvSpPr>
        <p:spPr bwMode="auto">
          <a:xfrm flipH="1">
            <a:off x="2001838" y="3112675"/>
            <a:ext cx="1263650" cy="1433512"/>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22" name="Line 18"/>
          <p:cNvSpPr>
            <a:spLocks noChangeShapeType="1"/>
          </p:cNvSpPr>
          <p:nvPr/>
        </p:nvSpPr>
        <p:spPr bwMode="auto">
          <a:xfrm flipH="1">
            <a:off x="1314451" y="3120612"/>
            <a:ext cx="1947862" cy="1404938"/>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23" name="Line 19"/>
          <p:cNvSpPr>
            <a:spLocks noChangeShapeType="1"/>
          </p:cNvSpPr>
          <p:nvPr/>
        </p:nvSpPr>
        <p:spPr bwMode="auto">
          <a:xfrm flipH="1">
            <a:off x="1314451" y="3036475"/>
            <a:ext cx="995362" cy="1509712"/>
          </a:xfrm>
          <a:prstGeom prst="line">
            <a:avLst/>
          </a:prstGeom>
          <a:noFill/>
          <a:ln w="50800">
            <a:solidFill>
              <a:srgbClr val="9234D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24" name="Line 20"/>
          <p:cNvSpPr>
            <a:spLocks noChangeShapeType="1"/>
          </p:cNvSpPr>
          <p:nvPr/>
        </p:nvSpPr>
        <p:spPr bwMode="auto">
          <a:xfrm>
            <a:off x="2320926" y="3047587"/>
            <a:ext cx="304800" cy="1489075"/>
          </a:xfrm>
          <a:prstGeom prst="line">
            <a:avLst/>
          </a:prstGeom>
          <a:noFill/>
          <a:ln w="50800">
            <a:solidFill>
              <a:srgbClr val="9234D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25" name="Line 21"/>
          <p:cNvSpPr>
            <a:spLocks noChangeShapeType="1"/>
          </p:cNvSpPr>
          <p:nvPr/>
        </p:nvSpPr>
        <p:spPr bwMode="auto">
          <a:xfrm>
            <a:off x="2317751" y="3044412"/>
            <a:ext cx="965200" cy="1512888"/>
          </a:xfrm>
          <a:prstGeom prst="line">
            <a:avLst/>
          </a:prstGeom>
          <a:noFill/>
          <a:ln w="50800">
            <a:solidFill>
              <a:srgbClr val="9234D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26" name="Rectangle 22"/>
          <p:cNvSpPr>
            <a:spLocks noChangeArrowheads="1"/>
          </p:cNvSpPr>
          <p:nvPr/>
        </p:nvSpPr>
        <p:spPr bwMode="auto">
          <a:xfrm>
            <a:off x="974412" y="5176425"/>
            <a:ext cx="2691441"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00000"/>
              </a:lnSpc>
              <a:spcBef>
                <a:spcPct val="0"/>
              </a:spcBef>
            </a:pPr>
            <a:r>
              <a:rPr lang="en-US" sz="2000">
                <a:solidFill>
                  <a:schemeClr val="tx1"/>
                </a:solidFill>
                <a:effectLst>
                  <a:outerShdw blurRad="38100" dist="38100" dir="2700000" algn="tl">
                    <a:srgbClr val="000000"/>
                  </a:outerShdw>
                </a:effectLst>
                <a:latin typeface="Arial" pitchFamily="34" charset="0"/>
              </a:rPr>
              <a:t>Allocating privileges</a:t>
            </a:r>
          </a:p>
          <a:p>
            <a:pPr>
              <a:lnSpc>
                <a:spcPct val="100000"/>
              </a:lnSpc>
              <a:spcBef>
                <a:spcPct val="0"/>
              </a:spcBef>
            </a:pPr>
            <a:r>
              <a:rPr lang="en-US" sz="2000">
                <a:solidFill>
                  <a:schemeClr val="tx1"/>
                </a:solidFill>
                <a:effectLst>
                  <a:outerShdw blurRad="38100" dist="38100" dir="2700000" algn="tl">
                    <a:srgbClr val="000000"/>
                  </a:outerShdw>
                </a:effectLst>
                <a:latin typeface="Arial" pitchFamily="34" charset="0"/>
              </a:rPr>
              <a:t>without a role</a:t>
            </a:r>
          </a:p>
        </p:txBody>
      </p:sp>
      <p:sp>
        <p:nvSpPr>
          <p:cNvPr id="21527" name="Rectangle 23"/>
          <p:cNvSpPr>
            <a:spLocks noChangeArrowheads="1"/>
          </p:cNvSpPr>
          <p:nvPr/>
        </p:nvSpPr>
        <p:spPr bwMode="auto">
          <a:xfrm>
            <a:off x="5068888" y="5176425"/>
            <a:ext cx="3713163"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00000"/>
              </a:lnSpc>
              <a:spcBef>
                <a:spcPct val="0"/>
              </a:spcBef>
            </a:pPr>
            <a:r>
              <a:rPr lang="en-US" sz="2000">
                <a:solidFill>
                  <a:schemeClr val="tx1"/>
                </a:solidFill>
                <a:effectLst>
                  <a:outerShdw blurRad="38100" dist="38100" dir="2700000" algn="tl">
                    <a:srgbClr val="000000"/>
                  </a:outerShdw>
                </a:effectLst>
                <a:latin typeface="Arial" pitchFamily="34" charset="0"/>
              </a:rPr>
              <a:t>Allocating privileges</a:t>
            </a:r>
          </a:p>
          <a:p>
            <a:pPr>
              <a:lnSpc>
                <a:spcPct val="100000"/>
              </a:lnSpc>
              <a:spcBef>
                <a:spcPct val="0"/>
              </a:spcBef>
            </a:pPr>
            <a:r>
              <a:rPr lang="en-US" sz="2000">
                <a:solidFill>
                  <a:schemeClr val="tx1"/>
                </a:solidFill>
                <a:effectLst>
                  <a:outerShdw blurRad="38100" dist="38100" dir="2700000" algn="tl">
                    <a:srgbClr val="000000"/>
                  </a:outerShdw>
                </a:effectLst>
                <a:latin typeface="Arial" pitchFamily="34" charset="0"/>
              </a:rPr>
              <a:t>with a role</a:t>
            </a:r>
          </a:p>
        </p:txBody>
      </p:sp>
      <p:sp>
        <p:nvSpPr>
          <p:cNvPr id="21528" name="AutoShape 24"/>
          <p:cNvSpPr>
            <a:spLocks noChangeArrowheads="1"/>
          </p:cNvSpPr>
          <p:nvPr/>
        </p:nvSpPr>
        <p:spPr bwMode="auto">
          <a:xfrm>
            <a:off x="1123951" y="4439825"/>
            <a:ext cx="381000" cy="530225"/>
          </a:xfrm>
          <a:prstGeom prst="diamond">
            <a:avLst/>
          </a:prstGeom>
          <a:solidFill>
            <a:srgbClr val="FFCC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solidFill>
                <a:schemeClr val="tx1"/>
              </a:solidFill>
            </a:endParaRPr>
          </a:p>
        </p:txBody>
      </p:sp>
      <p:sp>
        <p:nvSpPr>
          <p:cNvPr id="21529" name="AutoShape 25"/>
          <p:cNvSpPr>
            <a:spLocks noChangeArrowheads="1"/>
          </p:cNvSpPr>
          <p:nvPr/>
        </p:nvSpPr>
        <p:spPr bwMode="auto">
          <a:xfrm>
            <a:off x="3087688" y="4439825"/>
            <a:ext cx="381000" cy="530225"/>
          </a:xfrm>
          <a:prstGeom prst="diamond">
            <a:avLst/>
          </a:prstGeom>
          <a:solidFill>
            <a:srgbClr val="FFCC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solidFill>
                <a:schemeClr val="tx1"/>
              </a:solidFill>
            </a:endParaRPr>
          </a:p>
        </p:txBody>
      </p:sp>
      <p:sp>
        <p:nvSpPr>
          <p:cNvPr id="21530" name="AutoShape 26"/>
          <p:cNvSpPr>
            <a:spLocks noChangeArrowheads="1"/>
          </p:cNvSpPr>
          <p:nvPr/>
        </p:nvSpPr>
        <p:spPr bwMode="auto">
          <a:xfrm>
            <a:off x="2433638" y="4439825"/>
            <a:ext cx="381000" cy="530225"/>
          </a:xfrm>
          <a:prstGeom prst="diamond">
            <a:avLst/>
          </a:prstGeom>
          <a:solidFill>
            <a:srgbClr val="FFCC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solidFill>
                <a:schemeClr val="tx1"/>
              </a:solidFill>
            </a:endParaRPr>
          </a:p>
        </p:txBody>
      </p:sp>
      <p:sp>
        <p:nvSpPr>
          <p:cNvPr id="21531" name="AutoShape 27"/>
          <p:cNvSpPr>
            <a:spLocks noChangeArrowheads="1"/>
          </p:cNvSpPr>
          <p:nvPr/>
        </p:nvSpPr>
        <p:spPr bwMode="auto">
          <a:xfrm>
            <a:off x="1819276" y="4439825"/>
            <a:ext cx="381000" cy="530225"/>
          </a:xfrm>
          <a:prstGeom prst="diamond">
            <a:avLst/>
          </a:prstGeom>
          <a:solidFill>
            <a:srgbClr val="FFCC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solidFill>
                <a:schemeClr val="tx1"/>
              </a:solidFill>
            </a:endParaRPr>
          </a:p>
        </p:txBody>
      </p:sp>
      <p:sp>
        <p:nvSpPr>
          <p:cNvPr id="21532" name="Rectangle 28"/>
          <p:cNvSpPr>
            <a:spLocks noChangeArrowheads="1"/>
          </p:cNvSpPr>
          <p:nvPr/>
        </p:nvSpPr>
        <p:spPr bwMode="auto">
          <a:xfrm>
            <a:off x="3948505" y="4563650"/>
            <a:ext cx="1396216"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00000"/>
              </a:lnSpc>
              <a:spcBef>
                <a:spcPct val="0"/>
              </a:spcBef>
            </a:pPr>
            <a:r>
              <a:rPr lang="en-US" sz="2000">
                <a:solidFill>
                  <a:schemeClr val="tx1"/>
                </a:solidFill>
                <a:effectLst>
                  <a:outerShdw blurRad="38100" dist="38100" dir="2700000" algn="tl">
                    <a:srgbClr val="000000"/>
                  </a:outerShdw>
                </a:effectLst>
                <a:latin typeface="Arial" pitchFamily="34" charset="0"/>
              </a:rPr>
              <a:t>Privileges</a:t>
            </a:r>
          </a:p>
        </p:txBody>
      </p:sp>
      <p:sp>
        <p:nvSpPr>
          <p:cNvPr id="21533" name="Rectangle 29"/>
          <p:cNvSpPr>
            <a:spLocks noChangeArrowheads="1"/>
          </p:cNvSpPr>
          <p:nvPr/>
        </p:nvSpPr>
        <p:spPr bwMode="auto">
          <a:xfrm>
            <a:off x="3935413" y="2685637"/>
            <a:ext cx="1309688"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00000"/>
              </a:lnSpc>
              <a:spcBef>
                <a:spcPct val="0"/>
              </a:spcBef>
            </a:pPr>
            <a:r>
              <a:rPr lang="en-US" sz="2000">
                <a:solidFill>
                  <a:schemeClr val="tx1"/>
                </a:solidFill>
                <a:effectLst>
                  <a:outerShdw blurRad="38100" dist="38100" dir="2700000" algn="tl">
                    <a:srgbClr val="000000"/>
                  </a:outerShdw>
                </a:effectLst>
                <a:latin typeface="Arial" pitchFamily="34" charset="0"/>
              </a:rPr>
              <a:t>Users</a:t>
            </a:r>
          </a:p>
        </p:txBody>
      </p:sp>
      <p:sp>
        <p:nvSpPr>
          <p:cNvPr id="21534" name="Oval 30"/>
          <p:cNvSpPr>
            <a:spLocks noChangeArrowheads="1"/>
          </p:cNvSpPr>
          <p:nvPr/>
        </p:nvSpPr>
        <p:spPr bwMode="blackWhite">
          <a:xfrm>
            <a:off x="6192838" y="3604800"/>
            <a:ext cx="1365250" cy="476250"/>
          </a:xfrm>
          <a:prstGeom prst="ellipse">
            <a:avLst/>
          </a:prstGeom>
          <a:solidFill>
            <a:srgbClr val="FF6633"/>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solidFill>
                <a:schemeClr val="tx1"/>
              </a:solidFill>
            </a:endParaRPr>
          </a:p>
        </p:txBody>
      </p:sp>
      <p:sp>
        <p:nvSpPr>
          <p:cNvPr id="21535" name="Rectangle 31"/>
          <p:cNvSpPr>
            <a:spLocks noChangeArrowheads="1"/>
          </p:cNvSpPr>
          <p:nvPr/>
        </p:nvSpPr>
        <p:spPr bwMode="auto">
          <a:xfrm>
            <a:off x="6313488" y="3660362"/>
            <a:ext cx="1123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chemeClr val="tx1"/>
                </a:solidFill>
                <a:effectLst>
                  <a:outerShdw blurRad="38100" dist="38100" dir="2700000" algn="tl">
                    <a:srgbClr val="000000"/>
                  </a:outerShdw>
                </a:effectLst>
                <a:latin typeface="Arial" pitchFamily="34" charset="0"/>
              </a:rPr>
              <a:t>Manager</a:t>
            </a:r>
          </a:p>
        </p:txBody>
      </p:sp>
      <p:sp>
        <p:nvSpPr>
          <p:cNvPr id="21536" name="AutoShape 32"/>
          <p:cNvSpPr>
            <a:spLocks noChangeArrowheads="1"/>
          </p:cNvSpPr>
          <p:nvPr/>
        </p:nvSpPr>
        <p:spPr bwMode="auto">
          <a:xfrm>
            <a:off x="5721351" y="4408075"/>
            <a:ext cx="381000" cy="530225"/>
          </a:xfrm>
          <a:prstGeom prst="diamond">
            <a:avLst/>
          </a:prstGeom>
          <a:solidFill>
            <a:srgbClr val="FFCC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solidFill>
                <a:schemeClr val="tx1"/>
              </a:solidFill>
            </a:endParaRPr>
          </a:p>
        </p:txBody>
      </p:sp>
      <p:sp>
        <p:nvSpPr>
          <p:cNvPr id="21537" name="AutoShape 33"/>
          <p:cNvSpPr>
            <a:spLocks noChangeArrowheads="1"/>
          </p:cNvSpPr>
          <p:nvPr/>
        </p:nvSpPr>
        <p:spPr bwMode="auto">
          <a:xfrm>
            <a:off x="7685088" y="4408075"/>
            <a:ext cx="381000" cy="530225"/>
          </a:xfrm>
          <a:prstGeom prst="diamond">
            <a:avLst/>
          </a:prstGeom>
          <a:solidFill>
            <a:srgbClr val="FFCC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solidFill>
                <a:schemeClr val="tx1"/>
              </a:solidFill>
            </a:endParaRPr>
          </a:p>
        </p:txBody>
      </p:sp>
      <p:sp>
        <p:nvSpPr>
          <p:cNvPr id="21538" name="AutoShape 34"/>
          <p:cNvSpPr>
            <a:spLocks noChangeArrowheads="1"/>
          </p:cNvSpPr>
          <p:nvPr/>
        </p:nvSpPr>
        <p:spPr bwMode="auto">
          <a:xfrm>
            <a:off x="7031038" y="4408075"/>
            <a:ext cx="381000" cy="530225"/>
          </a:xfrm>
          <a:prstGeom prst="diamond">
            <a:avLst/>
          </a:prstGeom>
          <a:solidFill>
            <a:srgbClr val="FFCC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solidFill>
                <a:schemeClr val="tx1"/>
              </a:solidFill>
            </a:endParaRPr>
          </a:p>
        </p:txBody>
      </p:sp>
      <p:sp>
        <p:nvSpPr>
          <p:cNvPr id="21539" name="AutoShape 35"/>
          <p:cNvSpPr>
            <a:spLocks noChangeArrowheads="1"/>
          </p:cNvSpPr>
          <p:nvPr/>
        </p:nvSpPr>
        <p:spPr bwMode="auto">
          <a:xfrm>
            <a:off x="6416676" y="4408075"/>
            <a:ext cx="381000" cy="530225"/>
          </a:xfrm>
          <a:prstGeom prst="diamond">
            <a:avLst/>
          </a:prstGeom>
          <a:solidFill>
            <a:srgbClr val="FFCC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solidFill>
                <a:schemeClr val="tx1"/>
              </a:solidFill>
            </a:endParaRPr>
          </a:p>
        </p:txBody>
      </p:sp>
      <p:grpSp>
        <p:nvGrpSpPr>
          <p:cNvPr id="21598" name="Group 94"/>
          <p:cNvGrpSpPr>
            <a:grpSpLocks/>
          </p:cNvGrpSpPr>
          <p:nvPr/>
        </p:nvGrpSpPr>
        <p:grpSpPr bwMode="auto">
          <a:xfrm>
            <a:off x="1727201" y="1990312"/>
            <a:ext cx="1098550" cy="1277938"/>
            <a:chOff x="1159" y="938"/>
            <a:chExt cx="692" cy="805"/>
          </a:xfrm>
        </p:grpSpPr>
        <p:sp>
          <p:nvSpPr>
            <p:cNvPr id="21540" name="Freeform 36"/>
            <p:cNvSpPr>
              <a:spLocks/>
            </p:cNvSpPr>
            <p:nvPr/>
          </p:nvSpPr>
          <p:spPr bwMode="auto">
            <a:xfrm>
              <a:off x="1227" y="938"/>
              <a:ext cx="332" cy="622"/>
            </a:xfrm>
            <a:custGeom>
              <a:avLst/>
              <a:gdLst>
                <a:gd name="T0" fmla="*/ 147 w 332"/>
                <a:gd name="T1" fmla="*/ 193 h 622"/>
                <a:gd name="T2" fmla="*/ 139 w 332"/>
                <a:gd name="T3" fmla="*/ 142 h 622"/>
                <a:gd name="T4" fmla="*/ 110 w 332"/>
                <a:gd name="T5" fmla="*/ 126 h 622"/>
                <a:gd name="T6" fmla="*/ 109 w 332"/>
                <a:gd name="T7" fmla="*/ 117 h 622"/>
                <a:gd name="T8" fmla="*/ 110 w 332"/>
                <a:gd name="T9" fmla="*/ 114 h 622"/>
                <a:gd name="T10" fmla="*/ 118 w 332"/>
                <a:gd name="T11" fmla="*/ 115 h 622"/>
                <a:gd name="T12" fmla="*/ 127 w 332"/>
                <a:gd name="T13" fmla="*/ 103 h 622"/>
                <a:gd name="T14" fmla="*/ 131 w 332"/>
                <a:gd name="T15" fmla="*/ 86 h 622"/>
                <a:gd name="T16" fmla="*/ 134 w 332"/>
                <a:gd name="T17" fmla="*/ 86 h 622"/>
                <a:gd name="T18" fmla="*/ 138 w 332"/>
                <a:gd name="T19" fmla="*/ 80 h 622"/>
                <a:gd name="T20" fmla="*/ 131 w 332"/>
                <a:gd name="T21" fmla="*/ 61 h 622"/>
                <a:gd name="T22" fmla="*/ 126 w 332"/>
                <a:gd name="T23" fmla="*/ 42 h 622"/>
                <a:gd name="T24" fmla="*/ 111 w 332"/>
                <a:gd name="T25" fmla="*/ 16 h 622"/>
                <a:gd name="T26" fmla="*/ 87 w 332"/>
                <a:gd name="T27" fmla="*/ 0 h 622"/>
                <a:gd name="T28" fmla="*/ 58 w 332"/>
                <a:gd name="T29" fmla="*/ 5 h 622"/>
                <a:gd name="T30" fmla="*/ 41 w 332"/>
                <a:gd name="T31" fmla="*/ 20 h 622"/>
                <a:gd name="T32" fmla="*/ 40 w 332"/>
                <a:gd name="T33" fmla="*/ 50 h 622"/>
                <a:gd name="T34" fmla="*/ 46 w 332"/>
                <a:gd name="T35" fmla="*/ 71 h 622"/>
                <a:gd name="T36" fmla="*/ 52 w 332"/>
                <a:gd name="T37" fmla="*/ 99 h 622"/>
                <a:gd name="T38" fmla="*/ 40 w 332"/>
                <a:gd name="T39" fmla="*/ 120 h 622"/>
                <a:gd name="T40" fmla="*/ 7 w 332"/>
                <a:gd name="T41" fmla="*/ 142 h 622"/>
                <a:gd name="T42" fmla="*/ 0 w 332"/>
                <a:gd name="T43" fmla="*/ 163 h 622"/>
                <a:gd name="T44" fmla="*/ 13 w 332"/>
                <a:gd name="T45" fmla="*/ 221 h 622"/>
                <a:gd name="T46" fmla="*/ 18 w 332"/>
                <a:gd name="T47" fmla="*/ 290 h 622"/>
                <a:gd name="T48" fmla="*/ 18 w 332"/>
                <a:gd name="T49" fmla="*/ 330 h 622"/>
                <a:gd name="T50" fmla="*/ 37 w 332"/>
                <a:gd name="T51" fmla="*/ 385 h 622"/>
                <a:gd name="T52" fmla="*/ 79 w 332"/>
                <a:gd name="T53" fmla="*/ 402 h 622"/>
                <a:gd name="T54" fmla="*/ 118 w 332"/>
                <a:gd name="T55" fmla="*/ 405 h 622"/>
                <a:gd name="T56" fmla="*/ 170 w 332"/>
                <a:gd name="T57" fmla="*/ 408 h 622"/>
                <a:gd name="T58" fmla="*/ 217 w 332"/>
                <a:gd name="T59" fmla="*/ 425 h 622"/>
                <a:gd name="T60" fmla="*/ 232 w 332"/>
                <a:gd name="T61" fmla="*/ 437 h 622"/>
                <a:gd name="T62" fmla="*/ 228 w 332"/>
                <a:gd name="T63" fmla="*/ 481 h 622"/>
                <a:gd name="T64" fmla="*/ 234 w 332"/>
                <a:gd name="T65" fmla="*/ 530 h 622"/>
                <a:gd name="T66" fmla="*/ 234 w 332"/>
                <a:gd name="T67" fmla="*/ 573 h 622"/>
                <a:gd name="T68" fmla="*/ 232 w 332"/>
                <a:gd name="T69" fmla="*/ 590 h 622"/>
                <a:gd name="T70" fmla="*/ 243 w 332"/>
                <a:gd name="T71" fmla="*/ 609 h 622"/>
                <a:gd name="T72" fmla="*/ 273 w 332"/>
                <a:gd name="T73" fmla="*/ 610 h 622"/>
                <a:gd name="T74" fmla="*/ 300 w 332"/>
                <a:gd name="T75" fmla="*/ 618 h 622"/>
                <a:gd name="T76" fmla="*/ 322 w 332"/>
                <a:gd name="T77" fmla="*/ 619 h 622"/>
                <a:gd name="T78" fmla="*/ 331 w 332"/>
                <a:gd name="T79" fmla="*/ 609 h 622"/>
                <a:gd name="T80" fmla="*/ 301 w 332"/>
                <a:gd name="T81" fmla="*/ 594 h 622"/>
                <a:gd name="T82" fmla="*/ 272 w 332"/>
                <a:gd name="T83" fmla="*/ 572 h 622"/>
                <a:gd name="T84" fmla="*/ 274 w 332"/>
                <a:gd name="T85" fmla="*/ 542 h 622"/>
                <a:gd name="T86" fmla="*/ 282 w 332"/>
                <a:gd name="T87" fmla="*/ 501 h 622"/>
                <a:gd name="T88" fmla="*/ 287 w 332"/>
                <a:gd name="T89" fmla="*/ 458 h 622"/>
                <a:gd name="T90" fmla="*/ 291 w 332"/>
                <a:gd name="T91" fmla="*/ 444 h 622"/>
                <a:gd name="T92" fmla="*/ 294 w 332"/>
                <a:gd name="T93" fmla="*/ 424 h 622"/>
                <a:gd name="T94" fmla="*/ 279 w 332"/>
                <a:gd name="T95" fmla="*/ 397 h 622"/>
                <a:gd name="T96" fmla="*/ 232 w 332"/>
                <a:gd name="T97" fmla="*/ 371 h 622"/>
                <a:gd name="T98" fmla="*/ 203 w 332"/>
                <a:gd name="T99" fmla="*/ 354 h 622"/>
                <a:gd name="T100" fmla="*/ 171 w 332"/>
                <a:gd name="T101" fmla="*/ 338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2">
                  <a:moveTo>
                    <a:pt x="142" y="231"/>
                  </a:moveTo>
                  <a:lnTo>
                    <a:pt x="143" y="229"/>
                  </a:lnTo>
                  <a:lnTo>
                    <a:pt x="144" y="220"/>
                  </a:lnTo>
                  <a:lnTo>
                    <a:pt x="145" y="207"/>
                  </a:lnTo>
                  <a:lnTo>
                    <a:pt x="147" y="193"/>
                  </a:lnTo>
                  <a:lnTo>
                    <a:pt x="148" y="178"/>
                  </a:lnTo>
                  <a:lnTo>
                    <a:pt x="148" y="165"/>
                  </a:lnTo>
                  <a:lnTo>
                    <a:pt x="147" y="153"/>
                  </a:lnTo>
                  <a:lnTo>
                    <a:pt x="145" y="146"/>
                  </a:lnTo>
                  <a:lnTo>
                    <a:pt x="139" y="142"/>
                  </a:lnTo>
                  <a:lnTo>
                    <a:pt x="133" y="138"/>
                  </a:lnTo>
                  <a:lnTo>
                    <a:pt x="127" y="134"/>
                  </a:lnTo>
                  <a:lnTo>
                    <a:pt x="121" y="131"/>
                  </a:lnTo>
                  <a:lnTo>
                    <a:pt x="115" y="128"/>
                  </a:lnTo>
                  <a:lnTo>
                    <a:pt x="110" y="126"/>
                  </a:lnTo>
                  <a:lnTo>
                    <a:pt x="107" y="123"/>
                  </a:lnTo>
                  <a:lnTo>
                    <a:pt x="106" y="121"/>
                  </a:lnTo>
                  <a:lnTo>
                    <a:pt x="107" y="120"/>
                  </a:lnTo>
                  <a:lnTo>
                    <a:pt x="108" y="118"/>
                  </a:lnTo>
                  <a:lnTo>
                    <a:pt x="109" y="117"/>
                  </a:lnTo>
                  <a:lnTo>
                    <a:pt x="110" y="116"/>
                  </a:lnTo>
                  <a:lnTo>
                    <a:pt x="110" y="115"/>
                  </a:lnTo>
                  <a:lnTo>
                    <a:pt x="110" y="115"/>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3"/>
                  </a:lnTo>
                  <a:lnTo>
                    <a:pt x="128" y="99"/>
                  </a:lnTo>
                  <a:lnTo>
                    <a:pt x="129" y="95"/>
                  </a:lnTo>
                  <a:lnTo>
                    <a:pt x="130" y="92"/>
                  </a:lnTo>
                  <a:lnTo>
                    <a:pt x="131" y="88"/>
                  </a:lnTo>
                  <a:lnTo>
                    <a:pt x="131" y="86"/>
                  </a:lnTo>
                  <a:lnTo>
                    <a:pt x="131" y="86"/>
                  </a:lnTo>
                  <a:lnTo>
                    <a:pt x="131" y="86"/>
                  </a:lnTo>
                  <a:lnTo>
                    <a:pt x="132" y="86"/>
                  </a:lnTo>
                  <a:lnTo>
                    <a:pt x="133" y="86"/>
                  </a:lnTo>
                  <a:lnTo>
                    <a:pt x="134" y="86"/>
                  </a:lnTo>
                  <a:lnTo>
                    <a:pt x="135" y="86"/>
                  </a:lnTo>
                  <a:lnTo>
                    <a:pt x="136" y="85"/>
                  </a:lnTo>
                  <a:lnTo>
                    <a:pt x="137" y="84"/>
                  </a:lnTo>
                  <a:lnTo>
                    <a:pt x="138" y="83"/>
                  </a:lnTo>
                  <a:lnTo>
                    <a:pt x="138" y="80"/>
                  </a:lnTo>
                  <a:lnTo>
                    <a:pt x="137" y="77"/>
                  </a:lnTo>
                  <a:lnTo>
                    <a:pt x="136" y="74"/>
                  </a:lnTo>
                  <a:lnTo>
                    <a:pt x="134" y="69"/>
                  </a:lnTo>
                  <a:lnTo>
                    <a:pt x="133" y="65"/>
                  </a:lnTo>
                  <a:lnTo>
                    <a:pt x="131" y="61"/>
                  </a:lnTo>
                  <a:lnTo>
                    <a:pt x="130" y="57"/>
                  </a:lnTo>
                  <a:lnTo>
                    <a:pt x="129" y="55"/>
                  </a:lnTo>
                  <a:lnTo>
                    <a:pt x="128" y="51"/>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1"/>
                  </a:lnTo>
                  <a:lnTo>
                    <a:pt x="51" y="87"/>
                  </a:lnTo>
                  <a:lnTo>
                    <a:pt x="52" y="94"/>
                  </a:lnTo>
                  <a:lnTo>
                    <a:pt x="52" y="99"/>
                  </a:lnTo>
                  <a:lnTo>
                    <a:pt x="53" y="104"/>
                  </a:lnTo>
                  <a:lnTo>
                    <a:pt x="54" y="108"/>
                  </a:lnTo>
                  <a:lnTo>
                    <a:pt x="52" y="111"/>
                  </a:lnTo>
                  <a:lnTo>
                    <a:pt x="47" y="115"/>
                  </a:lnTo>
                  <a:lnTo>
                    <a:pt x="40" y="120"/>
                  </a:lnTo>
                  <a:lnTo>
                    <a:pt x="31" y="124"/>
                  </a:lnTo>
                  <a:lnTo>
                    <a:pt x="23" y="129"/>
                  </a:lnTo>
                  <a:lnTo>
                    <a:pt x="15" y="133"/>
                  </a:lnTo>
                  <a:lnTo>
                    <a:pt x="9" y="138"/>
                  </a:lnTo>
                  <a:lnTo>
                    <a:pt x="7" y="142"/>
                  </a:lnTo>
                  <a:lnTo>
                    <a:pt x="5" y="145"/>
                  </a:lnTo>
                  <a:lnTo>
                    <a:pt x="4" y="149"/>
                  </a:lnTo>
                  <a:lnTo>
                    <a:pt x="2" y="153"/>
                  </a:lnTo>
                  <a:lnTo>
                    <a:pt x="0" y="157"/>
                  </a:lnTo>
                  <a:lnTo>
                    <a:pt x="0" y="163"/>
                  </a:lnTo>
                  <a:lnTo>
                    <a:pt x="0" y="171"/>
                  </a:lnTo>
                  <a:lnTo>
                    <a:pt x="1" y="180"/>
                  </a:lnTo>
                  <a:lnTo>
                    <a:pt x="5" y="192"/>
                  </a:lnTo>
                  <a:lnTo>
                    <a:pt x="10" y="206"/>
                  </a:lnTo>
                  <a:lnTo>
                    <a:pt x="13" y="221"/>
                  </a:lnTo>
                  <a:lnTo>
                    <a:pt x="16" y="236"/>
                  </a:lnTo>
                  <a:lnTo>
                    <a:pt x="17" y="253"/>
                  </a:lnTo>
                  <a:lnTo>
                    <a:pt x="18" y="267"/>
                  </a:lnTo>
                  <a:lnTo>
                    <a:pt x="18" y="280"/>
                  </a:lnTo>
                  <a:lnTo>
                    <a:pt x="18" y="290"/>
                  </a:lnTo>
                  <a:lnTo>
                    <a:pt x="17" y="297"/>
                  </a:lnTo>
                  <a:lnTo>
                    <a:pt x="17" y="304"/>
                  </a:lnTo>
                  <a:lnTo>
                    <a:pt x="17" y="311"/>
                  </a:lnTo>
                  <a:lnTo>
                    <a:pt x="17" y="320"/>
                  </a:lnTo>
                  <a:lnTo>
                    <a:pt x="18" y="330"/>
                  </a:lnTo>
                  <a:lnTo>
                    <a:pt x="20" y="341"/>
                  </a:lnTo>
                  <a:lnTo>
                    <a:pt x="23" y="352"/>
                  </a:lnTo>
                  <a:lnTo>
                    <a:pt x="26" y="364"/>
                  </a:lnTo>
                  <a:lnTo>
                    <a:pt x="31" y="376"/>
                  </a:lnTo>
                  <a:lnTo>
                    <a:pt x="37" y="385"/>
                  </a:lnTo>
                  <a:lnTo>
                    <a:pt x="45" y="391"/>
                  </a:lnTo>
                  <a:lnTo>
                    <a:pt x="53" y="396"/>
                  </a:lnTo>
                  <a:lnTo>
                    <a:pt x="63" y="398"/>
                  </a:lnTo>
                  <a:lnTo>
                    <a:pt x="71" y="401"/>
                  </a:lnTo>
                  <a:lnTo>
                    <a:pt x="79" y="402"/>
                  </a:lnTo>
                  <a:lnTo>
                    <a:pt x="85" y="402"/>
                  </a:lnTo>
                  <a:lnTo>
                    <a:pt x="89" y="402"/>
                  </a:lnTo>
                  <a:lnTo>
                    <a:pt x="97" y="403"/>
                  </a:lnTo>
                  <a:lnTo>
                    <a:pt x="107" y="404"/>
                  </a:lnTo>
                  <a:lnTo>
                    <a:pt x="118" y="405"/>
                  </a:lnTo>
                  <a:lnTo>
                    <a:pt x="130" y="406"/>
                  </a:lnTo>
                  <a:lnTo>
                    <a:pt x="142" y="406"/>
                  </a:lnTo>
                  <a:lnTo>
                    <a:pt x="153" y="407"/>
                  </a:lnTo>
                  <a:lnTo>
                    <a:pt x="162" y="408"/>
                  </a:lnTo>
                  <a:lnTo>
                    <a:pt x="170" y="408"/>
                  </a:lnTo>
                  <a:lnTo>
                    <a:pt x="178" y="410"/>
                  </a:lnTo>
                  <a:lnTo>
                    <a:pt x="187" y="414"/>
                  </a:lnTo>
                  <a:lnTo>
                    <a:pt x="197" y="417"/>
                  </a:lnTo>
                  <a:lnTo>
                    <a:pt x="208" y="421"/>
                  </a:lnTo>
                  <a:lnTo>
                    <a:pt x="217" y="425"/>
                  </a:lnTo>
                  <a:lnTo>
                    <a:pt x="226" y="428"/>
                  </a:lnTo>
                  <a:lnTo>
                    <a:pt x="231" y="431"/>
                  </a:lnTo>
                  <a:lnTo>
                    <a:pt x="233" y="431"/>
                  </a:lnTo>
                  <a:lnTo>
                    <a:pt x="232" y="433"/>
                  </a:lnTo>
                  <a:lnTo>
                    <a:pt x="232" y="437"/>
                  </a:lnTo>
                  <a:lnTo>
                    <a:pt x="232" y="444"/>
                  </a:lnTo>
                  <a:lnTo>
                    <a:pt x="231" y="453"/>
                  </a:lnTo>
                  <a:lnTo>
                    <a:pt x="230" y="462"/>
                  </a:lnTo>
                  <a:lnTo>
                    <a:pt x="229" y="471"/>
                  </a:lnTo>
                  <a:lnTo>
                    <a:pt x="228" y="481"/>
                  </a:lnTo>
                  <a:lnTo>
                    <a:pt x="228" y="488"/>
                  </a:lnTo>
                  <a:lnTo>
                    <a:pt x="229" y="496"/>
                  </a:lnTo>
                  <a:lnTo>
                    <a:pt x="230" y="507"/>
                  </a:lnTo>
                  <a:lnTo>
                    <a:pt x="232" y="518"/>
                  </a:lnTo>
                  <a:lnTo>
                    <a:pt x="234" y="530"/>
                  </a:lnTo>
                  <a:lnTo>
                    <a:pt x="236" y="542"/>
                  </a:lnTo>
                  <a:lnTo>
                    <a:pt x="237" y="552"/>
                  </a:lnTo>
                  <a:lnTo>
                    <a:pt x="237" y="562"/>
                  </a:lnTo>
                  <a:lnTo>
                    <a:pt x="236" y="568"/>
                  </a:lnTo>
                  <a:lnTo>
                    <a:pt x="234" y="573"/>
                  </a:lnTo>
                  <a:lnTo>
                    <a:pt x="233" y="577"/>
                  </a:lnTo>
                  <a:lnTo>
                    <a:pt x="232" y="581"/>
                  </a:lnTo>
                  <a:lnTo>
                    <a:pt x="232" y="585"/>
                  </a:lnTo>
                  <a:lnTo>
                    <a:pt x="232" y="587"/>
                  </a:lnTo>
                  <a:lnTo>
                    <a:pt x="232" y="590"/>
                  </a:lnTo>
                  <a:lnTo>
                    <a:pt x="232" y="592"/>
                  </a:lnTo>
                  <a:lnTo>
                    <a:pt x="232" y="592"/>
                  </a:lnTo>
                  <a:lnTo>
                    <a:pt x="238" y="609"/>
                  </a:lnTo>
                  <a:lnTo>
                    <a:pt x="239" y="609"/>
                  </a:lnTo>
                  <a:lnTo>
                    <a:pt x="243" y="609"/>
                  </a:lnTo>
                  <a:lnTo>
                    <a:pt x="248" y="609"/>
                  </a:lnTo>
                  <a:lnTo>
                    <a:pt x="255" y="609"/>
                  </a:lnTo>
                  <a:lnTo>
                    <a:pt x="261" y="609"/>
                  </a:lnTo>
                  <a:lnTo>
                    <a:pt x="267" y="609"/>
                  </a:lnTo>
                  <a:lnTo>
                    <a:pt x="273" y="610"/>
                  </a:lnTo>
                  <a:lnTo>
                    <a:pt x="278" y="612"/>
                  </a:lnTo>
                  <a:lnTo>
                    <a:pt x="283" y="613"/>
                  </a:lnTo>
                  <a:lnTo>
                    <a:pt x="288" y="615"/>
                  </a:lnTo>
                  <a:lnTo>
                    <a:pt x="294" y="616"/>
                  </a:lnTo>
                  <a:lnTo>
                    <a:pt x="300" y="618"/>
                  </a:lnTo>
                  <a:lnTo>
                    <a:pt x="306" y="619"/>
                  </a:lnTo>
                  <a:lnTo>
                    <a:pt x="312" y="620"/>
                  </a:lnTo>
                  <a:lnTo>
                    <a:pt x="316" y="621"/>
                  </a:lnTo>
                  <a:lnTo>
                    <a:pt x="319" y="620"/>
                  </a:lnTo>
                  <a:lnTo>
                    <a:pt x="322" y="619"/>
                  </a:lnTo>
                  <a:lnTo>
                    <a:pt x="325" y="617"/>
                  </a:lnTo>
                  <a:lnTo>
                    <a:pt x="327" y="615"/>
                  </a:lnTo>
                  <a:lnTo>
                    <a:pt x="330" y="614"/>
                  </a:lnTo>
                  <a:lnTo>
                    <a:pt x="331" y="611"/>
                  </a:lnTo>
                  <a:lnTo>
                    <a:pt x="331" y="609"/>
                  </a:lnTo>
                  <a:lnTo>
                    <a:pt x="328" y="607"/>
                  </a:lnTo>
                  <a:lnTo>
                    <a:pt x="324" y="604"/>
                  </a:lnTo>
                  <a:lnTo>
                    <a:pt x="318" y="601"/>
                  </a:lnTo>
                  <a:lnTo>
                    <a:pt x="309" y="598"/>
                  </a:lnTo>
                  <a:lnTo>
                    <a:pt x="301" y="594"/>
                  </a:lnTo>
                  <a:lnTo>
                    <a:pt x="292" y="590"/>
                  </a:lnTo>
                  <a:lnTo>
                    <a:pt x="284" y="586"/>
                  </a:lnTo>
                  <a:lnTo>
                    <a:pt x="278" y="581"/>
                  </a:lnTo>
                  <a:lnTo>
                    <a:pt x="273" y="576"/>
                  </a:lnTo>
                  <a:lnTo>
                    <a:pt x="272" y="572"/>
                  </a:lnTo>
                  <a:lnTo>
                    <a:pt x="272" y="568"/>
                  </a:lnTo>
                  <a:lnTo>
                    <a:pt x="272" y="563"/>
                  </a:lnTo>
                  <a:lnTo>
                    <a:pt x="272" y="557"/>
                  </a:lnTo>
                  <a:lnTo>
                    <a:pt x="273" y="550"/>
                  </a:lnTo>
                  <a:lnTo>
                    <a:pt x="274" y="542"/>
                  </a:lnTo>
                  <a:lnTo>
                    <a:pt x="275" y="535"/>
                  </a:lnTo>
                  <a:lnTo>
                    <a:pt x="277" y="528"/>
                  </a:lnTo>
                  <a:lnTo>
                    <a:pt x="278" y="519"/>
                  </a:lnTo>
                  <a:lnTo>
                    <a:pt x="280" y="511"/>
                  </a:lnTo>
                  <a:lnTo>
                    <a:pt x="282" y="501"/>
                  </a:lnTo>
                  <a:lnTo>
                    <a:pt x="284" y="491"/>
                  </a:lnTo>
                  <a:lnTo>
                    <a:pt x="284" y="481"/>
                  </a:lnTo>
                  <a:lnTo>
                    <a:pt x="286" y="471"/>
                  </a:lnTo>
                  <a:lnTo>
                    <a:pt x="286" y="464"/>
                  </a:lnTo>
                  <a:lnTo>
                    <a:pt x="287" y="458"/>
                  </a:lnTo>
                  <a:lnTo>
                    <a:pt x="287" y="454"/>
                  </a:lnTo>
                  <a:lnTo>
                    <a:pt x="287" y="453"/>
                  </a:lnTo>
                  <a:lnTo>
                    <a:pt x="288" y="450"/>
                  </a:lnTo>
                  <a:lnTo>
                    <a:pt x="290" y="448"/>
                  </a:lnTo>
                  <a:lnTo>
                    <a:pt x="291" y="444"/>
                  </a:lnTo>
                  <a:lnTo>
                    <a:pt x="293" y="441"/>
                  </a:lnTo>
                  <a:lnTo>
                    <a:pt x="295" y="437"/>
                  </a:lnTo>
                  <a:lnTo>
                    <a:pt x="296" y="433"/>
                  </a:lnTo>
                  <a:lnTo>
                    <a:pt x="295" y="429"/>
                  </a:lnTo>
                  <a:lnTo>
                    <a:pt x="294" y="424"/>
                  </a:lnTo>
                  <a:lnTo>
                    <a:pt x="293" y="419"/>
                  </a:lnTo>
                  <a:lnTo>
                    <a:pt x="291" y="414"/>
                  </a:lnTo>
                  <a:lnTo>
                    <a:pt x="289" y="408"/>
                  </a:lnTo>
                  <a:lnTo>
                    <a:pt x="285" y="402"/>
                  </a:lnTo>
                  <a:lnTo>
                    <a:pt x="279" y="397"/>
                  </a:lnTo>
                  <a:lnTo>
                    <a:pt x="272" y="391"/>
                  </a:lnTo>
                  <a:lnTo>
                    <a:pt x="261" y="386"/>
                  </a:lnTo>
                  <a:lnTo>
                    <a:pt x="249" y="381"/>
                  </a:lnTo>
                  <a:lnTo>
                    <a:pt x="240" y="375"/>
                  </a:lnTo>
                  <a:lnTo>
                    <a:pt x="232" y="371"/>
                  </a:lnTo>
                  <a:lnTo>
                    <a:pt x="226" y="366"/>
                  </a:lnTo>
                  <a:lnTo>
                    <a:pt x="220" y="362"/>
                  </a:lnTo>
                  <a:lnTo>
                    <a:pt x="215" y="358"/>
                  </a:lnTo>
                  <a:lnTo>
                    <a:pt x="210" y="356"/>
                  </a:lnTo>
                  <a:lnTo>
                    <a:pt x="203" y="354"/>
                  </a:lnTo>
                  <a:lnTo>
                    <a:pt x="197" y="351"/>
                  </a:lnTo>
                  <a:lnTo>
                    <a:pt x="190" y="349"/>
                  </a:lnTo>
                  <a:lnTo>
                    <a:pt x="183" y="345"/>
                  </a:lnTo>
                  <a:lnTo>
                    <a:pt x="176" y="341"/>
                  </a:lnTo>
                  <a:lnTo>
                    <a:pt x="171" y="338"/>
                  </a:lnTo>
                  <a:lnTo>
                    <a:pt x="167" y="335"/>
                  </a:lnTo>
                  <a:lnTo>
                    <a:pt x="164" y="333"/>
                  </a:lnTo>
                  <a:lnTo>
                    <a:pt x="163" y="332"/>
                  </a:lnTo>
                  <a:lnTo>
                    <a:pt x="142" y="23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41" name="Freeform 37"/>
            <p:cNvSpPr>
              <a:spLocks/>
            </p:cNvSpPr>
            <p:nvPr/>
          </p:nvSpPr>
          <p:spPr bwMode="auto">
            <a:xfrm>
              <a:off x="1180" y="1081"/>
              <a:ext cx="117" cy="201"/>
            </a:xfrm>
            <a:custGeom>
              <a:avLst/>
              <a:gdLst>
                <a:gd name="T0" fmla="*/ 49 w 117"/>
                <a:gd name="T1" fmla="*/ 200 h 201"/>
                <a:gd name="T2" fmla="*/ 64 w 117"/>
                <a:gd name="T3" fmla="*/ 199 h 201"/>
                <a:gd name="T4" fmla="*/ 87 w 117"/>
                <a:gd name="T5" fmla="*/ 194 h 201"/>
                <a:gd name="T6" fmla="*/ 107 w 117"/>
                <a:gd name="T7" fmla="*/ 183 h 201"/>
                <a:gd name="T8" fmla="*/ 116 w 117"/>
                <a:gd name="T9" fmla="*/ 166 h 201"/>
                <a:gd name="T10" fmla="*/ 110 w 117"/>
                <a:gd name="T11" fmla="*/ 146 h 201"/>
                <a:gd name="T12" fmla="*/ 95 w 117"/>
                <a:gd name="T13" fmla="*/ 124 h 201"/>
                <a:gd name="T14" fmla="*/ 80 w 117"/>
                <a:gd name="T15" fmla="*/ 100 h 201"/>
                <a:gd name="T16" fmla="*/ 73 w 117"/>
                <a:gd name="T17" fmla="*/ 72 h 201"/>
                <a:gd name="T18" fmla="*/ 80 w 117"/>
                <a:gd name="T19" fmla="*/ 45 h 201"/>
                <a:gd name="T20" fmla="*/ 92 w 117"/>
                <a:gd name="T21" fmla="*/ 25 h 201"/>
                <a:gd name="T22" fmla="*/ 98 w 117"/>
                <a:gd name="T23" fmla="*/ 11 h 201"/>
                <a:gd name="T24" fmla="*/ 88 w 117"/>
                <a:gd name="T25" fmla="*/ 4 h 201"/>
                <a:gd name="T26" fmla="*/ 63 w 117"/>
                <a:gd name="T27" fmla="*/ 0 h 201"/>
                <a:gd name="T28" fmla="*/ 35 w 117"/>
                <a:gd name="T29" fmla="*/ 0 h 201"/>
                <a:gd name="T30" fmla="*/ 13 w 117"/>
                <a:gd name="T31" fmla="*/ 4 h 201"/>
                <a:gd name="T32" fmla="*/ 5 w 117"/>
                <a:gd name="T33" fmla="*/ 11 h 201"/>
                <a:gd name="T34" fmla="*/ 1 w 117"/>
                <a:gd name="T35" fmla="*/ 18 h 201"/>
                <a:gd name="T36" fmla="*/ 0 w 117"/>
                <a:gd name="T37" fmla="*/ 26 h 201"/>
                <a:gd name="T38" fmla="*/ 2 w 117"/>
                <a:gd name="T39" fmla="*/ 39 h 201"/>
                <a:gd name="T40" fmla="*/ 9 w 117"/>
                <a:gd name="T41" fmla="*/ 57 h 201"/>
                <a:gd name="T42" fmla="*/ 14 w 117"/>
                <a:gd name="T43" fmla="*/ 70 h 201"/>
                <a:gd name="T44" fmla="*/ 17 w 117"/>
                <a:gd name="T45" fmla="*/ 80 h 201"/>
                <a:gd name="T46" fmla="*/ 19 w 117"/>
                <a:gd name="T47" fmla="*/ 94 h 201"/>
                <a:gd name="T48" fmla="*/ 20 w 117"/>
                <a:gd name="T49" fmla="*/ 116 h 201"/>
                <a:gd name="T50" fmla="*/ 19 w 117"/>
                <a:gd name="T51" fmla="*/ 132 h 201"/>
                <a:gd name="T52" fmla="*/ 17 w 117"/>
                <a:gd name="T53" fmla="*/ 144 h 201"/>
                <a:gd name="T54" fmla="*/ 17 w 117"/>
                <a:gd name="T55" fmla="*/ 155 h 201"/>
                <a:gd name="T56" fmla="*/ 17 w 117"/>
                <a:gd name="T57" fmla="*/ 171 h 201"/>
                <a:gd name="T58" fmla="*/ 21 w 117"/>
                <a:gd name="T59" fmla="*/ 182 h 201"/>
                <a:gd name="T60" fmla="*/ 24 w 117"/>
                <a:gd name="T61" fmla="*/ 188 h 201"/>
                <a:gd name="T62" fmla="*/ 29 w 117"/>
                <a:gd name="T63" fmla="*/ 192 h 201"/>
                <a:gd name="T64" fmla="*/ 33 w 117"/>
                <a:gd name="T65" fmla="*/ 195 h 201"/>
                <a:gd name="T66" fmla="*/ 38 w 117"/>
                <a:gd name="T67" fmla="*/ 197 h 201"/>
                <a:gd name="T68" fmla="*/ 43 w 117"/>
                <a:gd name="T69" fmla="*/ 199 h 201"/>
                <a:gd name="T70" fmla="*/ 46 w 117"/>
                <a:gd name="T71" fmla="*/ 20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lnTo>
                    <a:pt x="46" y="200"/>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42" name="Freeform 38"/>
            <p:cNvSpPr>
              <a:spLocks/>
            </p:cNvSpPr>
            <p:nvPr/>
          </p:nvSpPr>
          <p:spPr bwMode="auto">
            <a:xfrm>
              <a:off x="1225" y="940"/>
              <a:ext cx="332" cy="622"/>
            </a:xfrm>
            <a:custGeom>
              <a:avLst/>
              <a:gdLst>
                <a:gd name="T0" fmla="*/ 147 w 332"/>
                <a:gd name="T1" fmla="*/ 196 h 622"/>
                <a:gd name="T2" fmla="*/ 140 w 332"/>
                <a:gd name="T3" fmla="*/ 142 h 622"/>
                <a:gd name="T4" fmla="*/ 110 w 332"/>
                <a:gd name="T5" fmla="*/ 126 h 622"/>
                <a:gd name="T6" fmla="*/ 109 w 332"/>
                <a:gd name="T7" fmla="*/ 117 h 622"/>
                <a:gd name="T8" fmla="*/ 110 w 332"/>
                <a:gd name="T9" fmla="*/ 115 h 622"/>
                <a:gd name="T10" fmla="*/ 118 w 332"/>
                <a:gd name="T11" fmla="*/ 115 h 622"/>
                <a:gd name="T12" fmla="*/ 127 w 332"/>
                <a:gd name="T13" fmla="*/ 104 h 622"/>
                <a:gd name="T14" fmla="*/ 131 w 332"/>
                <a:gd name="T15" fmla="*/ 86 h 622"/>
                <a:gd name="T16" fmla="*/ 134 w 332"/>
                <a:gd name="T17" fmla="*/ 86 h 622"/>
                <a:gd name="T18" fmla="*/ 138 w 332"/>
                <a:gd name="T19" fmla="*/ 80 h 622"/>
                <a:gd name="T20" fmla="*/ 131 w 332"/>
                <a:gd name="T21" fmla="*/ 61 h 622"/>
                <a:gd name="T22" fmla="*/ 127 w 332"/>
                <a:gd name="T23" fmla="*/ 42 h 622"/>
                <a:gd name="T24" fmla="*/ 111 w 332"/>
                <a:gd name="T25" fmla="*/ 16 h 622"/>
                <a:gd name="T26" fmla="*/ 87 w 332"/>
                <a:gd name="T27" fmla="*/ 0 h 622"/>
                <a:gd name="T28" fmla="*/ 58 w 332"/>
                <a:gd name="T29" fmla="*/ 5 h 622"/>
                <a:gd name="T30" fmla="*/ 42 w 332"/>
                <a:gd name="T31" fmla="*/ 20 h 622"/>
                <a:gd name="T32" fmla="*/ 40 w 332"/>
                <a:gd name="T33" fmla="*/ 50 h 622"/>
                <a:gd name="T34" fmla="*/ 46 w 332"/>
                <a:gd name="T35" fmla="*/ 71 h 622"/>
                <a:gd name="T36" fmla="*/ 53 w 332"/>
                <a:gd name="T37" fmla="*/ 99 h 622"/>
                <a:gd name="T38" fmla="*/ 40 w 332"/>
                <a:gd name="T39" fmla="*/ 120 h 622"/>
                <a:gd name="T40" fmla="*/ 7 w 332"/>
                <a:gd name="T41" fmla="*/ 142 h 622"/>
                <a:gd name="T42" fmla="*/ 0 w 332"/>
                <a:gd name="T43" fmla="*/ 163 h 622"/>
                <a:gd name="T44" fmla="*/ 13 w 332"/>
                <a:gd name="T45" fmla="*/ 221 h 622"/>
                <a:gd name="T46" fmla="*/ 18 w 332"/>
                <a:gd name="T47" fmla="*/ 290 h 622"/>
                <a:gd name="T48" fmla="*/ 18 w 332"/>
                <a:gd name="T49" fmla="*/ 330 h 622"/>
                <a:gd name="T50" fmla="*/ 38 w 332"/>
                <a:gd name="T51" fmla="*/ 385 h 622"/>
                <a:gd name="T52" fmla="*/ 80 w 332"/>
                <a:gd name="T53" fmla="*/ 413 h 622"/>
                <a:gd name="T54" fmla="*/ 119 w 332"/>
                <a:gd name="T55" fmla="*/ 414 h 622"/>
                <a:gd name="T56" fmla="*/ 170 w 332"/>
                <a:gd name="T57" fmla="*/ 408 h 622"/>
                <a:gd name="T58" fmla="*/ 218 w 332"/>
                <a:gd name="T59" fmla="*/ 425 h 622"/>
                <a:gd name="T60" fmla="*/ 232 w 332"/>
                <a:gd name="T61" fmla="*/ 438 h 622"/>
                <a:gd name="T62" fmla="*/ 228 w 332"/>
                <a:gd name="T63" fmla="*/ 481 h 622"/>
                <a:gd name="T64" fmla="*/ 234 w 332"/>
                <a:gd name="T65" fmla="*/ 530 h 622"/>
                <a:gd name="T66" fmla="*/ 234 w 332"/>
                <a:gd name="T67" fmla="*/ 573 h 622"/>
                <a:gd name="T68" fmla="*/ 232 w 332"/>
                <a:gd name="T69" fmla="*/ 590 h 622"/>
                <a:gd name="T70" fmla="*/ 243 w 332"/>
                <a:gd name="T71" fmla="*/ 609 h 622"/>
                <a:gd name="T72" fmla="*/ 274 w 332"/>
                <a:gd name="T73" fmla="*/ 610 h 622"/>
                <a:gd name="T74" fmla="*/ 301 w 332"/>
                <a:gd name="T75" fmla="*/ 618 h 622"/>
                <a:gd name="T76" fmla="*/ 322 w 332"/>
                <a:gd name="T77" fmla="*/ 619 h 622"/>
                <a:gd name="T78" fmla="*/ 331 w 332"/>
                <a:gd name="T79" fmla="*/ 609 h 622"/>
                <a:gd name="T80" fmla="*/ 301 w 332"/>
                <a:gd name="T81" fmla="*/ 594 h 622"/>
                <a:gd name="T82" fmla="*/ 272 w 332"/>
                <a:gd name="T83" fmla="*/ 573 h 622"/>
                <a:gd name="T84" fmla="*/ 274 w 332"/>
                <a:gd name="T85" fmla="*/ 543 h 622"/>
                <a:gd name="T86" fmla="*/ 282 w 332"/>
                <a:gd name="T87" fmla="*/ 501 h 622"/>
                <a:gd name="T88" fmla="*/ 287 w 332"/>
                <a:gd name="T89" fmla="*/ 458 h 622"/>
                <a:gd name="T90" fmla="*/ 292 w 332"/>
                <a:gd name="T91" fmla="*/ 445 h 622"/>
                <a:gd name="T92" fmla="*/ 294 w 332"/>
                <a:gd name="T93" fmla="*/ 424 h 622"/>
                <a:gd name="T94" fmla="*/ 279 w 332"/>
                <a:gd name="T95" fmla="*/ 397 h 622"/>
                <a:gd name="T96" fmla="*/ 233 w 332"/>
                <a:gd name="T97" fmla="*/ 371 h 622"/>
                <a:gd name="T98" fmla="*/ 204 w 332"/>
                <a:gd name="T99" fmla="*/ 354 h 622"/>
                <a:gd name="T100" fmla="*/ 171 w 332"/>
                <a:gd name="T101" fmla="*/ 338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2">
                  <a:moveTo>
                    <a:pt x="143" y="236"/>
                  </a:moveTo>
                  <a:lnTo>
                    <a:pt x="143" y="233"/>
                  </a:lnTo>
                  <a:lnTo>
                    <a:pt x="145" y="224"/>
                  </a:lnTo>
                  <a:lnTo>
                    <a:pt x="145" y="212"/>
                  </a:lnTo>
                  <a:lnTo>
                    <a:pt x="147" y="196"/>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1"/>
                  </a:lnTo>
                  <a:lnTo>
                    <a:pt x="108" y="120"/>
                  </a:lnTo>
                  <a:lnTo>
                    <a:pt x="109" y="119"/>
                  </a:lnTo>
                  <a:lnTo>
                    <a:pt x="109" y="117"/>
                  </a:lnTo>
                  <a:lnTo>
                    <a:pt x="110" y="116"/>
                  </a:lnTo>
                  <a:lnTo>
                    <a:pt x="110" y="115"/>
                  </a:lnTo>
                  <a:lnTo>
                    <a:pt x="110" y="115"/>
                  </a:lnTo>
                  <a:lnTo>
                    <a:pt x="110" y="115"/>
                  </a:lnTo>
                  <a:lnTo>
                    <a:pt x="110" y="115"/>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6"/>
                  </a:lnTo>
                  <a:lnTo>
                    <a:pt x="131" y="86"/>
                  </a:lnTo>
                  <a:lnTo>
                    <a:pt x="132" y="86"/>
                  </a:lnTo>
                  <a:lnTo>
                    <a:pt x="133" y="86"/>
                  </a:lnTo>
                  <a:lnTo>
                    <a:pt x="133" y="86"/>
                  </a:lnTo>
                  <a:lnTo>
                    <a:pt x="134" y="86"/>
                  </a:lnTo>
                  <a:lnTo>
                    <a:pt x="135" y="86"/>
                  </a:lnTo>
                  <a:lnTo>
                    <a:pt x="137" y="86"/>
                  </a:lnTo>
                  <a:lnTo>
                    <a:pt x="138" y="85"/>
                  </a:lnTo>
                  <a:lnTo>
                    <a:pt x="139" y="83"/>
                  </a:lnTo>
                  <a:lnTo>
                    <a:pt x="138" y="80"/>
                  </a:lnTo>
                  <a:lnTo>
                    <a:pt x="137" y="77"/>
                  </a:lnTo>
                  <a:lnTo>
                    <a:pt x="136" y="74"/>
                  </a:lnTo>
                  <a:lnTo>
                    <a:pt x="134" y="69"/>
                  </a:lnTo>
                  <a:lnTo>
                    <a:pt x="133" y="65"/>
                  </a:lnTo>
                  <a:lnTo>
                    <a:pt x="131" y="61"/>
                  </a:lnTo>
                  <a:lnTo>
                    <a:pt x="130" y="57"/>
                  </a:lnTo>
                  <a:lnTo>
                    <a:pt x="129" y="55"/>
                  </a:lnTo>
                  <a:lnTo>
                    <a:pt x="128" y="51"/>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5"/>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7"/>
                  </a:lnTo>
                  <a:lnTo>
                    <a:pt x="17" y="253"/>
                  </a:lnTo>
                  <a:lnTo>
                    <a:pt x="18" y="267"/>
                  </a:lnTo>
                  <a:lnTo>
                    <a:pt x="19" y="280"/>
                  </a:lnTo>
                  <a:lnTo>
                    <a:pt x="18" y="290"/>
                  </a:lnTo>
                  <a:lnTo>
                    <a:pt x="18" y="297"/>
                  </a:lnTo>
                  <a:lnTo>
                    <a:pt x="17" y="304"/>
                  </a:lnTo>
                  <a:lnTo>
                    <a:pt x="17" y="311"/>
                  </a:lnTo>
                  <a:lnTo>
                    <a:pt x="17" y="320"/>
                  </a:lnTo>
                  <a:lnTo>
                    <a:pt x="18" y="330"/>
                  </a:lnTo>
                  <a:lnTo>
                    <a:pt x="20" y="341"/>
                  </a:lnTo>
                  <a:lnTo>
                    <a:pt x="23" y="352"/>
                  </a:lnTo>
                  <a:lnTo>
                    <a:pt x="27" y="364"/>
                  </a:lnTo>
                  <a:lnTo>
                    <a:pt x="32" y="376"/>
                  </a:lnTo>
                  <a:lnTo>
                    <a:pt x="38" y="385"/>
                  </a:lnTo>
                  <a:lnTo>
                    <a:pt x="46" y="393"/>
                  </a:lnTo>
                  <a:lnTo>
                    <a:pt x="54" y="400"/>
                  </a:lnTo>
                  <a:lnTo>
                    <a:pt x="63" y="405"/>
                  </a:lnTo>
                  <a:lnTo>
                    <a:pt x="72" y="409"/>
                  </a:lnTo>
                  <a:lnTo>
                    <a:pt x="80" y="413"/>
                  </a:lnTo>
                  <a:lnTo>
                    <a:pt x="86" y="414"/>
                  </a:lnTo>
                  <a:lnTo>
                    <a:pt x="90" y="415"/>
                  </a:lnTo>
                  <a:lnTo>
                    <a:pt x="98" y="416"/>
                  </a:lnTo>
                  <a:lnTo>
                    <a:pt x="108" y="415"/>
                  </a:lnTo>
                  <a:lnTo>
                    <a:pt x="119" y="414"/>
                  </a:lnTo>
                  <a:lnTo>
                    <a:pt x="131" y="412"/>
                  </a:lnTo>
                  <a:lnTo>
                    <a:pt x="143" y="410"/>
                  </a:lnTo>
                  <a:lnTo>
                    <a:pt x="154" y="409"/>
                  </a:lnTo>
                  <a:lnTo>
                    <a:pt x="163" y="408"/>
                  </a:lnTo>
                  <a:lnTo>
                    <a:pt x="170" y="408"/>
                  </a:lnTo>
                  <a:lnTo>
                    <a:pt x="178" y="411"/>
                  </a:lnTo>
                  <a:lnTo>
                    <a:pt x="187" y="414"/>
                  </a:lnTo>
                  <a:lnTo>
                    <a:pt x="197" y="417"/>
                  </a:lnTo>
                  <a:lnTo>
                    <a:pt x="209" y="421"/>
                  </a:lnTo>
                  <a:lnTo>
                    <a:pt x="218" y="425"/>
                  </a:lnTo>
                  <a:lnTo>
                    <a:pt x="226" y="428"/>
                  </a:lnTo>
                  <a:lnTo>
                    <a:pt x="232" y="431"/>
                  </a:lnTo>
                  <a:lnTo>
                    <a:pt x="233" y="431"/>
                  </a:lnTo>
                  <a:lnTo>
                    <a:pt x="233" y="433"/>
                  </a:lnTo>
                  <a:lnTo>
                    <a:pt x="232" y="438"/>
                  </a:lnTo>
                  <a:lnTo>
                    <a:pt x="232" y="445"/>
                  </a:lnTo>
                  <a:lnTo>
                    <a:pt x="231" y="453"/>
                  </a:lnTo>
                  <a:lnTo>
                    <a:pt x="230" y="462"/>
                  </a:lnTo>
                  <a:lnTo>
                    <a:pt x="229" y="471"/>
                  </a:lnTo>
                  <a:lnTo>
                    <a:pt x="228" y="481"/>
                  </a:lnTo>
                  <a:lnTo>
                    <a:pt x="228" y="488"/>
                  </a:lnTo>
                  <a:lnTo>
                    <a:pt x="229" y="497"/>
                  </a:lnTo>
                  <a:lnTo>
                    <a:pt x="230" y="507"/>
                  </a:lnTo>
                  <a:lnTo>
                    <a:pt x="232" y="518"/>
                  </a:lnTo>
                  <a:lnTo>
                    <a:pt x="234" y="530"/>
                  </a:lnTo>
                  <a:lnTo>
                    <a:pt x="236" y="542"/>
                  </a:lnTo>
                  <a:lnTo>
                    <a:pt x="238" y="553"/>
                  </a:lnTo>
                  <a:lnTo>
                    <a:pt x="238" y="562"/>
                  </a:lnTo>
                  <a:lnTo>
                    <a:pt x="236" y="569"/>
                  </a:lnTo>
                  <a:lnTo>
                    <a:pt x="234" y="573"/>
                  </a:lnTo>
                  <a:lnTo>
                    <a:pt x="233" y="577"/>
                  </a:lnTo>
                  <a:lnTo>
                    <a:pt x="232" y="581"/>
                  </a:lnTo>
                  <a:lnTo>
                    <a:pt x="232" y="585"/>
                  </a:lnTo>
                  <a:lnTo>
                    <a:pt x="232" y="588"/>
                  </a:lnTo>
                  <a:lnTo>
                    <a:pt x="232" y="590"/>
                  </a:lnTo>
                  <a:lnTo>
                    <a:pt x="232" y="592"/>
                  </a:lnTo>
                  <a:lnTo>
                    <a:pt x="232" y="592"/>
                  </a:lnTo>
                  <a:lnTo>
                    <a:pt x="238" y="609"/>
                  </a:lnTo>
                  <a:lnTo>
                    <a:pt x="239" y="609"/>
                  </a:lnTo>
                  <a:lnTo>
                    <a:pt x="243" y="609"/>
                  </a:lnTo>
                  <a:lnTo>
                    <a:pt x="249" y="609"/>
                  </a:lnTo>
                  <a:lnTo>
                    <a:pt x="255" y="609"/>
                  </a:lnTo>
                  <a:lnTo>
                    <a:pt x="261" y="609"/>
                  </a:lnTo>
                  <a:lnTo>
                    <a:pt x="268" y="609"/>
                  </a:lnTo>
                  <a:lnTo>
                    <a:pt x="274" y="610"/>
                  </a:lnTo>
                  <a:lnTo>
                    <a:pt x="278" y="612"/>
                  </a:lnTo>
                  <a:lnTo>
                    <a:pt x="283" y="613"/>
                  </a:lnTo>
                  <a:lnTo>
                    <a:pt x="288" y="615"/>
                  </a:lnTo>
                  <a:lnTo>
                    <a:pt x="294" y="616"/>
                  </a:lnTo>
                  <a:lnTo>
                    <a:pt x="301" y="618"/>
                  </a:lnTo>
                  <a:lnTo>
                    <a:pt x="307" y="619"/>
                  </a:lnTo>
                  <a:lnTo>
                    <a:pt x="312" y="620"/>
                  </a:lnTo>
                  <a:lnTo>
                    <a:pt x="317" y="621"/>
                  </a:lnTo>
                  <a:lnTo>
                    <a:pt x="319" y="620"/>
                  </a:lnTo>
                  <a:lnTo>
                    <a:pt x="322" y="619"/>
                  </a:lnTo>
                  <a:lnTo>
                    <a:pt x="325" y="618"/>
                  </a:lnTo>
                  <a:lnTo>
                    <a:pt x="327" y="616"/>
                  </a:lnTo>
                  <a:lnTo>
                    <a:pt x="330" y="614"/>
                  </a:lnTo>
                  <a:lnTo>
                    <a:pt x="331" y="611"/>
                  </a:lnTo>
                  <a:lnTo>
                    <a:pt x="331" y="609"/>
                  </a:lnTo>
                  <a:lnTo>
                    <a:pt x="329" y="607"/>
                  </a:lnTo>
                  <a:lnTo>
                    <a:pt x="325" y="604"/>
                  </a:lnTo>
                  <a:lnTo>
                    <a:pt x="318" y="602"/>
                  </a:lnTo>
                  <a:lnTo>
                    <a:pt x="310" y="598"/>
                  </a:lnTo>
                  <a:lnTo>
                    <a:pt x="301" y="594"/>
                  </a:lnTo>
                  <a:lnTo>
                    <a:pt x="293" y="590"/>
                  </a:lnTo>
                  <a:lnTo>
                    <a:pt x="285" y="586"/>
                  </a:lnTo>
                  <a:lnTo>
                    <a:pt x="278" y="581"/>
                  </a:lnTo>
                  <a:lnTo>
                    <a:pt x="274" y="577"/>
                  </a:lnTo>
                  <a:lnTo>
                    <a:pt x="272" y="573"/>
                  </a:lnTo>
                  <a:lnTo>
                    <a:pt x="272" y="568"/>
                  </a:lnTo>
                  <a:lnTo>
                    <a:pt x="272" y="563"/>
                  </a:lnTo>
                  <a:lnTo>
                    <a:pt x="273" y="557"/>
                  </a:lnTo>
                  <a:lnTo>
                    <a:pt x="273" y="550"/>
                  </a:lnTo>
                  <a:lnTo>
                    <a:pt x="274" y="543"/>
                  </a:lnTo>
                  <a:lnTo>
                    <a:pt x="275" y="535"/>
                  </a:lnTo>
                  <a:lnTo>
                    <a:pt x="277" y="528"/>
                  </a:lnTo>
                  <a:lnTo>
                    <a:pt x="278" y="520"/>
                  </a:lnTo>
                  <a:lnTo>
                    <a:pt x="280" y="511"/>
                  </a:lnTo>
                  <a:lnTo>
                    <a:pt x="282" y="501"/>
                  </a:lnTo>
                  <a:lnTo>
                    <a:pt x="284" y="491"/>
                  </a:lnTo>
                  <a:lnTo>
                    <a:pt x="285" y="481"/>
                  </a:lnTo>
                  <a:lnTo>
                    <a:pt x="286" y="471"/>
                  </a:lnTo>
                  <a:lnTo>
                    <a:pt x="287" y="464"/>
                  </a:lnTo>
                  <a:lnTo>
                    <a:pt x="287" y="458"/>
                  </a:lnTo>
                  <a:lnTo>
                    <a:pt x="287" y="454"/>
                  </a:lnTo>
                  <a:lnTo>
                    <a:pt x="287" y="453"/>
                  </a:lnTo>
                  <a:lnTo>
                    <a:pt x="289" y="451"/>
                  </a:lnTo>
                  <a:lnTo>
                    <a:pt x="290" y="448"/>
                  </a:lnTo>
                  <a:lnTo>
                    <a:pt x="292" y="445"/>
                  </a:lnTo>
                  <a:lnTo>
                    <a:pt x="294" y="441"/>
                  </a:lnTo>
                  <a:lnTo>
                    <a:pt x="295" y="437"/>
                  </a:lnTo>
                  <a:lnTo>
                    <a:pt x="296" y="433"/>
                  </a:lnTo>
                  <a:lnTo>
                    <a:pt x="295" y="429"/>
                  </a:lnTo>
                  <a:lnTo>
                    <a:pt x="294" y="424"/>
                  </a:lnTo>
                  <a:lnTo>
                    <a:pt x="293" y="419"/>
                  </a:lnTo>
                  <a:lnTo>
                    <a:pt x="291" y="414"/>
                  </a:lnTo>
                  <a:lnTo>
                    <a:pt x="290" y="408"/>
                  </a:lnTo>
                  <a:lnTo>
                    <a:pt x="285" y="403"/>
                  </a:lnTo>
                  <a:lnTo>
                    <a:pt x="279" y="397"/>
                  </a:lnTo>
                  <a:lnTo>
                    <a:pt x="272" y="392"/>
                  </a:lnTo>
                  <a:lnTo>
                    <a:pt x="261" y="386"/>
                  </a:lnTo>
                  <a:lnTo>
                    <a:pt x="249" y="381"/>
                  </a:lnTo>
                  <a:lnTo>
                    <a:pt x="240" y="376"/>
                  </a:lnTo>
                  <a:lnTo>
                    <a:pt x="233" y="371"/>
                  </a:lnTo>
                  <a:lnTo>
                    <a:pt x="226" y="366"/>
                  </a:lnTo>
                  <a:lnTo>
                    <a:pt x="221" y="362"/>
                  </a:lnTo>
                  <a:lnTo>
                    <a:pt x="216" y="359"/>
                  </a:lnTo>
                  <a:lnTo>
                    <a:pt x="210" y="356"/>
                  </a:lnTo>
                  <a:lnTo>
                    <a:pt x="204" y="354"/>
                  </a:lnTo>
                  <a:lnTo>
                    <a:pt x="197" y="351"/>
                  </a:lnTo>
                  <a:lnTo>
                    <a:pt x="190" y="349"/>
                  </a:lnTo>
                  <a:lnTo>
                    <a:pt x="183" y="345"/>
                  </a:lnTo>
                  <a:lnTo>
                    <a:pt x="177" y="341"/>
                  </a:lnTo>
                  <a:lnTo>
                    <a:pt x="171" y="338"/>
                  </a:lnTo>
                  <a:lnTo>
                    <a:pt x="167" y="334"/>
                  </a:lnTo>
                  <a:lnTo>
                    <a:pt x="164" y="333"/>
                  </a:lnTo>
                  <a:lnTo>
                    <a:pt x="163" y="332"/>
                  </a:lnTo>
                  <a:lnTo>
                    <a:pt x="143" y="236"/>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43" name="Freeform 39"/>
            <p:cNvSpPr>
              <a:spLocks/>
            </p:cNvSpPr>
            <p:nvPr/>
          </p:nvSpPr>
          <p:spPr bwMode="auto">
            <a:xfrm>
              <a:off x="1196" y="1134"/>
              <a:ext cx="32" cy="135"/>
            </a:xfrm>
            <a:custGeom>
              <a:avLst/>
              <a:gdLst>
                <a:gd name="T0" fmla="*/ 15 w 32"/>
                <a:gd name="T1" fmla="*/ 111 h 135"/>
                <a:gd name="T2" fmla="*/ 13 w 32"/>
                <a:gd name="T3" fmla="*/ 101 h 135"/>
                <a:gd name="T4" fmla="*/ 12 w 32"/>
                <a:gd name="T5" fmla="*/ 87 h 135"/>
                <a:gd name="T6" fmla="*/ 13 w 32"/>
                <a:gd name="T7" fmla="*/ 71 h 135"/>
                <a:gd name="T8" fmla="*/ 16 w 32"/>
                <a:gd name="T9" fmla="*/ 58 h 135"/>
                <a:gd name="T10" fmla="*/ 17 w 32"/>
                <a:gd name="T11" fmla="*/ 48 h 135"/>
                <a:gd name="T12" fmla="*/ 17 w 32"/>
                <a:gd name="T13" fmla="*/ 39 h 135"/>
                <a:gd name="T14" fmla="*/ 15 w 32"/>
                <a:gd name="T15" fmla="*/ 29 h 135"/>
                <a:gd name="T16" fmla="*/ 12 w 32"/>
                <a:gd name="T17" fmla="*/ 22 h 135"/>
                <a:gd name="T18" fmla="*/ 10 w 32"/>
                <a:gd name="T19" fmla="*/ 17 h 135"/>
                <a:gd name="T20" fmla="*/ 6 w 32"/>
                <a:gd name="T21" fmla="*/ 10 h 135"/>
                <a:gd name="T22" fmla="*/ 2 w 32"/>
                <a:gd name="T23" fmla="*/ 3 h 135"/>
                <a:gd name="T24" fmla="*/ 1 w 32"/>
                <a:gd name="T25" fmla="*/ 5 h 135"/>
                <a:gd name="T26" fmla="*/ 5 w 32"/>
                <a:gd name="T27" fmla="*/ 14 h 135"/>
                <a:gd name="T28" fmla="*/ 7 w 32"/>
                <a:gd name="T29" fmla="*/ 22 h 135"/>
                <a:gd name="T30" fmla="*/ 8 w 32"/>
                <a:gd name="T31" fmla="*/ 34 h 135"/>
                <a:gd name="T32" fmla="*/ 9 w 32"/>
                <a:gd name="T33" fmla="*/ 55 h 135"/>
                <a:gd name="T34" fmla="*/ 8 w 32"/>
                <a:gd name="T35" fmla="*/ 70 h 135"/>
                <a:gd name="T36" fmla="*/ 6 w 32"/>
                <a:gd name="T37" fmla="*/ 81 h 135"/>
                <a:gd name="T38" fmla="*/ 6 w 32"/>
                <a:gd name="T39" fmla="*/ 93 h 135"/>
                <a:gd name="T40" fmla="*/ 7 w 32"/>
                <a:gd name="T41" fmla="*/ 106 h 135"/>
                <a:gd name="T42" fmla="*/ 10 w 32"/>
                <a:gd name="T43" fmla="*/ 116 h 135"/>
                <a:gd name="T44" fmla="*/ 12 w 32"/>
                <a:gd name="T45" fmla="*/ 123 h 135"/>
                <a:gd name="T46" fmla="*/ 15 w 32"/>
                <a:gd name="T47" fmla="*/ 127 h 135"/>
                <a:gd name="T48" fmla="*/ 20 w 32"/>
                <a:gd name="T49" fmla="*/ 129 h 135"/>
                <a:gd name="T50" fmla="*/ 24 w 32"/>
                <a:gd name="T51" fmla="*/ 132 h 135"/>
                <a:gd name="T52" fmla="*/ 27 w 32"/>
                <a:gd name="T53" fmla="*/ 133 h 135"/>
                <a:gd name="T54" fmla="*/ 30 w 32"/>
                <a:gd name="T55" fmla="*/ 134 h 135"/>
                <a:gd name="T56" fmla="*/ 28 w 32"/>
                <a:gd name="T57" fmla="*/ 131 h 135"/>
                <a:gd name="T58" fmla="*/ 23 w 32"/>
                <a:gd name="T59" fmla="*/ 127 h 135"/>
                <a:gd name="T60" fmla="*/ 19 w 32"/>
                <a:gd name="T61" fmla="*/ 121 h 135"/>
                <a:gd name="T62" fmla="*/ 15 w 32"/>
                <a:gd name="T63" fmla="*/ 1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135">
                  <a:moveTo>
                    <a:pt x="15" y="114"/>
                  </a:moveTo>
                  <a:lnTo>
                    <a:pt x="15" y="111"/>
                  </a:lnTo>
                  <a:lnTo>
                    <a:pt x="14" y="107"/>
                  </a:lnTo>
                  <a:lnTo>
                    <a:pt x="13" y="101"/>
                  </a:lnTo>
                  <a:lnTo>
                    <a:pt x="12" y="95"/>
                  </a:lnTo>
                  <a:lnTo>
                    <a:pt x="12" y="87"/>
                  </a:lnTo>
                  <a:lnTo>
                    <a:pt x="12" y="80"/>
                  </a:lnTo>
                  <a:lnTo>
                    <a:pt x="13" y="71"/>
                  </a:lnTo>
                  <a:lnTo>
                    <a:pt x="15" y="63"/>
                  </a:lnTo>
                  <a:lnTo>
                    <a:pt x="16" y="58"/>
                  </a:lnTo>
                  <a:lnTo>
                    <a:pt x="17" y="53"/>
                  </a:lnTo>
                  <a:lnTo>
                    <a:pt x="17" y="48"/>
                  </a:lnTo>
                  <a:lnTo>
                    <a:pt x="17" y="43"/>
                  </a:lnTo>
                  <a:lnTo>
                    <a:pt x="17" y="39"/>
                  </a:lnTo>
                  <a:lnTo>
                    <a:pt x="16" y="34"/>
                  </a:lnTo>
                  <a:lnTo>
                    <a:pt x="15" y="29"/>
                  </a:lnTo>
                  <a:lnTo>
                    <a:pt x="13" y="23"/>
                  </a:lnTo>
                  <a:lnTo>
                    <a:pt x="12" y="22"/>
                  </a:lnTo>
                  <a:lnTo>
                    <a:pt x="11" y="19"/>
                  </a:lnTo>
                  <a:lnTo>
                    <a:pt x="10" y="17"/>
                  </a:lnTo>
                  <a:lnTo>
                    <a:pt x="8" y="13"/>
                  </a:lnTo>
                  <a:lnTo>
                    <a:pt x="6" y="10"/>
                  </a:lnTo>
                  <a:lnTo>
                    <a:pt x="4" y="6"/>
                  </a:lnTo>
                  <a:lnTo>
                    <a:pt x="2" y="3"/>
                  </a:lnTo>
                  <a:lnTo>
                    <a:pt x="0" y="0"/>
                  </a:lnTo>
                  <a:lnTo>
                    <a:pt x="1" y="5"/>
                  </a:lnTo>
                  <a:lnTo>
                    <a:pt x="4" y="10"/>
                  </a:lnTo>
                  <a:lnTo>
                    <a:pt x="5" y="14"/>
                  </a:lnTo>
                  <a:lnTo>
                    <a:pt x="6" y="17"/>
                  </a:lnTo>
                  <a:lnTo>
                    <a:pt x="7" y="22"/>
                  </a:lnTo>
                  <a:lnTo>
                    <a:pt x="8" y="28"/>
                  </a:lnTo>
                  <a:lnTo>
                    <a:pt x="8" y="34"/>
                  </a:lnTo>
                  <a:lnTo>
                    <a:pt x="9" y="44"/>
                  </a:lnTo>
                  <a:lnTo>
                    <a:pt x="9" y="55"/>
                  </a:lnTo>
                  <a:lnTo>
                    <a:pt x="9" y="64"/>
                  </a:lnTo>
                  <a:lnTo>
                    <a:pt x="8" y="70"/>
                  </a:lnTo>
                  <a:lnTo>
                    <a:pt x="7" y="76"/>
                  </a:lnTo>
                  <a:lnTo>
                    <a:pt x="6" y="81"/>
                  </a:lnTo>
                  <a:lnTo>
                    <a:pt x="6" y="87"/>
                  </a:lnTo>
                  <a:lnTo>
                    <a:pt x="6" y="93"/>
                  </a:lnTo>
                  <a:lnTo>
                    <a:pt x="6" y="99"/>
                  </a:lnTo>
                  <a:lnTo>
                    <a:pt x="7" y="106"/>
                  </a:lnTo>
                  <a:lnTo>
                    <a:pt x="8" y="112"/>
                  </a:lnTo>
                  <a:lnTo>
                    <a:pt x="10" y="116"/>
                  </a:lnTo>
                  <a:lnTo>
                    <a:pt x="10" y="120"/>
                  </a:lnTo>
                  <a:lnTo>
                    <a:pt x="12" y="123"/>
                  </a:lnTo>
                  <a:lnTo>
                    <a:pt x="14" y="125"/>
                  </a:lnTo>
                  <a:lnTo>
                    <a:pt x="15" y="127"/>
                  </a:lnTo>
                  <a:lnTo>
                    <a:pt x="18" y="128"/>
                  </a:lnTo>
                  <a:lnTo>
                    <a:pt x="20" y="129"/>
                  </a:lnTo>
                  <a:lnTo>
                    <a:pt x="21" y="131"/>
                  </a:lnTo>
                  <a:lnTo>
                    <a:pt x="24" y="132"/>
                  </a:lnTo>
                  <a:lnTo>
                    <a:pt x="25" y="132"/>
                  </a:lnTo>
                  <a:lnTo>
                    <a:pt x="27" y="133"/>
                  </a:lnTo>
                  <a:lnTo>
                    <a:pt x="29" y="133"/>
                  </a:lnTo>
                  <a:lnTo>
                    <a:pt x="30" y="134"/>
                  </a:lnTo>
                  <a:lnTo>
                    <a:pt x="31" y="134"/>
                  </a:lnTo>
                  <a:lnTo>
                    <a:pt x="28" y="131"/>
                  </a:lnTo>
                  <a:lnTo>
                    <a:pt x="25" y="129"/>
                  </a:lnTo>
                  <a:lnTo>
                    <a:pt x="23" y="127"/>
                  </a:lnTo>
                  <a:lnTo>
                    <a:pt x="20" y="123"/>
                  </a:lnTo>
                  <a:lnTo>
                    <a:pt x="19" y="121"/>
                  </a:lnTo>
                  <a:lnTo>
                    <a:pt x="17" y="118"/>
                  </a:lnTo>
                  <a:lnTo>
                    <a:pt x="15" y="116"/>
                  </a:lnTo>
                  <a:lnTo>
                    <a:pt x="15" y="114"/>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44" name="Freeform 40"/>
            <p:cNvSpPr>
              <a:spLocks/>
            </p:cNvSpPr>
            <p:nvPr/>
          </p:nvSpPr>
          <p:spPr bwMode="auto">
            <a:xfrm>
              <a:off x="1274" y="940"/>
              <a:ext cx="28" cy="68"/>
            </a:xfrm>
            <a:custGeom>
              <a:avLst/>
              <a:gdLst>
                <a:gd name="T0" fmla="*/ 21 w 28"/>
                <a:gd name="T1" fmla="*/ 0 h 68"/>
                <a:gd name="T2" fmla="*/ 21 w 28"/>
                <a:gd name="T3" fmla="*/ 0 h 68"/>
                <a:gd name="T4" fmla="*/ 20 w 28"/>
                <a:gd name="T5" fmla="*/ 2 h 68"/>
                <a:gd name="T6" fmla="*/ 18 w 28"/>
                <a:gd name="T7" fmla="*/ 5 h 68"/>
                <a:gd name="T8" fmla="*/ 16 w 28"/>
                <a:gd name="T9" fmla="*/ 9 h 68"/>
                <a:gd name="T10" fmla="*/ 14 w 28"/>
                <a:gd name="T11" fmla="*/ 14 h 68"/>
                <a:gd name="T12" fmla="*/ 13 w 28"/>
                <a:gd name="T13" fmla="*/ 19 h 68"/>
                <a:gd name="T14" fmla="*/ 13 w 28"/>
                <a:gd name="T15" fmla="*/ 26 h 68"/>
                <a:gd name="T16" fmla="*/ 14 w 28"/>
                <a:gd name="T17" fmla="*/ 32 h 68"/>
                <a:gd name="T18" fmla="*/ 16 w 28"/>
                <a:gd name="T19" fmla="*/ 39 h 68"/>
                <a:gd name="T20" fmla="*/ 18 w 28"/>
                <a:gd name="T21" fmla="*/ 44 h 68"/>
                <a:gd name="T22" fmla="*/ 20 w 28"/>
                <a:gd name="T23" fmla="*/ 50 h 68"/>
                <a:gd name="T24" fmla="*/ 22 w 28"/>
                <a:gd name="T25" fmla="*/ 55 h 68"/>
                <a:gd name="T26" fmla="*/ 24 w 28"/>
                <a:gd name="T27" fmla="*/ 59 h 68"/>
                <a:gd name="T28" fmla="*/ 25 w 28"/>
                <a:gd name="T29" fmla="*/ 61 h 68"/>
                <a:gd name="T30" fmla="*/ 26 w 28"/>
                <a:gd name="T31" fmla="*/ 63 h 68"/>
                <a:gd name="T32" fmla="*/ 27 w 28"/>
                <a:gd name="T33" fmla="*/ 64 h 68"/>
                <a:gd name="T34" fmla="*/ 18 w 28"/>
                <a:gd name="T35" fmla="*/ 67 h 68"/>
                <a:gd name="T36" fmla="*/ 17 w 28"/>
                <a:gd name="T37" fmla="*/ 66 h 68"/>
                <a:gd name="T38" fmla="*/ 16 w 28"/>
                <a:gd name="T39" fmla="*/ 64 h 68"/>
                <a:gd name="T40" fmla="*/ 13 w 28"/>
                <a:gd name="T41" fmla="*/ 61 h 68"/>
                <a:gd name="T42" fmla="*/ 11 w 28"/>
                <a:gd name="T43" fmla="*/ 58 h 68"/>
                <a:gd name="T44" fmla="*/ 8 w 28"/>
                <a:gd name="T45" fmla="*/ 54 h 68"/>
                <a:gd name="T46" fmla="*/ 6 w 28"/>
                <a:gd name="T47" fmla="*/ 49 h 68"/>
                <a:gd name="T48" fmla="*/ 4 w 28"/>
                <a:gd name="T49" fmla="*/ 44 h 68"/>
                <a:gd name="T50" fmla="*/ 2 w 28"/>
                <a:gd name="T51" fmla="*/ 38 h 68"/>
                <a:gd name="T52" fmla="*/ 1 w 28"/>
                <a:gd name="T53" fmla="*/ 31 h 68"/>
                <a:gd name="T54" fmla="*/ 0 w 28"/>
                <a:gd name="T55" fmla="*/ 26 h 68"/>
                <a:gd name="T56" fmla="*/ 0 w 28"/>
                <a:gd name="T57" fmla="*/ 21 h 68"/>
                <a:gd name="T58" fmla="*/ 0 w 28"/>
                <a:gd name="T59" fmla="*/ 17 h 68"/>
                <a:gd name="T60" fmla="*/ 0 w 28"/>
                <a:gd name="T61" fmla="*/ 13 h 68"/>
                <a:gd name="T62" fmla="*/ 1 w 28"/>
                <a:gd name="T63" fmla="*/ 11 h 68"/>
                <a:gd name="T64" fmla="*/ 2 w 28"/>
                <a:gd name="T65" fmla="*/ 8 h 68"/>
                <a:gd name="T66" fmla="*/ 3 w 28"/>
                <a:gd name="T67" fmla="*/ 6 h 68"/>
                <a:gd name="T68" fmla="*/ 6 w 28"/>
                <a:gd name="T69" fmla="*/ 4 h 68"/>
                <a:gd name="T70" fmla="*/ 8 w 28"/>
                <a:gd name="T71" fmla="*/ 1 h 68"/>
                <a:gd name="T72" fmla="*/ 12 w 28"/>
                <a:gd name="T73" fmla="*/ 0 h 68"/>
                <a:gd name="T74" fmla="*/ 14 w 28"/>
                <a:gd name="T75" fmla="*/ 0 h 68"/>
                <a:gd name="T76" fmla="*/ 17 w 28"/>
                <a:gd name="T77" fmla="*/ 0 h 68"/>
                <a:gd name="T78" fmla="*/ 20 w 28"/>
                <a:gd name="T79" fmla="*/ 0 h 68"/>
                <a:gd name="T80" fmla="*/ 21 w 28"/>
                <a:gd name="T81" fmla="*/ 0 h 68"/>
                <a:gd name="T82" fmla="*/ 21 w 28"/>
                <a:gd name="T83"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 h="68">
                  <a:moveTo>
                    <a:pt x="21" y="0"/>
                  </a:moveTo>
                  <a:lnTo>
                    <a:pt x="21" y="0"/>
                  </a:lnTo>
                  <a:lnTo>
                    <a:pt x="20" y="2"/>
                  </a:lnTo>
                  <a:lnTo>
                    <a:pt x="18" y="5"/>
                  </a:lnTo>
                  <a:lnTo>
                    <a:pt x="16" y="9"/>
                  </a:lnTo>
                  <a:lnTo>
                    <a:pt x="14" y="14"/>
                  </a:lnTo>
                  <a:lnTo>
                    <a:pt x="13" y="19"/>
                  </a:lnTo>
                  <a:lnTo>
                    <a:pt x="13" y="26"/>
                  </a:lnTo>
                  <a:lnTo>
                    <a:pt x="14" y="32"/>
                  </a:lnTo>
                  <a:lnTo>
                    <a:pt x="16" y="39"/>
                  </a:lnTo>
                  <a:lnTo>
                    <a:pt x="18" y="44"/>
                  </a:lnTo>
                  <a:lnTo>
                    <a:pt x="20" y="50"/>
                  </a:lnTo>
                  <a:lnTo>
                    <a:pt x="22" y="55"/>
                  </a:lnTo>
                  <a:lnTo>
                    <a:pt x="24" y="59"/>
                  </a:lnTo>
                  <a:lnTo>
                    <a:pt x="25" y="61"/>
                  </a:lnTo>
                  <a:lnTo>
                    <a:pt x="26" y="63"/>
                  </a:lnTo>
                  <a:lnTo>
                    <a:pt x="27" y="64"/>
                  </a:lnTo>
                  <a:lnTo>
                    <a:pt x="18" y="67"/>
                  </a:lnTo>
                  <a:lnTo>
                    <a:pt x="17" y="66"/>
                  </a:lnTo>
                  <a:lnTo>
                    <a:pt x="16" y="64"/>
                  </a:lnTo>
                  <a:lnTo>
                    <a:pt x="13" y="61"/>
                  </a:lnTo>
                  <a:lnTo>
                    <a:pt x="11" y="58"/>
                  </a:lnTo>
                  <a:lnTo>
                    <a:pt x="8" y="54"/>
                  </a:lnTo>
                  <a:lnTo>
                    <a:pt x="6" y="49"/>
                  </a:lnTo>
                  <a:lnTo>
                    <a:pt x="4" y="44"/>
                  </a:lnTo>
                  <a:lnTo>
                    <a:pt x="2" y="38"/>
                  </a:lnTo>
                  <a:lnTo>
                    <a:pt x="1" y="31"/>
                  </a:lnTo>
                  <a:lnTo>
                    <a:pt x="0" y="26"/>
                  </a:lnTo>
                  <a:lnTo>
                    <a:pt x="0" y="21"/>
                  </a:lnTo>
                  <a:lnTo>
                    <a:pt x="0" y="17"/>
                  </a:lnTo>
                  <a:lnTo>
                    <a:pt x="0" y="13"/>
                  </a:lnTo>
                  <a:lnTo>
                    <a:pt x="1" y="11"/>
                  </a:lnTo>
                  <a:lnTo>
                    <a:pt x="2" y="8"/>
                  </a:lnTo>
                  <a:lnTo>
                    <a:pt x="3" y="6"/>
                  </a:lnTo>
                  <a:lnTo>
                    <a:pt x="6" y="4"/>
                  </a:lnTo>
                  <a:lnTo>
                    <a:pt x="8" y="1"/>
                  </a:lnTo>
                  <a:lnTo>
                    <a:pt x="12" y="0"/>
                  </a:lnTo>
                  <a:lnTo>
                    <a:pt x="14" y="0"/>
                  </a:lnTo>
                  <a:lnTo>
                    <a:pt x="17" y="0"/>
                  </a:lnTo>
                  <a:lnTo>
                    <a:pt x="20" y="0"/>
                  </a:lnTo>
                  <a:lnTo>
                    <a:pt x="21" y="0"/>
                  </a:lnTo>
                  <a:lnTo>
                    <a:pt x="21"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45" name="Freeform 41"/>
            <p:cNvSpPr>
              <a:spLocks/>
            </p:cNvSpPr>
            <p:nvPr/>
          </p:nvSpPr>
          <p:spPr bwMode="auto">
            <a:xfrm>
              <a:off x="1294" y="1006"/>
              <a:ext cx="67" cy="50"/>
            </a:xfrm>
            <a:custGeom>
              <a:avLst/>
              <a:gdLst>
                <a:gd name="T0" fmla="*/ 66 w 67"/>
                <a:gd name="T1" fmla="*/ 49 h 50"/>
                <a:gd name="T2" fmla="*/ 64 w 67"/>
                <a:gd name="T3" fmla="*/ 49 h 50"/>
                <a:gd name="T4" fmla="*/ 62 w 67"/>
                <a:gd name="T5" fmla="*/ 49 h 50"/>
                <a:gd name="T6" fmla="*/ 59 w 67"/>
                <a:gd name="T7" fmla="*/ 49 h 50"/>
                <a:gd name="T8" fmla="*/ 55 w 67"/>
                <a:gd name="T9" fmla="*/ 49 h 50"/>
                <a:gd name="T10" fmla="*/ 49 w 67"/>
                <a:gd name="T11" fmla="*/ 47 h 50"/>
                <a:gd name="T12" fmla="*/ 44 w 67"/>
                <a:gd name="T13" fmla="*/ 45 h 50"/>
                <a:gd name="T14" fmla="*/ 37 w 67"/>
                <a:gd name="T15" fmla="*/ 42 h 50"/>
                <a:gd name="T16" fmla="*/ 30 w 67"/>
                <a:gd name="T17" fmla="*/ 40 h 50"/>
                <a:gd name="T18" fmla="*/ 23 w 67"/>
                <a:gd name="T19" fmla="*/ 35 h 50"/>
                <a:gd name="T20" fmla="*/ 17 w 67"/>
                <a:gd name="T21" fmla="*/ 29 h 50"/>
                <a:gd name="T22" fmla="*/ 12 w 67"/>
                <a:gd name="T23" fmla="*/ 23 h 50"/>
                <a:gd name="T24" fmla="*/ 8 w 67"/>
                <a:gd name="T25" fmla="*/ 16 h 50"/>
                <a:gd name="T26" fmla="*/ 5 w 67"/>
                <a:gd name="T27" fmla="*/ 10 h 50"/>
                <a:gd name="T28" fmla="*/ 2 w 67"/>
                <a:gd name="T29" fmla="*/ 5 h 50"/>
                <a:gd name="T30" fmla="*/ 0 w 67"/>
                <a:gd name="T31" fmla="*/ 1 h 50"/>
                <a:gd name="T32" fmla="*/ 0 w 67"/>
                <a:gd name="T33" fmla="*/ 0 h 50"/>
                <a:gd name="T34" fmla="*/ 1 w 67"/>
                <a:gd name="T35" fmla="*/ 0 h 50"/>
                <a:gd name="T36" fmla="*/ 2 w 67"/>
                <a:gd name="T37" fmla="*/ 0 h 50"/>
                <a:gd name="T38" fmla="*/ 4 w 67"/>
                <a:gd name="T39" fmla="*/ 4 h 50"/>
                <a:gd name="T40" fmla="*/ 5 w 67"/>
                <a:gd name="T41" fmla="*/ 9 h 50"/>
                <a:gd name="T42" fmla="*/ 9 w 67"/>
                <a:gd name="T43" fmla="*/ 15 h 50"/>
                <a:gd name="T44" fmla="*/ 13 w 67"/>
                <a:gd name="T45" fmla="*/ 22 h 50"/>
                <a:gd name="T46" fmla="*/ 18 w 67"/>
                <a:gd name="T47" fmla="*/ 28 h 50"/>
                <a:gd name="T48" fmla="*/ 24 w 67"/>
                <a:gd name="T49" fmla="*/ 34 h 50"/>
                <a:gd name="T50" fmla="*/ 31 w 67"/>
                <a:gd name="T51" fmla="*/ 38 h 50"/>
                <a:gd name="T52" fmla="*/ 38 w 67"/>
                <a:gd name="T53" fmla="*/ 42 h 50"/>
                <a:gd name="T54" fmla="*/ 44 w 67"/>
                <a:gd name="T55" fmla="*/ 44 h 50"/>
                <a:gd name="T56" fmla="*/ 49 w 67"/>
                <a:gd name="T57" fmla="*/ 45 h 50"/>
                <a:gd name="T58" fmla="*/ 55 w 67"/>
                <a:gd name="T59" fmla="*/ 47 h 50"/>
                <a:gd name="T60" fmla="*/ 59 w 67"/>
                <a:gd name="T61" fmla="*/ 47 h 50"/>
                <a:gd name="T62" fmla="*/ 61 w 67"/>
                <a:gd name="T63" fmla="*/ 47 h 50"/>
                <a:gd name="T64" fmla="*/ 64 w 67"/>
                <a:gd name="T65" fmla="*/ 47 h 50"/>
                <a:gd name="T66" fmla="*/ 65 w 67"/>
                <a:gd name="T67" fmla="*/ 47 h 50"/>
                <a:gd name="T68" fmla="*/ 66 w 67"/>
                <a:gd name="T69"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 h="50">
                  <a:moveTo>
                    <a:pt x="66" y="49"/>
                  </a:moveTo>
                  <a:lnTo>
                    <a:pt x="64" y="49"/>
                  </a:lnTo>
                  <a:lnTo>
                    <a:pt x="62" y="49"/>
                  </a:lnTo>
                  <a:lnTo>
                    <a:pt x="59" y="49"/>
                  </a:lnTo>
                  <a:lnTo>
                    <a:pt x="55" y="49"/>
                  </a:lnTo>
                  <a:lnTo>
                    <a:pt x="49" y="47"/>
                  </a:lnTo>
                  <a:lnTo>
                    <a:pt x="44" y="45"/>
                  </a:lnTo>
                  <a:lnTo>
                    <a:pt x="37" y="42"/>
                  </a:lnTo>
                  <a:lnTo>
                    <a:pt x="30" y="40"/>
                  </a:lnTo>
                  <a:lnTo>
                    <a:pt x="23" y="35"/>
                  </a:lnTo>
                  <a:lnTo>
                    <a:pt x="17" y="29"/>
                  </a:lnTo>
                  <a:lnTo>
                    <a:pt x="12" y="23"/>
                  </a:lnTo>
                  <a:lnTo>
                    <a:pt x="8" y="16"/>
                  </a:lnTo>
                  <a:lnTo>
                    <a:pt x="5" y="10"/>
                  </a:lnTo>
                  <a:lnTo>
                    <a:pt x="2" y="5"/>
                  </a:lnTo>
                  <a:lnTo>
                    <a:pt x="0" y="1"/>
                  </a:lnTo>
                  <a:lnTo>
                    <a:pt x="0" y="0"/>
                  </a:lnTo>
                  <a:lnTo>
                    <a:pt x="1" y="0"/>
                  </a:lnTo>
                  <a:lnTo>
                    <a:pt x="2" y="0"/>
                  </a:lnTo>
                  <a:lnTo>
                    <a:pt x="4" y="4"/>
                  </a:lnTo>
                  <a:lnTo>
                    <a:pt x="5" y="9"/>
                  </a:lnTo>
                  <a:lnTo>
                    <a:pt x="9" y="15"/>
                  </a:lnTo>
                  <a:lnTo>
                    <a:pt x="13" y="22"/>
                  </a:lnTo>
                  <a:lnTo>
                    <a:pt x="18" y="28"/>
                  </a:lnTo>
                  <a:lnTo>
                    <a:pt x="24" y="34"/>
                  </a:lnTo>
                  <a:lnTo>
                    <a:pt x="31" y="38"/>
                  </a:lnTo>
                  <a:lnTo>
                    <a:pt x="38" y="42"/>
                  </a:lnTo>
                  <a:lnTo>
                    <a:pt x="44" y="44"/>
                  </a:lnTo>
                  <a:lnTo>
                    <a:pt x="49" y="45"/>
                  </a:lnTo>
                  <a:lnTo>
                    <a:pt x="55" y="47"/>
                  </a:lnTo>
                  <a:lnTo>
                    <a:pt x="59" y="47"/>
                  </a:lnTo>
                  <a:lnTo>
                    <a:pt x="61" y="47"/>
                  </a:lnTo>
                  <a:lnTo>
                    <a:pt x="64" y="47"/>
                  </a:lnTo>
                  <a:lnTo>
                    <a:pt x="65" y="47"/>
                  </a:lnTo>
                  <a:lnTo>
                    <a:pt x="66" y="49"/>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46" name="Freeform 42"/>
            <p:cNvSpPr>
              <a:spLocks/>
            </p:cNvSpPr>
            <p:nvPr/>
          </p:nvSpPr>
          <p:spPr bwMode="auto">
            <a:xfrm>
              <a:off x="1356" y="1050"/>
              <a:ext cx="17" cy="17"/>
            </a:xfrm>
            <a:custGeom>
              <a:avLst/>
              <a:gdLst>
                <a:gd name="T0" fmla="*/ 3 w 17"/>
                <a:gd name="T1" fmla="*/ 2 h 17"/>
                <a:gd name="T2" fmla="*/ 3 w 17"/>
                <a:gd name="T3" fmla="*/ 2 h 17"/>
                <a:gd name="T4" fmla="*/ 3 w 17"/>
                <a:gd name="T5" fmla="*/ 2 h 17"/>
                <a:gd name="T6" fmla="*/ 4 w 17"/>
                <a:gd name="T7" fmla="*/ 2 h 17"/>
                <a:gd name="T8" fmla="*/ 4 w 17"/>
                <a:gd name="T9" fmla="*/ 2 h 17"/>
                <a:gd name="T10" fmla="*/ 6 w 17"/>
                <a:gd name="T11" fmla="*/ 2 h 17"/>
                <a:gd name="T12" fmla="*/ 6 w 17"/>
                <a:gd name="T13" fmla="*/ 2 h 17"/>
                <a:gd name="T14" fmla="*/ 8 w 17"/>
                <a:gd name="T15" fmla="*/ 2 h 17"/>
                <a:gd name="T16" fmla="*/ 8 w 17"/>
                <a:gd name="T17" fmla="*/ 2 h 17"/>
                <a:gd name="T18" fmla="*/ 9 w 17"/>
                <a:gd name="T19" fmla="*/ 0 h 17"/>
                <a:gd name="T20" fmla="*/ 9 w 17"/>
                <a:gd name="T21" fmla="*/ 0 h 17"/>
                <a:gd name="T22" fmla="*/ 11 w 17"/>
                <a:gd name="T23" fmla="*/ 0 h 17"/>
                <a:gd name="T24" fmla="*/ 11 w 17"/>
                <a:gd name="T25" fmla="*/ 2 h 17"/>
                <a:gd name="T26" fmla="*/ 12 w 17"/>
                <a:gd name="T27" fmla="*/ 2 h 17"/>
                <a:gd name="T28" fmla="*/ 12 w 17"/>
                <a:gd name="T29" fmla="*/ 2 h 17"/>
                <a:gd name="T30" fmla="*/ 14 w 17"/>
                <a:gd name="T31" fmla="*/ 2 h 17"/>
                <a:gd name="T32" fmla="*/ 14 w 17"/>
                <a:gd name="T33" fmla="*/ 4 h 17"/>
                <a:gd name="T34" fmla="*/ 14 w 17"/>
                <a:gd name="T35" fmla="*/ 6 h 17"/>
                <a:gd name="T36" fmla="*/ 14 w 17"/>
                <a:gd name="T37" fmla="*/ 6 h 17"/>
                <a:gd name="T38" fmla="*/ 16 w 17"/>
                <a:gd name="T39" fmla="*/ 8 h 17"/>
                <a:gd name="T40" fmla="*/ 16 w 17"/>
                <a:gd name="T41" fmla="*/ 10 h 17"/>
                <a:gd name="T42" fmla="*/ 14 w 17"/>
                <a:gd name="T43" fmla="*/ 10 h 17"/>
                <a:gd name="T44" fmla="*/ 14 w 17"/>
                <a:gd name="T45" fmla="*/ 12 h 17"/>
                <a:gd name="T46" fmla="*/ 12 w 17"/>
                <a:gd name="T47" fmla="*/ 12 h 17"/>
                <a:gd name="T48" fmla="*/ 12 w 17"/>
                <a:gd name="T49" fmla="*/ 14 h 17"/>
                <a:gd name="T50" fmla="*/ 11 w 17"/>
                <a:gd name="T51" fmla="*/ 14 h 17"/>
                <a:gd name="T52" fmla="*/ 9 w 17"/>
                <a:gd name="T53" fmla="*/ 14 h 17"/>
                <a:gd name="T54" fmla="*/ 9 w 17"/>
                <a:gd name="T55" fmla="*/ 14 h 17"/>
                <a:gd name="T56" fmla="*/ 8 w 17"/>
                <a:gd name="T57" fmla="*/ 16 h 17"/>
                <a:gd name="T58" fmla="*/ 6 w 17"/>
                <a:gd name="T59" fmla="*/ 16 h 17"/>
                <a:gd name="T60" fmla="*/ 6 w 17"/>
                <a:gd name="T61" fmla="*/ 16 h 17"/>
                <a:gd name="T62" fmla="*/ 4 w 17"/>
                <a:gd name="T63" fmla="*/ 14 h 17"/>
                <a:gd name="T64" fmla="*/ 4 w 17"/>
                <a:gd name="T65" fmla="*/ 14 h 17"/>
                <a:gd name="T66" fmla="*/ 3 w 17"/>
                <a:gd name="T67" fmla="*/ 14 h 17"/>
                <a:gd name="T68" fmla="*/ 1 w 17"/>
                <a:gd name="T69" fmla="*/ 12 h 17"/>
                <a:gd name="T70" fmla="*/ 1 w 17"/>
                <a:gd name="T71" fmla="*/ 10 h 17"/>
                <a:gd name="T72" fmla="*/ 1 w 17"/>
                <a:gd name="T73" fmla="*/ 8 h 17"/>
                <a:gd name="T74" fmla="*/ 0 w 17"/>
                <a:gd name="T75" fmla="*/ 8 h 17"/>
                <a:gd name="T76" fmla="*/ 0 w 17"/>
                <a:gd name="T77" fmla="*/ 6 h 17"/>
                <a:gd name="T78" fmla="*/ 0 w 17"/>
                <a:gd name="T79" fmla="*/ 6 h 17"/>
                <a:gd name="T80" fmla="*/ 0 w 17"/>
                <a:gd name="T81" fmla="*/ 6 h 17"/>
                <a:gd name="T82" fmla="*/ 3 w 17"/>
                <a:gd name="T8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 h="17">
                  <a:moveTo>
                    <a:pt x="3" y="2"/>
                  </a:moveTo>
                  <a:lnTo>
                    <a:pt x="3" y="2"/>
                  </a:lnTo>
                  <a:lnTo>
                    <a:pt x="3" y="2"/>
                  </a:lnTo>
                  <a:lnTo>
                    <a:pt x="4" y="2"/>
                  </a:lnTo>
                  <a:lnTo>
                    <a:pt x="4" y="2"/>
                  </a:lnTo>
                  <a:lnTo>
                    <a:pt x="6" y="2"/>
                  </a:lnTo>
                  <a:lnTo>
                    <a:pt x="6" y="2"/>
                  </a:lnTo>
                  <a:lnTo>
                    <a:pt x="8" y="2"/>
                  </a:lnTo>
                  <a:lnTo>
                    <a:pt x="8" y="2"/>
                  </a:lnTo>
                  <a:lnTo>
                    <a:pt x="9" y="0"/>
                  </a:lnTo>
                  <a:lnTo>
                    <a:pt x="9" y="0"/>
                  </a:lnTo>
                  <a:lnTo>
                    <a:pt x="11" y="0"/>
                  </a:lnTo>
                  <a:lnTo>
                    <a:pt x="11" y="2"/>
                  </a:lnTo>
                  <a:lnTo>
                    <a:pt x="12" y="2"/>
                  </a:lnTo>
                  <a:lnTo>
                    <a:pt x="12" y="2"/>
                  </a:lnTo>
                  <a:lnTo>
                    <a:pt x="14" y="2"/>
                  </a:lnTo>
                  <a:lnTo>
                    <a:pt x="14" y="4"/>
                  </a:lnTo>
                  <a:lnTo>
                    <a:pt x="14" y="6"/>
                  </a:lnTo>
                  <a:lnTo>
                    <a:pt x="14" y="6"/>
                  </a:lnTo>
                  <a:lnTo>
                    <a:pt x="16" y="8"/>
                  </a:lnTo>
                  <a:lnTo>
                    <a:pt x="16" y="10"/>
                  </a:lnTo>
                  <a:lnTo>
                    <a:pt x="14" y="10"/>
                  </a:lnTo>
                  <a:lnTo>
                    <a:pt x="14" y="12"/>
                  </a:lnTo>
                  <a:lnTo>
                    <a:pt x="12" y="12"/>
                  </a:lnTo>
                  <a:lnTo>
                    <a:pt x="12" y="14"/>
                  </a:lnTo>
                  <a:lnTo>
                    <a:pt x="11" y="14"/>
                  </a:lnTo>
                  <a:lnTo>
                    <a:pt x="9" y="14"/>
                  </a:lnTo>
                  <a:lnTo>
                    <a:pt x="9" y="14"/>
                  </a:lnTo>
                  <a:lnTo>
                    <a:pt x="8" y="16"/>
                  </a:lnTo>
                  <a:lnTo>
                    <a:pt x="6" y="16"/>
                  </a:lnTo>
                  <a:lnTo>
                    <a:pt x="6" y="16"/>
                  </a:lnTo>
                  <a:lnTo>
                    <a:pt x="4" y="14"/>
                  </a:lnTo>
                  <a:lnTo>
                    <a:pt x="4" y="14"/>
                  </a:lnTo>
                  <a:lnTo>
                    <a:pt x="3" y="14"/>
                  </a:lnTo>
                  <a:lnTo>
                    <a:pt x="1" y="12"/>
                  </a:lnTo>
                  <a:lnTo>
                    <a:pt x="1" y="10"/>
                  </a:lnTo>
                  <a:lnTo>
                    <a:pt x="1" y="8"/>
                  </a:lnTo>
                  <a:lnTo>
                    <a:pt x="0" y="8"/>
                  </a:lnTo>
                  <a:lnTo>
                    <a:pt x="0" y="6"/>
                  </a:lnTo>
                  <a:lnTo>
                    <a:pt x="0" y="6"/>
                  </a:lnTo>
                  <a:lnTo>
                    <a:pt x="0" y="6"/>
                  </a:lnTo>
                  <a:lnTo>
                    <a:pt x="3"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47" name="Freeform 43"/>
            <p:cNvSpPr>
              <a:spLocks/>
            </p:cNvSpPr>
            <p:nvPr/>
          </p:nvSpPr>
          <p:spPr bwMode="auto">
            <a:xfrm>
              <a:off x="1398" y="1320"/>
              <a:ext cx="446" cy="402"/>
            </a:xfrm>
            <a:custGeom>
              <a:avLst/>
              <a:gdLst>
                <a:gd name="T0" fmla="*/ 0 w 446"/>
                <a:gd name="T1" fmla="*/ 401 h 402"/>
                <a:gd name="T2" fmla="*/ 0 w 446"/>
                <a:gd name="T3" fmla="*/ 106 h 402"/>
                <a:gd name="T4" fmla="*/ 445 w 446"/>
                <a:gd name="T5" fmla="*/ 0 h 402"/>
                <a:gd name="T6" fmla="*/ 445 w 446"/>
                <a:gd name="T7" fmla="*/ 303 h 402"/>
                <a:gd name="T8" fmla="*/ 0 w 446"/>
                <a:gd name="T9" fmla="*/ 401 h 402"/>
              </a:gdLst>
              <a:ahLst/>
              <a:cxnLst>
                <a:cxn ang="0">
                  <a:pos x="T0" y="T1"/>
                </a:cxn>
                <a:cxn ang="0">
                  <a:pos x="T2" y="T3"/>
                </a:cxn>
                <a:cxn ang="0">
                  <a:pos x="T4" y="T5"/>
                </a:cxn>
                <a:cxn ang="0">
                  <a:pos x="T6" y="T7"/>
                </a:cxn>
                <a:cxn ang="0">
                  <a:pos x="T8" y="T9"/>
                </a:cxn>
              </a:cxnLst>
              <a:rect l="0" t="0" r="r" b="b"/>
              <a:pathLst>
                <a:path w="446" h="402">
                  <a:moveTo>
                    <a:pt x="0" y="401"/>
                  </a:moveTo>
                  <a:lnTo>
                    <a:pt x="0" y="106"/>
                  </a:lnTo>
                  <a:lnTo>
                    <a:pt x="445" y="0"/>
                  </a:lnTo>
                  <a:lnTo>
                    <a:pt x="445" y="303"/>
                  </a:lnTo>
                  <a:lnTo>
                    <a:pt x="0" y="40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48" name="Freeform 44"/>
            <p:cNvSpPr>
              <a:spLocks/>
            </p:cNvSpPr>
            <p:nvPr/>
          </p:nvSpPr>
          <p:spPr bwMode="auto">
            <a:xfrm>
              <a:off x="1356" y="1437"/>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49" name="Freeform 45"/>
            <p:cNvSpPr>
              <a:spLocks/>
            </p:cNvSpPr>
            <p:nvPr/>
          </p:nvSpPr>
          <p:spPr bwMode="auto">
            <a:xfrm>
              <a:off x="1270" y="1411"/>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50" name="Freeform 46"/>
            <p:cNvSpPr>
              <a:spLocks/>
            </p:cNvSpPr>
            <p:nvPr/>
          </p:nvSpPr>
          <p:spPr bwMode="auto">
            <a:xfrm>
              <a:off x="1307" y="1351"/>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51" name="Freeform 47"/>
            <p:cNvSpPr>
              <a:spLocks/>
            </p:cNvSpPr>
            <p:nvPr/>
          </p:nvSpPr>
          <p:spPr bwMode="auto">
            <a:xfrm>
              <a:off x="1308" y="1437"/>
              <a:ext cx="68" cy="67"/>
            </a:xfrm>
            <a:custGeom>
              <a:avLst/>
              <a:gdLst>
                <a:gd name="T0" fmla="*/ 10 w 68"/>
                <a:gd name="T1" fmla="*/ 0 h 67"/>
                <a:gd name="T2" fmla="*/ 67 w 68"/>
                <a:gd name="T3" fmla="*/ 58 h 67"/>
                <a:gd name="T4" fmla="*/ 67 w 68"/>
                <a:gd name="T5" fmla="*/ 66 h 67"/>
                <a:gd name="T6" fmla="*/ 0 w 68"/>
                <a:gd name="T7" fmla="*/ 13 h 67"/>
                <a:gd name="T8" fmla="*/ 10 w 68"/>
                <a:gd name="T9" fmla="*/ 0 h 67"/>
              </a:gdLst>
              <a:ahLst/>
              <a:cxnLst>
                <a:cxn ang="0">
                  <a:pos x="T0" y="T1"/>
                </a:cxn>
                <a:cxn ang="0">
                  <a:pos x="T2" y="T3"/>
                </a:cxn>
                <a:cxn ang="0">
                  <a:pos x="T4" y="T5"/>
                </a:cxn>
                <a:cxn ang="0">
                  <a:pos x="T6" y="T7"/>
                </a:cxn>
                <a:cxn ang="0">
                  <a:pos x="T8" y="T9"/>
                </a:cxn>
              </a:cxnLst>
              <a:rect l="0" t="0" r="r" b="b"/>
              <a:pathLst>
                <a:path w="68" h="67">
                  <a:moveTo>
                    <a:pt x="10" y="0"/>
                  </a:moveTo>
                  <a:lnTo>
                    <a:pt x="67" y="58"/>
                  </a:lnTo>
                  <a:lnTo>
                    <a:pt x="67" y="66"/>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52" name="Freeform 48"/>
            <p:cNvSpPr>
              <a:spLocks/>
            </p:cNvSpPr>
            <p:nvPr/>
          </p:nvSpPr>
          <p:spPr bwMode="auto">
            <a:xfrm>
              <a:off x="1271" y="1441"/>
              <a:ext cx="47" cy="66"/>
            </a:xfrm>
            <a:custGeom>
              <a:avLst/>
              <a:gdLst>
                <a:gd name="T0" fmla="*/ 36 w 47"/>
                <a:gd name="T1" fmla="*/ 0 h 66"/>
                <a:gd name="T2" fmla="*/ 0 w 47"/>
                <a:gd name="T3" fmla="*/ 52 h 66"/>
                <a:gd name="T4" fmla="*/ 0 w 47"/>
                <a:gd name="T5" fmla="*/ 65 h 66"/>
                <a:gd name="T6" fmla="*/ 46 w 47"/>
                <a:gd name="T7" fmla="*/ 13 h 66"/>
                <a:gd name="T8" fmla="*/ 36 w 47"/>
                <a:gd name="T9" fmla="*/ 0 h 66"/>
              </a:gdLst>
              <a:ahLst/>
              <a:cxnLst>
                <a:cxn ang="0">
                  <a:pos x="T0" y="T1"/>
                </a:cxn>
                <a:cxn ang="0">
                  <a:pos x="T2" y="T3"/>
                </a:cxn>
                <a:cxn ang="0">
                  <a:pos x="T4" y="T5"/>
                </a:cxn>
                <a:cxn ang="0">
                  <a:pos x="T6" y="T7"/>
                </a:cxn>
                <a:cxn ang="0">
                  <a:pos x="T8" y="T9"/>
                </a:cxn>
              </a:cxnLst>
              <a:rect l="0" t="0" r="r" b="b"/>
              <a:pathLst>
                <a:path w="47" h="66">
                  <a:moveTo>
                    <a:pt x="36" y="0"/>
                  </a:moveTo>
                  <a:lnTo>
                    <a:pt x="0" y="52"/>
                  </a:lnTo>
                  <a:lnTo>
                    <a:pt x="0" y="65"/>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53" name="Freeform 49"/>
            <p:cNvSpPr>
              <a:spLocks/>
            </p:cNvSpPr>
            <p:nvPr/>
          </p:nvSpPr>
          <p:spPr bwMode="auto">
            <a:xfrm>
              <a:off x="1235" y="1438"/>
              <a:ext cx="75" cy="17"/>
            </a:xfrm>
            <a:custGeom>
              <a:avLst/>
              <a:gdLst>
                <a:gd name="T0" fmla="*/ 68 w 75"/>
                <a:gd name="T1" fmla="*/ 2 h 17"/>
                <a:gd name="T2" fmla="*/ 0 w 75"/>
                <a:gd name="T3" fmla="*/ 0 h 17"/>
                <a:gd name="T4" fmla="*/ 0 w 75"/>
                <a:gd name="T5" fmla="*/ 5 h 17"/>
                <a:gd name="T6" fmla="*/ 74 w 75"/>
                <a:gd name="T7" fmla="*/ 16 h 17"/>
                <a:gd name="T8" fmla="*/ 68 w 75"/>
                <a:gd name="T9" fmla="*/ 2 h 17"/>
              </a:gdLst>
              <a:ahLst/>
              <a:cxnLst>
                <a:cxn ang="0">
                  <a:pos x="T0" y="T1"/>
                </a:cxn>
                <a:cxn ang="0">
                  <a:pos x="T2" y="T3"/>
                </a:cxn>
                <a:cxn ang="0">
                  <a:pos x="T4" y="T5"/>
                </a:cxn>
                <a:cxn ang="0">
                  <a:pos x="T6" y="T7"/>
                </a:cxn>
                <a:cxn ang="0">
                  <a:pos x="T8" y="T9"/>
                </a:cxn>
              </a:cxnLst>
              <a:rect l="0" t="0" r="r" b="b"/>
              <a:pathLst>
                <a:path w="75" h="17">
                  <a:moveTo>
                    <a:pt x="68" y="2"/>
                  </a:moveTo>
                  <a:lnTo>
                    <a:pt x="0" y="0"/>
                  </a:lnTo>
                  <a:lnTo>
                    <a:pt x="0" y="5"/>
                  </a:lnTo>
                  <a:lnTo>
                    <a:pt x="74" y="16"/>
                  </a:lnTo>
                  <a:lnTo>
                    <a:pt x="68"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54" name="Freeform 50"/>
            <p:cNvSpPr>
              <a:spLocks/>
            </p:cNvSpPr>
            <p:nvPr/>
          </p:nvSpPr>
          <p:spPr bwMode="auto">
            <a:xfrm>
              <a:off x="1317" y="1432"/>
              <a:ext cx="53" cy="19"/>
            </a:xfrm>
            <a:custGeom>
              <a:avLst/>
              <a:gdLst>
                <a:gd name="T0" fmla="*/ 0 w 53"/>
                <a:gd name="T1" fmla="*/ 8 h 19"/>
                <a:gd name="T2" fmla="*/ 52 w 53"/>
                <a:gd name="T3" fmla="*/ 0 h 19"/>
                <a:gd name="T4" fmla="*/ 52 w 53"/>
                <a:gd name="T5" fmla="*/ 4 h 19"/>
                <a:gd name="T6" fmla="*/ 0 w 53"/>
                <a:gd name="T7" fmla="*/ 18 h 19"/>
                <a:gd name="T8" fmla="*/ 0 w 53"/>
                <a:gd name="T9" fmla="*/ 8 h 19"/>
              </a:gdLst>
              <a:ahLst/>
              <a:cxnLst>
                <a:cxn ang="0">
                  <a:pos x="T0" y="T1"/>
                </a:cxn>
                <a:cxn ang="0">
                  <a:pos x="T2" y="T3"/>
                </a:cxn>
                <a:cxn ang="0">
                  <a:pos x="T4" y="T5"/>
                </a:cxn>
                <a:cxn ang="0">
                  <a:pos x="T6" y="T7"/>
                </a:cxn>
                <a:cxn ang="0">
                  <a:pos x="T8" y="T9"/>
                </a:cxn>
              </a:cxnLst>
              <a:rect l="0" t="0" r="r" b="b"/>
              <a:pathLst>
                <a:path w="53" h="19">
                  <a:moveTo>
                    <a:pt x="0" y="8"/>
                  </a:moveTo>
                  <a:lnTo>
                    <a:pt x="52" y="0"/>
                  </a:lnTo>
                  <a:lnTo>
                    <a:pt x="52" y="4"/>
                  </a:lnTo>
                  <a:lnTo>
                    <a:pt x="0" y="18"/>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55" name="Freeform 51"/>
            <p:cNvSpPr>
              <a:spLocks/>
            </p:cNvSpPr>
            <p:nvPr/>
          </p:nvSpPr>
          <p:spPr bwMode="auto">
            <a:xfrm>
              <a:off x="1282" y="1404"/>
              <a:ext cx="29" cy="44"/>
            </a:xfrm>
            <a:custGeom>
              <a:avLst/>
              <a:gdLst>
                <a:gd name="T0" fmla="*/ 28 w 29"/>
                <a:gd name="T1" fmla="*/ 33 h 44"/>
                <a:gd name="T2" fmla="*/ 0 w 29"/>
                <a:gd name="T3" fmla="*/ 0 h 44"/>
                <a:gd name="T4" fmla="*/ 0 w 29"/>
                <a:gd name="T5" fmla="*/ 5 h 44"/>
                <a:gd name="T6" fmla="*/ 23 w 29"/>
                <a:gd name="T7" fmla="*/ 43 h 44"/>
                <a:gd name="T8" fmla="*/ 28 w 29"/>
                <a:gd name="T9" fmla="*/ 33 h 44"/>
              </a:gdLst>
              <a:ahLst/>
              <a:cxnLst>
                <a:cxn ang="0">
                  <a:pos x="T0" y="T1"/>
                </a:cxn>
                <a:cxn ang="0">
                  <a:pos x="T2" y="T3"/>
                </a:cxn>
                <a:cxn ang="0">
                  <a:pos x="T4" y="T5"/>
                </a:cxn>
                <a:cxn ang="0">
                  <a:pos x="T6" y="T7"/>
                </a:cxn>
                <a:cxn ang="0">
                  <a:pos x="T8" y="T9"/>
                </a:cxn>
              </a:cxnLst>
              <a:rect l="0" t="0" r="r" b="b"/>
              <a:pathLst>
                <a:path w="29" h="44">
                  <a:moveTo>
                    <a:pt x="28" y="33"/>
                  </a:moveTo>
                  <a:lnTo>
                    <a:pt x="0" y="0"/>
                  </a:lnTo>
                  <a:lnTo>
                    <a:pt x="0" y="5"/>
                  </a:lnTo>
                  <a:lnTo>
                    <a:pt x="23" y="43"/>
                  </a:lnTo>
                  <a:lnTo>
                    <a:pt x="28" y="3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56" name="Freeform 52"/>
            <p:cNvSpPr>
              <a:spLocks/>
            </p:cNvSpPr>
            <p:nvPr/>
          </p:nvSpPr>
          <p:spPr bwMode="auto">
            <a:xfrm>
              <a:off x="1259" y="1500"/>
              <a:ext cx="29" cy="30"/>
            </a:xfrm>
            <a:custGeom>
              <a:avLst/>
              <a:gdLst>
                <a:gd name="T0" fmla="*/ 13 w 29"/>
                <a:gd name="T1" fmla="*/ 29 h 30"/>
                <a:gd name="T2" fmla="*/ 16 w 29"/>
                <a:gd name="T3" fmla="*/ 29 h 30"/>
                <a:gd name="T4" fmla="*/ 19 w 29"/>
                <a:gd name="T5" fmla="*/ 29 h 30"/>
                <a:gd name="T6" fmla="*/ 22 w 29"/>
                <a:gd name="T7" fmla="*/ 28 h 30"/>
                <a:gd name="T8" fmla="*/ 23 w 29"/>
                <a:gd name="T9" fmla="*/ 26 h 30"/>
                <a:gd name="T10" fmla="*/ 25 w 29"/>
                <a:gd name="T11" fmla="*/ 24 h 30"/>
                <a:gd name="T12" fmla="*/ 27 w 29"/>
                <a:gd name="T13" fmla="*/ 21 h 30"/>
                <a:gd name="T14" fmla="*/ 28 w 29"/>
                <a:gd name="T15" fmla="*/ 19 h 30"/>
                <a:gd name="T16" fmla="*/ 28 w 29"/>
                <a:gd name="T17" fmla="*/ 16 h 30"/>
                <a:gd name="T18" fmla="*/ 28 w 29"/>
                <a:gd name="T19" fmla="*/ 14 h 30"/>
                <a:gd name="T20" fmla="*/ 27 w 29"/>
                <a:gd name="T21" fmla="*/ 11 h 30"/>
                <a:gd name="T22" fmla="*/ 25 w 29"/>
                <a:gd name="T23" fmla="*/ 7 h 30"/>
                <a:gd name="T24" fmla="*/ 23 w 29"/>
                <a:gd name="T25" fmla="*/ 6 h 30"/>
                <a:gd name="T26" fmla="*/ 22 w 29"/>
                <a:gd name="T27" fmla="*/ 3 h 30"/>
                <a:gd name="T28" fmla="*/ 19 w 29"/>
                <a:gd name="T29" fmla="*/ 1 h 30"/>
                <a:gd name="T30" fmla="*/ 16 w 29"/>
                <a:gd name="T31" fmla="*/ 0 h 30"/>
                <a:gd name="T32" fmla="*/ 13 w 29"/>
                <a:gd name="T33" fmla="*/ 0 h 30"/>
                <a:gd name="T34" fmla="*/ 11 w 29"/>
                <a:gd name="T35" fmla="*/ 0 h 30"/>
                <a:gd name="T36" fmla="*/ 8 w 29"/>
                <a:gd name="T37" fmla="*/ 0 h 30"/>
                <a:gd name="T38" fmla="*/ 5 w 29"/>
                <a:gd name="T39" fmla="*/ 0 h 30"/>
                <a:gd name="T40" fmla="*/ 4 w 29"/>
                <a:gd name="T41" fmla="*/ 2 h 30"/>
                <a:gd name="T42" fmla="*/ 2 w 29"/>
                <a:gd name="T43" fmla="*/ 4 h 30"/>
                <a:gd name="T44" fmla="*/ 0 w 29"/>
                <a:gd name="T45" fmla="*/ 6 h 30"/>
                <a:gd name="T46" fmla="*/ 0 w 29"/>
                <a:gd name="T47" fmla="*/ 8 h 30"/>
                <a:gd name="T48" fmla="*/ 0 w 29"/>
                <a:gd name="T49" fmla="*/ 11 h 30"/>
                <a:gd name="T50" fmla="*/ 0 w 29"/>
                <a:gd name="T51" fmla="*/ 14 h 30"/>
                <a:gd name="T52" fmla="*/ 0 w 29"/>
                <a:gd name="T53" fmla="*/ 17 h 30"/>
                <a:gd name="T54" fmla="*/ 2 w 29"/>
                <a:gd name="T55" fmla="*/ 20 h 30"/>
                <a:gd name="T56" fmla="*/ 4 w 29"/>
                <a:gd name="T57" fmla="*/ 22 h 30"/>
                <a:gd name="T58" fmla="*/ 5 w 29"/>
                <a:gd name="T59" fmla="*/ 24 h 30"/>
                <a:gd name="T60" fmla="*/ 8 w 29"/>
                <a:gd name="T61" fmla="*/ 26 h 30"/>
                <a:gd name="T62" fmla="*/ 11 w 29"/>
                <a:gd name="T63" fmla="*/ 28 h 30"/>
                <a:gd name="T64" fmla="*/ 13 w 29"/>
                <a:gd name="T6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57" name="Freeform 53"/>
            <p:cNvSpPr>
              <a:spLocks/>
            </p:cNvSpPr>
            <p:nvPr/>
          </p:nvSpPr>
          <p:spPr bwMode="auto">
            <a:xfrm>
              <a:off x="1220" y="1442"/>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3 h 29"/>
                <a:gd name="T28" fmla="*/ 20 w 30"/>
                <a:gd name="T29" fmla="*/ 1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5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58" name="Freeform 54"/>
            <p:cNvSpPr>
              <a:spLocks/>
            </p:cNvSpPr>
            <p:nvPr/>
          </p:nvSpPr>
          <p:spPr bwMode="auto">
            <a:xfrm>
              <a:off x="1361" y="1501"/>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4 h 29"/>
                <a:gd name="T28" fmla="*/ 20 w 30"/>
                <a:gd name="T29" fmla="*/ 2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6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59" name="Freeform 55"/>
            <p:cNvSpPr>
              <a:spLocks/>
            </p:cNvSpPr>
            <p:nvPr/>
          </p:nvSpPr>
          <p:spPr bwMode="auto">
            <a:xfrm>
              <a:off x="1356" y="1437"/>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60" name="Freeform 56"/>
            <p:cNvSpPr>
              <a:spLocks/>
            </p:cNvSpPr>
            <p:nvPr/>
          </p:nvSpPr>
          <p:spPr bwMode="auto">
            <a:xfrm>
              <a:off x="1270" y="1411"/>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61" name="Freeform 57"/>
            <p:cNvSpPr>
              <a:spLocks/>
            </p:cNvSpPr>
            <p:nvPr/>
          </p:nvSpPr>
          <p:spPr bwMode="auto">
            <a:xfrm>
              <a:off x="1307" y="1351"/>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62" name="Freeform 58"/>
            <p:cNvSpPr>
              <a:spLocks/>
            </p:cNvSpPr>
            <p:nvPr/>
          </p:nvSpPr>
          <p:spPr bwMode="auto">
            <a:xfrm>
              <a:off x="1308" y="1437"/>
              <a:ext cx="68" cy="67"/>
            </a:xfrm>
            <a:custGeom>
              <a:avLst/>
              <a:gdLst>
                <a:gd name="T0" fmla="*/ 10 w 68"/>
                <a:gd name="T1" fmla="*/ 0 h 67"/>
                <a:gd name="T2" fmla="*/ 67 w 68"/>
                <a:gd name="T3" fmla="*/ 58 h 67"/>
                <a:gd name="T4" fmla="*/ 67 w 68"/>
                <a:gd name="T5" fmla="*/ 66 h 67"/>
                <a:gd name="T6" fmla="*/ 0 w 68"/>
                <a:gd name="T7" fmla="*/ 13 h 67"/>
                <a:gd name="T8" fmla="*/ 10 w 68"/>
                <a:gd name="T9" fmla="*/ 0 h 67"/>
              </a:gdLst>
              <a:ahLst/>
              <a:cxnLst>
                <a:cxn ang="0">
                  <a:pos x="T0" y="T1"/>
                </a:cxn>
                <a:cxn ang="0">
                  <a:pos x="T2" y="T3"/>
                </a:cxn>
                <a:cxn ang="0">
                  <a:pos x="T4" y="T5"/>
                </a:cxn>
                <a:cxn ang="0">
                  <a:pos x="T6" y="T7"/>
                </a:cxn>
                <a:cxn ang="0">
                  <a:pos x="T8" y="T9"/>
                </a:cxn>
              </a:cxnLst>
              <a:rect l="0" t="0" r="r" b="b"/>
              <a:pathLst>
                <a:path w="68" h="67">
                  <a:moveTo>
                    <a:pt x="10" y="0"/>
                  </a:moveTo>
                  <a:lnTo>
                    <a:pt x="67" y="58"/>
                  </a:lnTo>
                  <a:lnTo>
                    <a:pt x="67" y="66"/>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63" name="Freeform 59"/>
            <p:cNvSpPr>
              <a:spLocks/>
            </p:cNvSpPr>
            <p:nvPr/>
          </p:nvSpPr>
          <p:spPr bwMode="auto">
            <a:xfrm>
              <a:off x="1271" y="1441"/>
              <a:ext cx="47" cy="66"/>
            </a:xfrm>
            <a:custGeom>
              <a:avLst/>
              <a:gdLst>
                <a:gd name="T0" fmla="*/ 36 w 47"/>
                <a:gd name="T1" fmla="*/ 0 h 66"/>
                <a:gd name="T2" fmla="*/ 0 w 47"/>
                <a:gd name="T3" fmla="*/ 52 h 66"/>
                <a:gd name="T4" fmla="*/ 0 w 47"/>
                <a:gd name="T5" fmla="*/ 65 h 66"/>
                <a:gd name="T6" fmla="*/ 46 w 47"/>
                <a:gd name="T7" fmla="*/ 13 h 66"/>
                <a:gd name="T8" fmla="*/ 36 w 47"/>
                <a:gd name="T9" fmla="*/ 0 h 66"/>
              </a:gdLst>
              <a:ahLst/>
              <a:cxnLst>
                <a:cxn ang="0">
                  <a:pos x="T0" y="T1"/>
                </a:cxn>
                <a:cxn ang="0">
                  <a:pos x="T2" y="T3"/>
                </a:cxn>
                <a:cxn ang="0">
                  <a:pos x="T4" y="T5"/>
                </a:cxn>
                <a:cxn ang="0">
                  <a:pos x="T6" y="T7"/>
                </a:cxn>
                <a:cxn ang="0">
                  <a:pos x="T8" y="T9"/>
                </a:cxn>
              </a:cxnLst>
              <a:rect l="0" t="0" r="r" b="b"/>
              <a:pathLst>
                <a:path w="47" h="66">
                  <a:moveTo>
                    <a:pt x="36" y="0"/>
                  </a:moveTo>
                  <a:lnTo>
                    <a:pt x="0" y="52"/>
                  </a:lnTo>
                  <a:lnTo>
                    <a:pt x="0" y="65"/>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64" name="Freeform 60"/>
            <p:cNvSpPr>
              <a:spLocks/>
            </p:cNvSpPr>
            <p:nvPr/>
          </p:nvSpPr>
          <p:spPr bwMode="auto">
            <a:xfrm>
              <a:off x="1235" y="1438"/>
              <a:ext cx="75" cy="17"/>
            </a:xfrm>
            <a:custGeom>
              <a:avLst/>
              <a:gdLst>
                <a:gd name="T0" fmla="*/ 68 w 75"/>
                <a:gd name="T1" fmla="*/ 2 h 17"/>
                <a:gd name="T2" fmla="*/ 0 w 75"/>
                <a:gd name="T3" fmla="*/ 0 h 17"/>
                <a:gd name="T4" fmla="*/ 0 w 75"/>
                <a:gd name="T5" fmla="*/ 5 h 17"/>
                <a:gd name="T6" fmla="*/ 74 w 75"/>
                <a:gd name="T7" fmla="*/ 16 h 17"/>
                <a:gd name="T8" fmla="*/ 68 w 75"/>
                <a:gd name="T9" fmla="*/ 2 h 17"/>
              </a:gdLst>
              <a:ahLst/>
              <a:cxnLst>
                <a:cxn ang="0">
                  <a:pos x="T0" y="T1"/>
                </a:cxn>
                <a:cxn ang="0">
                  <a:pos x="T2" y="T3"/>
                </a:cxn>
                <a:cxn ang="0">
                  <a:pos x="T4" y="T5"/>
                </a:cxn>
                <a:cxn ang="0">
                  <a:pos x="T6" y="T7"/>
                </a:cxn>
                <a:cxn ang="0">
                  <a:pos x="T8" y="T9"/>
                </a:cxn>
              </a:cxnLst>
              <a:rect l="0" t="0" r="r" b="b"/>
              <a:pathLst>
                <a:path w="75" h="17">
                  <a:moveTo>
                    <a:pt x="68" y="2"/>
                  </a:moveTo>
                  <a:lnTo>
                    <a:pt x="0" y="0"/>
                  </a:lnTo>
                  <a:lnTo>
                    <a:pt x="0" y="5"/>
                  </a:lnTo>
                  <a:lnTo>
                    <a:pt x="74" y="16"/>
                  </a:lnTo>
                  <a:lnTo>
                    <a:pt x="68"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65" name="Freeform 61"/>
            <p:cNvSpPr>
              <a:spLocks/>
            </p:cNvSpPr>
            <p:nvPr/>
          </p:nvSpPr>
          <p:spPr bwMode="auto">
            <a:xfrm>
              <a:off x="1317" y="1432"/>
              <a:ext cx="53" cy="19"/>
            </a:xfrm>
            <a:custGeom>
              <a:avLst/>
              <a:gdLst>
                <a:gd name="T0" fmla="*/ 0 w 53"/>
                <a:gd name="T1" fmla="*/ 8 h 19"/>
                <a:gd name="T2" fmla="*/ 52 w 53"/>
                <a:gd name="T3" fmla="*/ 0 h 19"/>
                <a:gd name="T4" fmla="*/ 52 w 53"/>
                <a:gd name="T5" fmla="*/ 4 h 19"/>
                <a:gd name="T6" fmla="*/ 0 w 53"/>
                <a:gd name="T7" fmla="*/ 18 h 19"/>
                <a:gd name="T8" fmla="*/ 0 w 53"/>
                <a:gd name="T9" fmla="*/ 8 h 19"/>
              </a:gdLst>
              <a:ahLst/>
              <a:cxnLst>
                <a:cxn ang="0">
                  <a:pos x="T0" y="T1"/>
                </a:cxn>
                <a:cxn ang="0">
                  <a:pos x="T2" y="T3"/>
                </a:cxn>
                <a:cxn ang="0">
                  <a:pos x="T4" y="T5"/>
                </a:cxn>
                <a:cxn ang="0">
                  <a:pos x="T6" y="T7"/>
                </a:cxn>
                <a:cxn ang="0">
                  <a:pos x="T8" y="T9"/>
                </a:cxn>
              </a:cxnLst>
              <a:rect l="0" t="0" r="r" b="b"/>
              <a:pathLst>
                <a:path w="53" h="19">
                  <a:moveTo>
                    <a:pt x="0" y="8"/>
                  </a:moveTo>
                  <a:lnTo>
                    <a:pt x="52" y="0"/>
                  </a:lnTo>
                  <a:lnTo>
                    <a:pt x="52" y="4"/>
                  </a:lnTo>
                  <a:lnTo>
                    <a:pt x="0" y="18"/>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66" name="Freeform 62"/>
            <p:cNvSpPr>
              <a:spLocks/>
            </p:cNvSpPr>
            <p:nvPr/>
          </p:nvSpPr>
          <p:spPr bwMode="auto">
            <a:xfrm>
              <a:off x="1282" y="1404"/>
              <a:ext cx="29" cy="44"/>
            </a:xfrm>
            <a:custGeom>
              <a:avLst/>
              <a:gdLst>
                <a:gd name="T0" fmla="*/ 28 w 29"/>
                <a:gd name="T1" fmla="*/ 33 h 44"/>
                <a:gd name="T2" fmla="*/ 0 w 29"/>
                <a:gd name="T3" fmla="*/ 0 h 44"/>
                <a:gd name="T4" fmla="*/ 0 w 29"/>
                <a:gd name="T5" fmla="*/ 5 h 44"/>
                <a:gd name="T6" fmla="*/ 23 w 29"/>
                <a:gd name="T7" fmla="*/ 43 h 44"/>
                <a:gd name="T8" fmla="*/ 28 w 29"/>
                <a:gd name="T9" fmla="*/ 33 h 44"/>
              </a:gdLst>
              <a:ahLst/>
              <a:cxnLst>
                <a:cxn ang="0">
                  <a:pos x="T0" y="T1"/>
                </a:cxn>
                <a:cxn ang="0">
                  <a:pos x="T2" y="T3"/>
                </a:cxn>
                <a:cxn ang="0">
                  <a:pos x="T4" y="T5"/>
                </a:cxn>
                <a:cxn ang="0">
                  <a:pos x="T6" y="T7"/>
                </a:cxn>
                <a:cxn ang="0">
                  <a:pos x="T8" y="T9"/>
                </a:cxn>
              </a:cxnLst>
              <a:rect l="0" t="0" r="r" b="b"/>
              <a:pathLst>
                <a:path w="29" h="44">
                  <a:moveTo>
                    <a:pt x="28" y="33"/>
                  </a:moveTo>
                  <a:lnTo>
                    <a:pt x="0" y="0"/>
                  </a:lnTo>
                  <a:lnTo>
                    <a:pt x="0" y="5"/>
                  </a:lnTo>
                  <a:lnTo>
                    <a:pt x="23" y="43"/>
                  </a:lnTo>
                  <a:lnTo>
                    <a:pt x="28" y="3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67" name="Freeform 63"/>
            <p:cNvSpPr>
              <a:spLocks/>
            </p:cNvSpPr>
            <p:nvPr/>
          </p:nvSpPr>
          <p:spPr bwMode="auto">
            <a:xfrm>
              <a:off x="1259" y="1500"/>
              <a:ext cx="29" cy="30"/>
            </a:xfrm>
            <a:custGeom>
              <a:avLst/>
              <a:gdLst>
                <a:gd name="T0" fmla="*/ 13 w 29"/>
                <a:gd name="T1" fmla="*/ 29 h 30"/>
                <a:gd name="T2" fmla="*/ 16 w 29"/>
                <a:gd name="T3" fmla="*/ 29 h 30"/>
                <a:gd name="T4" fmla="*/ 19 w 29"/>
                <a:gd name="T5" fmla="*/ 29 h 30"/>
                <a:gd name="T6" fmla="*/ 22 w 29"/>
                <a:gd name="T7" fmla="*/ 28 h 30"/>
                <a:gd name="T8" fmla="*/ 23 w 29"/>
                <a:gd name="T9" fmla="*/ 26 h 30"/>
                <a:gd name="T10" fmla="*/ 25 w 29"/>
                <a:gd name="T11" fmla="*/ 24 h 30"/>
                <a:gd name="T12" fmla="*/ 27 w 29"/>
                <a:gd name="T13" fmla="*/ 21 h 30"/>
                <a:gd name="T14" fmla="*/ 28 w 29"/>
                <a:gd name="T15" fmla="*/ 19 h 30"/>
                <a:gd name="T16" fmla="*/ 28 w 29"/>
                <a:gd name="T17" fmla="*/ 16 h 30"/>
                <a:gd name="T18" fmla="*/ 28 w 29"/>
                <a:gd name="T19" fmla="*/ 14 h 30"/>
                <a:gd name="T20" fmla="*/ 27 w 29"/>
                <a:gd name="T21" fmla="*/ 11 h 30"/>
                <a:gd name="T22" fmla="*/ 25 w 29"/>
                <a:gd name="T23" fmla="*/ 7 h 30"/>
                <a:gd name="T24" fmla="*/ 23 w 29"/>
                <a:gd name="T25" fmla="*/ 6 h 30"/>
                <a:gd name="T26" fmla="*/ 22 w 29"/>
                <a:gd name="T27" fmla="*/ 3 h 30"/>
                <a:gd name="T28" fmla="*/ 19 w 29"/>
                <a:gd name="T29" fmla="*/ 1 h 30"/>
                <a:gd name="T30" fmla="*/ 16 w 29"/>
                <a:gd name="T31" fmla="*/ 0 h 30"/>
                <a:gd name="T32" fmla="*/ 13 w 29"/>
                <a:gd name="T33" fmla="*/ 0 h 30"/>
                <a:gd name="T34" fmla="*/ 11 w 29"/>
                <a:gd name="T35" fmla="*/ 0 h 30"/>
                <a:gd name="T36" fmla="*/ 8 w 29"/>
                <a:gd name="T37" fmla="*/ 0 h 30"/>
                <a:gd name="T38" fmla="*/ 5 w 29"/>
                <a:gd name="T39" fmla="*/ 0 h 30"/>
                <a:gd name="T40" fmla="*/ 4 w 29"/>
                <a:gd name="T41" fmla="*/ 2 h 30"/>
                <a:gd name="T42" fmla="*/ 2 w 29"/>
                <a:gd name="T43" fmla="*/ 4 h 30"/>
                <a:gd name="T44" fmla="*/ 0 w 29"/>
                <a:gd name="T45" fmla="*/ 6 h 30"/>
                <a:gd name="T46" fmla="*/ 0 w 29"/>
                <a:gd name="T47" fmla="*/ 8 h 30"/>
                <a:gd name="T48" fmla="*/ 0 w 29"/>
                <a:gd name="T49" fmla="*/ 11 h 30"/>
                <a:gd name="T50" fmla="*/ 0 w 29"/>
                <a:gd name="T51" fmla="*/ 14 h 30"/>
                <a:gd name="T52" fmla="*/ 0 w 29"/>
                <a:gd name="T53" fmla="*/ 17 h 30"/>
                <a:gd name="T54" fmla="*/ 2 w 29"/>
                <a:gd name="T55" fmla="*/ 20 h 30"/>
                <a:gd name="T56" fmla="*/ 4 w 29"/>
                <a:gd name="T57" fmla="*/ 22 h 30"/>
                <a:gd name="T58" fmla="*/ 5 w 29"/>
                <a:gd name="T59" fmla="*/ 24 h 30"/>
                <a:gd name="T60" fmla="*/ 8 w 29"/>
                <a:gd name="T61" fmla="*/ 26 h 30"/>
                <a:gd name="T62" fmla="*/ 11 w 29"/>
                <a:gd name="T63" fmla="*/ 28 h 30"/>
                <a:gd name="T64" fmla="*/ 13 w 29"/>
                <a:gd name="T6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68" name="Freeform 64"/>
            <p:cNvSpPr>
              <a:spLocks/>
            </p:cNvSpPr>
            <p:nvPr/>
          </p:nvSpPr>
          <p:spPr bwMode="auto">
            <a:xfrm>
              <a:off x="1220" y="1442"/>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3 h 29"/>
                <a:gd name="T28" fmla="*/ 20 w 30"/>
                <a:gd name="T29" fmla="*/ 1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5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69" name="Freeform 65"/>
            <p:cNvSpPr>
              <a:spLocks/>
            </p:cNvSpPr>
            <p:nvPr/>
          </p:nvSpPr>
          <p:spPr bwMode="auto">
            <a:xfrm>
              <a:off x="1361" y="1501"/>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4 h 29"/>
                <a:gd name="T28" fmla="*/ 20 w 30"/>
                <a:gd name="T29" fmla="*/ 2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6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70" name="Freeform 66"/>
            <p:cNvSpPr>
              <a:spLocks/>
            </p:cNvSpPr>
            <p:nvPr/>
          </p:nvSpPr>
          <p:spPr bwMode="auto">
            <a:xfrm>
              <a:off x="1233" y="1253"/>
              <a:ext cx="52" cy="96"/>
            </a:xfrm>
            <a:custGeom>
              <a:avLst/>
              <a:gdLst>
                <a:gd name="T0" fmla="*/ 9 w 52"/>
                <a:gd name="T1" fmla="*/ 0 h 96"/>
                <a:gd name="T2" fmla="*/ 8 w 52"/>
                <a:gd name="T3" fmla="*/ 0 h 96"/>
                <a:gd name="T4" fmla="*/ 7 w 52"/>
                <a:gd name="T5" fmla="*/ 3 h 96"/>
                <a:gd name="T6" fmla="*/ 6 w 52"/>
                <a:gd name="T7" fmla="*/ 7 h 96"/>
                <a:gd name="T8" fmla="*/ 5 w 52"/>
                <a:gd name="T9" fmla="*/ 12 h 96"/>
                <a:gd name="T10" fmla="*/ 3 w 52"/>
                <a:gd name="T11" fmla="*/ 18 h 96"/>
                <a:gd name="T12" fmla="*/ 1 w 52"/>
                <a:gd name="T13" fmla="*/ 25 h 96"/>
                <a:gd name="T14" fmla="*/ 0 w 52"/>
                <a:gd name="T15" fmla="*/ 33 h 96"/>
                <a:gd name="T16" fmla="*/ 0 w 52"/>
                <a:gd name="T17" fmla="*/ 40 h 96"/>
                <a:gd name="T18" fmla="*/ 0 w 52"/>
                <a:gd name="T19" fmla="*/ 47 h 96"/>
                <a:gd name="T20" fmla="*/ 1 w 52"/>
                <a:gd name="T21" fmla="*/ 54 h 96"/>
                <a:gd name="T22" fmla="*/ 5 w 52"/>
                <a:gd name="T23" fmla="*/ 61 h 96"/>
                <a:gd name="T24" fmla="*/ 9 w 52"/>
                <a:gd name="T25" fmla="*/ 68 h 96"/>
                <a:gd name="T26" fmla="*/ 13 w 52"/>
                <a:gd name="T27" fmla="*/ 74 h 96"/>
                <a:gd name="T28" fmla="*/ 17 w 52"/>
                <a:gd name="T29" fmla="*/ 79 h 96"/>
                <a:gd name="T30" fmla="*/ 20 w 52"/>
                <a:gd name="T31" fmla="*/ 84 h 96"/>
                <a:gd name="T32" fmla="*/ 22 w 52"/>
                <a:gd name="T33" fmla="*/ 89 h 96"/>
                <a:gd name="T34" fmla="*/ 24 w 52"/>
                <a:gd name="T35" fmla="*/ 92 h 96"/>
                <a:gd name="T36" fmla="*/ 28 w 52"/>
                <a:gd name="T37" fmla="*/ 94 h 96"/>
                <a:gd name="T38" fmla="*/ 33 w 52"/>
                <a:gd name="T39" fmla="*/ 95 h 96"/>
                <a:gd name="T40" fmla="*/ 38 w 52"/>
                <a:gd name="T41" fmla="*/ 95 h 96"/>
                <a:gd name="T42" fmla="*/ 43 w 52"/>
                <a:gd name="T43" fmla="*/ 94 h 96"/>
                <a:gd name="T44" fmla="*/ 46 w 52"/>
                <a:gd name="T45" fmla="*/ 93 h 96"/>
                <a:gd name="T46" fmla="*/ 50 w 52"/>
                <a:gd name="T47" fmla="*/ 92 h 96"/>
                <a:gd name="T48" fmla="*/ 51 w 52"/>
                <a:gd name="T49" fmla="*/ 91 h 96"/>
                <a:gd name="T50" fmla="*/ 50 w 52"/>
                <a:gd name="T51" fmla="*/ 91 h 96"/>
                <a:gd name="T52" fmla="*/ 48 w 52"/>
                <a:gd name="T53" fmla="*/ 91 h 96"/>
                <a:gd name="T54" fmla="*/ 46 w 52"/>
                <a:gd name="T55" fmla="*/ 91 h 96"/>
                <a:gd name="T56" fmla="*/ 44 w 52"/>
                <a:gd name="T57" fmla="*/ 90 h 96"/>
                <a:gd name="T58" fmla="*/ 40 w 52"/>
                <a:gd name="T59" fmla="*/ 89 h 96"/>
                <a:gd name="T60" fmla="*/ 38 w 52"/>
                <a:gd name="T61" fmla="*/ 88 h 96"/>
                <a:gd name="T62" fmla="*/ 35 w 52"/>
                <a:gd name="T63" fmla="*/ 85 h 96"/>
                <a:gd name="T64" fmla="*/ 34 w 52"/>
                <a:gd name="T65" fmla="*/ 83 h 96"/>
                <a:gd name="T66" fmla="*/ 30 w 52"/>
                <a:gd name="T67" fmla="*/ 78 h 96"/>
                <a:gd name="T68" fmla="*/ 27 w 52"/>
                <a:gd name="T69" fmla="*/ 74 h 96"/>
                <a:gd name="T70" fmla="*/ 22 w 52"/>
                <a:gd name="T71" fmla="*/ 68 h 96"/>
                <a:gd name="T72" fmla="*/ 17 w 52"/>
                <a:gd name="T73" fmla="*/ 61 h 96"/>
                <a:gd name="T74" fmla="*/ 11 w 52"/>
                <a:gd name="T75" fmla="*/ 53 h 96"/>
                <a:gd name="T76" fmla="*/ 8 w 52"/>
                <a:gd name="T77" fmla="*/ 46 h 96"/>
                <a:gd name="T78" fmla="*/ 5 w 52"/>
                <a:gd name="T79" fmla="*/ 36 h 96"/>
                <a:gd name="T80" fmla="*/ 6 w 52"/>
                <a:gd name="T81" fmla="*/ 28 h 96"/>
                <a:gd name="T82" fmla="*/ 8 w 52"/>
                <a:gd name="T83" fmla="*/ 22 h 96"/>
                <a:gd name="T84" fmla="*/ 10 w 52"/>
                <a:gd name="T85" fmla="*/ 17 h 96"/>
                <a:gd name="T86" fmla="*/ 11 w 52"/>
                <a:gd name="T87" fmla="*/ 13 h 96"/>
                <a:gd name="T88" fmla="*/ 12 w 52"/>
                <a:gd name="T89" fmla="*/ 10 h 96"/>
                <a:gd name="T90" fmla="*/ 13 w 52"/>
                <a:gd name="T91" fmla="*/ 7 h 96"/>
                <a:gd name="T92" fmla="*/ 14 w 52"/>
                <a:gd name="T93" fmla="*/ 5 h 96"/>
                <a:gd name="T94" fmla="*/ 14 w 52"/>
                <a:gd name="T95" fmla="*/ 4 h 96"/>
                <a:gd name="T96" fmla="*/ 15 w 52"/>
                <a:gd name="T97" fmla="*/ 4 h 96"/>
                <a:gd name="T98" fmla="*/ 9 w 52"/>
                <a:gd name="T9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 h="96">
                  <a:moveTo>
                    <a:pt x="9" y="0"/>
                  </a:moveTo>
                  <a:lnTo>
                    <a:pt x="8" y="0"/>
                  </a:lnTo>
                  <a:lnTo>
                    <a:pt x="7" y="3"/>
                  </a:lnTo>
                  <a:lnTo>
                    <a:pt x="6" y="7"/>
                  </a:lnTo>
                  <a:lnTo>
                    <a:pt x="5" y="12"/>
                  </a:lnTo>
                  <a:lnTo>
                    <a:pt x="3" y="18"/>
                  </a:lnTo>
                  <a:lnTo>
                    <a:pt x="1" y="25"/>
                  </a:lnTo>
                  <a:lnTo>
                    <a:pt x="0" y="33"/>
                  </a:lnTo>
                  <a:lnTo>
                    <a:pt x="0" y="40"/>
                  </a:lnTo>
                  <a:lnTo>
                    <a:pt x="0" y="47"/>
                  </a:lnTo>
                  <a:lnTo>
                    <a:pt x="1" y="54"/>
                  </a:lnTo>
                  <a:lnTo>
                    <a:pt x="5" y="61"/>
                  </a:lnTo>
                  <a:lnTo>
                    <a:pt x="9" y="68"/>
                  </a:lnTo>
                  <a:lnTo>
                    <a:pt x="13" y="74"/>
                  </a:lnTo>
                  <a:lnTo>
                    <a:pt x="17" y="79"/>
                  </a:lnTo>
                  <a:lnTo>
                    <a:pt x="20" y="84"/>
                  </a:lnTo>
                  <a:lnTo>
                    <a:pt x="22" y="89"/>
                  </a:lnTo>
                  <a:lnTo>
                    <a:pt x="24" y="92"/>
                  </a:lnTo>
                  <a:lnTo>
                    <a:pt x="28" y="94"/>
                  </a:lnTo>
                  <a:lnTo>
                    <a:pt x="33" y="95"/>
                  </a:lnTo>
                  <a:lnTo>
                    <a:pt x="38" y="95"/>
                  </a:lnTo>
                  <a:lnTo>
                    <a:pt x="43" y="94"/>
                  </a:lnTo>
                  <a:lnTo>
                    <a:pt x="46" y="93"/>
                  </a:lnTo>
                  <a:lnTo>
                    <a:pt x="50" y="92"/>
                  </a:lnTo>
                  <a:lnTo>
                    <a:pt x="51" y="91"/>
                  </a:lnTo>
                  <a:lnTo>
                    <a:pt x="50" y="91"/>
                  </a:lnTo>
                  <a:lnTo>
                    <a:pt x="48" y="91"/>
                  </a:lnTo>
                  <a:lnTo>
                    <a:pt x="46" y="91"/>
                  </a:lnTo>
                  <a:lnTo>
                    <a:pt x="44" y="90"/>
                  </a:lnTo>
                  <a:lnTo>
                    <a:pt x="40" y="89"/>
                  </a:lnTo>
                  <a:lnTo>
                    <a:pt x="38" y="88"/>
                  </a:lnTo>
                  <a:lnTo>
                    <a:pt x="35" y="85"/>
                  </a:lnTo>
                  <a:lnTo>
                    <a:pt x="34" y="83"/>
                  </a:lnTo>
                  <a:lnTo>
                    <a:pt x="30" y="78"/>
                  </a:lnTo>
                  <a:lnTo>
                    <a:pt x="27" y="74"/>
                  </a:lnTo>
                  <a:lnTo>
                    <a:pt x="22" y="68"/>
                  </a:lnTo>
                  <a:lnTo>
                    <a:pt x="17" y="61"/>
                  </a:lnTo>
                  <a:lnTo>
                    <a:pt x="11" y="53"/>
                  </a:lnTo>
                  <a:lnTo>
                    <a:pt x="8" y="46"/>
                  </a:lnTo>
                  <a:lnTo>
                    <a:pt x="5" y="36"/>
                  </a:lnTo>
                  <a:lnTo>
                    <a:pt x="6" y="28"/>
                  </a:lnTo>
                  <a:lnTo>
                    <a:pt x="8" y="22"/>
                  </a:lnTo>
                  <a:lnTo>
                    <a:pt x="10" y="17"/>
                  </a:lnTo>
                  <a:lnTo>
                    <a:pt x="11" y="13"/>
                  </a:lnTo>
                  <a:lnTo>
                    <a:pt x="12" y="10"/>
                  </a:lnTo>
                  <a:lnTo>
                    <a:pt x="13" y="7"/>
                  </a:lnTo>
                  <a:lnTo>
                    <a:pt x="14" y="5"/>
                  </a:lnTo>
                  <a:lnTo>
                    <a:pt x="14" y="4"/>
                  </a:lnTo>
                  <a:lnTo>
                    <a:pt x="15" y="4"/>
                  </a:lnTo>
                  <a:lnTo>
                    <a:pt x="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71" name="Freeform 67"/>
            <p:cNvSpPr>
              <a:spLocks/>
            </p:cNvSpPr>
            <p:nvPr/>
          </p:nvSpPr>
          <p:spPr bwMode="auto">
            <a:xfrm>
              <a:off x="1219" y="1311"/>
              <a:ext cx="182" cy="103"/>
            </a:xfrm>
            <a:custGeom>
              <a:avLst/>
              <a:gdLst>
                <a:gd name="T0" fmla="*/ 22 w 182"/>
                <a:gd name="T1" fmla="*/ 78 h 103"/>
                <a:gd name="T2" fmla="*/ 154 w 182"/>
                <a:gd name="T3" fmla="*/ 102 h 103"/>
                <a:gd name="T4" fmla="*/ 155 w 182"/>
                <a:gd name="T5" fmla="*/ 101 h 103"/>
                <a:gd name="T6" fmla="*/ 158 w 182"/>
                <a:gd name="T7" fmla="*/ 98 h 103"/>
                <a:gd name="T8" fmla="*/ 164 w 182"/>
                <a:gd name="T9" fmla="*/ 95 h 103"/>
                <a:gd name="T10" fmla="*/ 169 w 182"/>
                <a:gd name="T11" fmla="*/ 90 h 103"/>
                <a:gd name="T12" fmla="*/ 174 w 182"/>
                <a:gd name="T13" fmla="*/ 85 h 103"/>
                <a:gd name="T14" fmla="*/ 178 w 182"/>
                <a:gd name="T15" fmla="*/ 80 h 103"/>
                <a:gd name="T16" fmla="*/ 181 w 182"/>
                <a:gd name="T17" fmla="*/ 75 h 103"/>
                <a:gd name="T18" fmla="*/ 181 w 182"/>
                <a:gd name="T19" fmla="*/ 71 h 103"/>
                <a:gd name="T20" fmla="*/ 180 w 182"/>
                <a:gd name="T21" fmla="*/ 65 h 103"/>
                <a:gd name="T22" fmla="*/ 179 w 182"/>
                <a:gd name="T23" fmla="*/ 61 h 103"/>
                <a:gd name="T24" fmla="*/ 178 w 182"/>
                <a:gd name="T25" fmla="*/ 56 h 103"/>
                <a:gd name="T26" fmla="*/ 176 w 182"/>
                <a:gd name="T27" fmla="*/ 53 h 103"/>
                <a:gd name="T28" fmla="*/ 175 w 182"/>
                <a:gd name="T29" fmla="*/ 51 h 103"/>
                <a:gd name="T30" fmla="*/ 171 w 182"/>
                <a:gd name="T31" fmla="*/ 48 h 103"/>
                <a:gd name="T32" fmla="*/ 165 w 182"/>
                <a:gd name="T33" fmla="*/ 46 h 103"/>
                <a:gd name="T34" fmla="*/ 158 w 182"/>
                <a:gd name="T35" fmla="*/ 44 h 103"/>
                <a:gd name="T36" fmla="*/ 149 w 182"/>
                <a:gd name="T37" fmla="*/ 41 h 103"/>
                <a:gd name="T38" fmla="*/ 141 w 182"/>
                <a:gd name="T39" fmla="*/ 35 h 103"/>
                <a:gd name="T40" fmla="*/ 134 w 182"/>
                <a:gd name="T41" fmla="*/ 28 h 103"/>
                <a:gd name="T42" fmla="*/ 125 w 182"/>
                <a:gd name="T43" fmla="*/ 20 h 103"/>
                <a:gd name="T44" fmla="*/ 117 w 182"/>
                <a:gd name="T45" fmla="*/ 12 h 103"/>
                <a:gd name="T46" fmla="*/ 108 w 182"/>
                <a:gd name="T47" fmla="*/ 6 h 103"/>
                <a:gd name="T48" fmla="*/ 99 w 182"/>
                <a:gd name="T49" fmla="*/ 1 h 103"/>
                <a:gd name="T50" fmla="*/ 88 w 182"/>
                <a:gd name="T51" fmla="*/ 0 h 103"/>
                <a:gd name="T52" fmla="*/ 76 w 182"/>
                <a:gd name="T53" fmla="*/ 0 h 103"/>
                <a:gd name="T54" fmla="*/ 62 w 182"/>
                <a:gd name="T55" fmla="*/ 4 h 103"/>
                <a:gd name="T56" fmla="*/ 49 w 182"/>
                <a:gd name="T57" fmla="*/ 8 h 103"/>
                <a:gd name="T58" fmla="*/ 36 w 182"/>
                <a:gd name="T59" fmla="*/ 14 h 103"/>
                <a:gd name="T60" fmla="*/ 25 w 182"/>
                <a:gd name="T61" fmla="*/ 20 h 103"/>
                <a:gd name="T62" fmla="*/ 15 w 182"/>
                <a:gd name="T63" fmla="*/ 26 h 103"/>
                <a:gd name="T64" fmla="*/ 8 w 182"/>
                <a:gd name="T65" fmla="*/ 32 h 103"/>
                <a:gd name="T66" fmla="*/ 5 w 182"/>
                <a:gd name="T67" fmla="*/ 36 h 103"/>
                <a:gd name="T68" fmla="*/ 3 w 182"/>
                <a:gd name="T69" fmla="*/ 39 h 103"/>
                <a:gd name="T70" fmla="*/ 2 w 182"/>
                <a:gd name="T71" fmla="*/ 43 h 103"/>
                <a:gd name="T72" fmla="*/ 0 w 182"/>
                <a:gd name="T73" fmla="*/ 46 h 103"/>
                <a:gd name="T74" fmla="*/ 0 w 182"/>
                <a:gd name="T75" fmla="*/ 50 h 103"/>
                <a:gd name="T76" fmla="*/ 0 w 182"/>
                <a:gd name="T77" fmla="*/ 52 h 103"/>
                <a:gd name="T78" fmla="*/ 0 w 182"/>
                <a:gd name="T79" fmla="*/ 55 h 103"/>
                <a:gd name="T80" fmla="*/ 1 w 182"/>
                <a:gd name="T81" fmla="*/ 57 h 103"/>
                <a:gd name="T82" fmla="*/ 3 w 182"/>
                <a:gd name="T83" fmla="*/ 60 h 103"/>
                <a:gd name="T84" fmla="*/ 5 w 182"/>
                <a:gd name="T85" fmla="*/ 63 h 103"/>
                <a:gd name="T86" fmla="*/ 8 w 182"/>
                <a:gd name="T87" fmla="*/ 66 h 103"/>
                <a:gd name="T88" fmla="*/ 11 w 182"/>
                <a:gd name="T89" fmla="*/ 68 h 103"/>
                <a:gd name="T90" fmla="*/ 14 w 182"/>
                <a:gd name="T91" fmla="*/ 72 h 103"/>
                <a:gd name="T92" fmla="*/ 16 w 182"/>
                <a:gd name="T93" fmla="*/ 74 h 103"/>
                <a:gd name="T94" fmla="*/ 19 w 182"/>
                <a:gd name="T95" fmla="*/ 76 h 103"/>
                <a:gd name="T96" fmla="*/ 21 w 182"/>
                <a:gd name="T97" fmla="*/ 78 h 103"/>
                <a:gd name="T98" fmla="*/ 22 w 182"/>
                <a:gd name="T99" fmla="*/ 7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2" h="103">
                  <a:moveTo>
                    <a:pt x="22" y="78"/>
                  </a:moveTo>
                  <a:lnTo>
                    <a:pt x="154" y="102"/>
                  </a:lnTo>
                  <a:lnTo>
                    <a:pt x="155" y="101"/>
                  </a:lnTo>
                  <a:lnTo>
                    <a:pt x="158" y="98"/>
                  </a:lnTo>
                  <a:lnTo>
                    <a:pt x="164" y="95"/>
                  </a:lnTo>
                  <a:lnTo>
                    <a:pt x="169" y="90"/>
                  </a:lnTo>
                  <a:lnTo>
                    <a:pt x="174" y="85"/>
                  </a:lnTo>
                  <a:lnTo>
                    <a:pt x="178" y="80"/>
                  </a:lnTo>
                  <a:lnTo>
                    <a:pt x="181" y="75"/>
                  </a:lnTo>
                  <a:lnTo>
                    <a:pt x="181" y="71"/>
                  </a:lnTo>
                  <a:lnTo>
                    <a:pt x="180" y="65"/>
                  </a:lnTo>
                  <a:lnTo>
                    <a:pt x="179" y="61"/>
                  </a:lnTo>
                  <a:lnTo>
                    <a:pt x="178" y="56"/>
                  </a:lnTo>
                  <a:lnTo>
                    <a:pt x="176" y="53"/>
                  </a:lnTo>
                  <a:lnTo>
                    <a:pt x="175" y="51"/>
                  </a:lnTo>
                  <a:lnTo>
                    <a:pt x="171" y="48"/>
                  </a:lnTo>
                  <a:lnTo>
                    <a:pt x="165" y="46"/>
                  </a:lnTo>
                  <a:lnTo>
                    <a:pt x="158" y="44"/>
                  </a:lnTo>
                  <a:lnTo>
                    <a:pt x="149" y="41"/>
                  </a:lnTo>
                  <a:lnTo>
                    <a:pt x="141" y="35"/>
                  </a:lnTo>
                  <a:lnTo>
                    <a:pt x="134" y="28"/>
                  </a:lnTo>
                  <a:lnTo>
                    <a:pt x="125" y="20"/>
                  </a:lnTo>
                  <a:lnTo>
                    <a:pt x="117" y="12"/>
                  </a:lnTo>
                  <a:lnTo>
                    <a:pt x="108" y="6"/>
                  </a:lnTo>
                  <a:lnTo>
                    <a:pt x="99" y="1"/>
                  </a:lnTo>
                  <a:lnTo>
                    <a:pt x="88" y="0"/>
                  </a:lnTo>
                  <a:lnTo>
                    <a:pt x="76" y="0"/>
                  </a:lnTo>
                  <a:lnTo>
                    <a:pt x="62" y="4"/>
                  </a:lnTo>
                  <a:lnTo>
                    <a:pt x="49" y="8"/>
                  </a:lnTo>
                  <a:lnTo>
                    <a:pt x="36" y="14"/>
                  </a:lnTo>
                  <a:lnTo>
                    <a:pt x="25" y="20"/>
                  </a:lnTo>
                  <a:lnTo>
                    <a:pt x="15" y="26"/>
                  </a:lnTo>
                  <a:lnTo>
                    <a:pt x="8" y="32"/>
                  </a:lnTo>
                  <a:lnTo>
                    <a:pt x="5" y="36"/>
                  </a:lnTo>
                  <a:lnTo>
                    <a:pt x="3" y="39"/>
                  </a:lnTo>
                  <a:lnTo>
                    <a:pt x="2" y="43"/>
                  </a:lnTo>
                  <a:lnTo>
                    <a:pt x="0" y="46"/>
                  </a:lnTo>
                  <a:lnTo>
                    <a:pt x="0" y="50"/>
                  </a:lnTo>
                  <a:lnTo>
                    <a:pt x="0" y="52"/>
                  </a:lnTo>
                  <a:lnTo>
                    <a:pt x="0" y="55"/>
                  </a:lnTo>
                  <a:lnTo>
                    <a:pt x="1" y="57"/>
                  </a:lnTo>
                  <a:lnTo>
                    <a:pt x="3" y="60"/>
                  </a:lnTo>
                  <a:lnTo>
                    <a:pt x="5" y="63"/>
                  </a:lnTo>
                  <a:lnTo>
                    <a:pt x="8" y="66"/>
                  </a:lnTo>
                  <a:lnTo>
                    <a:pt x="11" y="68"/>
                  </a:lnTo>
                  <a:lnTo>
                    <a:pt x="14" y="72"/>
                  </a:lnTo>
                  <a:lnTo>
                    <a:pt x="16" y="74"/>
                  </a:lnTo>
                  <a:lnTo>
                    <a:pt x="19" y="76"/>
                  </a:lnTo>
                  <a:lnTo>
                    <a:pt x="21" y="78"/>
                  </a:lnTo>
                  <a:lnTo>
                    <a:pt x="22" y="7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72" name="Freeform 68"/>
            <p:cNvSpPr>
              <a:spLocks/>
            </p:cNvSpPr>
            <p:nvPr/>
          </p:nvSpPr>
          <p:spPr bwMode="auto">
            <a:xfrm>
              <a:off x="1164" y="1187"/>
              <a:ext cx="682" cy="242"/>
            </a:xfrm>
            <a:custGeom>
              <a:avLst/>
              <a:gdLst>
                <a:gd name="T0" fmla="*/ 475 w 682"/>
                <a:gd name="T1" fmla="*/ 0 h 242"/>
                <a:gd name="T2" fmla="*/ 0 w 682"/>
                <a:gd name="T3" fmla="*/ 129 h 242"/>
                <a:gd name="T4" fmla="*/ 236 w 682"/>
                <a:gd name="T5" fmla="*/ 241 h 242"/>
                <a:gd name="T6" fmla="*/ 681 w 682"/>
                <a:gd name="T7" fmla="*/ 129 h 242"/>
                <a:gd name="T8" fmla="*/ 475 w 682"/>
                <a:gd name="T9" fmla="*/ 0 h 242"/>
              </a:gdLst>
              <a:ahLst/>
              <a:cxnLst>
                <a:cxn ang="0">
                  <a:pos x="T0" y="T1"/>
                </a:cxn>
                <a:cxn ang="0">
                  <a:pos x="T2" y="T3"/>
                </a:cxn>
                <a:cxn ang="0">
                  <a:pos x="T4" y="T5"/>
                </a:cxn>
                <a:cxn ang="0">
                  <a:pos x="T6" y="T7"/>
                </a:cxn>
                <a:cxn ang="0">
                  <a:pos x="T8" y="T9"/>
                </a:cxn>
              </a:cxnLst>
              <a:rect l="0" t="0" r="r" b="b"/>
              <a:pathLst>
                <a:path w="682" h="242">
                  <a:moveTo>
                    <a:pt x="475" y="0"/>
                  </a:moveTo>
                  <a:lnTo>
                    <a:pt x="0" y="129"/>
                  </a:lnTo>
                  <a:lnTo>
                    <a:pt x="236" y="241"/>
                  </a:lnTo>
                  <a:lnTo>
                    <a:pt x="681" y="129"/>
                  </a:lnTo>
                  <a:lnTo>
                    <a:pt x="475"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73" name="Freeform 69"/>
            <p:cNvSpPr>
              <a:spLocks/>
            </p:cNvSpPr>
            <p:nvPr/>
          </p:nvSpPr>
          <p:spPr bwMode="auto">
            <a:xfrm>
              <a:off x="1250" y="1070"/>
              <a:ext cx="198" cy="213"/>
            </a:xfrm>
            <a:custGeom>
              <a:avLst/>
              <a:gdLst>
                <a:gd name="T0" fmla="*/ 29 w 198"/>
                <a:gd name="T1" fmla="*/ 20 h 213"/>
                <a:gd name="T2" fmla="*/ 36 w 198"/>
                <a:gd name="T3" fmla="*/ 33 h 213"/>
                <a:gd name="T4" fmla="*/ 45 w 198"/>
                <a:gd name="T5" fmla="*/ 54 h 213"/>
                <a:gd name="T6" fmla="*/ 54 w 198"/>
                <a:gd name="T7" fmla="*/ 73 h 213"/>
                <a:gd name="T8" fmla="*/ 58 w 198"/>
                <a:gd name="T9" fmla="*/ 88 h 213"/>
                <a:gd name="T10" fmla="*/ 64 w 198"/>
                <a:gd name="T11" fmla="*/ 103 h 213"/>
                <a:gd name="T12" fmla="*/ 70 w 198"/>
                <a:gd name="T13" fmla="*/ 117 h 213"/>
                <a:gd name="T14" fmla="*/ 77 w 198"/>
                <a:gd name="T15" fmla="*/ 128 h 213"/>
                <a:gd name="T16" fmla="*/ 84 w 198"/>
                <a:gd name="T17" fmla="*/ 133 h 213"/>
                <a:gd name="T18" fmla="*/ 105 w 198"/>
                <a:gd name="T19" fmla="*/ 148 h 213"/>
                <a:gd name="T20" fmla="*/ 129 w 198"/>
                <a:gd name="T21" fmla="*/ 167 h 213"/>
                <a:gd name="T22" fmla="*/ 146 w 198"/>
                <a:gd name="T23" fmla="*/ 181 h 213"/>
                <a:gd name="T24" fmla="*/ 149 w 198"/>
                <a:gd name="T25" fmla="*/ 184 h 213"/>
                <a:gd name="T26" fmla="*/ 152 w 198"/>
                <a:gd name="T27" fmla="*/ 183 h 213"/>
                <a:gd name="T28" fmla="*/ 157 w 198"/>
                <a:gd name="T29" fmla="*/ 182 h 213"/>
                <a:gd name="T30" fmla="*/ 163 w 198"/>
                <a:gd name="T31" fmla="*/ 183 h 213"/>
                <a:gd name="T32" fmla="*/ 169 w 198"/>
                <a:gd name="T33" fmla="*/ 185 h 213"/>
                <a:gd name="T34" fmla="*/ 178 w 198"/>
                <a:gd name="T35" fmla="*/ 189 h 213"/>
                <a:gd name="T36" fmla="*/ 187 w 198"/>
                <a:gd name="T37" fmla="*/ 195 h 213"/>
                <a:gd name="T38" fmla="*/ 195 w 198"/>
                <a:gd name="T39" fmla="*/ 201 h 213"/>
                <a:gd name="T40" fmla="*/ 197 w 198"/>
                <a:gd name="T41" fmla="*/ 206 h 213"/>
                <a:gd name="T42" fmla="*/ 193 w 198"/>
                <a:gd name="T43" fmla="*/ 210 h 213"/>
                <a:gd name="T44" fmla="*/ 184 w 198"/>
                <a:gd name="T45" fmla="*/ 212 h 213"/>
                <a:gd name="T46" fmla="*/ 173 w 198"/>
                <a:gd name="T47" fmla="*/ 211 h 213"/>
                <a:gd name="T48" fmla="*/ 161 w 198"/>
                <a:gd name="T49" fmla="*/ 207 h 213"/>
                <a:gd name="T50" fmla="*/ 153 w 198"/>
                <a:gd name="T51" fmla="*/ 204 h 213"/>
                <a:gd name="T52" fmla="*/ 148 w 198"/>
                <a:gd name="T53" fmla="*/ 202 h 213"/>
                <a:gd name="T54" fmla="*/ 145 w 198"/>
                <a:gd name="T55" fmla="*/ 202 h 213"/>
                <a:gd name="T56" fmla="*/ 140 w 198"/>
                <a:gd name="T57" fmla="*/ 202 h 213"/>
                <a:gd name="T58" fmla="*/ 126 w 198"/>
                <a:gd name="T59" fmla="*/ 197 h 213"/>
                <a:gd name="T60" fmla="*/ 106 w 198"/>
                <a:gd name="T61" fmla="*/ 189 h 213"/>
                <a:gd name="T62" fmla="*/ 89 w 198"/>
                <a:gd name="T63" fmla="*/ 179 h 213"/>
                <a:gd name="T64" fmla="*/ 77 w 198"/>
                <a:gd name="T65" fmla="*/ 171 h 213"/>
                <a:gd name="T66" fmla="*/ 61 w 198"/>
                <a:gd name="T67" fmla="*/ 157 h 213"/>
                <a:gd name="T68" fmla="*/ 45 w 198"/>
                <a:gd name="T69" fmla="*/ 139 h 213"/>
                <a:gd name="T70" fmla="*/ 29 w 198"/>
                <a:gd name="T71" fmla="*/ 119 h 213"/>
                <a:gd name="T72" fmla="*/ 18 w 198"/>
                <a:gd name="T73" fmla="*/ 99 h 213"/>
                <a:gd name="T74" fmla="*/ 12 w 198"/>
                <a:gd name="T75" fmla="*/ 78 h 213"/>
                <a:gd name="T76" fmla="*/ 9 w 198"/>
                <a:gd name="T77" fmla="*/ 59 h 213"/>
                <a:gd name="T78" fmla="*/ 7 w 198"/>
                <a:gd name="T79" fmla="*/ 44 h 213"/>
                <a:gd name="T80" fmla="*/ 6 w 198"/>
                <a:gd name="T81" fmla="*/ 33 h 213"/>
                <a:gd name="T82" fmla="*/ 4 w 198"/>
                <a:gd name="T83" fmla="*/ 22 h 213"/>
                <a:gd name="T84" fmla="*/ 1 w 198"/>
                <a:gd name="T85" fmla="*/ 11 h 213"/>
                <a:gd name="T86" fmla="*/ 0 w 198"/>
                <a:gd name="T87" fmla="*/ 2 h 213"/>
                <a:gd name="T88" fmla="*/ 28 w 198"/>
                <a:gd name="T89" fmla="*/ 1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8" h="213">
                  <a:moveTo>
                    <a:pt x="28" y="17"/>
                  </a:moveTo>
                  <a:lnTo>
                    <a:pt x="29" y="20"/>
                  </a:lnTo>
                  <a:lnTo>
                    <a:pt x="32" y="25"/>
                  </a:lnTo>
                  <a:lnTo>
                    <a:pt x="36" y="33"/>
                  </a:lnTo>
                  <a:lnTo>
                    <a:pt x="40" y="43"/>
                  </a:lnTo>
                  <a:lnTo>
                    <a:pt x="45" y="54"/>
                  </a:lnTo>
                  <a:lnTo>
                    <a:pt x="50" y="64"/>
                  </a:lnTo>
                  <a:lnTo>
                    <a:pt x="54" y="73"/>
                  </a:lnTo>
                  <a:lnTo>
                    <a:pt x="56" y="81"/>
                  </a:lnTo>
                  <a:lnTo>
                    <a:pt x="58" y="88"/>
                  </a:lnTo>
                  <a:lnTo>
                    <a:pt x="61" y="94"/>
                  </a:lnTo>
                  <a:lnTo>
                    <a:pt x="64" y="103"/>
                  </a:lnTo>
                  <a:lnTo>
                    <a:pt x="67" y="111"/>
                  </a:lnTo>
                  <a:lnTo>
                    <a:pt x="70" y="117"/>
                  </a:lnTo>
                  <a:lnTo>
                    <a:pt x="73" y="123"/>
                  </a:lnTo>
                  <a:lnTo>
                    <a:pt x="77" y="128"/>
                  </a:lnTo>
                  <a:lnTo>
                    <a:pt x="79" y="129"/>
                  </a:lnTo>
                  <a:lnTo>
                    <a:pt x="84" y="133"/>
                  </a:lnTo>
                  <a:lnTo>
                    <a:pt x="94" y="139"/>
                  </a:lnTo>
                  <a:lnTo>
                    <a:pt x="105" y="148"/>
                  </a:lnTo>
                  <a:lnTo>
                    <a:pt x="117" y="157"/>
                  </a:lnTo>
                  <a:lnTo>
                    <a:pt x="129" y="167"/>
                  </a:lnTo>
                  <a:lnTo>
                    <a:pt x="139" y="175"/>
                  </a:lnTo>
                  <a:lnTo>
                    <a:pt x="146" y="181"/>
                  </a:lnTo>
                  <a:lnTo>
                    <a:pt x="149" y="184"/>
                  </a:lnTo>
                  <a:lnTo>
                    <a:pt x="149" y="184"/>
                  </a:lnTo>
                  <a:lnTo>
                    <a:pt x="151" y="183"/>
                  </a:lnTo>
                  <a:lnTo>
                    <a:pt x="152" y="183"/>
                  </a:lnTo>
                  <a:lnTo>
                    <a:pt x="155" y="182"/>
                  </a:lnTo>
                  <a:lnTo>
                    <a:pt x="157" y="182"/>
                  </a:lnTo>
                  <a:lnTo>
                    <a:pt x="160" y="182"/>
                  </a:lnTo>
                  <a:lnTo>
                    <a:pt x="163" y="183"/>
                  </a:lnTo>
                  <a:lnTo>
                    <a:pt x="166" y="184"/>
                  </a:lnTo>
                  <a:lnTo>
                    <a:pt x="169" y="185"/>
                  </a:lnTo>
                  <a:lnTo>
                    <a:pt x="174" y="187"/>
                  </a:lnTo>
                  <a:lnTo>
                    <a:pt x="178" y="189"/>
                  </a:lnTo>
                  <a:lnTo>
                    <a:pt x="183" y="192"/>
                  </a:lnTo>
                  <a:lnTo>
                    <a:pt x="187" y="195"/>
                  </a:lnTo>
                  <a:lnTo>
                    <a:pt x="191" y="198"/>
                  </a:lnTo>
                  <a:lnTo>
                    <a:pt x="195" y="201"/>
                  </a:lnTo>
                  <a:lnTo>
                    <a:pt x="197" y="205"/>
                  </a:lnTo>
                  <a:lnTo>
                    <a:pt x="197" y="206"/>
                  </a:lnTo>
                  <a:lnTo>
                    <a:pt x="196" y="209"/>
                  </a:lnTo>
                  <a:lnTo>
                    <a:pt x="193" y="210"/>
                  </a:lnTo>
                  <a:lnTo>
                    <a:pt x="189" y="211"/>
                  </a:lnTo>
                  <a:lnTo>
                    <a:pt x="184" y="212"/>
                  </a:lnTo>
                  <a:lnTo>
                    <a:pt x="179" y="212"/>
                  </a:lnTo>
                  <a:lnTo>
                    <a:pt x="173" y="211"/>
                  </a:lnTo>
                  <a:lnTo>
                    <a:pt x="167" y="209"/>
                  </a:lnTo>
                  <a:lnTo>
                    <a:pt x="161" y="207"/>
                  </a:lnTo>
                  <a:lnTo>
                    <a:pt x="157" y="206"/>
                  </a:lnTo>
                  <a:lnTo>
                    <a:pt x="153" y="204"/>
                  </a:lnTo>
                  <a:lnTo>
                    <a:pt x="151" y="203"/>
                  </a:lnTo>
                  <a:lnTo>
                    <a:pt x="148" y="202"/>
                  </a:lnTo>
                  <a:lnTo>
                    <a:pt x="146" y="202"/>
                  </a:lnTo>
                  <a:lnTo>
                    <a:pt x="145" y="202"/>
                  </a:lnTo>
                  <a:lnTo>
                    <a:pt x="143" y="202"/>
                  </a:lnTo>
                  <a:lnTo>
                    <a:pt x="140" y="202"/>
                  </a:lnTo>
                  <a:lnTo>
                    <a:pt x="134" y="200"/>
                  </a:lnTo>
                  <a:lnTo>
                    <a:pt x="126" y="197"/>
                  </a:lnTo>
                  <a:lnTo>
                    <a:pt x="117" y="193"/>
                  </a:lnTo>
                  <a:lnTo>
                    <a:pt x="106" y="189"/>
                  </a:lnTo>
                  <a:lnTo>
                    <a:pt x="97" y="184"/>
                  </a:lnTo>
                  <a:lnTo>
                    <a:pt x="89" y="179"/>
                  </a:lnTo>
                  <a:lnTo>
                    <a:pt x="83" y="175"/>
                  </a:lnTo>
                  <a:lnTo>
                    <a:pt x="77" y="171"/>
                  </a:lnTo>
                  <a:lnTo>
                    <a:pt x="69" y="165"/>
                  </a:lnTo>
                  <a:lnTo>
                    <a:pt x="61" y="157"/>
                  </a:lnTo>
                  <a:lnTo>
                    <a:pt x="53" y="149"/>
                  </a:lnTo>
                  <a:lnTo>
                    <a:pt x="45" y="139"/>
                  </a:lnTo>
                  <a:lnTo>
                    <a:pt x="36" y="129"/>
                  </a:lnTo>
                  <a:lnTo>
                    <a:pt x="29" y="119"/>
                  </a:lnTo>
                  <a:lnTo>
                    <a:pt x="23" y="109"/>
                  </a:lnTo>
                  <a:lnTo>
                    <a:pt x="18" y="99"/>
                  </a:lnTo>
                  <a:lnTo>
                    <a:pt x="15" y="88"/>
                  </a:lnTo>
                  <a:lnTo>
                    <a:pt x="12" y="78"/>
                  </a:lnTo>
                  <a:lnTo>
                    <a:pt x="10" y="68"/>
                  </a:lnTo>
                  <a:lnTo>
                    <a:pt x="9" y="59"/>
                  </a:lnTo>
                  <a:lnTo>
                    <a:pt x="7" y="50"/>
                  </a:lnTo>
                  <a:lnTo>
                    <a:pt x="7" y="44"/>
                  </a:lnTo>
                  <a:lnTo>
                    <a:pt x="7" y="38"/>
                  </a:lnTo>
                  <a:lnTo>
                    <a:pt x="6" y="33"/>
                  </a:lnTo>
                  <a:lnTo>
                    <a:pt x="5" y="27"/>
                  </a:lnTo>
                  <a:lnTo>
                    <a:pt x="4" y="22"/>
                  </a:lnTo>
                  <a:lnTo>
                    <a:pt x="2" y="16"/>
                  </a:lnTo>
                  <a:lnTo>
                    <a:pt x="1" y="11"/>
                  </a:lnTo>
                  <a:lnTo>
                    <a:pt x="0" y="6"/>
                  </a:lnTo>
                  <a:lnTo>
                    <a:pt x="0" y="2"/>
                  </a:lnTo>
                  <a:lnTo>
                    <a:pt x="0" y="0"/>
                  </a:lnTo>
                  <a:lnTo>
                    <a:pt x="2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74" name="Freeform 70"/>
            <p:cNvSpPr>
              <a:spLocks/>
            </p:cNvSpPr>
            <p:nvPr/>
          </p:nvSpPr>
          <p:spPr bwMode="auto">
            <a:xfrm>
              <a:off x="1241" y="1068"/>
              <a:ext cx="213" cy="211"/>
            </a:xfrm>
            <a:custGeom>
              <a:avLst/>
              <a:gdLst>
                <a:gd name="T0" fmla="*/ 39 w 213"/>
                <a:gd name="T1" fmla="*/ 19 h 211"/>
                <a:gd name="T2" fmla="*/ 44 w 213"/>
                <a:gd name="T3" fmla="*/ 32 h 211"/>
                <a:gd name="T4" fmla="*/ 51 w 213"/>
                <a:gd name="T5" fmla="*/ 51 h 211"/>
                <a:gd name="T6" fmla="*/ 57 w 213"/>
                <a:gd name="T7" fmla="*/ 71 h 211"/>
                <a:gd name="T8" fmla="*/ 62 w 213"/>
                <a:gd name="T9" fmla="*/ 85 h 211"/>
                <a:gd name="T10" fmla="*/ 70 w 213"/>
                <a:gd name="T11" fmla="*/ 101 h 211"/>
                <a:gd name="T12" fmla="*/ 81 w 213"/>
                <a:gd name="T13" fmla="*/ 115 h 211"/>
                <a:gd name="T14" fmla="*/ 91 w 213"/>
                <a:gd name="T15" fmla="*/ 125 h 211"/>
                <a:gd name="T16" fmla="*/ 99 w 213"/>
                <a:gd name="T17" fmla="*/ 130 h 211"/>
                <a:gd name="T18" fmla="*/ 120 w 213"/>
                <a:gd name="T19" fmla="*/ 146 h 211"/>
                <a:gd name="T20" fmla="*/ 143 w 213"/>
                <a:gd name="T21" fmla="*/ 165 h 211"/>
                <a:gd name="T22" fmla="*/ 160 w 213"/>
                <a:gd name="T23" fmla="*/ 180 h 211"/>
                <a:gd name="T24" fmla="*/ 164 w 213"/>
                <a:gd name="T25" fmla="*/ 181 h 211"/>
                <a:gd name="T26" fmla="*/ 167 w 213"/>
                <a:gd name="T27" fmla="*/ 181 h 211"/>
                <a:gd name="T28" fmla="*/ 172 w 213"/>
                <a:gd name="T29" fmla="*/ 181 h 211"/>
                <a:gd name="T30" fmla="*/ 177 w 213"/>
                <a:gd name="T31" fmla="*/ 181 h 211"/>
                <a:gd name="T32" fmla="*/ 184 w 213"/>
                <a:gd name="T33" fmla="*/ 183 h 211"/>
                <a:gd name="T34" fmla="*/ 193 w 213"/>
                <a:gd name="T35" fmla="*/ 187 h 211"/>
                <a:gd name="T36" fmla="*/ 202 w 213"/>
                <a:gd name="T37" fmla="*/ 193 h 211"/>
                <a:gd name="T38" fmla="*/ 210 w 213"/>
                <a:gd name="T39" fmla="*/ 199 h 211"/>
                <a:gd name="T40" fmla="*/ 212 w 213"/>
                <a:gd name="T41" fmla="*/ 205 h 211"/>
                <a:gd name="T42" fmla="*/ 207 w 213"/>
                <a:gd name="T43" fmla="*/ 209 h 211"/>
                <a:gd name="T44" fmla="*/ 199 w 213"/>
                <a:gd name="T45" fmla="*/ 210 h 211"/>
                <a:gd name="T46" fmla="*/ 188 w 213"/>
                <a:gd name="T47" fmla="*/ 209 h 211"/>
                <a:gd name="T48" fmla="*/ 176 w 213"/>
                <a:gd name="T49" fmla="*/ 205 h 211"/>
                <a:gd name="T50" fmla="*/ 168 w 213"/>
                <a:gd name="T51" fmla="*/ 202 h 211"/>
                <a:gd name="T52" fmla="*/ 163 w 213"/>
                <a:gd name="T53" fmla="*/ 200 h 211"/>
                <a:gd name="T54" fmla="*/ 160 w 213"/>
                <a:gd name="T55" fmla="*/ 200 h 211"/>
                <a:gd name="T56" fmla="*/ 154 w 213"/>
                <a:gd name="T57" fmla="*/ 200 h 211"/>
                <a:gd name="T58" fmla="*/ 141 w 213"/>
                <a:gd name="T59" fmla="*/ 196 h 211"/>
                <a:gd name="T60" fmla="*/ 121 w 213"/>
                <a:gd name="T61" fmla="*/ 187 h 211"/>
                <a:gd name="T62" fmla="*/ 103 w 213"/>
                <a:gd name="T63" fmla="*/ 178 h 211"/>
                <a:gd name="T64" fmla="*/ 91 w 213"/>
                <a:gd name="T65" fmla="*/ 170 h 211"/>
                <a:gd name="T66" fmla="*/ 76 w 213"/>
                <a:gd name="T67" fmla="*/ 156 h 211"/>
                <a:gd name="T68" fmla="*/ 59 w 213"/>
                <a:gd name="T69" fmla="*/ 137 h 211"/>
                <a:gd name="T70" fmla="*/ 44 w 213"/>
                <a:gd name="T71" fmla="*/ 118 h 211"/>
                <a:gd name="T72" fmla="*/ 32 w 213"/>
                <a:gd name="T73" fmla="*/ 96 h 211"/>
                <a:gd name="T74" fmla="*/ 19 w 213"/>
                <a:gd name="T75" fmla="*/ 68 h 211"/>
                <a:gd name="T76" fmla="*/ 8 w 213"/>
                <a:gd name="T77" fmla="*/ 40 h 211"/>
                <a:gd name="T78" fmla="*/ 1 w 213"/>
                <a:gd name="T79" fmla="*/ 19 h 211"/>
                <a:gd name="T80" fmla="*/ 0 w 213"/>
                <a:gd name="T81" fmla="*/ 8 h 211"/>
                <a:gd name="T82" fmla="*/ 2 w 213"/>
                <a:gd name="T83" fmla="*/ 4 h 211"/>
                <a:gd name="T84" fmla="*/ 5 w 213"/>
                <a:gd name="T85" fmla="*/ 2 h 211"/>
                <a:gd name="T86" fmla="*/ 10 w 213"/>
                <a:gd name="T87" fmla="*/ 1 h 211"/>
                <a:gd name="T88" fmla="*/ 38 w 213"/>
                <a:gd name="T89" fmla="*/ 1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211">
                  <a:moveTo>
                    <a:pt x="38" y="17"/>
                  </a:moveTo>
                  <a:lnTo>
                    <a:pt x="39" y="19"/>
                  </a:lnTo>
                  <a:lnTo>
                    <a:pt x="40" y="24"/>
                  </a:lnTo>
                  <a:lnTo>
                    <a:pt x="44" y="32"/>
                  </a:lnTo>
                  <a:lnTo>
                    <a:pt x="47" y="41"/>
                  </a:lnTo>
                  <a:lnTo>
                    <a:pt x="51" y="51"/>
                  </a:lnTo>
                  <a:lnTo>
                    <a:pt x="54" y="62"/>
                  </a:lnTo>
                  <a:lnTo>
                    <a:pt x="57" y="71"/>
                  </a:lnTo>
                  <a:lnTo>
                    <a:pt x="59" y="79"/>
                  </a:lnTo>
                  <a:lnTo>
                    <a:pt x="62" y="85"/>
                  </a:lnTo>
                  <a:lnTo>
                    <a:pt x="66" y="92"/>
                  </a:lnTo>
                  <a:lnTo>
                    <a:pt x="70" y="101"/>
                  </a:lnTo>
                  <a:lnTo>
                    <a:pt x="76" y="108"/>
                  </a:lnTo>
                  <a:lnTo>
                    <a:pt x="81" y="115"/>
                  </a:lnTo>
                  <a:lnTo>
                    <a:pt x="86" y="121"/>
                  </a:lnTo>
                  <a:lnTo>
                    <a:pt x="91" y="125"/>
                  </a:lnTo>
                  <a:lnTo>
                    <a:pt x="94" y="128"/>
                  </a:lnTo>
                  <a:lnTo>
                    <a:pt x="99" y="130"/>
                  </a:lnTo>
                  <a:lnTo>
                    <a:pt x="108" y="137"/>
                  </a:lnTo>
                  <a:lnTo>
                    <a:pt x="120" y="146"/>
                  </a:lnTo>
                  <a:lnTo>
                    <a:pt x="131" y="156"/>
                  </a:lnTo>
                  <a:lnTo>
                    <a:pt x="143" y="165"/>
                  </a:lnTo>
                  <a:lnTo>
                    <a:pt x="154" y="174"/>
                  </a:lnTo>
                  <a:lnTo>
                    <a:pt x="160" y="180"/>
                  </a:lnTo>
                  <a:lnTo>
                    <a:pt x="164" y="181"/>
                  </a:lnTo>
                  <a:lnTo>
                    <a:pt x="164" y="181"/>
                  </a:lnTo>
                  <a:lnTo>
                    <a:pt x="166" y="181"/>
                  </a:lnTo>
                  <a:lnTo>
                    <a:pt x="167" y="181"/>
                  </a:lnTo>
                  <a:lnTo>
                    <a:pt x="169" y="181"/>
                  </a:lnTo>
                  <a:lnTo>
                    <a:pt x="172" y="181"/>
                  </a:lnTo>
                  <a:lnTo>
                    <a:pt x="175" y="181"/>
                  </a:lnTo>
                  <a:lnTo>
                    <a:pt x="177" y="181"/>
                  </a:lnTo>
                  <a:lnTo>
                    <a:pt x="181" y="181"/>
                  </a:lnTo>
                  <a:lnTo>
                    <a:pt x="184" y="183"/>
                  </a:lnTo>
                  <a:lnTo>
                    <a:pt x="189" y="186"/>
                  </a:lnTo>
                  <a:lnTo>
                    <a:pt x="193" y="187"/>
                  </a:lnTo>
                  <a:lnTo>
                    <a:pt x="198" y="191"/>
                  </a:lnTo>
                  <a:lnTo>
                    <a:pt x="202" y="193"/>
                  </a:lnTo>
                  <a:lnTo>
                    <a:pt x="206" y="197"/>
                  </a:lnTo>
                  <a:lnTo>
                    <a:pt x="210" y="199"/>
                  </a:lnTo>
                  <a:lnTo>
                    <a:pt x="212" y="203"/>
                  </a:lnTo>
                  <a:lnTo>
                    <a:pt x="212" y="205"/>
                  </a:lnTo>
                  <a:lnTo>
                    <a:pt x="210" y="207"/>
                  </a:lnTo>
                  <a:lnTo>
                    <a:pt x="207" y="209"/>
                  </a:lnTo>
                  <a:lnTo>
                    <a:pt x="204" y="210"/>
                  </a:lnTo>
                  <a:lnTo>
                    <a:pt x="199" y="210"/>
                  </a:lnTo>
                  <a:lnTo>
                    <a:pt x="194" y="210"/>
                  </a:lnTo>
                  <a:lnTo>
                    <a:pt x="188" y="209"/>
                  </a:lnTo>
                  <a:lnTo>
                    <a:pt x="182" y="207"/>
                  </a:lnTo>
                  <a:lnTo>
                    <a:pt x="176" y="205"/>
                  </a:lnTo>
                  <a:lnTo>
                    <a:pt x="171" y="204"/>
                  </a:lnTo>
                  <a:lnTo>
                    <a:pt x="168" y="202"/>
                  </a:lnTo>
                  <a:lnTo>
                    <a:pt x="165" y="201"/>
                  </a:lnTo>
                  <a:lnTo>
                    <a:pt x="163" y="200"/>
                  </a:lnTo>
                  <a:lnTo>
                    <a:pt x="160" y="200"/>
                  </a:lnTo>
                  <a:lnTo>
                    <a:pt x="160" y="200"/>
                  </a:lnTo>
                  <a:lnTo>
                    <a:pt x="158" y="201"/>
                  </a:lnTo>
                  <a:lnTo>
                    <a:pt x="154" y="200"/>
                  </a:lnTo>
                  <a:lnTo>
                    <a:pt x="148" y="198"/>
                  </a:lnTo>
                  <a:lnTo>
                    <a:pt x="141" y="196"/>
                  </a:lnTo>
                  <a:lnTo>
                    <a:pt x="131" y="192"/>
                  </a:lnTo>
                  <a:lnTo>
                    <a:pt x="121" y="187"/>
                  </a:lnTo>
                  <a:lnTo>
                    <a:pt x="112" y="182"/>
                  </a:lnTo>
                  <a:lnTo>
                    <a:pt x="103" y="178"/>
                  </a:lnTo>
                  <a:lnTo>
                    <a:pt x="97" y="174"/>
                  </a:lnTo>
                  <a:lnTo>
                    <a:pt x="91" y="170"/>
                  </a:lnTo>
                  <a:lnTo>
                    <a:pt x="84" y="163"/>
                  </a:lnTo>
                  <a:lnTo>
                    <a:pt x="76" y="156"/>
                  </a:lnTo>
                  <a:lnTo>
                    <a:pt x="68" y="147"/>
                  </a:lnTo>
                  <a:lnTo>
                    <a:pt x="59" y="137"/>
                  </a:lnTo>
                  <a:lnTo>
                    <a:pt x="51" y="128"/>
                  </a:lnTo>
                  <a:lnTo>
                    <a:pt x="44" y="118"/>
                  </a:lnTo>
                  <a:lnTo>
                    <a:pt x="38" y="107"/>
                  </a:lnTo>
                  <a:lnTo>
                    <a:pt x="32" y="96"/>
                  </a:lnTo>
                  <a:lnTo>
                    <a:pt x="26" y="83"/>
                  </a:lnTo>
                  <a:lnTo>
                    <a:pt x="19" y="68"/>
                  </a:lnTo>
                  <a:lnTo>
                    <a:pt x="13" y="54"/>
                  </a:lnTo>
                  <a:lnTo>
                    <a:pt x="8" y="40"/>
                  </a:lnTo>
                  <a:lnTo>
                    <a:pt x="4" y="28"/>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75" name="Freeform 71"/>
            <p:cNvSpPr>
              <a:spLocks/>
            </p:cNvSpPr>
            <p:nvPr/>
          </p:nvSpPr>
          <p:spPr bwMode="auto">
            <a:xfrm>
              <a:off x="1180" y="1331"/>
              <a:ext cx="220" cy="406"/>
            </a:xfrm>
            <a:custGeom>
              <a:avLst/>
              <a:gdLst>
                <a:gd name="T0" fmla="*/ 219 w 220"/>
                <a:gd name="T1" fmla="*/ 405 h 406"/>
                <a:gd name="T2" fmla="*/ 219 w 220"/>
                <a:gd name="T3" fmla="*/ 109 h 406"/>
                <a:gd name="T4" fmla="*/ 0 w 220"/>
                <a:gd name="T5" fmla="*/ 0 h 406"/>
                <a:gd name="T6" fmla="*/ 0 w 220"/>
                <a:gd name="T7" fmla="*/ 276 h 406"/>
                <a:gd name="T8" fmla="*/ 219 w 220"/>
                <a:gd name="T9" fmla="*/ 405 h 406"/>
              </a:gdLst>
              <a:ahLst/>
              <a:cxnLst>
                <a:cxn ang="0">
                  <a:pos x="T0" y="T1"/>
                </a:cxn>
                <a:cxn ang="0">
                  <a:pos x="T2" y="T3"/>
                </a:cxn>
                <a:cxn ang="0">
                  <a:pos x="T4" y="T5"/>
                </a:cxn>
                <a:cxn ang="0">
                  <a:pos x="T6" y="T7"/>
                </a:cxn>
                <a:cxn ang="0">
                  <a:pos x="T8" y="T9"/>
                </a:cxn>
              </a:cxnLst>
              <a:rect l="0" t="0" r="r" b="b"/>
              <a:pathLst>
                <a:path w="220" h="406">
                  <a:moveTo>
                    <a:pt x="219" y="405"/>
                  </a:moveTo>
                  <a:lnTo>
                    <a:pt x="219" y="109"/>
                  </a:lnTo>
                  <a:lnTo>
                    <a:pt x="0" y="0"/>
                  </a:lnTo>
                  <a:lnTo>
                    <a:pt x="0" y="276"/>
                  </a:lnTo>
                  <a:lnTo>
                    <a:pt x="219" y="40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76" name="Freeform 72"/>
            <p:cNvSpPr>
              <a:spLocks/>
            </p:cNvSpPr>
            <p:nvPr/>
          </p:nvSpPr>
          <p:spPr bwMode="auto">
            <a:xfrm>
              <a:off x="1162" y="1582"/>
              <a:ext cx="239" cy="161"/>
            </a:xfrm>
            <a:custGeom>
              <a:avLst/>
              <a:gdLst>
                <a:gd name="T0" fmla="*/ 238 w 239"/>
                <a:gd name="T1" fmla="*/ 160 h 161"/>
                <a:gd name="T2" fmla="*/ 238 w 239"/>
                <a:gd name="T3" fmla="*/ 129 h 161"/>
                <a:gd name="T4" fmla="*/ 0 w 239"/>
                <a:gd name="T5" fmla="*/ 0 h 161"/>
                <a:gd name="T6" fmla="*/ 0 w 239"/>
                <a:gd name="T7" fmla="*/ 28 h 161"/>
                <a:gd name="T8" fmla="*/ 238 w 239"/>
                <a:gd name="T9" fmla="*/ 160 h 161"/>
              </a:gdLst>
              <a:ahLst/>
              <a:cxnLst>
                <a:cxn ang="0">
                  <a:pos x="T0" y="T1"/>
                </a:cxn>
                <a:cxn ang="0">
                  <a:pos x="T2" y="T3"/>
                </a:cxn>
                <a:cxn ang="0">
                  <a:pos x="T4" y="T5"/>
                </a:cxn>
                <a:cxn ang="0">
                  <a:pos x="T6" y="T7"/>
                </a:cxn>
                <a:cxn ang="0">
                  <a:pos x="T8" y="T9"/>
                </a:cxn>
              </a:cxnLst>
              <a:rect l="0" t="0" r="r" b="b"/>
              <a:pathLst>
                <a:path w="239" h="161">
                  <a:moveTo>
                    <a:pt x="238" y="160"/>
                  </a:moveTo>
                  <a:lnTo>
                    <a:pt x="238" y="129"/>
                  </a:lnTo>
                  <a:lnTo>
                    <a:pt x="0" y="0"/>
                  </a:lnTo>
                  <a:lnTo>
                    <a:pt x="0" y="28"/>
                  </a:lnTo>
                  <a:lnTo>
                    <a:pt x="238" y="160"/>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77" name="Freeform 73"/>
            <p:cNvSpPr>
              <a:spLocks/>
            </p:cNvSpPr>
            <p:nvPr/>
          </p:nvSpPr>
          <p:spPr bwMode="auto">
            <a:xfrm>
              <a:off x="1159" y="1315"/>
              <a:ext cx="242" cy="144"/>
            </a:xfrm>
            <a:custGeom>
              <a:avLst/>
              <a:gdLst>
                <a:gd name="T0" fmla="*/ 241 w 242"/>
                <a:gd name="T1" fmla="*/ 143 h 144"/>
                <a:gd name="T2" fmla="*/ 241 w 242"/>
                <a:gd name="T3" fmla="*/ 113 h 144"/>
                <a:gd name="T4" fmla="*/ 0 w 242"/>
                <a:gd name="T5" fmla="*/ 0 h 144"/>
                <a:gd name="T6" fmla="*/ 0 w 242"/>
                <a:gd name="T7" fmla="*/ 29 h 144"/>
                <a:gd name="T8" fmla="*/ 241 w 242"/>
                <a:gd name="T9" fmla="*/ 143 h 144"/>
              </a:gdLst>
              <a:ahLst/>
              <a:cxnLst>
                <a:cxn ang="0">
                  <a:pos x="T0" y="T1"/>
                </a:cxn>
                <a:cxn ang="0">
                  <a:pos x="T2" y="T3"/>
                </a:cxn>
                <a:cxn ang="0">
                  <a:pos x="T4" y="T5"/>
                </a:cxn>
                <a:cxn ang="0">
                  <a:pos x="T6" y="T7"/>
                </a:cxn>
                <a:cxn ang="0">
                  <a:pos x="T8" y="T9"/>
                </a:cxn>
              </a:cxnLst>
              <a:rect l="0" t="0" r="r" b="b"/>
              <a:pathLst>
                <a:path w="242" h="144">
                  <a:moveTo>
                    <a:pt x="241" y="143"/>
                  </a:moveTo>
                  <a:lnTo>
                    <a:pt x="241" y="113"/>
                  </a:lnTo>
                  <a:lnTo>
                    <a:pt x="0" y="0"/>
                  </a:lnTo>
                  <a:lnTo>
                    <a:pt x="0" y="29"/>
                  </a:lnTo>
                  <a:lnTo>
                    <a:pt x="241" y="143"/>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78" name="Freeform 74"/>
            <p:cNvSpPr>
              <a:spLocks/>
            </p:cNvSpPr>
            <p:nvPr/>
          </p:nvSpPr>
          <p:spPr bwMode="auto">
            <a:xfrm>
              <a:off x="1400" y="1595"/>
              <a:ext cx="451" cy="148"/>
            </a:xfrm>
            <a:custGeom>
              <a:avLst/>
              <a:gdLst>
                <a:gd name="T0" fmla="*/ 0 w 451"/>
                <a:gd name="T1" fmla="*/ 147 h 148"/>
                <a:gd name="T2" fmla="*/ 0 w 451"/>
                <a:gd name="T3" fmla="*/ 116 h 148"/>
                <a:gd name="T4" fmla="*/ 450 w 451"/>
                <a:gd name="T5" fmla="*/ 0 h 148"/>
                <a:gd name="T6" fmla="*/ 450 w 451"/>
                <a:gd name="T7" fmla="*/ 28 h 148"/>
                <a:gd name="T8" fmla="*/ 0 w 451"/>
                <a:gd name="T9" fmla="*/ 147 h 148"/>
              </a:gdLst>
              <a:ahLst/>
              <a:cxnLst>
                <a:cxn ang="0">
                  <a:pos x="T0" y="T1"/>
                </a:cxn>
                <a:cxn ang="0">
                  <a:pos x="T2" y="T3"/>
                </a:cxn>
                <a:cxn ang="0">
                  <a:pos x="T4" y="T5"/>
                </a:cxn>
                <a:cxn ang="0">
                  <a:pos x="T6" y="T7"/>
                </a:cxn>
                <a:cxn ang="0">
                  <a:pos x="T8" y="T9"/>
                </a:cxn>
              </a:cxnLst>
              <a:rect l="0" t="0" r="r" b="b"/>
              <a:pathLst>
                <a:path w="451" h="148">
                  <a:moveTo>
                    <a:pt x="0" y="147"/>
                  </a:moveTo>
                  <a:lnTo>
                    <a:pt x="0" y="116"/>
                  </a:lnTo>
                  <a:lnTo>
                    <a:pt x="450" y="0"/>
                  </a:lnTo>
                  <a:lnTo>
                    <a:pt x="450" y="28"/>
                  </a:lnTo>
                  <a:lnTo>
                    <a:pt x="0" y="147"/>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79" name="Freeform 75"/>
            <p:cNvSpPr>
              <a:spLocks/>
            </p:cNvSpPr>
            <p:nvPr/>
          </p:nvSpPr>
          <p:spPr bwMode="auto">
            <a:xfrm>
              <a:off x="1398" y="1312"/>
              <a:ext cx="451" cy="149"/>
            </a:xfrm>
            <a:custGeom>
              <a:avLst/>
              <a:gdLst>
                <a:gd name="T0" fmla="*/ 0 w 451"/>
                <a:gd name="T1" fmla="*/ 148 h 149"/>
                <a:gd name="T2" fmla="*/ 0 w 451"/>
                <a:gd name="T3" fmla="*/ 118 h 149"/>
                <a:gd name="T4" fmla="*/ 450 w 451"/>
                <a:gd name="T5" fmla="*/ 0 h 149"/>
                <a:gd name="T6" fmla="*/ 450 w 451"/>
                <a:gd name="T7" fmla="*/ 27 h 149"/>
                <a:gd name="T8" fmla="*/ 0 w 451"/>
                <a:gd name="T9" fmla="*/ 148 h 149"/>
              </a:gdLst>
              <a:ahLst/>
              <a:cxnLst>
                <a:cxn ang="0">
                  <a:pos x="T0" y="T1"/>
                </a:cxn>
                <a:cxn ang="0">
                  <a:pos x="T2" y="T3"/>
                </a:cxn>
                <a:cxn ang="0">
                  <a:pos x="T4" y="T5"/>
                </a:cxn>
                <a:cxn ang="0">
                  <a:pos x="T6" y="T7"/>
                </a:cxn>
                <a:cxn ang="0">
                  <a:pos x="T8" y="T9"/>
                </a:cxn>
              </a:cxnLst>
              <a:rect l="0" t="0" r="r" b="b"/>
              <a:pathLst>
                <a:path w="451" h="149">
                  <a:moveTo>
                    <a:pt x="0" y="148"/>
                  </a:moveTo>
                  <a:lnTo>
                    <a:pt x="0" y="118"/>
                  </a:lnTo>
                  <a:lnTo>
                    <a:pt x="450" y="0"/>
                  </a:lnTo>
                  <a:lnTo>
                    <a:pt x="450" y="27"/>
                  </a:lnTo>
                  <a:lnTo>
                    <a:pt x="0" y="148"/>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80" name="Freeform 76"/>
            <p:cNvSpPr>
              <a:spLocks/>
            </p:cNvSpPr>
            <p:nvPr/>
          </p:nvSpPr>
          <p:spPr bwMode="auto">
            <a:xfrm>
              <a:off x="1398" y="1346"/>
              <a:ext cx="452" cy="355"/>
            </a:xfrm>
            <a:custGeom>
              <a:avLst/>
              <a:gdLst>
                <a:gd name="T0" fmla="*/ 0 w 452"/>
                <a:gd name="T1" fmla="*/ 354 h 355"/>
                <a:gd name="T2" fmla="*/ 0 w 452"/>
                <a:gd name="T3" fmla="*/ 122 h 355"/>
                <a:gd name="T4" fmla="*/ 451 w 452"/>
                <a:gd name="T5" fmla="*/ 0 h 355"/>
                <a:gd name="T6" fmla="*/ 451 w 452"/>
                <a:gd name="T7" fmla="*/ 243 h 355"/>
                <a:gd name="T8" fmla="*/ 0 w 452"/>
                <a:gd name="T9" fmla="*/ 354 h 355"/>
              </a:gdLst>
              <a:ahLst/>
              <a:cxnLst>
                <a:cxn ang="0">
                  <a:pos x="T0" y="T1"/>
                </a:cxn>
                <a:cxn ang="0">
                  <a:pos x="T2" y="T3"/>
                </a:cxn>
                <a:cxn ang="0">
                  <a:pos x="T4" y="T5"/>
                </a:cxn>
                <a:cxn ang="0">
                  <a:pos x="T6" y="T7"/>
                </a:cxn>
                <a:cxn ang="0">
                  <a:pos x="T8" y="T9"/>
                </a:cxn>
              </a:cxnLst>
              <a:rect l="0" t="0" r="r" b="b"/>
              <a:pathLst>
                <a:path w="452" h="355">
                  <a:moveTo>
                    <a:pt x="0" y="354"/>
                  </a:moveTo>
                  <a:lnTo>
                    <a:pt x="0" y="122"/>
                  </a:lnTo>
                  <a:lnTo>
                    <a:pt x="451" y="0"/>
                  </a:lnTo>
                  <a:lnTo>
                    <a:pt x="451" y="243"/>
                  </a:lnTo>
                  <a:lnTo>
                    <a:pt x="0" y="354"/>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81" name="Freeform 77"/>
            <p:cNvSpPr>
              <a:spLocks/>
            </p:cNvSpPr>
            <p:nvPr/>
          </p:nvSpPr>
          <p:spPr bwMode="auto">
            <a:xfrm>
              <a:off x="1340" y="1083"/>
              <a:ext cx="131" cy="173"/>
            </a:xfrm>
            <a:custGeom>
              <a:avLst/>
              <a:gdLst>
                <a:gd name="T0" fmla="*/ 31 w 131"/>
                <a:gd name="T1" fmla="*/ 17 h 173"/>
                <a:gd name="T2" fmla="*/ 35 w 131"/>
                <a:gd name="T3" fmla="*/ 26 h 173"/>
                <a:gd name="T4" fmla="*/ 39 w 131"/>
                <a:gd name="T5" fmla="*/ 40 h 173"/>
                <a:gd name="T6" fmla="*/ 42 w 131"/>
                <a:gd name="T7" fmla="*/ 52 h 173"/>
                <a:gd name="T8" fmla="*/ 43 w 131"/>
                <a:gd name="T9" fmla="*/ 63 h 173"/>
                <a:gd name="T10" fmla="*/ 47 w 131"/>
                <a:gd name="T11" fmla="*/ 78 h 173"/>
                <a:gd name="T12" fmla="*/ 53 w 131"/>
                <a:gd name="T13" fmla="*/ 92 h 173"/>
                <a:gd name="T14" fmla="*/ 59 w 131"/>
                <a:gd name="T15" fmla="*/ 103 h 173"/>
                <a:gd name="T16" fmla="*/ 65 w 131"/>
                <a:gd name="T17" fmla="*/ 108 h 173"/>
                <a:gd name="T18" fmla="*/ 71 w 131"/>
                <a:gd name="T19" fmla="*/ 121 h 173"/>
                <a:gd name="T20" fmla="*/ 80 w 131"/>
                <a:gd name="T21" fmla="*/ 137 h 173"/>
                <a:gd name="T22" fmla="*/ 85 w 131"/>
                <a:gd name="T23" fmla="*/ 148 h 173"/>
                <a:gd name="T24" fmla="*/ 87 w 131"/>
                <a:gd name="T25" fmla="*/ 149 h 173"/>
                <a:gd name="T26" fmla="*/ 90 w 131"/>
                <a:gd name="T27" fmla="*/ 149 h 173"/>
                <a:gd name="T28" fmla="*/ 96 w 131"/>
                <a:gd name="T29" fmla="*/ 148 h 173"/>
                <a:gd name="T30" fmla="*/ 102 w 131"/>
                <a:gd name="T31" fmla="*/ 148 h 173"/>
                <a:gd name="T32" fmla="*/ 106 w 131"/>
                <a:gd name="T33" fmla="*/ 149 h 173"/>
                <a:gd name="T34" fmla="*/ 114 w 131"/>
                <a:gd name="T35" fmla="*/ 153 h 173"/>
                <a:gd name="T36" fmla="*/ 122 w 131"/>
                <a:gd name="T37" fmla="*/ 158 h 173"/>
                <a:gd name="T38" fmla="*/ 128 w 131"/>
                <a:gd name="T39" fmla="*/ 163 h 173"/>
                <a:gd name="T40" fmla="*/ 129 w 131"/>
                <a:gd name="T41" fmla="*/ 167 h 173"/>
                <a:gd name="T42" fmla="*/ 124 w 131"/>
                <a:gd name="T43" fmla="*/ 170 h 173"/>
                <a:gd name="T44" fmla="*/ 116 w 131"/>
                <a:gd name="T45" fmla="*/ 172 h 173"/>
                <a:gd name="T46" fmla="*/ 106 w 131"/>
                <a:gd name="T47" fmla="*/ 172 h 173"/>
                <a:gd name="T48" fmla="*/ 97 w 131"/>
                <a:gd name="T49" fmla="*/ 170 h 173"/>
                <a:gd name="T50" fmla="*/ 91 w 131"/>
                <a:gd name="T51" fmla="*/ 168 h 173"/>
                <a:gd name="T52" fmla="*/ 88 w 131"/>
                <a:gd name="T53" fmla="*/ 167 h 173"/>
                <a:gd name="T54" fmla="*/ 85 w 131"/>
                <a:gd name="T55" fmla="*/ 166 h 173"/>
                <a:gd name="T56" fmla="*/ 82 w 131"/>
                <a:gd name="T57" fmla="*/ 166 h 173"/>
                <a:gd name="T58" fmla="*/ 70 w 131"/>
                <a:gd name="T59" fmla="*/ 157 h 173"/>
                <a:gd name="T60" fmla="*/ 56 w 131"/>
                <a:gd name="T61" fmla="*/ 143 h 173"/>
                <a:gd name="T62" fmla="*/ 43 w 131"/>
                <a:gd name="T63" fmla="*/ 129 h 173"/>
                <a:gd name="T64" fmla="*/ 36 w 131"/>
                <a:gd name="T65" fmla="*/ 121 h 173"/>
                <a:gd name="T66" fmla="*/ 33 w 131"/>
                <a:gd name="T67" fmla="*/ 114 h 173"/>
                <a:gd name="T68" fmla="*/ 32 w 131"/>
                <a:gd name="T69" fmla="*/ 107 h 173"/>
                <a:gd name="T70" fmla="*/ 30 w 131"/>
                <a:gd name="T71" fmla="*/ 96 h 173"/>
                <a:gd name="T72" fmla="*/ 25 w 131"/>
                <a:gd name="T73" fmla="*/ 80 h 173"/>
                <a:gd name="T74" fmla="*/ 16 w 131"/>
                <a:gd name="T75" fmla="*/ 56 h 173"/>
                <a:gd name="T76" fmla="*/ 5 w 131"/>
                <a:gd name="T77" fmla="*/ 32 h 173"/>
                <a:gd name="T78" fmla="*/ 0 w 131"/>
                <a:gd name="T79" fmla="*/ 13 h 173"/>
                <a:gd name="T80" fmla="*/ 0 w 131"/>
                <a:gd name="T81" fmla="*/ 5 h 173"/>
                <a:gd name="T82" fmla="*/ 4 w 131"/>
                <a:gd name="T83" fmla="*/ 3 h 173"/>
                <a:gd name="T84" fmla="*/ 8 w 131"/>
                <a:gd name="T85" fmla="*/ 1 h 173"/>
                <a:gd name="T86" fmla="*/ 12 w 131"/>
                <a:gd name="T87" fmla="*/ 0 h 173"/>
                <a:gd name="T88" fmla="*/ 31 w 131"/>
                <a:gd name="T89" fmla="*/ 1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1" h="173">
                  <a:moveTo>
                    <a:pt x="31" y="15"/>
                  </a:moveTo>
                  <a:lnTo>
                    <a:pt x="31" y="17"/>
                  </a:lnTo>
                  <a:lnTo>
                    <a:pt x="33" y="20"/>
                  </a:lnTo>
                  <a:lnTo>
                    <a:pt x="35" y="26"/>
                  </a:lnTo>
                  <a:lnTo>
                    <a:pt x="36" y="32"/>
                  </a:lnTo>
                  <a:lnTo>
                    <a:pt x="39" y="40"/>
                  </a:lnTo>
                  <a:lnTo>
                    <a:pt x="41" y="46"/>
                  </a:lnTo>
                  <a:lnTo>
                    <a:pt x="42" y="52"/>
                  </a:lnTo>
                  <a:lnTo>
                    <a:pt x="43" y="57"/>
                  </a:lnTo>
                  <a:lnTo>
                    <a:pt x="43" y="63"/>
                  </a:lnTo>
                  <a:lnTo>
                    <a:pt x="46" y="70"/>
                  </a:lnTo>
                  <a:lnTo>
                    <a:pt x="47" y="78"/>
                  </a:lnTo>
                  <a:lnTo>
                    <a:pt x="51" y="86"/>
                  </a:lnTo>
                  <a:lnTo>
                    <a:pt x="53" y="92"/>
                  </a:lnTo>
                  <a:lnTo>
                    <a:pt x="57" y="99"/>
                  </a:lnTo>
                  <a:lnTo>
                    <a:pt x="59" y="103"/>
                  </a:lnTo>
                  <a:lnTo>
                    <a:pt x="62" y="106"/>
                  </a:lnTo>
                  <a:lnTo>
                    <a:pt x="65" y="108"/>
                  </a:lnTo>
                  <a:lnTo>
                    <a:pt x="68" y="114"/>
                  </a:lnTo>
                  <a:lnTo>
                    <a:pt x="71" y="121"/>
                  </a:lnTo>
                  <a:lnTo>
                    <a:pt x="76" y="129"/>
                  </a:lnTo>
                  <a:lnTo>
                    <a:pt x="80" y="137"/>
                  </a:lnTo>
                  <a:lnTo>
                    <a:pt x="82" y="143"/>
                  </a:lnTo>
                  <a:lnTo>
                    <a:pt x="85" y="148"/>
                  </a:lnTo>
                  <a:lnTo>
                    <a:pt x="86" y="149"/>
                  </a:lnTo>
                  <a:lnTo>
                    <a:pt x="87" y="149"/>
                  </a:lnTo>
                  <a:lnTo>
                    <a:pt x="88" y="149"/>
                  </a:lnTo>
                  <a:lnTo>
                    <a:pt x="90" y="149"/>
                  </a:lnTo>
                  <a:lnTo>
                    <a:pt x="93" y="148"/>
                  </a:lnTo>
                  <a:lnTo>
                    <a:pt x="96" y="148"/>
                  </a:lnTo>
                  <a:lnTo>
                    <a:pt x="99" y="148"/>
                  </a:lnTo>
                  <a:lnTo>
                    <a:pt x="102" y="148"/>
                  </a:lnTo>
                  <a:lnTo>
                    <a:pt x="104" y="149"/>
                  </a:lnTo>
                  <a:lnTo>
                    <a:pt x="106" y="149"/>
                  </a:lnTo>
                  <a:lnTo>
                    <a:pt x="110" y="151"/>
                  </a:lnTo>
                  <a:lnTo>
                    <a:pt x="114" y="153"/>
                  </a:lnTo>
                  <a:lnTo>
                    <a:pt x="118" y="155"/>
                  </a:lnTo>
                  <a:lnTo>
                    <a:pt x="122" y="158"/>
                  </a:lnTo>
                  <a:lnTo>
                    <a:pt x="124" y="160"/>
                  </a:lnTo>
                  <a:lnTo>
                    <a:pt x="128" y="163"/>
                  </a:lnTo>
                  <a:lnTo>
                    <a:pt x="130" y="166"/>
                  </a:lnTo>
                  <a:lnTo>
                    <a:pt x="129" y="167"/>
                  </a:lnTo>
                  <a:lnTo>
                    <a:pt x="128" y="169"/>
                  </a:lnTo>
                  <a:lnTo>
                    <a:pt x="124" y="170"/>
                  </a:lnTo>
                  <a:lnTo>
                    <a:pt x="121" y="171"/>
                  </a:lnTo>
                  <a:lnTo>
                    <a:pt x="116" y="172"/>
                  </a:lnTo>
                  <a:lnTo>
                    <a:pt x="112" y="172"/>
                  </a:lnTo>
                  <a:lnTo>
                    <a:pt x="106" y="172"/>
                  </a:lnTo>
                  <a:lnTo>
                    <a:pt x="101" y="171"/>
                  </a:lnTo>
                  <a:lnTo>
                    <a:pt x="97" y="170"/>
                  </a:lnTo>
                  <a:lnTo>
                    <a:pt x="94" y="169"/>
                  </a:lnTo>
                  <a:lnTo>
                    <a:pt x="91" y="168"/>
                  </a:lnTo>
                  <a:lnTo>
                    <a:pt x="89" y="167"/>
                  </a:lnTo>
                  <a:lnTo>
                    <a:pt x="88" y="167"/>
                  </a:lnTo>
                  <a:lnTo>
                    <a:pt x="86" y="166"/>
                  </a:lnTo>
                  <a:lnTo>
                    <a:pt x="85" y="166"/>
                  </a:lnTo>
                  <a:lnTo>
                    <a:pt x="84" y="167"/>
                  </a:lnTo>
                  <a:lnTo>
                    <a:pt x="82" y="166"/>
                  </a:lnTo>
                  <a:lnTo>
                    <a:pt x="77" y="162"/>
                  </a:lnTo>
                  <a:lnTo>
                    <a:pt x="70" y="157"/>
                  </a:lnTo>
                  <a:lnTo>
                    <a:pt x="64" y="150"/>
                  </a:lnTo>
                  <a:lnTo>
                    <a:pt x="56" y="143"/>
                  </a:lnTo>
                  <a:lnTo>
                    <a:pt x="49" y="135"/>
                  </a:lnTo>
                  <a:lnTo>
                    <a:pt x="43" y="129"/>
                  </a:lnTo>
                  <a:lnTo>
                    <a:pt x="39" y="125"/>
                  </a:lnTo>
                  <a:lnTo>
                    <a:pt x="36" y="121"/>
                  </a:lnTo>
                  <a:lnTo>
                    <a:pt x="35" y="118"/>
                  </a:lnTo>
                  <a:lnTo>
                    <a:pt x="33" y="114"/>
                  </a:lnTo>
                  <a:lnTo>
                    <a:pt x="33" y="111"/>
                  </a:lnTo>
                  <a:lnTo>
                    <a:pt x="32" y="107"/>
                  </a:lnTo>
                  <a:lnTo>
                    <a:pt x="31" y="102"/>
                  </a:lnTo>
                  <a:lnTo>
                    <a:pt x="30" y="96"/>
                  </a:lnTo>
                  <a:lnTo>
                    <a:pt x="29" y="88"/>
                  </a:lnTo>
                  <a:lnTo>
                    <a:pt x="25" y="80"/>
                  </a:lnTo>
                  <a:lnTo>
                    <a:pt x="21" y="68"/>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82" name="Freeform 78"/>
            <p:cNvSpPr>
              <a:spLocks/>
            </p:cNvSpPr>
            <p:nvPr/>
          </p:nvSpPr>
          <p:spPr bwMode="auto">
            <a:xfrm>
              <a:off x="1339" y="1083"/>
              <a:ext cx="135" cy="169"/>
            </a:xfrm>
            <a:custGeom>
              <a:avLst/>
              <a:gdLst>
                <a:gd name="T0" fmla="*/ 35 w 135"/>
                <a:gd name="T1" fmla="*/ 15 h 169"/>
                <a:gd name="T2" fmla="*/ 39 w 135"/>
                <a:gd name="T3" fmla="*/ 23 h 169"/>
                <a:gd name="T4" fmla="*/ 43 w 135"/>
                <a:gd name="T5" fmla="*/ 36 h 169"/>
                <a:gd name="T6" fmla="*/ 46 w 135"/>
                <a:gd name="T7" fmla="*/ 48 h 169"/>
                <a:gd name="T8" fmla="*/ 48 w 135"/>
                <a:gd name="T9" fmla="*/ 59 h 169"/>
                <a:gd name="T10" fmla="*/ 52 w 135"/>
                <a:gd name="T11" fmla="*/ 74 h 169"/>
                <a:gd name="T12" fmla="*/ 58 w 135"/>
                <a:gd name="T13" fmla="*/ 88 h 169"/>
                <a:gd name="T14" fmla="*/ 64 w 135"/>
                <a:gd name="T15" fmla="*/ 99 h 169"/>
                <a:gd name="T16" fmla="*/ 69 w 135"/>
                <a:gd name="T17" fmla="*/ 104 h 169"/>
                <a:gd name="T18" fmla="*/ 76 w 135"/>
                <a:gd name="T19" fmla="*/ 117 h 169"/>
                <a:gd name="T20" fmla="*/ 84 w 135"/>
                <a:gd name="T21" fmla="*/ 133 h 169"/>
                <a:gd name="T22" fmla="*/ 89 w 135"/>
                <a:gd name="T23" fmla="*/ 144 h 169"/>
                <a:gd name="T24" fmla="*/ 91 w 135"/>
                <a:gd name="T25" fmla="*/ 145 h 169"/>
                <a:gd name="T26" fmla="*/ 95 w 135"/>
                <a:gd name="T27" fmla="*/ 144 h 169"/>
                <a:gd name="T28" fmla="*/ 100 w 135"/>
                <a:gd name="T29" fmla="*/ 144 h 169"/>
                <a:gd name="T30" fmla="*/ 106 w 135"/>
                <a:gd name="T31" fmla="*/ 144 h 169"/>
                <a:gd name="T32" fmla="*/ 111 w 135"/>
                <a:gd name="T33" fmla="*/ 145 h 169"/>
                <a:gd name="T34" fmla="*/ 118 w 135"/>
                <a:gd name="T35" fmla="*/ 149 h 169"/>
                <a:gd name="T36" fmla="*/ 126 w 135"/>
                <a:gd name="T37" fmla="*/ 154 h 169"/>
                <a:gd name="T38" fmla="*/ 132 w 135"/>
                <a:gd name="T39" fmla="*/ 159 h 169"/>
                <a:gd name="T40" fmla="*/ 134 w 135"/>
                <a:gd name="T41" fmla="*/ 163 h 169"/>
                <a:gd name="T42" fmla="*/ 129 w 135"/>
                <a:gd name="T43" fmla="*/ 166 h 169"/>
                <a:gd name="T44" fmla="*/ 121 w 135"/>
                <a:gd name="T45" fmla="*/ 168 h 169"/>
                <a:gd name="T46" fmla="*/ 110 w 135"/>
                <a:gd name="T47" fmla="*/ 168 h 169"/>
                <a:gd name="T48" fmla="*/ 102 w 135"/>
                <a:gd name="T49" fmla="*/ 166 h 169"/>
                <a:gd name="T50" fmla="*/ 96 w 135"/>
                <a:gd name="T51" fmla="*/ 164 h 169"/>
                <a:gd name="T52" fmla="*/ 93 w 135"/>
                <a:gd name="T53" fmla="*/ 163 h 169"/>
                <a:gd name="T54" fmla="*/ 90 w 135"/>
                <a:gd name="T55" fmla="*/ 163 h 169"/>
                <a:gd name="T56" fmla="*/ 87 w 135"/>
                <a:gd name="T57" fmla="*/ 162 h 169"/>
                <a:gd name="T58" fmla="*/ 75 w 135"/>
                <a:gd name="T59" fmla="*/ 153 h 169"/>
                <a:gd name="T60" fmla="*/ 61 w 135"/>
                <a:gd name="T61" fmla="*/ 139 h 169"/>
                <a:gd name="T62" fmla="*/ 48 w 135"/>
                <a:gd name="T63" fmla="*/ 125 h 169"/>
                <a:gd name="T64" fmla="*/ 40 w 135"/>
                <a:gd name="T65" fmla="*/ 116 h 169"/>
                <a:gd name="T66" fmla="*/ 30 w 135"/>
                <a:gd name="T67" fmla="*/ 105 h 169"/>
                <a:gd name="T68" fmla="*/ 19 w 135"/>
                <a:gd name="T69" fmla="*/ 91 h 169"/>
                <a:gd name="T70" fmla="*/ 11 w 135"/>
                <a:gd name="T71" fmla="*/ 75 h 169"/>
                <a:gd name="T72" fmla="*/ 5 w 135"/>
                <a:gd name="T73" fmla="*/ 58 h 169"/>
                <a:gd name="T74" fmla="*/ 2 w 135"/>
                <a:gd name="T75" fmla="*/ 40 h 169"/>
                <a:gd name="T76" fmla="*/ 0 w 135"/>
                <a:gd name="T77" fmla="*/ 21 h 169"/>
                <a:gd name="T78" fmla="*/ 0 w 135"/>
                <a:gd name="T79" fmla="*/ 7 h 169"/>
                <a:gd name="T80" fmla="*/ 1 w 135"/>
                <a:gd name="T81" fmla="*/ 0 h 169"/>
                <a:gd name="T82" fmla="*/ 5 w 135"/>
                <a:gd name="T83" fmla="*/ 0 h 169"/>
                <a:gd name="T84" fmla="*/ 8 w 135"/>
                <a:gd name="T85" fmla="*/ 3 h 169"/>
                <a:gd name="T86" fmla="*/ 11 w 135"/>
                <a:gd name="T87" fmla="*/ 5 h 169"/>
                <a:gd name="T88" fmla="*/ 35 w 135"/>
                <a:gd name="T89" fmla="*/ 1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69">
                  <a:moveTo>
                    <a:pt x="35" y="14"/>
                  </a:moveTo>
                  <a:lnTo>
                    <a:pt x="35" y="15"/>
                  </a:lnTo>
                  <a:lnTo>
                    <a:pt x="37" y="18"/>
                  </a:lnTo>
                  <a:lnTo>
                    <a:pt x="39" y="23"/>
                  </a:lnTo>
                  <a:lnTo>
                    <a:pt x="41" y="29"/>
                  </a:lnTo>
                  <a:lnTo>
                    <a:pt x="43" y="36"/>
                  </a:lnTo>
                  <a:lnTo>
                    <a:pt x="45" y="42"/>
                  </a:lnTo>
                  <a:lnTo>
                    <a:pt x="46" y="48"/>
                  </a:lnTo>
                  <a:lnTo>
                    <a:pt x="47" y="54"/>
                  </a:lnTo>
                  <a:lnTo>
                    <a:pt x="48" y="59"/>
                  </a:lnTo>
                  <a:lnTo>
                    <a:pt x="50" y="66"/>
                  </a:lnTo>
                  <a:lnTo>
                    <a:pt x="52" y="74"/>
                  </a:lnTo>
                  <a:lnTo>
                    <a:pt x="55" y="81"/>
                  </a:lnTo>
                  <a:lnTo>
                    <a:pt x="58" y="88"/>
                  </a:lnTo>
                  <a:lnTo>
                    <a:pt x="61" y="95"/>
                  </a:lnTo>
                  <a:lnTo>
                    <a:pt x="64" y="99"/>
                  </a:lnTo>
                  <a:lnTo>
                    <a:pt x="66" y="102"/>
                  </a:lnTo>
                  <a:lnTo>
                    <a:pt x="69" y="104"/>
                  </a:lnTo>
                  <a:lnTo>
                    <a:pt x="72" y="110"/>
                  </a:lnTo>
                  <a:lnTo>
                    <a:pt x="76" y="117"/>
                  </a:lnTo>
                  <a:lnTo>
                    <a:pt x="81" y="125"/>
                  </a:lnTo>
                  <a:lnTo>
                    <a:pt x="84" y="133"/>
                  </a:lnTo>
                  <a:lnTo>
                    <a:pt x="87" y="139"/>
                  </a:lnTo>
                  <a:lnTo>
                    <a:pt x="89" y="144"/>
                  </a:lnTo>
                  <a:lnTo>
                    <a:pt x="91" y="145"/>
                  </a:lnTo>
                  <a:lnTo>
                    <a:pt x="91" y="145"/>
                  </a:lnTo>
                  <a:lnTo>
                    <a:pt x="93" y="145"/>
                  </a:lnTo>
                  <a:lnTo>
                    <a:pt x="95" y="144"/>
                  </a:lnTo>
                  <a:lnTo>
                    <a:pt x="98" y="144"/>
                  </a:lnTo>
                  <a:lnTo>
                    <a:pt x="100" y="144"/>
                  </a:lnTo>
                  <a:lnTo>
                    <a:pt x="104" y="144"/>
                  </a:lnTo>
                  <a:lnTo>
                    <a:pt x="106" y="144"/>
                  </a:lnTo>
                  <a:lnTo>
                    <a:pt x="109" y="144"/>
                  </a:lnTo>
                  <a:lnTo>
                    <a:pt x="111" y="145"/>
                  </a:lnTo>
                  <a:lnTo>
                    <a:pt x="115" y="147"/>
                  </a:lnTo>
                  <a:lnTo>
                    <a:pt x="118" y="149"/>
                  </a:lnTo>
                  <a:lnTo>
                    <a:pt x="122" y="151"/>
                  </a:lnTo>
                  <a:lnTo>
                    <a:pt x="126" y="154"/>
                  </a:lnTo>
                  <a:lnTo>
                    <a:pt x="129" y="156"/>
                  </a:lnTo>
                  <a:lnTo>
                    <a:pt x="132" y="159"/>
                  </a:lnTo>
                  <a:lnTo>
                    <a:pt x="134" y="162"/>
                  </a:lnTo>
                  <a:lnTo>
                    <a:pt x="134" y="163"/>
                  </a:lnTo>
                  <a:lnTo>
                    <a:pt x="132" y="165"/>
                  </a:lnTo>
                  <a:lnTo>
                    <a:pt x="129" y="166"/>
                  </a:lnTo>
                  <a:lnTo>
                    <a:pt x="125" y="167"/>
                  </a:lnTo>
                  <a:lnTo>
                    <a:pt x="121" y="168"/>
                  </a:lnTo>
                  <a:lnTo>
                    <a:pt x="116" y="168"/>
                  </a:lnTo>
                  <a:lnTo>
                    <a:pt x="110" y="168"/>
                  </a:lnTo>
                  <a:lnTo>
                    <a:pt x="106" y="167"/>
                  </a:lnTo>
                  <a:lnTo>
                    <a:pt x="102" y="166"/>
                  </a:lnTo>
                  <a:lnTo>
                    <a:pt x="99" y="165"/>
                  </a:lnTo>
                  <a:lnTo>
                    <a:pt x="96" y="164"/>
                  </a:lnTo>
                  <a:lnTo>
                    <a:pt x="94" y="163"/>
                  </a:lnTo>
                  <a:lnTo>
                    <a:pt x="93" y="163"/>
                  </a:lnTo>
                  <a:lnTo>
                    <a:pt x="91" y="162"/>
                  </a:lnTo>
                  <a:lnTo>
                    <a:pt x="90" y="163"/>
                  </a:lnTo>
                  <a:lnTo>
                    <a:pt x="89" y="163"/>
                  </a:lnTo>
                  <a:lnTo>
                    <a:pt x="87" y="162"/>
                  </a:lnTo>
                  <a:lnTo>
                    <a:pt x="81" y="159"/>
                  </a:lnTo>
                  <a:lnTo>
                    <a:pt x="75" y="153"/>
                  </a:lnTo>
                  <a:lnTo>
                    <a:pt x="69" y="146"/>
                  </a:lnTo>
                  <a:lnTo>
                    <a:pt x="61" y="139"/>
                  </a:lnTo>
                  <a:lnTo>
                    <a:pt x="54" y="131"/>
                  </a:lnTo>
                  <a:lnTo>
                    <a:pt x="48" y="125"/>
                  </a:lnTo>
                  <a:lnTo>
                    <a:pt x="44" y="121"/>
                  </a:lnTo>
                  <a:lnTo>
                    <a:pt x="40" y="116"/>
                  </a:lnTo>
                  <a:lnTo>
                    <a:pt x="35" y="111"/>
                  </a:lnTo>
                  <a:lnTo>
                    <a:pt x="30" y="105"/>
                  </a:lnTo>
                  <a:lnTo>
                    <a:pt x="24" y="98"/>
                  </a:lnTo>
                  <a:lnTo>
                    <a:pt x="19" y="91"/>
                  </a:lnTo>
                  <a:lnTo>
                    <a:pt x="14" y="83"/>
                  </a:lnTo>
                  <a:lnTo>
                    <a:pt x="11" y="75"/>
                  </a:lnTo>
                  <a:lnTo>
                    <a:pt x="7" y="67"/>
                  </a:lnTo>
                  <a:lnTo>
                    <a:pt x="5" y="58"/>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83" name="Freeform 79"/>
            <p:cNvSpPr>
              <a:spLocks/>
            </p:cNvSpPr>
            <p:nvPr/>
          </p:nvSpPr>
          <p:spPr bwMode="auto">
            <a:xfrm>
              <a:off x="1161" y="1355"/>
              <a:ext cx="239" cy="345"/>
            </a:xfrm>
            <a:custGeom>
              <a:avLst/>
              <a:gdLst>
                <a:gd name="T0" fmla="*/ 238 w 239"/>
                <a:gd name="T1" fmla="*/ 344 h 345"/>
                <a:gd name="T2" fmla="*/ 238 w 239"/>
                <a:gd name="T3" fmla="*/ 113 h 345"/>
                <a:gd name="T4" fmla="*/ 0 w 239"/>
                <a:gd name="T5" fmla="*/ 0 h 345"/>
                <a:gd name="T6" fmla="*/ 0 w 239"/>
                <a:gd name="T7" fmla="*/ 215 h 345"/>
                <a:gd name="T8" fmla="*/ 238 w 239"/>
                <a:gd name="T9" fmla="*/ 344 h 345"/>
              </a:gdLst>
              <a:ahLst/>
              <a:cxnLst>
                <a:cxn ang="0">
                  <a:pos x="T0" y="T1"/>
                </a:cxn>
                <a:cxn ang="0">
                  <a:pos x="T2" y="T3"/>
                </a:cxn>
                <a:cxn ang="0">
                  <a:pos x="T4" y="T5"/>
                </a:cxn>
                <a:cxn ang="0">
                  <a:pos x="T6" y="T7"/>
                </a:cxn>
                <a:cxn ang="0">
                  <a:pos x="T8" y="T9"/>
                </a:cxn>
              </a:cxnLst>
              <a:rect l="0" t="0" r="r" b="b"/>
              <a:pathLst>
                <a:path w="239" h="345">
                  <a:moveTo>
                    <a:pt x="238" y="344"/>
                  </a:moveTo>
                  <a:lnTo>
                    <a:pt x="238" y="113"/>
                  </a:lnTo>
                  <a:lnTo>
                    <a:pt x="0" y="0"/>
                  </a:lnTo>
                  <a:lnTo>
                    <a:pt x="0" y="215"/>
                  </a:lnTo>
                  <a:lnTo>
                    <a:pt x="238" y="344"/>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84" name="Freeform 80"/>
            <p:cNvSpPr>
              <a:spLocks/>
            </p:cNvSpPr>
            <p:nvPr/>
          </p:nvSpPr>
          <p:spPr bwMode="auto">
            <a:xfrm>
              <a:off x="1325" y="1233"/>
              <a:ext cx="193" cy="82"/>
            </a:xfrm>
            <a:custGeom>
              <a:avLst/>
              <a:gdLst>
                <a:gd name="T0" fmla="*/ 192 w 193"/>
                <a:gd name="T1" fmla="*/ 14 h 82"/>
                <a:gd name="T2" fmla="*/ 67 w 193"/>
                <a:gd name="T3" fmla="*/ 81 h 82"/>
                <a:gd name="T4" fmla="*/ 0 w 193"/>
                <a:gd name="T5" fmla="*/ 66 h 82"/>
                <a:gd name="T6" fmla="*/ 124 w 193"/>
                <a:gd name="T7" fmla="*/ 0 h 82"/>
                <a:gd name="T8" fmla="*/ 192 w 193"/>
                <a:gd name="T9" fmla="*/ 14 h 82"/>
              </a:gdLst>
              <a:ahLst/>
              <a:cxnLst>
                <a:cxn ang="0">
                  <a:pos x="T0" y="T1"/>
                </a:cxn>
                <a:cxn ang="0">
                  <a:pos x="T2" y="T3"/>
                </a:cxn>
                <a:cxn ang="0">
                  <a:pos x="T4" y="T5"/>
                </a:cxn>
                <a:cxn ang="0">
                  <a:pos x="T6" y="T7"/>
                </a:cxn>
                <a:cxn ang="0">
                  <a:pos x="T8" y="T9"/>
                </a:cxn>
              </a:cxnLst>
              <a:rect l="0" t="0" r="r" b="b"/>
              <a:pathLst>
                <a:path w="193" h="82">
                  <a:moveTo>
                    <a:pt x="192" y="14"/>
                  </a:moveTo>
                  <a:lnTo>
                    <a:pt x="67" y="81"/>
                  </a:lnTo>
                  <a:lnTo>
                    <a:pt x="0" y="66"/>
                  </a:lnTo>
                  <a:lnTo>
                    <a:pt x="124" y="0"/>
                  </a:lnTo>
                  <a:lnTo>
                    <a:pt x="192" y="14"/>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85" name="Freeform 81"/>
            <p:cNvSpPr>
              <a:spLocks/>
            </p:cNvSpPr>
            <p:nvPr/>
          </p:nvSpPr>
          <p:spPr bwMode="auto">
            <a:xfrm>
              <a:off x="1240" y="1067"/>
              <a:ext cx="213" cy="213"/>
            </a:xfrm>
            <a:custGeom>
              <a:avLst/>
              <a:gdLst>
                <a:gd name="T0" fmla="*/ 44 w 213"/>
                <a:gd name="T1" fmla="*/ 20 h 213"/>
                <a:gd name="T2" fmla="*/ 50 w 213"/>
                <a:gd name="T3" fmla="*/ 33 h 213"/>
                <a:gd name="T4" fmla="*/ 59 w 213"/>
                <a:gd name="T5" fmla="*/ 54 h 213"/>
                <a:gd name="T6" fmla="*/ 68 w 213"/>
                <a:gd name="T7" fmla="*/ 74 h 213"/>
                <a:gd name="T8" fmla="*/ 73 w 213"/>
                <a:gd name="T9" fmla="*/ 88 h 213"/>
                <a:gd name="T10" fmla="*/ 78 w 213"/>
                <a:gd name="T11" fmla="*/ 103 h 213"/>
                <a:gd name="T12" fmla="*/ 85 w 213"/>
                <a:gd name="T13" fmla="*/ 118 h 213"/>
                <a:gd name="T14" fmla="*/ 91 w 213"/>
                <a:gd name="T15" fmla="*/ 128 h 213"/>
                <a:gd name="T16" fmla="*/ 99 w 213"/>
                <a:gd name="T17" fmla="*/ 133 h 213"/>
                <a:gd name="T18" fmla="*/ 120 w 213"/>
                <a:gd name="T19" fmla="*/ 148 h 213"/>
                <a:gd name="T20" fmla="*/ 143 w 213"/>
                <a:gd name="T21" fmla="*/ 167 h 213"/>
                <a:gd name="T22" fmla="*/ 160 w 213"/>
                <a:gd name="T23" fmla="*/ 182 h 213"/>
                <a:gd name="T24" fmla="*/ 164 w 213"/>
                <a:gd name="T25" fmla="*/ 184 h 213"/>
                <a:gd name="T26" fmla="*/ 167 w 213"/>
                <a:gd name="T27" fmla="*/ 183 h 213"/>
                <a:gd name="T28" fmla="*/ 171 w 213"/>
                <a:gd name="T29" fmla="*/ 183 h 213"/>
                <a:gd name="T30" fmla="*/ 177 w 213"/>
                <a:gd name="T31" fmla="*/ 183 h 213"/>
                <a:gd name="T32" fmla="*/ 184 w 213"/>
                <a:gd name="T33" fmla="*/ 185 h 213"/>
                <a:gd name="T34" fmla="*/ 193 w 213"/>
                <a:gd name="T35" fmla="*/ 189 h 213"/>
                <a:gd name="T36" fmla="*/ 202 w 213"/>
                <a:gd name="T37" fmla="*/ 195 h 213"/>
                <a:gd name="T38" fmla="*/ 209 w 213"/>
                <a:gd name="T39" fmla="*/ 201 h 213"/>
                <a:gd name="T40" fmla="*/ 212 w 213"/>
                <a:gd name="T41" fmla="*/ 207 h 213"/>
                <a:gd name="T42" fmla="*/ 207 w 213"/>
                <a:gd name="T43" fmla="*/ 211 h 213"/>
                <a:gd name="T44" fmla="*/ 199 w 213"/>
                <a:gd name="T45" fmla="*/ 212 h 213"/>
                <a:gd name="T46" fmla="*/ 188 w 213"/>
                <a:gd name="T47" fmla="*/ 211 h 213"/>
                <a:gd name="T48" fmla="*/ 176 w 213"/>
                <a:gd name="T49" fmla="*/ 207 h 213"/>
                <a:gd name="T50" fmla="*/ 168 w 213"/>
                <a:gd name="T51" fmla="*/ 205 h 213"/>
                <a:gd name="T52" fmla="*/ 163 w 213"/>
                <a:gd name="T53" fmla="*/ 203 h 213"/>
                <a:gd name="T54" fmla="*/ 160 w 213"/>
                <a:gd name="T55" fmla="*/ 202 h 213"/>
                <a:gd name="T56" fmla="*/ 154 w 213"/>
                <a:gd name="T57" fmla="*/ 202 h 213"/>
                <a:gd name="T58" fmla="*/ 140 w 213"/>
                <a:gd name="T59" fmla="*/ 198 h 213"/>
                <a:gd name="T60" fmla="*/ 121 w 213"/>
                <a:gd name="T61" fmla="*/ 189 h 213"/>
                <a:gd name="T62" fmla="*/ 103 w 213"/>
                <a:gd name="T63" fmla="*/ 180 h 213"/>
                <a:gd name="T64" fmla="*/ 91 w 213"/>
                <a:gd name="T65" fmla="*/ 172 h 213"/>
                <a:gd name="T66" fmla="*/ 75 w 213"/>
                <a:gd name="T67" fmla="*/ 158 h 213"/>
                <a:gd name="T68" fmla="*/ 58 w 213"/>
                <a:gd name="T69" fmla="*/ 140 h 213"/>
                <a:gd name="T70" fmla="*/ 44 w 213"/>
                <a:gd name="T71" fmla="*/ 120 h 213"/>
                <a:gd name="T72" fmla="*/ 32 w 213"/>
                <a:gd name="T73" fmla="*/ 98 h 213"/>
                <a:gd name="T74" fmla="*/ 19 w 213"/>
                <a:gd name="T75" fmla="*/ 71 h 213"/>
                <a:gd name="T76" fmla="*/ 8 w 213"/>
                <a:gd name="T77" fmla="*/ 43 h 213"/>
                <a:gd name="T78" fmla="*/ 0 w 213"/>
                <a:gd name="T79" fmla="*/ 22 h 213"/>
                <a:gd name="T80" fmla="*/ 0 w 213"/>
                <a:gd name="T81" fmla="*/ 11 h 213"/>
                <a:gd name="T82" fmla="*/ 2 w 213"/>
                <a:gd name="T83" fmla="*/ 5 h 213"/>
                <a:gd name="T84" fmla="*/ 6 w 213"/>
                <a:gd name="T85" fmla="*/ 3 h 213"/>
                <a:gd name="T86" fmla="*/ 11 w 213"/>
                <a:gd name="T87" fmla="*/ 1 h 213"/>
                <a:gd name="T88" fmla="*/ 42 w 213"/>
                <a:gd name="T89" fmla="*/ 1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213">
                  <a:moveTo>
                    <a:pt x="42" y="18"/>
                  </a:moveTo>
                  <a:lnTo>
                    <a:pt x="44" y="20"/>
                  </a:lnTo>
                  <a:lnTo>
                    <a:pt x="46" y="26"/>
                  </a:lnTo>
                  <a:lnTo>
                    <a:pt x="50" y="33"/>
                  </a:lnTo>
                  <a:lnTo>
                    <a:pt x="55" y="44"/>
                  </a:lnTo>
                  <a:lnTo>
                    <a:pt x="59" y="54"/>
                  </a:lnTo>
                  <a:lnTo>
                    <a:pt x="64" y="65"/>
                  </a:lnTo>
                  <a:lnTo>
                    <a:pt x="68" y="74"/>
                  </a:lnTo>
                  <a:lnTo>
                    <a:pt x="71" y="81"/>
                  </a:lnTo>
                  <a:lnTo>
                    <a:pt x="73" y="88"/>
                  </a:lnTo>
                  <a:lnTo>
                    <a:pt x="75" y="95"/>
                  </a:lnTo>
                  <a:lnTo>
                    <a:pt x="78" y="103"/>
                  </a:lnTo>
                  <a:lnTo>
                    <a:pt x="81" y="111"/>
                  </a:lnTo>
                  <a:lnTo>
                    <a:pt x="85" y="118"/>
                  </a:lnTo>
                  <a:lnTo>
                    <a:pt x="88" y="124"/>
                  </a:lnTo>
                  <a:lnTo>
                    <a:pt x="91" y="128"/>
                  </a:lnTo>
                  <a:lnTo>
                    <a:pt x="94" y="130"/>
                  </a:lnTo>
                  <a:lnTo>
                    <a:pt x="99" y="133"/>
                  </a:lnTo>
                  <a:lnTo>
                    <a:pt x="108" y="139"/>
                  </a:lnTo>
                  <a:lnTo>
                    <a:pt x="120" y="148"/>
                  </a:lnTo>
                  <a:lnTo>
                    <a:pt x="131" y="158"/>
                  </a:lnTo>
                  <a:lnTo>
                    <a:pt x="143" y="167"/>
                  </a:lnTo>
                  <a:lnTo>
                    <a:pt x="154" y="176"/>
                  </a:lnTo>
                  <a:lnTo>
                    <a:pt x="160" y="182"/>
                  </a:lnTo>
                  <a:lnTo>
                    <a:pt x="164" y="184"/>
                  </a:lnTo>
                  <a:lnTo>
                    <a:pt x="164" y="184"/>
                  </a:lnTo>
                  <a:lnTo>
                    <a:pt x="165" y="184"/>
                  </a:lnTo>
                  <a:lnTo>
                    <a:pt x="167" y="183"/>
                  </a:lnTo>
                  <a:lnTo>
                    <a:pt x="169" y="183"/>
                  </a:lnTo>
                  <a:lnTo>
                    <a:pt x="171" y="183"/>
                  </a:lnTo>
                  <a:lnTo>
                    <a:pt x="175" y="183"/>
                  </a:lnTo>
                  <a:lnTo>
                    <a:pt x="177" y="183"/>
                  </a:lnTo>
                  <a:lnTo>
                    <a:pt x="181" y="184"/>
                  </a:lnTo>
                  <a:lnTo>
                    <a:pt x="184" y="185"/>
                  </a:lnTo>
                  <a:lnTo>
                    <a:pt x="189" y="188"/>
                  </a:lnTo>
                  <a:lnTo>
                    <a:pt x="193" y="189"/>
                  </a:lnTo>
                  <a:lnTo>
                    <a:pt x="198" y="193"/>
                  </a:lnTo>
                  <a:lnTo>
                    <a:pt x="202" y="195"/>
                  </a:lnTo>
                  <a:lnTo>
                    <a:pt x="206" y="199"/>
                  </a:lnTo>
                  <a:lnTo>
                    <a:pt x="209" y="201"/>
                  </a:lnTo>
                  <a:lnTo>
                    <a:pt x="212" y="205"/>
                  </a:lnTo>
                  <a:lnTo>
                    <a:pt x="212" y="207"/>
                  </a:lnTo>
                  <a:lnTo>
                    <a:pt x="210" y="209"/>
                  </a:lnTo>
                  <a:lnTo>
                    <a:pt x="207" y="211"/>
                  </a:lnTo>
                  <a:lnTo>
                    <a:pt x="204" y="212"/>
                  </a:lnTo>
                  <a:lnTo>
                    <a:pt x="199" y="212"/>
                  </a:lnTo>
                  <a:lnTo>
                    <a:pt x="194" y="212"/>
                  </a:lnTo>
                  <a:lnTo>
                    <a:pt x="188" y="211"/>
                  </a:lnTo>
                  <a:lnTo>
                    <a:pt x="182" y="209"/>
                  </a:lnTo>
                  <a:lnTo>
                    <a:pt x="176" y="207"/>
                  </a:lnTo>
                  <a:lnTo>
                    <a:pt x="171" y="206"/>
                  </a:lnTo>
                  <a:lnTo>
                    <a:pt x="168" y="205"/>
                  </a:lnTo>
                  <a:lnTo>
                    <a:pt x="165" y="203"/>
                  </a:lnTo>
                  <a:lnTo>
                    <a:pt x="163" y="203"/>
                  </a:lnTo>
                  <a:lnTo>
                    <a:pt x="160" y="202"/>
                  </a:lnTo>
                  <a:lnTo>
                    <a:pt x="160" y="202"/>
                  </a:lnTo>
                  <a:lnTo>
                    <a:pt x="158" y="203"/>
                  </a:lnTo>
                  <a:lnTo>
                    <a:pt x="154" y="202"/>
                  </a:lnTo>
                  <a:lnTo>
                    <a:pt x="148" y="200"/>
                  </a:lnTo>
                  <a:lnTo>
                    <a:pt x="140" y="198"/>
                  </a:lnTo>
                  <a:lnTo>
                    <a:pt x="131" y="194"/>
                  </a:lnTo>
                  <a:lnTo>
                    <a:pt x="121" y="189"/>
                  </a:lnTo>
                  <a:lnTo>
                    <a:pt x="112" y="184"/>
                  </a:lnTo>
                  <a:lnTo>
                    <a:pt x="103" y="180"/>
                  </a:lnTo>
                  <a:lnTo>
                    <a:pt x="97" y="176"/>
                  </a:lnTo>
                  <a:lnTo>
                    <a:pt x="91" y="172"/>
                  </a:lnTo>
                  <a:lnTo>
                    <a:pt x="84" y="165"/>
                  </a:lnTo>
                  <a:lnTo>
                    <a:pt x="75" y="158"/>
                  </a:lnTo>
                  <a:lnTo>
                    <a:pt x="67" y="150"/>
                  </a:lnTo>
                  <a:lnTo>
                    <a:pt x="58" y="140"/>
                  </a:lnTo>
                  <a:lnTo>
                    <a:pt x="51" y="130"/>
                  </a:lnTo>
                  <a:lnTo>
                    <a:pt x="44" y="120"/>
                  </a:lnTo>
                  <a:lnTo>
                    <a:pt x="38" y="110"/>
                  </a:lnTo>
                  <a:lnTo>
                    <a:pt x="32" y="98"/>
                  </a:lnTo>
                  <a:lnTo>
                    <a:pt x="26" y="85"/>
                  </a:lnTo>
                  <a:lnTo>
                    <a:pt x="19" y="71"/>
                  </a:lnTo>
                  <a:lnTo>
                    <a:pt x="13" y="56"/>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86" name="Freeform 82"/>
            <p:cNvSpPr>
              <a:spLocks/>
            </p:cNvSpPr>
            <p:nvPr/>
          </p:nvSpPr>
          <p:spPr bwMode="auto">
            <a:xfrm>
              <a:off x="1337" y="1081"/>
              <a:ext cx="135" cy="173"/>
            </a:xfrm>
            <a:custGeom>
              <a:avLst/>
              <a:gdLst>
                <a:gd name="T0" fmla="*/ 36 w 135"/>
                <a:gd name="T1" fmla="*/ 16 h 173"/>
                <a:gd name="T2" fmla="*/ 39 w 135"/>
                <a:gd name="T3" fmla="*/ 25 h 173"/>
                <a:gd name="T4" fmla="*/ 43 w 135"/>
                <a:gd name="T5" fmla="*/ 39 h 173"/>
                <a:gd name="T6" fmla="*/ 46 w 135"/>
                <a:gd name="T7" fmla="*/ 52 h 173"/>
                <a:gd name="T8" fmla="*/ 48 w 135"/>
                <a:gd name="T9" fmla="*/ 63 h 173"/>
                <a:gd name="T10" fmla="*/ 52 w 135"/>
                <a:gd name="T11" fmla="*/ 77 h 173"/>
                <a:gd name="T12" fmla="*/ 58 w 135"/>
                <a:gd name="T13" fmla="*/ 92 h 173"/>
                <a:gd name="T14" fmla="*/ 64 w 135"/>
                <a:gd name="T15" fmla="*/ 103 h 173"/>
                <a:gd name="T16" fmla="*/ 69 w 135"/>
                <a:gd name="T17" fmla="*/ 108 h 173"/>
                <a:gd name="T18" fmla="*/ 76 w 135"/>
                <a:gd name="T19" fmla="*/ 120 h 173"/>
                <a:gd name="T20" fmla="*/ 84 w 135"/>
                <a:gd name="T21" fmla="*/ 136 h 173"/>
                <a:gd name="T22" fmla="*/ 89 w 135"/>
                <a:gd name="T23" fmla="*/ 147 h 173"/>
                <a:gd name="T24" fmla="*/ 91 w 135"/>
                <a:gd name="T25" fmla="*/ 149 h 173"/>
                <a:gd name="T26" fmla="*/ 95 w 135"/>
                <a:gd name="T27" fmla="*/ 148 h 173"/>
                <a:gd name="T28" fmla="*/ 100 w 135"/>
                <a:gd name="T29" fmla="*/ 148 h 173"/>
                <a:gd name="T30" fmla="*/ 106 w 135"/>
                <a:gd name="T31" fmla="*/ 148 h 173"/>
                <a:gd name="T32" fmla="*/ 111 w 135"/>
                <a:gd name="T33" fmla="*/ 149 h 173"/>
                <a:gd name="T34" fmla="*/ 118 w 135"/>
                <a:gd name="T35" fmla="*/ 153 h 173"/>
                <a:gd name="T36" fmla="*/ 126 w 135"/>
                <a:gd name="T37" fmla="*/ 158 h 173"/>
                <a:gd name="T38" fmla="*/ 132 w 135"/>
                <a:gd name="T39" fmla="*/ 163 h 173"/>
                <a:gd name="T40" fmla="*/ 134 w 135"/>
                <a:gd name="T41" fmla="*/ 167 h 173"/>
                <a:gd name="T42" fmla="*/ 129 w 135"/>
                <a:gd name="T43" fmla="*/ 170 h 173"/>
                <a:gd name="T44" fmla="*/ 121 w 135"/>
                <a:gd name="T45" fmla="*/ 172 h 173"/>
                <a:gd name="T46" fmla="*/ 110 w 135"/>
                <a:gd name="T47" fmla="*/ 171 h 173"/>
                <a:gd name="T48" fmla="*/ 102 w 135"/>
                <a:gd name="T49" fmla="*/ 169 h 173"/>
                <a:gd name="T50" fmla="*/ 96 w 135"/>
                <a:gd name="T51" fmla="*/ 167 h 173"/>
                <a:gd name="T52" fmla="*/ 92 w 135"/>
                <a:gd name="T53" fmla="*/ 166 h 173"/>
                <a:gd name="T54" fmla="*/ 90 w 135"/>
                <a:gd name="T55" fmla="*/ 166 h 173"/>
                <a:gd name="T56" fmla="*/ 87 w 135"/>
                <a:gd name="T57" fmla="*/ 166 h 173"/>
                <a:gd name="T58" fmla="*/ 75 w 135"/>
                <a:gd name="T59" fmla="*/ 156 h 173"/>
                <a:gd name="T60" fmla="*/ 61 w 135"/>
                <a:gd name="T61" fmla="*/ 142 h 173"/>
                <a:gd name="T62" fmla="*/ 48 w 135"/>
                <a:gd name="T63" fmla="*/ 129 h 173"/>
                <a:gd name="T64" fmla="*/ 40 w 135"/>
                <a:gd name="T65" fmla="*/ 120 h 173"/>
                <a:gd name="T66" fmla="*/ 29 w 135"/>
                <a:gd name="T67" fmla="*/ 108 h 173"/>
                <a:gd name="T68" fmla="*/ 19 w 135"/>
                <a:gd name="T69" fmla="*/ 95 h 173"/>
                <a:gd name="T70" fmla="*/ 10 w 135"/>
                <a:gd name="T71" fmla="*/ 79 h 173"/>
                <a:gd name="T72" fmla="*/ 5 w 135"/>
                <a:gd name="T73" fmla="*/ 63 h 173"/>
                <a:gd name="T74" fmla="*/ 2 w 135"/>
                <a:gd name="T75" fmla="*/ 43 h 173"/>
                <a:gd name="T76" fmla="*/ 0 w 135"/>
                <a:gd name="T77" fmla="*/ 25 h 173"/>
                <a:gd name="T78" fmla="*/ 0 w 135"/>
                <a:gd name="T79" fmla="*/ 11 h 173"/>
                <a:gd name="T80" fmla="*/ 2 w 135"/>
                <a:gd name="T81" fmla="*/ 4 h 173"/>
                <a:gd name="T82" fmla="*/ 6 w 135"/>
                <a:gd name="T83" fmla="*/ 1 h 173"/>
                <a:gd name="T84" fmla="*/ 11 w 135"/>
                <a:gd name="T85" fmla="*/ 0 h 173"/>
                <a:gd name="T86" fmla="*/ 17 w 135"/>
                <a:gd name="T87" fmla="*/ 0 h 173"/>
                <a:gd name="T88" fmla="*/ 35 w 135"/>
                <a:gd name="T89" fmla="*/ 1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73">
                  <a:moveTo>
                    <a:pt x="35" y="15"/>
                  </a:moveTo>
                  <a:lnTo>
                    <a:pt x="36" y="16"/>
                  </a:lnTo>
                  <a:lnTo>
                    <a:pt x="37" y="20"/>
                  </a:lnTo>
                  <a:lnTo>
                    <a:pt x="39" y="25"/>
                  </a:lnTo>
                  <a:lnTo>
                    <a:pt x="41" y="32"/>
                  </a:lnTo>
                  <a:lnTo>
                    <a:pt x="43" y="39"/>
                  </a:lnTo>
                  <a:lnTo>
                    <a:pt x="45" y="45"/>
                  </a:lnTo>
                  <a:lnTo>
                    <a:pt x="46" y="52"/>
                  </a:lnTo>
                  <a:lnTo>
                    <a:pt x="47" y="57"/>
                  </a:lnTo>
                  <a:lnTo>
                    <a:pt x="48" y="63"/>
                  </a:lnTo>
                  <a:lnTo>
                    <a:pt x="50" y="69"/>
                  </a:lnTo>
                  <a:lnTo>
                    <a:pt x="52" y="77"/>
                  </a:lnTo>
                  <a:lnTo>
                    <a:pt x="55" y="85"/>
                  </a:lnTo>
                  <a:lnTo>
                    <a:pt x="58" y="92"/>
                  </a:lnTo>
                  <a:lnTo>
                    <a:pt x="61" y="98"/>
                  </a:lnTo>
                  <a:lnTo>
                    <a:pt x="64" y="103"/>
                  </a:lnTo>
                  <a:lnTo>
                    <a:pt x="66" y="105"/>
                  </a:lnTo>
                  <a:lnTo>
                    <a:pt x="69" y="108"/>
                  </a:lnTo>
                  <a:lnTo>
                    <a:pt x="72" y="114"/>
                  </a:lnTo>
                  <a:lnTo>
                    <a:pt x="76" y="120"/>
                  </a:lnTo>
                  <a:lnTo>
                    <a:pt x="81" y="128"/>
                  </a:lnTo>
                  <a:lnTo>
                    <a:pt x="84" y="136"/>
                  </a:lnTo>
                  <a:lnTo>
                    <a:pt x="87" y="143"/>
                  </a:lnTo>
                  <a:lnTo>
                    <a:pt x="89" y="147"/>
                  </a:lnTo>
                  <a:lnTo>
                    <a:pt x="90" y="149"/>
                  </a:lnTo>
                  <a:lnTo>
                    <a:pt x="91" y="149"/>
                  </a:lnTo>
                  <a:lnTo>
                    <a:pt x="93" y="149"/>
                  </a:lnTo>
                  <a:lnTo>
                    <a:pt x="95" y="148"/>
                  </a:lnTo>
                  <a:lnTo>
                    <a:pt x="98" y="148"/>
                  </a:lnTo>
                  <a:lnTo>
                    <a:pt x="100" y="148"/>
                  </a:lnTo>
                  <a:lnTo>
                    <a:pt x="104" y="147"/>
                  </a:lnTo>
                  <a:lnTo>
                    <a:pt x="106" y="148"/>
                  </a:lnTo>
                  <a:lnTo>
                    <a:pt x="109" y="148"/>
                  </a:lnTo>
                  <a:lnTo>
                    <a:pt x="111" y="149"/>
                  </a:lnTo>
                  <a:lnTo>
                    <a:pt x="115" y="150"/>
                  </a:lnTo>
                  <a:lnTo>
                    <a:pt x="118" y="153"/>
                  </a:lnTo>
                  <a:lnTo>
                    <a:pt x="122" y="155"/>
                  </a:lnTo>
                  <a:lnTo>
                    <a:pt x="126" y="158"/>
                  </a:lnTo>
                  <a:lnTo>
                    <a:pt x="129" y="160"/>
                  </a:lnTo>
                  <a:lnTo>
                    <a:pt x="132" y="163"/>
                  </a:lnTo>
                  <a:lnTo>
                    <a:pt x="134" y="166"/>
                  </a:lnTo>
                  <a:lnTo>
                    <a:pt x="134" y="167"/>
                  </a:lnTo>
                  <a:lnTo>
                    <a:pt x="132" y="168"/>
                  </a:lnTo>
                  <a:lnTo>
                    <a:pt x="129" y="170"/>
                  </a:lnTo>
                  <a:lnTo>
                    <a:pt x="125" y="171"/>
                  </a:lnTo>
                  <a:lnTo>
                    <a:pt x="121" y="172"/>
                  </a:lnTo>
                  <a:lnTo>
                    <a:pt x="116" y="172"/>
                  </a:lnTo>
                  <a:lnTo>
                    <a:pt x="110" y="171"/>
                  </a:lnTo>
                  <a:lnTo>
                    <a:pt x="106" y="171"/>
                  </a:lnTo>
                  <a:lnTo>
                    <a:pt x="102" y="169"/>
                  </a:lnTo>
                  <a:lnTo>
                    <a:pt x="99" y="168"/>
                  </a:lnTo>
                  <a:lnTo>
                    <a:pt x="96" y="167"/>
                  </a:lnTo>
                  <a:lnTo>
                    <a:pt x="93" y="167"/>
                  </a:lnTo>
                  <a:lnTo>
                    <a:pt x="92" y="166"/>
                  </a:lnTo>
                  <a:lnTo>
                    <a:pt x="91" y="166"/>
                  </a:lnTo>
                  <a:lnTo>
                    <a:pt x="90" y="166"/>
                  </a:lnTo>
                  <a:lnTo>
                    <a:pt x="88" y="167"/>
                  </a:lnTo>
                  <a:lnTo>
                    <a:pt x="87" y="166"/>
                  </a:lnTo>
                  <a:lnTo>
                    <a:pt x="81" y="162"/>
                  </a:lnTo>
                  <a:lnTo>
                    <a:pt x="75" y="156"/>
                  </a:lnTo>
                  <a:lnTo>
                    <a:pt x="69" y="149"/>
                  </a:lnTo>
                  <a:lnTo>
                    <a:pt x="61" y="142"/>
                  </a:lnTo>
                  <a:lnTo>
                    <a:pt x="54" y="135"/>
                  </a:lnTo>
                  <a:lnTo>
                    <a:pt x="48" y="129"/>
                  </a:lnTo>
                  <a:lnTo>
                    <a:pt x="44" y="124"/>
                  </a:lnTo>
                  <a:lnTo>
                    <a:pt x="40" y="120"/>
                  </a:lnTo>
                  <a:lnTo>
                    <a:pt x="35" y="114"/>
                  </a:lnTo>
                  <a:lnTo>
                    <a:pt x="29" y="108"/>
                  </a:lnTo>
                  <a:lnTo>
                    <a:pt x="24" y="102"/>
                  </a:lnTo>
                  <a:lnTo>
                    <a:pt x="19" y="95"/>
                  </a:lnTo>
                  <a:lnTo>
                    <a:pt x="14" y="86"/>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87" name="Freeform 83"/>
            <p:cNvSpPr>
              <a:spLocks/>
            </p:cNvSpPr>
            <p:nvPr/>
          </p:nvSpPr>
          <p:spPr bwMode="auto">
            <a:xfrm>
              <a:off x="1431" y="1264"/>
              <a:ext cx="193" cy="93"/>
            </a:xfrm>
            <a:custGeom>
              <a:avLst/>
              <a:gdLst>
                <a:gd name="T0" fmla="*/ 0 w 193"/>
                <a:gd name="T1" fmla="*/ 0 h 93"/>
                <a:gd name="T2" fmla="*/ 0 w 193"/>
                <a:gd name="T3" fmla="*/ 50 h 93"/>
                <a:gd name="T4" fmla="*/ 192 w 193"/>
                <a:gd name="T5" fmla="*/ 92 h 93"/>
                <a:gd name="T6" fmla="*/ 192 w 193"/>
                <a:gd name="T7" fmla="*/ 41 h 93"/>
                <a:gd name="T8" fmla="*/ 0 w 193"/>
                <a:gd name="T9" fmla="*/ 0 h 93"/>
              </a:gdLst>
              <a:ahLst/>
              <a:cxnLst>
                <a:cxn ang="0">
                  <a:pos x="T0" y="T1"/>
                </a:cxn>
                <a:cxn ang="0">
                  <a:pos x="T2" y="T3"/>
                </a:cxn>
                <a:cxn ang="0">
                  <a:pos x="T4" y="T5"/>
                </a:cxn>
                <a:cxn ang="0">
                  <a:pos x="T6" y="T7"/>
                </a:cxn>
                <a:cxn ang="0">
                  <a:pos x="T8" y="T9"/>
                </a:cxn>
              </a:cxnLst>
              <a:rect l="0" t="0" r="r" b="b"/>
              <a:pathLst>
                <a:path w="193" h="93">
                  <a:moveTo>
                    <a:pt x="0" y="0"/>
                  </a:moveTo>
                  <a:lnTo>
                    <a:pt x="0" y="50"/>
                  </a:lnTo>
                  <a:lnTo>
                    <a:pt x="192" y="92"/>
                  </a:lnTo>
                  <a:lnTo>
                    <a:pt x="192" y="41"/>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88" name="Freeform 84"/>
            <p:cNvSpPr>
              <a:spLocks/>
            </p:cNvSpPr>
            <p:nvPr/>
          </p:nvSpPr>
          <p:spPr bwMode="auto">
            <a:xfrm>
              <a:off x="1623" y="1258"/>
              <a:ext cx="59" cy="99"/>
            </a:xfrm>
            <a:custGeom>
              <a:avLst/>
              <a:gdLst>
                <a:gd name="T0" fmla="*/ 0 w 59"/>
                <a:gd name="T1" fmla="*/ 47 h 99"/>
                <a:gd name="T2" fmla="*/ 0 w 59"/>
                <a:gd name="T3" fmla="*/ 98 h 99"/>
                <a:gd name="T4" fmla="*/ 58 w 59"/>
                <a:gd name="T5" fmla="*/ 43 h 99"/>
                <a:gd name="T6" fmla="*/ 58 w 59"/>
                <a:gd name="T7" fmla="*/ 0 h 99"/>
                <a:gd name="T8" fmla="*/ 0 w 59"/>
                <a:gd name="T9" fmla="*/ 47 h 99"/>
              </a:gdLst>
              <a:ahLst/>
              <a:cxnLst>
                <a:cxn ang="0">
                  <a:pos x="T0" y="T1"/>
                </a:cxn>
                <a:cxn ang="0">
                  <a:pos x="T2" y="T3"/>
                </a:cxn>
                <a:cxn ang="0">
                  <a:pos x="T4" y="T5"/>
                </a:cxn>
                <a:cxn ang="0">
                  <a:pos x="T6" y="T7"/>
                </a:cxn>
                <a:cxn ang="0">
                  <a:pos x="T8" y="T9"/>
                </a:cxn>
              </a:cxnLst>
              <a:rect l="0" t="0" r="r" b="b"/>
              <a:pathLst>
                <a:path w="59" h="99">
                  <a:moveTo>
                    <a:pt x="0" y="47"/>
                  </a:moveTo>
                  <a:lnTo>
                    <a:pt x="0" y="98"/>
                  </a:lnTo>
                  <a:lnTo>
                    <a:pt x="58" y="43"/>
                  </a:lnTo>
                  <a:lnTo>
                    <a:pt x="58" y="0"/>
                  </a:lnTo>
                  <a:lnTo>
                    <a:pt x="0" y="4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89" name="Freeform 85"/>
            <p:cNvSpPr>
              <a:spLocks/>
            </p:cNvSpPr>
            <p:nvPr/>
          </p:nvSpPr>
          <p:spPr bwMode="auto">
            <a:xfrm>
              <a:off x="1431" y="1218"/>
              <a:ext cx="250" cy="88"/>
            </a:xfrm>
            <a:custGeom>
              <a:avLst/>
              <a:gdLst>
                <a:gd name="T0" fmla="*/ 79 w 250"/>
                <a:gd name="T1" fmla="*/ 0 h 88"/>
                <a:gd name="T2" fmla="*/ 0 w 250"/>
                <a:gd name="T3" fmla="*/ 46 h 88"/>
                <a:gd name="T4" fmla="*/ 191 w 250"/>
                <a:gd name="T5" fmla="*/ 87 h 88"/>
                <a:gd name="T6" fmla="*/ 249 w 250"/>
                <a:gd name="T7" fmla="*/ 39 h 88"/>
                <a:gd name="T8" fmla="*/ 79 w 250"/>
                <a:gd name="T9" fmla="*/ 0 h 88"/>
              </a:gdLst>
              <a:ahLst/>
              <a:cxnLst>
                <a:cxn ang="0">
                  <a:pos x="T0" y="T1"/>
                </a:cxn>
                <a:cxn ang="0">
                  <a:pos x="T2" y="T3"/>
                </a:cxn>
                <a:cxn ang="0">
                  <a:pos x="T4" y="T5"/>
                </a:cxn>
                <a:cxn ang="0">
                  <a:pos x="T6" y="T7"/>
                </a:cxn>
                <a:cxn ang="0">
                  <a:pos x="T8" y="T9"/>
                </a:cxn>
              </a:cxnLst>
              <a:rect l="0" t="0" r="r" b="b"/>
              <a:pathLst>
                <a:path w="250" h="88">
                  <a:moveTo>
                    <a:pt x="79" y="0"/>
                  </a:moveTo>
                  <a:lnTo>
                    <a:pt x="0" y="46"/>
                  </a:lnTo>
                  <a:lnTo>
                    <a:pt x="191" y="87"/>
                  </a:lnTo>
                  <a:lnTo>
                    <a:pt x="249" y="39"/>
                  </a:lnTo>
                  <a:lnTo>
                    <a:pt x="79"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90" name="Freeform 86"/>
            <p:cNvSpPr>
              <a:spLocks/>
            </p:cNvSpPr>
            <p:nvPr/>
          </p:nvSpPr>
          <p:spPr bwMode="auto">
            <a:xfrm>
              <a:off x="1466" y="1101"/>
              <a:ext cx="31" cy="133"/>
            </a:xfrm>
            <a:custGeom>
              <a:avLst/>
              <a:gdLst>
                <a:gd name="T0" fmla="*/ 30 w 31"/>
                <a:gd name="T1" fmla="*/ 0 h 133"/>
                <a:gd name="T2" fmla="*/ 29 w 31"/>
                <a:gd name="T3" fmla="*/ 0 h 133"/>
                <a:gd name="T4" fmla="*/ 27 w 31"/>
                <a:gd name="T5" fmla="*/ 3 h 133"/>
                <a:gd name="T6" fmla="*/ 24 w 31"/>
                <a:gd name="T7" fmla="*/ 6 h 133"/>
                <a:gd name="T8" fmla="*/ 21 w 31"/>
                <a:gd name="T9" fmla="*/ 12 h 133"/>
                <a:gd name="T10" fmla="*/ 17 w 31"/>
                <a:gd name="T11" fmla="*/ 21 h 133"/>
                <a:gd name="T12" fmla="*/ 13 w 31"/>
                <a:gd name="T13" fmla="*/ 31 h 133"/>
                <a:gd name="T14" fmla="*/ 9 w 31"/>
                <a:gd name="T15" fmla="*/ 44 h 133"/>
                <a:gd name="T16" fmla="*/ 6 w 31"/>
                <a:gd name="T17" fmla="*/ 60 h 133"/>
                <a:gd name="T18" fmla="*/ 2 w 31"/>
                <a:gd name="T19" fmla="*/ 76 h 133"/>
                <a:gd name="T20" fmla="*/ 0 w 31"/>
                <a:gd name="T21" fmla="*/ 90 h 133"/>
                <a:gd name="T22" fmla="*/ 0 w 31"/>
                <a:gd name="T23" fmla="*/ 103 h 133"/>
                <a:gd name="T24" fmla="*/ 0 w 31"/>
                <a:gd name="T25" fmla="*/ 113 h 133"/>
                <a:gd name="T26" fmla="*/ 0 w 31"/>
                <a:gd name="T27" fmla="*/ 121 h 133"/>
                <a:gd name="T28" fmla="*/ 1 w 31"/>
                <a:gd name="T29" fmla="*/ 127 h 133"/>
                <a:gd name="T30" fmla="*/ 2 w 31"/>
                <a:gd name="T31" fmla="*/ 131 h 133"/>
                <a:gd name="T32" fmla="*/ 2 w 31"/>
                <a:gd name="T33" fmla="*/ 132 h 133"/>
                <a:gd name="T34" fmla="*/ 30 w 31"/>
                <a:gd name="T3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133">
                  <a:moveTo>
                    <a:pt x="30" y="0"/>
                  </a:moveTo>
                  <a:lnTo>
                    <a:pt x="29" y="0"/>
                  </a:lnTo>
                  <a:lnTo>
                    <a:pt x="27" y="3"/>
                  </a:lnTo>
                  <a:lnTo>
                    <a:pt x="24" y="6"/>
                  </a:lnTo>
                  <a:lnTo>
                    <a:pt x="21" y="12"/>
                  </a:lnTo>
                  <a:lnTo>
                    <a:pt x="17" y="21"/>
                  </a:lnTo>
                  <a:lnTo>
                    <a:pt x="13" y="31"/>
                  </a:lnTo>
                  <a:lnTo>
                    <a:pt x="9" y="44"/>
                  </a:lnTo>
                  <a:lnTo>
                    <a:pt x="6" y="60"/>
                  </a:lnTo>
                  <a:lnTo>
                    <a:pt x="2" y="76"/>
                  </a:lnTo>
                  <a:lnTo>
                    <a:pt x="0" y="90"/>
                  </a:lnTo>
                  <a:lnTo>
                    <a:pt x="0" y="103"/>
                  </a:lnTo>
                  <a:lnTo>
                    <a:pt x="0" y="113"/>
                  </a:lnTo>
                  <a:lnTo>
                    <a:pt x="0" y="121"/>
                  </a:lnTo>
                  <a:lnTo>
                    <a:pt x="1" y="127"/>
                  </a:lnTo>
                  <a:lnTo>
                    <a:pt x="2" y="131"/>
                  </a:lnTo>
                  <a:lnTo>
                    <a:pt x="2" y="132"/>
                  </a:lnTo>
                  <a:lnTo>
                    <a:pt x="3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91" name="Freeform 87"/>
            <p:cNvSpPr>
              <a:spLocks/>
            </p:cNvSpPr>
            <p:nvPr/>
          </p:nvSpPr>
          <p:spPr bwMode="auto">
            <a:xfrm>
              <a:off x="1495" y="1162"/>
              <a:ext cx="117" cy="117"/>
            </a:xfrm>
            <a:custGeom>
              <a:avLst/>
              <a:gdLst>
                <a:gd name="T0" fmla="*/ 58 w 117"/>
                <a:gd name="T1" fmla="*/ 116 h 117"/>
                <a:gd name="T2" fmla="*/ 69 w 117"/>
                <a:gd name="T3" fmla="*/ 116 h 117"/>
                <a:gd name="T4" fmla="*/ 81 w 117"/>
                <a:gd name="T5" fmla="*/ 113 h 117"/>
                <a:gd name="T6" fmla="*/ 90 w 117"/>
                <a:gd name="T7" fmla="*/ 109 h 117"/>
                <a:gd name="T8" fmla="*/ 98 w 117"/>
                <a:gd name="T9" fmla="*/ 102 h 117"/>
                <a:gd name="T10" fmla="*/ 105 w 117"/>
                <a:gd name="T11" fmla="*/ 94 h 117"/>
                <a:gd name="T12" fmla="*/ 111 w 117"/>
                <a:gd name="T13" fmla="*/ 85 h 117"/>
                <a:gd name="T14" fmla="*/ 115 w 117"/>
                <a:gd name="T15" fmla="*/ 74 h 117"/>
                <a:gd name="T16" fmla="*/ 116 w 117"/>
                <a:gd name="T17" fmla="*/ 63 h 117"/>
                <a:gd name="T18" fmla="*/ 115 w 117"/>
                <a:gd name="T19" fmla="*/ 51 h 117"/>
                <a:gd name="T20" fmla="*/ 111 w 117"/>
                <a:gd name="T21" fmla="*/ 40 h 117"/>
                <a:gd name="T22" fmla="*/ 105 w 117"/>
                <a:gd name="T23" fmla="*/ 29 h 117"/>
                <a:gd name="T24" fmla="*/ 98 w 117"/>
                <a:gd name="T25" fmla="*/ 20 h 117"/>
                <a:gd name="T26" fmla="*/ 90 w 117"/>
                <a:gd name="T27" fmla="*/ 12 h 117"/>
                <a:gd name="T28" fmla="*/ 81 w 117"/>
                <a:gd name="T29" fmla="*/ 6 h 117"/>
                <a:gd name="T30" fmla="*/ 69 w 117"/>
                <a:gd name="T31" fmla="*/ 2 h 117"/>
                <a:gd name="T32" fmla="*/ 58 w 117"/>
                <a:gd name="T33" fmla="*/ 0 h 117"/>
                <a:gd name="T34" fmla="*/ 46 w 117"/>
                <a:gd name="T35" fmla="*/ 0 h 117"/>
                <a:gd name="T36" fmla="*/ 35 w 117"/>
                <a:gd name="T37" fmla="*/ 2 h 117"/>
                <a:gd name="T38" fmla="*/ 25 w 117"/>
                <a:gd name="T39" fmla="*/ 6 h 117"/>
                <a:gd name="T40" fmla="*/ 17 w 117"/>
                <a:gd name="T41" fmla="*/ 13 h 117"/>
                <a:gd name="T42" fmla="*/ 10 w 117"/>
                <a:gd name="T43" fmla="*/ 21 h 117"/>
                <a:gd name="T44" fmla="*/ 5 w 117"/>
                <a:gd name="T45" fmla="*/ 30 h 117"/>
                <a:gd name="T46" fmla="*/ 1 w 117"/>
                <a:gd name="T47" fmla="*/ 41 h 117"/>
                <a:gd name="T48" fmla="*/ 0 w 117"/>
                <a:gd name="T49" fmla="*/ 52 h 117"/>
                <a:gd name="T50" fmla="*/ 1 w 117"/>
                <a:gd name="T51" fmla="*/ 64 h 117"/>
                <a:gd name="T52" fmla="*/ 5 w 117"/>
                <a:gd name="T53" fmla="*/ 75 h 117"/>
                <a:gd name="T54" fmla="*/ 10 w 117"/>
                <a:gd name="T55" fmla="*/ 86 h 117"/>
                <a:gd name="T56" fmla="*/ 17 w 117"/>
                <a:gd name="T57" fmla="*/ 95 h 117"/>
                <a:gd name="T58" fmla="*/ 25 w 117"/>
                <a:gd name="T59" fmla="*/ 103 h 117"/>
                <a:gd name="T60" fmla="*/ 35 w 117"/>
                <a:gd name="T61" fmla="*/ 109 h 117"/>
                <a:gd name="T62" fmla="*/ 46 w 117"/>
                <a:gd name="T63" fmla="*/ 113 h 117"/>
                <a:gd name="T64" fmla="*/ 58 w 117"/>
                <a:gd name="T65" fmla="*/ 1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92" name="Freeform 88"/>
            <p:cNvSpPr>
              <a:spLocks/>
            </p:cNvSpPr>
            <p:nvPr/>
          </p:nvSpPr>
          <p:spPr bwMode="auto">
            <a:xfrm>
              <a:off x="1462" y="1085"/>
              <a:ext cx="164" cy="190"/>
            </a:xfrm>
            <a:custGeom>
              <a:avLst/>
              <a:gdLst>
                <a:gd name="T0" fmla="*/ 124 w 164"/>
                <a:gd name="T1" fmla="*/ 47 h 190"/>
                <a:gd name="T2" fmla="*/ 73 w 164"/>
                <a:gd name="T3" fmla="*/ 11 h 190"/>
                <a:gd name="T4" fmla="*/ 35 w 164"/>
                <a:gd name="T5" fmla="*/ 0 h 190"/>
                <a:gd name="T6" fmla="*/ 0 w 164"/>
                <a:gd name="T7" fmla="*/ 177 h 190"/>
                <a:gd name="T8" fmla="*/ 38 w 164"/>
                <a:gd name="T9" fmla="*/ 189 h 190"/>
                <a:gd name="T10" fmla="*/ 98 w 164"/>
                <a:gd name="T11" fmla="*/ 173 h 190"/>
                <a:gd name="T12" fmla="*/ 138 w 164"/>
                <a:gd name="T13" fmla="*/ 184 h 190"/>
                <a:gd name="T14" fmla="*/ 163 w 164"/>
                <a:gd name="T15" fmla="*/ 60 h 190"/>
                <a:gd name="T16" fmla="*/ 124 w 164"/>
                <a:gd name="T17" fmla="*/ 4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90">
                  <a:moveTo>
                    <a:pt x="124" y="47"/>
                  </a:moveTo>
                  <a:lnTo>
                    <a:pt x="73" y="11"/>
                  </a:lnTo>
                  <a:lnTo>
                    <a:pt x="35" y="0"/>
                  </a:lnTo>
                  <a:lnTo>
                    <a:pt x="0" y="177"/>
                  </a:lnTo>
                  <a:lnTo>
                    <a:pt x="38" y="189"/>
                  </a:lnTo>
                  <a:lnTo>
                    <a:pt x="98" y="173"/>
                  </a:lnTo>
                  <a:lnTo>
                    <a:pt x="138" y="184"/>
                  </a:lnTo>
                  <a:lnTo>
                    <a:pt x="163" y="60"/>
                  </a:lnTo>
                  <a:lnTo>
                    <a:pt x="124" y="4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93" name="Freeform 89"/>
            <p:cNvSpPr>
              <a:spLocks/>
            </p:cNvSpPr>
            <p:nvPr/>
          </p:nvSpPr>
          <p:spPr bwMode="auto">
            <a:xfrm>
              <a:off x="1601" y="1132"/>
              <a:ext cx="61" cy="138"/>
            </a:xfrm>
            <a:custGeom>
              <a:avLst/>
              <a:gdLst>
                <a:gd name="T0" fmla="*/ 24 w 61"/>
                <a:gd name="T1" fmla="*/ 13 h 138"/>
                <a:gd name="T2" fmla="*/ 0 w 61"/>
                <a:gd name="T3" fmla="*/ 137 h 138"/>
                <a:gd name="T4" fmla="*/ 41 w 61"/>
                <a:gd name="T5" fmla="*/ 109 h 138"/>
                <a:gd name="T6" fmla="*/ 60 w 61"/>
                <a:gd name="T7" fmla="*/ 0 h 138"/>
                <a:gd name="T8" fmla="*/ 24 w 61"/>
                <a:gd name="T9" fmla="*/ 13 h 138"/>
              </a:gdLst>
              <a:ahLst/>
              <a:cxnLst>
                <a:cxn ang="0">
                  <a:pos x="T0" y="T1"/>
                </a:cxn>
                <a:cxn ang="0">
                  <a:pos x="T2" y="T3"/>
                </a:cxn>
                <a:cxn ang="0">
                  <a:pos x="T4" y="T5"/>
                </a:cxn>
                <a:cxn ang="0">
                  <a:pos x="T6" y="T7"/>
                </a:cxn>
                <a:cxn ang="0">
                  <a:pos x="T8" y="T9"/>
                </a:cxn>
              </a:cxnLst>
              <a:rect l="0" t="0" r="r" b="b"/>
              <a:pathLst>
                <a:path w="61" h="138">
                  <a:moveTo>
                    <a:pt x="24" y="13"/>
                  </a:moveTo>
                  <a:lnTo>
                    <a:pt x="0" y="137"/>
                  </a:lnTo>
                  <a:lnTo>
                    <a:pt x="41" y="109"/>
                  </a:lnTo>
                  <a:lnTo>
                    <a:pt x="60" y="0"/>
                  </a:lnTo>
                  <a:lnTo>
                    <a:pt x="24" y="13"/>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94" name="Freeform 90"/>
            <p:cNvSpPr>
              <a:spLocks/>
            </p:cNvSpPr>
            <p:nvPr/>
          </p:nvSpPr>
          <p:spPr bwMode="auto">
            <a:xfrm>
              <a:off x="1563" y="1141"/>
              <a:ext cx="54" cy="123"/>
            </a:xfrm>
            <a:custGeom>
              <a:avLst/>
              <a:gdLst>
                <a:gd name="T0" fmla="*/ 53 w 54"/>
                <a:gd name="T1" fmla="*/ 7 h 123"/>
                <a:gd name="T2" fmla="*/ 24 w 54"/>
                <a:gd name="T3" fmla="*/ 0 h 123"/>
                <a:gd name="T4" fmla="*/ 0 w 54"/>
                <a:gd name="T5" fmla="*/ 111 h 123"/>
                <a:gd name="T6" fmla="*/ 32 w 54"/>
                <a:gd name="T7" fmla="*/ 122 h 123"/>
                <a:gd name="T8" fmla="*/ 53 w 54"/>
                <a:gd name="T9" fmla="*/ 7 h 123"/>
              </a:gdLst>
              <a:ahLst/>
              <a:cxnLst>
                <a:cxn ang="0">
                  <a:pos x="T0" y="T1"/>
                </a:cxn>
                <a:cxn ang="0">
                  <a:pos x="T2" y="T3"/>
                </a:cxn>
                <a:cxn ang="0">
                  <a:pos x="T4" y="T5"/>
                </a:cxn>
                <a:cxn ang="0">
                  <a:pos x="T6" y="T7"/>
                </a:cxn>
                <a:cxn ang="0">
                  <a:pos x="T8" y="T9"/>
                </a:cxn>
              </a:cxnLst>
              <a:rect l="0" t="0" r="r" b="b"/>
              <a:pathLst>
                <a:path w="54" h="123">
                  <a:moveTo>
                    <a:pt x="53" y="7"/>
                  </a:moveTo>
                  <a:lnTo>
                    <a:pt x="24" y="0"/>
                  </a:lnTo>
                  <a:lnTo>
                    <a:pt x="0" y="111"/>
                  </a:lnTo>
                  <a:lnTo>
                    <a:pt x="32" y="122"/>
                  </a:lnTo>
                  <a:lnTo>
                    <a:pt x="53"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95" name="Freeform 91"/>
            <p:cNvSpPr>
              <a:spLocks/>
            </p:cNvSpPr>
            <p:nvPr/>
          </p:nvSpPr>
          <p:spPr bwMode="auto">
            <a:xfrm>
              <a:off x="1502" y="1106"/>
              <a:ext cx="78" cy="159"/>
            </a:xfrm>
            <a:custGeom>
              <a:avLst/>
              <a:gdLst>
                <a:gd name="T0" fmla="*/ 77 w 78"/>
                <a:gd name="T1" fmla="*/ 30 h 159"/>
                <a:gd name="T2" fmla="*/ 34 w 78"/>
                <a:gd name="T3" fmla="*/ 0 h 159"/>
                <a:gd name="T4" fmla="*/ 0 w 78"/>
                <a:gd name="T5" fmla="*/ 158 h 159"/>
                <a:gd name="T6" fmla="*/ 54 w 78"/>
                <a:gd name="T7" fmla="*/ 145 h 159"/>
                <a:gd name="T8" fmla="*/ 77 w 78"/>
                <a:gd name="T9" fmla="*/ 30 h 159"/>
              </a:gdLst>
              <a:ahLst/>
              <a:cxnLst>
                <a:cxn ang="0">
                  <a:pos x="T0" y="T1"/>
                </a:cxn>
                <a:cxn ang="0">
                  <a:pos x="T2" y="T3"/>
                </a:cxn>
                <a:cxn ang="0">
                  <a:pos x="T4" y="T5"/>
                </a:cxn>
                <a:cxn ang="0">
                  <a:pos x="T6" y="T7"/>
                </a:cxn>
                <a:cxn ang="0">
                  <a:pos x="T8" y="T9"/>
                </a:cxn>
              </a:cxnLst>
              <a:rect l="0" t="0" r="r" b="b"/>
              <a:pathLst>
                <a:path w="78" h="159">
                  <a:moveTo>
                    <a:pt x="77" y="30"/>
                  </a:moveTo>
                  <a:lnTo>
                    <a:pt x="34" y="0"/>
                  </a:lnTo>
                  <a:lnTo>
                    <a:pt x="0" y="158"/>
                  </a:lnTo>
                  <a:lnTo>
                    <a:pt x="54" y="145"/>
                  </a:lnTo>
                  <a:lnTo>
                    <a:pt x="77" y="3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96" name="Freeform 92"/>
            <p:cNvSpPr>
              <a:spLocks/>
            </p:cNvSpPr>
            <p:nvPr/>
          </p:nvSpPr>
          <p:spPr bwMode="auto">
            <a:xfrm>
              <a:off x="1468" y="1094"/>
              <a:ext cx="61" cy="170"/>
            </a:xfrm>
            <a:custGeom>
              <a:avLst/>
              <a:gdLst>
                <a:gd name="T0" fmla="*/ 60 w 61"/>
                <a:gd name="T1" fmla="*/ 7 h 170"/>
                <a:gd name="T2" fmla="*/ 32 w 61"/>
                <a:gd name="T3" fmla="*/ 0 h 170"/>
                <a:gd name="T4" fmla="*/ 0 w 61"/>
                <a:gd name="T5" fmla="*/ 161 h 170"/>
                <a:gd name="T6" fmla="*/ 26 w 61"/>
                <a:gd name="T7" fmla="*/ 169 h 170"/>
                <a:gd name="T8" fmla="*/ 60 w 61"/>
                <a:gd name="T9" fmla="*/ 7 h 170"/>
              </a:gdLst>
              <a:ahLst/>
              <a:cxnLst>
                <a:cxn ang="0">
                  <a:pos x="T0" y="T1"/>
                </a:cxn>
                <a:cxn ang="0">
                  <a:pos x="T2" y="T3"/>
                </a:cxn>
                <a:cxn ang="0">
                  <a:pos x="T4" y="T5"/>
                </a:cxn>
                <a:cxn ang="0">
                  <a:pos x="T6" y="T7"/>
                </a:cxn>
                <a:cxn ang="0">
                  <a:pos x="T8" y="T9"/>
                </a:cxn>
              </a:cxnLst>
              <a:rect l="0" t="0" r="r" b="b"/>
              <a:pathLst>
                <a:path w="61" h="170">
                  <a:moveTo>
                    <a:pt x="60" y="7"/>
                  </a:moveTo>
                  <a:lnTo>
                    <a:pt x="32" y="0"/>
                  </a:lnTo>
                  <a:lnTo>
                    <a:pt x="0" y="161"/>
                  </a:lnTo>
                  <a:lnTo>
                    <a:pt x="26" y="169"/>
                  </a:lnTo>
                  <a:lnTo>
                    <a:pt x="60"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97" name="Freeform 93"/>
            <p:cNvSpPr>
              <a:spLocks/>
            </p:cNvSpPr>
            <p:nvPr/>
          </p:nvSpPr>
          <p:spPr bwMode="auto">
            <a:xfrm>
              <a:off x="1498" y="1066"/>
              <a:ext cx="164" cy="78"/>
            </a:xfrm>
            <a:custGeom>
              <a:avLst/>
              <a:gdLst>
                <a:gd name="T0" fmla="*/ 0 w 164"/>
                <a:gd name="T1" fmla="*/ 18 h 78"/>
                <a:gd name="T2" fmla="*/ 42 w 164"/>
                <a:gd name="T3" fmla="*/ 0 h 78"/>
                <a:gd name="T4" fmla="*/ 75 w 164"/>
                <a:gd name="T5" fmla="*/ 11 h 78"/>
                <a:gd name="T6" fmla="*/ 116 w 164"/>
                <a:gd name="T7" fmla="*/ 49 h 78"/>
                <a:gd name="T8" fmla="*/ 163 w 164"/>
                <a:gd name="T9" fmla="*/ 65 h 78"/>
                <a:gd name="T10" fmla="*/ 127 w 164"/>
                <a:gd name="T11" fmla="*/ 77 h 78"/>
                <a:gd name="T12" fmla="*/ 89 w 164"/>
                <a:gd name="T13" fmla="*/ 66 h 78"/>
                <a:gd name="T14" fmla="*/ 39 w 164"/>
                <a:gd name="T15" fmla="*/ 28 h 78"/>
                <a:gd name="T16" fmla="*/ 0 w 164"/>
                <a:gd name="T17" fmla="*/ 1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78">
                  <a:moveTo>
                    <a:pt x="0" y="18"/>
                  </a:moveTo>
                  <a:lnTo>
                    <a:pt x="42" y="0"/>
                  </a:lnTo>
                  <a:lnTo>
                    <a:pt x="75" y="11"/>
                  </a:lnTo>
                  <a:lnTo>
                    <a:pt x="116" y="49"/>
                  </a:lnTo>
                  <a:lnTo>
                    <a:pt x="163" y="65"/>
                  </a:lnTo>
                  <a:lnTo>
                    <a:pt x="127" y="77"/>
                  </a:lnTo>
                  <a:lnTo>
                    <a:pt x="89" y="66"/>
                  </a:lnTo>
                  <a:lnTo>
                    <a:pt x="39" y="28"/>
                  </a:lnTo>
                  <a:lnTo>
                    <a:pt x="0" y="1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grpSp>
      <p:grpSp>
        <p:nvGrpSpPr>
          <p:cNvPr id="21654" name="Group 150"/>
          <p:cNvGrpSpPr>
            <a:grpSpLocks/>
          </p:cNvGrpSpPr>
          <p:nvPr/>
        </p:nvGrpSpPr>
        <p:grpSpPr bwMode="auto">
          <a:xfrm>
            <a:off x="560388" y="1979200"/>
            <a:ext cx="1106488" cy="1281112"/>
            <a:chOff x="424" y="931"/>
            <a:chExt cx="697" cy="807"/>
          </a:xfrm>
        </p:grpSpPr>
        <p:sp>
          <p:nvSpPr>
            <p:cNvPr id="21599" name="Freeform 95"/>
            <p:cNvSpPr>
              <a:spLocks/>
            </p:cNvSpPr>
            <p:nvPr/>
          </p:nvSpPr>
          <p:spPr bwMode="auto">
            <a:xfrm>
              <a:off x="496" y="931"/>
              <a:ext cx="332" cy="624"/>
            </a:xfrm>
            <a:custGeom>
              <a:avLst/>
              <a:gdLst>
                <a:gd name="T0" fmla="*/ 147 w 332"/>
                <a:gd name="T1" fmla="*/ 193 h 624"/>
                <a:gd name="T2" fmla="*/ 139 w 332"/>
                <a:gd name="T3" fmla="*/ 142 h 624"/>
                <a:gd name="T4" fmla="*/ 110 w 332"/>
                <a:gd name="T5" fmla="*/ 126 h 624"/>
                <a:gd name="T6" fmla="*/ 109 w 332"/>
                <a:gd name="T7" fmla="*/ 117 h 624"/>
                <a:gd name="T8" fmla="*/ 110 w 332"/>
                <a:gd name="T9" fmla="*/ 114 h 624"/>
                <a:gd name="T10" fmla="*/ 118 w 332"/>
                <a:gd name="T11" fmla="*/ 115 h 624"/>
                <a:gd name="T12" fmla="*/ 127 w 332"/>
                <a:gd name="T13" fmla="*/ 104 h 624"/>
                <a:gd name="T14" fmla="*/ 131 w 332"/>
                <a:gd name="T15" fmla="*/ 87 h 624"/>
                <a:gd name="T16" fmla="*/ 134 w 332"/>
                <a:gd name="T17" fmla="*/ 86 h 624"/>
                <a:gd name="T18" fmla="*/ 138 w 332"/>
                <a:gd name="T19" fmla="*/ 81 h 624"/>
                <a:gd name="T20" fmla="*/ 131 w 332"/>
                <a:gd name="T21" fmla="*/ 61 h 624"/>
                <a:gd name="T22" fmla="*/ 126 w 332"/>
                <a:gd name="T23" fmla="*/ 42 h 624"/>
                <a:gd name="T24" fmla="*/ 111 w 332"/>
                <a:gd name="T25" fmla="*/ 16 h 624"/>
                <a:gd name="T26" fmla="*/ 87 w 332"/>
                <a:gd name="T27" fmla="*/ 0 h 624"/>
                <a:gd name="T28" fmla="*/ 58 w 332"/>
                <a:gd name="T29" fmla="*/ 5 h 624"/>
                <a:gd name="T30" fmla="*/ 41 w 332"/>
                <a:gd name="T31" fmla="*/ 20 h 624"/>
                <a:gd name="T32" fmla="*/ 40 w 332"/>
                <a:gd name="T33" fmla="*/ 50 h 624"/>
                <a:gd name="T34" fmla="*/ 46 w 332"/>
                <a:gd name="T35" fmla="*/ 71 h 624"/>
                <a:gd name="T36" fmla="*/ 52 w 332"/>
                <a:gd name="T37" fmla="*/ 99 h 624"/>
                <a:gd name="T38" fmla="*/ 40 w 332"/>
                <a:gd name="T39" fmla="*/ 120 h 624"/>
                <a:gd name="T40" fmla="*/ 7 w 332"/>
                <a:gd name="T41" fmla="*/ 142 h 624"/>
                <a:gd name="T42" fmla="*/ 0 w 332"/>
                <a:gd name="T43" fmla="*/ 164 h 624"/>
                <a:gd name="T44" fmla="*/ 13 w 332"/>
                <a:gd name="T45" fmla="*/ 222 h 624"/>
                <a:gd name="T46" fmla="*/ 18 w 332"/>
                <a:gd name="T47" fmla="*/ 291 h 624"/>
                <a:gd name="T48" fmla="*/ 18 w 332"/>
                <a:gd name="T49" fmla="*/ 331 h 624"/>
                <a:gd name="T50" fmla="*/ 37 w 332"/>
                <a:gd name="T51" fmla="*/ 386 h 624"/>
                <a:gd name="T52" fmla="*/ 79 w 332"/>
                <a:gd name="T53" fmla="*/ 403 h 624"/>
                <a:gd name="T54" fmla="*/ 118 w 332"/>
                <a:gd name="T55" fmla="*/ 406 h 624"/>
                <a:gd name="T56" fmla="*/ 170 w 332"/>
                <a:gd name="T57" fmla="*/ 410 h 624"/>
                <a:gd name="T58" fmla="*/ 217 w 332"/>
                <a:gd name="T59" fmla="*/ 426 h 624"/>
                <a:gd name="T60" fmla="*/ 232 w 332"/>
                <a:gd name="T61" fmla="*/ 439 h 624"/>
                <a:gd name="T62" fmla="*/ 228 w 332"/>
                <a:gd name="T63" fmla="*/ 482 h 624"/>
                <a:gd name="T64" fmla="*/ 234 w 332"/>
                <a:gd name="T65" fmla="*/ 532 h 624"/>
                <a:gd name="T66" fmla="*/ 234 w 332"/>
                <a:gd name="T67" fmla="*/ 575 h 624"/>
                <a:gd name="T68" fmla="*/ 232 w 332"/>
                <a:gd name="T69" fmla="*/ 592 h 624"/>
                <a:gd name="T70" fmla="*/ 243 w 332"/>
                <a:gd name="T71" fmla="*/ 611 h 624"/>
                <a:gd name="T72" fmla="*/ 273 w 332"/>
                <a:gd name="T73" fmla="*/ 612 h 624"/>
                <a:gd name="T74" fmla="*/ 300 w 332"/>
                <a:gd name="T75" fmla="*/ 620 h 624"/>
                <a:gd name="T76" fmla="*/ 322 w 332"/>
                <a:gd name="T77" fmla="*/ 621 h 624"/>
                <a:gd name="T78" fmla="*/ 331 w 332"/>
                <a:gd name="T79" fmla="*/ 611 h 624"/>
                <a:gd name="T80" fmla="*/ 301 w 332"/>
                <a:gd name="T81" fmla="*/ 596 h 624"/>
                <a:gd name="T82" fmla="*/ 272 w 332"/>
                <a:gd name="T83" fmla="*/ 574 h 624"/>
                <a:gd name="T84" fmla="*/ 274 w 332"/>
                <a:gd name="T85" fmla="*/ 544 h 624"/>
                <a:gd name="T86" fmla="*/ 282 w 332"/>
                <a:gd name="T87" fmla="*/ 503 h 624"/>
                <a:gd name="T88" fmla="*/ 287 w 332"/>
                <a:gd name="T89" fmla="*/ 459 h 624"/>
                <a:gd name="T90" fmla="*/ 291 w 332"/>
                <a:gd name="T91" fmla="*/ 446 h 624"/>
                <a:gd name="T92" fmla="*/ 294 w 332"/>
                <a:gd name="T93" fmla="*/ 425 h 624"/>
                <a:gd name="T94" fmla="*/ 279 w 332"/>
                <a:gd name="T95" fmla="*/ 399 h 624"/>
                <a:gd name="T96" fmla="*/ 232 w 332"/>
                <a:gd name="T97" fmla="*/ 372 h 624"/>
                <a:gd name="T98" fmla="*/ 203 w 332"/>
                <a:gd name="T99" fmla="*/ 355 h 624"/>
                <a:gd name="T100" fmla="*/ 171 w 332"/>
                <a:gd name="T101" fmla="*/ 339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4">
                  <a:moveTo>
                    <a:pt x="142" y="232"/>
                  </a:moveTo>
                  <a:lnTo>
                    <a:pt x="143" y="229"/>
                  </a:lnTo>
                  <a:lnTo>
                    <a:pt x="144" y="221"/>
                  </a:lnTo>
                  <a:lnTo>
                    <a:pt x="145" y="208"/>
                  </a:lnTo>
                  <a:lnTo>
                    <a:pt x="147" y="193"/>
                  </a:lnTo>
                  <a:lnTo>
                    <a:pt x="148" y="179"/>
                  </a:lnTo>
                  <a:lnTo>
                    <a:pt x="148" y="165"/>
                  </a:lnTo>
                  <a:lnTo>
                    <a:pt x="147" y="153"/>
                  </a:lnTo>
                  <a:lnTo>
                    <a:pt x="145" y="146"/>
                  </a:lnTo>
                  <a:lnTo>
                    <a:pt x="139" y="142"/>
                  </a:lnTo>
                  <a:lnTo>
                    <a:pt x="133" y="138"/>
                  </a:lnTo>
                  <a:lnTo>
                    <a:pt x="127" y="135"/>
                  </a:lnTo>
                  <a:lnTo>
                    <a:pt x="121" y="131"/>
                  </a:lnTo>
                  <a:lnTo>
                    <a:pt x="115" y="129"/>
                  </a:lnTo>
                  <a:lnTo>
                    <a:pt x="110" y="126"/>
                  </a:lnTo>
                  <a:lnTo>
                    <a:pt x="107" y="123"/>
                  </a:lnTo>
                  <a:lnTo>
                    <a:pt x="106" y="122"/>
                  </a:lnTo>
                  <a:lnTo>
                    <a:pt x="107" y="120"/>
                  </a:lnTo>
                  <a:lnTo>
                    <a:pt x="108" y="118"/>
                  </a:lnTo>
                  <a:lnTo>
                    <a:pt x="109" y="117"/>
                  </a:lnTo>
                  <a:lnTo>
                    <a:pt x="110" y="117"/>
                  </a:lnTo>
                  <a:lnTo>
                    <a:pt x="110" y="116"/>
                  </a:lnTo>
                  <a:lnTo>
                    <a:pt x="110" y="115"/>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4"/>
                  </a:lnTo>
                  <a:lnTo>
                    <a:pt x="128" y="99"/>
                  </a:lnTo>
                  <a:lnTo>
                    <a:pt x="129" y="95"/>
                  </a:lnTo>
                  <a:lnTo>
                    <a:pt x="130" y="92"/>
                  </a:lnTo>
                  <a:lnTo>
                    <a:pt x="131" y="88"/>
                  </a:lnTo>
                  <a:lnTo>
                    <a:pt x="131" y="87"/>
                  </a:lnTo>
                  <a:lnTo>
                    <a:pt x="131" y="86"/>
                  </a:lnTo>
                  <a:lnTo>
                    <a:pt x="131" y="86"/>
                  </a:lnTo>
                  <a:lnTo>
                    <a:pt x="132" y="86"/>
                  </a:lnTo>
                  <a:lnTo>
                    <a:pt x="133" y="86"/>
                  </a:lnTo>
                  <a:lnTo>
                    <a:pt x="134" y="86"/>
                  </a:lnTo>
                  <a:lnTo>
                    <a:pt x="135" y="86"/>
                  </a:lnTo>
                  <a:lnTo>
                    <a:pt x="136" y="85"/>
                  </a:lnTo>
                  <a:lnTo>
                    <a:pt x="137" y="84"/>
                  </a:lnTo>
                  <a:lnTo>
                    <a:pt x="138" y="83"/>
                  </a:lnTo>
                  <a:lnTo>
                    <a:pt x="138" y="81"/>
                  </a:lnTo>
                  <a:lnTo>
                    <a:pt x="137" y="77"/>
                  </a:lnTo>
                  <a:lnTo>
                    <a:pt x="136" y="74"/>
                  </a:lnTo>
                  <a:lnTo>
                    <a:pt x="134" y="70"/>
                  </a:lnTo>
                  <a:lnTo>
                    <a:pt x="133" y="65"/>
                  </a:lnTo>
                  <a:lnTo>
                    <a:pt x="131" y="61"/>
                  </a:lnTo>
                  <a:lnTo>
                    <a:pt x="130" y="58"/>
                  </a:lnTo>
                  <a:lnTo>
                    <a:pt x="129" y="55"/>
                  </a:lnTo>
                  <a:lnTo>
                    <a:pt x="128" y="52"/>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2"/>
                  </a:lnTo>
                  <a:lnTo>
                    <a:pt x="51" y="88"/>
                  </a:lnTo>
                  <a:lnTo>
                    <a:pt x="52" y="94"/>
                  </a:lnTo>
                  <a:lnTo>
                    <a:pt x="52" y="99"/>
                  </a:lnTo>
                  <a:lnTo>
                    <a:pt x="53" y="105"/>
                  </a:lnTo>
                  <a:lnTo>
                    <a:pt x="54" y="108"/>
                  </a:lnTo>
                  <a:lnTo>
                    <a:pt x="52" y="111"/>
                  </a:lnTo>
                  <a:lnTo>
                    <a:pt x="47" y="116"/>
                  </a:lnTo>
                  <a:lnTo>
                    <a:pt x="40" y="120"/>
                  </a:lnTo>
                  <a:lnTo>
                    <a:pt x="31" y="124"/>
                  </a:lnTo>
                  <a:lnTo>
                    <a:pt x="23" y="129"/>
                  </a:lnTo>
                  <a:lnTo>
                    <a:pt x="15" y="134"/>
                  </a:lnTo>
                  <a:lnTo>
                    <a:pt x="9" y="138"/>
                  </a:lnTo>
                  <a:lnTo>
                    <a:pt x="7" y="142"/>
                  </a:lnTo>
                  <a:lnTo>
                    <a:pt x="5" y="146"/>
                  </a:lnTo>
                  <a:lnTo>
                    <a:pt x="4" y="149"/>
                  </a:lnTo>
                  <a:lnTo>
                    <a:pt x="2" y="153"/>
                  </a:lnTo>
                  <a:lnTo>
                    <a:pt x="0" y="158"/>
                  </a:lnTo>
                  <a:lnTo>
                    <a:pt x="0" y="164"/>
                  </a:lnTo>
                  <a:lnTo>
                    <a:pt x="0" y="171"/>
                  </a:lnTo>
                  <a:lnTo>
                    <a:pt x="1" y="181"/>
                  </a:lnTo>
                  <a:lnTo>
                    <a:pt x="5" y="193"/>
                  </a:lnTo>
                  <a:lnTo>
                    <a:pt x="10" y="206"/>
                  </a:lnTo>
                  <a:lnTo>
                    <a:pt x="13" y="222"/>
                  </a:lnTo>
                  <a:lnTo>
                    <a:pt x="16" y="237"/>
                  </a:lnTo>
                  <a:lnTo>
                    <a:pt x="17" y="253"/>
                  </a:lnTo>
                  <a:lnTo>
                    <a:pt x="18" y="268"/>
                  </a:lnTo>
                  <a:lnTo>
                    <a:pt x="18" y="281"/>
                  </a:lnTo>
                  <a:lnTo>
                    <a:pt x="18" y="291"/>
                  </a:lnTo>
                  <a:lnTo>
                    <a:pt x="17" y="298"/>
                  </a:lnTo>
                  <a:lnTo>
                    <a:pt x="17" y="305"/>
                  </a:lnTo>
                  <a:lnTo>
                    <a:pt x="17" y="312"/>
                  </a:lnTo>
                  <a:lnTo>
                    <a:pt x="17" y="321"/>
                  </a:lnTo>
                  <a:lnTo>
                    <a:pt x="18" y="331"/>
                  </a:lnTo>
                  <a:lnTo>
                    <a:pt x="20" y="342"/>
                  </a:lnTo>
                  <a:lnTo>
                    <a:pt x="23" y="353"/>
                  </a:lnTo>
                  <a:lnTo>
                    <a:pt x="26" y="365"/>
                  </a:lnTo>
                  <a:lnTo>
                    <a:pt x="31" y="377"/>
                  </a:lnTo>
                  <a:lnTo>
                    <a:pt x="37" y="386"/>
                  </a:lnTo>
                  <a:lnTo>
                    <a:pt x="45" y="393"/>
                  </a:lnTo>
                  <a:lnTo>
                    <a:pt x="53" y="397"/>
                  </a:lnTo>
                  <a:lnTo>
                    <a:pt x="63" y="399"/>
                  </a:lnTo>
                  <a:lnTo>
                    <a:pt x="71" y="402"/>
                  </a:lnTo>
                  <a:lnTo>
                    <a:pt x="79" y="403"/>
                  </a:lnTo>
                  <a:lnTo>
                    <a:pt x="85" y="403"/>
                  </a:lnTo>
                  <a:lnTo>
                    <a:pt x="89" y="404"/>
                  </a:lnTo>
                  <a:lnTo>
                    <a:pt x="97" y="405"/>
                  </a:lnTo>
                  <a:lnTo>
                    <a:pt x="107" y="405"/>
                  </a:lnTo>
                  <a:lnTo>
                    <a:pt x="118" y="406"/>
                  </a:lnTo>
                  <a:lnTo>
                    <a:pt x="130" y="407"/>
                  </a:lnTo>
                  <a:lnTo>
                    <a:pt x="142" y="407"/>
                  </a:lnTo>
                  <a:lnTo>
                    <a:pt x="153" y="408"/>
                  </a:lnTo>
                  <a:lnTo>
                    <a:pt x="162" y="409"/>
                  </a:lnTo>
                  <a:lnTo>
                    <a:pt x="170" y="410"/>
                  </a:lnTo>
                  <a:lnTo>
                    <a:pt x="178" y="411"/>
                  </a:lnTo>
                  <a:lnTo>
                    <a:pt x="187" y="415"/>
                  </a:lnTo>
                  <a:lnTo>
                    <a:pt x="197" y="418"/>
                  </a:lnTo>
                  <a:lnTo>
                    <a:pt x="208" y="423"/>
                  </a:lnTo>
                  <a:lnTo>
                    <a:pt x="217" y="426"/>
                  </a:lnTo>
                  <a:lnTo>
                    <a:pt x="226" y="429"/>
                  </a:lnTo>
                  <a:lnTo>
                    <a:pt x="231" y="432"/>
                  </a:lnTo>
                  <a:lnTo>
                    <a:pt x="233" y="433"/>
                  </a:lnTo>
                  <a:lnTo>
                    <a:pt x="232" y="434"/>
                  </a:lnTo>
                  <a:lnTo>
                    <a:pt x="232" y="439"/>
                  </a:lnTo>
                  <a:lnTo>
                    <a:pt x="232" y="446"/>
                  </a:lnTo>
                  <a:lnTo>
                    <a:pt x="231" y="454"/>
                  </a:lnTo>
                  <a:lnTo>
                    <a:pt x="230" y="464"/>
                  </a:lnTo>
                  <a:lnTo>
                    <a:pt x="229" y="473"/>
                  </a:lnTo>
                  <a:lnTo>
                    <a:pt x="228" y="482"/>
                  </a:lnTo>
                  <a:lnTo>
                    <a:pt x="228" y="490"/>
                  </a:lnTo>
                  <a:lnTo>
                    <a:pt x="229" y="498"/>
                  </a:lnTo>
                  <a:lnTo>
                    <a:pt x="230" y="509"/>
                  </a:lnTo>
                  <a:lnTo>
                    <a:pt x="232" y="520"/>
                  </a:lnTo>
                  <a:lnTo>
                    <a:pt x="234" y="532"/>
                  </a:lnTo>
                  <a:lnTo>
                    <a:pt x="236" y="544"/>
                  </a:lnTo>
                  <a:lnTo>
                    <a:pt x="237" y="554"/>
                  </a:lnTo>
                  <a:lnTo>
                    <a:pt x="237" y="564"/>
                  </a:lnTo>
                  <a:lnTo>
                    <a:pt x="236" y="570"/>
                  </a:lnTo>
                  <a:lnTo>
                    <a:pt x="234" y="575"/>
                  </a:lnTo>
                  <a:lnTo>
                    <a:pt x="233" y="579"/>
                  </a:lnTo>
                  <a:lnTo>
                    <a:pt x="232" y="583"/>
                  </a:lnTo>
                  <a:lnTo>
                    <a:pt x="232" y="587"/>
                  </a:lnTo>
                  <a:lnTo>
                    <a:pt x="232" y="589"/>
                  </a:lnTo>
                  <a:lnTo>
                    <a:pt x="232" y="592"/>
                  </a:lnTo>
                  <a:lnTo>
                    <a:pt x="232" y="593"/>
                  </a:lnTo>
                  <a:lnTo>
                    <a:pt x="232" y="593"/>
                  </a:lnTo>
                  <a:lnTo>
                    <a:pt x="238" y="611"/>
                  </a:lnTo>
                  <a:lnTo>
                    <a:pt x="239" y="611"/>
                  </a:lnTo>
                  <a:lnTo>
                    <a:pt x="243" y="611"/>
                  </a:lnTo>
                  <a:lnTo>
                    <a:pt x="248" y="611"/>
                  </a:lnTo>
                  <a:lnTo>
                    <a:pt x="255" y="611"/>
                  </a:lnTo>
                  <a:lnTo>
                    <a:pt x="261" y="611"/>
                  </a:lnTo>
                  <a:lnTo>
                    <a:pt x="267" y="611"/>
                  </a:lnTo>
                  <a:lnTo>
                    <a:pt x="273" y="612"/>
                  </a:lnTo>
                  <a:lnTo>
                    <a:pt x="278" y="614"/>
                  </a:lnTo>
                  <a:lnTo>
                    <a:pt x="283" y="615"/>
                  </a:lnTo>
                  <a:lnTo>
                    <a:pt x="288" y="617"/>
                  </a:lnTo>
                  <a:lnTo>
                    <a:pt x="294" y="618"/>
                  </a:lnTo>
                  <a:lnTo>
                    <a:pt x="300" y="620"/>
                  </a:lnTo>
                  <a:lnTo>
                    <a:pt x="306" y="621"/>
                  </a:lnTo>
                  <a:lnTo>
                    <a:pt x="312" y="622"/>
                  </a:lnTo>
                  <a:lnTo>
                    <a:pt x="316" y="623"/>
                  </a:lnTo>
                  <a:lnTo>
                    <a:pt x="319" y="622"/>
                  </a:lnTo>
                  <a:lnTo>
                    <a:pt x="322" y="621"/>
                  </a:lnTo>
                  <a:lnTo>
                    <a:pt x="325" y="619"/>
                  </a:lnTo>
                  <a:lnTo>
                    <a:pt x="327" y="617"/>
                  </a:lnTo>
                  <a:lnTo>
                    <a:pt x="330" y="616"/>
                  </a:lnTo>
                  <a:lnTo>
                    <a:pt x="331" y="613"/>
                  </a:lnTo>
                  <a:lnTo>
                    <a:pt x="331" y="611"/>
                  </a:lnTo>
                  <a:lnTo>
                    <a:pt x="328" y="609"/>
                  </a:lnTo>
                  <a:lnTo>
                    <a:pt x="324" y="606"/>
                  </a:lnTo>
                  <a:lnTo>
                    <a:pt x="318" y="603"/>
                  </a:lnTo>
                  <a:lnTo>
                    <a:pt x="309" y="600"/>
                  </a:lnTo>
                  <a:lnTo>
                    <a:pt x="301" y="596"/>
                  </a:lnTo>
                  <a:lnTo>
                    <a:pt x="292" y="592"/>
                  </a:lnTo>
                  <a:lnTo>
                    <a:pt x="284" y="587"/>
                  </a:lnTo>
                  <a:lnTo>
                    <a:pt x="278" y="583"/>
                  </a:lnTo>
                  <a:lnTo>
                    <a:pt x="273" y="578"/>
                  </a:lnTo>
                  <a:lnTo>
                    <a:pt x="272" y="574"/>
                  </a:lnTo>
                  <a:lnTo>
                    <a:pt x="272" y="570"/>
                  </a:lnTo>
                  <a:lnTo>
                    <a:pt x="272" y="564"/>
                  </a:lnTo>
                  <a:lnTo>
                    <a:pt x="272" y="558"/>
                  </a:lnTo>
                  <a:lnTo>
                    <a:pt x="273" y="552"/>
                  </a:lnTo>
                  <a:lnTo>
                    <a:pt x="274" y="544"/>
                  </a:lnTo>
                  <a:lnTo>
                    <a:pt x="275" y="537"/>
                  </a:lnTo>
                  <a:lnTo>
                    <a:pt x="277" y="529"/>
                  </a:lnTo>
                  <a:lnTo>
                    <a:pt x="278" y="521"/>
                  </a:lnTo>
                  <a:lnTo>
                    <a:pt x="280" y="512"/>
                  </a:lnTo>
                  <a:lnTo>
                    <a:pt x="282" y="503"/>
                  </a:lnTo>
                  <a:lnTo>
                    <a:pt x="284" y="493"/>
                  </a:lnTo>
                  <a:lnTo>
                    <a:pt x="284" y="482"/>
                  </a:lnTo>
                  <a:lnTo>
                    <a:pt x="286" y="473"/>
                  </a:lnTo>
                  <a:lnTo>
                    <a:pt x="286" y="465"/>
                  </a:lnTo>
                  <a:lnTo>
                    <a:pt x="287" y="459"/>
                  </a:lnTo>
                  <a:lnTo>
                    <a:pt x="287" y="456"/>
                  </a:lnTo>
                  <a:lnTo>
                    <a:pt x="287" y="454"/>
                  </a:lnTo>
                  <a:lnTo>
                    <a:pt x="288" y="452"/>
                  </a:lnTo>
                  <a:lnTo>
                    <a:pt x="290" y="449"/>
                  </a:lnTo>
                  <a:lnTo>
                    <a:pt x="291" y="446"/>
                  </a:lnTo>
                  <a:lnTo>
                    <a:pt x="293" y="442"/>
                  </a:lnTo>
                  <a:lnTo>
                    <a:pt x="295" y="439"/>
                  </a:lnTo>
                  <a:lnTo>
                    <a:pt x="296" y="434"/>
                  </a:lnTo>
                  <a:lnTo>
                    <a:pt x="295" y="430"/>
                  </a:lnTo>
                  <a:lnTo>
                    <a:pt x="294" y="425"/>
                  </a:lnTo>
                  <a:lnTo>
                    <a:pt x="293" y="420"/>
                  </a:lnTo>
                  <a:lnTo>
                    <a:pt x="291" y="415"/>
                  </a:lnTo>
                  <a:lnTo>
                    <a:pt x="289" y="410"/>
                  </a:lnTo>
                  <a:lnTo>
                    <a:pt x="285" y="404"/>
                  </a:lnTo>
                  <a:lnTo>
                    <a:pt x="279" y="399"/>
                  </a:lnTo>
                  <a:lnTo>
                    <a:pt x="272" y="393"/>
                  </a:lnTo>
                  <a:lnTo>
                    <a:pt x="261" y="387"/>
                  </a:lnTo>
                  <a:lnTo>
                    <a:pt x="249" y="382"/>
                  </a:lnTo>
                  <a:lnTo>
                    <a:pt x="240" y="376"/>
                  </a:lnTo>
                  <a:lnTo>
                    <a:pt x="232" y="372"/>
                  </a:lnTo>
                  <a:lnTo>
                    <a:pt x="226" y="367"/>
                  </a:lnTo>
                  <a:lnTo>
                    <a:pt x="220" y="364"/>
                  </a:lnTo>
                  <a:lnTo>
                    <a:pt x="215" y="359"/>
                  </a:lnTo>
                  <a:lnTo>
                    <a:pt x="210" y="357"/>
                  </a:lnTo>
                  <a:lnTo>
                    <a:pt x="203" y="355"/>
                  </a:lnTo>
                  <a:lnTo>
                    <a:pt x="197" y="352"/>
                  </a:lnTo>
                  <a:lnTo>
                    <a:pt x="190" y="350"/>
                  </a:lnTo>
                  <a:lnTo>
                    <a:pt x="183" y="346"/>
                  </a:lnTo>
                  <a:lnTo>
                    <a:pt x="176" y="342"/>
                  </a:lnTo>
                  <a:lnTo>
                    <a:pt x="171" y="339"/>
                  </a:lnTo>
                  <a:lnTo>
                    <a:pt x="167" y="336"/>
                  </a:lnTo>
                  <a:lnTo>
                    <a:pt x="164" y="334"/>
                  </a:lnTo>
                  <a:lnTo>
                    <a:pt x="163" y="333"/>
                  </a:lnTo>
                  <a:lnTo>
                    <a:pt x="142" y="23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00" name="Freeform 96"/>
            <p:cNvSpPr>
              <a:spLocks/>
            </p:cNvSpPr>
            <p:nvPr/>
          </p:nvSpPr>
          <p:spPr bwMode="auto">
            <a:xfrm>
              <a:off x="449" y="1074"/>
              <a:ext cx="117" cy="201"/>
            </a:xfrm>
            <a:custGeom>
              <a:avLst/>
              <a:gdLst>
                <a:gd name="T0" fmla="*/ 49 w 117"/>
                <a:gd name="T1" fmla="*/ 200 h 201"/>
                <a:gd name="T2" fmla="*/ 64 w 117"/>
                <a:gd name="T3" fmla="*/ 199 h 201"/>
                <a:gd name="T4" fmla="*/ 87 w 117"/>
                <a:gd name="T5" fmla="*/ 194 h 201"/>
                <a:gd name="T6" fmla="*/ 107 w 117"/>
                <a:gd name="T7" fmla="*/ 183 h 201"/>
                <a:gd name="T8" fmla="*/ 116 w 117"/>
                <a:gd name="T9" fmla="*/ 166 h 201"/>
                <a:gd name="T10" fmla="*/ 110 w 117"/>
                <a:gd name="T11" fmla="*/ 146 h 201"/>
                <a:gd name="T12" fmla="*/ 95 w 117"/>
                <a:gd name="T13" fmla="*/ 124 h 201"/>
                <a:gd name="T14" fmla="*/ 80 w 117"/>
                <a:gd name="T15" fmla="*/ 100 h 201"/>
                <a:gd name="T16" fmla="*/ 73 w 117"/>
                <a:gd name="T17" fmla="*/ 72 h 201"/>
                <a:gd name="T18" fmla="*/ 80 w 117"/>
                <a:gd name="T19" fmla="*/ 45 h 201"/>
                <a:gd name="T20" fmla="*/ 92 w 117"/>
                <a:gd name="T21" fmla="*/ 25 h 201"/>
                <a:gd name="T22" fmla="*/ 98 w 117"/>
                <a:gd name="T23" fmla="*/ 11 h 201"/>
                <a:gd name="T24" fmla="*/ 88 w 117"/>
                <a:gd name="T25" fmla="*/ 4 h 201"/>
                <a:gd name="T26" fmla="*/ 63 w 117"/>
                <a:gd name="T27" fmla="*/ 0 h 201"/>
                <a:gd name="T28" fmla="*/ 35 w 117"/>
                <a:gd name="T29" fmla="*/ 0 h 201"/>
                <a:gd name="T30" fmla="*/ 13 w 117"/>
                <a:gd name="T31" fmla="*/ 4 h 201"/>
                <a:gd name="T32" fmla="*/ 5 w 117"/>
                <a:gd name="T33" fmla="*/ 11 h 201"/>
                <a:gd name="T34" fmla="*/ 1 w 117"/>
                <a:gd name="T35" fmla="*/ 18 h 201"/>
                <a:gd name="T36" fmla="*/ 0 w 117"/>
                <a:gd name="T37" fmla="*/ 26 h 201"/>
                <a:gd name="T38" fmla="*/ 2 w 117"/>
                <a:gd name="T39" fmla="*/ 39 h 201"/>
                <a:gd name="T40" fmla="*/ 9 w 117"/>
                <a:gd name="T41" fmla="*/ 57 h 201"/>
                <a:gd name="T42" fmla="*/ 14 w 117"/>
                <a:gd name="T43" fmla="*/ 70 h 201"/>
                <a:gd name="T44" fmla="*/ 17 w 117"/>
                <a:gd name="T45" fmla="*/ 80 h 201"/>
                <a:gd name="T46" fmla="*/ 19 w 117"/>
                <a:gd name="T47" fmla="*/ 94 h 201"/>
                <a:gd name="T48" fmla="*/ 20 w 117"/>
                <a:gd name="T49" fmla="*/ 116 h 201"/>
                <a:gd name="T50" fmla="*/ 19 w 117"/>
                <a:gd name="T51" fmla="*/ 132 h 201"/>
                <a:gd name="T52" fmla="*/ 17 w 117"/>
                <a:gd name="T53" fmla="*/ 144 h 201"/>
                <a:gd name="T54" fmla="*/ 17 w 117"/>
                <a:gd name="T55" fmla="*/ 155 h 201"/>
                <a:gd name="T56" fmla="*/ 17 w 117"/>
                <a:gd name="T57" fmla="*/ 171 h 201"/>
                <a:gd name="T58" fmla="*/ 21 w 117"/>
                <a:gd name="T59" fmla="*/ 182 h 201"/>
                <a:gd name="T60" fmla="*/ 24 w 117"/>
                <a:gd name="T61" fmla="*/ 188 h 201"/>
                <a:gd name="T62" fmla="*/ 29 w 117"/>
                <a:gd name="T63" fmla="*/ 192 h 201"/>
                <a:gd name="T64" fmla="*/ 33 w 117"/>
                <a:gd name="T65" fmla="*/ 195 h 201"/>
                <a:gd name="T66" fmla="*/ 38 w 117"/>
                <a:gd name="T67" fmla="*/ 197 h 201"/>
                <a:gd name="T68" fmla="*/ 43 w 117"/>
                <a:gd name="T69" fmla="*/ 199 h 201"/>
                <a:gd name="T70" fmla="*/ 46 w 117"/>
                <a:gd name="T71" fmla="*/ 20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lnTo>
                    <a:pt x="46" y="200"/>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01" name="Freeform 97"/>
            <p:cNvSpPr>
              <a:spLocks/>
            </p:cNvSpPr>
            <p:nvPr/>
          </p:nvSpPr>
          <p:spPr bwMode="auto">
            <a:xfrm>
              <a:off x="493" y="933"/>
              <a:ext cx="332" cy="623"/>
            </a:xfrm>
            <a:custGeom>
              <a:avLst/>
              <a:gdLst>
                <a:gd name="T0" fmla="*/ 147 w 332"/>
                <a:gd name="T1" fmla="*/ 197 h 623"/>
                <a:gd name="T2" fmla="*/ 140 w 332"/>
                <a:gd name="T3" fmla="*/ 142 h 623"/>
                <a:gd name="T4" fmla="*/ 110 w 332"/>
                <a:gd name="T5" fmla="*/ 126 h 623"/>
                <a:gd name="T6" fmla="*/ 109 w 332"/>
                <a:gd name="T7" fmla="*/ 117 h 623"/>
                <a:gd name="T8" fmla="*/ 110 w 332"/>
                <a:gd name="T9" fmla="*/ 115 h 623"/>
                <a:gd name="T10" fmla="*/ 118 w 332"/>
                <a:gd name="T11" fmla="*/ 115 h 623"/>
                <a:gd name="T12" fmla="*/ 127 w 332"/>
                <a:gd name="T13" fmla="*/ 104 h 623"/>
                <a:gd name="T14" fmla="*/ 131 w 332"/>
                <a:gd name="T15" fmla="*/ 87 h 623"/>
                <a:gd name="T16" fmla="*/ 134 w 332"/>
                <a:gd name="T17" fmla="*/ 87 h 623"/>
                <a:gd name="T18" fmla="*/ 138 w 332"/>
                <a:gd name="T19" fmla="*/ 81 h 623"/>
                <a:gd name="T20" fmla="*/ 131 w 332"/>
                <a:gd name="T21" fmla="*/ 61 h 623"/>
                <a:gd name="T22" fmla="*/ 127 w 332"/>
                <a:gd name="T23" fmla="*/ 42 h 623"/>
                <a:gd name="T24" fmla="*/ 111 w 332"/>
                <a:gd name="T25" fmla="*/ 16 h 623"/>
                <a:gd name="T26" fmla="*/ 87 w 332"/>
                <a:gd name="T27" fmla="*/ 0 h 623"/>
                <a:gd name="T28" fmla="*/ 58 w 332"/>
                <a:gd name="T29" fmla="*/ 5 h 623"/>
                <a:gd name="T30" fmla="*/ 42 w 332"/>
                <a:gd name="T31" fmla="*/ 20 h 623"/>
                <a:gd name="T32" fmla="*/ 40 w 332"/>
                <a:gd name="T33" fmla="*/ 50 h 623"/>
                <a:gd name="T34" fmla="*/ 46 w 332"/>
                <a:gd name="T35" fmla="*/ 71 h 623"/>
                <a:gd name="T36" fmla="*/ 53 w 332"/>
                <a:gd name="T37" fmla="*/ 99 h 623"/>
                <a:gd name="T38" fmla="*/ 40 w 332"/>
                <a:gd name="T39" fmla="*/ 120 h 623"/>
                <a:gd name="T40" fmla="*/ 7 w 332"/>
                <a:gd name="T41" fmla="*/ 142 h 623"/>
                <a:gd name="T42" fmla="*/ 0 w 332"/>
                <a:gd name="T43" fmla="*/ 163 h 623"/>
                <a:gd name="T44" fmla="*/ 13 w 332"/>
                <a:gd name="T45" fmla="*/ 221 h 623"/>
                <a:gd name="T46" fmla="*/ 18 w 332"/>
                <a:gd name="T47" fmla="*/ 290 h 623"/>
                <a:gd name="T48" fmla="*/ 18 w 332"/>
                <a:gd name="T49" fmla="*/ 331 h 623"/>
                <a:gd name="T50" fmla="*/ 38 w 332"/>
                <a:gd name="T51" fmla="*/ 386 h 623"/>
                <a:gd name="T52" fmla="*/ 80 w 332"/>
                <a:gd name="T53" fmla="*/ 413 h 623"/>
                <a:gd name="T54" fmla="*/ 119 w 332"/>
                <a:gd name="T55" fmla="*/ 415 h 623"/>
                <a:gd name="T56" fmla="*/ 170 w 332"/>
                <a:gd name="T57" fmla="*/ 409 h 623"/>
                <a:gd name="T58" fmla="*/ 218 w 332"/>
                <a:gd name="T59" fmla="*/ 426 h 623"/>
                <a:gd name="T60" fmla="*/ 232 w 332"/>
                <a:gd name="T61" fmla="*/ 439 h 623"/>
                <a:gd name="T62" fmla="*/ 228 w 332"/>
                <a:gd name="T63" fmla="*/ 482 h 623"/>
                <a:gd name="T64" fmla="*/ 234 w 332"/>
                <a:gd name="T65" fmla="*/ 531 h 623"/>
                <a:gd name="T66" fmla="*/ 234 w 332"/>
                <a:gd name="T67" fmla="*/ 574 h 623"/>
                <a:gd name="T68" fmla="*/ 232 w 332"/>
                <a:gd name="T69" fmla="*/ 591 h 623"/>
                <a:gd name="T70" fmla="*/ 243 w 332"/>
                <a:gd name="T71" fmla="*/ 610 h 623"/>
                <a:gd name="T72" fmla="*/ 274 w 332"/>
                <a:gd name="T73" fmla="*/ 611 h 623"/>
                <a:gd name="T74" fmla="*/ 301 w 332"/>
                <a:gd name="T75" fmla="*/ 619 h 623"/>
                <a:gd name="T76" fmla="*/ 322 w 332"/>
                <a:gd name="T77" fmla="*/ 620 h 623"/>
                <a:gd name="T78" fmla="*/ 331 w 332"/>
                <a:gd name="T79" fmla="*/ 610 h 623"/>
                <a:gd name="T80" fmla="*/ 301 w 332"/>
                <a:gd name="T81" fmla="*/ 595 h 623"/>
                <a:gd name="T82" fmla="*/ 272 w 332"/>
                <a:gd name="T83" fmla="*/ 574 h 623"/>
                <a:gd name="T84" fmla="*/ 274 w 332"/>
                <a:gd name="T85" fmla="*/ 544 h 623"/>
                <a:gd name="T86" fmla="*/ 282 w 332"/>
                <a:gd name="T87" fmla="*/ 502 h 623"/>
                <a:gd name="T88" fmla="*/ 287 w 332"/>
                <a:gd name="T89" fmla="*/ 459 h 623"/>
                <a:gd name="T90" fmla="*/ 292 w 332"/>
                <a:gd name="T91" fmla="*/ 446 h 623"/>
                <a:gd name="T92" fmla="*/ 294 w 332"/>
                <a:gd name="T93" fmla="*/ 424 h 623"/>
                <a:gd name="T94" fmla="*/ 279 w 332"/>
                <a:gd name="T95" fmla="*/ 398 h 623"/>
                <a:gd name="T96" fmla="*/ 233 w 332"/>
                <a:gd name="T97" fmla="*/ 372 h 623"/>
                <a:gd name="T98" fmla="*/ 204 w 332"/>
                <a:gd name="T99" fmla="*/ 354 h 623"/>
                <a:gd name="T100" fmla="*/ 171 w 332"/>
                <a:gd name="T101" fmla="*/ 3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3">
                  <a:moveTo>
                    <a:pt x="143" y="237"/>
                  </a:moveTo>
                  <a:lnTo>
                    <a:pt x="143" y="233"/>
                  </a:lnTo>
                  <a:lnTo>
                    <a:pt x="145" y="225"/>
                  </a:lnTo>
                  <a:lnTo>
                    <a:pt x="145" y="212"/>
                  </a:lnTo>
                  <a:lnTo>
                    <a:pt x="147" y="197"/>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2"/>
                  </a:lnTo>
                  <a:lnTo>
                    <a:pt x="108" y="120"/>
                  </a:lnTo>
                  <a:lnTo>
                    <a:pt x="109" y="119"/>
                  </a:lnTo>
                  <a:lnTo>
                    <a:pt x="109" y="117"/>
                  </a:lnTo>
                  <a:lnTo>
                    <a:pt x="110" y="116"/>
                  </a:lnTo>
                  <a:lnTo>
                    <a:pt x="110" y="116"/>
                  </a:lnTo>
                  <a:lnTo>
                    <a:pt x="110" y="115"/>
                  </a:lnTo>
                  <a:lnTo>
                    <a:pt x="110" y="115"/>
                  </a:lnTo>
                  <a:lnTo>
                    <a:pt x="110" y="115"/>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7"/>
                  </a:lnTo>
                  <a:lnTo>
                    <a:pt x="131" y="86"/>
                  </a:lnTo>
                  <a:lnTo>
                    <a:pt x="132" y="86"/>
                  </a:lnTo>
                  <a:lnTo>
                    <a:pt x="133" y="86"/>
                  </a:lnTo>
                  <a:lnTo>
                    <a:pt x="133" y="87"/>
                  </a:lnTo>
                  <a:lnTo>
                    <a:pt x="134" y="87"/>
                  </a:lnTo>
                  <a:lnTo>
                    <a:pt x="135" y="86"/>
                  </a:lnTo>
                  <a:lnTo>
                    <a:pt x="137" y="86"/>
                  </a:lnTo>
                  <a:lnTo>
                    <a:pt x="138" y="85"/>
                  </a:lnTo>
                  <a:lnTo>
                    <a:pt x="139" y="83"/>
                  </a:lnTo>
                  <a:lnTo>
                    <a:pt x="138" y="81"/>
                  </a:lnTo>
                  <a:lnTo>
                    <a:pt x="137" y="77"/>
                  </a:lnTo>
                  <a:lnTo>
                    <a:pt x="136" y="74"/>
                  </a:lnTo>
                  <a:lnTo>
                    <a:pt x="134" y="69"/>
                  </a:lnTo>
                  <a:lnTo>
                    <a:pt x="133" y="65"/>
                  </a:lnTo>
                  <a:lnTo>
                    <a:pt x="131" y="61"/>
                  </a:lnTo>
                  <a:lnTo>
                    <a:pt x="130" y="58"/>
                  </a:lnTo>
                  <a:lnTo>
                    <a:pt x="129" y="55"/>
                  </a:lnTo>
                  <a:lnTo>
                    <a:pt x="128" y="52"/>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6"/>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8"/>
                  </a:lnTo>
                  <a:lnTo>
                    <a:pt x="17" y="253"/>
                  </a:lnTo>
                  <a:lnTo>
                    <a:pt x="18" y="267"/>
                  </a:lnTo>
                  <a:lnTo>
                    <a:pt x="19" y="280"/>
                  </a:lnTo>
                  <a:lnTo>
                    <a:pt x="18" y="290"/>
                  </a:lnTo>
                  <a:lnTo>
                    <a:pt x="18" y="297"/>
                  </a:lnTo>
                  <a:lnTo>
                    <a:pt x="17" y="304"/>
                  </a:lnTo>
                  <a:lnTo>
                    <a:pt x="17" y="312"/>
                  </a:lnTo>
                  <a:lnTo>
                    <a:pt x="17" y="320"/>
                  </a:lnTo>
                  <a:lnTo>
                    <a:pt x="18" y="331"/>
                  </a:lnTo>
                  <a:lnTo>
                    <a:pt x="20" y="342"/>
                  </a:lnTo>
                  <a:lnTo>
                    <a:pt x="23" y="353"/>
                  </a:lnTo>
                  <a:lnTo>
                    <a:pt x="27" y="365"/>
                  </a:lnTo>
                  <a:lnTo>
                    <a:pt x="32" y="377"/>
                  </a:lnTo>
                  <a:lnTo>
                    <a:pt x="38" y="386"/>
                  </a:lnTo>
                  <a:lnTo>
                    <a:pt x="46" y="394"/>
                  </a:lnTo>
                  <a:lnTo>
                    <a:pt x="54" y="401"/>
                  </a:lnTo>
                  <a:lnTo>
                    <a:pt x="63" y="406"/>
                  </a:lnTo>
                  <a:lnTo>
                    <a:pt x="72" y="410"/>
                  </a:lnTo>
                  <a:lnTo>
                    <a:pt x="80" y="413"/>
                  </a:lnTo>
                  <a:lnTo>
                    <a:pt x="86" y="415"/>
                  </a:lnTo>
                  <a:lnTo>
                    <a:pt x="90" y="416"/>
                  </a:lnTo>
                  <a:lnTo>
                    <a:pt x="98" y="417"/>
                  </a:lnTo>
                  <a:lnTo>
                    <a:pt x="108" y="416"/>
                  </a:lnTo>
                  <a:lnTo>
                    <a:pt x="119" y="415"/>
                  </a:lnTo>
                  <a:lnTo>
                    <a:pt x="131" y="412"/>
                  </a:lnTo>
                  <a:lnTo>
                    <a:pt x="143" y="411"/>
                  </a:lnTo>
                  <a:lnTo>
                    <a:pt x="154" y="410"/>
                  </a:lnTo>
                  <a:lnTo>
                    <a:pt x="163" y="409"/>
                  </a:lnTo>
                  <a:lnTo>
                    <a:pt x="170" y="409"/>
                  </a:lnTo>
                  <a:lnTo>
                    <a:pt x="178" y="412"/>
                  </a:lnTo>
                  <a:lnTo>
                    <a:pt x="187" y="414"/>
                  </a:lnTo>
                  <a:lnTo>
                    <a:pt x="197" y="418"/>
                  </a:lnTo>
                  <a:lnTo>
                    <a:pt x="209" y="422"/>
                  </a:lnTo>
                  <a:lnTo>
                    <a:pt x="218" y="426"/>
                  </a:lnTo>
                  <a:lnTo>
                    <a:pt x="226" y="429"/>
                  </a:lnTo>
                  <a:lnTo>
                    <a:pt x="232" y="431"/>
                  </a:lnTo>
                  <a:lnTo>
                    <a:pt x="233" y="432"/>
                  </a:lnTo>
                  <a:lnTo>
                    <a:pt x="233" y="434"/>
                  </a:lnTo>
                  <a:lnTo>
                    <a:pt x="232" y="439"/>
                  </a:lnTo>
                  <a:lnTo>
                    <a:pt x="232" y="446"/>
                  </a:lnTo>
                  <a:lnTo>
                    <a:pt x="231" y="453"/>
                  </a:lnTo>
                  <a:lnTo>
                    <a:pt x="230" y="463"/>
                  </a:lnTo>
                  <a:lnTo>
                    <a:pt x="229" y="472"/>
                  </a:lnTo>
                  <a:lnTo>
                    <a:pt x="228" y="482"/>
                  </a:lnTo>
                  <a:lnTo>
                    <a:pt x="228" y="489"/>
                  </a:lnTo>
                  <a:lnTo>
                    <a:pt x="229" y="498"/>
                  </a:lnTo>
                  <a:lnTo>
                    <a:pt x="230" y="508"/>
                  </a:lnTo>
                  <a:lnTo>
                    <a:pt x="232" y="519"/>
                  </a:lnTo>
                  <a:lnTo>
                    <a:pt x="234" y="531"/>
                  </a:lnTo>
                  <a:lnTo>
                    <a:pt x="236" y="543"/>
                  </a:lnTo>
                  <a:lnTo>
                    <a:pt x="238" y="554"/>
                  </a:lnTo>
                  <a:lnTo>
                    <a:pt x="238" y="563"/>
                  </a:lnTo>
                  <a:lnTo>
                    <a:pt x="236" y="569"/>
                  </a:lnTo>
                  <a:lnTo>
                    <a:pt x="234" y="574"/>
                  </a:lnTo>
                  <a:lnTo>
                    <a:pt x="233" y="578"/>
                  </a:lnTo>
                  <a:lnTo>
                    <a:pt x="232" y="582"/>
                  </a:lnTo>
                  <a:lnTo>
                    <a:pt x="232" y="586"/>
                  </a:lnTo>
                  <a:lnTo>
                    <a:pt x="232" y="589"/>
                  </a:lnTo>
                  <a:lnTo>
                    <a:pt x="232" y="591"/>
                  </a:lnTo>
                  <a:lnTo>
                    <a:pt x="232" y="592"/>
                  </a:lnTo>
                  <a:lnTo>
                    <a:pt x="232" y="592"/>
                  </a:lnTo>
                  <a:lnTo>
                    <a:pt x="238" y="610"/>
                  </a:lnTo>
                  <a:lnTo>
                    <a:pt x="239" y="610"/>
                  </a:lnTo>
                  <a:lnTo>
                    <a:pt x="243" y="610"/>
                  </a:lnTo>
                  <a:lnTo>
                    <a:pt x="249" y="610"/>
                  </a:lnTo>
                  <a:lnTo>
                    <a:pt x="255" y="610"/>
                  </a:lnTo>
                  <a:lnTo>
                    <a:pt x="261" y="610"/>
                  </a:lnTo>
                  <a:lnTo>
                    <a:pt x="268" y="610"/>
                  </a:lnTo>
                  <a:lnTo>
                    <a:pt x="274" y="611"/>
                  </a:lnTo>
                  <a:lnTo>
                    <a:pt x="278" y="613"/>
                  </a:lnTo>
                  <a:lnTo>
                    <a:pt x="283" y="614"/>
                  </a:lnTo>
                  <a:lnTo>
                    <a:pt x="288" y="616"/>
                  </a:lnTo>
                  <a:lnTo>
                    <a:pt x="294" y="617"/>
                  </a:lnTo>
                  <a:lnTo>
                    <a:pt x="301" y="619"/>
                  </a:lnTo>
                  <a:lnTo>
                    <a:pt x="307" y="620"/>
                  </a:lnTo>
                  <a:lnTo>
                    <a:pt x="312" y="621"/>
                  </a:lnTo>
                  <a:lnTo>
                    <a:pt x="317" y="622"/>
                  </a:lnTo>
                  <a:lnTo>
                    <a:pt x="319" y="621"/>
                  </a:lnTo>
                  <a:lnTo>
                    <a:pt x="322" y="620"/>
                  </a:lnTo>
                  <a:lnTo>
                    <a:pt x="325" y="619"/>
                  </a:lnTo>
                  <a:lnTo>
                    <a:pt x="327" y="617"/>
                  </a:lnTo>
                  <a:lnTo>
                    <a:pt x="330" y="615"/>
                  </a:lnTo>
                  <a:lnTo>
                    <a:pt x="331" y="612"/>
                  </a:lnTo>
                  <a:lnTo>
                    <a:pt x="331" y="610"/>
                  </a:lnTo>
                  <a:lnTo>
                    <a:pt x="329" y="608"/>
                  </a:lnTo>
                  <a:lnTo>
                    <a:pt x="325" y="605"/>
                  </a:lnTo>
                  <a:lnTo>
                    <a:pt x="318" y="603"/>
                  </a:lnTo>
                  <a:lnTo>
                    <a:pt x="310" y="599"/>
                  </a:lnTo>
                  <a:lnTo>
                    <a:pt x="301" y="595"/>
                  </a:lnTo>
                  <a:lnTo>
                    <a:pt x="293" y="591"/>
                  </a:lnTo>
                  <a:lnTo>
                    <a:pt x="285" y="587"/>
                  </a:lnTo>
                  <a:lnTo>
                    <a:pt x="278" y="582"/>
                  </a:lnTo>
                  <a:lnTo>
                    <a:pt x="274" y="578"/>
                  </a:lnTo>
                  <a:lnTo>
                    <a:pt x="272" y="574"/>
                  </a:lnTo>
                  <a:lnTo>
                    <a:pt x="272" y="569"/>
                  </a:lnTo>
                  <a:lnTo>
                    <a:pt x="272" y="563"/>
                  </a:lnTo>
                  <a:lnTo>
                    <a:pt x="273" y="558"/>
                  </a:lnTo>
                  <a:lnTo>
                    <a:pt x="273" y="551"/>
                  </a:lnTo>
                  <a:lnTo>
                    <a:pt x="274" y="544"/>
                  </a:lnTo>
                  <a:lnTo>
                    <a:pt x="275" y="536"/>
                  </a:lnTo>
                  <a:lnTo>
                    <a:pt x="277" y="528"/>
                  </a:lnTo>
                  <a:lnTo>
                    <a:pt x="278" y="521"/>
                  </a:lnTo>
                  <a:lnTo>
                    <a:pt x="280" y="512"/>
                  </a:lnTo>
                  <a:lnTo>
                    <a:pt x="282" y="502"/>
                  </a:lnTo>
                  <a:lnTo>
                    <a:pt x="284" y="492"/>
                  </a:lnTo>
                  <a:lnTo>
                    <a:pt x="285" y="482"/>
                  </a:lnTo>
                  <a:lnTo>
                    <a:pt x="286" y="472"/>
                  </a:lnTo>
                  <a:lnTo>
                    <a:pt x="287" y="465"/>
                  </a:lnTo>
                  <a:lnTo>
                    <a:pt x="287" y="459"/>
                  </a:lnTo>
                  <a:lnTo>
                    <a:pt x="287" y="455"/>
                  </a:lnTo>
                  <a:lnTo>
                    <a:pt x="287" y="453"/>
                  </a:lnTo>
                  <a:lnTo>
                    <a:pt x="289" y="452"/>
                  </a:lnTo>
                  <a:lnTo>
                    <a:pt x="290" y="448"/>
                  </a:lnTo>
                  <a:lnTo>
                    <a:pt x="292" y="446"/>
                  </a:lnTo>
                  <a:lnTo>
                    <a:pt x="294" y="441"/>
                  </a:lnTo>
                  <a:lnTo>
                    <a:pt x="295" y="438"/>
                  </a:lnTo>
                  <a:lnTo>
                    <a:pt x="296" y="434"/>
                  </a:lnTo>
                  <a:lnTo>
                    <a:pt x="295" y="430"/>
                  </a:lnTo>
                  <a:lnTo>
                    <a:pt x="294" y="424"/>
                  </a:lnTo>
                  <a:lnTo>
                    <a:pt x="293" y="419"/>
                  </a:lnTo>
                  <a:lnTo>
                    <a:pt x="291" y="414"/>
                  </a:lnTo>
                  <a:lnTo>
                    <a:pt x="290" y="409"/>
                  </a:lnTo>
                  <a:lnTo>
                    <a:pt x="285" y="404"/>
                  </a:lnTo>
                  <a:lnTo>
                    <a:pt x="279" y="398"/>
                  </a:lnTo>
                  <a:lnTo>
                    <a:pt x="272" y="393"/>
                  </a:lnTo>
                  <a:lnTo>
                    <a:pt x="261" y="387"/>
                  </a:lnTo>
                  <a:lnTo>
                    <a:pt x="249" y="382"/>
                  </a:lnTo>
                  <a:lnTo>
                    <a:pt x="240" y="377"/>
                  </a:lnTo>
                  <a:lnTo>
                    <a:pt x="233" y="372"/>
                  </a:lnTo>
                  <a:lnTo>
                    <a:pt x="226" y="366"/>
                  </a:lnTo>
                  <a:lnTo>
                    <a:pt x="221" y="363"/>
                  </a:lnTo>
                  <a:lnTo>
                    <a:pt x="216" y="360"/>
                  </a:lnTo>
                  <a:lnTo>
                    <a:pt x="210" y="356"/>
                  </a:lnTo>
                  <a:lnTo>
                    <a:pt x="204" y="354"/>
                  </a:lnTo>
                  <a:lnTo>
                    <a:pt x="197" y="352"/>
                  </a:lnTo>
                  <a:lnTo>
                    <a:pt x="190" y="349"/>
                  </a:lnTo>
                  <a:lnTo>
                    <a:pt x="183" y="345"/>
                  </a:lnTo>
                  <a:lnTo>
                    <a:pt x="177" y="342"/>
                  </a:lnTo>
                  <a:lnTo>
                    <a:pt x="171" y="338"/>
                  </a:lnTo>
                  <a:lnTo>
                    <a:pt x="167" y="335"/>
                  </a:lnTo>
                  <a:lnTo>
                    <a:pt x="164" y="333"/>
                  </a:lnTo>
                  <a:lnTo>
                    <a:pt x="163" y="332"/>
                  </a:lnTo>
                  <a:lnTo>
                    <a:pt x="143" y="237"/>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02" name="Freeform 98"/>
            <p:cNvSpPr>
              <a:spLocks/>
            </p:cNvSpPr>
            <p:nvPr/>
          </p:nvSpPr>
          <p:spPr bwMode="auto">
            <a:xfrm>
              <a:off x="464" y="1127"/>
              <a:ext cx="33" cy="136"/>
            </a:xfrm>
            <a:custGeom>
              <a:avLst/>
              <a:gdLst>
                <a:gd name="T0" fmla="*/ 15 w 33"/>
                <a:gd name="T1" fmla="*/ 112 h 136"/>
                <a:gd name="T2" fmla="*/ 13 w 33"/>
                <a:gd name="T3" fmla="*/ 102 h 136"/>
                <a:gd name="T4" fmla="*/ 12 w 33"/>
                <a:gd name="T5" fmla="*/ 88 h 136"/>
                <a:gd name="T6" fmla="*/ 13 w 33"/>
                <a:gd name="T7" fmla="*/ 72 h 136"/>
                <a:gd name="T8" fmla="*/ 17 w 33"/>
                <a:gd name="T9" fmla="*/ 58 h 136"/>
                <a:gd name="T10" fmla="*/ 18 w 33"/>
                <a:gd name="T11" fmla="*/ 49 h 136"/>
                <a:gd name="T12" fmla="*/ 18 w 33"/>
                <a:gd name="T13" fmla="*/ 39 h 136"/>
                <a:gd name="T14" fmla="*/ 15 w 33"/>
                <a:gd name="T15" fmla="*/ 29 h 136"/>
                <a:gd name="T16" fmla="*/ 12 w 33"/>
                <a:gd name="T17" fmla="*/ 22 h 136"/>
                <a:gd name="T18" fmla="*/ 10 w 33"/>
                <a:gd name="T19" fmla="*/ 17 h 136"/>
                <a:gd name="T20" fmla="*/ 6 w 33"/>
                <a:gd name="T21" fmla="*/ 10 h 136"/>
                <a:gd name="T22" fmla="*/ 2 w 33"/>
                <a:gd name="T23" fmla="*/ 3 h 136"/>
                <a:gd name="T24" fmla="*/ 1 w 33"/>
                <a:gd name="T25" fmla="*/ 6 h 136"/>
                <a:gd name="T26" fmla="*/ 5 w 33"/>
                <a:gd name="T27" fmla="*/ 14 h 136"/>
                <a:gd name="T28" fmla="*/ 7 w 33"/>
                <a:gd name="T29" fmla="*/ 22 h 136"/>
                <a:gd name="T30" fmla="*/ 8 w 33"/>
                <a:gd name="T31" fmla="*/ 35 h 136"/>
                <a:gd name="T32" fmla="*/ 9 w 33"/>
                <a:gd name="T33" fmla="*/ 55 h 136"/>
                <a:gd name="T34" fmla="*/ 8 w 33"/>
                <a:gd name="T35" fmla="*/ 71 h 136"/>
                <a:gd name="T36" fmla="*/ 6 w 33"/>
                <a:gd name="T37" fmla="*/ 82 h 136"/>
                <a:gd name="T38" fmla="*/ 6 w 33"/>
                <a:gd name="T39" fmla="*/ 93 h 136"/>
                <a:gd name="T40" fmla="*/ 7 w 33"/>
                <a:gd name="T41" fmla="*/ 107 h 136"/>
                <a:gd name="T42" fmla="*/ 10 w 33"/>
                <a:gd name="T43" fmla="*/ 117 h 136"/>
                <a:gd name="T44" fmla="*/ 12 w 33"/>
                <a:gd name="T45" fmla="*/ 124 h 136"/>
                <a:gd name="T46" fmla="*/ 16 w 33"/>
                <a:gd name="T47" fmla="*/ 128 h 136"/>
                <a:gd name="T48" fmla="*/ 20 w 33"/>
                <a:gd name="T49" fmla="*/ 130 h 136"/>
                <a:gd name="T50" fmla="*/ 25 w 33"/>
                <a:gd name="T51" fmla="*/ 133 h 136"/>
                <a:gd name="T52" fmla="*/ 28 w 33"/>
                <a:gd name="T53" fmla="*/ 134 h 136"/>
                <a:gd name="T54" fmla="*/ 31 w 33"/>
                <a:gd name="T55" fmla="*/ 135 h 136"/>
                <a:gd name="T56" fmla="*/ 29 w 33"/>
                <a:gd name="T57" fmla="*/ 132 h 136"/>
                <a:gd name="T58" fmla="*/ 24 w 33"/>
                <a:gd name="T59" fmla="*/ 128 h 136"/>
                <a:gd name="T60" fmla="*/ 19 w 33"/>
                <a:gd name="T61" fmla="*/ 122 h 136"/>
                <a:gd name="T62" fmla="*/ 16 w 33"/>
                <a:gd name="T63" fmla="*/ 117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 h="136">
                  <a:moveTo>
                    <a:pt x="16" y="115"/>
                  </a:moveTo>
                  <a:lnTo>
                    <a:pt x="15" y="112"/>
                  </a:lnTo>
                  <a:lnTo>
                    <a:pt x="14" y="108"/>
                  </a:lnTo>
                  <a:lnTo>
                    <a:pt x="13" y="102"/>
                  </a:lnTo>
                  <a:lnTo>
                    <a:pt x="12" y="96"/>
                  </a:lnTo>
                  <a:lnTo>
                    <a:pt x="12" y="88"/>
                  </a:lnTo>
                  <a:lnTo>
                    <a:pt x="12" y="80"/>
                  </a:lnTo>
                  <a:lnTo>
                    <a:pt x="13" y="72"/>
                  </a:lnTo>
                  <a:lnTo>
                    <a:pt x="15" y="63"/>
                  </a:lnTo>
                  <a:lnTo>
                    <a:pt x="17" y="58"/>
                  </a:lnTo>
                  <a:lnTo>
                    <a:pt x="18" y="54"/>
                  </a:lnTo>
                  <a:lnTo>
                    <a:pt x="18" y="49"/>
                  </a:lnTo>
                  <a:lnTo>
                    <a:pt x="18" y="43"/>
                  </a:lnTo>
                  <a:lnTo>
                    <a:pt x="18" y="39"/>
                  </a:lnTo>
                  <a:lnTo>
                    <a:pt x="17" y="34"/>
                  </a:lnTo>
                  <a:lnTo>
                    <a:pt x="15" y="29"/>
                  </a:lnTo>
                  <a:lnTo>
                    <a:pt x="13" y="24"/>
                  </a:lnTo>
                  <a:lnTo>
                    <a:pt x="12" y="22"/>
                  </a:lnTo>
                  <a:lnTo>
                    <a:pt x="12" y="19"/>
                  </a:lnTo>
                  <a:lnTo>
                    <a:pt x="10" y="17"/>
                  </a:lnTo>
                  <a:lnTo>
                    <a:pt x="8" y="13"/>
                  </a:lnTo>
                  <a:lnTo>
                    <a:pt x="6" y="10"/>
                  </a:lnTo>
                  <a:lnTo>
                    <a:pt x="4" y="6"/>
                  </a:lnTo>
                  <a:lnTo>
                    <a:pt x="2" y="3"/>
                  </a:lnTo>
                  <a:lnTo>
                    <a:pt x="0" y="0"/>
                  </a:lnTo>
                  <a:lnTo>
                    <a:pt x="1" y="6"/>
                  </a:lnTo>
                  <a:lnTo>
                    <a:pt x="4" y="10"/>
                  </a:lnTo>
                  <a:lnTo>
                    <a:pt x="5" y="14"/>
                  </a:lnTo>
                  <a:lnTo>
                    <a:pt x="6" y="18"/>
                  </a:lnTo>
                  <a:lnTo>
                    <a:pt x="7" y="22"/>
                  </a:lnTo>
                  <a:lnTo>
                    <a:pt x="8" y="28"/>
                  </a:lnTo>
                  <a:lnTo>
                    <a:pt x="8" y="35"/>
                  </a:lnTo>
                  <a:lnTo>
                    <a:pt x="9" y="44"/>
                  </a:lnTo>
                  <a:lnTo>
                    <a:pt x="9" y="55"/>
                  </a:lnTo>
                  <a:lnTo>
                    <a:pt x="9" y="64"/>
                  </a:lnTo>
                  <a:lnTo>
                    <a:pt x="8" y="71"/>
                  </a:lnTo>
                  <a:lnTo>
                    <a:pt x="7" y="77"/>
                  </a:lnTo>
                  <a:lnTo>
                    <a:pt x="6" y="82"/>
                  </a:lnTo>
                  <a:lnTo>
                    <a:pt x="6" y="87"/>
                  </a:lnTo>
                  <a:lnTo>
                    <a:pt x="6" y="93"/>
                  </a:lnTo>
                  <a:lnTo>
                    <a:pt x="6" y="100"/>
                  </a:lnTo>
                  <a:lnTo>
                    <a:pt x="7" y="107"/>
                  </a:lnTo>
                  <a:lnTo>
                    <a:pt x="8" y="113"/>
                  </a:lnTo>
                  <a:lnTo>
                    <a:pt x="10" y="117"/>
                  </a:lnTo>
                  <a:lnTo>
                    <a:pt x="11" y="121"/>
                  </a:lnTo>
                  <a:lnTo>
                    <a:pt x="12" y="124"/>
                  </a:lnTo>
                  <a:lnTo>
                    <a:pt x="14" y="126"/>
                  </a:lnTo>
                  <a:lnTo>
                    <a:pt x="16" y="128"/>
                  </a:lnTo>
                  <a:lnTo>
                    <a:pt x="19" y="129"/>
                  </a:lnTo>
                  <a:lnTo>
                    <a:pt x="20" y="130"/>
                  </a:lnTo>
                  <a:lnTo>
                    <a:pt x="22" y="132"/>
                  </a:lnTo>
                  <a:lnTo>
                    <a:pt x="25" y="133"/>
                  </a:lnTo>
                  <a:lnTo>
                    <a:pt x="26" y="133"/>
                  </a:lnTo>
                  <a:lnTo>
                    <a:pt x="28" y="134"/>
                  </a:lnTo>
                  <a:lnTo>
                    <a:pt x="30" y="134"/>
                  </a:lnTo>
                  <a:lnTo>
                    <a:pt x="31" y="135"/>
                  </a:lnTo>
                  <a:lnTo>
                    <a:pt x="32" y="135"/>
                  </a:lnTo>
                  <a:lnTo>
                    <a:pt x="29" y="132"/>
                  </a:lnTo>
                  <a:lnTo>
                    <a:pt x="26" y="130"/>
                  </a:lnTo>
                  <a:lnTo>
                    <a:pt x="24" y="128"/>
                  </a:lnTo>
                  <a:lnTo>
                    <a:pt x="21" y="124"/>
                  </a:lnTo>
                  <a:lnTo>
                    <a:pt x="19" y="122"/>
                  </a:lnTo>
                  <a:lnTo>
                    <a:pt x="18" y="119"/>
                  </a:lnTo>
                  <a:lnTo>
                    <a:pt x="16" y="117"/>
                  </a:lnTo>
                  <a:lnTo>
                    <a:pt x="16" y="115"/>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03" name="Freeform 99"/>
            <p:cNvSpPr>
              <a:spLocks/>
            </p:cNvSpPr>
            <p:nvPr/>
          </p:nvSpPr>
          <p:spPr bwMode="auto">
            <a:xfrm>
              <a:off x="667" y="1314"/>
              <a:ext cx="447" cy="403"/>
            </a:xfrm>
            <a:custGeom>
              <a:avLst/>
              <a:gdLst>
                <a:gd name="T0" fmla="*/ 0 w 447"/>
                <a:gd name="T1" fmla="*/ 402 h 403"/>
                <a:gd name="T2" fmla="*/ 0 w 447"/>
                <a:gd name="T3" fmla="*/ 106 h 403"/>
                <a:gd name="T4" fmla="*/ 446 w 447"/>
                <a:gd name="T5" fmla="*/ 0 h 403"/>
                <a:gd name="T6" fmla="*/ 446 w 447"/>
                <a:gd name="T7" fmla="*/ 303 h 403"/>
                <a:gd name="T8" fmla="*/ 0 w 447"/>
                <a:gd name="T9" fmla="*/ 402 h 403"/>
              </a:gdLst>
              <a:ahLst/>
              <a:cxnLst>
                <a:cxn ang="0">
                  <a:pos x="T0" y="T1"/>
                </a:cxn>
                <a:cxn ang="0">
                  <a:pos x="T2" y="T3"/>
                </a:cxn>
                <a:cxn ang="0">
                  <a:pos x="T4" y="T5"/>
                </a:cxn>
                <a:cxn ang="0">
                  <a:pos x="T6" y="T7"/>
                </a:cxn>
                <a:cxn ang="0">
                  <a:pos x="T8" y="T9"/>
                </a:cxn>
              </a:cxnLst>
              <a:rect l="0" t="0" r="r" b="b"/>
              <a:pathLst>
                <a:path w="447" h="403">
                  <a:moveTo>
                    <a:pt x="0" y="402"/>
                  </a:moveTo>
                  <a:lnTo>
                    <a:pt x="0" y="106"/>
                  </a:lnTo>
                  <a:lnTo>
                    <a:pt x="446" y="0"/>
                  </a:lnTo>
                  <a:lnTo>
                    <a:pt x="446" y="303"/>
                  </a:lnTo>
                  <a:lnTo>
                    <a:pt x="0" y="40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04" name="Freeform 100"/>
            <p:cNvSpPr>
              <a:spLocks/>
            </p:cNvSpPr>
            <p:nvPr/>
          </p:nvSpPr>
          <p:spPr bwMode="auto">
            <a:xfrm>
              <a:off x="626" y="1430"/>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05" name="Freeform 101"/>
            <p:cNvSpPr>
              <a:spLocks/>
            </p:cNvSpPr>
            <p:nvPr/>
          </p:nvSpPr>
          <p:spPr bwMode="auto">
            <a:xfrm>
              <a:off x="538" y="1404"/>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06" name="Freeform 102"/>
            <p:cNvSpPr>
              <a:spLocks/>
            </p:cNvSpPr>
            <p:nvPr/>
          </p:nvSpPr>
          <p:spPr bwMode="auto">
            <a:xfrm>
              <a:off x="575" y="1345"/>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07" name="Freeform 103"/>
            <p:cNvSpPr>
              <a:spLocks/>
            </p:cNvSpPr>
            <p:nvPr/>
          </p:nvSpPr>
          <p:spPr bwMode="auto">
            <a:xfrm>
              <a:off x="576" y="1430"/>
              <a:ext cx="69" cy="68"/>
            </a:xfrm>
            <a:custGeom>
              <a:avLst/>
              <a:gdLst>
                <a:gd name="T0" fmla="*/ 10 w 69"/>
                <a:gd name="T1" fmla="*/ 0 h 68"/>
                <a:gd name="T2" fmla="*/ 68 w 69"/>
                <a:gd name="T3" fmla="*/ 59 h 68"/>
                <a:gd name="T4" fmla="*/ 68 w 69"/>
                <a:gd name="T5" fmla="*/ 67 h 68"/>
                <a:gd name="T6" fmla="*/ 0 w 69"/>
                <a:gd name="T7" fmla="*/ 13 h 68"/>
                <a:gd name="T8" fmla="*/ 10 w 69"/>
                <a:gd name="T9" fmla="*/ 0 h 68"/>
              </a:gdLst>
              <a:ahLst/>
              <a:cxnLst>
                <a:cxn ang="0">
                  <a:pos x="T0" y="T1"/>
                </a:cxn>
                <a:cxn ang="0">
                  <a:pos x="T2" y="T3"/>
                </a:cxn>
                <a:cxn ang="0">
                  <a:pos x="T4" y="T5"/>
                </a:cxn>
                <a:cxn ang="0">
                  <a:pos x="T6" y="T7"/>
                </a:cxn>
                <a:cxn ang="0">
                  <a:pos x="T8" y="T9"/>
                </a:cxn>
              </a:cxnLst>
              <a:rect l="0" t="0" r="r" b="b"/>
              <a:pathLst>
                <a:path w="69" h="68">
                  <a:moveTo>
                    <a:pt x="10" y="0"/>
                  </a:moveTo>
                  <a:lnTo>
                    <a:pt x="68" y="59"/>
                  </a:lnTo>
                  <a:lnTo>
                    <a:pt x="68" y="67"/>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08" name="Freeform 104"/>
            <p:cNvSpPr>
              <a:spLocks/>
            </p:cNvSpPr>
            <p:nvPr/>
          </p:nvSpPr>
          <p:spPr bwMode="auto">
            <a:xfrm>
              <a:off x="539" y="1435"/>
              <a:ext cx="47" cy="65"/>
            </a:xfrm>
            <a:custGeom>
              <a:avLst/>
              <a:gdLst>
                <a:gd name="T0" fmla="*/ 36 w 47"/>
                <a:gd name="T1" fmla="*/ 0 h 65"/>
                <a:gd name="T2" fmla="*/ 0 w 47"/>
                <a:gd name="T3" fmla="*/ 51 h 65"/>
                <a:gd name="T4" fmla="*/ 0 w 47"/>
                <a:gd name="T5" fmla="*/ 64 h 65"/>
                <a:gd name="T6" fmla="*/ 46 w 47"/>
                <a:gd name="T7" fmla="*/ 13 h 65"/>
                <a:gd name="T8" fmla="*/ 36 w 47"/>
                <a:gd name="T9" fmla="*/ 0 h 65"/>
              </a:gdLst>
              <a:ahLst/>
              <a:cxnLst>
                <a:cxn ang="0">
                  <a:pos x="T0" y="T1"/>
                </a:cxn>
                <a:cxn ang="0">
                  <a:pos x="T2" y="T3"/>
                </a:cxn>
                <a:cxn ang="0">
                  <a:pos x="T4" y="T5"/>
                </a:cxn>
                <a:cxn ang="0">
                  <a:pos x="T6" y="T7"/>
                </a:cxn>
                <a:cxn ang="0">
                  <a:pos x="T8" y="T9"/>
                </a:cxn>
              </a:cxnLst>
              <a:rect l="0" t="0" r="r" b="b"/>
              <a:pathLst>
                <a:path w="47" h="65">
                  <a:moveTo>
                    <a:pt x="36" y="0"/>
                  </a:moveTo>
                  <a:lnTo>
                    <a:pt x="0" y="51"/>
                  </a:lnTo>
                  <a:lnTo>
                    <a:pt x="0" y="64"/>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09" name="Freeform 105"/>
            <p:cNvSpPr>
              <a:spLocks/>
            </p:cNvSpPr>
            <p:nvPr/>
          </p:nvSpPr>
          <p:spPr bwMode="auto">
            <a:xfrm>
              <a:off x="504" y="1431"/>
              <a:ext cx="74" cy="17"/>
            </a:xfrm>
            <a:custGeom>
              <a:avLst/>
              <a:gdLst>
                <a:gd name="T0" fmla="*/ 67 w 74"/>
                <a:gd name="T1" fmla="*/ 2 h 17"/>
                <a:gd name="T2" fmla="*/ 0 w 74"/>
                <a:gd name="T3" fmla="*/ 0 h 17"/>
                <a:gd name="T4" fmla="*/ 0 w 74"/>
                <a:gd name="T5" fmla="*/ 5 h 17"/>
                <a:gd name="T6" fmla="*/ 73 w 74"/>
                <a:gd name="T7" fmla="*/ 16 h 17"/>
                <a:gd name="T8" fmla="*/ 67 w 74"/>
                <a:gd name="T9" fmla="*/ 2 h 17"/>
              </a:gdLst>
              <a:ahLst/>
              <a:cxnLst>
                <a:cxn ang="0">
                  <a:pos x="T0" y="T1"/>
                </a:cxn>
                <a:cxn ang="0">
                  <a:pos x="T2" y="T3"/>
                </a:cxn>
                <a:cxn ang="0">
                  <a:pos x="T4" y="T5"/>
                </a:cxn>
                <a:cxn ang="0">
                  <a:pos x="T6" y="T7"/>
                </a:cxn>
                <a:cxn ang="0">
                  <a:pos x="T8" y="T9"/>
                </a:cxn>
              </a:cxnLst>
              <a:rect l="0" t="0" r="r" b="b"/>
              <a:pathLst>
                <a:path w="74" h="17">
                  <a:moveTo>
                    <a:pt x="67" y="2"/>
                  </a:moveTo>
                  <a:lnTo>
                    <a:pt x="0" y="0"/>
                  </a:lnTo>
                  <a:lnTo>
                    <a:pt x="0" y="5"/>
                  </a:lnTo>
                  <a:lnTo>
                    <a:pt x="73" y="16"/>
                  </a:lnTo>
                  <a:lnTo>
                    <a:pt x="67"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10" name="Freeform 106"/>
            <p:cNvSpPr>
              <a:spLocks/>
            </p:cNvSpPr>
            <p:nvPr/>
          </p:nvSpPr>
          <p:spPr bwMode="auto">
            <a:xfrm>
              <a:off x="585" y="1426"/>
              <a:ext cx="55" cy="18"/>
            </a:xfrm>
            <a:custGeom>
              <a:avLst/>
              <a:gdLst>
                <a:gd name="T0" fmla="*/ 0 w 55"/>
                <a:gd name="T1" fmla="*/ 8 h 18"/>
                <a:gd name="T2" fmla="*/ 54 w 55"/>
                <a:gd name="T3" fmla="*/ 0 h 18"/>
                <a:gd name="T4" fmla="*/ 54 w 55"/>
                <a:gd name="T5" fmla="*/ 4 h 18"/>
                <a:gd name="T6" fmla="*/ 0 w 55"/>
                <a:gd name="T7" fmla="*/ 17 h 18"/>
                <a:gd name="T8" fmla="*/ 0 w 55"/>
                <a:gd name="T9" fmla="*/ 8 h 18"/>
              </a:gdLst>
              <a:ahLst/>
              <a:cxnLst>
                <a:cxn ang="0">
                  <a:pos x="T0" y="T1"/>
                </a:cxn>
                <a:cxn ang="0">
                  <a:pos x="T2" y="T3"/>
                </a:cxn>
                <a:cxn ang="0">
                  <a:pos x="T4" y="T5"/>
                </a:cxn>
                <a:cxn ang="0">
                  <a:pos x="T6" y="T7"/>
                </a:cxn>
                <a:cxn ang="0">
                  <a:pos x="T8" y="T9"/>
                </a:cxn>
              </a:cxnLst>
              <a:rect l="0" t="0" r="r" b="b"/>
              <a:pathLst>
                <a:path w="55" h="18">
                  <a:moveTo>
                    <a:pt x="0" y="8"/>
                  </a:moveTo>
                  <a:lnTo>
                    <a:pt x="54" y="0"/>
                  </a:lnTo>
                  <a:lnTo>
                    <a:pt x="54" y="4"/>
                  </a:lnTo>
                  <a:lnTo>
                    <a:pt x="0" y="17"/>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11" name="Freeform 107"/>
            <p:cNvSpPr>
              <a:spLocks/>
            </p:cNvSpPr>
            <p:nvPr/>
          </p:nvSpPr>
          <p:spPr bwMode="auto">
            <a:xfrm>
              <a:off x="551" y="1398"/>
              <a:ext cx="29" cy="43"/>
            </a:xfrm>
            <a:custGeom>
              <a:avLst/>
              <a:gdLst>
                <a:gd name="T0" fmla="*/ 28 w 29"/>
                <a:gd name="T1" fmla="*/ 32 h 43"/>
                <a:gd name="T2" fmla="*/ 0 w 29"/>
                <a:gd name="T3" fmla="*/ 0 h 43"/>
                <a:gd name="T4" fmla="*/ 0 w 29"/>
                <a:gd name="T5" fmla="*/ 5 h 43"/>
                <a:gd name="T6" fmla="*/ 23 w 29"/>
                <a:gd name="T7" fmla="*/ 42 h 43"/>
                <a:gd name="T8" fmla="*/ 28 w 29"/>
                <a:gd name="T9" fmla="*/ 32 h 43"/>
              </a:gdLst>
              <a:ahLst/>
              <a:cxnLst>
                <a:cxn ang="0">
                  <a:pos x="T0" y="T1"/>
                </a:cxn>
                <a:cxn ang="0">
                  <a:pos x="T2" y="T3"/>
                </a:cxn>
                <a:cxn ang="0">
                  <a:pos x="T4" y="T5"/>
                </a:cxn>
                <a:cxn ang="0">
                  <a:pos x="T6" y="T7"/>
                </a:cxn>
                <a:cxn ang="0">
                  <a:pos x="T8" y="T9"/>
                </a:cxn>
              </a:cxnLst>
              <a:rect l="0" t="0" r="r" b="b"/>
              <a:pathLst>
                <a:path w="29" h="43">
                  <a:moveTo>
                    <a:pt x="28" y="32"/>
                  </a:moveTo>
                  <a:lnTo>
                    <a:pt x="0" y="0"/>
                  </a:lnTo>
                  <a:lnTo>
                    <a:pt x="0" y="5"/>
                  </a:lnTo>
                  <a:lnTo>
                    <a:pt x="23" y="42"/>
                  </a:lnTo>
                  <a:lnTo>
                    <a:pt x="28" y="3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12" name="Freeform 108"/>
            <p:cNvSpPr>
              <a:spLocks/>
            </p:cNvSpPr>
            <p:nvPr/>
          </p:nvSpPr>
          <p:spPr bwMode="auto">
            <a:xfrm>
              <a:off x="528" y="1494"/>
              <a:ext cx="29" cy="29"/>
            </a:xfrm>
            <a:custGeom>
              <a:avLst/>
              <a:gdLst>
                <a:gd name="T0" fmla="*/ 13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1 h 29"/>
                <a:gd name="T14" fmla="*/ 28 w 29"/>
                <a:gd name="T15" fmla="*/ 18 h 29"/>
                <a:gd name="T16" fmla="*/ 28 w 29"/>
                <a:gd name="T17" fmla="*/ 16 h 29"/>
                <a:gd name="T18" fmla="*/ 28 w 29"/>
                <a:gd name="T19" fmla="*/ 13 h 29"/>
                <a:gd name="T20" fmla="*/ 27 w 29"/>
                <a:gd name="T21" fmla="*/ 11 h 29"/>
                <a:gd name="T22" fmla="*/ 25 w 29"/>
                <a:gd name="T23" fmla="*/ 7 h 29"/>
                <a:gd name="T24" fmla="*/ 23 w 29"/>
                <a:gd name="T25" fmla="*/ 5 h 29"/>
                <a:gd name="T26" fmla="*/ 22 w 29"/>
                <a:gd name="T27" fmla="*/ 3 h 29"/>
                <a:gd name="T28" fmla="*/ 19 w 29"/>
                <a:gd name="T29" fmla="*/ 1 h 29"/>
                <a:gd name="T30" fmla="*/ 16 w 29"/>
                <a:gd name="T31" fmla="*/ 0 h 29"/>
                <a:gd name="T32" fmla="*/ 13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3 h 29"/>
                <a:gd name="T60" fmla="*/ 8 w 29"/>
                <a:gd name="T61" fmla="*/ 25 h 29"/>
                <a:gd name="T62" fmla="*/ 11 w 29"/>
                <a:gd name="T63" fmla="*/ 27 h 29"/>
                <a:gd name="T64" fmla="*/ 13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13" name="Freeform 109"/>
            <p:cNvSpPr>
              <a:spLocks/>
            </p:cNvSpPr>
            <p:nvPr/>
          </p:nvSpPr>
          <p:spPr bwMode="auto">
            <a:xfrm>
              <a:off x="489" y="1436"/>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3 h 29"/>
                <a:gd name="T28" fmla="*/ 19 w 29"/>
                <a:gd name="T29" fmla="*/ 1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14" name="Freeform 110"/>
            <p:cNvSpPr>
              <a:spLocks/>
            </p:cNvSpPr>
            <p:nvPr/>
          </p:nvSpPr>
          <p:spPr bwMode="auto">
            <a:xfrm>
              <a:off x="631" y="1495"/>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4 h 29"/>
                <a:gd name="T28" fmla="*/ 19 w 29"/>
                <a:gd name="T29" fmla="*/ 2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6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15" name="Freeform 111"/>
            <p:cNvSpPr>
              <a:spLocks/>
            </p:cNvSpPr>
            <p:nvPr/>
          </p:nvSpPr>
          <p:spPr bwMode="auto">
            <a:xfrm>
              <a:off x="626" y="1430"/>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16" name="Freeform 112"/>
            <p:cNvSpPr>
              <a:spLocks/>
            </p:cNvSpPr>
            <p:nvPr/>
          </p:nvSpPr>
          <p:spPr bwMode="auto">
            <a:xfrm>
              <a:off x="538" y="1404"/>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17" name="Freeform 113"/>
            <p:cNvSpPr>
              <a:spLocks/>
            </p:cNvSpPr>
            <p:nvPr/>
          </p:nvSpPr>
          <p:spPr bwMode="auto">
            <a:xfrm>
              <a:off x="575" y="1345"/>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18" name="Freeform 114"/>
            <p:cNvSpPr>
              <a:spLocks/>
            </p:cNvSpPr>
            <p:nvPr/>
          </p:nvSpPr>
          <p:spPr bwMode="auto">
            <a:xfrm>
              <a:off x="576" y="1430"/>
              <a:ext cx="69" cy="68"/>
            </a:xfrm>
            <a:custGeom>
              <a:avLst/>
              <a:gdLst>
                <a:gd name="T0" fmla="*/ 10 w 69"/>
                <a:gd name="T1" fmla="*/ 0 h 68"/>
                <a:gd name="T2" fmla="*/ 68 w 69"/>
                <a:gd name="T3" fmla="*/ 59 h 68"/>
                <a:gd name="T4" fmla="*/ 68 w 69"/>
                <a:gd name="T5" fmla="*/ 67 h 68"/>
                <a:gd name="T6" fmla="*/ 0 w 69"/>
                <a:gd name="T7" fmla="*/ 13 h 68"/>
                <a:gd name="T8" fmla="*/ 10 w 69"/>
                <a:gd name="T9" fmla="*/ 0 h 68"/>
              </a:gdLst>
              <a:ahLst/>
              <a:cxnLst>
                <a:cxn ang="0">
                  <a:pos x="T0" y="T1"/>
                </a:cxn>
                <a:cxn ang="0">
                  <a:pos x="T2" y="T3"/>
                </a:cxn>
                <a:cxn ang="0">
                  <a:pos x="T4" y="T5"/>
                </a:cxn>
                <a:cxn ang="0">
                  <a:pos x="T6" y="T7"/>
                </a:cxn>
                <a:cxn ang="0">
                  <a:pos x="T8" y="T9"/>
                </a:cxn>
              </a:cxnLst>
              <a:rect l="0" t="0" r="r" b="b"/>
              <a:pathLst>
                <a:path w="69" h="68">
                  <a:moveTo>
                    <a:pt x="10" y="0"/>
                  </a:moveTo>
                  <a:lnTo>
                    <a:pt x="68" y="59"/>
                  </a:lnTo>
                  <a:lnTo>
                    <a:pt x="68" y="67"/>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19" name="Freeform 115"/>
            <p:cNvSpPr>
              <a:spLocks/>
            </p:cNvSpPr>
            <p:nvPr/>
          </p:nvSpPr>
          <p:spPr bwMode="auto">
            <a:xfrm>
              <a:off x="539" y="1435"/>
              <a:ext cx="47" cy="65"/>
            </a:xfrm>
            <a:custGeom>
              <a:avLst/>
              <a:gdLst>
                <a:gd name="T0" fmla="*/ 36 w 47"/>
                <a:gd name="T1" fmla="*/ 0 h 65"/>
                <a:gd name="T2" fmla="*/ 0 w 47"/>
                <a:gd name="T3" fmla="*/ 51 h 65"/>
                <a:gd name="T4" fmla="*/ 0 w 47"/>
                <a:gd name="T5" fmla="*/ 64 h 65"/>
                <a:gd name="T6" fmla="*/ 46 w 47"/>
                <a:gd name="T7" fmla="*/ 13 h 65"/>
                <a:gd name="T8" fmla="*/ 36 w 47"/>
                <a:gd name="T9" fmla="*/ 0 h 65"/>
              </a:gdLst>
              <a:ahLst/>
              <a:cxnLst>
                <a:cxn ang="0">
                  <a:pos x="T0" y="T1"/>
                </a:cxn>
                <a:cxn ang="0">
                  <a:pos x="T2" y="T3"/>
                </a:cxn>
                <a:cxn ang="0">
                  <a:pos x="T4" y="T5"/>
                </a:cxn>
                <a:cxn ang="0">
                  <a:pos x="T6" y="T7"/>
                </a:cxn>
                <a:cxn ang="0">
                  <a:pos x="T8" y="T9"/>
                </a:cxn>
              </a:cxnLst>
              <a:rect l="0" t="0" r="r" b="b"/>
              <a:pathLst>
                <a:path w="47" h="65">
                  <a:moveTo>
                    <a:pt x="36" y="0"/>
                  </a:moveTo>
                  <a:lnTo>
                    <a:pt x="0" y="51"/>
                  </a:lnTo>
                  <a:lnTo>
                    <a:pt x="0" y="64"/>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20" name="Freeform 116"/>
            <p:cNvSpPr>
              <a:spLocks/>
            </p:cNvSpPr>
            <p:nvPr/>
          </p:nvSpPr>
          <p:spPr bwMode="auto">
            <a:xfrm>
              <a:off x="504" y="1431"/>
              <a:ext cx="74" cy="17"/>
            </a:xfrm>
            <a:custGeom>
              <a:avLst/>
              <a:gdLst>
                <a:gd name="T0" fmla="*/ 67 w 74"/>
                <a:gd name="T1" fmla="*/ 2 h 17"/>
                <a:gd name="T2" fmla="*/ 0 w 74"/>
                <a:gd name="T3" fmla="*/ 0 h 17"/>
                <a:gd name="T4" fmla="*/ 0 w 74"/>
                <a:gd name="T5" fmla="*/ 5 h 17"/>
                <a:gd name="T6" fmla="*/ 73 w 74"/>
                <a:gd name="T7" fmla="*/ 16 h 17"/>
                <a:gd name="T8" fmla="*/ 67 w 74"/>
                <a:gd name="T9" fmla="*/ 2 h 17"/>
              </a:gdLst>
              <a:ahLst/>
              <a:cxnLst>
                <a:cxn ang="0">
                  <a:pos x="T0" y="T1"/>
                </a:cxn>
                <a:cxn ang="0">
                  <a:pos x="T2" y="T3"/>
                </a:cxn>
                <a:cxn ang="0">
                  <a:pos x="T4" y="T5"/>
                </a:cxn>
                <a:cxn ang="0">
                  <a:pos x="T6" y="T7"/>
                </a:cxn>
                <a:cxn ang="0">
                  <a:pos x="T8" y="T9"/>
                </a:cxn>
              </a:cxnLst>
              <a:rect l="0" t="0" r="r" b="b"/>
              <a:pathLst>
                <a:path w="74" h="17">
                  <a:moveTo>
                    <a:pt x="67" y="2"/>
                  </a:moveTo>
                  <a:lnTo>
                    <a:pt x="0" y="0"/>
                  </a:lnTo>
                  <a:lnTo>
                    <a:pt x="0" y="5"/>
                  </a:lnTo>
                  <a:lnTo>
                    <a:pt x="73" y="16"/>
                  </a:lnTo>
                  <a:lnTo>
                    <a:pt x="67"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21" name="Freeform 117"/>
            <p:cNvSpPr>
              <a:spLocks/>
            </p:cNvSpPr>
            <p:nvPr/>
          </p:nvSpPr>
          <p:spPr bwMode="auto">
            <a:xfrm>
              <a:off x="585" y="1426"/>
              <a:ext cx="55" cy="18"/>
            </a:xfrm>
            <a:custGeom>
              <a:avLst/>
              <a:gdLst>
                <a:gd name="T0" fmla="*/ 0 w 55"/>
                <a:gd name="T1" fmla="*/ 8 h 18"/>
                <a:gd name="T2" fmla="*/ 54 w 55"/>
                <a:gd name="T3" fmla="*/ 0 h 18"/>
                <a:gd name="T4" fmla="*/ 54 w 55"/>
                <a:gd name="T5" fmla="*/ 4 h 18"/>
                <a:gd name="T6" fmla="*/ 0 w 55"/>
                <a:gd name="T7" fmla="*/ 17 h 18"/>
                <a:gd name="T8" fmla="*/ 0 w 55"/>
                <a:gd name="T9" fmla="*/ 8 h 18"/>
              </a:gdLst>
              <a:ahLst/>
              <a:cxnLst>
                <a:cxn ang="0">
                  <a:pos x="T0" y="T1"/>
                </a:cxn>
                <a:cxn ang="0">
                  <a:pos x="T2" y="T3"/>
                </a:cxn>
                <a:cxn ang="0">
                  <a:pos x="T4" y="T5"/>
                </a:cxn>
                <a:cxn ang="0">
                  <a:pos x="T6" y="T7"/>
                </a:cxn>
                <a:cxn ang="0">
                  <a:pos x="T8" y="T9"/>
                </a:cxn>
              </a:cxnLst>
              <a:rect l="0" t="0" r="r" b="b"/>
              <a:pathLst>
                <a:path w="55" h="18">
                  <a:moveTo>
                    <a:pt x="0" y="8"/>
                  </a:moveTo>
                  <a:lnTo>
                    <a:pt x="54" y="0"/>
                  </a:lnTo>
                  <a:lnTo>
                    <a:pt x="54" y="4"/>
                  </a:lnTo>
                  <a:lnTo>
                    <a:pt x="0" y="17"/>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22" name="Freeform 118"/>
            <p:cNvSpPr>
              <a:spLocks/>
            </p:cNvSpPr>
            <p:nvPr/>
          </p:nvSpPr>
          <p:spPr bwMode="auto">
            <a:xfrm>
              <a:off x="551" y="1398"/>
              <a:ext cx="29" cy="43"/>
            </a:xfrm>
            <a:custGeom>
              <a:avLst/>
              <a:gdLst>
                <a:gd name="T0" fmla="*/ 28 w 29"/>
                <a:gd name="T1" fmla="*/ 32 h 43"/>
                <a:gd name="T2" fmla="*/ 0 w 29"/>
                <a:gd name="T3" fmla="*/ 0 h 43"/>
                <a:gd name="T4" fmla="*/ 0 w 29"/>
                <a:gd name="T5" fmla="*/ 5 h 43"/>
                <a:gd name="T6" fmla="*/ 23 w 29"/>
                <a:gd name="T7" fmla="*/ 42 h 43"/>
                <a:gd name="T8" fmla="*/ 28 w 29"/>
                <a:gd name="T9" fmla="*/ 32 h 43"/>
              </a:gdLst>
              <a:ahLst/>
              <a:cxnLst>
                <a:cxn ang="0">
                  <a:pos x="T0" y="T1"/>
                </a:cxn>
                <a:cxn ang="0">
                  <a:pos x="T2" y="T3"/>
                </a:cxn>
                <a:cxn ang="0">
                  <a:pos x="T4" y="T5"/>
                </a:cxn>
                <a:cxn ang="0">
                  <a:pos x="T6" y="T7"/>
                </a:cxn>
                <a:cxn ang="0">
                  <a:pos x="T8" y="T9"/>
                </a:cxn>
              </a:cxnLst>
              <a:rect l="0" t="0" r="r" b="b"/>
              <a:pathLst>
                <a:path w="29" h="43">
                  <a:moveTo>
                    <a:pt x="28" y="32"/>
                  </a:moveTo>
                  <a:lnTo>
                    <a:pt x="0" y="0"/>
                  </a:lnTo>
                  <a:lnTo>
                    <a:pt x="0" y="5"/>
                  </a:lnTo>
                  <a:lnTo>
                    <a:pt x="23" y="42"/>
                  </a:lnTo>
                  <a:lnTo>
                    <a:pt x="28" y="3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23" name="Freeform 119"/>
            <p:cNvSpPr>
              <a:spLocks/>
            </p:cNvSpPr>
            <p:nvPr/>
          </p:nvSpPr>
          <p:spPr bwMode="auto">
            <a:xfrm>
              <a:off x="528" y="1494"/>
              <a:ext cx="29" cy="29"/>
            </a:xfrm>
            <a:custGeom>
              <a:avLst/>
              <a:gdLst>
                <a:gd name="T0" fmla="*/ 13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1 h 29"/>
                <a:gd name="T14" fmla="*/ 28 w 29"/>
                <a:gd name="T15" fmla="*/ 18 h 29"/>
                <a:gd name="T16" fmla="*/ 28 w 29"/>
                <a:gd name="T17" fmla="*/ 16 h 29"/>
                <a:gd name="T18" fmla="*/ 28 w 29"/>
                <a:gd name="T19" fmla="*/ 13 h 29"/>
                <a:gd name="T20" fmla="*/ 27 w 29"/>
                <a:gd name="T21" fmla="*/ 11 h 29"/>
                <a:gd name="T22" fmla="*/ 25 w 29"/>
                <a:gd name="T23" fmla="*/ 7 h 29"/>
                <a:gd name="T24" fmla="*/ 23 w 29"/>
                <a:gd name="T25" fmla="*/ 5 h 29"/>
                <a:gd name="T26" fmla="*/ 22 w 29"/>
                <a:gd name="T27" fmla="*/ 3 h 29"/>
                <a:gd name="T28" fmla="*/ 19 w 29"/>
                <a:gd name="T29" fmla="*/ 1 h 29"/>
                <a:gd name="T30" fmla="*/ 16 w 29"/>
                <a:gd name="T31" fmla="*/ 0 h 29"/>
                <a:gd name="T32" fmla="*/ 13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3 h 29"/>
                <a:gd name="T60" fmla="*/ 8 w 29"/>
                <a:gd name="T61" fmla="*/ 25 h 29"/>
                <a:gd name="T62" fmla="*/ 11 w 29"/>
                <a:gd name="T63" fmla="*/ 27 h 29"/>
                <a:gd name="T64" fmla="*/ 13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24" name="Freeform 120"/>
            <p:cNvSpPr>
              <a:spLocks/>
            </p:cNvSpPr>
            <p:nvPr/>
          </p:nvSpPr>
          <p:spPr bwMode="auto">
            <a:xfrm>
              <a:off x="489" y="1436"/>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3 h 29"/>
                <a:gd name="T28" fmla="*/ 19 w 29"/>
                <a:gd name="T29" fmla="*/ 1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25" name="Freeform 121"/>
            <p:cNvSpPr>
              <a:spLocks/>
            </p:cNvSpPr>
            <p:nvPr/>
          </p:nvSpPr>
          <p:spPr bwMode="auto">
            <a:xfrm>
              <a:off x="631" y="1495"/>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4 h 29"/>
                <a:gd name="T28" fmla="*/ 19 w 29"/>
                <a:gd name="T29" fmla="*/ 2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6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26" name="Freeform 122"/>
            <p:cNvSpPr>
              <a:spLocks/>
            </p:cNvSpPr>
            <p:nvPr/>
          </p:nvSpPr>
          <p:spPr bwMode="auto">
            <a:xfrm>
              <a:off x="501" y="1247"/>
              <a:ext cx="52" cy="95"/>
            </a:xfrm>
            <a:custGeom>
              <a:avLst/>
              <a:gdLst>
                <a:gd name="T0" fmla="*/ 9 w 52"/>
                <a:gd name="T1" fmla="*/ 0 h 95"/>
                <a:gd name="T2" fmla="*/ 8 w 52"/>
                <a:gd name="T3" fmla="*/ 0 h 95"/>
                <a:gd name="T4" fmla="*/ 7 w 52"/>
                <a:gd name="T5" fmla="*/ 3 h 95"/>
                <a:gd name="T6" fmla="*/ 6 w 52"/>
                <a:gd name="T7" fmla="*/ 7 h 95"/>
                <a:gd name="T8" fmla="*/ 5 w 52"/>
                <a:gd name="T9" fmla="*/ 12 h 95"/>
                <a:gd name="T10" fmla="*/ 3 w 52"/>
                <a:gd name="T11" fmla="*/ 18 h 95"/>
                <a:gd name="T12" fmla="*/ 1 w 52"/>
                <a:gd name="T13" fmla="*/ 25 h 95"/>
                <a:gd name="T14" fmla="*/ 0 w 52"/>
                <a:gd name="T15" fmla="*/ 33 h 95"/>
                <a:gd name="T16" fmla="*/ 0 w 52"/>
                <a:gd name="T17" fmla="*/ 39 h 95"/>
                <a:gd name="T18" fmla="*/ 0 w 52"/>
                <a:gd name="T19" fmla="*/ 47 h 95"/>
                <a:gd name="T20" fmla="*/ 1 w 52"/>
                <a:gd name="T21" fmla="*/ 54 h 95"/>
                <a:gd name="T22" fmla="*/ 5 w 52"/>
                <a:gd name="T23" fmla="*/ 60 h 95"/>
                <a:gd name="T24" fmla="*/ 9 w 52"/>
                <a:gd name="T25" fmla="*/ 67 h 95"/>
                <a:gd name="T26" fmla="*/ 13 w 52"/>
                <a:gd name="T27" fmla="*/ 73 h 95"/>
                <a:gd name="T28" fmla="*/ 17 w 52"/>
                <a:gd name="T29" fmla="*/ 78 h 95"/>
                <a:gd name="T30" fmla="*/ 20 w 52"/>
                <a:gd name="T31" fmla="*/ 83 h 95"/>
                <a:gd name="T32" fmla="*/ 22 w 52"/>
                <a:gd name="T33" fmla="*/ 88 h 95"/>
                <a:gd name="T34" fmla="*/ 24 w 52"/>
                <a:gd name="T35" fmla="*/ 91 h 95"/>
                <a:gd name="T36" fmla="*/ 28 w 52"/>
                <a:gd name="T37" fmla="*/ 93 h 95"/>
                <a:gd name="T38" fmla="*/ 33 w 52"/>
                <a:gd name="T39" fmla="*/ 94 h 95"/>
                <a:gd name="T40" fmla="*/ 38 w 52"/>
                <a:gd name="T41" fmla="*/ 94 h 95"/>
                <a:gd name="T42" fmla="*/ 43 w 52"/>
                <a:gd name="T43" fmla="*/ 93 h 95"/>
                <a:gd name="T44" fmla="*/ 46 w 52"/>
                <a:gd name="T45" fmla="*/ 92 h 95"/>
                <a:gd name="T46" fmla="*/ 50 w 52"/>
                <a:gd name="T47" fmla="*/ 91 h 95"/>
                <a:gd name="T48" fmla="*/ 51 w 52"/>
                <a:gd name="T49" fmla="*/ 90 h 95"/>
                <a:gd name="T50" fmla="*/ 50 w 52"/>
                <a:gd name="T51" fmla="*/ 90 h 95"/>
                <a:gd name="T52" fmla="*/ 48 w 52"/>
                <a:gd name="T53" fmla="*/ 90 h 95"/>
                <a:gd name="T54" fmla="*/ 46 w 52"/>
                <a:gd name="T55" fmla="*/ 90 h 95"/>
                <a:gd name="T56" fmla="*/ 44 w 52"/>
                <a:gd name="T57" fmla="*/ 89 h 95"/>
                <a:gd name="T58" fmla="*/ 40 w 52"/>
                <a:gd name="T59" fmla="*/ 88 h 95"/>
                <a:gd name="T60" fmla="*/ 38 w 52"/>
                <a:gd name="T61" fmla="*/ 87 h 95"/>
                <a:gd name="T62" fmla="*/ 35 w 52"/>
                <a:gd name="T63" fmla="*/ 84 h 95"/>
                <a:gd name="T64" fmla="*/ 34 w 52"/>
                <a:gd name="T65" fmla="*/ 82 h 95"/>
                <a:gd name="T66" fmla="*/ 30 w 52"/>
                <a:gd name="T67" fmla="*/ 77 h 95"/>
                <a:gd name="T68" fmla="*/ 27 w 52"/>
                <a:gd name="T69" fmla="*/ 73 h 95"/>
                <a:gd name="T70" fmla="*/ 22 w 52"/>
                <a:gd name="T71" fmla="*/ 67 h 95"/>
                <a:gd name="T72" fmla="*/ 17 w 52"/>
                <a:gd name="T73" fmla="*/ 60 h 95"/>
                <a:gd name="T74" fmla="*/ 11 w 52"/>
                <a:gd name="T75" fmla="*/ 53 h 95"/>
                <a:gd name="T76" fmla="*/ 8 w 52"/>
                <a:gd name="T77" fmla="*/ 45 h 95"/>
                <a:gd name="T78" fmla="*/ 5 w 52"/>
                <a:gd name="T79" fmla="*/ 36 h 95"/>
                <a:gd name="T80" fmla="*/ 6 w 52"/>
                <a:gd name="T81" fmla="*/ 27 h 95"/>
                <a:gd name="T82" fmla="*/ 8 w 52"/>
                <a:gd name="T83" fmla="*/ 22 h 95"/>
                <a:gd name="T84" fmla="*/ 10 w 52"/>
                <a:gd name="T85" fmla="*/ 16 h 95"/>
                <a:gd name="T86" fmla="*/ 11 w 52"/>
                <a:gd name="T87" fmla="*/ 13 h 95"/>
                <a:gd name="T88" fmla="*/ 12 w 52"/>
                <a:gd name="T89" fmla="*/ 10 h 95"/>
                <a:gd name="T90" fmla="*/ 13 w 52"/>
                <a:gd name="T91" fmla="*/ 7 h 95"/>
                <a:gd name="T92" fmla="*/ 14 w 52"/>
                <a:gd name="T93" fmla="*/ 5 h 95"/>
                <a:gd name="T94" fmla="*/ 14 w 52"/>
                <a:gd name="T95" fmla="*/ 4 h 95"/>
                <a:gd name="T96" fmla="*/ 15 w 52"/>
                <a:gd name="T97" fmla="*/ 4 h 95"/>
                <a:gd name="T98" fmla="*/ 9 w 52"/>
                <a:gd name="T9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 h="95">
                  <a:moveTo>
                    <a:pt x="9" y="0"/>
                  </a:moveTo>
                  <a:lnTo>
                    <a:pt x="8" y="0"/>
                  </a:lnTo>
                  <a:lnTo>
                    <a:pt x="7" y="3"/>
                  </a:lnTo>
                  <a:lnTo>
                    <a:pt x="6" y="7"/>
                  </a:lnTo>
                  <a:lnTo>
                    <a:pt x="5" y="12"/>
                  </a:lnTo>
                  <a:lnTo>
                    <a:pt x="3" y="18"/>
                  </a:lnTo>
                  <a:lnTo>
                    <a:pt x="1" y="25"/>
                  </a:lnTo>
                  <a:lnTo>
                    <a:pt x="0" y="33"/>
                  </a:lnTo>
                  <a:lnTo>
                    <a:pt x="0" y="39"/>
                  </a:lnTo>
                  <a:lnTo>
                    <a:pt x="0" y="47"/>
                  </a:lnTo>
                  <a:lnTo>
                    <a:pt x="1" y="54"/>
                  </a:lnTo>
                  <a:lnTo>
                    <a:pt x="5" y="60"/>
                  </a:lnTo>
                  <a:lnTo>
                    <a:pt x="9" y="67"/>
                  </a:lnTo>
                  <a:lnTo>
                    <a:pt x="13" y="73"/>
                  </a:lnTo>
                  <a:lnTo>
                    <a:pt x="17" y="78"/>
                  </a:lnTo>
                  <a:lnTo>
                    <a:pt x="20" y="83"/>
                  </a:lnTo>
                  <a:lnTo>
                    <a:pt x="22" y="88"/>
                  </a:lnTo>
                  <a:lnTo>
                    <a:pt x="24" y="91"/>
                  </a:lnTo>
                  <a:lnTo>
                    <a:pt x="28" y="93"/>
                  </a:lnTo>
                  <a:lnTo>
                    <a:pt x="33" y="94"/>
                  </a:lnTo>
                  <a:lnTo>
                    <a:pt x="38" y="94"/>
                  </a:lnTo>
                  <a:lnTo>
                    <a:pt x="43" y="93"/>
                  </a:lnTo>
                  <a:lnTo>
                    <a:pt x="46" y="92"/>
                  </a:lnTo>
                  <a:lnTo>
                    <a:pt x="50" y="91"/>
                  </a:lnTo>
                  <a:lnTo>
                    <a:pt x="51" y="90"/>
                  </a:lnTo>
                  <a:lnTo>
                    <a:pt x="50" y="90"/>
                  </a:lnTo>
                  <a:lnTo>
                    <a:pt x="48" y="90"/>
                  </a:lnTo>
                  <a:lnTo>
                    <a:pt x="46" y="90"/>
                  </a:lnTo>
                  <a:lnTo>
                    <a:pt x="44" y="89"/>
                  </a:lnTo>
                  <a:lnTo>
                    <a:pt x="40" y="88"/>
                  </a:lnTo>
                  <a:lnTo>
                    <a:pt x="38" y="87"/>
                  </a:lnTo>
                  <a:lnTo>
                    <a:pt x="35" y="84"/>
                  </a:lnTo>
                  <a:lnTo>
                    <a:pt x="34" y="82"/>
                  </a:lnTo>
                  <a:lnTo>
                    <a:pt x="30" y="77"/>
                  </a:lnTo>
                  <a:lnTo>
                    <a:pt x="27" y="73"/>
                  </a:lnTo>
                  <a:lnTo>
                    <a:pt x="22" y="67"/>
                  </a:lnTo>
                  <a:lnTo>
                    <a:pt x="17" y="60"/>
                  </a:lnTo>
                  <a:lnTo>
                    <a:pt x="11" y="53"/>
                  </a:lnTo>
                  <a:lnTo>
                    <a:pt x="8" y="45"/>
                  </a:lnTo>
                  <a:lnTo>
                    <a:pt x="5" y="36"/>
                  </a:lnTo>
                  <a:lnTo>
                    <a:pt x="6" y="27"/>
                  </a:lnTo>
                  <a:lnTo>
                    <a:pt x="8" y="22"/>
                  </a:lnTo>
                  <a:lnTo>
                    <a:pt x="10" y="16"/>
                  </a:lnTo>
                  <a:lnTo>
                    <a:pt x="11" y="13"/>
                  </a:lnTo>
                  <a:lnTo>
                    <a:pt x="12" y="10"/>
                  </a:lnTo>
                  <a:lnTo>
                    <a:pt x="13" y="7"/>
                  </a:lnTo>
                  <a:lnTo>
                    <a:pt x="14" y="5"/>
                  </a:lnTo>
                  <a:lnTo>
                    <a:pt x="14" y="4"/>
                  </a:lnTo>
                  <a:lnTo>
                    <a:pt x="15" y="4"/>
                  </a:lnTo>
                  <a:lnTo>
                    <a:pt x="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27" name="Freeform 123"/>
            <p:cNvSpPr>
              <a:spLocks/>
            </p:cNvSpPr>
            <p:nvPr/>
          </p:nvSpPr>
          <p:spPr bwMode="auto">
            <a:xfrm>
              <a:off x="487" y="1304"/>
              <a:ext cx="183" cy="104"/>
            </a:xfrm>
            <a:custGeom>
              <a:avLst/>
              <a:gdLst>
                <a:gd name="T0" fmla="*/ 22 w 183"/>
                <a:gd name="T1" fmla="*/ 78 h 104"/>
                <a:gd name="T2" fmla="*/ 155 w 183"/>
                <a:gd name="T3" fmla="*/ 103 h 104"/>
                <a:gd name="T4" fmla="*/ 156 w 183"/>
                <a:gd name="T5" fmla="*/ 102 h 104"/>
                <a:gd name="T6" fmla="*/ 159 w 183"/>
                <a:gd name="T7" fmla="*/ 99 h 104"/>
                <a:gd name="T8" fmla="*/ 164 w 183"/>
                <a:gd name="T9" fmla="*/ 96 h 104"/>
                <a:gd name="T10" fmla="*/ 170 w 183"/>
                <a:gd name="T11" fmla="*/ 91 h 104"/>
                <a:gd name="T12" fmla="*/ 175 w 183"/>
                <a:gd name="T13" fmla="*/ 86 h 104"/>
                <a:gd name="T14" fmla="*/ 179 w 183"/>
                <a:gd name="T15" fmla="*/ 81 h 104"/>
                <a:gd name="T16" fmla="*/ 182 w 183"/>
                <a:gd name="T17" fmla="*/ 76 h 104"/>
                <a:gd name="T18" fmla="*/ 182 w 183"/>
                <a:gd name="T19" fmla="*/ 72 h 104"/>
                <a:gd name="T20" fmla="*/ 181 w 183"/>
                <a:gd name="T21" fmla="*/ 66 h 104"/>
                <a:gd name="T22" fmla="*/ 180 w 183"/>
                <a:gd name="T23" fmla="*/ 61 h 104"/>
                <a:gd name="T24" fmla="*/ 179 w 183"/>
                <a:gd name="T25" fmla="*/ 57 h 104"/>
                <a:gd name="T26" fmla="*/ 177 w 183"/>
                <a:gd name="T27" fmla="*/ 54 h 104"/>
                <a:gd name="T28" fmla="*/ 176 w 183"/>
                <a:gd name="T29" fmla="*/ 51 h 104"/>
                <a:gd name="T30" fmla="*/ 172 w 183"/>
                <a:gd name="T31" fmla="*/ 48 h 104"/>
                <a:gd name="T32" fmla="*/ 166 w 183"/>
                <a:gd name="T33" fmla="*/ 47 h 104"/>
                <a:gd name="T34" fmla="*/ 158 w 183"/>
                <a:gd name="T35" fmla="*/ 44 h 104"/>
                <a:gd name="T36" fmla="*/ 150 w 183"/>
                <a:gd name="T37" fmla="*/ 42 h 104"/>
                <a:gd name="T38" fmla="*/ 142 w 183"/>
                <a:gd name="T39" fmla="*/ 36 h 104"/>
                <a:gd name="T40" fmla="*/ 135 w 183"/>
                <a:gd name="T41" fmla="*/ 28 h 104"/>
                <a:gd name="T42" fmla="*/ 126 w 183"/>
                <a:gd name="T43" fmla="*/ 20 h 104"/>
                <a:gd name="T44" fmla="*/ 117 w 183"/>
                <a:gd name="T45" fmla="*/ 12 h 104"/>
                <a:gd name="T46" fmla="*/ 109 w 183"/>
                <a:gd name="T47" fmla="*/ 6 h 104"/>
                <a:gd name="T48" fmla="*/ 99 w 183"/>
                <a:gd name="T49" fmla="*/ 1 h 104"/>
                <a:gd name="T50" fmla="*/ 88 w 183"/>
                <a:gd name="T51" fmla="*/ 0 h 104"/>
                <a:gd name="T52" fmla="*/ 76 w 183"/>
                <a:gd name="T53" fmla="*/ 0 h 104"/>
                <a:gd name="T54" fmla="*/ 63 w 183"/>
                <a:gd name="T55" fmla="*/ 4 h 104"/>
                <a:gd name="T56" fmla="*/ 49 w 183"/>
                <a:gd name="T57" fmla="*/ 8 h 104"/>
                <a:gd name="T58" fmla="*/ 36 w 183"/>
                <a:gd name="T59" fmla="*/ 14 h 104"/>
                <a:gd name="T60" fmla="*/ 25 w 183"/>
                <a:gd name="T61" fmla="*/ 20 h 104"/>
                <a:gd name="T62" fmla="*/ 15 w 183"/>
                <a:gd name="T63" fmla="*/ 26 h 104"/>
                <a:gd name="T64" fmla="*/ 8 w 183"/>
                <a:gd name="T65" fmla="*/ 32 h 104"/>
                <a:gd name="T66" fmla="*/ 5 w 183"/>
                <a:gd name="T67" fmla="*/ 36 h 104"/>
                <a:gd name="T68" fmla="*/ 3 w 183"/>
                <a:gd name="T69" fmla="*/ 40 h 104"/>
                <a:gd name="T70" fmla="*/ 2 w 183"/>
                <a:gd name="T71" fmla="*/ 43 h 104"/>
                <a:gd name="T72" fmla="*/ 0 w 183"/>
                <a:gd name="T73" fmla="*/ 47 h 104"/>
                <a:gd name="T74" fmla="*/ 0 w 183"/>
                <a:gd name="T75" fmla="*/ 50 h 104"/>
                <a:gd name="T76" fmla="*/ 0 w 183"/>
                <a:gd name="T77" fmla="*/ 53 h 104"/>
                <a:gd name="T78" fmla="*/ 0 w 183"/>
                <a:gd name="T79" fmla="*/ 55 h 104"/>
                <a:gd name="T80" fmla="*/ 1 w 183"/>
                <a:gd name="T81" fmla="*/ 58 h 104"/>
                <a:gd name="T82" fmla="*/ 3 w 183"/>
                <a:gd name="T83" fmla="*/ 60 h 104"/>
                <a:gd name="T84" fmla="*/ 5 w 183"/>
                <a:gd name="T85" fmla="*/ 64 h 104"/>
                <a:gd name="T86" fmla="*/ 8 w 183"/>
                <a:gd name="T87" fmla="*/ 66 h 104"/>
                <a:gd name="T88" fmla="*/ 11 w 183"/>
                <a:gd name="T89" fmla="*/ 69 h 104"/>
                <a:gd name="T90" fmla="*/ 14 w 183"/>
                <a:gd name="T91" fmla="*/ 72 h 104"/>
                <a:gd name="T92" fmla="*/ 17 w 183"/>
                <a:gd name="T93" fmla="*/ 75 h 104"/>
                <a:gd name="T94" fmla="*/ 19 w 183"/>
                <a:gd name="T95" fmla="*/ 77 h 104"/>
                <a:gd name="T96" fmla="*/ 21 w 183"/>
                <a:gd name="T97" fmla="*/ 78 h 104"/>
                <a:gd name="T98" fmla="*/ 22 w 183"/>
                <a:gd name="T99" fmla="*/ 7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 h="104">
                  <a:moveTo>
                    <a:pt x="22" y="78"/>
                  </a:moveTo>
                  <a:lnTo>
                    <a:pt x="155" y="103"/>
                  </a:lnTo>
                  <a:lnTo>
                    <a:pt x="156" y="102"/>
                  </a:lnTo>
                  <a:lnTo>
                    <a:pt x="159" y="99"/>
                  </a:lnTo>
                  <a:lnTo>
                    <a:pt x="164" y="96"/>
                  </a:lnTo>
                  <a:lnTo>
                    <a:pt x="170" y="91"/>
                  </a:lnTo>
                  <a:lnTo>
                    <a:pt x="175" y="86"/>
                  </a:lnTo>
                  <a:lnTo>
                    <a:pt x="179" y="81"/>
                  </a:lnTo>
                  <a:lnTo>
                    <a:pt x="182" y="76"/>
                  </a:lnTo>
                  <a:lnTo>
                    <a:pt x="182" y="72"/>
                  </a:lnTo>
                  <a:lnTo>
                    <a:pt x="181" y="66"/>
                  </a:lnTo>
                  <a:lnTo>
                    <a:pt x="180" y="61"/>
                  </a:lnTo>
                  <a:lnTo>
                    <a:pt x="179" y="57"/>
                  </a:lnTo>
                  <a:lnTo>
                    <a:pt x="177" y="54"/>
                  </a:lnTo>
                  <a:lnTo>
                    <a:pt x="176" y="51"/>
                  </a:lnTo>
                  <a:lnTo>
                    <a:pt x="172" y="48"/>
                  </a:lnTo>
                  <a:lnTo>
                    <a:pt x="166" y="47"/>
                  </a:lnTo>
                  <a:lnTo>
                    <a:pt x="158" y="44"/>
                  </a:lnTo>
                  <a:lnTo>
                    <a:pt x="150" y="42"/>
                  </a:lnTo>
                  <a:lnTo>
                    <a:pt x="142" y="36"/>
                  </a:lnTo>
                  <a:lnTo>
                    <a:pt x="135" y="28"/>
                  </a:lnTo>
                  <a:lnTo>
                    <a:pt x="126" y="20"/>
                  </a:lnTo>
                  <a:lnTo>
                    <a:pt x="117" y="12"/>
                  </a:lnTo>
                  <a:lnTo>
                    <a:pt x="109" y="6"/>
                  </a:lnTo>
                  <a:lnTo>
                    <a:pt x="99" y="1"/>
                  </a:lnTo>
                  <a:lnTo>
                    <a:pt x="88" y="0"/>
                  </a:lnTo>
                  <a:lnTo>
                    <a:pt x="76" y="0"/>
                  </a:lnTo>
                  <a:lnTo>
                    <a:pt x="63" y="4"/>
                  </a:lnTo>
                  <a:lnTo>
                    <a:pt x="49" y="8"/>
                  </a:lnTo>
                  <a:lnTo>
                    <a:pt x="36" y="14"/>
                  </a:lnTo>
                  <a:lnTo>
                    <a:pt x="25" y="20"/>
                  </a:lnTo>
                  <a:lnTo>
                    <a:pt x="15" y="26"/>
                  </a:lnTo>
                  <a:lnTo>
                    <a:pt x="8" y="32"/>
                  </a:lnTo>
                  <a:lnTo>
                    <a:pt x="5" y="36"/>
                  </a:lnTo>
                  <a:lnTo>
                    <a:pt x="3" y="40"/>
                  </a:lnTo>
                  <a:lnTo>
                    <a:pt x="2" y="43"/>
                  </a:lnTo>
                  <a:lnTo>
                    <a:pt x="0" y="47"/>
                  </a:lnTo>
                  <a:lnTo>
                    <a:pt x="0" y="50"/>
                  </a:lnTo>
                  <a:lnTo>
                    <a:pt x="0" y="53"/>
                  </a:lnTo>
                  <a:lnTo>
                    <a:pt x="0" y="55"/>
                  </a:lnTo>
                  <a:lnTo>
                    <a:pt x="1" y="58"/>
                  </a:lnTo>
                  <a:lnTo>
                    <a:pt x="3" y="60"/>
                  </a:lnTo>
                  <a:lnTo>
                    <a:pt x="5" y="64"/>
                  </a:lnTo>
                  <a:lnTo>
                    <a:pt x="8" y="66"/>
                  </a:lnTo>
                  <a:lnTo>
                    <a:pt x="11" y="69"/>
                  </a:lnTo>
                  <a:lnTo>
                    <a:pt x="14" y="72"/>
                  </a:lnTo>
                  <a:lnTo>
                    <a:pt x="17" y="75"/>
                  </a:lnTo>
                  <a:lnTo>
                    <a:pt x="19" y="77"/>
                  </a:lnTo>
                  <a:lnTo>
                    <a:pt x="21" y="78"/>
                  </a:lnTo>
                  <a:lnTo>
                    <a:pt x="22" y="7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28" name="Freeform 124"/>
            <p:cNvSpPr>
              <a:spLocks/>
            </p:cNvSpPr>
            <p:nvPr/>
          </p:nvSpPr>
          <p:spPr bwMode="auto">
            <a:xfrm>
              <a:off x="424" y="1181"/>
              <a:ext cx="691" cy="242"/>
            </a:xfrm>
            <a:custGeom>
              <a:avLst/>
              <a:gdLst>
                <a:gd name="T0" fmla="*/ 485 w 691"/>
                <a:gd name="T1" fmla="*/ 0 h 242"/>
                <a:gd name="T2" fmla="*/ 0 w 691"/>
                <a:gd name="T3" fmla="*/ 133 h 242"/>
                <a:gd name="T4" fmla="*/ 245 w 691"/>
                <a:gd name="T5" fmla="*/ 241 h 242"/>
                <a:gd name="T6" fmla="*/ 690 w 691"/>
                <a:gd name="T7" fmla="*/ 129 h 242"/>
                <a:gd name="T8" fmla="*/ 485 w 691"/>
                <a:gd name="T9" fmla="*/ 0 h 242"/>
              </a:gdLst>
              <a:ahLst/>
              <a:cxnLst>
                <a:cxn ang="0">
                  <a:pos x="T0" y="T1"/>
                </a:cxn>
                <a:cxn ang="0">
                  <a:pos x="T2" y="T3"/>
                </a:cxn>
                <a:cxn ang="0">
                  <a:pos x="T4" y="T5"/>
                </a:cxn>
                <a:cxn ang="0">
                  <a:pos x="T6" y="T7"/>
                </a:cxn>
                <a:cxn ang="0">
                  <a:pos x="T8" y="T9"/>
                </a:cxn>
              </a:cxnLst>
              <a:rect l="0" t="0" r="r" b="b"/>
              <a:pathLst>
                <a:path w="691" h="242">
                  <a:moveTo>
                    <a:pt x="485" y="0"/>
                  </a:moveTo>
                  <a:lnTo>
                    <a:pt x="0" y="133"/>
                  </a:lnTo>
                  <a:lnTo>
                    <a:pt x="245" y="241"/>
                  </a:lnTo>
                  <a:lnTo>
                    <a:pt x="690" y="129"/>
                  </a:lnTo>
                  <a:lnTo>
                    <a:pt x="485"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29" name="Freeform 125"/>
            <p:cNvSpPr>
              <a:spLocks/>
            </p:cNvSpPr>
            <p:nvPr/>
          </p:nvSpPr>
          <p:spPr bwMode="auto">
            <a:xfrm>
              <a:off x="519" y="1062"/>
              <a:ext cx="199" cy="215"/>
            </a:xfrm>
            <a:custGeom>
              <a:avLst/>
              <a:gdLst>
                <a:gd name="T0" fmla="*/ 29 w 199"/>
                <a:gd name="T1" fmla="*/ 20 h 215"/>
                <a:gd name="T2" fmla="*/ 36 w 199"/>
                <a:gd name="T3" fmla="*/ 34 h 215"/>
                <a:gd name="T4" fmla="*/ 46 w 199"/>
                <a:gd name="T5" fmla="*/ 54 h 215"/>
                <a:gd name="T6" fmla="*/ 54 w 199"/>
                <a:gd name="T7" fmla="*/ 74 h 215"/>
                <a:gd name="T8" fmla="*/ 58 w 199"/>
                <a:gd name="T9" fmla="*/ 89 h 215"/>
                <a:gd name="T10" fmla="*/ 64 w 199"/>
                <a:gd name="T11" fmla="*/ 104 h 215"/>
                <a:gd name="T12" fmla="*/ 70 w 199"/>
                <a:gd name="T13" fmla="*/ 118 h 215"/>
                <a:gd name="T14" fmla="*/ 77 w 199"/>
                <a:gd name="T15" fmla="*/ 129 h 215"/>
                <a:gd name="T16" fmla="*/ 85 w 199"/>
                <a:gd name="T17" fmla="*/ 134 h 215"/>
                <a:gd name="T18" fmla="*/ 105 w 199"/>
                <a:gd name="T19" fmla="*/ 149 h 215"/>
                <a:gd name="T20" fmla="*/ 129 w 199"/>
                <a:gd name="T21" fmla="*/ 168 h 215"/>
                <a:gd name="T22" fmla="*/ 147 w 199"/>
                <a:gd name="T23" fmla="*/ 183 h 215"/>
                <a:gd name="T24" fmla="*/ 150 w 199"/>
                <a:gd name="T25" fmla="*/ 185 h 215"/>
                <a:gd name="T26" fmla="*/ 153 w 199"/>
                <a:gd name="T27" fmla="*/ 184 h 215"/>
                <a:gd name="T28" fmla="*/ 158 w 199"/>
                <a:gd name="T29" fmla="*/ 184 h 215"/>
                <a:gd name="T30" fmla="*/ 164 w 199"/>
                <a:gd name="T31" fmla="*/ 184 h 215"/>
                <a:gd name="T32" fmla="*/ 170 w 199"/>
                <a:gd name="T33" fmla="*/ 187 h 215"/>
                <a:gd name="T34" fmla="*/ 179 w 199"/>
                <a:gd name="T35" fmla="*/ 191 h 215"/>
                <a:gd name="T36" fmla="*/ 188 w 199"/>
                <a:gd name="T37" fmla="*/ 197 h 215"/>
                <a:gd name="T38" fmla="*/ 196 w 199"/>
                <a:gd name="T39" fmla="*/ 203 h 215"/>
                <a:gd name="T40" fmla="*/ 198 w 199"/>
                <a:gd name="T41" fmla="*/ 208 h 215"/>
                <a:gd name="T42" fmla="*/ 194 w 199"/>
                <a:gd name="T43" fmla="*/ 212 h 215"/>
                <a:gd name="T44" fmla="*/ 185 w 199"/>
                <a:gd name="T45" fmla="*/ 214 h 215"/>
                <a:gd name="T46" fmla="*/ 174 w 199"/>
                <a:gd name="T47" fmla="*/ 213 h 215"/>
                <a:gd name="T48" fmla="*/ 162 w 199"/>
                <a:gd name="T49" fmla="*/ 209 h 215"/>
                <a:gd name="T50" fmla="*/ 154 w 199"/>
                <a:gd name="T51" fmla="*/ 206 h 215"/>
                <a:gd name="T52" fmla="*/ 149 w 199"/>
                <a:gd name="T53" fmla="*/ 204 h 215"/>
                <a:gd name="T54" fmla="*/ 145 w 199"/>
                <a:gd name="T55" fmla="*/ 204 h 215"/>
                <a:gd name="T56" fmla="*/ 140 w 199"/>
                <a:gd name="T57" fmla="*/ 204 h 215"/>
                <a:gd name="T58" fmla="*/ 127 w 199"/>
                <a:gd name="T59" fmla="*/ 199 h 215"/>
                <a:gd name="T60" fmla="*/ 107 w 199"/>
                <a:gd name="T61" fmla="*/ 190 h 215"/>
                <a:gd name="T62" fmla="*/ 89 w 199"/>
                <a:gd name="T63" fmla="*/ 181 h 215"/>
                <a:gd name="T64" fmla="*/ 77 w 199"/>
                <a:gd name="T65" fmla="*/ 172 h 215"/>
                <a:gd name="T66" fmla="*/ 62 w 199"/>
                <a:gd name="T67" fmla="*/ 159 h 215"/>
                <a:gd name="T68" fmla="*/ 45 w 199"/>
                <a:gd name="T69" fmla="*/ 141 h 215"/>
                <a:gd name="T70" fmla="*/ 29 w 199"/>
                <a:gd name="T71" fmla="*/ 120 h 215"/>
                <a:gd name="T72" fmla="*/ 18 w 199"/>
                <a:gd name="T73" fmla="*/ 100 h 215"/>
                <a:gd name="T74" fmla="*/ 12 w 199"/>
                <a:gd name="T75" fmla="*/ 78 h 215"/>
                <a:gd name="T76" fmla="*/ 9 w 199"/>
                <a:gd name="T77" fmla="*/ 59 h 215"/>
                <a:gd name="T78" fmla="*/ 7 w 199"/>
                <a:gd name="T79" fmla="*/ 44 h 215"/>
                <a:gd name="T80" fmla="*/ 6 w 199"/>
                <a:gd name="T81" fmla="*/ 33 h 215"/>
                <a:gd name="T82" fmla="*/ 4 w 199"/>
                <a:gd name="T83" fmla="*/ 22 h 215"/>
                <a:gd name="T84" fmla="*/ 1 w 199"/>
                <a:gd name="T85" fmla="*/ 11 h 215"/>
                <a:gd name="T86" fmla="*/ 0 w 199"/>
                <a:gd name="T87" fmla="*/ 2 h 215"/>
                <a:gd name="T88" fmla="*/ 29 w 199"/>
                <a:gd name="T89" fmla="*/ 17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9" h="215">
                  <a:moveTo>
                    <a:pt x="29" y="17"/>
                  </a:moveTo>
                  <a:lnTo>
                    <a:pt x="29" y="20"/>
                  </a:lnTo>
                  <a:lnTo>
                    <a:pt x="32" y="25"/>
                  </a:lnTo>
                  <a:lnTo>
                    <a:pt x="36" y="34"/>
                  </a:lnTo>
                  <a:lnTo>
                    <a:pt x="40" y="43"/>
                  </a:lnTo>
                  <a:lnTo>
                    <a:pt x="46" y="54"/>
                  </a:lnTo>
                  <a:lnTo>
                    <a:pt x="50" y="65"/>
                  </a:lnTo>
                  <a:lnTo>
                    <a:pt x="54" y="74"/>
                  </a:lnTo>
                  <a:lnTo>
                    <a:pt x="57" y="82"/>
                  </a:lnTo>
                  <a:lnTo>
                    <a:pt x="58" y="89"/>
                  </a:lnTo>
                  <a:lnTo>
                    <a:pt x="61" y="95"/>
                  </a:lnTo>
                  <a:lnTo>
                    <a:pt x="64" y="104"/>
                  </a:lnTo>
                  <a:lnTo>
                    <a:pt x="68" y="112"/>
                  </a:lnTo>
                  <a:lnTo>
                    <a:pt x="70" y="118"/>
                  </a:lnTo>
                  <a:lnTo>
                    <a:pt x="74" y="124"/>
                  </a:lnTo>
                  <a:lnTo>
                    <a:pt x="77" y="129"/>
                  </a:lnTo>
                  <a:lnTo>
                    <a:pt x="80" y="130"/>
                  </a:lnTo>
                  <a:lnTo>
                    <a:pt x="85" y="134"/>
                  </a:lnTo>
                  <a:lnTo>
                    <a:pt x="94" y="141"/>
                  </a:lnTo>
                  <a:lnTo>
                    <a:pt x="105" y="149"/>
                  </a:lnTo>
                  <a:lnTo>
                    <a:pt x="117" y="159"/>
                  </a:lnTo>
                  <a:lnTo>
                    <a:pt x="129" y="168"/>
                  </a:lnTo>
                  <a:lnTo>
                    <a:pt x="139" y="177"/>
                  </a:lnTo>
                  <a:lnTo>
                    <a:pt x="147" y="183"/>
                  </a:lnTo>
                  <a:lnTo>
                    <a:pt x="150" y="185"/>
                  </a:lnTo>
                  <a:lnTo>
                    <a:pt x="150" y="185"/>
                  </a:lnTo>
                  <a:lnTo>
                    <a:pt x="151" y="184"/>
                  </a:lnTo>
                  <a:lnTo>
                    <a:pt x="153" y="184"/>
                  </a:lnTo>
                  <a:lnTo>
                    <a:pt x="156" y="184"/>
                  </a:lnTo>
                  <a:lnTo>
                    <a:pt x="158" y="184"/>
                  </a:lnTo>
                  <a:lnTo>
                    <a:pt x="161" y="184"/>
                  </a:lnTo>
                  <a:lnTo>
                    <a:pt x="164" y="184"/>
                  </a:lnTo>
                  <a:lnTo>
                    <a:pt x="167" y="185"/>
                  </a:lnTo>
                  <a:lnTo>
                    <a:pt x="170" y="187"/>
                  </a:lnTo>
                  <a:lnTo>
                    <a:pt x="174" y="189"/>
                  </a:lnTo>
                  <a:lnTo>
                    <a:pt x="179" y="191"/>
                  </a:lnTo>
                  <a:lnTo>
                    <a:pt x="184" y="194"/>
                  </a:lnTo>
                  <a:lnTo>
                    <a:pt x="188" y="197"/>
                  </a:lnTo>
                  <a:lnTo>
                    <a:pt x="192" y="200"/>
                  </a:lnTo>
                  <a:lnTo>
                    <a:pt x="196" y="203"/>
                  </a:lnTo>
                  <a:lnTo>
                    <a:pt x="198" y="207"/>
                  </a:lnTo>
                  <a:lnTo>
                    <a:pt x="198" y="208"/>
                  </a:lnTo>
                  <a:lnTo>
                    <a:pt x="197" y="211"/>
                  </a:lnTo>
                  <a:lnTo>
                    <a:pt x="194" y="212"/>
                  </a:lnTo>
                  <a:lnTo>
                    <a:pt x="190" y="213"/>
                  </a:lnTo>
                  <a:lnTo>
                    <a:pt x="185" y="214"/>
                  </a:lnTo>
                  <a:lnTo>
                    <a:pt x="180" y="214"/>
                  </a:lnTo>
                  <a:lnTo>
                    <a:pt x="174" y="213"/>
                  </a:lnTo>
                  <a:lnTo>
                    <a:pt x="168" y="211"/>
                  </a:lnTo>
                  <a:lnTo>
                    <a:pt x="162" y="209"/>
                  </a:lnTo>
                  <a:lnTo>
                    <a:pt x="157" y="208"/>
                  </a:lnTo>
                  <a:lnTo>
                    <a:pt x="154" y="206"/>
                  </a:lnTo>
                  <a:lnTo>
                    <a:pt x="151" y="205"/>
                  </a:lnTo>
                  <a:lnTo>
                    <a:pt x="149" y="204"/>
                  </a:lnTo>
                  <a:lnTo>
                    <a:pt x="147" y="204"/>
                  </a:lnTo>
                  <a:lnTo>
                    <a:pt x="145" y="204"/>
                  </a:lnTo>
                  <a:lnTo>
                    <a:pt x="144" y="204"/>
                  </a:lnTo>
                  <a:lnTo>
                    <a:pt x="140" y="204"/>
                  </a:lnTo>
                  <a:lnTo>
                    <a:pt x="134" y="202"/>
                  </a:lnTo>
                  <a:lnTo>
                    <a:pt x="127" y="199"/>
                  </a:lnTo>
                  <a:lnTo>
                    <a:pt x="117" y="195"/>
                  </a:lnTo>
                  <a:lnTo>
                    <a:pt x="107" y="190"/>
                  </a:lnTo>
                  <a:lnTo>
                    <a:pt x="98" y="185"/>
                  </a:lnTo>
                  <a:lnTo>
                    <a:pt x="89" y="181"/>
                  </a:lnTo>
                  <a:lnTo>
                    <a:pt x="83" y="177"/>
                  </a:lnTo>
                  <a:lnTo>
                    <a:pt x="77" y="172"/>
                  </a:lnTo>
                  <a:lnTo>
                    <a:pt x="69" y="166"/>
                  </a:lnTo>
                  <a:lnTo>
                    <a:pt x="62" y="159"/>
                  </a:lnTo>
                  <a:lnTo>
                    <a:pt x="53" y="150"/>
                  </a:lnTo>
                  <a:lnTo>
                    <a:pt x="45" y="141"/>
                  </a:lnTo>
                  <a:lnTo>
                    <a:pt x="36" y="130"/>
                  </a:lnTo>
                  <a:lnTo>
                    <a:pt x="29" y="120"/>
                  </a:lnTo>
                  <a:lnTo>
                    <a:pt x="23" y="110"/>
                  </a:lnTo>
                  <a:lnTo>
                    <a:pt x="18" y="100"/>
                  </a:lnTo>
                  <a:lnTo>
                    <a:pt x="15" y="89"/>
                  </a:lnTo>
                  <a:lnTo>
                    <a:pt x="12" y="78"/>
                  </a:lnTo>
                  <a:lnTo>
                    <a:pt x="10" y="69"/>
                  </a:lnTo>
                  <a:lnTo>
                    <a:pt x="9" y="59"/>
                  </a:lnTo>
                  <a:lnTo>
                    <a:pt x="7" y="51"/>
                  </a:lnTo>
                  <a:lnTo>
                    <a:pt x="7" y="44"/>
                  </a:lnTo>
                  <a:lnTo>
                    <a:pt x="7" y="38"/>
                  </a:lnTo>
                  <a:lnTo>
                    <a:pt x="6" y="33"/>
                  </a:lnTo>
                  <a:lnTo>
                    <a:pt x="5" y="28"/>
                  </a:lnTo>
                  <a:lnTo>
                    <a:pt x="4" y="22"/>
                  </a:lnTo>
                  <a:lnTo>
                    <a:pt x="2" y="16"/>
                  </a:lnTo>
                  <a:lnTo>
                    <a:pt x="1" y="11"/>
                  </a:lnTo>
                  <a:lnTo>
                    <a:pt x="0" y="6"/>
                  </a:lnTo>
                  <a:lnTo>
                    <a:pt x="0" y="2"/>
                  </a:lnTo>
                  <a:lnTo>
                    <a:pt x="0" y="0"/>
                  </a:lnTo>
                  <a:lnTo>
                    <a:pt x="29"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30" name="Freeform 126"/>
            <p:cNvSpPr>
              <a:spLocks/>
            </p:cNvSpPr>
            <p:nvPr/>
          </p:nvSpPr>
          <p:spPr bwMode="auto">
            <a:xfrm>
              <a:off x="509" y="1061"/>
              <a:ext cx="214" cy="212"/>
            </a:xfrm>
            <a:custGeom>
              <a:avLst/>
              <a:gdLst>
                <a:gd name="T0" fmla="*/ 39 w 214"/>
                <a:gd name="T1" fmla="*/ 19 h 212"/>
                <a:gd name="T2" fmla="*/ 44 w 214"/>
                <a:gd name="T3" fmla="*/ 32 h 212"/>
                <a:gd name="T4" fmla="*/ 51 w 214"/>
                <a:gd name="T5" fmla="*/ 52 h 212"/>
                <a:gd name="T6" fmla="*/ 58 w 214"/>
                <a:gd name="T7" fmla="*/ 71 h 212"/>
                <a:gd name="T8" fmla="*/ 62 w 214"/>
                <a:gd name="T9" fmla="*/ 86 h 212"/>
                <a:gd name="T10" fmla="*/ 71 w 214"/>
                <a:gd name="T11" fmla="*/ 101 h 212"/>
                <a:gd name="T12" fmla="*/ 82 w 214"/>
                <a:gd name="T13" fmla="*/ 116 h 212"/>
                <a:gd name="T14" fmla="*/ 91 w 214"/>
                <a:gd name="T15" fmla="*/ 126 h 212"/>
                <a:gd name="T16" fmla="*/ 100 w 214"/>
                <a:gd name="T17" fmla="*/ 131 h 212"/>
                <a:gd name="T18" fmla="*/ 120 w 214"/>
                <a:gd name="T19" fmla="*/ 146 h 212"/>
                <a:gd name="T20" fmla="*/ 144 w 214"/>
                <a:gd name="T21" fmla="*/ 166 h 212"/>
                <a:gd name="T22" fmla="*/ 161 w 214"/>
                <a:gd name="T23" fmla="*/ 181 h 212"/>
                <a:gd name="T24" fmla="*/ 165 w 214"/>
                <a:gd name="T25" fmla="*/ 182 h 212"/>
                <a:gd name="T26" fmla="*/ 168 w 214"/>
                <a:gd name="T27" fmla="*/ 181 h 212"/>
                <a:gd name="T28" fmla="*/ 173 w 214"/>
                <a:gd name="T29" fmla="*/ 181 h 212"/>
                <a:gd name="T30" fmla="*/ 178 w 214"/>
                <a:gd name="T31" fmla="*/ 181 h 212"/>
                <a:gd name="T32" fmla="*/ 185 w 214"/>
                <a:gd name="T33" fmla="*/ 184 h 212"/>
                <a:gd name="T34" fmla="*/ 194 w 214"/>
                <a:gd name="T35" fmla="*/ 188 h 212"/>
                <a:gd name="T36" fmla="*/ 203 w 214"/>
                <a:gd name="T37" fmla="*/ 194 h 212"/>
                <a:gd name="T38" fmla="*/ 211 w 214"/>
                <a:gd name="T39" fmla="*/ 200 h 212"/>
                <a:gd name="T40" fmla="*/ 213 w 214"/>
                <a:gd name="T41" fmla="*/ 206 h 212"/>
                <a:gd name="T42" fmla="*/ 208 w 214"/>
                <a:gd name="T43" fmla="*/ 210 h 212"/>
                <a:gd name="T44" fmla="*/ 200 w 214"/>
                <a:gd name="T45" fmla="*/ 211 h 212"/>
                <a:gd name="T46" fmla="*/ 189 w 214"/>
                <a:gd name="T47" fmla="*/ 210 h 212"/>
                <a:gd name="T48" fmla="*/ 177 w 214"/>
                <a:gd name="T49" fmla="*/ 206 h 212"/>
                <a:gd name="T50" fmla="*/ 169 w 214"/>
                <a:gd name="T51" fmla="*/ 203 h 212"/>
                <a:gd name="T52" fmla="*/ 164 w 214"/>
                <a:gd name="T53" fmla="*/ 201 h 212"/>
                <a:gd name="T54" fmla="*/ 160 w 214"/>
                <a:gd name="T55" fmla="*/ 201 h 212"/>
                <a:gd name="T56" fmla="*/ 155 w 214"/>
                <a:gd name="T57" fmla="*/ 201 h 212"/>
                <a:gd name="T58" fmla="*/ 142 w 214"/>
                <a:gd name="T59" fmla="*/ 197 h 212"/>
                <a:gd name="T60" fmla="*/ 122 w 214"/>
                <a:gd name="T61" fmla="*/ 187 h 212"/>
                <a:gd name="T62" fmla="*/ 104 w 214"/>
                <a:gd name="T63" fmla="*/ 179 h 212"/>
                <a:gd name="T64" fmla="*/ 92 w 214"/>
                <a:gd name="T65" fmla="*/ 170 h 212"/>
                <a:gd name="T66" fmla="*/ 76 w 214"/>
                <a:gd name="T67" fmla="*/ 157 h 212"/>
                <a:gd name="T68" fmla="*/ 59 w 214"/>
                <a:gd name="T69" fmla="*/ 138 h 212"/>
                <a:gd name="T70" fmla="*/ 44 w 214"/>
                <a:gd name="T71" fmla="*/ 118 h 212"/>
                <a:gd name="T72" fmla="*/ 32 w 214"/>
                <a:gd name="T73" fmla="*/ 96 h 212"/>
                <a:gd name="T74" fmla="*/ 19 w 214"/>
                <a:gd name="T75" fmla="*/ 69 h 212"/>
                <a:gd name="T76" fmla="*/ 8 w 214"/>
                <a:gd name="T77" fmla="*/ 41 h 212"/>
                <a:gd name="T78" fmla="*/ 1 w 214"/>
                <a:gd name="T79" fmla="*/ 19 h 212"/>
                <a:gd name="T80" fmla="*/ 0 w 214"/>
                <a:gd name="T81" fmla="*/ 8 h 212"/>
                <a:gd name="T82" fmla="*/ 2 w 214"/>
                <a:gd name="T83" fmla="*/ 4 h 212"/>
                <a:gd name="T84" fmla="*/ 5 w 214"/>
                <a:gd name="T85" fmla="*/ 2 h 212"/>
                <a:gd name="T86" fmla="*/ 10 w 214"/>
                <a:gd name="T87" fmla="*/ 1 h 212"/>
                <a:gd name="T88" fmla="*/ 38 w 214"/>
                <a:gd name="T89" fmla="*/ 17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4" h="212">
                  <a:moveTo>
                    <a:pt x="38" y="17"/>
                  </a:moveTo>
                  <a:lnTo>
                    <a:pt x="39" y="19"/>
                  </a:lnTo>
                  <a:lnTo>
                    <a:pt x="41" y="24"/>
                  </a:lnTo>
                  <a:lnTo>
                    <a:pt x="44" y="32"/>
                  </a:lnTo>
                  <a:lnTo>
                    <a:pt x="47" y="41"/>
                  </a:lnTo>
                  <a:lnTo>
                    <a:pt x="51" y="52"/>
                  </a:lnTo>
                  <a:lnTo>
                    <a:pt x="54" y="62"/>
                  </a:lnTo>
                  <a:lnTo>
                    <a:pt x="58" y="71"/>
                  </a:lnTo>
                  <a:lnTo>
                    <a:pt x="59" y="79"/>
                  </a:lnTo>
                  <a:lnTo>
                    <a:pt x="62" y="86"/>
                  </a:lnTo>
                  <a:lnTo>
                    <a:pt x="66" y="93"/>
                  </a:lnTo>
                  <a:lnTo>
                    <a:pt x="71" y="101"/>
                  </a:lnTo>
                  <a:lnTo>
                    <a:pt x="76" y="109"/>
                  </a:lnTo>
                  <a:lnTo>
                    <a:pt x="82" y="116"/>
                  </a:lnTo>
                  <a:lnTo>
                    <a:pt x="87" y="122"/>
                  </a:lnTo>
                  <a:lnTo>
                    <a:pt x="91" y="126"/>
                  </a:lnTo>
                  <a:lnTo>
                    <a:pt x="94" y="128"/>
                  </a:lnTo>
                  <a:lnTo>
                    <a:pt x="100" y="131"/>
                  </a:lnTo>
                  <a:lnTo>
                    <a:pt x="108" y="138"/>
                  </a:lnTo>
                  <a:lnTo>
                    <a:pt x="120" y="146"/>
                  </a:lnTo>
                  <a:lnTo>
                    <a:pt x="132" y="157"/>
                  </a:lnTo>
                  <a:lnTo>
                    <a:pt x="144" y="166"/>
                  </a:lnTo>
                  <a:lnTo>
                    <a:pt x="154" y="175"/>
                  </a:lnTo>
                  <a:lnTo>
                    <a:pt x="161" y="181"/>
                  </a:lnTo>
                  <a:lnTo>
                    <a:pt x="165" y="182"/>
                  </a:lnTo>
                  <a:lnTo>
                    <a:pt x="165" y="182"/>
                  </a:lnTo>
                  <a:lnTo>
                    <a:pt x="166" y="182"/>
                  </a:lnTo>
                  <a:lnTo>
                    <a:pt x="168" y="181"/>
                  </a:lnTo>
                  <a:lnTo>
                    <a:pt x="170" y="181"/>
                  </a:lnTo>
                  <a:lnTo>
                    <a:pt x="173" y="181"/>
                  </a:lnTo>
                  <a:lnTo>
                    <a:pt x="176" y="181"/>
                  </a:lnTo>
                  <a:lnTo>
                    <a:pt x="178" y="181"/>
                  </a:lnTo>
                  <a:lnTo>
                    <a:pt x="182" y="182"/>
                  </a:lnTo>
                  <a:lnTo>
                    <a:pt x="185" y="184"/>
                  </a:lnTo>
                  <a:lnTo>
                    <a:pt x="189" y="187"/>
                  </a:lnTo>
                  <a:lnTo>
                    <a:pt x="194" y="188"/>
                  </a:lnTo>
                  <a:lnTo>
                    <a:pt x="199" y="192"/>
                  </a:lnTo>
                  <a:lnTo>
                    <a:pt x="203" y="194"/>
                  </a:lnTo>
                  <a:lnTo>
                    <a:pt x="207" y="198"/>
                  </a:lnTo>
                  <a:lnTo>
                    <a:pt x="211" y="200"/>
                  </a:lnTo>
                  <a:lnTo>
                    <a:pt x="213" y="204"/>
                  </a:lnTo>
                  <a:lnTo>
                    <a:pt x="213" y="206"/>
                  </a:lnTo>
                  <a:lnTo>
                    <a:pt x="211" y="208"/>
                  </a:lnTo>
                  <a:lnTo>
                    <a:pt x="208" y="210"/>
                  </a:lnTo>
                  <a:lnTo>
                    <a:pt x="205" y="211"/>
                  </a:lnTo>
                  <a:lnTo>
                    <a:pt x="200" y="211"/>
                  </a:lnTo>
                  <a:lnTo>
                    <a:pt x="195" y="211"/>
                  </a:lnTo>
                  <a:lnTo>
                    <a:pt x="189" y="210"/>
                  </a:lnTo>
                  <a:lnTo>
                    <a:pt x="183" y="208"/>
                  </a:lnTo>
                  <a:lnTo>
                    <a:pt x="177" y="206"/>
                  </a:lnTo>
                  <a:lnTo>
                    <a:pt x="172" y="205"/>
                  </a:lnTo>
                  <a:lnTo>
                    <a:pt x="169" y="203"/>
                  </a:lnTo>
                  <a:lnTo>
                    <a:pt x="165" y="202"/>
                  </a:lnTo>
                  <a:lnTo>
                    <a:pt x="164" y="201"/>
                  </a:lnTo>
                  <a:lnTo>
                    <a:pt x="161" y="201"/>
                  </a:lnTo>
                  <a:lnTo>
                    <a:pt x="160" y="201"/>
                  </a:lnTo>
                  <a:lnTo>
                    <a:pt x="159" y="202"/>
                  </a:lnTo>
                  <a:lnTo>
                    <a:pt x="155" y="201"/>
                  </a:lnTo>
                  <a:lnTo>
                    <a:pt x="149" y="199"/>
                  </a:lnTo>
                  <a:lnTo>
                    <a:pt x="142" y="197"/>
                  </a:lnTo>
                  <a:lnTo>
                    <a:pt x="132" y="193"/>
                  </a:lnTo>
                  <a:lnTo>
                    <a:pt x="122" y="187"/>
                  </a:lnTo>
                  <a:lnTo>
                    <a:pt x="112" y="183"/>
                  </a:lnTo>
                  <a:lnTo>
                    <a:pt x="104" y="179"/>
                  </a:lnTo>
                  <a:lnTo>
                    <a:pt x="98" y="175"/>
                  </a:lnTo>
                  <a:lnTo>
                    <a:pt x="92" y="170"/>
                  </a:lnTo>
                  <a:lnTo>
                    <a:pt x="84" y="164"/>
                  </a:lnTo>
                  <a:lnTo>
                    <a:pt x="76" y="157"/>
                  </a:lnTo>
                  <a:lnTo>
                    <a:pt x="68" y="147"/>
                  </a:lnTo>
                  <a:lnTo>
                    <a:pt x="59" y="138"/>
                  </a:lnTo>
                  <a:lnTo>
                    <a:pt x="51" y="128"/>
                  </a:lnTo>
                  <a:lnTo>
                    <a:pt x="44" y="118"/>
                  </a:lnTo>
                  <a:lnTo>
                    <a:pt x="38" y="107"/>
                  </a:lnTo>
                  <a:lnTo>
                    <a:pt x="32" y="96"/>
                  </a:lnTo>
                  <a:lnTo>
                    <a:pt x="26" y="83"/>
                  </a:lnTo>
                  <a:lnTo>
                    <a:pt x="19" y="69"/>
                  </a:lnTo>
                  <a:lnTo>
                    <a:pt x="13" y="54"/>
                  </a:lnTo>
                  <a:lnTo>
                    <a:pt x="8" y="41"/>
                  </a:lnTo>
                  <a:lnTo>
                    <a:pt x="4" y="29"/>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31" name="Freeform 127"/>
            <p:cNvSpPr>
              <a:spLocks/>
            </p:cNvSpPr>
            <p:nvPr/>
          </p:nvSpPr>
          <p:spPr bwMode="auto">
            <a:xfrm>
              <a:off x="449" y="1325"/>
              <a:ext cx="221" cy="406"/>
            </a:xfrm>
            <a:custGeom>
              <a:avLst/>
              <a:gdLst>
                <a:gd name="T0" fmla="*/ 220 w 221"/>
                <a:gd name="T1" fmla="*/ 405 h 406"/>
                <a:gd name="T2" fmla="*/ 220 w 221"/>
                <a:gd name="T3" fmla="*/ 109 h 406"/>
                <a:gd name="T4" fmla="*/ 0 w 221"/>
                <a:gd name="T5" fmla="*/ 0 h 406"/>
                <a:gd name="T6" fmla="*/ 0 w 221"/>
                <a:gd name="T7" fmla="*/ 276 h 406"/>
                <a:gd name="T8" fmla="*/ 220 w 221"/>
                <a:gd name="T9" fmla="*/ 405 h 406"/>
              </a:gdLst>
              <a:ahLst/>
              <a:cxnLst>
                <a:cxn ang="0">
                  <a:pos x="T0" y="T1"/>
                </a:cxn>
                <a:cxn ang="0">
                  <a:pos x="T2" y="T3"/>
                </a:cxn>
                <a:cxn ang="0">
                  <a:pos x="T4" y="T5"/>
                </a:cxn>
                <a:cxn ang="0">
                  <a:pos x="T6" y="T7"/>
                </a:cxn>
                <a:cxn ang="0">
                  <a:pos x="T8" y="T9"/>
                </a:cxn>
              </a:cxnLst>
              <a:rect l="0" t="0" r="r" b="b"/>
              <a:pathLst>
                <a:path w="221" h="406">
                  <a:moveTo>
                    <a:pt x="220" y="405"/>
                  </a:moveTo>
                  <a:lnTo>
                    <a:pt x="220" y="109"/>
                  </a:lnTo>
                  <a:lnTo>
                    <a:pt x="0" y="0"/>
                  </a:lnTo>
                  <a:lnTo>
                    <a:pt x="0" y="276"/>
                  </a:lnTo>
                  <a:lnTo>
                    <a:pt x="220" y="40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32" name="Freeform 128"/>
            <p:cNvSpPr>
              <a:spLocks/>
            </p:cNvSpPr>
            <p:nvPr/>
          </p:nvSpPr>
          <p:spPr bwMode="auto">
            <a:xfrm>
              <a:off x="431" y="1576"/>
              <a:ext cx="239" cy="162"/>
            </a:xfrm>
            <a:custGeom>
              <a:avLst/>
              <a:gdLst>
                <a:gd name="T0" fmla="*/ 238 w 239"/>
                <a:gd name="T1" fmla="*/ 161 h 162"/>
                <a:gd name="T2" fmla="*/ 238 w 239"/>
                <a:gd name="T3" fmla="*/ 130 h 162"/>
                <a:gd name="T4" fmla="*/ 0 w 239"/>
                <a:gd name="T5" fmla="*/ 0 h 162"/>
                <a:gd name="T6" fmla="*/ 0 w 239"/>
                <a:gd name="T7" fmla="*/ 28 h 162"/>
                <a:gd name="T8" fmla="*/ 238 w 239"/>
                <a:gd name="T9" fmla="*/ 161 h 162"/>
              </a:gdLst>
              <a:ahLst/>
              <a:cxnLst>
                <a:cxn ang="0">
                  <a:pos x="T0" y="T1"/>
                </a:cxn>
                <a:cxn ang="0">
                  <a:pos x="T2" y="T3"/>
                </a:cxn>
                <a:cxn ang="0">
                  <a:pos x="T4" y="T5"/>
                </a:cxn>
                <a:cxn ang="0">
                  <a:pos x="T6" y="T7"/>
                </a:cxn>
                <a:cxn ang="0">
                  <a:pos x="T8" y="T9"/>
                </a:cxn>
              </a:cxnLst>
              <a:rect l="0" t="0" r="r" b="b"/>
              <a:pathLst>
                <a:path w="239" h="162">
                  <a:moveTo>
                    <a:pt x="238" y="161"/>
                  </a:moveTo>
                  <a:lnTo>
                    <a:pt x="238" y="130"/>
                  </a:lnTo>
                  <a:lnTo>
                    <a:pt x="0" y="0"/>
                  </a:lnTo>
                  <a:lnTo>
                    <a:pt x="0" y="28"/>
                  </a:lnTo>
                  <a:lnTo>
                    <a:pt x="238" y="161"/>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33" name="Freeform 129"/>
            <p:cNvSpPr>
              <a:spLocks/>
            </p:cNvSpPr>
            <p:nvPr/>
          </p:nvSpPr>
          <p:spPr bwMode="auto">
            <a:xfrm>
              <a:off x="427" y="1309"/>
              <a:ext cx="243" cy="144"/>
            </a:xfrm>
            <a:custGeom>
              <a:avLst/>
              <a:gdLst>
                <a:gd name="T0" fmla="*/ 242 w 243"/>
                <a:gd name="T1" fmla="*/ 143 h 144"/>
                <a:gd name="T2" fmla="*/ 242 w 243"/>
                <a:gd name="T3" fmla="*/ 113 h 144"/>
                <a:gd name="T4" fmla="*/ 0 w 243"/>
                <a:gd name="T5" fmla="*/ 0 h 144"/>
                <a:gd name="T6" fmla="*/ 0 w 243"/>
                <a:gd name="T7" fmla="*/ 29 h 144"/>
                <a:gd name="T8" fmla="*/ 242 w 243"/>
                <a:gd name="T9" fmla="*/ 143 h 144"/>
              </a:gdLst>
              <a:ahLst/>
              <a:cxnLst>
                <a:cxn ang="0">
                  <a:pos x="T0" y="T1"/>
                </a:cxn>
                <a:cxn ang="0">
                  <a:pos x="T2" y="T3"/>
                </a:cxn>
                <a:cxn ang="0">
                  <a:pos x="T4" y="T5"/>
                </a:cxn>
                <a:cxn ang="0">
                  <a:pos x="T6" y="T7"/>
                </a:cxn>
                <a:cxn ang="0">
                  <a:pos x="T8" y="T9"/>
                </a:cxn>
              </a:cxnLst>
              <a:rect l="0" t="0" r="r" b="b"/>
              <a:pathLst>
                <a:path w="243" h="144">
                  <a:moveTo>
                    <a:pt x="242" y="143"/>
                  </a:moveTo>
                  <a:lnTo>
                    <a:pt x="242" y="113"/>
                  </a:lnTo>
                  <a:lnTo>
                    <a:pt x="0" y="0"/>
                  </a:lnTo>
                  <a:lnTo>
                    <a:pt x="0" y="29"/>
                  </a:lnTo>
                  <a:lnTo>
                    <a:pt x="242" y="143"/>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34" name="Freeform 130"/>
            <p:cNvSpPr>
              <a:spLocks/>
            </p:cNvSpPr>
            <p:nvPr/>
          </p:nvSpPr>
          <p:spPr bwMode="auto">
            <a:xfrm>
              <a:off x="669" y="1589"/>
              <a:ext cx="452" cy="149"/>
            </a:xfrm>
            <a:custGeom>
              <a:avLst/>
              <a:gdLst>
                <a:gd name="T0" fmla="*/ 0 w 452"/>
                <a:gd name="T1" fmla="*/ 148 h 149"/>
                <a:gd name="T2" fmla="*/ 0 w 452"/>
                <a:gd name="T3" fmla="*/ 117 h 149"/>
                <a:gd name="T4" fmla="*/ 451 w 452"/>
                <a:gd name="T5" fmla="*/ 0 h 149"/>
                <a:gd name="T6" fmla="*/ 451 w 452"/>
                <a:gd name="T7" fmla="*/ 28 h 149"/>
                <a:gd name="T8" fmla="*/ 0 w 452"/>
                <a:gd name="T9" fmla="*/ 148 h 149"/>
              </a:gdLst>
              <a:ahLst/>
              <a:cxnLst>
                <a:cxn ang="0">
                  <a:pos x="T0" y="T1"/>
                </a:cxn>
                <a:cxn ang="0">
                  <a:pos x="T2" y="T3"/>
                </a:cxn>
                <a:cxn ang="0">
                  <a:pos x="T4" y="T5"/>
                </a:cxn>
                <a:cxn ang="0">
                  <a:pos x="T6" y="T7"/>
                </a:cxn>
                <a:cxn ang="0">
                  <a:pos x="T8" y="T9"/>
                </a:cxn>
              </a:cxnLst>
              <a:rect l="0" t="0" r="r" b="b"/>
              <a:pathLst>
                <a:path w="452" h="149">
                  <a:moveTo>
                    <a:pt x="0" y="148"/>
                  </a:moveTo>
                  <a:lnTo>
                    <a:pt x="0" y="117"/>
                  </a:lnTo>
                  <a:lnTo>
                    <a:pt x="451" y="0"/>
                  </a:lnTo>
                  <a:lnTo>
                    <a:pt x="451" y="28"/>
                  </a:lnTo>
                  <a:lnTo>
                    <a:pt x="0" y="148"/>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35" name="Freeform 131"/>
            <p:cNvSpPr>
              <a:spLocks/>
            </p:cNvSpPr>
            <p:nvPr/>
          </p:nvSpPr>
          <p:spPr bwMode="auto">
            <a:xfrm>
              <a:off x="667" y="1306"/>
              <a:ext cx="451" cy="148"/>
            </a:xfrm>
            <a:custGeom>
              <a:avLst/>
              <a:gdLst>
                <a:gd name="T0" fmla="*/ 0 w 451"/>
                <a:gd name="T1" fmla="*/ 147 h 148"/>
                <a:gd name="T2" fmla="*/ 0 w 451"/>
                <a:gd name="T3" fmla="*/ 117 h 148"/>
                <a:gd name="T4" fmla="*/ 450 w 451"/>
                <a:gd name="T5" fmla="*/ 0 h 148"/>
                <a:gd name="T6" fmla="*/ 450 w 451"/>
                <a:gd name="T7" fmla="*/ 27 h 148"/>
                <a:gd name="T8" fmla="*/ 0 w 451"/>
                <a:gd name="T9" fmla="*/ 147 h 148"/>
              </a:gdLst>
              <a:ahLst/>
              <a:cxnLst>
                <a:cxn ang="0">
                  <a:pos x="T0" y="T1"/>
                </a:cxn>
                <a:cxn ang="0">
                  <a:pos x="T2" y="T3"/>
                </a:cxn>
                <a:cxn ang="0">
                  <a:pos x="T4" y="T5"/>
                </a:cxn>
                <a:cxn ang="0">
                  <a:pos x="T6" y="T7"/>
                </a:cxn>
                <a:cxn ang="0">
                  <a:pos x="T8" y="T9"/>
                </a:cxn>
              </a:cxnLst>
              <a:rect l="0" t="0" r="r" b="b"/>
              <a:pathLst>
                <a:path w="451" h="148">
                  <a:moveTo>
                    <a:pt x="0" y="147"/>
                  </a:moveTo>
                  <a:lnTo>
                    <a:pt x="0" y="117"/>
                  </a:lnTo>
                  <a:lnTo>
                    <a:pt x="450" y="0"/>
                  </a:lnTo>
                  <a:lnTo>
                    <a:pt x="450" y="27"/>
                  </a:lnTo>
                  <a:lnTo>
                    <a:pt x="0" y="147"/>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36" name="Freeform 132"/>
            <p:cNvSpPr>
              <a:spLocks/>
            </p:cNvSpPr>
            <p:nvPr/>
          </p:nvSpPr>
          <p:spPr bwMode="auto">
            <a:xfrm>
              <a:off x="667" y="1340"/>
              <a:ext cx="454" cy="355"/>
            </a:xfrm>
            <a:custGeom>
              <a:avLst/>
              <a:gdLst>
                <a:gd name="T0" fmla="*/ 0 w 454"/>
                <a:gd name="T1" fmla="*/ 354 h 355"/>
                <a:gd name="T2" fmla="*/ 0 w 454"/>
                <a:gd name="T3" fmla="*/ 122 h 355"/>
                <a:gd name="T4" fmla="*/ 453 w 454"/>
                <a:gd name="T5" fmla="*/ 0 h 355"/>
                <a:gd name="T6" fmla="*/ 453 w 454"/>
                <a:gd name="T7" fmla="*/ 243 h 355"/>
                <a:gd name="T8" fmla="*/ 0 w 454"/>
                <a:gd name="T9" fmla="*/ 354 h 355"/>
              </a:gdLst>
              <a:ahLst/>
              <a:cxnLst>
                <a:cxn ang="0">
                  <a:pos x="T0" y="T1"/>
                </a:cxn>
                <a:cxn ang="0">
                  <a:pos x="T2" y="T3"/>
                </a:cxn>
                <a:cxn ang="0">
                  <a:pos x="T4" y="T5"/>
                </a:cxn>
                <a:cxn ang="0">
                  <a:pos x="T6" y="T7"/>
                </a:cxn>
                <a:cxn ang="0">
                  <a:pos x="T8" y="T9"/>
                </a:cxn>
              </a:cxnLst>
              <a:rect l="0" t="0" r="r" b="b"/>
              <a:pathLst>
                <a:path w="454" h="355">
                  <a:moveTo>
                    <a:pt x="0" y="354"/>
                  </a:moveTo>
                  <a:lnTo>
                    <a:pt x="0" y="122"/>
                  </a:lnTo>
                  <a:lnTo>
                    <a:pt x="453" y="0"/>
                  </a:lnTo>
                  <a:lnTo>
                    <a:pt x="453" y="243"/>
                  </a:lnTo>
                  <a:lnTo>
                    <a:pt x="0" y="354"/>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37" name="Freeform 133"/>
            <p:cNvSpPr>
              <a:spLocks/>
            </p:cNvSpPr>
            <p:nvPr/>
          </p:nvSpPr>
          <p:spPr bwMode="auto">
            <a:xfrm>
              <a:off x="610" y="1076"/>
              <a:ext cx="130" cy="174"/>
            </a:xfrm>
            <a:custGeom>
              <a:avLst/>
              <a:gdLst>
                <a:gd name="T0" fmla="*/ 31 w 130"/>
                <a:gd name="T1" fmla="*/ 17 h 174"/>
                <a:gd name="T2" fmla="*/ 34 w 130"/>
                <a:gd name="T3" fmla="*/ 26 h 174"/>
                <a:gd name="T4" fmla="*/ 39 w 130"/>
                <a:gd name="T5" fmla="*/ 40 h 174"/>
                <a:gd name="T6" fmla="*/ 42 w 130"/>
                <a:gd name="T7" fmla="*/ 53 h 174"/>
                <a:gd name="T8" fmla="*/ 43 w 130"/>
                <a:gd name="T9" fmla="*/ 64 h 174"/>
                <a:gd name="T10" fmla="*/ 47 w 130"/>
                <a:gd name="T11" fmla="*/ 78 h 174"/>
                <a:gd name="T12" fmla="*/ 53 w 130"/>
                <a:gd name="T13" fmla="*/ 93 h 174"/>
                <a:gd name="T14" fmla="*/ 59 w 130"/>
                <a:gd name="T15" fmla="*/ 104 h 174"/>
                <a:gd name="T16" fmla="*/ 64 w 130"/>
                <a:gd name="T17" fmla="*/ 109 h 174"/>
                <a:gd name="T18" fmla="*/ 71 w 130"/>
                <a:gd name="T19" fmla="*/ 122 h 174"/>
                <a:gd name="T20" fmla="*/ 79 w 130"/>
                <a:gd name="T21" fmla="*/ 137 h 174"/>
                <a:gd name="T22" fmla="*/ 84 w 130"/>
                <a:gd name="T23" fmla="*/ 149 h 174"/>
                <a:gd name="T24" fmla="*/ 86 w 130"/>
                <a:gd name="T25" fmla="*/ 150 h 174"/>
                <a:gd name="T26" fmla="*/ 89 w 130"/>
                <a:gd name="T27" fmla="*/ 149 h 174"/>
                <a:gd name="T28" fmla="*/ 95 w 130"/>
                <a:gd name="T29" fmla="*/ 149 h 174"/>
                <a:gd name="T30" fmla="*/ 101 w 130"/>
                <a:gd name="T31" fmla="*/ 149 h 174"/>
                <a:gd name="T32" fmla="*/ 106 w 130"/>
                <a:gd name="T33" fmla="*/ 150 h 174"/>
                <a:gd name="T34" fmla="*/ 113 w 130"/>
                <a:gd name="T35" fmla="*/ 154 h 174"/>
                <a:gd name="T36" fmla="*/ 121 w 130"/>
                <a:gd name="T37" fmla="*/ 159 h 174"/>
                <a:gd name="T38" fmla="*/ 127 w 130"/>
                <a:gd name="T39" fmla="*/ 164 h 174"/>
                <a:gd name="T40" fmla="*/ 128 w 130"/>
                <a:gd name="T41" fmla="*/ 168 h 174"/>
                <a:gd name="T42" fmla="*/ 123 w 130"/>
                <a:gd name="T43" fmla="*/ 171 h 174"/>
                <a:gd name="T44" fmla="*/ 115 w 130"/>
                <a:gd name="T45" fmla="*/ 173 h 174"/>
                <a:gd name="T46" fmla="*/ 106 w 130"/>
                <a:gd name="T47" fmla="*/ 173 h 174"/>
                <a:gd name="T48" fmla="*/ 96 w 130"/>
                <a:gd name="T49" fmla="*/ 171 h 174"/>
                <a:gd name="T50" fmla="*/ 90 w 130"/>
                <a:gd name="T51" fmla="*/ 169 h 174"/>
                <a:gd name="T52" fmla="*/ 87 w 130"/>
                <a:gd name="T53" fmla="*/ 168 h 174"/>
                <a:gd name="T54" fmla="*/ 84 w 130"/>
                <a:gd name="T55" fmla="*/ 167 h 174"/>
                <a:gd name="T56" fmla="*/ 81 w 130"/>
                <a:gd name="T57" fmla="*/ 167 h 174"/>
                <a:gd name="T58" fmla="*/ 70 w 130"/>
                <a:gd name="T59" fmla="*/ 158 h 174"/>
                <a:gd name="T60" fmla="*/ 56 w 130"/>
                <a:gd name="T61" fmla="*/ 143 h 174"/>
                <a:gd name="T62" fmla="*/ 43 w 130"/>
                <a:gd name="T63" fmla="*/ 130 h 174"/>
                <a:gd name="T64" fmla="*/ 36 w 130"/>
                <a:gd name="T65" fmla="*/ 122 h 174"/>
                <a:gd name="T66" fmla="*/ 33 w 130"/>
                <a:gd name="T67" fmla="*/ 115 h 174"/>
                <a:gd name="T68" fmla="*/ 32 w 130"/>
                <a:gd name="T69" fmla="*/ 107 h 174"/>
                <a:gd name="T70" fmla="*/ 30 w 130"/>
                <a:gd name="T71" fmla="*/ 96 h 174"/>
                <a:gd name="T72" fmla="*/ 25 w 130"/>
                <a:gd name="T73" fmla="*/ 80 h 174"/>
                <a:gd name="T74" fmla="*/ 16 w 130"/>
                <a:gd name="T75" fmla="*/ 56 h 174"/>
                <a:gd name="T76" fmla="*/ 5 w 130"/>
                <a:gd name="T77" fmla="*/ 32 h 174"/>
                <a:gd name="T78" fmla="*/ 0 w 130"/>
                <a:gd name="T79" fmla="*/ 13 h 174"/>
                <a:gd name="T80" fmla="*/ 0 w 130"/>
                <a:gd name="T81" fmla="*/ 5 h 174"/>
                <a:gd name="T82" fmla="*/ 4 w 130"/>
                <a:gd name="T83" fmla="*/ 3 h 174"/>
                <a:gd name="T84" fmla="*/ 8 w 130"/>
                <a:gd name="T85" fmla="*/ 1 h 174"/>
                <a:gd name="T86" fmla="*/ 12 w 130"/>
                <a:gd name="T87" fmla="*/ 0 h 174"/>
                <a:gd name="T88" fmla="*/ 31 w 130"/>
                <a:gd name="T89" fmla="*/ 1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174">
                  <a:moveTo>
                    <a:pt x="31" y="15"/>
                  </a:moveTo>
                  <a:lnTo>
                    <a:pt x="31" y="17"/>
                  </a:lnTo>
                  <a:lnTo>
                    <a:pt x="33" y="20"/>
                  </a:lnTo>
                  <a:lnTo>
                    <a:pt x="34" y="26"/>
                  </a:lnTo>
                  <a:lnTo>
                    <a:pt x="36" y="32"/>
                  </a:lnTo>
                  <a:lnTo>
                    <a:pt x="39" y="40"/>
                  </a:lnTo>
                  <a:lnTo>
                    <a:pt x="40" y="47"/>
                  </a:lnTo>
                  <a:lnTo>
                    <a:pt x="42" y="53"/>
                  </a:lnTo>
                  <a:lnTo>
                    <a:pt x="43" y="58"/>
                  </a:lnTo>
                  <a:lnTo>
                    <a:pt x="43" y="64"/>
                  </a:lnTo>
                  <a:lnTo>
                    <a:pt x="45" y="71"/>
                  </a:lnTo>
                  <a:lnTo>
                    <a:pt x="47" y="78"/>
                  </a:lnTo>
                  <a:lnTo>
                    <a:pt x="50" y="86"/>
                  </a:lnTo>
                  <a:lnTo>
                    <a:pt x="53" y="93"/>
                  </a:lnTo>
                  <a:lnTo>
                    <a:pt x="56" y="100"/>
                  </a:lnTo>
                  <a:lnTo>
                    <a:pt x="59" y="104"/>
                  </a:lnTo>
                  <a:lnTo>
                    <a:pt x="61" y="107"/>
                  </a:lnTo>
                  <a:lnTo>
                    <a:pt x="64" y="109"/>
                  </a:lnTo>
                  <a:lnTo>
                    <a:pt x="67" y="114"/>
                  </a:lnTo>
                  <a:lnTo>
                    <a:pt x="71" y="122"/>
                  </a:lnTo>
                  <a:lnTo>
                    <a:pt x="75" y="130"/>
                  </a:lnTo>
                  <a:lnTo>
                    <a:pt x="79" y="137"/>
                  </a:lnTo>
                  <a:lnTo>
                    <a:pt x="82" y="143"/>
                  </a:lnTo>
                  <a:lnTo>
                    <a:pt x="84" y="149"/>
                  </a:lnTo>
                  <a:lnTo>
                    <a:pt x="85" y="150"/>
                  </a:lnTo>
                  <a:lnTo>
                    <a:pt x="86" y="150"/>
                  </a:lnTo>
                  <a:lnTo>
                    <a:pt x="87" y="149"/>
                  </a:lnTo>
                  <a:lnTo>
                    <a:pt x="89" y="149"/>
                  </a:lnTo>
                  <a:lnTo>
                    <a:pt x="92" y="149"/>
                  </a:lnTo>
                  <a:lnTo>
                    <a:pt x="95" y="149"/>
                  </a:lnTo>
                  <a:lnTo>
                    <a:pt x="98" y="149"/>
                  </a:lnTo>
                  <a:lnTo>
                    <a:pt x="101" y="149"/>
                  </a:lnTo>
                  <a:lnTo>
                    <a:pt x="103" y="149"/>
                  </a:lnTo>
                  <a:lnTo>
                    <a:pt x="106" y="150"/>
                  </a:lnTo>
                  <a:lnTo>
                    <a:pt x="109" y="152"/>
                  </a:lnTo>
                  <a:lnTo>
                    <a:pt x="113" y="154"/>
                  </a:lnTo>
                  <a:lnTo>
                    <a:pt x="117" y="156"/>
                  </a:lnTo>
                  <a:lnTo>
                    <a:pt x="121" y="159"/>
                  </a:lnTo>
                  <a:lnTo>
                    <a:pt x="123" y="161"/>
                  </a:lnTo>
                  <a:lnTo>
                    <a:pt x="127" y="164"/>
                  </a:lnTo>
                  <a:lnTo>
                    <a:pt x="129" y="167"/>
                  </a:lnTo>
                  <a:lnTo>
                    <a:pt x="128" y="168"/>
                  </a:lnTo>
                  <a:lnTo>
                    <a:pt x="127" y="170"/>
                  </a:lnTo>
                  <a:lnTo>
                    <a:pt x="123" y="171"/>
                  </a:lnTo>
                  <a:lnTo>
                    <a:pt x="120" y="172"/>
                  </a:lnTo>
                  <a:lnTo>
                    <a:pt x="115" y="173"/>
                  </a:lnTo>
                  <a:lnTo>
                    <a:pt x="111" y="173"/>
                  </a:lnTo>
                  <a:lnTo>
                    <a:pt x="106" y="173"/>
                  </a:lnTo>
                  <a:lnTo>
                    <a:pt x="100" y="172"/>
                  </a:lnTo>
                  <a:lnTo>
                    <a:pt x="96" y="171"/>
                  </a:lnTo>
                  <a:lnTo>
                    <a:pt x="93" y="170"/>
                  </a:lnTo>
                  <a:lnTo>
                    <a:pt x="90" y="169"/>
                  </a:lnTo>
                  <a:lnTo>
                    <a:pt x="89" y="168"/>
                  </a:lnTo>
                  <a:lnTo>
                    <a:pt x="87" y="168"/>
                  </a:lnTo>
                  <a:lnTo>
                    <a:pt x="85" y="167"/>
                  </a:lnTo>
                  <a:lnTo>
                    <a:pt x="84" y="167"/>
                  </a:lnTo>
                  <a:lnTo>
                    <a:pt x="84" y="168"/>
                  </a:lnTo>
                  <a:lnTo>
                    <a:pt x="81" y="167"/>
                  </a:lnTo>
                  <a:lnTo>
                    <a:pt x="77" y="163"/>
                  </a:lnTo>
                  <a:lnTo>
                    <a:pt x="70" y="158"/>
                  </a:lnTo>
                  <a:lnTo>
                    <a:pt x="63" y="151"/>
                  </a:lnTo>
                  <a:lnTo>
                    <a:pt x="56" y="143"/>
                  </a:lnTo>
                  <a:lnTo>
                    <a:pt x="49" y="136"/>
                  </a:lnTo>
                  <a:lnTo>
                    <a:pt x="43" y="130"/>
                  </a:lnTo>
                  <a:lnTo>
                    <a:pt x="39" y="125"/>
                  </a:lnTo>
                  <a:lnTo>
                    <a:pt x="36" y="122"/>
                  </a:lnTo>
                  <a:lnTo>
                    <a:pt x="34" y="119"/>
                  </a:lnTo>
                  <a:lnTo>
                    <a:pt x="33" y="115"/>
                  </a:lnTo>
                  <a:lnTo>
                    <a:pt x="33" y="112"/>
                  </a:lnTo>
                  <a:lnTo>
                    <a:pt x="32" y="107"/>
                  </a:lnTo>
                  <a:lnTo>
                    <a:pt x="31" y="102"/>
                  </a:lnTo>
                  <a:lnTo>
                    <a:pt x="30" y="96"/>
                  </a:lnTo>
                  <a:lnTo>
                    <a:pt x="28" y="89"/>
                  </a:lnTo>
                  <a:lnTo>
                    <a:pt x="25" y="80"/>
                  </a:lnTo>
                  <a:lnTo>
                    <a:pt x="21" y="69"/>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38" name="Freeform 134"/>
            <p:cNvSpPr>
              <a:spLocks/>
            </p:cNvSpPr>
            <p:nvPr/>
          </p:nvSpPr>
          <p:spPr bwMode="auto">
            <a:xfrm>
              <a:off x="609" y="1076"/>
              <a:ext cx="134" cy="170"/>
            </a:xfrm>
            <a:custGeom>
              <a:avLst/>
              <a:gdLst>
                <a:gd name="T0" fmla="*/ 35 w 134"/>
                <a:gd name="T1" fmla="*/ 15 h 170"/>
                <a:gd name="T2" fmla="*/ 38 w 134"/>
                <a:gd name="T3" fmla="*/ 24 h 170"/>
                <a:gd name="T4" fmla="*/ 43 w 134"/>
                <a:gd name="T5" fmla="*/ 36 h 170"/>
                <a:gd name="T6" fmla="*/ 46 w 134"/>
                <a:gd name="T7" fmla="*/ 48 h 170"/>
                <a:gd name="T8" fmla="*/ 48 w 134"/>
                <a:gd name="T9" fmla="*/ 60 h 170"/>
                <a:gd name="T10" fmla="*/ 52 w 134"/>
                <a:gd name="T11" fmla="*/ 74 h 170"/>
                <a:gd name="T12" fmla="*/ 58 w 134"/>
                <a:gd name="T13" fmla="*/ 89 h 170"/>
                <a:gd name="T14" fmla="*/ 64 w 134"/>
                <a:gd name="T15" fmla="*/ 100 h 170"/>
                <a:gd name="T16" fmla="*/ 68 w 134"/>
                <a:gd name="T17" fmla="*/ 105 h 170"/>
                <a:gd name="T18" fmla="*/ 76 w 134"/>
                <a:gd name="T19" fmla="*/ 118 h 170"/>
                <a:gd name="T20" fmla="*/ 83 w 134"/>
                <a:gd name="T21" fmla="*/ 133 h 170"/>
                <a:gd name="T22" fmla="*/ 88 w 134"/>
                <a:gd name="T23" fmla="*/ 144 h 170"/>
                <a:gd name="T24" fmla="*/ 90 w 134"/>
                <a:gd name="T25" fmla="*/ 146 h 170"/>
                <a:gd name="T26" fmla="*/ 94 w 134"/>
                <a:gd name="T27" fmla="*/ 145 h 170"/>
                <a:gd name="T28" fmla="*/ 99 w 134"/>
                <a:gd name="T29" fmla="*/ 144 h 170"/>
                <a:gd name="T30" fmla="*/ 105 w 134"/>
                <a:gd name="T31" fmla="*/ 144 h 170"/>
                <a:gd name="T32" fmla="*/ 110 w 134"/>
                <a:gd name="T33" fmla="*/ 146 h 170"/>
                <a:gd name="T34" fmla="*/ 117 w 134"/>
                <a:gd name="T35" fmla="*/ 150 h 170"/>
                <a:gd name="T36" fmla="*/ 125 w 134"/>
                <a:gd name="T37" fmla="*/ 155 h 170"/>
                <a:gd name="T38" fmla="*/ 131 w 134"/>
                <a:gd name="T39" fmla="*/ 160 h 170"/>
                <a:gd name="T40" fmla="*/ 133 w 134"/>
                <a:gd name="T41" fmla="*/ 164 h 170"/>
                <a:gd name="T42" fmla="*/ 128 w 134"/>
                <a:gd name="T43" fmla="*/ 167 h 170"/>
                <a:gd name="T44" fmla="*/ 120 w 134"/>
                <a:gd name="T45" fmla="*/ 169 h 170"/>
                <a:gd name="T46" fmla="*/ 110 w 134"/>
                <a:gd name="T47" fmla="*/ 169 h 170"/>
                <a:gd name="T48" fmla="*/ 101 w 134"/>
                <a:gd name="T49" fmla="*/ 167 h 170"/>
                <a:gd name="T50" fmla="*/ 95 w 134"/>
                <a:gd name="T51" fmla="*/ 165 h 170"/>
                <a:gd name="T52" fmla="*/ 92 w 134"/>
                <a:gd name="T53" fmla="*/ 164 h 170"/>
                <a:gd name="T54" fmla="*/ 89 w 134"/>
                <a:gd name="T55" fmla="*/ 164 h 170"/>
                <a:gd name="T56" fmla="*/ 86 w 134"/>
                <a:gd name="T57" fmla="*/ 163 h 170"/>
                <a:gd name="T58" fmla="*/ 75 w 134"/>
                <a:gd name="T59" fmla="*/ 154 h 170"/>
                <a:gd name="T60" fmla="*/ 60 w 134"/>
                <a:gd name="T61" fmla="*/ 139 h 170"/>
                <a:gd name="T62" fmla="*/ 48 w 134"/>
                <a:gd name="T63" fmla="*/ 126 h 170"/>
                <a:gd name="T64" fmla="*/ 39 w 134"/>
                <a:gd name="T65" fmla="*/ 117 h 170"/>
                <a:gd name="T66" fmla="*/ 30 w 134"/>
                <a:gd name="T67" fmla="*/ 106 h 170"/>
                <a:gd name="T68" fmla="*/ 19 w 134"/>
                <a:gd name="T69" fmla="*/ 91 h 170"/>
                <a:gd name="T70" fmla="*/ 11 w 134"/>
                <a:gd name="T71" fmla="*/ 76 h 170"/>
                <a:gd name="T72" fmla="*/ 5 w 134"/>
                <a:gd name="T73" fmla="*/ 59 h 170"/>
                <a:gd name="T74" fmla="*/ 2 w 134"/>
                <a:gd name="T75" fmla="*/ 40 h 170"/>
                <a:gd name="T76" fmla="*/ 0 w 134"/>
                <a:gd name="T77" fmla="*/ 21 h 170"/>
                <a:gd name="T78" fmla="*/ 0 w 134"/>
                <a:gd name="T79" fmla="*/ 7 h 170"/>
                <a:gd name="T80" fmla="*/ 1 w 134"/>
                <a:gd name="T81" fmla="*/ 0 h 170"/>
                <a:gd name="T82" fmla="*/ 5 w 134"/>
                <a:gd name="T83" fmla="*/ 0 h 170"/>
                <a:gd name="T84" fmla="*/ 8 w 134"/>
                <a:gd name="T85" fmla="*/ 3 h 170"/>
                <a:gd name="T86" fmla="*/ 11 w 134"/>
                <a:gd name="T87" fmla="*/ 5 h 170"/>
                <a:gd name="T88" fmla="*/ 35 w 134"/>
                <a:gd name="T89" fmla="*/ 1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170">
                  <a:moveTo>
                    <a:pt x="35" y="14"/>
                  </a:moveTo>
                  <a:lnTo>
                    <a:pt x="35" y="15"/>
                  </a:lnTo>
                  <a:lnTo>
                    <a:pt x="37" y="18"/>
                  </a:lnTo>
                  <a:lnTo>
                    <a:pt x="38" y="24"/>
                  </a:lnTo>
                  <a:lnTo>
                    <a:pt x="41" y="30"/>
                  </a:lnTo>
                  <a:lnTo>
                    <a:pt x="43" y="36"/>
                  </a:lnTo>
                  <a:lnTo>
                    <a:pt x="44" y="42"/>
                  </a:lnTo>
                  <a:lnTo>
                    <a:pt x="46" y="48"/>
                  </a:lnTo>
                  <a:lnTo>
                    <a:pt x="47" y="54"/>
                  </a:lnTo>
                  <a:lnTo>
                    <a:pt x="48" y="60"/>
                  </a:lnTo>
                  <a:lnTo>
                    <a:pt x="49" y="66"/>
                  </a:lnTo>
                  <a:lnTo>
                    <a:pt x="52" y="74"/>
                  </a:lnTo>
                  <a:lnTo>
                    <a:pt x="55" y="82"/>
                  </a:lnTo>
                  <a:lnTo>
                    <a:pt x="58" y="89"/>
                  </a:lnTo>
                  <a:lnTo>
                    <a:pt x="60" y="96"/>
                  </a:lnTo>
                  <a:lnTo>
                    <a:pt x="64" y="100"/>
                  </a:lnTo>
                  <a:lnTo>
                    <a:pt x="66" y="102"/>
                  </a:lnTo>
                  <a:lnTo>
                    <a:pt x="68" y="105"/>
                  </a:lnTo>
                  <a:lnTo>
                    <a:pt x="72" y="110"/>
                  </a:lnTo>
                  <a:lnTo>
                    <a:pt x="76" y="118"/>
                  </a:lnTo>
                  <a:lnTo>
                    <a:pt x="80" y="126"/>
                  </a:lnTo>
                  <a:lnTo>
                    <a:pt x="83" y="133"/>
                  </a:lnTo>
                  <a:lnTo>
                    <a:pt x="87" y="139"/>
                  </a:lnTo>
                  <a:lnTo>
                    <a:pt x="88" y="144"/>
                  </a:lnTo>
                  <a:lnTo>
                    <a:pt x="90" y="146"/>
                  </a:lnTo>
                  <a:lnTo>
                    <a:pt x="90" y="146"/>
                  </a:lnTo>
                  <a:lnTo>
                    <a:pt x="92" y="146"/>
                  </a:lnTo>
                  <a:lnTo>
                    <a:pt x="94" y="145"/>
                  </a:lnTo>
                  <a:lnTo>
                    <a:pt x="97" y="144"/>
                  </a:lnTo>
                  <a:lnTo>
                    <a:pt x="99" y="144"/>
                  </a:lnTo>
                  <a:lnTo>
                    <a:pt x="103" y="144"/>
                  </a:lnTo>
                  <a:lnTo>
                    <a:pt x="105" y="144"/>
                  </a:lnTo>
                  <a:lnTo>
                    <a:pt x="108" y="145"/>
                  </a:lnTo>
                  <a:lnTo>
                    <a:pt x="110" y="146"/>
                  </a:lnTo>
                  <a:lnTo>
                    <a:pt x="114" y="148"/>
                  </a:lnTo>
                  <a:lnTo>
                    <a:pt x="117" y="150"/>
                  </a:lnTo>
                  <a:lnTo>
                    <a:pt x="121" y="152"/>
                  </a:lnTo>
                  <a:lnTo>
                    <a:pt x="125" y="155"/>
                  </a:lnTo>
                  <a:lnTo>
                    <a:pt x="128" y="157"/>
                  </a:lnTo>
                  <a:lnTo>
                    <a:pt x="131" y="160"/>
                  </a:lnTo>
                  <a:lnTo>
                    <a:pt x="133" y="162"/>
                  </a:lnTo>
                  <a:lnTo>
                    <a:pt x="133" y="164"/>
                  </a:lnTo>
                  <a:lnTo>
                    <a:pt x="131" y="166"/>
                  </a:lnTo>
                  <a:lnTo>
                    <a:pt x="128" y="167"/>
                  </a:lnTo>
                  <a:lnTo>
                    <a:pt x="124" y="168"/>
                  </a:lnTo>
                  <a:lnTo>
                    <a:pt x="120" y="169"/>
                  </a:lnTo>
                  <a:lnTo>
                    <a:pt x="115" y="169"/>
                  </a:lnTo>
                  <a:lnTo>
                    <a:pt x="110" y="169"/>
                  </a:lnTo>
                  <a:lnTo>
                    <a:pt x="105" y="168"/>
                  </a:lnTo>
                  <a:lnTo>
                    <a:pt x="101" y="167"/>
                  </a:lnTo>
                  <a:lnTo>
                    <a:pt x="98" y="166"/>
                  </a:lnTo>
                  <a:lnTo>
                    <a:pt x="95" y="165"/>
                  </a:lnTo>
                  <a:lnTo>
                    <a:pt x="94" y="164"/>
                  </a:lnTo>
                  <a:lnTo>
                    <a:pt x="92" y="164"/>
                  </a:lnTo>
                  <a:lnTo>
                    <a:pt x="90" y="163"/>
                  </a:lnTo>
                  <a:lnTo>
                    <a:pt x="89" y="164"/>
                  </a:lnTo>
                  <a:lnTo>
                    <a:pt x="88" y="164"/>
                  </a:lnTo>
                  <a:lnTo>
                    <a:pt x="86" y="163"/>
                  </a:lnTo>
                  <a:lnTo>
                    <a:pt x="81" y="160"/>
                  </a:lnTo>
                  <a:lnTo>
                    <a:pt x="75" y="154"/>
                  </a:lnTo>
                  <a:lnTo>
                    <a:pt x="68" y="147"/>
                  </a:lnTo>
                  <a:lnTo>
                    <a:pt x="60" y="139"/>
                  </a:lnTo>
                  <a:lnTo>
                    <a:pt x="54" y="132"/>
                  </a:lnTo>
                  <a:lnTo>
                    <a:pt x="48" y="126"/>
                  </a:lnTo>
                  <a:lnTo>
                    <a:pt x="44" y="121"/>
                  </a:lnTo>
                  <a:lnTo>
                    <a:pt x="39" y="117"/>
                  </a:lnTo>
                  <a:lnTo>
                    <a:pt x="35" y="112"/>
                  </a:lnTo>
                  <a:lnTo>
                    <a:pt x="30" y="106"/>
                  </a:lnTo>
                  <a:lnTo>
                    <a:pt x="24" y="99"/>
                  </a:lnTo>
                  <a:lnTo>
                    <a:pt x="19" y="91"/>
                  </a:lnTo>
                  <a:lnTo>
                    <a:pt x="14" y="84"/>
                  </a:lnTo>
                  <a:lnTo>
                    <a:pt x="11" y="76"/>
                  </a:lnTo>
                  <a:lnTo>
                    <a:pt x="7" y="67"/>
                  </a:lnTo>
                  <a:lnTo>
                    <a:pt x="5" y="59"/>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39" name="Freeform 135"/>
            <p:cNvSpPr>
              <a:spLocks/>
            </p:cNvSpPr>
            <p:nvPr/>
          </p:nvSpPr>
          <p:spPr bwMode="auto">
            <a:xfrm>
              <a:off x="430" y="1348"/>
              <a:ext cx="240" cy="347"/>
            </a:xfrm>
            <a:custGeom>
              <a:avLst/>
              <a:gdLst>
                <a:gd name="T0" fmla="*/ 239 w 240"/>
                <a:gd name="T1" fmla="*/ 346 h 347"/>
                <a:gd name="T2" fmla="*/ 239 w 240"/>
                <a:gd name="T3" fmla="*/ 113 h 347"/>
                <a:gd name="T4" fmla="*/ 0 w 240"/>
                <a:gd name="T5" fmla="*/ 0 h 347"/>
                <a:gd name="T6" fmla="*/ 0 w 240"/>
                <a:gd name="T7" fmla="*/ 216 h 347"/>
                <a:gd name="T8" fmla="*/ 239 w 240"/>
                <a:gd name="T9" fmla="*/ 346 h 347"/>
              </a:gdLst>
              <a:ahLst/>
              <a:cxnLst>
                <a:cxn ang="0">
                  <a:pos x="T0" y="T1"/>
                </a:cxn>
                <a:cxn ang="0">
                  <a:pos x="T2" y="T3"/>
                </a:cxn>
                <a:cxn ang="0">
                  <a:pos x="T4" y="T5"/>
                </a:cxn>
                <a:cxn ang="0">
                  <a:pos x="T6" y="T7"/>
                </a:cxn>
                <a:cxn ang="0">
                  <a:pos x="T8" y="T9"/>
                </a:cxn>
              </a:cxnLst>
              <a:rect l="0" t="0" r="r" b="b"/>
              <a:pathLst>
                <a:path w="240" h="347">
                  <a:moveTo>
                    <a:pt x="239" y="346"/>
                  </a:moveTo>
                  <a:lnTo>
                    <a:pt x="239" y="113"/>
                  </a:lnTo>
                  <a:lnTo>
                    <a:pt x="0" y="0"/>
                  </a:lnTo>
                  <a:lnTo>
                    <a:pt x="0" y="216"/>
                  </a:lnTo>
                  <a:lnTo>
                    <a:pt x="239" y="346"/>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40" name="Freeform 136"/>
            <p:cNvSpPr>
              <a:spLocks/>
            </p:cNvSpPr>
            <p:nvPr/>
          </p:nvSpPr>
          <p:spPr bwMode="auto">
            <a:xfrm>
              <a:off x="593" y="1226"/>
              <a:ext cx="194" cy="83"/>
            </a:xfrm>
            <a:custGeom>
              <a:avLst/>
              <a:gdLst>
                <a:gd name="T0" fmla="*/ 193 w 194"/>
                <a:gd name="T1" fmla="*/ 14 h 83"/>
                <a:gd name="T2" fmla="*/ 67 w 194"/>
                <a:gd name="T3" fmla="*/ 82 h 83"/>
                <a:gd name="T4" fmla="*/ 0 w 194"/>
                <a:gd name="T5" fmla="*/ 67 h 83"/>
                <a:gd name="T6" fmla="*/ 125 w 194"/>
                <a:gd name="T7" fmla="*/ 0 h 83"/>
                <a:gd name="T8" fmla="*/ 193 w 194"/>
                <a:gd name="T9" fmla="*/ 14 h 83"/>
              </a:gdLst>
              <a:ahLst/>
              <a:cxnLst>
                <a:cxn ang="0">
                  <a:pos x="T0" y="T1"/>
                </a:cxn>
                <a:cxn ang="0">
                  <a:pos x="T2" y="T3"/>
                </a:cxn>
                <a:cxn ang="0">
                  <a:pos x="T4" y="T5"/>
                </a:cxn>
                <a:cxn ang="0">
                  <a:pos x="T6" y="T7"/>
                </a:cxn>
                <a:cxn ang="0">
                  <a:pos x="T8" y="T9"/>
                </a:cxn>
              </a:cxnLst>
              <a:rect l="0" t="0" r="r" b="b"/>
              <a:pathLst>
                <a:path w="194" h="83">
                  <a:moveTo>
                    <a:pt x="193" y="14"/>
                  </a:moveTo>
                  <a:lnTo>
                    <a:pt x="67" y="82"/>
                  </a:lnTo>
                  <a:lnTo>
                    <a:pt x="0" y="67"/>
                  </a:lnTo>
                  <a:lnTo>
                    <a:pt x="125" y="0"/>
                  </a:lnTo>
                  <a:lnTo>
                    <a:pt x="193" y="14"/>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41" name="Freeform 137"/>
            <p:cNvSpPr>
              <a:spLocks/>
            </p:cNvSpPr>
            <p:nvPr/>
          </p:nvSpPr>
          <p:spPr bwMode="auto">
            <a:xfrm>
              <a:off x="508" y="1060"/>
              <a:ext cx="215" cy="214"/>
            </a:xfrm>
            <a:custGeom>
              <a:avLst/>
              <a:gdLst>
                <a:gd name="T0" fmla="*/ 44 w 215"/>
                <a:gd name="T1" fmla="*/ 20 h 214"/>
                <a:gd name="T2" fmla="*/ 50 w 215"/>
                <a:gd name="T3" fmla="*/ 34 h 214"/>
                <a:gd name="T4" fmla="*/ 60 w 215"/>
                <a:gd name="T5" fmla="*/ 54 h 214"/>
                <a:gd name="T6" fmla="*/ 68 w 215"/>
                <a:gd name="T7" fmla="*/ 74 h 214"/>
                <a:gd name="T8" fmla="*/ 73 w 215"/>
                <a:gd name="T9" fmla="*/ 88 h 214"/>
                <a:gd name="T10" fmla="*/ 79 w 215"/>
                <a:gd name="T11" fmla="*/ 103 h 214"/>
                <a:gd name="T12" fmla="*/ 85 w 215"/>
                <a:gd name="T13" fmla="*/ 119 h 214"/>
                <a:gd name="T14" fmla="*/ 91 w 215"/>
                <a:gd name="T15" fmla="*/ 129 h 214"/>
                <a:gd name="T16" fmla="*/ 100 w 215"/>
                <a:gd name="T17" fmla="*/ 134 h 214"/>
                <a:gd name="T18" fmla="*/ 121 w 215"/>
                <a:gd name="T19" fmla="*/ 149 h 214"/>
                <a:gd name="T20" fmla="*/ 145 w 215"/>
                <a:gd name="T21" fmla="*/ 168 h 214"/>
                <a:gd name="T22" fmla="*/ 162 w 215"/>
                <a:gd name="T23" fmla="*/ 183 h 214"/>
                <a:gd name="T24" fmla="*/ 165 w 215"/>
                <a:gd name="T25" fmla="*/ 184 h 214"/>
                <a:gd name="T26" fmla="*/ 169 w 215"/>
                <a:gd name="T27" fmla="*/ 184 h 214"/>
                <a:gd name="T28" fmla="*/ 173 w 215"/>
                <a:gd name="T29" fmla="*/ 184 h 214"/>
                <a:gd name="T30" fmla="*/ 179 w 215"/>
                <a:gd name="T31" fmla="*/ 184 h 214"/>
                <a:gd name="T32" fmla="*/ 186 w 215"/>
                <a:gd name="T33" fmla="*/ 186 h 214"/>
                <a:gd name="T34" fmla="*/ 195 w 215"/>
                <a:gd name="T35" fmla="*/ 190 h 214"/>
                <a:gd name="T36" fmla="*/ 204 w 215"/>
                <a:gd name="T37" fmla="*/ 196 h 214"/>
                <a:gd name="T38" fmla="*/ 211 w 215"/>
                <a:gd name="T39" fmla="*/ 202 h 214"/>
                <a:gd name="T40" fmla="*/ 214 w 215"/>
                <a:gd name="T41" fmla="*/ 208 h 214"/>
                <a:gd name="T42" fmla="*/ 209 w 215"/>
                <a:gd name="T43" fmla="*/ 212 h 214"/>
                <a:gd name="T44" fmla="*/ 201 w 215"/>
                <a:gd name="T45" fmla="*/ 213 h 214"/>
                <a:gd name="T46" fmla="*/ 189 w 215"/>
                <a:gd name="T47" fmla="*/ 212 h 214"/>
                <a:gd name="T48" fmla="*/ 177 w 215"/>
                <a:gd name="T49" fmla="*/ 208 h 214"/>
                <a:gd name="T50" fmla="*/ 170 w 215"/>
                <a:gd name="T51" fmla="*/ 206 h 214"/>
                <a:gd name="T52" fmla="*/ 165 w 215"/>
                <a:gd name="T53" fmla="*/ 204 h 214"/>
                <a:gd name="T54" fmla="*/ 161 w 215"/>
                <a:gd name="T55" fmla="*/ 203 h 214"/>
                <a:gd name="T56" fmla="*/ 156 w 215"/>
                <a:gd name="T57" fmla="*/ 203 h 214"/>
                <a:gd name="T58" fmla="*/ 141 w 215"/>
                <a:gd name="T59" fmla="*/ 199 h 214"/>
                <a:gd name="T60" fmla="*/ 122 w 215"/>
                <a:gd name="T61" fmla="*/ 190 h 214"/>
                <a:gd name="T62" fmla="*/ 104 w 215"/>
                <a:gd name="T63" fmla="*/ 181 h 214"/>
                <a:gd name="T64" fmla="*/ 91 w 215"/>
                <a:gd name="T65" fmla="*/ 172 h 214"/>
                <a:gd name="T66" fmla="*/ 76 w 215"/>
                <a:gd name="T67" fmla="*/ 159 h 214"/>
                <a:gd name="T68" fmla="*/ 59 w 215"/>
                <a:gd name="T69" fmla="*/ 141 h 214"/>
                <a:gd name="T70" fmla="*/ 44 w 215"/>
                <a:gd name="T71" fmla="*/ 120 h 214"/>
                <a:gd name="T72" fmla="*/ 32 w 215"/>
                <a:gd name="T73" fmla="*/ 98 h 214"/>
                <a:gd name="T74" fmla="*/ 19 w 215"/>
                <a:gd name="T75" fmla="*/ 71 h 214"/>
                <a:gd name="T76" fmla="*/ 8 w 215"/>
                <a:gd name="T77" fmla="*/ 43 h 214"/>
                <a:gd name="T78" fmla="*/ 0 w 215"/>
                <a:gd name="T79" fmla="*/ 22 h 214"/>
                <a:gd name="T80" fmla="*/ 0 w 215"/>
                <a:gd name="T81" fmla="*/ 11 h 214"/>
                <a:gd name="T82" fmla="*/ 2 w 215"/>
                <a:gd name="T83" fmla="*/ 5 h 214"/>
                <a:gd name="T84" fmla="*/ 6 w 215"/>
                <a:gd name="T85" fmla="*/ 3 h 214"/>
                <a:gd name="T86" fmla="*/ 11 w 215"/>
                <a:gd name="T87" fmla="*/ 1 h 214"/>
                <a:gd name="T88" fmla="*/ 42 w 215"/>
                <a:gd name="T89" fmla="*/ 1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5" h="214">
                  <a:moveTo>
                    <a:pt x="42" y="18"/>
                  </a:moveTo>
                  <a:lnTo>
                    <a:pt x="44" y="20"/>
                  </a:lnTo>
                  <a:lnTo>
                    <a:pt x="47" y="26"/>
                  </a:lnTo>
                  <a:lnTo>
                    <a:pt x="50" y="34"/>
                  </a:lnTo>
                  <a:lnTo>
                    <a:pt x="55" y="44"/>
                  </a:lnTo>
                  <a:lnTo>
                    <a:pt x="60" y="54"/>
                  </a:lnTo>
                  <a:lnTo>
                    <a:pt x="65" y="65"/>
                  </a:lnTo>
                  <a:lnTo>
                    <a:pt x="68" y="74"/>
                  </a:lnTo>
                  <a:lnTo>
                    <a:pt x="72" y="81"/>
                  </a:lnTo>
                  <a:lnTo>
                    <a:pt x="73" y="88"/>
                  </a:lnTo>
                  <a:lnTo>
                    <a:pt x="76" y="96"/>
                  </a:lnTo>
                  <a:lnTo>
                    <a:pt x="79" y="103"/>
                  </a:lnTo>
                  <a:lnTo>
                    <a:pt x="82" y="111"/>
                  </a:lnTo>
                  <a:lnTo>
                    <a:pt x="85" y="119"/>
                  </a:lnTo>
                  <a:lnTo>
                    <a:pt x="89" y="125"/>
                  </a:lnTo>
                  <a:lnTo>
                    <a:pt x="91" y="129"/>
                  </a:lnTo>
                  <a:lnTo>
                    <a:pt x="95" y="131"/>
                  </a:lnTo>
                  <a:lnTo>
                    <a:pt x="100" y="134"/>
                  </a:lnTo>
                  <a:lnTo>
                    <a:pt x="109" y="140"/>
                  </a:lnTo>
                  <a:lnTo>
                    <a:pt x="121" y="149"/>
                  </a:lnTo>
                  <a:lnTo>
                    <a:pt x="133" y="159"/>
                  </a:lnTo>
                  <a:lnTo>
                    <a:pt x="145" y="168"/>
                  </a:lnTo>
                  <a:lnTo>
                    <a:pt x="155" y="177"/>
                  </a:lnTo>
                  <a:lnTo>
                    <a:pt x="162" y="183"/>
                  </a:lnTo>
                  <a:lnTo>
                    <a:pt x="165" y="184"/>
                  </a:lnTo>
                  <a:lnTo>
                    <a:pt x="165" y="184"/>
                  </a:lnTo>
                  <a:lnTo>
                    <a:pt x="166" y="184"/>
                  </a:lnTo>
                  <a:lnTo>
                    <a:pt x="169" y="184"/>
                  </a:lnTo>
                  <a:lnTo>
                    <a:pt x="171" y="184"/>
                  </a:lnTo>
                  <a:lnTo>
                    <a:pt x="173" y="184"/>
                  </a:lnTo>
                  <a:lnTo>
                    <a:pt x="177" y="184"/>
                  </a:lnTo>
                  <a:lnTo>
                    <a:pt x="179" y="184"/>
                  </a:lnTo>
                  <a:lnTo>
                    <a:pt x="183" y="184"/>
                  </a:lnTo>
                  <a:lnTo>
                    <a:pt x="186" y="186"/>
                  </a:lnTo>
                  <a:lnTo>
                    <a:pt x="190" y="189"/>
                  </a:lnTo>
                  <a:lnTo>
                    <a:pt x="195" y="190"/>
                  </a:lnTo>
                  <a:lnTo>
                    <a:pt x="200" y="194"/>
                  </a:lnTo>
                  <a:lnTo>
                    <a:pt x="204" y="196"/>
                  </a:lnTo>
                  <a:lnTo>
                    <a:pt x="208" y="200"/>
                  </a:lnTo>
                  <a:lnTo>
                    <a:pt x="211" y="202"/>
                  </a:lnTo>
                  <a:lnTo>
                    <a:pt x="214" y="206"/>
                  </a:lnTo>
                  <a:lnTo>
                    <a:pt x="214" y="208"/>
                  </a:lnTo>
                  <a:lnTo>
                    <a:pt x="212" y="210"/>
                  </a:lnTo>
                  <a:lnTo>
                    <a:pt x="209" y="212"/>
                  </a:lnTo>
                  <a:lnTo>
                    <a:pt x="206" y="213"/>
                  </a:lnTo>
                  <a:lnTo>
                    <a:pt x="201" y="213"/>
                  </a:lnTo>
                  <a:lnTo>
                    <a:pt x="195" y="213"/>
                  </a:lnTo>
                  <a:lnTo>
                    <a:pt x="189" y="212"/>
                  </a:lnTo>
                  <a:lnTo>
                    <a:pt x="183" y="210"/>
                  </a:lnTo>
                  <a:lnTo>
                    <a:pt x="177" y="208"/>
                  </a:lnTo>
                  <a:lnTo>
                    <a:pt x="173" y="207"/>
                  </a:lnTo>
                  <a:lnTo>
                    <a:pt x="170" y="206"/>
                  </a:lnTo>
                  <a:lnTo>
                    <a:pt x="166" y="204"/>
                  </a:lnTo>
                  <a:lnTo>
                    <a:pt x="165" y="204"/>
                  </a:lnTo>
                  <a:lnTo>
                    <a:pt x="162" y="203"/>
                  </a:lnTo>
                  <a:lnTo>
                    <a:pt x="161" y="203"/>
                  </a:lnTo>
                  <a:lnTo>
                    <a:pt x="159" y="204"/>
                  </a:lnTo>
                  <a:lnTo>
                    <a:pt x="156" y="203"/>
                  </a:lnTo>
                  <a:lnTo>
                    <a:pt x="150" y="201"/>
                  </a:lnTo>
                  <a:lnTo>
                    <a:pt x="141" y="199"/>
                  </a:lnTo>
                  <a:lnTo>
                    <a:pt x="133" y="195"/>
                  </a:lnTo>
                  <a:lnTo>
                    <a:pt x="122" y="190"/>
                  </a:lnTo>
                  <a:lnTo>
                    <a:pt x="113" y="185"/>
                  </a:lnTo>
                  <a:lnTo>
                    <a:pt x="104" y="181"/>
                  </a:lnTo>
                  <a:lnTo>
                    <a:pt x="97" y="177"/>
                  </a:lnTo>
                  <a:lnTo>
                    <a:pt x="91" y="172"/>
                  </a:lnTo>
                  <a:lnTo>
                    <a:pt x="85" y="166"/>
                  </a:lnTo>
                  <a:lnTo>
                    <a:pt x="76" y="159"/>
                  </a:lnTo>
                  <a:lnTo>
                    <a:pt x="67" y="150"/>
                  </a:lnTo>
                  <a:lnTo>
                    <a:pt x="59" y="141"/>
                  </a:lnTo>
                  <a:lnTo>
                    <a:pt x="51" y="131"/>
                  </a:lnTo>
                  <a:lnTo>
                    <a:pt x="44" y="120"/>
                  </a:lnTo>
                  <a:lnTo>
                    <a:pt x="38" y="110"/>
                  </a:lnTo>
                  <a:lnTo>
                    <a:pt x="32" y="98"/>
                  </a:lnTo>
                  <a:lnTo>
                    <a:pt x="26" y="86"/>
                  </a:lnTo>
                  <a:lnTo>
                    <a:pt x="19" y="71"/>
                  </a:lnTo>
                  <a:lnTo>
                    <a:pt x="13" y="57"/>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42" name="Freeform 138"/>
            <p:cNvSpPr>
              <a:spLocks/>
            </p:cNvSpPr>
            <p:nvPr/>
          </p:nvSpPr>
          <p:spPr bwMode="auto">
            <a:xfrm>
              <a:off x="606" y="1074"/>
              <a:ext cx="135" cy="174"/>
            </a:xfrm>
            <a:custGeom>
              <a:avLst/>
              <a:gdLst>
                <a:gd name="T0" fmla="*/ 36 w 135"/>
                <a:gd name="T1" fmla="*/ 16 h 174"/>
                <a:gd name="T2" fmla="*/ 39 w 135"/>
                <a:gd name="T3" fmla="*/ 25 h 174"/>
                <a:gd name="T4" fmla="*/ 43 w 135"/>
                <a:gd name="T5" fmla="*/ 39 h 174"/>
                <a:gd name="T6" fmla="*/ 46 w 135"/>
                <a:gd name="T7" fmla="*/ 53 h 174"/>
                <a:gd name="T8" fmla="*/ 48 w 135"/>
                <a:gd name="T9" fmla="*/ 63 h 174"/>
                <a:gd name="T10" fmla="*/ 52 w 135"/>
                <a:gd name="T11" fmla="*/ 77 h 174"/>
                <a:gd name="T12" fmla="*/ 58 w 135"/>
                <a:gd name="T13" fmla="*/ 93 h 174"/>
                <a:gd name="T14" fmla="*/ 64 w 135"/>
                <a:gd name="T15" fmla="*/ 104 h 174"/>
                <a:gd name="T16" fmla="*/ 69 w 135"/>
                <a:gd name="T17" fmla="*/ 109 h 174"/>
                <a:gd name="T18" fmla="*/ 76 w 135"/>
                <a:gd name="T19" fmla="*/ 121 h 174"/>
                <a:gd name="T20" fmla="*/ 84 w 135"/>
                <a:gd name="T21" fmla="*/ 137 h 174"/>
                <a:gd name="T22" fmla="*/ 89 w 135"/>
                <a:gd name="T23" fmla="*/ 148 h 174"/>
                <a:gd name="T24" fmla="*/ 91 w 135"/>
                <a:gd name="T25" fmla="*/ 149 h 174"/>
                <a:gd name="T26" fmla="*/ 95 w 135"/>
                <a:gd name="T27" fmla="*/ 149 h 174"/>
                <a:gd name="T28" fmla="*/ 100 w 135"/>
                <a:gd name="T29" fmla="*/ 149 h 174"/>
                <a:gd name="T30" fmla="*/ 106 w 135"/>
                <a:gd name="T31" fmla="*/ 149 h 174"/>
                <a:gd name="T32" fmla="*/ 111 w 135"/>
                <a:gd name="T33" fmla="*/ 150 h 174"/>
                <a:gd name="T34" fmla="*/ 118 w 135"/>
                <a:gd name="T35" fmla="*/ 154 h 174"/>
                <a:gd name="T36" fmla="*/ 126 w 135"/>
                <a:gd name="T37" fmla="*/ 159 h 174"/>
                <a:gd name="T38" fmla="*/ 132 w 135"/>
                <a:gd name="T39" fmla="*/ 164 h 174"/>
                <a:gd name="T40" fmla="*/ 134 w 135"/>
                <a:gd name="T41" fmla="*/ 168 h 174"/>
                <a:gd name="T42" fmla="*/ 129 w 135"/>
                <a:gd name="T43" fmla="*/ 171 h 174"/>
                <a:gd name="T44" fmla="*/ 121 w 135"/>
                <a:gd name="T45" fmla="*/ 173 h 174"/>
                <a:gd name="T46" fmla="*/ 110 w 135"/>
                <a:gd name="T47" fmla="*/ 172 h 174"/>
                <a:gd name="T48" fmla="*/ 102 w 135"/>
                <a:gd name="T49" fmla="*/ 170 h 174"/>
                <a:gd name="T50" fmla="*/ 96 w 135"/>
                <a:gd name="T51" fmla="*/ 168 h 174"/>
                <a:gd name="T52" fmla="*/ 92 w 135"/>
                <a:gd name="T53" fmla="*/ 167 h 174"/>
                <a:gd name="T54" fmla="*/ 90 w 135"/>
                <a:gd name="T55" fmla="*/ 167 h 174"/>
                <a:gd name="T56" fmla="*/ 87 w 135"/>
                <a:gd name="T57" fmla="*/ 167 h 174"/>
                <a:gd name="T58" fmla="*/ 75 w 135"/>
                <a:gd name="T59" fmla="*/ 157 h 174"/>
                <a:gd name="T60" fmla="*/ 61 w 135"/>
                <a:gd name="T61" fmla="*/ 143 h 174"/>
                <a:gd name="T62" fmla="*/ 48 w 135"/>
                <a:gd name="T63" fmla="*/ 130 h 174"/>
                <a:gd name="T64" fmla="*/ 40 w 135"/>
                <a:gd name="T65" fmla="*/ 121 h 174"/>
                <a:gd name="T66" fmla="*/ 29 w 135"/>
                <a:gd name="T67" fmla="*/ 109 h 174"/>
                <a:gd name="T68" fmla="*/ 19 w 135"/>
                <a:gd name="T69" fmla="*/ 95 h 174"/>
                <a:gd name="T70" fmla="*/ 10 w 135"/>
                <a:gd name="T71" fmla="*/ 79 h 174"/>
                <a:gd name="T72" fmla="*/ 5 w 135"/>
                <a:gd name="T73" fmla="*/ 63 h 174"/>
                <a:gd name="T74" fmla="*/ 2 w 135"/>
                <a:gd name="T75" fmla="*/ 43 h 174"/>
                <a:gd name="T76" fmla="*/ 0 w 135"/>
                <a:gd name="T77" fmla="*/ 25 h 174"/>
                <a:gd name="T78" fmla="*/ 0 w 135"/>
                <a:gd name="T79" fmla="*/ 11 h 174"/>
                <a:gd name="T80" fmla="*/ 2 w 135"/>
                <a:gd name="T81" fmla="*/ 4 h 174"/>
                <a:gd name="T82" fmla="*/ 6 w 135"/>
                <a:gd name="T83" fmla="*/ 1 h 174"/>
                <a:gd name="T84" fmla="*/ 11 w 135"/>
                <a:gd name="T85" fmla="*/ 0 h 174"/>
                <a:gd name="T86" fmla="*/ 17 w 135"/>
                <a:gd name="T87" fmla="*/ 0 h 174"/>
                <a:gd name="T88" fmla="*/ 35 w 135"/>
                <a:gd name="T89" fmla="*/ 1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74">
                  <a:moveTo>
                    <a:pt x="35" y="15"/>
                  </a:moveTo>
                  <a:lnTo>
                    <a:pt x="36" y="16"/>
                  </a:lnTo>
                  <a:lnTo>
                    <a:pt x="37" y="20"/>
                  </a:lnTo>
                  <a:lnTo>
                    <a:pt x="39" y="25"/>
                  </a:lnTo>
                  <a:lnTo>
                    <a:pt x="41" y="32"/>
                  </a:lnTo>
                  <a:lnTo>
                    <a:pt x="43" y="39"/>
                  </a:lnTo>
                  <a:lnTo>
                    <a:pt x="45" y="46"/>
                  </a:lnTo>
                  <a:lnTo>
                    <a:pt x="46" y="53"/>
                  </a:lnTo>
                  <a:lnTo>
                    <a:pt x="47" y="58"/>
                  </a:lnTo>
                  <a:lnTo>
                    <a:pt x="48" y="63"/>
                  </a:lnTo>
                  <a:lnTo>
                    <a:pt x="50" y="70"/>
                  </a:lnTo>
                  <a:lnTo>
                    <a:pt x="52" y="77"/>
                  </a:lnTo>
                  <a:lnTo>
                    <a:pt x="55" y="85"/>
                  </a:lnTo>
                  <a:lnTo>
                    <a:pt x="58" y="93"/>
                  </a:lnTo>
                  <a:lnTo>
                    <a:pt x="61" y="99"/>
                  </a:lnTo>
                  <a:lnTo>
                    <a:pt x="64" y="104"/>
                  </a:lnTo>
                  <a:lnTo>
                    <a:pt x="66" y="106"/>
                  </a:lnTo>
                  <a:lnTo>
                    <a:pt x="69" y="109"/>
                  </a:lnTo>
                  <a:lnTo>
                    <a:pt x="72" y="114"/>
                  </a:lnTo>
                  <a:lnTo>
                    <a:pt x="76" y="121"/>
                  </a:lnTo>
                  <a:lnTo>
                    <a:pt x="81" y="129"/>
                  </a:lnTo>
                  <a:lnTo>
                    <a:pt x="84" y="137"/>
                  </a:lnTo>
                  <a:lnTo>
                    <a:pt x="87" y="143"/>
                  </a:lnTo>
                  <a:lnTo>
                    <a:pt x="89" y="148"/>
                  </a:lnTo>
                  <a:lnTo>
                    <a:pt x="90" y="149"/>
                  </a:lnTo>
                  <a:lnTo>
                    <a:pt x="91" y="149"/>
                  </a:lnTo>
                  <a:lnTo>
                    <a:pt x="93" y="149"/>
                  </a:lnTo>
                  <a:lnTo>
                    <a:pt x="95" y="149"/>
                  </a:lnTo>
                  <a:lnTo>
                    <a:pt x="98" y="149"/>
                  </a:lnTo>
                  <a:lnTo>
                    <a:pt x="100" y="149"/>
                  </a:lnTo>
                  <a:lnTo>
                    <a:pt x="104" y="148"/>
                  </a:lnTo>
                  <a:lnTo>
                    <a:pt x="106" y="149"/>
                  </a:lnTo>
                  <a:lnTo>
                    <a:pt x="109" y="149"/>
                  </a:lnTo>
                  <a:lnTo>
                    <a:pt x="111" y="150"/>
                  </a:lnTo>
                  <a:lnTo>
                    <a:pt x="115" y="151"/>
                  </a:lnTo>
                  <a:lnTo>
                    <a:pt x="118" y="154"/>
                  </a:lnTo>
                  <a:lnTo>
                    <a:pt x="122" y="156"/>
                  </a:lnTo>
                  <a:lnTo>
                    <a:pt x="126" y="159"/>
                  </a:lnTo>
                  <a:lnTo>
                    <a:pt x="129" y="161"/>
                  </a:lnTo>
                  <a:lnTo>
                    <a:pt x="132" y="164"/>
                  </a:lnTo>
                  <a:lnTo>
                    <a:pt x="134" y="167"/>
                  </a:lnTo>
                  <a:lnTo>
                    <a:pt x="134" y="168"/>
                  </a:lnTo>
                  <a:lnTo>
                    <a:pt x="132" y="169"/>
                  </a:lnTo>
                  <a:lnTo>
                    <a:pt x="129" y="171"/>
                  </a:lnTo>
                  <a:lnTo>
                    <a:pt x="125" y="172"/>
                  </a:lnTo>
                  <a:lnTo>
                    <a:pt x="121" y="173"/>
                  </a:lnTo>
                  <a:lnTo>
                    <a:pt x="116" y="173"/>
                  </a:lnTo>
                  <a:lnTo>
                    <a:pt x="110" y="172"/>
                  </a:lnTo>
                  <a:lnTo>
                    <a:pt x="106" y="172"/>
                  </a:lnTo>
                  <a:lnTo>
                    <a:pt x="102" y="170"/>
                  </a:lnTo>
                  <a:lnTo>
                    <a:pt x="99" y="169"/>
                  </a:lnTo>
                  <a:lnTo>
                    <a:pt x="96" y="168"/>
                  </a:lnTo>
                  <a:lnTo>
                    <a:pt x="93" y="168"/>
                  </a:lnTo>
                  <a:lnTo>
                    <a:pt x="92" y="167"/>
                  </a:lnTo>
                  <a:lnTo>
                    <a:pt x="91" y="167"/>
                  </a:lnTo>
                  <a:lnTo>
                    <a:pt x="90" y="167"/>
                  </a:lnTo>
                  <a:lnTo>
                    <a:pt x="88" y="168"/>
                  </a:lnTo>
                  <a:lnTo>
                    <a:pt x="87" y="167"/>
                  </a:lnTo>
                  <a:lnTo>
                    <a:pt x="81" y="163"/>
                  </a:lnTo>
                  <a:lnTo>
                    <a:pt x="75" y="157"/>
                  </a:lnTo>
                  <a:lnTo>
                    <a:pt x="69" y="150"/>
                  </a:lnTo>
                  <a:lnTo>
                    <a:pt x="61" y="143"/>
                  </a:lnTo>
                  <a:lnTo>
                    <a:pt x="54" y="136"/>
                  </a:lnTo>
                  <a:lnTo>
                    <a:pt x="48" y="130"/>
                  </a:lnTo>
                  <a:lnTo>
                    <a:pt x="44" y="125"/>
                  </a:lnTo>
                  <a:lnTo>
                    <a:pt x="40" y="121"/>
                  </a:lnTo>
                  <a:lnTo>
                    <a:pt x="35" y="115"/>
                  </a:lnTo>
                  <a:lnTo>
                    <a:pt x="29" y="109"/>
                  </a:lnTo>
                  <a:lnTo>
                    <a:pt x="24" y="102"/>
                  </a:lnTo>
                  <a:lnTo>
                    <a:pt x="19" y="95"/>
                  </a:lnTo>
                  <a:lnTo>
                    <a:pt x="14" y="87"/>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43" name="Freeform 139"/>
            <p:cNvSpPr>
              <a:spLocks/>
            </p:cNvSpPr>
            <p:nvPr/>
          </p:nvSpPr>
          <p:spPr bwMode="auto">
            <a:xfrm>
              <a:off x="701" y="1258"/>
              <a:ext cx="192" cy="92"/>
            </a:xfrm>
            <a:custGeom>
              <a:avLst/>
              <a:gdLst>
                <a:gd name="T0" fmla="*/ 0 w 192"/>
                <a:gd name="T1" fmla="*/ 0 h 92"/>
                <a:gd name="T2" fmla="*/ 0 w 192"/>
                <a:gd name="T3" fmla="*/ 50 h 92"/>
                <a:gd name="T4" fmla="*/ 191 w 192"/>
                <a:gd name="T5" fmla="*/ 91 h 92"/>
                <a:gd name="T6" fmla="*/ 191 w 192"/>
                <a:gd name="T7" fmla="*/ 40 h 92"/>
                <a:gd name="T8" fmla="*/ 0 w 192"/>
                <a:gd name="T9" fmla="*/ 0 h 92"/>
              </a:gdLst>
              <a:ahLst/>
              <a:cxnLst>
                <a:cxn ang="0">
                  <a:pos x="T0" y="T1"/>
                </a:cxn>
                <a:cxn ang="0">
                  <a:pos x="T2" y="T3"/>
                </a:cxn>
                <a:cxn ang="0">
                  <a:pos x="T4" y="T5"/>
                </a:cxn>
                <a:cxn ang="0">
                  <a:pos x="T6" y="T7"/>
                </a:cxn>
                <a:cxn ang="0">
                  <a:pos x="T8" y="T9"/>
                </a:cxn>
              </a:cxnLst>
              <a:rect l="0" t="0" r="r" b="b"/>
              <a:pathLst>
                <a:path w="192" h="92">
                  <a:moveTo>
                    <a:pt x="0" y="0"/>
                  </a:moveTo>
                  <a:lnTo>
                    <a:pt x="0" y="50"/>
                  </a:lnTo>
                  <a:lnTo>
                    <a:pt x="191" y="91"/>
                  </a:lnTo>
                  <a:lnTo>
                    <a:pt x="191" y="40"/>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44" name="Freeform 140"/>
            <p:cNvSpPr>
              <a:spLocks/>
            </p:cNvSpPr>
            <p:nvPr/>
          </p:nvSpPr>
          <p:spPr bwMode="auto">
            <a:xfrm>
              <a:off x="892" y="1251"/>
              <a:ext cx="60" cy="99"/>
            </a:xfrm>
            <a:custGeom>
              <a:avLst/>
              <a:gdLst>
                <a:gd name="T0" fmla="*/ 0 w 60"/>
                <a:gd name="T1" fmla="*/ 47 h 99"/>
                <a:gd name="T2" fmla="*/ 0 w 60"/>
                <a:gd name="T3" fmla="*/ 98 h 99"/>
                <a:gd name="T4" fmla="*/ 59 w 60"/>
                <a:gd name="T5" fmla="*/ 43 h 99"/>
                <a:gd name="T6" fmla="*/ 59 w 60"/>
                <a:gd name="T7" fmla="*/ 0 h 99"/>
                <a:gd name="T8" fmla="*/ 0 w 60"/>
                <a:gd name="T9" fmla="*/ 47 h 99"/>
              </a:gdLst>
              <a:ahLst/>
              <a:cxnLst>
                <a:cxn ang="0">
                  <a:pos x="T0" y="T1"/>
                </a:cxn>
                <a:cxn ang="0">
                  <a:pos x="T2" y="T3"/>
                </a:cxn>
                <a:cxn ang="0">
                  <a:pos x="T4" y="T5"/>
                </a:cxn>
                <a:cxn ang="0">
                  <a:pos x="T6" y="T7"/>
                </a:cxn>
                <a:cxn ang="0">
                  <a:pos x="T8" y="T9"/>
                </a:cxn>
              </a:cxnLst>
              <a:rect l="0" t="0" r="r" b="b"/>
              <a:pathLst>
                <a:path w="60" h="99">
                  <a:moveTo>
                    <a:pt x="0" y="47"/>
                  </a:moveTo>
                  <a:lnTo>
                    <a:pt x="0" y="98"/>
                  </a:lnTo>
                  <a:lnTo>
                    <a:pt x="59" y="43"/>
                  </a:lnTo>
                  <a:lnTo>
                    <a:pt x="59" y="0"/>
                  </a:lnTo>
                  <a:lnTo>
                    <a:pt x="0" y="4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45" name="Freeform 141"/>
            <p:cNvSpPr>
              <a:spLocks/>
            </p:cNvSpPr>
            <p:nvPr/>
          </p:nvSpPr>
          <p:spPr bwMode="auto">
            <a:xfrm>
              <a:off x="701" y="1212"/>
              <a:ext cx="250" cy="87"/>
            </a:xfrm>
            <a:custGeom>
              <a:avLst/>
              <a:gdLst>
                <a:gd name="T0" fmla="*/ 79 w 250"/>
                <a:gd name="T1" fmla="*/ 0 h 87"/>
                <a:gd name="T2" fmla="*/ 0 w 250"/>
                <a:gd name="T3" fmla="*/ 45 h 87"/>
                <a:gd name="T4" fmla="*/ 191 w 250"/>
                <a:gd name="T5" fmla="*/ 86 h 87"/>
                <a:gd name="T6" fmla="*/ 249 w 250"/>
                <a:gd name="T7" fmla="*/ 39 h 87"/>
                <a:gd name="T8" fmla="*/ 79 w 250"/>
                <a:gd name="T9" fmla="*/ 0 h 87"/>
              </a:gdLst>
              <a:ahLst/>
              <a:cxnLst>
                <a:cxn ang="0">
                  <a:pos x="T0" y="T1"/>
                </a:cxn>
                <a:cxn ang="0">
                  <a:pos x="T2" y="T3"/>
                </a:cxn>
                <a:cxn ang="0">
                  <a:pos x="T4" y="T5"/>
                </a:cxn>
                <a:cxn ang="0">
                  <a:pos x="T6" y="T7"/>
                </a:cxn>
                <a:cxn ang="0">
                  <a:pos x="T8" y="T9"/>
                </a:cxn>
              </a:cxnLst>
              <a:rect l="0" t="0" r="r" b="b"/>
              <a:pathLst>
                <a:path w="250" h="87">
                  <a:moveTo>
                    <a:pt x="79" y="0"/>
                  </a:moveTo>
                  <a:lnTo>
                    <a:pt x="0" y="45"/>
                  </a:lnTo>
                  <a:lnTo>
                    <a:pt x="191" y="86"/>
                  </a:lnTo>
                  <a:lnTo>
                    <a:pt x="249" y="39"/>
                  </a:lnTo>
                  <a:lnTo>
                    <a:pt x="79"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46" name="Freeform 142"/>
            <p:cNvSpPr>
              <a:spLocks/>
            </p:cNvSpPr>
            <p:nvPr/>
          </p:nvSpPr>
          <p:spPr bwMode="auto">
            <a:xfrm>
              <a:off x="735" y="1093"/>
              <a:ext cx="31" cy="134"/>
            </a:xfrm>
            <a:custGeom>
              <a:avLst/>
              <a:gdLst>
                <a:gd name="T0" fmla="*/ 30 w 31"/>
                <a:gd name="T1" fmla="*/ 0 h 134"/>
                <a:gd name="T2" fmla="*/ 29 w 31"/>
                <a:gd name="T3" fmla="*/ 0 h 134"/>
                <a:gd name="T4" fmla="*/ 27 w 31"/>
                <a:gd name="T5" fmla="*/ 3 h 134"/>
                <a:gd name="T6" fmla="*/ 24 w 31"/>
                <a:gd name="T7" fmla="*/ 6 h 134"/>
                <a:gd name="T8" fmla="*/ 21 w 31"/>
                <a:gd name="T9" fmla="*/ 12 h 134"/>
                <a:gd name="T10" fmla="*/ 17 w 31"/>
                <a:gd name="T11" fmla="*/ 21 h 134"/>
                <a:gd name="T12" fmla="*/ 13 w 31"/>
                <a:gd name="T13" fmla="*/ 31 h 134"/>
                <a:gd name="T14" fmla="*/ 9 w 31"/>
                <a:gd name="T15" fmla="*/ 44 h 134"/>
                <a:gd name="T16" fmla="*/ 6 w 31"/>
                <a:gd name="T17" fmla="*/ 60 h 134"/>
                <a:gd name="T18" fmla="*/ 2 w 31"/>
                <a:gd name="T19" fmla="*/ 76 h 134"/>
                <a:gd name="T20" fmla="*/ 0 w 31"/>
                <a:gd name="T21" fmla="*/ 91 h 134"/>
                <a:gd name="T22" fmla="*/ 0 w 31"/>
                <a:gd name="T23" fmla="*/ 104 h 134"/>
                <a:gd name="T24" fmla="*/ 0 w 31"/>
                <a:gd name="T25" fmla="*/ 114 h 134"/>
                <a:gd name="T26" fmla="*/ 0 w 31"/>
                <a:gd name="T27" fmla="*/ 122 h 134"/>
                <a:gd name="T28" fmla="*/ 1 w 31"/>
                <a:gd name="T29" fmla="*/ 128 h 134"/>
                <a:gd name="T30" fmla="*/ 2 w 31"/>
                <a:gd name="T31" fmla="*/ 132 h 134"/>
                <a:gd name="T32" fmla="*/ 2 w 31"/>
                <a:gd name="T33" fmla="*/ 133 h 134"/>
                <a:gd name="T34" fmla="*/ 30 w 31"/>
                <a:gd name="T35"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134">
                  <a:moveTo>
                    <a:pt x="30" y="0"/>
                  </a:moveTo>
                  <a:lnTo>
                    <a:pt x="29" y="0"/>
                  </a:lnTo>
                  <a:lnTo>
                    <a:pt x="27" y="3"/>
                  </a:lnTo>
                  <a:lnTo>
                    <a:pt x="24" y="6"/>
                  </a:lnTo>
                  <a:lnTo>
                    <a:pt x="21" y="12"/>
                  </a:lnTo>
                  <a:lnTo>
                    <a:pt x="17" y="21"/>
                  </a:lnTo>
                  <a:lnTo>
                    <a:pt x="13" y="31"/>
                  </a:lnTo>
                  <a:lnTo>
                    <a:pt x="9" y="44"/>
                  </a:lnTo>
                  <a:lnTo>
                    <a:pt x="6" y="60"/>
                  </a:lnTo>
                  <a:lnTo>
                    <a:pt x="2" y="76"/>
                  </a:lnTo>
                  <a:lnTo>
                    <a:pt x="0" y="91"/>
                  </a:lnTo>
                  <a:lnTo>
                    <a:pt x="0" y="104"/>
                  </a:lnTo>
                  <a:lnTo>
                    <a:pt x="0" y="114"/>
                  </a:lnTo>
                  <a:lnTo>
                    <a:pt x="0" y="122"/>
                  </a:lnTo>
                  <a:lnTo>
                    <a:pt x="1" y="128"/>
                  </a:lnTo>
                  <a:lnTo>
                    <a:pt x="2" y="132"/>
                  </a:lnTo>
                  <a:lnTo>
                    <a:pt x="2" y="133"/>
                  </a:lnTo>
                  <a:lnTo>
                    <a:pt x="3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47" name="Freeform 143"/>
            <p:cNvSpPr>
              <a:spLocks/>
            </p:cNvSpPr>
            <p:nvPr/>
          </p:nvSpPr>
          <p:spPr bwMode="auto">
            <a:xfrm>
              <a:off x="764" y="1156"/>
              <a:ext cx="117" cy="117"/>
            </a:xfrm>
            <a:custGeom>
              <a:avLst/>
              <a:gdLst>
                <a:gd name="T0" fmla="*/ 58 w 117"/>
                <a:gd name="T1" fmla="*/ 116 h 117"/>
                <a:gd name="T2" fmla="*/ 69 w 117"/>
                <a:gd name="T3" fmla="*/ 116 h 117"/>
                <a:gd name="T4" fmla="*/ 81 w 117"/>
                <a:gd name="T5" fmla="*/ 113 h 117"/>
                <a:gd name="T6" fmla="*/ 90 w 117"/>
                <a:gd name="T7" fmla="*/ 109 h 117"/>
                <a:gd name="T8" fmla="*/ 98 w 117"/>
                <a:gd name="T9" fmla="*/ 102 h 117"/>
                <a:gd name="T10" fmla="*/ 105 w 117"/>
                <a:gd name="T11" fmla="*/ 94 h 117"/>
                <a:gd name="T12" fmla="*/ 111 w 117"/>
                <a:gd name="T13" fmla="*/ 85 h 117"/>
                <a:gd name="T14" fmla="*/ 115 w 117"/>
                <a:gd name="T15" fmla="*/ 74 h 117"/>
                <a:gd name="T16" fmla="*/ 116 w 117"/>
                <a:gd name="T17" fmla="*/ 63 h 117"/>
                <a:gd name="T18" fmla="*/ 115 w 117"/>
                <a:gd name="T19" fmla="*/ 51 h 117"/>
                <a:gd name="T20" fmla="*/ 111 w 117"/>
                <a:gd name="T21" fmla="*/ 40 h 117"/>
                <a:gd name="T22" fmla="*/ 105 w 117"/>
                <a:gd name="T23" fmla="*/ 29 h 117"/>
                <a:gd name="T24" fmla="*/ 98 w 117"/>
                <a:gd name="T25" fmla="*/ 20 h 117"/>
                <a:gd name="T26" fmla="*/ 90 w 117"/>
                <a:gd name="T27" fmla="*/ 12 h 117"/>
                <a:gd name="T28" fmla="*/ 81 w 117"/>
                <a:gd name="T29" fmla="*/ 6 h 117"/>
                <a:gd name="T30" fmla="*/ 69 w 117"/>
                <a:gd name="T31" fmla="*/ 2 h 117"/>
                <a:gd name="T32" fmla="*/ 58 w 117"/>
                <a:gd name="T33" fmla="*/ 0 h 117"/>
                <a:gd name="T34" fmla="*/ 46 w 117"/>
                <a:gd name="T35" fmla="*/ 0 h 117"/>
                <a:gd name="T36" fmla="*/ 35 w 117"/>
                <a:gd name="T37" fmla="*/ 2 h 117"/>
                <a:gd name="T38" fmla="*/ 25 w 117"/>
                <a:gd name="T39" fmla="*/ 6 h 117"/>
                <a:gd name="T40" fmla="*/ 17 w 117"/>
                <a:gd name="T41" fmla="*/ 13 h 117"/>
                <a:gd name="T42" fmla="*/ 10 w 117"/>
                <a:gd name="T43" fmla="*/ 21 h 117"/>
                <a:gd name="T44" fmla="*/ 5 w 117"/>
                <a:gd name="T45" fmla="*/ 30 h 117"/>
                <a:gd name="T46" fmla="*/ 1 w 117"/>
                <a:gd name="T47" fmla="*/ 41 h 117"/>
                <a:gd name="T48" fmla="*/ 0 w 117"/>
                <a:gd name="T49" fmla="*/ 52 h 117"/>
                <a:gd name="T50" fmla="*/ 1 w 117"/>
                <a:gd name="T51" fmla="*/ 64 h 117"/>
                <a:gd name="T52" fmla="*/ 5 w 117"/>
                <a:gd name="T53" fmla="*/ 75 h 117"/>
                <a:gd name="T54" fmla="*/ 10 w 117"/>
                <a:gd name="T55" fmla="*/ 86 h 117"/>
                <a:gd name="T56" fmla="*/ 17 w 117"/>
                <a:gd name="T57" fmla="*/ 95 h 117"/>
                <a:gd name="T58" fmla="*/ 25 w 117"/>
                <a:gd name="T59" fmla="*/ 103 h 117"/>
                <a:gd name="T60" fmla="*/ 35 w 117"/>
                <a:gd name="T61" fmla="*/ 109 h 117"/>
                <a:gd name="T62" fmla="*/ 46 w 117"/>
                <a:gd name="T63" fmla="*/ 113 h 117"/>
                <a:gd name="T64" fmla="*/ 58 w 117"/>
                <a:gd name="T65" fmla="*/ 1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48" name="Freeform 144"/>
            <p:cNvSpPr>
              <a:spLocks/>
            </p:cNvSpPr>
            <p:nvPr/>
          </p:nvSpPr>
          <p:spPr bwMode="auto">
            <a:xfrm>
              <a:off x="732" y="1078"/>
              <a:ext cx="164" cy="191"/>
            </a:xfrm>
            <a:custGeom>
              <a:avLst/>
              <a:gdLst>
                <a:gd name="T0" fmla="*/ 124 w 164"/>
                <a:gd name="T1" fmla="*/ 47 h 191"/>
                <a:gd name="T2" fmla="*/ 73 w 164"/>
                <a:gd name="T3" fmla="*/ 11 h 191"/>
                <a:gd name="T4" fmla="*/ 35 w 164"/>
                <a:gd name="T5" fmla="*/ 0 h 191"/>
                <a:gd name="T6" fmla="*/ 0 w 164"/>
                <a:gd name="T7" fmla="*/ 178 h 191"/>
                <a:gd name="T8" fmla="*/ 38 w 164"/>
                <a:gd name="T9" fmla="*/ 190 h 191"/>
                <a:gd name="T10" fmla="*/ 98 w 164"/>
                <a:gd name="T11" fmla="*/ 174 h 191"/>
                <a:gd name="T12" fmla="*/ 138 w 164"/>
                <a:gd name="T13" fmla="*/ 185 h 191"/>
                <a:gd name="T14" fmla="*/ 163 w 164"/>
                <a:gd name="T15" fmla="*/ 60 h 191"/>
                <a:gd name="T16" fmla="*/ 124 w 164"/>
                <a:gd name="T17" fmla="*/ 4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91">
                  <a:moveTo>
                    <a:pt x="124" y="47"/>
                  </a:moveTo>
                  <a:lnTo>
                    <a:pt x="73" y="11"/>
                  </a:lnTo>
                  <a:lnTo>
                    <a:pt x="35" y="0"/>
                  </a:lnTo>
                  <a:lnTo>
                    <a:pt x="0" y="178"/>
                  </a:lnTo>
                  <a:lnTo>
                    <a:pt x="38" y="190"/>
                  </a:lnTo>
                  <a:lnTo>
                    <a:pt x="98" y="174"/>
                  </a:lnTo>
                  <a:lnTo>
                    <a:pt x="138" y="185"/>
                  </a:lnTo>
                  <a:lnTo>
                    <a:pt x="163" y="60"/>
                  </a:lnTo>
                  <a:lnTo>
                    <a:pt x="124" y="4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49" name="Freeform 145"/>
            <p:cNvSpPr>
              <a:spLocks/>
            </p:cNvSpPr>
            <p:nvPr/>
          </p:nvSpPr>
          <p:spPr bwMode="auto">
            <a:xfrm>
              <a:off x="870" y="1125"/>
              <a:ext cx="60" cy="139"/>
            </a:xfrm>
            <a:custGeom>
              <a:avLst/>
              <a:gdLst>
                <a:gd name="T0" fmla="*/ 24 w 60"/>
                <a:gd name="T1" fmla="*/ 13 h 139"/>
                <a:gd name="T2" fmla="*/ 0 w 60"/>
                <a:gd name="T3" fmla="*/ 138 h 139"/>
                <a:gd name="T4" fmla="*/ 40 w 60"/>
                <a:gd name="T5" fmla="*/ 109 h 139"/>
                <a:gd name="T6" fmla="*/ 59 w 60"/>
                <a:gd name="T7" fmla="*/ 0 h 139"/>
                <a:gd name="T8" fmla="*/ 24 w 60"/>
                <a:gd name="T9" fmla="*/ 13 h 139"/>
              </a:gdLst>
              <a:ahLst/>
              <a:cxnLst>
                <a:cxn ang="0">
                  <a:pos x="T0" y="T1"/>
                </a:cxn>
                <a:cxn ang="0">
                  <a:pos x="T2" y="T3"/>
                </a:cxn>
                <a:cxn ang="0">
                  <a:pos x="T4" y="T5"/>
                </a:cxn>
                <a:cxn ang="0">
                  <a:pos x="T6" y="T7"/>
                </a:cxn>
                <a:cxn ang="0">
                  <a:pos x="T8" y="T9"/>
                </a:cxn>
              </a:cxnLst>
              <a:rect l="0" t="0" r="r" b="b"/>
              <a:pathLst>
                <a:path w="60" h="139">
                  <a:moveTo>
                    <a:pt x="24" y="13"/>
                  </a:moveTo>
                  <a:lnTo>
                    <a:pt x="0" y="138"/>
                  </a:lnTo>
                  <a:lnTo>
                    <a:pt x="40" y="109"/>
                  </a:lnTo>
                  <a:lnTo>
                    <a:pt x="59" y="0"/>
                  </a:lnTo>
                  <a:lnTo>
                    <a:pt x="24" y="13"/>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50" name="Freeform 146"/>
            <p:cNvSpPr>
              <a:spLocks/>
            </p:cNvSpPr>
            <p:nvPr/>
          </p:nvSpPr>
          <p:spPr bwMode="auto">
            <a:xfrm>
              <a:off x="832" y="1135"/>
              <a:ext cx="54" cy="123"/>
            </a:xfrm>
            <a:custGeom>
              <a:avLst/>
              <a:gdLst>
                <a:gd name="T0" fmla="*/ 53 w 54"/>
                <a:gd name="T1" fmla="*/ 7 h 123"/>
                <a:gd name="T2" fmla="*/ 24 w 54"/>
                <a:gd name="T3" fmla="*/ 0 h 123"/>
                <a:gd name="T4" fmla="*/ 0 w 54"/>
                <a:gd name="T5" fmla="*/ 111 h 123"/>
                <a:gd name="T6" fmla="*/ 32 w 54"/>
                <a:gd name="T7" fmla="*/ 122 h 123"/>
                <a:gd name="T8" fmla="*/ 53 w 54"/>
                <a:gd name="T9" fmla="*/ 7 h 123"/>
              </a:gdLst>
              <a:ahLst/>
              <a:cxnLst>
                <a:cxn ang="0">
                  <a:pos x="T0" y="T1"/>
                </a:cxn>
                <a:cxn ang="0">
                  <a:pos x="T2" y="T3"/>
                </a:cxn>
                <a:cxn ang="0">
                  <a:pos x="T4" y="T5"/>
                </a:cxn>
                <a:cxn ang="0">
                  <a:pos x="T6" y="T7"/>
                </a:cxn>
                <a:cxn ang="0">
                  <a:pos x="T8" y="T9"/>
                </a:cxn>
              </a:cxnLst>
              <a:rect l="0" t="0" r="r" b="b"/>
              <a:pathLst>
                <a:path w="54" h="123">
                  <a:moveTo>
                    <a:pt x="53" y="7"/>
                  </a:moveTo>
                  <a:lnTo>
                    <a:pt x="24" y="0"/>
                  </a:lnTo>
                  <a:lnTo>
                    <a:pt x="0" y="111"/>
                  </a:lnTo>
                  <a:lnTo>
                    <a:pt x="32" y="122"/>
                  </a:lnTo>
                  <a:lnTo>
                    <a:pt x="53"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51" name="Freeform 147"/>
            <p:cNvSpPr>
              <a:spLocks/>
            </p:cNvSpPr>
            <p:nvPr/>
          </p:nvSpPr>
          <p:spPr bwMode="auto">
            <a:xfrm>
              <a:off x="771" y="1099"/>
              <a:ext cx="79" cy="160"/>
            </a:xfrm>
            <a:custGeom>
              <a:avLst/>
              <a:gdLst>
                <a:gd name="T0" fmla="*/ 78 w 79"/>
                <a:gd name="T1" fmla="*/ 30 h 160"/>
                <a:gd name="T2" fmla="*/ 35 w 79"/>
                <a:gd name="T3" fmla="*/ 0 h 160"/>
                <a:gd name="T4" fmla="*/ 0 w 79"/>
                <a:gd name="T5" fmla="*/ 159 h 160"/>
                <a:gd name="T6" fmla="*/ 54 w 79"/>
                <a:gd name="T7" fmla="*/ 146 h 160"/>
                <a:gd name="T8" fmla="*/ 78 w 79"/>
                <a:gd name="T9" fmla="*/ 30 h 160"/>
              </a:gdLst>
              <a:ahLst/>
              <a:cxnLst>
                <a:cxn ang="0">
                  <a:pos x="T0" y="T1"/>
                </a:cxn>
                <a:cxn ang="0">
                  <a:pos x="T2" y="T3"/>
                </a:cxn>
                <a:cxn ang="0">
                  <a:pos x="T4" y="T5"/>
                </a:cxn>
                <a:cxn ang="0">
                  <a:pos x="T6" y="T7"/>
                </a:cxn>
                <a:cxn ang="0">
                  <a:pos x="T8" y="T9"/>
                </a:cxn>
              </a:cxnLst>
              <a:rect l="0" t="0" r="r" b="b"/>
              <a:pathLst>
                <a:path w="79" h="160">
                  <a:moveTo>
                    <a:pt x="78" y="30"/>
                  </a:moveTo>
                  <a:lnTo>
                    <a:pt x="35" y="0"/>
                  </a:lnTo>
                  <a:lnTo>
                    <a:pt x="0" y="159"/>
                  </a:lnTo>
                  <a:lnTo>
                    <a:pt x="54" y="146"/>
                  </a:lnTo>
                  <a:lnTo>
                    <a:pt x="78" y="3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52" name="Freeform 148"/>
            <p:cNvSpPr>
              <a:spLocks/>
            </p:cNvSpPr>
            <p:nvPr/>
          </p:nvSpPr>
          <p:spPr bwMode="auto">
            <a:xfrm>
              <a:off x="738" y="1086"/>
              <a:ext cx="60" cy="172"/>
            </a:xfrm>
            <a:custGeom>
              <a:avLst/>
              <a:gdLst>
                <a:gd name="T0" fmla="*/ 59 w 60"/>
                <a:gd name="T1" fmla="*/ 7 h 172"/>
                <a:gd name="T2" fmla="*/ 32 w 60"/>
                <a:gd name="T3" fmla="*/ 0 h 172"/>
                <a:gd name="T4" fmla="*/ 0 w 60"/>
                <a:gd name="T5" fmla="*/ 163 h 172"/>
                <a:gd name="T6" fmla="*/ 26 w 60"/>
                <a:gd name="T7" fmla="*/ 171 h 172"/>
                <a:gd name="T8" fmla="*/ 59 w 60"/>
                <a:gd name="T9" fmla="*/ 7 h 172"/>
              </a:gdLst>
              <a:ahLst/>
              <a:cxnLst>
                <a:cxn ang="0">
                  <a:pos x="T0" y="T1"/>
                </a:cxn>
                <a:cxn ang="0">
                  <a:pos x="T2" y="T3"/>
                </a:cxn>
                <a:cxn ang="0">
                  <a:pos x="T4" y="T5"/>
                </a:cxn>
                <a:cxn ang="0">
                  <a:pos x="T6" y="T7"/>
                </a:cxn>
                <a:cxn ang="0">
                  <a:pos x="T8" y="T9"/>
                </a:cxn>
              </a:cxnLst>
              <a:rect l="0" t="0" r="r" b="b"/>
              <a:pathLst>
                <a:path w="60" h="172">
                  <a:moveTo>
                    <a:pt x="59" y="7"/>
                  </a:moveTo>
                  <a:lnTo>
                    <a:pt x="32" y="0"/>
                  </a:lnTo>
                  <a:lnTo>
                    <a:pt x="0" y="163"/>
                  </a:lnTo>
                  <a:lnTo>
                    <a:pt x="26" y="171"/>
                  </a:lnTo>
                  <a:lnTo>
                    <a:pt x="59"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53" name="Freeform 149"/>
            <p:cNvSpPr>
              <a:spLocks/>
            </p:cNvSpPr>
            <p:nvPr/>
          </p:nvSpPr>
          <p:spPr bwMode="auto">
            <a:xfrm>
              <a:off x="768" y="1059"/>
              <a:ext cx="162" cy="79"/>
            </a:xfrm>
            <a:custGeom>
              <a:avLst/>
              <a:gdLst>
                <a:gd name="T0" fmla="*/ 0 w 162"/>
                <a:gd name="T1" fmla="*/ 18 h 79"/>
                <a:gd name="T2" fmla="*/ 41 w 162"/>
                <a:gd name="T3" fmla="*/ 0 h 79"/>
                <a:gd name="T4" fmla="*/ 74 w 162"/>
                <a:gd name="T5" fmla="*/ 11 h 79"/>
                <a:gd name="T6" fmla="*/ 115 w 162"/>
                <a:gd name="T7" fmla="*/ 49 h 79"/>
                <a:gd name="T8" fmla="*/ 161 w 162"/>
                <a:gd name="T9" fmla="*/ 66 h 79"/>
                <a:gd name="T10" fmla="*/ 126 w 162"/>
                <a:gd name="T11" fmla="*/ 78 h 79"/>
                <a:gd name="T12" fmla="*/ 88 w 162"/>
                <a:gd name="T13" fmla="*/ 66 h 79"/>
                <a:gd name="T14" fmla="*/ 38 w 162"/>
                <a:gd name="T15" fmla="*/ 29 h 79"/>
                <a:gd name="T16" fmla="*/ 0 w 162"/>
                <a:gd name="T17" fmla="*/ 1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79">
                  <a:moveTo>
                    <a:pt x="0" y="18"/>
                  </a:moveTo>
                  <a:lnTo>
                    <a:pt x="41" y="0"/>
                  </a:lnTo>
                  <a:lnTo>
                    <a:pt x="74" y="11"/>
                  </a:lnTo>
                  <a:lnTo>
                    <a:pt x="115" y="49"/>
                  </a:lnTo>
                  <a:lnTo>
                    <a:pt x="161" y="66"/>
                  </a:lnTo>
                  <a:lnTo>
                    <a:pt x="126" y="78"/>
                  </a:lnTo>
                  <a:lnTo>
                    <a:pt x="88" y="66"/>
                  </a:lnTo>
                  <a:lnTo>
                    <a:pt x="38" y="29"/>
                  </a:lnTo>
                  <a:lnTo>
                    <a:pt x="0" y="1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grpSp>
      <p:grpSp>
        <p:nvGrpSpPr>
          <p:cNvPr id="21713" name="Group 209"/>
          <p:cNvGrpSpPr>
            <a:grpSpLocks/>
          </p:cNvGrpSpPr>
          <p:nvPr/>
        </p:nvGrpSpPr>
        <p:grpSpPr bwMode="auto">
          <a:xfrm>
            <a:off x="2889251" y="1990312"/>
            <a:ext cx="1098550" cy="1277938"/>
            <a:chOff x="1891" y="938"/>
            <a:chExt cx="692" cy="805"/>
          </a:xfrm>
        </p:grpSpPr>
        <p:sp>
          <p:nvSpPr>
            <p:cNvPr id="21655" name="Freeform 151"/>
            <p:cNvSpPr>
              <a:spLocks/>
            </p:cNvSpPr>
            <p:nvPr/>
          </p:nvSpPr>
          <p:spPr bwMode="auto">
            <a:xfrm>
              <a:off x="1959" y="938"/>
              <a:ext cx="332" cy="622"/>
            </a:xfrm>
            <a:custGeom>
              <a:avLst/>
              <a:gdLst>
                <a:gd name="T0" fmla="*/ 147 w 332"/>
                <a:gd name="T1" fmla="*/ 193 h 622"/>
                <a:gd name="T2" fmla="*/ 139 w 332"/>
                <a:gd name="T3" fmla="*/ 142 h 622"/>
                <a:gd name="T4" fmla="*/ 110 w 332"/>
                <a:gd name="T5" fmla="*/ 126 h 622"/>
                <a:gd name="T6" fmla="*/ 109 w 332"/>
                <a:gd name="T7" fmla="*/ 117 h 622"/>
                <a:gd name="T8" fmla="*/ 110 w 332"/>
                <a:gd name="T9" fmla="*/ 114 h 622"/>
                <a:gd name="T10" fmla="*/ 118 w 332"/>
                <a:gd name="T11" fmla="*/ 115 h 622"/>
                <a:gd name="T12" fmla="*/ 127 w 332"/>
                <a:gd name="T13" fmla="*/ 103 h 622"/>
                <a:gd name="T14" fmla="*/ 131 w 332"/>
                <a:gd name="T15" fmla="*/ 86 h 622"/>
                <a:gd name="T16" fmla="*/ 134 w 332"/>
                <a:gd name="T17" fmla="*/ 86 h 622"/>
                <a:gd name="T18" fmla="*/ 138 w 332"/>
                <a:gd name="T19" fmla="*/ 80 h 622"/>
                <a:gd name="T20" fmla="*/ 131 w 332"/>
                <a:gd name="T21" fmla="*/ 61 h 622"/>
                <a:gd name="T22" fmla="*/ 126 w 332"/>
                <a:gd name="T23" fmla="*/ 42 h 622"/>
                <a:gd name="T24" fmla="*/ 111 w 332"/>
                <a:gd name="T25" fmla="*/ 16 h 622"/>
                <a:gd name="T26" fmla="*/ 87 w 332"/>
                <a:gd name="T27" fmla="*/ 0 h 622"/>
                <a:gd name="T28" fmla="*/ 58 w 332"/>
                <a:gd name="T29" fmla="*/ 5 h 622"/>
                <a:gd name="T30" fmla="*/ 41 w 332"/>
                <a:gd name="T31" fmla="*/ 20 h 622"/>
                <a:gd name="T32" fmla="*/ 40 w 332"/>
                <a:gd name="T33" fmla="*/ 50 h 622"/>
                <a:gd name="T34" fmla="*/ 46 w 332"/>
                <a:gd name="T35" fmla="*/ 71 h 622"/>
                <a:gd name="T36" fmla="*/ 52 w 332"/>
                <a:gd name="T37" fmla="*/ 99 h 622"/>
                <a:gd name="T38" fmla="*/ 40 w 332"/>
                <a:gd name="T39" fmla="*/ 120 h 622"/>
                <a:gd name="T40" fmla="*/ 7 w 332"/>
                <a:gd name="T41" fmla="*/ 142 h 622"/>
                <a:gd name="T42" fmla="*/ 0 w 332"/>
                <a:gd name="T43" fmla="*/ 163 h 622"/>
                <a:gd name="T44" fmla="*/ 13 w 332"/>
                <a:gd name="T45" fmla="*/ 221 h 622"/>
                <a:gd name="T46" fmla="*/ 18 w 332"/>
                <a:gd name="T47" fmla="*/ 290 h 622"/>
                <a:gd name="T48" fmla="*/ 18 w 332"/>
                <a:gd name="T49" fmla="*/ 330 h 622"/>
                <a:gd name="T50" fmla="*/ 37 w 332"/>
                <a:gd name="T51" fmla="*/ 385 h 622"/>
                <a:gd name="T52" fmla="*/ 79 w 332"/>
                <a:gd name="T53" fmla="*/ 402 h 622"/>
                <a:gd name="T54" fmla="*/ 118 w 332"/>
                <a:gd name="T55" fmla="*/ 405 h 622"/>
                <a:gd name="T56" fmla="*/ 170 w 332"/>
                <a:gd name="T57" fmla="*/ 408 h 622"/>
                <a:gd name="T58" fmla="*/ 217 w 332"/>
                <a:gd name="T59" fmla="*/ 425 h 622"/>
                <a:gd name="T60" fmla="*/ 232 w 332"/>
                <a:gd name="T61" fmla="*/ 437 h 622"/>
                <a:gd name="T62" fmla="*/ 228 w 332"/>
                <a:gd name="T63" fmla="*/ 481 h 622"/>
                <a:gd name="T64" fmla="*/ 234 w 332"/>
                <a:gd name="T65" fmla="*/ 530 h 622"/>
                <a:gd name="T66" fmla="*/ 234 w 332"/>
                <a:gd name="T67" fmla="*/ 573 h 622"/>
                <a:gd name="T68" fmla="*/ 232 w 332"/>
                <a:gd name="T69" fmla="*/ 590 h 622"/>
                <a:gd name="T70" fmla="*/ 243 w 332"/>
                <a:gd name="T71" fmla="*/ 609 h 622"/>
                <a:gd name="T72" fmla="*/ 273 w 332"/>
                <a:gd name="T73" fmla="*/ 610 h 622"/>
                <a:gd name="T74" fmla="*/ 300 w 332"/>
                <a:gd name="T75" fmla="*/ 618 h 622"/>
                <a:gd name="T76" fmla="*/ 322 w 332"/>
                <a:gd name="T77" fmla="*/ 619 h 622"/>
                <a:gd name="T78" fmla="*/ 331 w 332"/>
                <a:gd name="T79" fmla="*/ 609 h 622"/>
                <a:gd name="T80" fmla="*/ 301 w 332"/>
                <a:gd name="T81" fmla="*/ 594 h 622"/>
                <a:gd name="T82" fmla="*/ 272 w 332"/>
                <a:gd name="T83" fmla="*/ 572 h 622"/>
                <a:gd name="T84" fmla="*/ 274 w 332"/>
                <a:gd name="T85" fmla="*/ 542 h 622"/>
                <a:gd name="T86" fmla="*/ 282 w 332"/>
                <a:gd name="T87" fmla="*/ 501 h 622"/>
                <a:gd name="T88" fmla="*/ 287 w 332"/>
                <a:gd name="T89" fmla="*/ 458 h 622"/>
                <a:gd name="T90" fmla="*/ 291 w 332"/>
                <a:gd name="T91" fmla="*/ 444 h 622"/>
                <a:gd name="T92" fmla="*/ 294 w 332"/>
                <a:gd name="T93" fmla="*/ 424 h 622"/>
                <a:gd name="T94" fmla="*/ 279 w 332"/>
                <a:gd name="T95" fmla="*/ 397 h 622"/>
                <a:gd name="T96" fmla="*/ 232 w 332"/>
                <a:gd name="T97" fmla="*/ 371 h 622"/>
                <a:gd name="T98" fmla="*/ 203 w 332"/>
                <a:gd name="T99" fmla="*/ 354 h 622"/>
                <a:gd name="T100" fmla="*/ 171 w 332"/>
                <a:gd name="T101" fmla="*/ 338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2">
                  <a:moveTo>
                    <a:pt x="142" y="231"/>
                  </a:moveTo>
                  <a:lnTo>
                    <a:pt x="143" y="229"/>
                  </a:lnTo>
                  <a:lnTo>
                    <a:pt x="144" y="220"/>
                  </a:lnTo>
                  <a:lnTo>
                    <a:pt x="145" y="207"/>
                  </a:lnTo>
                  <a:lnTo>
                    <a:pt x="147" y="193"/>
                  </a:lnTo>
                  <a:lnTo>
                    <a:pt x="148" y="178"/>
                  </a:lnTo>
                  <a:lnTo>
                    <a:pt x="148" y="165"/>
                  </a:lnTo>
                  <a:lnTo>
                    <a:pt x="147" y="153"/>
                  </a:lnTo>
                  <a:lnTo>
                    <a:pt x="145" y="146"/>
                  </a:lnTo>
                  <a:lnTo>
                    <a:pt x="139" y="142"/>
                  </a:lnTo>
                  <a:lnTo>
                    <a:pt x="133" y="138"/>
                  </a:lnTo>
                  <a:lnTo>
                    <a:pt x="127" y="134"/>
                  </a:lnTo>
                  <a:lnTo>
                    <a:pt x="121" y="131"/>
                  </a:lnTo>
                  <a:lnTo>
                    <a:pt x="115" y="128"/>
                  </a:lnTo>
                  <a:lnTo>
                    <a:pt x="110" y="126"/>
                  </a:lnTo>
                  <a:lnTo>
                    <a:pt x="107" y="123"/>
                  </a:lnTo>
                  <a:lnTo>
                    <a:pt x="106" y="121"/>
                  </a:lnTo>
                  <a:lnTo>
                    <a:pt x="107" y="120"/>
                  </a:lnTo>
                  <a:lnTo>
                    <a:pt x="108" y="118"/>
                  </a:lnTo>
                  <a:lnTo>
                    <a:pt x="109" y="117"/>
                  </a:lnTo>
                  <a:lnTo>
                    <a:pt x="110" y="116"/>
                  </a:lnTo>
                  <a:lnTo>
                    <a:pt x="110" y="115"/>
                  </a:lnTo>
                  <a:lnTo>
                    <a:pt x="110" y="115"/>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3"/>
                  </a:lnTo>
                  <a:lnTo>
                    <a:pt x="128" y="99"/>
                  </a:lnTo>
                  <a:lnTo>
                    <a:pt x="129" y="95"/>
                  </a:lnTo>
                  <a:lnTo>
                    <a:pt x="130" y="92"/>
                  </a:lnTo>
                  <a:lnTo>
                    <a:pt x="131" y="88"/>
                  </a:lnTo>
                  <a:lnTo>
                    <a:pt x="131" y="86"/>
                  </a:lnTo>
                  <a:lnTo>
                    <a:pt x="131" y="86"/>
                  </a:lnTo>
                  <a:lnTo>
                    <a:pt x="131" y="86"/>
                  </a:lnTo>
                  <a:lnTo>
                    <a:pt x="132" y="86"/>
                  </a:lnTo>
                  <a:lnTo>
                    <a:pt x="133" y="86"/>
                  </a:lnTo>
                  <a:lnTo>
                    <a:pt x="134" y="86"/>
                  </a:lnTo>
                  <a:lnTo>
                    <a:pt x="135" y="86"/>
                  </a:lnTo>
                  <a:lnTo>
                    <a:pt x="136" y="85"/>
                  </a:lnTo>
                  <a:lnTo>
                    <a:pt x="137" y="84"/>
                  </a:lnTo>
                  <a:lnTo>
                    <a:pt x="138" y="83"/>
                  </a:lnTo>
                  <a:lnTo>
                    <a:pt x="138" y="80"/>
                  </a:lnTo>
                  <a:lnTo>
                    <a:pt x="137" y="77"/>
                  </a:lnTo>
                  <a:lnTo>
                    <a:pt x="136" y="74"/>
                  </a:lnTo>
                  <a:lnTo>
                    <a:pt x="134" y="69"/>
                  </a:lnTo>
                  <a:lnTo>
                    <a:pt x="133" y="65"/>
                  </a:lnTo>
                  <a:lnTo>
                    <a:pt x="131" y="61"/>
                  </a:lnTo>
                  <a:lnTo>
                    <a:pt x="130" y="57"/>
                  </a:lnTo>
                  <a:lnTo>
                    <a:pt x="129" y="55"/>
                  </a:lnTo>
                  <a:lnTo>
                    <a:pt x="128" y="51"/>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1"/>
                  </a:lnTo>
                  <a:lnTo>
                    <a:pt x="51" y="87"/>
                  </a:lnTo>
                  <a:lnTo>
                    <a:pt x="52" y="94"/>
                  </a:lnTo>
                  <a:lnTo>
                    <a:pt x="52" y="99"/>
                  </a:lnTo>
                  <a:lnTo>
                    <a:pt x="53" y="104"/>
                  </a:lnTo>
                  <a:lnTo>
                    <a:pt x="54" y="108"/>
                  </a:lnTo>
                  <a:lnTo>
                    <a:pt x="52" y="111"/>
                  </a:lnTo>
                  <a:lnTo>
                    <a:pt x="47" y="115"/>
                  </a:lnTo>
                  <a:lnTo>
                    <a:pt x="40" y="120"/>
                  </a:lnTo>
                  <a:lnTo>
                    <a:pt x="31" y="124"/>
                  </a:lnTo>
                  <a:lnTo>
                    <a:pt x="23" y="129"/>
                  </a:lnTo>
                  <a:lnTo>
                    <a:pt x="15" y="133"/>
                  </a:lnTo>
                  <a:lnTo>
                    <a:pt x="9" y="138"/>
                  </a:lnTo>
                  <a:lnTo>
                    <a:pt x="7" y="142"/>
                  </a:lnTo>
                  <a:lnTo>
                    <a:pt x="5" y="145"/>
                  </a:lnTo>
                  <a:lnTo>
                    <a:pt x="4" y="149"/>
                  </a:lnTo>
                  <a:lnTo>
                    <a:pt x="2" y="153"/>
                  </a:lnTo>
                  <a:lnTo>
                    <a:pt x="0" y="157"/>
                  </a:lnTo>
                  <a:lnTo>
                    <a:pt x="0" y="163"/>
                  </a:lnTo>
                  <a:lnTo>
                    <a:pt x="0" y="171"/>
                  </a:lnTo>
                  <a:lnTo>
                    <a:pt x="1" y="180"/>
                  </a:lnTo>
                  <a:lnTo>
                    <a:pt x="5" y="192"/>
                  </a:lnTo>
                  <a:lnTo>
                    <a:pt x="10" y="206"/>
                  </a:lnTo>
                  <a:lnTo>
                    <a:pt x="13" y="221"/>
                  </a:lnTo>
                  <a:lnTo>
                    <a:pt x="16" y="236"/>
                  </a:lnTo>
                  <a:lnTo>
                    <a:pt x="17" y="253"/>
                  </a:lnTo>
                  <a:lnTo>
                    <a:pt x="18" y="267"/>
                  </a:lnTo>
                  <a:lnTo>
                    <a:pt x="18" y="280"/>
                  </a:lnTo>
                  <a:lnTo>
                    <a:pt x="18" y="290"/>
                  </a:lnTo>
                  <a:lnTo>
                    <a:pt x="17" y="297"/>
                  </a:lnTo>
                  <a:lnTo>
                    <a:pt x="17" y="304"/>
                  </a:lnTo>
                  <a:lnTo>
                    <a:pt x="17" y="311"/>
                  </a:lnTo>
                  <a:lnTo>
                    <a:pt x="17" y="320"/>
                  </a:lnTo>
                  <a:lnTo>
                    <a:pt x="18" y="330"/>
                  </a:lnTo>
                  <a:lnTo>
                    <a:pt x="20" y="341"/>
                  </a:lnTo>
                  <a:lnTo>
                    <a:pt x="23" y="352"/>
                  </a:lnTo>
                  <a:lnTo>
                    <a:pt x="26" y="364"/>
                  </a:lnTo>
                  <a:lnTo>
                    <a:pt x="31" y="376"/>
                  </a:lnTo>
                  <a:lnTo>
                    <a:pt x="37" y="385"/>
                  </a:lnTo>
                  <a:lnTo>
                    <a:pt x="45" y="391"/>
                  </a:lnTo>
                  <a:lnTo>
                    <a:pt x="53" y="396"/>
                  </a:lnTo>
                  <a:lnTo>
                    <a:pt x="63" y="398"/>
                  </a:lnTo>
                  <a:lnTo>
                    <a:pt x="71" y="401"/>
                  </a:lnTo>
                  <a:lnTo>
                    <a:pt x="79" y="402"/>
                  </a:lnTo>
                  <a:lnTo>
                    <a:pt x="85" y="402"/>
                  </a:lnTo>
                  <a:lnTo>
                    <a:pt x="89" y="402"/>
                  </a:lnTo>
                  <a:lnTo>
                    <a:pt x="97" y="403"/>
                  </a:lnTo>
                  <a:lnTo>
                    <a:pt x="107" y="404"/>
                  </a:lnTo>
                  <a:lnTo>
                    <a:pt x="118" y="405"/>
                  </a:lnTo>
                  <a:lnTo>
                    <a:pt x="130" y="406"/>
                  </a:lnTo>
                  <a:lnTo>
                    <a:pt x="142" y="406"/>
                  </a:lnTo>
                  <a:lnTo>
                    <a:pt x="153" y="407"/>
                  </a:lnTo>
                  <a:lnTo>
                    <a:pt x="162" y="408"/>
                  </a:lnTo>
                  <a:lnTo>
                    <a:pt x="170" y="408"/>
                  </a:lnTo>
                  <a:lnTo>
                    <a:pt x="178" y="410"/>
                  </a:lnTo>
                  <a:lnTo>
                    <a:pt x="187" y="414"/>
                  </a:lnTo>
                  <a:lnTo>
                    <a:pt x="197" y="417"/>
                  </a:lnTo>
                  <a:lnTo>
                    <a:pt x="208" y="421"/>
                  </a:lnTo>
                  <a:lnTo>
                    <a:pt x="217" y="425"/>
                  </a:lnTo>
                  <a:lnTo>
                    <a:pt x="226" y="428"/>
                  </a:lnTo>
                  <a:lnTo>
                    <a:pt x="231" y="431"/>
                  </a:lnTo>
                  <a:lnTo>
                    <a:pt x="233" y="431"/>
                  </a:lnTo>
                  <a:lnTo>
                    <a:pt x="232" y="433"/>
                  </a:lnTo>
                  <a:lnTo>
                    <a:pt x="232" y="437"/>
                  </a:lnTo>
                  <a:lnTo>
                    <a:pt x="232" y="444"/>
                  </a:lnTo>
                  <a:lnTo>
                    <a:pt x="231" y="453"/>
                  </a:lnTo>
                  <a:lnTo>
                    <a:pt x="230" y="462"/>
                  </a:lnTo>
                  <a:lnTo>
                    <a:pt x="229" y="471"/>
                  </a:lnTo>
                  <a:lnTo>
                    <a:pt x="228" y="481"/>
                  </a:lnTo>
                  <a:lnTo>
                    <a:pt x="228" y="488"/>
                  </a:lnTo>
                  <a:lnTo>
                    <a:pt x="229" y="496"/>
                  </a:lnTo>
                  <a:lnTo>
                    <a:pt x="230" y="507"/>
                  </a:lnTo>
                  <a:lnTo>
                    <a:pt x="232" y="518"/>
                  </a:lnTo>
                  <a:lnTo>
                    <a:pt x="234" y="530"/>
                  </a:lnTo>
                  <a:lnTo>
                    <a:pt x="236" y="542"/>
                  </a:lnTo>
                  <a:lnTo>
                    <a:pt x="237" y="552"/>
                  </a:lnTo>
                  <a:lnTo>
                    <a:pt x="237" y="562"/>
                  </a:lnTo>
                  <a:lnTo>
                    <a:pt x="236" y="568"/>
                  </a:lnTo>
                  <a:lnTo>
                    <a:pt x="234" y="573"/>
                  </a:lnTo>
                  <a:lnTo>
                    <a:pt x="233" y="577"/>
                  </a:lnTo>
                  <a:lnTo>
                    <a:pt x="232" y="581"/>
                  </a:lnTo>
                  <a:lnTo>
                    <a:pt x="232" y="585"/>
                  </a:lnTo>
                  <a:lnTo>
                    <a:pt x="232" y="587"/>
                  </a:lnTo>
                  <a:lnTo>
                    <a:pt x="232" y="590"/>
                  </a:lnTo>
                  <a:lnTo>
                    <a:pt x="232" y="592"/>
                  </a:lnTo>
                  <a:lnTo>
                    <a:pt x="232" y="592"/>
                  </a:lnTo>
                  <a:lnTo>
                    <a:pt x="238" y="609"/>
                  </a:lnTo>
                  <a:lnTo>
                    <a:pt x="239" y="609"/>
                  </a:lnTo>
                  <a:lnTo>
                    <a:pt x="243" y="609"/>
                  </a:lnTo>
                  <a:lnTo>
                    <a:pt x="248" y="609"/>
                  </a:lnTo>
                  <a:lnTo>
                    <a:pt x="255" y="609"/>
                  </a:lnTo>
                  <a:lnTo>
                    <a:pt x="261" y="609"/>
                  </a:lnTo>
                  <a:lnTo>
                    <a:pt x="267" y="609"/>
                  </a:lnTo>
                  <a:lnTo>
                    <a:pt x="273" y="610"/>
                  </a:lnTo>
                  <a:lnTo>
                    <a:pt x="278" y="612"/>
                  </a:lnTo>
                  <a:lnTo>
                    <a:pt x="283" y="613"/>
                  </a:lnTo>
                  <a:lnTo>
                    <a:pt x="288" y="615"/>
                  </a:lnTo>
                  <a:lnTo>
                    <a:pt x="294" y="616"/>
                  </a:lnTo>
                  <a:lnTo>
                    <a:pt x="300" y="618"/>
                  </a:lnTo>
                  <a:lnTo>
                    <a:pt x="306" y="619"/>
                  </a:lnTo>
                  <a:lnTo>
                    <a:pt x="312" y="620"/>
                  </a:lnTo>
                  <a:lnTo>
                    <a:pt x="316" y="621"/>
                  </a:lnTo>
                  <a:lnTo>
                    <a:pt x="319" y="620"/>
                  </a:lnTo>
                  <a:lnTo>
                    <a:pt x="322" y="619"/>
                  </a:lnTo>
                  <a:lnTo>
                    <a:pt x="325" y="617"/>
                  </a:lnTo>
                  <a:lnTo>
                    <a:pt x="327" y="615"/>
                  </a:lnTo>
                  <a:lnTo>
                    <a:pt x="330" y="614"/>
                  </a:lnTo>
                  <a:lnTo>
                    <a:pt x="331" y="611"/>
                  </a:lnTo>
                  <a:lnTo>
                    <a:pt x="331" y="609"/>
                  </a:lnTo>
                  <a:lnTo>
                    <a:pt x="328" y="607"/>
                  </a:lnTo>
                  <a:lnTo>
                    <a:pt x="324" y="604"/>
                  </a:lnTo>
                  <a:lnTo>
                    <a:pt x="318" y="601"/>
                  </a:lnTo>
                  <a:lnTo>
                    <a:pt x="309" y="598"/>
                  </a:lnTo>
                  <a:lnTo>
                    <a:pt x="301" y="594"/>
                  </a:lnTo>
                  <a:lnTo>
                    <a:pt x="292" y="590"/>
                  </a:lnTo>
                  <a:lnTo>
                    <a:pt x="284" y="586"/>
                  </a:lnTo>
                  <a:lnTo>
                    <a:pt x="278" y="581"/>
                  </a:lnTo>
                  <a:lnTo>
                    <a:pt x="273" y="576"/>
                  </a:lnTo>
                  <a:lnTo>
                    <a:pt x="272" y="572"/>
                  </a:lnTo>
                  <a:lnTo>
                    <a:pt x="272" y="568"/>
                  </a:lnTo>
                  <a:lnTo>
                    <a:pt x="272" y="563"/>
                  </a:lnTo>
                  <a:lnTo>
                    <a:pt x="272" y="557"/>
                  </a:lnTo>
                  <a:lnTo>
                    <a:pt x="273" y="550"/>
                  </a:lnTo>
                  <a:lnTo>
                    <a:pt x="274" y="542"/>
                  </a:lnTo>
                  <a:lnTo>
                    <a:pt x="275" y="535"/>
                  </a:lnTo>
                  <a:lnTo>
                    <a:pt x="277" y="528"/>
                  </a:lnTo>
                  <a:lnTo>
                    <a:pt x="278" y="519"/>
                  </a:lnTo>
                  <a:lnTo>
                    <a:pt x="280" y="511"/>
                  </a:lnTo>
                  <a:lnTo>
                    <a:pt x="282" y="501"/>
                  </a:lnTo>
                  <a:lnTo>
                    <a:pt x="284" y="491"/>
                  </a:lnTo>
                  <a:lnTo>
                    <a:pt x="284" y="481"/>
                  </a:lnTo>
                  <a:lnTo>
                    <a:pt x="286" y="471"/>
                  </a:lnTo>
                  <a:lnTo>
                    <a:pt x="286" y="464"/>
                  </a:lnTo>
                  <a:lnTo>
                    <a:pt x="287" y="458"/>
                  </a:lnTo>
                  <a:lnTo>
                    <a:pt x="287" y="454"/>
                  </a:lnTo>
                  <a:lnTo>
                    <a:pt x="287" y="453"/>
                  </a:lnTo>
                  <a:lnTo>
                    <a:pt x="288" y="450"/>
                  </a:lnTo>
                  <a:lnTo>
                    <a:pt x="290" y="448"/>
                  </a:lnTo>
                  <a:lnTo>
                    <a:pt x="291" y="444"/>
                  </a:lnTo>
                  <a:lnTo>
                    <a:pt x="293" y="441"/>
                  </a:lnTo>
                  <a:lnTo>
                    <a:pt x="295" y="437"/>
                  </a:lnTo>
                  <a:lnTo>
                    <a:pt x="296" y="433"/>
                  </a:lnTo>
                  <a:lnTo>
                    <a:pt x="295" y="429"/>
                  </a:lnTo>
                  <a:lnTo>
                    <a:pt x="294" y="424"/>
                  </a:lnTo>
                  <a:lnTo>
                    <a:pt x="293" y="419"/>
                  </a:lnTo>
                  <a:lnTo>
                    <a:pt x="291" y="414"/>
                  </a:lnTo>
                  <a:lnTo>
                    <a:pt x="289" y="408"/>
                  </a:lnTo>
                  <a:lnTo>
                    <a:pt x="285" y="402"/>
                  </a:lnTo>
                  <a:lnTo>
                    <a:pt x="279" y="397"/>
                  </a:lnTo>
                  <a:lnTo>
                    <a:pt x="272" y="391"/>
                  </a:lnTo>
                  <a:lnTo>
                    <a:pt x="261" y="386"/>
                  </a:lnTo>
                  <a:lnTo>
                    <a:pt x="249" y="381"/>
                  </a:lnTo>
                  <a:lnTo>
                    <a:pt x="240" y="375"/>
                  </a:lnTo>
                  <a:lnTo>
                    <a:pt x="232" y="371"/>
                  </a:lnTo>
                  <a:lnTo>
                    <a:pt x="226" y="366"/>
                  </a:lnTo>
                  <a:lnTo>
                    <a:pt x="220" y="362"/>
                  </a:lnTo>
                  <a:lnTo>
                    <a:pt x="215" y="358"/>
                  </a:lnTo>
                  <a:lnTo>
                    <a:pt x="210" y="356"/>
                  </a:lnTo>
                  <a:lnTo>
                    <a:pt x="203" y="354"/>
                  </a:lnTo>
                  <a:lnTo>
                    <a:pt x="197" y="351"/>
                  </a:lnTo>
                  <a:lnTo>
                    <a:pt x="190" y="349"/>
                  </a:lnTo>
                  <a:lnTo>
                    <a:pt x="183" y="345"/>
                  </a:lnTo>
                  <a:lnTo>
                    <a:pt x="176" y="341"/>
                  </a:lnTo>
                  <a:lnTo>
                    <a:pt x="171" y="338"/>
                  </a:lnTo>
                  <a:lnTo>
                    <a:pt x="167" y="335"/>
                  </a:lnTo>
                  <a:lnTo>
                    <a:pt x="164" y="333"/>
                  </a:lnTo>
                  <a:lnTo>
                    <a:pt x="163" y="332"/>
                  </a:lnTo>
                  <a:lnTo>
                    <a:pt x="142" y="23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56" name="Freeform 152"/>
            <p:cNvSpPr>
              <a:spLocks/>
            </p:cNvSpPr>
            <p:nvPr/>
          </p:nvSpPr>
          <p:spPr bwMode="auto">
            <a:xfrm>
              <a:off x="1912" y="1081"/>
              <a:ext cx="117" cy="201"/>
            </a:xfrm>
            <a:custGeom>
              <a:avLst/>
              <a:gdLst>
                <a:gd name="T0" fmla="*/ 49 w 117"/>
                <a:gd name="T1" fmla="*/ 200 h 201"/>
                <a:gd name="T2" fmla="*/ 64 w 117"/>
                <a:gd name="T3" fmla="*/ 199 h 201"/>
                <a:gd name="T4" fmla="*/ 87 w 117"/>
                <a:gd name="T5" fmla="*/ 194 h 201"/>
                <a:gd name="T6" fmla="*/ 107 w 117"/>
                <a:gd name="T7" fmla="*/ 183 h 201"/>
                <a:gd name="T8" fmla="*/ 116 w 117"/>
                <a:gd name="T9" fmla="*/ 166 h 201"/>
                <a:gd name="T10" fmla="*/ 110 w 117"/>
                <a:gd name="T11" fmla="*/ 146 h 201"/>
                <a:gd name="T12" fmla="*/ 95 w 117"/>
                <a:gd name="T13" fmla="*/ 124 h 201"/>
                <a:gd name="T14" fmla="*/ 80 w 117"/>
                <a:gd name="T15" fmla="*/ 100 h 201"/>
                <a:gd name="T16" fmla="*/ 73 w 117"/>
                <a:gd name="T17" fmla="*/ 72 h 201"/>
                <a:gd name="T18" fmla="*/ 80 w 117"/>
                <a:gd name="T19" fmla="*/ 45 h 201"/>
                <a:gd name="T20" fmla="*/ 92 w 117"/>
                <a:gd name="T21" fmla="*/ 25 h 201"/>
                <a:gd name="T22" fmla="*/ 98 w 117"/>
                <a:gd name="T23" fmla="*/ 11 h 201"/>
                <a:gd name="T24" fmla="*/ 88 w 117"/>
                <a:gd name="T25" fmla="*/ 4 h 201"/>
                <a:gd name="T26" fmla="*/ 63 w 117"/>
                <a:gd name="T27" fmla="*/ 0 h 201"/>
                <a:gd name="T28" fmla="*/ 35 w 117"/>
                <a:gd name="T29" fmla="*/ 0 h 201"/>
                <a:gd name="T30" fmla="*/ 13 w 117"/>
                <a:gd name="T31" fmla="*/ 4 h 201"/>
                <a:gd name="T32" fmla="*/ 5 w 117"/>
                <a:gd name="T33" fmla="*/ 11 h 201"/>
                <a:gd name="T34" fmla="*/ 1 w 117"/>
                <a:gd name="T35" fmla="*/ 18 h 201"/>
                <a:gd name="T36" fmla="*/ 0 w 117"/>
                <a:gd name="T37" fmla="*/ 26 h 201"/>
                <a:gd name="T38" fmla="*/ 2 w 117"/>
                <a:gd name="T39" fmla="*/ 39 h 201"/>
                <a:gd name="T40" fmla="*/ 9 w 117"/>
                <a:gd name="T41" fmla="*/ 57 h 201"/>
                <a:gd name="T42" fmla="*/ 14 w 117"/>
                <a:gd name="T43" fmla="*/ 70 h 201"/>
                <a:gd name="T44" fmla="*/ 17 w 117"/>
                <a:gd name="T45" fmla="*/ 80 h 201"/>
                <a:gd name="T46" fmla="*/ 19 w 117"/>
                <a:gd name="T47" fmla="*/ 94 h 201"/>
                <a:gd name="T48" fmla="*/ 20 w 117"/>
                <a:gd name="T49" fmla="*/ 116 h 201"/>
                <a:gd name="T50" fmla="*/ 19 w 117"/>
                <a:gd name="T51" fmla="*/ 132 h 201"/>
                <a:gd name="T52" fmla="*/ 17 w 117"/>
                <a:gd name="T53" fmla="*/ 144 h 201"/>
                <a:gd name="T54" fmla="*/ 17 w 117"/>
                <a:gd name="T55" fmla="*/ 155 h 201"/>
                <a:gd name="T56" fmla="*/ 17 w 117"/>
                <a:gd name="T57" fmla="*/ 171 h 201"/>
                <a:gd name="T58" fmla="*/ 21 w 117"/>
                <a:gd name="T59" fmla="*/ 182 h 201"/>
                <a:gd name="T60" fmla="*/ 24 w 117"/>
                <a:gd name="T61" fmla="*/ 188 h 201"/>
                <a:gd name="T62" fmla="*/ 29 w 117"/>
                <a:gd name="T63" fmla="*/ 192 h 201"/>
                <a:gd name="T64" fmla="*/ 33 w 117"/>
                <a:gd name="T65" fmla="*/ 195 h 201"/>
                <a:gd name="T66" fmla="*/ 38 w 117"/>
                <a:gd name="T67" fmla="*/ 197 h 201"/>
                <a:gd name="T68" fmla="*/ 43 w 117"/>
                <a:gd name="T69" fmla="*/ 199 h 201"/>
                <a:gd name="T70" fmla="*/ 46 w 117"/>
                <a:gd name="T71" fmla="*/ 20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lnTo>
                    <a:pt x="46" y="200"/>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57" name="Freeform 153"/>
            <p:cNvSpPr>
              <a:spLocks/>
            </p:cNvSpPr>
            <p:nvPr/>
          </p:nvSpPr>
          <p:spPr bwMode="auto">
            <a:xfrm>
              <a:off x="1957" y="940"/>
              <a:ext cx="332" cy="622"/>
            </a:xfrm>
            <a:custGeom>
              <a:avLst/>
              <a:gdLst>
                <a:gd name="T0" fmla="*/ 147 w 332"/>
                <a:gd name="T1" fmla="*/ 196 h 622"/>
                <a:gd name="T2" fmla="*/ 140 w 332"/>
                <a:gd name="T3" fmla="*/ 142 h 622"/>
                <a:gd name="T4" fmla="*/ 110 w 332"/>
                <a:gd name="T5" fmla="*/ 126 h 622"/>
                <a:gd name="T6" fmla="*/ 109 w 332"/>
                <a:gd name="T7" fmla="*/ 117 h 622"/>
                <a:gd name="T8" fmla="*/ 110 w 332"/>
                <a:gd name="T9" fmla="*/ 115 h 622"/>
                <a:gd name="T10" fmla="*/ 118 w 332"/>
                <a:gd name="T11" fmla="*/ 115 h 622"/>
                <a:gd name="T12" fmla="*/ 127 w 332"/>
                <a:gd name="T13" fmla="*/ 104 h 622"/>
                <a:gd name="T14" fmla="*/ 131 w 332"/>
                <a:gd name="T15" fmla="*/ 86 h 622"/>
                <a:gd name="T16" fmla="*/ 134 w 332"/>
                <a:gd name="T17" fmla="*/ 86 h 622"/>
                <a:gd name="T18" fmla="*/ 138 w 332"/>
                <a:gd name="T19" fmla="*/ 80 h 622"/>
                <a:gd name="T20" fmla="*/ 131 w 332"/>
                <a:gd name="T21" fmla="*/ 61 h 622"/>
                <a:gd name="T22" fmla="*/ 127 w 332"/>
                <a:gd name="T23" fmla="*/ 42 h 622"/>
                <a:gd name="T24" fmla="*/ 111 w 332"/>
                <a:gd name="T25" fmla="*/ 16 h 622"/>
                <a:gd name="T26" fmla="*/ 87 w 332"/>
                <a:gd name="T27" fmla="*/ 0 h 622"/>
                <a:gd name="T28" fmla="*/ 58 w 332"/>
                <a:gd name="T29" fmla="*/ 5 h 622"/>
                <a:gd name="T30" fmla="*/ 42 w 332"/>
                <a:gd name="T31" fmla="*/ 20 h 622"/>
                <a:gd name="T32" fmla="*/ 40 w 332"/>
                <a:gd name="T33" fmla="*/ 50 h 622"/>
                <a:gd name="T34" fmla="*/ 46 w 332"/>
                <a:gd name="T35" fmla="*/ 71 h 622"/>
                <a:gd name="T36" fmla="*/ 53 w 332"/>
                <a:gd name="T37" fmla="*/ 99 h 622"/>
                <a:gd name="T38" fmla="*/ 40 w 332"/>
                <a:gd name="T39" fmla="*/ 120 h 622"/>
                <a:gd name="T40" fmla="*/ 7 w 332"/>
                <a:gd name="T41" fmla="*/ 142 h 622"/>
                <a:gd name="T42" fmla="*/ 0 w 332"/>
                <a:gd name="T43" fmla="*/ 163 h 622"/>
                <a:gd name="T44" fmla="*/ 13 w 332"/>
                <a:gd name="T45" fmla="*/ 221 h 622"/>
                <a:gd name="T46" fmla="*/ 18 w 332"/>
                <a:gd name="T47" fmla="*/ 290 h 622"/>
                <a:gd name="T48" fmla="*/ 18 w 332"/>
                <a:gd name="T49" fmla="*/ 330 h 622"/>
                <a:gd name="T50" fmla="*/ 38 w 332"/>
                <a:gd name="T51" fmla="*/ 385 h 622"/>
                <a:gd name="T52" fmla="*/ 80 w 332"/>
                <a:gd name="T53" fmla="*/ 413 h 622"/>
                <a:gd name="T54" fmla="*/ 119 w 332"/>
                <a:gd name="T55" fmla="*/ 414 h 622"/>
                <a:gd name="T56" fmla="*/ 170 w 332"/>
                <a:gd name="T57" fmla="*/ 408 h 622"/>
                <a:gd name="T58" fmla="*/ 218 w 332"/>
                <a:gd name="T59" fmla="*/ 425 h 622"/>
                <a:gd name="T60" fmla="*/ 232 w 332"/>
                <a:gd name="T61" fmla="*/ 438 h 622"/>
                <a:gd name="T62" fmla="*/ 228 w 332"/>
                <a:gd name="T63" fmla="*/ 481 h 622"/>
                <a:gd name="T64" fmla="*/ 234 w 332"/>
                <a:gd name="T65" fmla="*/ 530 h 622"/>
                <a:gd name="T66" fmla="*/ 234 w 332"/>
                <a:gd name="T67" fmla="*/ 573 h 622"/>
                <a:gd name="T68" fmla="*/ 232 w 332"/>
                <a:gd name="T69" fmla="*/ 590 h 622"/>
                <a:gd name="T70" fmla="*/ 243 w 332"/>
                <a:gd name="T71" fmla="*/ 609 h 622"/>
                <a:gd name="T72" fmla="*/ 274 w 332"/>
                <a:gd name="T73" fmla="*/ 610 h 622"/>
                <a:gd name="T74" fmla="*/ 301 w 332"/>
                <a:gd name="T75" fmla="*/ 618 h 622"/>
                <a:gd name="T76" fmla="*/ 322 w 332"/>
                <a:gd name="T77" fmla="*/ 619 h 622"/>
                <a:gd name="T78" fmla="*/ 331 w 332"/>
                <a:gd name="T79" fmla="*/ 609 h 622"/>
                <a:gd name="T80" fmla="*/ 301 w 332"/>
                <a:gd name="T81" fmla="*/ 594 h 622"/>
                <a:gd name="T82" fmla="*/ 272 w 332"/>
                <a:gd name="T83" fmla="*/ 573 h 622"/>
                <a:gd name="T84" fmla="*/ 274 w 332"/>
                <a:gd name="T85" fmla="*/ 543 h 622"/>
                <a:gd name="T86" fmla="*/ 282 w 332"/>
                <a:gd name="T87" fmla="*/ 501 h 622"/>
                <a:gd name="T88" fmla="*/ 287 w 332"/>
                <a:gd name="T89" fmla="*/ 458 h 622"/>
                <a:gd name="T90" fmla="*/ 292 w 332"/>
                <a:gd name="T91" fmla="*/ 445 h 622"/>
                <a:gd name="T92" fmla="*/ 294 w 332"/>
                <a:gd name="T93" fmla="*/ 424 h 622"/>
                <a:gd name="T94" fmla="*/ 279 w 332"/>
                <a:gd name="T95" fmla="*/ 397 h 622"/>
                <a:gd name="T96" fmla="*/ 233 w 332"/>
                <a:gd name="T97" fmla="*/ 371 h 622"/>
                <a:gd name="T98" fmla="*/ 204 w 332"/>
                <a:gd name="T99" fmla="*/ 354 h 622"/>
                <a:gd name="T100" fmla="*/ 171 w 332"/>
                <a:gd name="T101" fmla="*/ 338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2">
                  <a:moveTo>
                    <a:pt x="143" y="236"/>
                  </a:moveTo>
                  <a:lnTo>
                    <a:pt x="143" y="233"/>
                  </a:lnTo>
                  <a:lnTo>
                    <a:pt x="145" y="224"/>
                  </a:lnTo>
                  <a:lnTo>
                    <a:pt x="145" y="212"/>
                  </a:lnTo>
                  <a:lnTo>
                    <a:pt x="147" y="196"/>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1"/>
                  </a:lnTo>
                  <a:lnTo>
                    <a:pt x="108" y="120"/>
                  </a:lnTo>
                  <a:lnTo>
                    <a:pt x="109" y="119"/>
                  </a:lnTo>
                  <a:lnTo>
                    <a:pt x="109" y="117"/>
                  </a:lnTo>
                  <a:lnTo>
                    <a:pt x="110" y="116"/>
                  </a:lnTo>
                  <a:lnTo>
                    <a:pt x="110" y="115"/>
                  </a:lnTo>
                  <a:lnTo>
                    <a:pt x="110" y="115"/>
                  </a:lnTo>
                  <a:lnTo>
                    <a:pt x="110" y="115"/>
                  </a:lnTo>
                  <a:lnTo>
                    <a:pt x="110" y="115"/>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6"/>
                  </a:lnTo>
                  <a:lnTo>
                    <a:pt x="131" y="86"/>
                  </a:lnTo>
                  <a:lnTo>
                    <a:pt x="132" y="86"/>
                  </a:lnTo>
                  <a:lnTo>
                    <a:pt x="133" y="86"/>
                  </a:lnTo>
                  <a:lnTo>
                    <a:pt x="133" y="86"/>
                  </a:lnTo>
                  <a:lnTo>
                    <a:pt x="134" y="86"/>
                  </a:lnTo>
                  <a:lnTo>
                    <a:pt x="135" y="86"/>
                  </a:lnTo>
                  <a:lnTo>
                    <a:pt x="137" y="86"/>
                  </a:lnTo>
                  <a:lnTo>
                    <a:pt x="138" y="85"/>
                  </a:lnTo>
                  <a:lnTo>
                    <a:pt x="139" y="83"/>
                  </a:lnTo>
                  <a:lnTo>
                    <a:pt x="138" y="80"/>
                  </a:lnTo>
                  <a:lnTo>
                    <a:pt x="137" y="77"/>
                  </a:lnTo>
                  <a:lnTo>
                    <a:pt x="136" y="74"/>
                  </a:lnTo>
                  <a:lnTo>
                    <a:pt x="134" y="69"/>
                  </a:lnTo>
                  <a:lnTo>
                    <a:pt x="133" y="65"/>
                  </a:lnTo>
                  <a:lnTo>
                    <a:pt x="131" y="61"/>
                  </a:lnTo>
                  <a:lnTo>
                    <a:pt x="130" y="57"/>
                  </a:lnTo>
                  <a:lnTo>
                    <a:pt x="129" y="55"/>
                  </a:lnTo>
                  <a:lnTo>
                    <a:pt x="128" y="51"/>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5"/>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7"/>
                  </a:lnTo>
                  <a:lnTo>
                    <a:pt x="17" y="253"/>
                  </a:lnTo>
                  <a:lnTo>
                    <a:pt x="18" y="267"/>
                  </a:lnTo>
                  <a:lnTo>
                    <a:pt x="19" y="280"/>
                  </a:lnTo>
                  <a:lnTo>
                    <a:pt x="18" y="290"/>
                  </a:lnTo>
                  <a:lnTo>
                    <a:pt x="18" y="297"/>
                  </a:lnTo>
                  <a:lnTo>
                    <a:pt x="17" y="304"/>
                  </a:lnTo>
                  <a:lnTo>
                    <a:pt x="17" y="311"/>
                  </a:lnTo>
                  <a:lnTo>
                    <a:pt x="17" y="320"/>
                  </a:lnTo>
                  <a:lnTo>
                    <a:pt x="18" y="330"/>
                  </a:lnTo>
                  <a:lnTo>
                    <a:pt x="20" y="341"/>
                  </a:lnTo>
                  <a:lnTo>
                    <a:pt x="23" y="352"/>
                  </a:lnTo>
                  <a:lnTo>
                    <a:pt x="27" y="364"/>
                  </a:lnTo>
                  <a:lnTo>
                    <a:pt x="32" y="376"/>
                  </a:lnTo>
                  <a:lnTo>
                    <a:pt x="38" y="385"/>
                  </a:lnTo>
                  <a:lnTo>
                    <a:pt x="46" y="393"/>
                  </a:lnTo>
                  <a:lnTo>
                    <a:pt x="54" y="400"/>
                  </a:lnTo>
                  <a:lnTo>
                    <a:pt x="63" y="405"/>
                  </a:lnTo>
                  <a:lnTo>
                    <a:pt x="72" y="409"/>
                  </a:lnTo>
                  <a:lnTo>
                    <a:pt x="80" y="413"/>
                  </a:lnTo>
                  <a:lnTo>
                    <a:pt x="86" y="414"/>
                  </a:lnTo>
                  <a:lnTo>
                    <a:pt x="90" y="415"/>
                  </a:lnTo>
                  <a:lnTo>
                    <a:pt x="98" y="416"/>
                  </a:lnTo>
                  <a:lnTo>
                    <a:pt x="108" y="415"/>
                  </a:lnTo>
                  <a:lnTo>
                    <a:pt x="119" y="414"/>
                  </a:lnTo>
                  <a:lnTo>
                    <a:pt x="131" y="412"/>
                  </a:lnTo>
                  <a:lnTo>
                    <a:pt x="143" y="410"/>
                  </a:lnTo>
                  <a:lnTo>
                    <a:pt x="154" y="409"/>
                  </a:lnTo>
                  <a:lnTo>
                    <a:pt x="163" y="408"/>
                  </a:lnTo>
                  <a:lnTo>
                    <a:pt x="170" y="408"/>
                  </a:lnTo>
                  <a:lnTo>
                    <a:pt x="178" y="411"/>
                  </a:lnTo>
                  <a:lnTo>
                    <a:pt x="187" y="414"/>
                  </a:lnTo>
                  <a:lnTo>
                    <a:pt x="197" y="417"/>
                  </a:lnTo>
                  <a:lnTo>
                    <a:pt x="209" y="421"/>
                  </a:lnTo>
                  <a:lnTo>
                    <a:pt x="218" y="425"/>
                  </a:lnTo>
                  <a:lnTo>
                    <a:pt x="226" y="428"/>
                  </a:lnTo>
                  <a:lnTo>
                    <a:pt x="232" y="431"/>
                  </a:lnTo>
                  <a:lnTo>
                    <a:pt x="233" y="431"/>
                  </a:lnTo>
                  <a:lnTo>
                    <a:pt x="233" y="433"/>
                  </a:lnTo>
                  <a:lnTo>
                    <a:pt x="232" y="438"/>
                  </a:lnTo>
                  <a:lnTo>
                    <a:pt x="232" y="445"/>
                  </a:lnTo>
                  <a:lnTo>
                    <a:pt x="231" y="453"/>
                  </a:lnTo>
                  <a:lnTo>
                    <a:pt x="230" y="462"/>
                  </a:lnTo>
                  <a:lnTo>
                    <a:pt x="229" y="471"/>
                  </a:lnTo>
                  <a:lnTo>
                    <a:pt x="228" y="481"/>
                  </a:lnTo>
                  <a:lnTo>
                    <a:pt x="228" y="488"/>
                  </a:lnTo>
                  <a:lnTo>
                    <a:pt x="229" y="497"/>
                  </a:lnTo>
                  <a:lnTo>
                    <a:pt x="230" y="507"/>
                  </a:lnTo>
                  <a:lnTo>
                    <a:pt x="232" y="518"/>
                  </a:lnTo>
                  <a:lnTo>
                    <a:pt x="234" y="530"/>
                  </a:lnTo>
                  <a:lnTo>
                    <a:pt x="236" y="542"/>
                  </a:lnTo>
                  <a:lnTo>
                    <a:pt x="238" y="553"/>
                  </a:lnTo>
                  <a:lnTo>
                    <a:pt x="238" y="562"/>
                  </a:lnTo>
                  <a:lnTo>
                    <a:pt x="236" y="569"/>
                  </a:lnTo>
                  <a:lnTo>
                    <a:pt x="234" y="573"/>
                  </a:lnTo>
                  <a:lnTo>
                    <a:pt x="233" y="577"/>
                  </a:lnTo>
                  <a:lnTo>
                    <a:pt x="232" y="581"/>
                  </a:lnTo>
                  <a:lnTo>
                    <a:pt x="232" y="585"/>
                  </a:lnTo>
                  <a:lnTo>
                    <a:pt x="232" y="588"/>
                  </a:lnTo>
                  <a:lnTo>
                    <a:pt x="232" y="590"/>
                  </a:lnTo>
                  <a:lnTo>
                    <a:pt x="232" y="592"/>
                  </a:lnTo>
                  <a:lnTo>
                    <a:pt x="232" y="592"/>
                  </a:lnTo>
                  <a:lnTo>
                    <a:pt x="238" y="609"/>
                  </a:lnTo>
                  <a:lnTo>
                    <a:pt x="239" y="609"/>
                  </a:lnTo>
                  <a:lnTo>
                    <a:pt x="243" y="609"/>
                  </a:lnTo>
                  <a:lnTo>
                    <a:pt x="249" y="609"/>
                  </a:lnTo>
                  <a:lnTo>
                    <a:pt x="255" y="609"/>
                  </a:lnTo>
                  <a:lnTo>
                    <a:pt x="261" y="609"/>
                  </a:lnTo>
                  <a:lnTo>
                    <a:pt x="268" y="609"/>
                  </a:lnTo>
                  <a:lnTo>
                    <a:pt x="274" y="610"/>
                  </a:lnTo>
                  <a:lnTo>
                    <a:pt x="278" y="612"/>
                  </a:lnTo>
                  <a:lnTo>
                    <a:pt x="283" y="613"/>
                  </a:lnTo>
                  <a:lnTo>
                    <a:pt x="288" y="615"/>
                  </a:lnTo>
                  <a:lnTo>
                    <a:pt x="294" y="616"/>
                  </a:lnTo>
                  <a:lnTo>
                    <a:pt x="301" y="618"/>
                  </a:lnTo>
                  <a:lnTo>
                    <a:pt x="307" y="619"/>
                  </a:lnTo>
                  <a:lnTo>
                    <a:pt x="312" y="620"/>
                  </a:lnTo>
                  <a:lnTo>
                    <a:pt x="317" y="621"/>
                  </a:lnTo>
                  <a:lnTo>
                    <a:pt x="319" y="620"/>
                  </a:lnTo>
                  <a:lnTo>
                    <a:pt x="322" y="619"/>
                  </a:lnTo>
                  <a:lnTo>
                    <a:pt x="325" y="618"/>
                  </a:lnTo>
                  <a:lnTo>
                    <a:pt x="327" y="616"/>
                  </a:lnTo>
                  <a:lnTo>
                    <a:pt x="330" y="614"/>
                  </a:lnTo>
                  <a:lnTo>
                    <a:pt x="331" y="611"/>
                  </a:lnTo>
                  <a:lnTo>
                    <a:pt x="331" y="609"/>
                  </a:lnTo>
                  <a:lnTo>
                    <a:pt x="329" y="607"/>
                  </a:lnTo>
                  <a:lnTo>
                    <a:pt x="325" y="604"/>
                  </a:lnTo>
                  <a:lnTo>
                    <a:pt x="318" y="602"/>
                  </a:lnTo>
                  <a:lnTo>
                    <a:pt x="310" y="598"/>
                  </a:lnTo>
                  <a:lnTo>
                    <a:pt x="301" y="594"/>
                  </a:lnTo>
                  <a:lnTo>
                    <a:pt x="293" y="590"/>
                  </a:lnTo>
                  <a:lnTo>
                    <a:pt x="285" y="586"/>
                  </a:lnTo>
                  <a:lnTo>
                    <a:pt x="278" y="581"/>
                  </a:lnTo>
                  <a:lnTo>
                    <a:pt x="274" y="577"/>
                  </a:lnTo>
                  <a:lnTo>
                    <a:pt x="272" y="573"/>
                  </a:lnTo>
                  <a:lnTo>
                    <a:pt x="272" y="568"/>
                  </a:lnTo>
                  <a:lnTo>
                    <a:pt x="272" y="563"/>
                  </a:lnTo>
                  <a:lnTo>
                    <a:pt x="273" y="557"/>
                  </a:lnTo>
                  <a:lnTo>
                    <a:pt x="273" y="550"/>
                  </a:lnTo>
                  <a:lnTo>
                    <a:pt x="274" y="543"/>
                  </a:lnTo>
                  <a:lnTo>
                    <a:pt x="275" y="535"/>
                  </a:lnTo>
                  <a:lnTo>
                    <a:pt x="277" y="528"/>
                  </a:lnTo>
                  <a:lnTo>
                    <a:pt x="278" y="520"/>
                  </a:lnTo>
                  <a:lnTo>
                    <a:pt x="280" y="511"/>
                  </a:lnTo>
                  <a:lnTo>
                    <a:pt x="282" y="501"/>
                  </a:lnTo>
                  <a:lnTo>
                    <a:pt x="284" y="491"/>
                  </a:lnTo>
                  <a:lnTo>
                    <a:pt x="285" y="481"/>
                  </a:lnTo>
                  <a:lnTo>
                    <a:pt x="286" y="471"/>
                  </a:lnTo>
                  <a:lnTo>
                    <a:pt x="287" y="464"/>
                  </a:lnTo>
                  <a:lnTo>
                    <a:pt x="287" y="458"/>
                  </a:lnTo>
                  <a:lnTo>
                    <a:pt x="287" y="454"/>
                  </a:lnTo>
                  <a:lnTo>
                    <a:pt x="287" y="453"/>
                  </a:lnTo>
                  <a:lnTo>
                    <a:pt x="289" y="451"/>
                  </a:lnTo>
                  <a:lnTo>
                    <a:pt x="290" y="448"/>
                  </a:lnTo>
                  <a:lnTo>
                    <a:pt x="292" y="445"/>
                  </a:lnTo>
                  <a:lnTo>
                    <a:pt x="294" y="441"/>
                  </a:lnTo>
                  <a:lnTo>
                    <a:pt x="295" y="437"/>
                  </a:lnTo>
                  <a:lnTo>
                    <a:pt x="296" y="433"/>
                  </a:lnTo>
                  <a:lnTo>
                    <a:pt x="295" y="429"/>
                  </a:lnTo>
                  <a:lnTo>
                    <a:pt x="294" y="424"/>
                  </a:lnTo>
                  <a:lnTo>
                    <a:pt x="293" y="419"/>
                  </a:lnTo>
                  <a:lnTo>
                    <a:pt x="291" y="414"/>
                  </a:lnTo>
                  <a:lnTo>
                    <a:pt x="290" y="408"/>
                  </a:lnTo>
                  <a:lnTo>
                    <a:pt x="285" y="403"/>
                  </a:lnTo>
                  <a:lnTo>
                    <a:pt x="279" y="397"/>
                  </a:lnTo>
                  <a:lnTo>
                    <a:pt x="272" y="392"/>
                  </a:lnTo>
                  <a:lnTo>
                    <a:pt x="261" y="386"/>
                  </a:lnTo>
                  <a:lnTo>
                    <a:pt x="249" y="381"/>
                  </a:lnTo>
                  <a:lnTo>
                    <a:pt x="240" y="376"/>
                  </a:lnTo>
                  <a:lnTo>
                    <a:pt x="233" y="371"/>
                  </a:lnTo>
                  <a:lnTo>
                    <a:pt x="226" y="366"/>
                  </a:lnTo>
                  <a:lnTo>
                    <a:pt x="221" y="362"/>
                  </a:lnTo>
                  <a:lnTo>
                    <a:pt x="216" y="359"/>
                  </a:lnTo>
                  <a:lnTo>
                    <a:pt x="210" y="356"/>
                  </a:lnTo>
                  <a:lnTo>
                    <a:pt x="204" y="354"/>
                  </a:lnTo>
                  <a:lnTo>
                    <a:pt x="197" y="351"/>
                  </a:lnTo>
                  <a:lnTo>
                    <a:pt x="190" y="349"/>
                  </a:lnTo>
                  <a:lnTo>
                    <a:pt x="183" y="345"/>
                  </a:lnTo>
                  <a:lnTo>
                    <a:pt x="177" y="341"/>
                  </a:lnTo>
                  <a:lnTo>
                    <a:pt x="171" y="338"/>
                  </a:lnTo>
                  <a:lnTo>
                    <a:pt x="167" y="334"/>
                  </a:lnTo>
                  <a:lnTo>
                    <a:pt x="164" y="333"/>
                  </a:lnTo>
                  <a:lnTo>
                    <a:pt x="163" y="332"/>
                  </a:lnTo>
                  <a:lnTo>
                    <a:pt x="143" y="236"/>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58" name="Freeform 154"/>
            <p:cNvSpPr>
              <a:spLocks/>
            </p:cNvSpPr>
            <p:nvPr/>
          </p:nvSpPr>
          <p:spPr bwMode="auto">
            <a:xfrm>
              <a:off x="1928" y="1134"/>
              <a:ext cx="32" cy="135"/>
            </a:xfrm>
            <a:custGeom>
              <a:avLst/>
              <a:gdLst>
                <a:gd name="T0" fmla="*/ 15 w 32"/>
                <a:gd name="T1" fmla="*/ 111 h 135"/>
                <a:gd name="T2" fmla="*/ 13 w 32"/>
                <a:gd name="T3" fmla="*/ 101 h 135"/>
                <a:gd name="T4" fmla="*/ 12 w 32"/>
                <a:gd name="T5" fmla="*/ 87 h 135"/>
                <a:gd name="T6" fmla="*/ 13 w 32"/>
                <a:gd name="T7" fmla="*/ 71 h 135"/>
                <a:gd name="T8" fmla="*/ 16 w 32"/>
                <a:gd name="T9" fmla="*/ 58 h 135"/>
                <a:gd name="T10" fmla="*/ 17 w 32"/>
                <a:gd name="T11" fmla="*/ 48 h 135"/>
                <a:gd name="T12" fmla="*/ 17 w 32"/>
                <a:gd name="T13" fmla="*/ 39 h 135"/>
                <a:gd name="T14" fmla="*/ 15 w 32"/>
                <a:gd name="T15" fmla="*/ 29 h 135"/>
                <a:gd name="T16" fmla="*/ 12 w 32"/>
                <a:gd name="T17" fmla="*/ 22 h 135"/>
                <a:gd name="T18" fmla="*/ 10 w 32"/>
                <a:gd name="T19" fmla="*/ 17 h 135"/>
                <a:gd name="T20" fmla="*/ 6 w 32"/>
                <a:gd name="T21" fmla="*/ 10 h 135"/>
                <a:gd name="T22" fmla="*/ 2 w 32"/>
                <a:gd name="T23" fmla="*/ 3 h 135"/>
                <a:gd name="T24" fmla="*/ 1 w 32"/>
                <a:gd name="T25" fmla="*/ 5 h 135"/>
                <a:gd name="T26" fmla="*/ 5 w 32"/>
                <a:gd name="T27" fmla="*/ 14 h 135"/>
                <a:gd name="T28" fmla="*/ 7 w 32"/>
                <a:gd name="T29" fmla="*/ 22 h 135"/>
                <a:gd name="T30" fmla="*/ 8 w 32"/>
                <a:gd name="T31" fmla="*/ 34 h 135"/>
                <a:gd name="T32" fmla="*/ 9 w 32"/>
                <a:gd name="T33" fmla="*/ 55 h 135"/>
                <a:gd name="T34" fmla="*/ 8 w 32"/>
                <a:gd name="T35" fmla="*/ 70 h 135"/>
                <a:gd name="T36" fmla="*/ 6 w 32"/>
                <a:gd name="T37" fmla="*/ 81 h 135"/>
                <a:gd name="T38" fmla="*/ 6 w 32"/>
                <a:gd name="T39" fmla="*/ 93 h 135"/>
                <a:gd name="T40" fmla="*/ 7 w 32"/>
                <a:gd name="T41" fmla="*/ 106 h 135"/>
                <a:gd name="T42" fmla="*/ 10 w 32"/>
                <a:gd name="T43" fmla="*/ 116 h 135"/>
                <a:gd name="T44" fmla="*/ 12 w 32"/>
                <a:gd name="T45" fmla="*/ 123 h 135"/>
                <a:gd name="T46" fmla="*/ 15 w 32"/>
                <a:gd name="T47" fmla="*/ 127 h 135"/>
                <a:gd name="T48" fmla="*/ 20 w 32"/>
                <a:gd name="T49" fmla="*/ 129 h 135"/>
                <a:gd name="T50" fmla="*/ 24 w 32"/>
                <a:gd name="T51" fmla="*/ 132 h 135"/>
                <a:gd name="T52" fmla="*/ 27 w 32"/>
                <a:gd name="T53" fmla="*/ 133 h 135"/>
                <a:gd name="T54" fmla="*/ 30 w 32"/>
                <a:gd name="T55" fmla="*/ 134 h 135"/>
                <a:gd name="T56" fmla="*/ 28 w 32"/>
                <a:gd name="T57" fmla="*/ 131 h 135"/>
                <a:gd name="T58" fmla="*/ 23 w 32"/>
                <a:gd name="T59" fmla="*/ 127 h 135"/>
                <a:gd name="T60" fmla="*/ 19 w 32"/>
                <a:gd name="T61" fmla="*/ 121 h 135"/>
                <a:gd name="T62" fmla="*/ 15 w 32"/>
                <a:gd name="T63" fmla="*/ 1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135">
                  <a:moveTo>
                    <a:pt x="15" y="114"/>
                  </a:moveTo>
                  <a:lnTo>
                    <a:pt x="15" y="111"/>
                  </a:lnTo>
                  <a:lnTo>
                    <a:pt x="14" y="107"/>
                  </a:lnTo>
                  <a:lnTo>
                    <a:pt x="13" y="101"/>
                  </a:lnTo>
                  <a:lnTo>
                    <a:pt x="12" y="95"/>
                  </a:lnTo>
                  <a:lnTo>
                    <a:pt x="12" y="87"/>
                  </a:lnTo>
                  <a:lnTo>
                    <a:pt x="12" y="80"/>
                  </a:lnTo>
                  <a:lnTo>
                    <a:pt x="13" y="71"/>
                  </a:lnTo>
                  <a:lnTo>
                    <a:pt x="15" y="63"/>
                  </a:lnTo>
                  <a:lnTo>
                    <a:pt x="16" y="58"/>
                  </a:lnTo>
                  <a:lnTo>
                    <a:pt x="17" y="53"/>
                  </a:lnTo>
                  <a:lnTo>
                    <a:pt x="17" y="48"/>
                  </a:lnTo>
                  <a:lnTo>
                    <a:pt x="17" y="43"/>
                  </a:lnTo>
                  <a:lnTo>
                    <a:pt x="17" y="39"/>
                  </a:lnTo>
                  <a:lnTo>
                    <a:pt x="16" y="34"/>
                  </a:lnTo>
                  <a:lnTo>
                    <a:pt x="15" y="29"/>
                  </a:lnTo>
                  <a:lnTo>
                    <a:pt x="13" y="23"/>
                  </a:lnTo>
                  <a:lnTo>
                    <a:pt x="12" y="22"/>
                  </a:lnTo>
                  <a:lnTo>
                    <a:pt x="11" y="19"/>
                  </a:lnTo>
                  <a:lnTo>
                    <a:pt x="10" y="17"/>
                  </a:lnTo>
                  <a:lnTo>
                    <a:pt x="8" y="13"/>
                  </a:lnTo>
                  <a:lnTo>
                    <a:pt x="6" y="10"/>
                  </a:lnTo>
                  <a:lnTo>
                    <a:pt x="4" y="6"/>
                  </a:lnTo>
                  <a:lnTo>
                    <a:pt x="2" y="3"/>
                  </a:lnTo>
                  <a:lnTo>
                    <a:pt x="0" y="0"/>
                  </a:lnTo>
                  <a:lnTo>
                    <a:pt x="1" y="5"/>
                  </a:lnTo>
                  <a:lnTo>
                    <a:pt x="4" y="10"/>
                  </a:lnTo>
                  <a:lnTo>
                    <a:pt x="5" y="14"/>
                  </a:lnTo>
                  <a:lnTo>
                    <a:pt x="6" y="17"/>
                  </a:lnTo>
                  <a:lnTo>
                    <a:pt x="7" y="22"/>
                  </a:lnTo>
                  <a:lnTo>
                    <a:pt x="8" y="28"/>
                  </a:lnTo>
                  <a:lnTo>
                    <a:pt x="8" y="34"/>
                  </a:lnTo>
                  <a:lnTo>
                    <a:pt x="9" y="44"/>
                  </a:lnTo>
                  <a:lnTo>
                    <a:pt x="9" y="55"/>
                  </a:lnTo>
                  <a:lnTo>
                    <a:pt x="9" y="64"/>
                  </a:lnTo>
                  <a:lnTo>
                    <a:pt x="8" y="70"/>
                  </a:lnTo>
                  <a:lnTo>
                    <a:pt x="7" y="76"/>
                  </a:lnTo>
                  <a:lnTo>
                    <a:pt x="6" y="81"/>
                  </a:lnTo>
                  <a:lnTo>
                    <a:pt x="6" y="87"/>
                  </a:lnTo>
                  <a:lnTo>
                    <a:pt x="6" y="93"/>
                  </a:lnTo>
                  <a:lnTo>
                    <a:pt x="6" y="99"/>
                  </a:lnTo>
                  <a:lnTo>
                    <a:pt x="7" y="106"/>
                  </a:lnTo>
                  <a:lnTo>
                    <a:pt x="8" y="112"/>
                  </a:lnTo>
                  <a:lnTo>
                    <a:pt x="10" y="116"/>
                  </a:lnTo>
                  <a:lnTo>
                    <a:pt x="10" y="120"/>
                  </a:lnTo>
                  <a:lnTo>
                    <a:pt x="12" y="123"/>
                  </a:lnTo>
                  <a:lnTo>
                    <a:pt x="14" y="125"/>
                  </a:lnTo>
                  <a:lnTo>
                    <a:pt x="15" y="127"/>
                  </a:lnTo>
                  <a:lnTo>
                    <a:pt x="18" y="128"/>
                  </a:lnTo>
                  <a:lnTo>
                    <a:pt x="20" y="129"/>
                  </a:lnTo>
                  <a:lnTo>
                    <a:pt x="21" y="131"/>
                  </a:lnTo>
                  <a:lnTo>
                    <a:pt x="24" y="132"/>
                  </a:lnTo>
                  <a:lnTo>
                    <a:pt x="25" y="132"/>
                  </a:lnTo>
                  <a:lnTo>
                    <a:pt x="27" y="133"/>
                  </a:lnTo>
                  <a:lnTo>
                    <a:pt x="29" y="133"/>
                  </a:lnTo>
                  <a:lnTo>
                    <a:pt x="30" y="134"/>
                  </a:lnTo>
                  <a:lnTo>
                    <a:pt x="31" y="134"/>
                  </a:lnTo>
                  <a:lnTo>
                    <a:pt x="28" y="131"/>
                  </a:lnTo>
                  <a:lnTo>
                    <a:pt x="25" y="129"/>
                  </a:lnTo>
                  <a:lnTo>
                    <a:pt x="23" y="127"/>
                  </a:lnTo>
                  <a:lnTo>
                    <a:pt x="20" y="123"/>
                  </a:lnTo>
                  <a:lnTo>
                    <a:pt x="19" y="121"/>
                  </a:lnTo>
                  <a:lnTo>
                    <a:pt x="17" y="118"/>
                  </a:lnTo>
                  <a:lnTo>
                    <a:pt x="15" y="116"/>
                  </a:lnTo>
                  <a:lnTo>
                    <a:pt x="15" y="114"/>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59" name="Freeform 155"/>
            <p:cNvSpPr>
              <a:spLocks/>
            </p:cNvSpPr>
            <p:nvPr/>
          </p:nvSpPr>
          <p:spPr bwMode="auto">
            <a:xfrm>
              <a:off x="2006" y="940"/>
              <a:ext cx="28" cy="68"/>
            </a:xfrm>
            <a:custGeom>
              <a:avLst/>
              <a:gdLst>
                <a:gd name="T0" fmla="*/ 21 w 28"/>
                <a:gd name="T1" fmla="*/ 0 h 68"/>
                <a:gd name="T2" fmla="*/ 21 w 28"/>
                <a:gd name="T3" fmla="*/ 0 h 68"/>
                <a:gd name="T4" fmla="*/ 20 w 28"/>
                <a:gd name="T5" fmla="*/ 2 h 68"/>
                <a:gd name="T6" fmla="*/ 18 w 28"/>
                <a:gd name="T7" fmla="*/ 5 h 68"/>
                <a:gd name="T8" fmla="*/ 16 w 28"/>
                <a:gd name="T9" fmla="*/ 9 h 68"/>
                <a:gd name="T10" fmla="*/ 14 w 28"/>
                <a:gd name="T11" fmla="*/ 14 h 68"/>
                <a:gd name="T12" fmla="*/ 13 w 28"/>
                <a:gd name="T13" fmla="*/ 19 h 68"/>
                <a:gd name="T14" fmla="*/ 13 w 28"/>
                <a:gd name="T15" fmla="*/ 26 h 68"/>
                <a:gd name="T16" fmla="*/ 14 w 28"/>
                <a:gd name="T17" fmla="*/ 32 h 68"/>
                <a:gd name="T18" fmla="*/ 16 w 28"/>
                <a:gd name="T19" fmla="*/ 39 h 68"/>
                <a:gd name="T20" fmla="*/ 18 w 28"/>
                <a:gd name="T21" fmla="*/ 44 h 68"/>
                <a:gd name="T22" fmla="*/ 20 w 28"/>
                <a:gd name="T23" fmla="*/ 50 h 68"/>
                <a:gd name="T24" fmla="*/ 22 w 28"/>
                <a:gd name="T25" fmla="*/ 55 h 68"/>
                <a:gd name="T26" fmla="*/ 24 w 28"/>
                <a:gd name="T27" fmla="*/ 59 h 68"/>
                <a:gd name="T28" fmla="*/ 25 w 28"/>
                <a:gd name="T29" fmla="*/ 61 h 68"/>
                <a:gd name="T30" fmla="*/ 26 w 28"/>
                <a:gd name="T31" fmla="*/ 63 h 68"/>
                <a:gd name="T32" fmla="*/ 27 w 28"/>
                <a:gd name="T33" fmla="*/ 64 h 68"/>
                <a:gd name="T34" fmla="*/ 18 w 28"/>
                <a:gd name="T35" fmla="*/ 67 h 68"/>
                <a:gd name="T36" fmla="*/ 17 w 28"/>
                <a:gd name="T37" fmla="*/ 66 h 68"/>
                <a:gd name="T38" fmla="*/ 16 w 28"/>
                <a:gd name="T39" fmla="*/ 64 h 68"/>
                <a:gd name="T40" fmla="*/ 13 w 28"/>
                <a:gd name="T41" fmla="*/ 61 h 68"/>
                <a:gd name="T42" fmla="*/ 11 w 28"/>
                <a:gd name="T43" fmla="*/ 58 h 68"/>
                <a:gd name="T44" fmla="*/ 8 w 28"/>
                <a:gd name="T45" fmla="*/ 54 h 68"/>
                <a:gd name="T46" fmla="*/ 6 w 28"/>
                <a:gd name="T47" fmla="*/ 49 h 68"/>
                <a:gd name="T48" fmla="*/ 4 w 28"/>
                <a:gd name="T49" fmla="*/ 44 h 68"/>
                <a:gd name="T50" fmla="*/ 2 w 28"/>
                <a:gd name="T51" fmla="*/ 38 h 68"/>
                <a:gd name="T52" fmla="*/ 1 w 28"/>
                <a:gd name="T53" fmla="*/ 31 h 68"/>
                <a:gd name="T54" fmla="*/ 0 w 28"/>
                <a:gd name="T55" fmla="*/ 26 h 68"/>
                <a:gd name="T56" fmla="*/ 0 w 28"/>
                <a:gd name="T57" fmla="*/ 21 h 68"/>
                <a:gd name="T58" fmla="*/ 0 w 28"/>
                <a:gd name="T59" fmla="*/ 17 h 68"/>
                <a:gd name="T60" fmla="*/ 0 w 28"/>
                <a:gd name="T61" fmla="*/ 13 h 68"/>
                <a:gd name="T62" fmla="*/ 1 w 28"/>
                <a:gd name="T63" fmla="*/ 11 h 68"/>
                <a:gd name="T64" fmla="*/ 2 w 28"/>
                <a:gd name="T65" fmla="*/ 8 h 68"/>
                <a:gd name="T66" fmla="*/ 3 w 28"/>
                <a:gd name="T67" fmla="*/ 6 h 68"/>
                <a:gd name="T68" fmla="*/ 6 w 28"/>
                <a:gd name="T69" fmla="*/ 4 h 68"/>
                <a:gd name="T70" fmla="*/ 8 w 28"/>
                <a:gd name="T71" fmla="*/ 1 h 68"/>
                <a:gd name="T72" fmla="*/ 12 w 28"/>
                <a:gd name="T73" fmla="*/ 0 h 68"/>
                <a:gd name="T74" fmla="*/ 14 w 28"/>
                <a:gd name="T75" fmla="*/ 0 h 68"/>
                <a:gd name="T76" fmla="*/ 17 w 28"/>
                <a:gd name="T77" fmla="*/ 0 h 68"/>
                <a:gd name="T78" fmla="*/ 20 w 28"/>
                <a:gd name="T79" fmla="*/ 0 h 68"/>
                <a:gd name="T80" fmla="*/ 21 w 28"/>
                <a:gd name="T81" fmla="*/ 0 h 68"/>
                <a:gd name="T82" fmla="*/ 21 w 28"/>
                <a:gd name="T83"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 h="68">
                  <a:moveTo>
                    <a:pt x="21" y="0"/>
                  </a:moveTo>
                  <a:lnTo>
                    <a:pt x="21" y="0"/>
                  </a:lnTo>
                  <a:lnTo>
                    <a:pt x="20" y="2"/>
                  </a:lnTo>
                  <a:lnTo>
                    <a:pt x="18" y="5"/>
                  </a:lnTo>
                  <a:lnTo>
                    <a:pt x="16" y="9"/>
                  </a:lnTo>
                  <a:lnTo>
                    <a:pt x="14" y="14"/>
                  </a:lnTo>
                  <a:lnTo>
                    <a:pt x="13" y="19"/>
                  </a:lnTo>
                  <a:lnTo>
                    <a:pt x="13" y="26"/>
                  </a:lnTo>
                  <a:lnTo>
                    <a:pt x="14" y="32"/>
                  </a:lnTo>
                  <a:lnTo>
                    <a:pt x="16" y="39"/>
                  </a:lnTo>
                  <a:lnTo>
                    <a:pt x="18" y="44"/>
                  </a:lnTo>
                  <a:lnTo>
                    <a:pt x="20" y="50"/>
                  </a:lnTo>
                  <a:lnTo>
                    <a:pt x="22" y="55"/>
                  </a:lnTo>
                  <a:lnTo>
                    <a:pt x="24" y="59"/>
                  </a:lnTo>
                  <a:lnTo>
                    <a:pt x="25" y="61"/>
                  </a:lnTo>
                  <a:lnTo>
                    <a:pt x="26" y="63"/>
                  </a:lnTo>
                  <a:lnTo>
                    <a:pt x="27" y="64"/>
                  </a:lnTo>
                  <a:lnTo>
                    <a:pt x="18" y="67"/>
                  </a:lnTo>
                  <a:lnTo>
                    <a:pt x="17" y="66"/>
                  </a:lnTo>
                  <a:lnTo>
                    <a:pt x="16" y="64"/>
                  </a:lnTo>
                  <a:lnTo>
                    <a:pt x="13" y="61"/>
                  </a:lnTo>
                  <a:lnTo>
                    <a:pt x="11" y="58"/>
                  </a:lnTo>
                  <a:lnTo>
                    <a:pt x="8" y="54"/>
                  </a:lnTo>
                  <a:lnTo>
                    <a:pt x="6" y="49"/>
                  </a:lnTo>
                  <a:lnTo>
                    <a:pt x="4" y="44"/>
                  </a:lnTo>
                  <a:lnTo>
                    <a:pt x="2" y="38"/>
                  </a:lnTo>
                  <a:lnTo>
                    <a:pt x="1" y="31"/>
                  </a:lnTo>
                  <a:lnTo>
                    <a:pt x="0" y="26"/>
                  </a:lnTo>
                  <a:lnTo>
                    <a:pt x="0" y="21"/>
                  </a:lnTo>
                  <a:lnTo>
                    <a:pt x="0" y="17"/>
                  </a:lnTo>
                  <a:lnTo>
                    <a:pt x="0" y="13"/>
                  </a:lnTo>
                  <a:lnTo>
                    <a:pt x="1" y="11"/>
                  </a:lnTo>
                  <a:lnTo>
                    <a:pt x="2" y="8"/>
                  </a:lnTo>
                  <a:lnTo>
                    <a:pt x="3" y="6"/>
                  </a:lnTo>
                  <a:lnTo>
                    <a:pt x="6" y="4"/>
                  </a:lnTo>
                  <a:lnTo>
                    <a:pt x="8" y="1"/>
                  </a:lnTo>
                  <a:lnTo>
                    <a:pt x="12" y="0"/>
                  </a:lnTo>
                  <a:lnTo>
                    <a:pt x="14" y="0"/>
                  </a:lnTo>
                  <a:lnTo>
                    <a:pt x="17" y="0"/>
                  </a:lnTo>
                  <a:lnTo>
                    <a:pt x="20" y="0"/>
                  </a:lnTo>
                  <a:lnTo>
                    <a:pt x="21" y="0"/>
                  </a:lnTo>
                  <a:lnTo>
                    <a:pt x="21"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60" name="Freeform 156"/>
            <p:cNvSpPr>
              <a:spLocks/>
            </p:cNvSpPr>
            <p:nvPr/>
          </p:nvSpPr>
          <p:spPr bwMode="auto">
            <a:xfrm>
              <a:off x="2026" y="1006"/>
              <a:ext cx="67" cy="50"/>
            </a:xfrm>
            <a:custGeom>
              <a:avLst/>
              <a:gdLst>
                <a:gd name="T0" fmla="*/ 66 w 67"/>
                <a:gd name="T1" fmla="*/ 49 h 50"/>
                <a:gd name="T2" fmla="*/ 64 w 67"/>
                <a:gd name="T3" fmla="*/ 49 h 50"/>
                <a:gd name="T4" fmla="*/ 62 w 67"/>
                <a:gd name="T5" fmla="*/ 49 h 50"/>
                <a:gd name="T6" fmla="*/ 59 w 67"/>
                <a:gd name="T7" fmla="*/ 49 h 50"/>
                <a:gd name="T8" fmla="*/ 55 w 67"/>
                <a:gd name="T9" fmla="*/ 49 h 50"/>
                <a:gd name="T10" fmla="*/ 49 w 67"/>
                <a:gd name="T11" fmla="*/ 47 h 50"/>
                <a:gd name="T12" fmla="*/ 44 w 67"/>
                <a:gd name="T13" fmla="*/ 45 h 50"/>
                <a:gd name="T14" fmla="*/ 37 w 67"/>
                <a:gd name="T15" fmla="*/ 42 h 50"/>
                <a:gd name="T16" fmla="*/ 30 w 67"/>
                <a:gd name="T17" fmla="*/ 40 h 50"/>
                <a:gd name="T18" fmla="*/ 23 w 67"/>
                <a:gd name="T19" fmla="*/ 35 h 50"/>
                <a:gd name="T20" fmla="*/ 17 w 67"/>
                <a:gd name="T21" fmla="*/ 29 h 50"/>
                <a:gd name="T22" fmla="*/ 12 w 67"/>
                <a:gd name="T23" fmla="*/ 23 h 50"/>
                <a:gd name="T24" fmla="*/ 8 w 67"/>
                <a:gd name="T25" fmla="*/ 16 h 50"/>
                <a:gd name="T26" fmla="*/ 5 w 67"/>
                <a:gd name="T27" fmla="*/ 10 h 50"/>
                <a:gd name="T28" fmla="*/ 2 w 67"/>
                <a:gd name="T29" fmla="*/ 5 h 50"/>
                <a:gd name="T30" fmla="*/ 0 w 67"/>
                <a:gd name="T31" fmla="*/ 1 h 50"/>
                <a:gd name="T32" fmla="*/ 0 w 67"/>
                <a:gd name="T33" fmla="*/ 0 h 50"/>
                <a:gd name="T34" fmla="*/ 1 w 67"/>
                <a:gd name="T35" fmla="*/ 0 h 50"/>
                <a:gd name="T36" fmla="*/ 2 w 67"/>
                <a:gd name="T37" fmla="*/ 0 h 50"/>
                <a:gd name="T38" fmla="*/ 4 w 67"/>
                <a:gd name="T39" fmla="*/ 4 h 50"/>
                <a:gd name="T40" fmla="*/ 5 w 67"/>
                <a:gd name="T41" fmla="*/ 9 h 50"/>
                <a:gd name="T42" fmla="*/ 9 w 67"/>
                <a:gd name="T43" fmla="*/ 15 h 50"/>
                <a:gd name="T44" fmla="*/ 13 w 67"/>
                <a:gd name="T45" fmla="*/ 22 h 50"/>
                <a:gd name="T46" fmla="*/ 18 w 67"/>
                <a:gd name="T47" fmla="*/ 28 h 50"/>
                <a:gd name="T48" fmla="*/ 24 w 67"/>
                <a:gd name="T49" fmla="*/ 34 h 50"/>
                <a:gd name="T50" fmla="*/ 31 w 67"/>
                <a:gd name="T51" fmla="*/ 38 h 50"/>
                <a:gd name="T52" fmla="*/ 38 w 67"/>
                <a:gd name="T53" fmla="*/ 42 h 50"/>
                <a:gd name="T54" fmla="*/ 44 w 67"/>
                <a:gd name="T55" fmla="*/ 44 h 50"/>
                <a:gd name="T56" fmla="*/ 49 w 67"/>
                <a:gd name="T57" fmla="*/ 45 h 50"/>
                <a:gd name="T58" fmla="*/ 55 w 67"/>
                <a:gd name="T59" fmla="*/ 47 h 50"/>
                <a:gd name="T60" fmla="*/ 59 w 67"/>
                <a:gd name="T61" fmla="*/ 47 h 50"/>
                <a:gd name="T62" fmla="*/ 61 w 67"/>
                <a:gd name="T63" fmla="*/ 47 h 50"/>
                <a:gd name="T64" fmla="*/ 64 w 67"/>
                <a:gd name="T65" fmla="*/ 47 h 50"/>
                <a:gd name="T66" fmla="*/ 65 w 67"/>
                <a:gd name="T67" fmla="*/ 47 h 50"/>
                <a:gd name="T68" fmla="*/ 66 w 67"/>
                <a:gd name="T69"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 h="50">
                  <a:moveTo>
                    <a:pt x="66" y="49"/>
                  </a:moveTo>
                  <a:lnTo>
                    <a:pt x="64" y="49"/>
                  </a:lnTo>
                  <a:lnTo>
                    <a:pt x="62" y="49"/>
                  </a:lnTo>
                  <a:lnTo>
                    <a:pt x="59" y="49"/>
                  </a:lnTo>
                  <a:lnTo>
                    <a:pt x="55" y="49"/>
                  </a:lnTo>
                  <a:lnTo>
                    <a:pt x="49" y="47"/>
                  </a:lnTo>
                  <a:lnTo>
                    <a:pt x="44" y="45"/>
                  </a:lnTo>
                  <a:lnTo>
                    <a:pt x="37" y="42"/>
                  </a:lnTo>
                  <a:lnTo>
                    <a:pt x="30" y="40"/>
                  </a:lnTo>
                  <a:lnTo>
                    <a:pt x="23" y="35"/>
                  </a:lnTo>
                  <a:lnTo>
                    <a:pt x="17" y="29"/>
                  </a:lnTo>
                  <a:lnTo>
                    <a:pt x="12" y="23"/>
                  </a:lnTo>
                  <a:lnTo>
                    <a:pt x="8" y="16"/>
                  </a:lnTo>
                  <a:lnTo>
                    <a:pt x="5" y="10"/>
                  </a:lnTo>
                  <a:lnTo>
                    <a:pt x="2" y="5"/>
                  </a:lnTo>
                  <a:lnTo>
                    <a:pt x="0" y="1"/>
                  </a:lnTo>
                  <a:lnTo>
                    <a:pt x="0" y="0"/>
                  </a:lnTo>
                  <a:lnTo>
                    <a:pt x="1" y="0"/>
                  </a:lnTo>
                  <a:lnTo>
                    <a:pt x="2" y="0"/>
                  </a:lnTo>
                  <a:lnTo>
                    <a:pt x="4" y="4"/>
                  </a:lnTo>
                  <a:lnTo>
                    <a:pt x="5" y="9"/>
                  </a:lnTo>
                  <a:lnTo>
                    <a:pt x="9" y="15"/>
                  </a:lnTo>
                  <a:lnTo>
                    <a:pt x="13" y="22"/>
                  </a:lnTo>
                  <a:lnTo>
                    <a:pt x="18" y="28"/>
                  </a:lnTo>
                  <a:lnTo>
                    <a:pt x="24" y="34"/>
                  </a:lnTo>
                  <a:lnTo>
                    <a:pt x="31" y="38"/>
                  </a:lnTo>
                  <a:lnTo>
                    <a:pt x="38" y="42"/>
                  </a:lnTo>
                  <a:lnTo>
                    <a:pt x="44" y="44"/>
                  </a:lnTo>
                  <a:lnTo>
                    <a:pt x="49" y="45"/>
                  </a:lnTo>
                  <a:lnTo>
                    <a:pt x="55" y="47"/>
                  </a:lnTo>
                  <a:lnTo>
                    <a:pt x="59" y="47"/>
                  </a:lnTo>
                  <a:lnTo>
                    <a:pt x="61" y="47"/>
                  </a:lnTo>
                  <a:lnTo>
                    <a:pt x="64" y="47"/>
                  </a:lnTo>
                  <a:lnTo>
                    <a:pt x="65" y="47"/>
                  </a:lnTo>
                  <a:lnTo>
                    <a:pt x="66" y="49"/>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61" name="Freeform 157"/>
            <p:cNvSpPr>
              <a:spLocks/>
            </p:cNvSpPr>
            <p:nvPr/>
          </p:nvSpPr>
          <p:spPr bwMode="auto">
            <a:xfrm>
              <a:off x="2088" y="1050"/>
              <a:ext cx="17" cy="17"/>
            </a:xfrm>
            <a:custGeom>
              <a:avLst/>
              <a:gdLst>
                <a:gd name="T0" fmla="*/ 3 w 17"/>
                <a:gd name="T1" fmla="*/ 2 h 17"/>
                <a:gd name="T2" fmla="*/ 3 w 17"/>
                <a:gd name="T3" fmla="*/ 2 h 17"/>
                <a:gd name="T4" fmla="*/ 3 w 17"/>
                <a:gd name="T5" fmla="*/ 2 h 17"/>
                <a:gd name="T6" fmla="*/ 4 w 17"/>
                <a:gd name="T7" fmla="*/ 2 h 17"/>
                <a:gd name="T8" fmla="*/ 4 w 17"/>
                <a:gd name="T9" fmla="*/ 2 h 17"/>
                <a:gd name="T10" fmla="*/ 6 w 17"/>
                <a:gd name="T11" fmla="*/ 2 h 17"/>
                <a:gd name="T12" fmla="*/ 6 w 17"/>
                <a:gd name="T13" fmla="*/ 2 h 17"/>
                <a:gd name="T14" fmla="*/ 8 w 17"/>
                <a:gd name="T15" fmla="*/ 2 h 17"/>
                <a:gd name="T16" fmla="*/ 8 w 17"/>
                <a:gd name="T17" fmla="*/ 2 h 17"/>
                <a:gd name="T18" fmla="*/ 9 w 17"/>
                <a:gd name="T19" fmla="*/ 0 h 17"/>
                <a:gd name="T20" fmla="*/ 9 w 17"/>
                <a:gd name="T21" fmla="*/ 0 h 17"/>
                <a:gd name="T22" fmla="*/ 11 w 17"/>
                <a:gd name="T23" fmla="*/ 0 h 17"/>
                <a:gd name="T24" fmla="*/ 11 w 17"/>
                <a:gd name="T25" fmla="*/ 2 h 17"/>
                <a:gd name="T26" fmla="*/ 12 w 17"/>
                <a:gd name="T27" fmla="*/ 2 h 17"/>
                <a:gd name="T28" fmla="*/ 12 w 17"/>
                <a:gd name="T29" fmla="*/ 2 h 17"/>
                <a:gd name="T30" fmla="*/ 14 w 17"/>
                <a:gd name="T31" fmla="*/ 2 h 17"/>
                <a:gd name="T32" fmla="*/ 14 w 17"/>
                <a:gd name="T33" fmla="*/ 4 h 17"/>
                <a:gd name="T34" fmla="*/ 14 w 17"/>
                <a:gd name="T35" fmla="*/ 6 h 17"/>
                <a:gd name="T36" fmla="*/ 14 w 17"/>
                <a:gd name="T37" fmla="*/ 6 h 17"/>
                <a:gd name="T38" fmla="*/ 16 w 17"/>
                <a:gd name="T39" fmla="*/ 8 h 17"/>
                <a:gd name="T40" fmla="*/ 16 w 17"/>
                <a:gd name="T41" fmla="*/ 10 h 17"/>
                <a:gd name="T42" fmla="*/ 14 w 17"/>
                <a:gd name="T43" fmla="*/ 10 h 17"/>
                <a:gd name="T44" fmla="*/ 14 w 17"/>
                <a:gd name="T45" fmla="*/ 12 h 17"/>
                <a:gd name="T46" fmla="*/ 12 w 17"/>
                <a:gd name="T47" fmla="*/ 12 h 17"/>
                <a:gd name="T48" fmla="*/ 12 w 17"/>
                <a:gd name="T49" fmla="*/ 14 h 17"/>
                <a:gd name="T50" fmla="*/ 11 w 17"/>
                <a:gd name="T51" fmla="*/ 14 h 17"/>
                <a:gd name="T52" fmla="*/ 9 w 17"/>
                <a:gd name="T53" fmla="*/ 14 h 17"/>
                <a:gd name="T54" fmla="*/ 9 w 17"/>
                <a:gd name="T55" fmla="*/ 14 h 17"/>
                <a:gd name="T56" fmla="*/ 8 w 17"/>
                <a:gd name="T57" fmla="*/ 16 h 17"/>
                <a:gd name="T58" fmla="*/ 6 w 17"/>
                <a:gd name="T59" fmla="*/ 16 h 17"/>
                <a:gd name="T60" fmla="*/ 6 w 17"/>
                <a:gd name="T61" fmla="*/ 16 h 17"/>
                <a:gd name="T62" fmla="*/ 4 w 17"/>
                <a:gd name="T63" fmla="*/ 14 h 17"/>
                <a:gd name="T64" fmla="*/ 4 w 17"/>
                <a:gd name="T65" fmla="*/ 14 h 17"/>
                <a:gd name="T66" fmla="*/ 3 w 17"/>
                <a:gd name="T67" fmla="*/ 14 h 17"/>
                <a:gd name="T68" fmla="*/ 1 w 17"/>
                <a:gd name="T69" fmla="*/ 12 h 17"/>
                <a:gd name="T70" fmla="*/ 1 w 17"/>
                <a:gd name="T71" fmla="*/ 10 h 17"/>
                <a:gd name="T72" fmla="*/ 1 w 17"/>
                <a:gd name="T73" fmla="*/ 8 h 17"/>
                <a:gd name="T74" fmla="*/ 0 w 17"/>
                <a:gd name="T75" fmla="*/ 8 h 17"/>
                <a:gd name="T76" fmla="*/ 0 w 17"/>
                <a:gd name="T77" fmla="*/ 6 h 17"/>
                <a:gd name="T78" fmla="*/ 0 w 17"/>
                <a:gd name="T79" fmla="*/ 6 h 17"/>
                <a:gd name="T80" fmla="*/ 0 w 17"/>
                <a:gd name="T81" fmla="*/ 6 h 17"/>
                <a:gd name="T82" fmla="*/ 3 w 17"/>
                <a:gd name="T8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 h="17">
                  <a:moveTo>
                    <a:pt x="3" y="2"/>
                  </a:moveTo>
                  <a:lnTo>
                    <a:pt x="3" y="2"/>
                  </a:lnTo>
                  <a:lnTo>
                    <a:pt x="3" y="2"/>
                  </a:lnTo>
                  <a:lnTo>
                    <a:pt x="4" y="2"/>
                  </a:lnTo>
                  <a:lnTo>
                    <a:pt x="4" y="2"/>
                  </a:lnTo>
                  <a:lnTo>
                    <a:pt x="6" y="2"/>
                  </a:lnTo>
                  <a:lnTo>
                    <a:pt x="6" y="2"/>
                  </a:lnTo>
                  <a:lnTo>
                    <a:pt x="8" y="2"/>
                  </a:lnTo>
                  <a:lnTo>
                    <a:pt x="8" y="2"/>
                  </a:lnTo>
                  <a:lnTo>
                    <a:pt x="9" y="0"/>
                  </a:lnTo>
                  <a:lnTo>
                    <a:pt x="9" y="0"/>
                  </a:lnTo>
                  <a:lnTo>
                    <a:pt x="11" y="0"/>
                  </a:lnTo>
                  <a:lnTo>
                    <a:pt x="11" y="2"/>
                  </a:lnTo>
                  <a:lnTo>
                    <a:pt x="12" y="2"/>
                  </a:lnTo>
                  <a:lnTo>
                    <a:pt x="12" y="2"/>
                  </a:lnTo>
                  <a:lnTo>
                    <a:pt x="14" y="2"/>
                  </a:lnTo>
                  <a:lnTo>
                    <a:pt x="14" y="4"/>
                  </a:lnTo>
                  <a:lnTo>
                    <a:pt x="14" y="6"/>
                  </a:lnTo>
                  <a:lnTo>
                    <a:pt x="14" y="6"/>
                  </a:lnTo>
                  <a:lnTo>
                    <a:pt x="16" y="8"/>
                  </a:lnTo>
                  <a:lnTo>
                    <a:pt x="16" y="10"/>
                  </a:lnTo>
                  <a:lnTo>
                    <a:pt x="14" y="10"/>
                  </a:lnTo>
                  <a:lnTo>
                    <a:pt x="14" y="12"/>
                  </a:lnTo>
                  <a:lnTo>
                    <a:pt x="12" y="12"/>
                  </a:lnTo>
                  <a:lnTo>
                    <a:pt x="12" y="14"/>
                  </a:lnTo>
                  <a:lnTo>
                    <a:pt x="11" y="14"/>
                  </a:lnTo>
                  <a:lnTo>
                    <a:pt x="9" y="14"/>
                  </a:lnTo>
                  <a:lnTo>
                    <a:pt x="9" y="14"/>
                  </a:lnTo>
                  <a:lnTo>
                    <a:pt x="8" y="16"/>
                  </a:lnTo>
                  <a:lnTo>
                    <a:pt x="6" y="16"/>
                  </a:lnTo>
                  <a:lnTo>
                    <a:pt x="6" y="16"/>
                  </a:lnTo>
                  <a:lnTo>
                    <a:pt x="4" y="14"/>
                  </a:lnTo>
                  <a:lnTo>
                    <a:pt x="4" y="14"/>
                  </a:lnTo>
                  <a:lnTo>
                    <a:pt x="3" y="14"/>
                  </a:lnTo>
                  <a:lnTo>
                    <a:pt x="1" y="12"/>
                  </a:lnTo>
                  <a:lnTo>
                    <a:pt x="1" y="10"/>
                  </a:lnTo>
                  <a:lnTo>
                    <a:pt x="1" y="8"/>
                  </a:lnTo>
                  <a:lnTo>
                    <a:pt x="0" y="8"/>
                  </a:lnTo>
                  <a:lnTo>
                    <a:pt x="0" y="6"/>
                  </a:lnTo>
                  <a:lnTo>
                    <a:pt x="0" y="6"/>
                  </a:lnTo>
                  <a:lnTo>
                    <a:pt x="0" y="6"/>
                  </a:lnTo>
                  <a:lnTo>
                    <a:pt x="3"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62" name="Freeform 158"/>
            <p:cNvSpPr>
              <a:spLocks/>
            </p:cNvSpPr>
            <p:nvPr/>
          </p:nvSpPr>
          <p:spPr bwMode="auto">
            <a:xfrm>
              <a:off x="2130" y="1320"/>
              <a:ext cx="446" cy="402"/>
            </a:xfrm>
            <a:custGeom>
              <a:avLst/>
              <a:gdLst>
                <a:gd name="T0" fmla="*/ 0 w 446"/>
                <a:gd name="T1" fmla="*/ 401 h 402"/>
                <a:gd name="T2" fmla="*/ 0 w 446"/>
                <a:gd name="T3" fmla="*/ 106 h 402"/>
                <a:gd name="T4" fmla="*/ 445 w 446"/>
                <a:gd name="T5" fmla="*/ 0 h 402"/>
                <a:gd name="T6" fmla="*/ 445 w 446"/>
                <a:gd name="T7" fmla="*/ 303 h 402"/>
                <a:gd name="T8" fmla="*/ 0 w 446"/>
                <a:gd name="T9" fmla="*/ 401 h 402"/>
              </a:gdLst>
              <a:ahLst/>
              <a:cxnLst>
                <a:cxn ang="0">
                  <a:pos x="T0" y="T1"/>
                </a:cxn>
                <a:cxn ang="0">
                  <a:pos x="T2" y="T3"/>
                </a:cxn>
                <a:cxn ang="0">
                  <a:pos x="T4" y="T5"/>
                </a:cxn>
                <a:cxn ang="0">
                  <a:pos x="T6" y="T7"/>
                </a:cxn>
                <a:cxn ang="0">
                  <a:pos x="T8" y="T9"/>
                </a:cxn>
              </a:cxnLst>
              <a:rect l="0" t="0" r="r" b="b"/>
              <a:pathLst>
                <a:path w="446" h="402">
                  <a:moveTo>
                    <a:pt x="0" y="401"/>
                  </a:moveTo>
                  <a:lnTo>
                    <a:pt x="0" y="106"/>
                  </a:lnTo>
                  <a:lnTo>
                    <a:pt x="445" y="0"/>
                  </a:lnTo>
                  <a:lnTo>
                    <a:pt x="445" y="303"/>
                  </a:lnTo>
                  <a:lnTo>
                    <a:pt x="0" y="40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63" name="Freeform 159"/>
            <p:cNvSpPr>
              <a:spLocks/>
            </p:cNvSpPr>
            <p:nvPr/>
          </p:nvSpPr>
          <p:spPr bwMode="auto">
            <a:xfrm>
              <a:off x="2088" y="1437"/>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64" name="Freeform 160"/>
            <p:cNvSpPr>
              <a:spLocks/>
            </p:cNvSpPr>
            <p:nvPr/>
          </p:nvSpPr>
          <p:spPr bwMode="auto">
            <a:xfrm>
              <a:off x="2002" y="1411"/>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65" name="Freeform 161"/>
            <p:cNvSpPr>
              <a:spLocks/>
            </p:cNvSpPr>
            <p:nvPr/>
          </p:nvSpPr>
          <p:spPr bwMode="auto">
            <a:xfrm>
              <a:off x="2039" y="1351"/>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66" name="Freeform 162"/>
            <p:cNvSpPr>
              <a:spLocks/>
            </p:cNvSpPr>
            <p:nvPr/>
          </p:nvSpPr>
          <p:spPr bwMode="auto">
            <a:xfrm>
              <a:off x="2040" y="1437"/>
              <a:ext cx="68" cy="67"/>
            </a:xfrm>
            <a:custGeom>
              <a:avLst/>
              <a:gdLst>
                <a:gd name="T0" fmla="*/ 10 w 68"/>
                <a:gd name="T1" fmla="*/ 0 h 67"/>
                <a:gd name="T2" fmla="*/ 67 w 68"/>
                <a:gd name="T3" fmla="*/ 58 h 67"/>
                <a:gd name="T4" fmla="*/ 67 w 68"/>
                <a:gd name="T5" fmla="*/ 66 h 67"/>
                <a:gd name="T6" fmla="*/ 0 w 68"/>
                <a:gd name="T7" fmla="*/ 13 h 67"/>
                <a:gd name="T8" fmla="*/ 10 w 68"/>
                <a:gd name="T9" fmla="*/ 0 h 67"/>
              </a:gdLst>
              <a:ahLst/>
              <a:cxnLst>
                <a:cxn ang="0">
                  <a:pos x="T0" y="T1"/>
                </a:cxn>
                <a:cxn ang="0">
                  <a:pos x="T2" y="T3"/>
                </a:cxn>
                <a:cxn ang="0">
                  <a:pos x="T4" y="T5"/>
                </a:cxn>
                <a:cxn ang="0">
                  <a:pos x="T6" y="T7"/>
                </a:cxn>
                <a:cxn ang="0">
                  <a:pos x="T8" y="T9"/>
                </a:cxn>
              </a:cxnLst>
              <a:rect l="0" t="0" r="r" b="b"/>
              <a:pathLst>
                <a:path w="68" h="67">
                  <a:moveTo>
                    <a:pt x="10" y="0"/>
                  </a:moveTo>
                  <a:lnTo>
                    <a:pt x="67" y="58"/>
                  </a:lnTo>
                  <a:lnTo>
                    <a:pt x="67" y="66"/>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67" name="Freeform 163"/>
            <p:cNvSpPr>
              <a:spLocks/>
            </p:cNvSpPr>
            <p:nvPr/>
          </p:nvSpPr>
          <p:spPr bwMode="auto">
            <a:xfrm>
              <a:off x="2003" y="1441"/>
              <a:ext cx="47" cy="66"/>
            </a:xfrm>
            <a:custGeom>
              <a:avLst/>
              <a:gdLst>
                <a:gd name="T0" fmla="*/ 36 w 47"/>
                <a:gd name="T1" fmla="*/ 0 h 66"/>
                <a:gd name="T2" fmla="*/ 0 w 47"/>
                <a:gd name="T3" fmla="*/ 52 h 66"/>
                <a:gd name="T4" fmla="*/ 0 w 47"/>
                <a:gd name="T5" fmla="*/ 65 h 66"/>
                <a:gd name="T6" fmla="*/ 46 w 47"/>
                <a:gd name="T7" fmla="*/ 13 h 66"/>
                <a:gd name="T8" fmla="*/ 36 w 47"/>
                <a:gd name="T9" fmla="*/ 0 h 66"/>
              </a:gdLst>
              <a:ahLst/>
              <a:cxnLst>
                <a:cxn ang="0">
                  <a:pos x="T0" y="T1"/>
                </a:cxn>
                <a:cxn ang="0">
                  <a:pos x="T2" y="T3"/>
                </a:cxn>
                <a:cxn ang="0">
                  <a:pos x="T4" y="T5"/>
                </a:cxn>
                <a:cxn ang="0">
                  <a:pos x="T6" y="T7"/>
                </a:cxn>
                <a:cxn ang="0">
                  <a:pos x="T8" y="T9"/>
                </a:cxn>
              </a:cxnLst>
              <a:rect l="0" t="0" r="r" b="b"/>
              <a:pathLst>
                <a:path w="47" h="66">
                  <a:moveTo>
                    <a:pt x="36" y="0"/>
                  </a:moveTo>
                  <a:lnTo>
                    <a:pt x="0" y="52"/>
                  </a:lnTo>
                  <a:lnTo>
                    <a:pt x="0" y="65"/>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68" name="Freeform 164"/>
            <p:cNvSpPr>
              <a:spLocks/>
            </p:cNvSpPr>
            <p:nvPr/>
          </p:nvSpPr>
          <p:spPr bwMode="auto">
            <a:xfrm>
              <a:off x="1967" y="1438"/>
              <a:ext cx="75" cy="17"/>
            </a:xfrm>
            <a:custGeom>
              <a:avLst/>
              <a:gdLst>
                <a:gd name="T0" fmla="*/ 68 w 75"/>
                <a:gd name="T1" fmla="*/ 2 h 17"/>
                <a:gd name="T2" fmla="*/ 0 w 75"/>
                <a:gd name="T3" fmla="*/ 0 h 17"/>
                <a:gd name="T4" fmla="*/ 0 w 75"/>
                <a:gd name="T5" fmla="*/ 5 h 17"/>
                <a:gd name="T6" fmla="*/ 74 w 75"/>
                <a:gd name="T7" fmla="*/ 16 h 17"/>
                <a:gd name="T8" fmla="*/ 68 w 75"/>
                <a:gd name="T9" fmla="*/ 2 h 17"/>
              </a:gdLst>
              <a:ahLst/>
              <a:cxnLst>
                <a:cxn ang="0">
                  <a:pos x="T0" y="T1"/>
                </a:cxn>
                <a:cxn ang="0">
                  <a:pos x="T2" y="T3"/>
                </a:cxn>
                <a:cxn ang="0">
                  <a:pos x="T4" y="T5"/>
                </a:cxn>
                <a:cxn ang="0">
                  <a:pos x="T6" y="T7"/>
                </a:cxn>
                <a:cxn ang="0">
                  <a:pos x="T8" y="T9"/>
                </a:cxn>
              </a:cxnLst>
              <a:rect l="0" t="0" r="r" b="b"/>
              <a:pathLst>
                <a:path w="75" h="17">
                  <a:moveTo>
                    <a:pt x="68" y="2"/>
                  </a:moveTo>
                  <a:lnTo>
                    <a:pt x="0" y="0"/>
                  </a:lnTo>
                  <a:lnTo>
                    <a:pt x="0" y="5"/>
                  </a:lnTo>
                  <a:lnTo>
                    <a:pt x="74" y="16"/>
                  </a:lnTo>
                  <a:lnTo>
                    <a:pt x="68"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69" name="Freeform 165"/>
            <p:cNvSpPr>
              <a:spLocks/>
            </p:cNvSpPr>
            <p:nvPr/>
          </p:nvSpPr>
          <p:spPr bwMode="auto">
            <a:xfrm>
              <a:off x="2049" y="1432"/>
              <a:ext cx="53" cy="19"/>
            </a:xfrm>
            <a:custGeom>
              <a:avLst/>
              <a:gdLst>
                <a:gd name="T0" fmla="*/ 0 w 53"/>
                <a:gd name="T1" fmla="*/ 8 h 19"/>
                <a:gd name="T2" fmla="*/ 52 w 53"/>
                <a:gd name="T3" fmla="*/ 0 h 19"/>
                <a:gd name="T4" fmla="*/ 52 w 53"/>
                <a:gd name="T5" fmla="*/ 4 h 19"/>
                <a:gd name="T6" fmla="*/ 0 w 53"/>
                <a:gd name="T7" fmla="*/ 18 h 19"/>
                <a:gd name="T8" fmla="*/ 0 w 53"/>
                <a:gd name="T9" fmla="*/ 8 h 19"/>
              </a:gdLst>
              <a:ahLst/>
              <a:cxnLst>
                <a:cxn ang="0">
                  <a:pos x="T0" y="T1"/>
                </a:cxn>
                <a:cxn ang="0">
                  <a:pos x="T2" y="T3"/>
                </a:cxn>
                <a:cxn ang="0">
                  <a:pos x="T4" y="T5"/>
                </a:cxn>
                <a:cxn ang="0">
                  <a:pos x="T6" y="T7"/>
                </a:cxn>
                <a:cxn ang="0">
                  <a:pos x="T8" y="T9"/>
                </a:cxn>
              </a:cxnLst>
              <a:rect l="0" t="0" r="r" b="b"/>
              <a:pathLst>
                <a:path w="53" h="19">
                  <a:moveTo>
                    <a:pt x="0" y="8"/>
                  </a:moveTo>
                  <a:lnTo>
                    <a:pt x="52" y="0"/>
                  </a:lnTo>
                  <a:lnTo>
                    <a:pt x="52" y="4"/>
                  </a:lnTo>
                  <a:lnTo>
                    <a:pt x="0" y="18"/>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70" name="Freeform 166"/>
            <p:cNvSpPr>
              <a:spLocks/>
            </p:cNvSpPr>
            <p:nvPr/>
          </p:nvSpPr>
          <p:spPr bwMode="auto">
            <a:xfrm>
              <a:off x="2014" y="1404"/>
              <a:ext cx="29" cy="44"/>
            </a:xfrm>
            <a:custGeom>
              <a:avLst/>
              <a:gdLst>
                <a:gd name="T0" fmla="*/ 28 w 29"/>
                <a:gd name="T1" fmla="*/ 33 h 44"/>
                <a:gd name="T2" fmla="*/ 0 w 29"/>
                <a:gd name="T3" fmla="*/ 0 h 44"/>
                <a:gd name="T4" fmla="*/ 0 w 29"/>
                <a:gd name="T5" fmla="*/ 5 h 44"/>
                <a:gd name="T6" fmla="*/ 23 w 29"/>
                <a:gd name="T7" fmla="*/ 43 h 44"/>
                <a:gd name="T8" fmla="*/ 28 w 29"/>
                <a:gd name="T9" fmla="*/ 33 h 44"/>
              </a:gdLst>
              <a:ahLst/>
              <a:cxnLst>
                <a:cxn ang="0">
                  <a:pos x="T0" y="T1"/>
                </a:cxn>
                <a:cxn ang="0">
                  <a:pos x="T2" y="T3"/>
                </a:cxn>
                <a:cxn ang="0">
                  <a:pos x="T4" y="T5"/>
                </a:cxn>
                <a:cxn ang="0">
                  <a:pos x="T6" y="T7"/>
                </a:cxn>
                <a:cxn ang="0">
                  <a:pos x="T8" y="T9"/>
                </a:cxn>
              </a:cxnLst>
              <a:rect l="0" t="0" r="r" b="b"/>
              <a:pathLst>
                <a:path w="29" h="44">
                  <a:moveTo>
                    <a:pt x="28" y="33"/>
                  </a:moveTo>
                  <a:lnTo>
                    <a:pt x="0" y="0"/>
                  </a:lnTo>
                  <a:lnTo>
                    <a:pt x="0" y="5"/>
                  </a:lnTo>
                  <a:lnTo>
                    <a:pt x="23" y="43"/>
                  </a:lnTo>
                  <a:lnTo>
                    <a:pt x="28" y="3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71" name="Freeform 167"/>
            <p:cNvSpPr>
              <a:spLocks/>
            </p:cNvSpPr>
            <p:nvPr/>
          </p:nvSpPr>
          <p:spPr bwMode="auto">
            <a:xfrm>
              <a:off x="1991" y="1500"/>
              <a:ext cx="29" cy="30"/>
            </a:xfrm>
            <a:custGeom>
              <a:avLst/>
              <a:gdLst>
                <a:gd name="T0" fmla="*/ 13 w 29"/>
                <a:gd name="T1" fmla="*/ 29 h 30"/>
                <a:gd name="T2" fmla="*/ 16 w 29"/>
                <a:gd name="T3" fmla="*/ 29 h 30"/>
                <a:gd name="T4" fmla="*/ 19 w 29"/>
                <a:gd name="T5" fmla="*/ 29 h 30"/>
                <a:gd name="T6" fmla="*/ 22 w 29"/>
                <a:gd name="T7" fmla="*/ 28 h 30"/>
                <a:gd name="T8" fmla="*/ 23 w 29"/>
                <a:gd name="T9" fmla="*/ 26 h 30"/>
                <a:gd name="T10" fmla="*/ 25 w 29"/>
                <a:gd name="T11" fmla="*/ 24 h 30"/>
                <a:gd name="T12" fmla="*/ 27 w 29"/>
                <a:gd name="T13" fmla="*/ 21 h 30"/>
                <a:gd name="T14" fmla="*/ 28 w 29"/>
                <a:gd name="T15" fmla="*/ 19 h 30"/>
                <a:gd name="T16" fmla="*/ 28 w 29"/>
                <a:gd name="T17" fmla="*/ 16 h 30"/>
                <a:gd name="T18" fmla="*/ 28 w 29"/>
                <a:gd name="T19" fmla="*/ 14 h 30"/>
                <a:gd name="T20" fmla="*/ 27 w 29"/>
                <a:gd name="T21" fmla="*/ 11 h 30"/>
                <a:gd name="T22" fmla="*/ 25 w 29"/>
                <a:gd name="T23" fmla="*/ 7 h 30"/>
                <a:gd name="T24" fmla="*/ 23 w 29"/>
                <a:gd name="T25" fmla="*/ 6 h 30"/>
                <a:gd name="T26" fmla="*/ 22 w 29"/>
                <a:gd name="T27" fmla="*/ 3 h 30"/>
                <a:gd name="T28" fmla="*/ 19 w 29"/>
                <a:gd name="T29" fmla="*/ 1 h 30"/>
                <a:gd name="T30" fmla="*/ 16 w 29"/>
                <a:gd name="T31" fmla="*/ 0 h 30"/>
                <a:gd name="T32" fmla="*/ 13 w 29"/>
                <a:gd name="T33" fmla="*/ 0 h 30"/>
                <a:gd name="T34" fmla="*/ 11 w 29"/>
                <a:gd name="T35" fmla="*/ 0 h 30"/>
                <a:gd name="T36" fmla="*/ 8 w 29"/>
                <a:gd name="T37" fmla="*/ 0 h 30"/>
                <a:gd name="T38" fmla="*/ 5 w 29"/>
                <a:gd name="T39" fmla="*/ 0 h 30"/>
                <a:gd name="T40" fmla="*/ 4 w 29"/>
                <a:gd name="T41" fmla="*/ 2 h 30"/>
                <a:gd name="T42" fmla="*/ 2 w 29"/>
                <a:gd name="T43" fmla="*/ 4 h 30"/>
                <a:gd name="T44" fmla="*/ 0 w 29"/>
                <a:gd name="T45" fmla="*/ 6 h 30"/>
                <a:gd name="T46" fmla="*/ 0 w 29"/>
                <a:gd name="T47" fmla="*/ 8 h 30"/>
                <a:gd name="T48" fmla="*/ 0 w 29"/>
                <a:gd name="T49" fmla="*/ 11 h 30"/>
                <a:gd name="T50" fmla="*/ 0 w 29"/>
                <a:gd name="T51" fmla="*/ 14 h 30"/>
                <a:gd name="T52" fmla="*/ 0 w 29"/>
                <a:gd name="T53" fmla="*/ 17 h 30"/>
                <a:gd name="T54" fmla="*/ 2 w 29"/>
                <a:gd name="T55" fmla="*/ 20 h 30"/>
                <a:gd name="T56" fmla="*/ 4 w 29"/>
                <a:gd name="T57" fmla="*/ 22 h 30"/>
                <a:gd name="T58" fmla="*/ 5 w 29"/>
                <a:gd name="T59" fmla="*/ 24 h 30"/>
                <a:gd name="T60" fmla="*/ 8 w 29"/>
                <a:gd name="T61" fmla="*/ 26 h 30"/>
                <a:gd name="T62" fmla="*/ 11 w 29"/>
                <a:gd name="T63" fmla="*/ 28 h 30"/>
                <a:gd name="T64" fmla="*/ 13 w 29"/>
                <a:gd name="T6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72" name="Freeform 168"/>
            <p:cNvSpPr>
              <a:spLocks/>
            </p:cNvSpPr>
            <p:nvPr/>
          </p:nvSpPr>
          <p:spPr bwMode="auto">
            <a:xfrm>
              <a:off x="1952" y="1442"/>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3 h 29"/>
                <a:gd name="T28" fmla="*/ 20 w 30"/>
                <a:gd name="T29" fmla="*/ 1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5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73" name="Freeform 169"/>
            <p:cNvSpPr>
              <a:spLocks/>
            </p:cNvSpPr>
            <p:nvPr/>
          </p:nvSpPr>
          <p:spPr bwMode="auto">
            <a:xfrm>
              <a:off x="2093" y="1501"/>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4 h 29"/>
                <a:gd name="T28" fmla="*/ 20 w 30"/>
                <a:gd name="T29" fmla="*/ 2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6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74" name="Freeform 170"/>
            <p:cNvSpPr>
              <a:spLocks/>
            </p:cNvSpPr>
            <p:nvPr/>
          </p:nvSpPr>
          <p:spPr bwMode="auto">
            <a:xfrm>
              <a:off x="2088" y="1437"/>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75" name="Freeform 171"/>
            <p:cNvSpPr>
              <a:spLocks/>
            </p:cNvSpPr>
            <p:nvPr/>
          </p:nvSpPr>
          <p:spPr bwMode="auto">
            <a:xfrm>
              <a:off x="2002" y="1411"/>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76" name="Freeform 172"/>
            <p:cNvSpPr>
              <a:spLocks/>
            </p:cNvSpPr>
            <p:nvPr/>
          </p:nvSpPr>
          <p:spPr bwMode="auto">
            <a:xfrm>
              <a:off x="2039" y="1351"/>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77" name="Freeform 173"/>
            <p:cNvSpPr>
              <a:spLocks/>
            </p:cNvSpPr>
            <p:nvPr/>
          </p:nvSpPr>
          <p:spPr bwMode="auto">
            <a:xfrm>
              <a:off x="2040" y="1437"/>
              <a:ext cx="68" cy="67"/>
            </a:xfrm>
            <a:custGeom>
              <a:avLst/>
              <a:gdLst>
                <a:gd name="T0" fmla="*/ 10 w 68"/>
                <a:gd name="T1" fmla="*/ 0 h 67"/>
                <a:gd name="T2" fmla="*/ 67 w 68"/>
                <a:gd name="T3" fmla="*/ 58 h 67"/>
                <a:gd name="T4" fmla="*/ 67 w 68"/>
                <a:gd name="T5" fmla="*/ 66 h 67"/>
                <a:gd name="T6" fmla="*/ 0 w 68"/>
                <a:gd name="T7" fmla="*/ 13 h 67"/>
                <a:gd name="T8" fmla="*/ 10 w 68"/>
                <a:gd name="T9" fmla="*/ 0 h 67"/>
              </a:gdLst>
              <a:ahLst/>
              <a:cxnLst>
                <a:cxn ang="0">
                  <a:pos x="T0" y="T1"/>
                </a:cxn>
                <a:cxn ang="0">
                  <a:pos x="T2" y="T3"/>
                </a:cxn>
                <a:cxn ang="0">
                  <a:pos x="T4" y="T5"/>
                </a:cxn>
                <a:cxn ang="0">
                  <a:pos x="T6" y="T7"/>
                </a:cxn>
                <a:cxn ang="0">
                  <a:pos x="T8" y="T9"/>
                </a:cxn>
              </a:cxnLst>
              <a:rect l="0" t="0" r="r" b="b"/>
              <a:pathLst>
                <a:path w="68" h="67">
                  <a:moveTo>
                    <a:pt x="10" y="0"/>
                  </a:moveTo>
                  <a:lnTo>
                    <a:pt x="67" y="58"/>
                  </a:lnTo>
                  <a:lnTo>
                    <a:pt x="67" y="66"/>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78" name="Freeform 174"/>
            <p:cNvSpPr>
              <a:spLocks/>
            </p:cNvSpPr>
            <p:nvPr/>
          </p:nvSpPr>
          <p:spPr bwMode="auto">
            <a:xfrm>
              <a:off x="2003" y="1441"/>
              <a:ext cx="47" cy="66"/>
            </a:xfrm>
            <a:custGeom>
              <a:avLst/>
              <a:gdLst>
                <a:gd name="T0" fmla="*/ 36 w 47"/>
                <a:gd name="T1" fmla="*/ 0 h 66"/>
                <a:gd name="T2" fmla="*/ 0 w 47"/>
                <a:gd name="T3" fmla="*/ 52 h 66"/>
                <a:gd name="T4" fmla="*/ 0 w 47"/>
                <a:gd name="T5" fmla="*/ 65 h 66"/>
                <a:gd name="T6" fmla="*/ 46 w 47"/>
                <a:gd name="T7" fmla="*/ 13 h 66"/>
                <a:gd name="T8" fmla="*/ 36 w 47"/>
                <a:gd name="T9" fmla="*/ 0 h 66"/>
              </a:gdLst>
              <a:ahLst/>
              <a:cxnLst>
                <a:cxn ang="0">
                  <a:pos x="T0" y="T1"/>
                </a:cxn>
                <a:cxn ang="0">
                  <a:pos x="T2" y="T3"/>
                </a:cxn>
                <a:cxn ang="0">
                  <a:pos x="T4" y="T5"/>
                </a:cxn>
                <a:cxn ang="0">
                  <a:pos x="T6" y="T7"/>
                </a:cxn>
                <a:cxn ang="0">
                  <a:pos x="T8" y="T9"/>
                </a:cxn>
              </a:cxnLst>
              <a:rect l="0" t="0" r="r" b="b"/>
              <a:pathLst>
                <a:path w="47" h="66">
                  <a:moveTo>
                    <a:pt x="36" y="0"/>
                  </a:moveTo>
                  <a:lnTo>
                    <a:pt x="0" y="52"/>
                  </a:lnTo>
                  <a:lnTo>
                    <a:pt x="0" y="65"/>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79" name="Freeform 175"/>
            <p:cNvSpPr>
              <a:spLocks/>
            </p:cNvSpPr>
            <p:nvPr/>
          </p:nvSpPr>
          <p:spPr bwMode="auto">
            <a:xfrm>
              <a:off x="1967" y="1438"/>
              <a:ext cx="75" cy="17"/>
            </a:xfrm>
            <a:custGeom>
              <a:avLst/>
              <a:gdLst>
                <a:gd name="T0" fmla="*/ 68 w 75"/>
                <a:gd name="T1" fmla="*/ 2 h 17"/>
                <a:gd name="T2" fmla="*/ 0 w 75"/>
                <a:gd name="T3" fmla="*/ 0 h 17"/>
                <a:gd name="T4" fmla="*/ 0 w 75"/>
                <a:gd name="T5" fmla="*/ 5 h 17"/>
                <a:gd name="T6" fmla="*/ 74 w 75"/>
                <a:gd name="T7" fmla="*/ 16 h 17"/>
                <a:gd name="T8" fmla="*/ 68 w 75"/>
                <a:gd name="T9" fmla="*/ 2 h 17"/>
              </a:gdLst>
              <a:ahLst/>
              <a:cxnLst>
                <a:cxn ang="0">
                  <a:pos x="T0" y="T1"/>
                </a:cxn>
                <a:cxn ang="0">
                  <a:pos x="T2" y="T3"/>
                </a:cxn>
                <a:cxn ang="0">
                  <a:pos x="T4" y="T5"/>
                </a:cxn>
                <a:cxn ang="0">
                  <a:pos x="T6" y="T7"/>
                </a:cxn>
                <a:cxn ang="0">
                  <a:pos x="T8" y="T9"/>
                </a:cxn>
              </a:cxnLst>
              <a:rect l="0" t="0" r="r" b="b"/>
              <a:pathLst>
                <a:path w="75" h="17">
                  <a:moveTo>
                    <a:pt x="68" y="2"/>
                  </a:moveTo>
                  <a:lnTo>
                    <a:pt x="0" y="0"/>
                  </a:lnTo>
                  <a:lnTo>
                    <a:pt x="0" y="5"/>
                  </a:lnTo>
                  <a:lnTo>
                    <a:pt x="74" y="16"/>
                  </a:lnTo>
                  <a:lnTo>
                    <a:pt x="68"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80" name="Freeform 176"/>
            <p:cNvSpPr>
              <a:spLocks/>
            </p:cNvSpPr>
            <p:nvPr/>
          </p:nvSpPr>
          <p:spPr bwMode="auto">
            <a:xfrm>
              <a:off x="2049" y="1432"/>
              <a:ext cx="53" cy="19"/>
            </a:xfrm>
            <a:custGeom>
              <a:avLst/>
              <a:gdLst>
                <a:gd name="T0" fmla="*/ 0 w 53"/>
                <a:gd name="T1" fmla="*/ 8 h 19"/>
                <a:gd name="T2" fmla="*/ 52 w 53"/>
                <a:gd name="T3" fmla="*/ 0 h 19"/>
                <a:gd name="T4" fmla="*/ 52 w 53"/>
                <a:gd name="T5" fmla="*/ 4 h 19"/>
                <a:gd name="T6" fmla="*/ 0 w 53"/>
                <a:gd name="T7" fmla="*/ 18 h 19"/>
                <a:gd name="T8" fmla="*/ 0 w 53"/>
                <a:gd name="T9" fmla="*/ 8 h 19"/>
              </a:gdLst>
              <a:ahLst/>
              <a:cxnLst>
                <a:cxn ang="0">
                  <a:pos x="T0" y="T1"/>
                </a:cxn>
                <a:cxn ang="0">
                  <a:pos x="T2" y="T3"/>
                </a:cxn>
                <a:cxn ang="0">
                  <a:pos x="T4" y="T5"/>
                </a:cxn>
                <a:cxn ang="0">
                  <a:pos x="T6" y="T7"/>
                </a:cxn>
                <a:cxn ang="0">
                  <a:pos x="T8" y="T9"/>
                </a:cxn>
              </a:cxnLst>
              <a:rect l="0" t="0" r="r" b="b"/>
              <a:pathLst>
                <a:path w="53" h="19">
                  <a:moveTo>
                    <a:pt x="0" y="8"/>
                  </a:moveTo>
                  <a:lnTo>
                    <a:pt x="52" y="0"/>
                  </a:lnTo>
                  <a:lnTo>
                    <a:pt x="52" y="4"/>
                  </a:lnTo>
                  <a:lnTo>
                    <a:pt x="0" y="18"/>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81" name="Freeform 177"/>
            <p:cNvSpPr>
              <a:spLocks/>
            </p:cNvSpPr>
            <p:nvPr/>
          </p:nvSpPr>
          <p:spPr bwMode="auto">
            <a:xfrm>
              <a:off x="2014" y="1404"/>
              <a:ext cx="29" cy="44"/>
            </a:xfrm>
            <a:custGeom>
              <a:avLst/>
              <a:gdLst>
                <a:gd name="T0" fmla="*/ 28 w 29"/>
                <a:gd name="T1" fmla="*/ 33 h 44"/>
                <a:gd name="T2" fmla="*/ 0 w 29"/>
                <a:gd name="T3" fmla="*/ 0 h 44"/>
                <a:gd name="T4" fmla="*/ 0 w 29"/>
                <a:gd name="T5" fmla="*/ 5 h 44"/>
                <a:gd name="T6" fmla="*/ 23 w 29"/>
                <a:gd name="T7" fmla="*/ 43 h 44"/>
                <a:gd name="T8" fmla="*/ 28 w 29"/>
                <a:gd name="T9" fmla="*/ 33 h 44"/>
              </a:gdLst>
              <a:ahLst/>
              <a:cxnLst>
                <a:cxn ang="0">
                  <a:pos x="T0" y="T1"/>
                </a:cxn>
                <a:cxn ang="0">
                  <a:pos x="T2" y="T3"/>
                </a:cxn>
                <a:cxn ang="0">
                  <a:pos x="T4" y="T5"/>
                </a:cxn>
                <a:cxn ang="0">
                  <a:pos x="T6" y="T7"/>
                </a:cxn>
                <a:cxn ang="0">
                  <a:pos x="T8" y="T9"/>
                </a:cxn>
              </a:cxnLst>
              <a:rect l="0" t="0" r="r" b="b"/>
              <a:pathLst>
                <a:path w="29" h="44">
                  <a:moveTo>
                    <a:pt x="28" y="33"/>
                  </a:moveTo>
                  <a:lnTo>
                    <a:pt x="0" y="0"/>
                  </a:lnTo>
                  <a:lnTo>
                    <a:pt x="0" y="5"/>
                  </a:lnTo>
                  <a:lnTo>
                    <a:pt x="23" y="43"/>
                  </a:lnTo>
                  <a:lnTo>
                    <a:pt x="28" y="3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82" name="Freeform 178"/>
            <p:cNvSpPr>
              <a:spLocks/>
            </p:cNvSpPr>
            <p:nvPr/>
          </p:nvSpPr>
          <p:spPr bwMode="auto">
            <a:xfrm>
              <a:off x="1991" y="1500"/>
              <a:ext cx="29" cy="30"/>
            </a:xfrm>
            <a:custGeom>
              <a:avLst/>
              <a:gdLst>
                <a:gd name="T0" fmla="*/ 13 w 29"/>
                <a:gd name="T1" fmla="*/ 29 h 30"/>
                <a:gd name="T2" fmla="*/ 16 w 29"/>
                <a:gd name="T3" fmla="*/ 29 h 30"/>
                <a:gd name="T4" fmla="*/ 19 w 29"/>
                <a:gd name="T5" fmla="*/ 29 h 30"/>
                <a:gd name="T6" fmla="*/ 22 w 29"/>
                <a:gd name="T7" fmla="*/ 28 h 30"/>
                <a:gd name="T8" fmla="*/ 23 w 29"/>
                <a:gd name="T9" fmla="*/ 26 h 30"/>
                <a:gd name="T10" fmla="*/ 25 w 29"/>
                <a:gd name="T11" fmla="*/ 24 h 30"/>
                <a:gd name="T12" fmla="*/ 27 w 29"/>
                <a:gd name="T13" fmla="*/ 21 h 30"/>
                <a:gd name="T14" fmla="*/ 28 w 29"/>
                <a:gd name="T15" fmla="*/ 19 h 30"/>
                <a:gd name="T16" fmla="*/ 28 w 29"/>
                <a:gd name="T17" fmla="*/ 16 h 30"/>
                <a:gd name="T18" fmla="*/ 28 w 29"/>
                <a:gd name="T19" fmla="*/ 14 h 30"/>
                <a:gd name="T20" fmla="*/ 27 w 29"/>
                <a:gd name="T21" fmla="*/ 11 h 30"/>
                <a:gd name="T22" fmla="*/ 25 w 29"/>
                <a:gd name="T23" fmla="*/ 7 h 30"/>
                <a:gd name="T24" fmla="*/ 23 w 29"/>
                <a:gd name="T25" fmla="*/ 6 h 30"/>
                <a:gd name="T26" fmla="*/ 22 w 29"/>
                <a:gd name="T27" fmla="*/ 3 h 30"/>
                <a:gd name="T28" fmla="*/ 19 w 29"/>
                <a:gd name="T29" fmla="*/ 1 h 30"/>
                <a:gd name="T30" fmla="*/ 16 w 29"/>
                <a:gd name="T31" fmla="*/ 0 h 30"/>
                <a:gd name="T32" fmla="*/ 13 w 29"/>
                <a:gd name="T33" fmla="*/ 0 h 30"/>
                <a:gd name="T34" fmla="*/ 11 w 29"/>
                <a:gd name="T35" fmla="*/ 0 h 30"/>
                <a:gd name="T36" fmla="*/ 8 w 29"/>
                <a:gd name="T37" fmla="*/ 0 h 30"/>
                <a:gd name="T38" fmla="*/ 5 w 29"/>
                <a:gd name="T39" fmla="*/ 0 h 30"/>
                <a:gd name="T40" fmla="*/ 4 w 29"/>
                <a:gd name="T41" fmla="*/ 2 h 30"/>
                <a:gd name="T42" fmla="*/ 2 w 29"/>
                <a:gd name="T43" fmla="*/ 4 h 30"/>
                <a:gd name="T44" fmla="*/ 0 w 29"/>
                <a:gd name="T45" fmla="*/ 6 h 30"/>
                <a:gd name="T46" fmla="*/ 0 w 29"/>
                <a:gd name="T47" fmla="*/ 8 h 30"/>
                <a:gd name="T48" fmla="*/ 0 w 29"/>
                <a:gd name="T49" fmla="*/ 11 h 30"/>
                <a:gd name="T50" fmla="*/ 0 w 29"/>
                <a:gd name="T51" fmla="*/ 14 h 30"/>
                <a:gd name="T52" fmla="*/ 0 w 29"/>
                <a:gd name="T53" fmla="*/ 17 h 30"/>
                <a:gd name="T54" fmla="*/ 2 w 29"/>
                <a:gd name="T55" fmla="*/ 20 h 30"/>
                <a:gd name="T56" fmla="*/ 4 w 29"/>
                <a:gd name="T57" fmla="*/ 22 h 30"/>
                <a:gd name="T58" fmla="*/ 5 w 29"/>
                <a:gd name="T59" fmla="*/ 24 h 30"/>
                <a:gd name="T60" fmla="*/ 8 w 29"/>
                <a:gd name="T61" fmla="*/ 26 h 30"/>
                <a:gd name="T62" fmla="*/ 11 w 29"/>
                <a:gd name="T63" fmla="*/ 28 h 30"/>
                <a:gd name="T64" fmla="*/ 13 w 29"/>
                <a:gd name="T6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83" name="Freeform 179"/>
            <p:cNvSpPr>
              <a:spLocks/>
            </p:cNvSpPr>
            <p:nvPr/>
          </p:nvSpPr>
          <p:spPr bwMode="auto">
            <a:xfrm>
              <a:off x="1952" y="1442"/>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3 h 29"/>
                <a:gd name="T28" fmla="*/ 20 w 30"/>
                <a:gd name="T29" fmla="*/ 1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5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84" name="Freeform 180"/>
            <p:cNvSpPr>
              <a:spLocks/>
            </p:cNvSpPr>
            <p:nvPr/>
          </p:nvSpPr>
          <p:spPr bwMode="auto">
            <a:xfrm>
              <a:off x="2093" y="1501"/>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4 h 29"/>
                <a:gd name="T28" fmla="*/ 20 w 30"/>
                <a:gd name="T29" fmla="*/ 2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6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85" name="Freeform 181"/>
            <p:cNvSpPr>
              <a:spLocks/>
            </p:cNvSpPr>
            <p:nvPr/>
          </p:nvSpPr>
          <p:spPr bwMode="auto">
            <a:xfrm>
              <a:off x="1965" y="1253"/>
              <a:ext cx="52" cy="96"/>
            </a:xfrm>
            <a:custGeom>
              <a:avLst/>
              <a:gdLst>
                <a:gd name="T0" fmla="*/ 9 w 52"/>
                <a:gd name="T1" fmla="*/ 0 h 96"/>
                <a:gd name="T2" fmla="*/ 8 w 52"/>
                <a:gd name="T3" fmla="*/ 0 h 96"/>
                <a:gd name="T4" fmla="*/ 7 w 52"/>
                <a:gd name="T5" fmla="*/ 3 h 96"/>
                <a:gd name="T6" fmla="*/ 6 w 52"/>
                <a:gd name="T7" fmla="*/ 7 h 96"/>
                <a:gd name="T8" fmla="*/ 5 w 52"/>
                <a:gd name="T9" fmla="*/ 12 h 96"/>
                <a:gd name="T10" fmla="*/ 3 w 52"/>
                <a:gd name="T11" fmla="*/ 18 h 96"/>
                <a:gd name="T12" fmla="*/ 1 w 52"/>
                <a:gd name="T13" fmla="*/ 25 h 96"/>
                <a:gd name="T14" fmla="*/ 0 w 52"/>
                <a:gd name="T15" fmla="*/ 33 h 96"/>
                <a:gd name="T16" fmla="*/ 0 w 52"/>
                <a:gd name="T17" fmla="*/ 40 h 96"/>
                <a:gd name="T18" fmla="*/ 0 w 52"/>
                <a:gd name="T19" fmla="*/ 47 h 96"/>
                <a:gd name="T20" fmla="*/ 1 w 52"/>
                <a:gd name="T21" fmla="*/ 54 h 96"/>
                <a:gd name="T22" fmla="*/ 5 w 52"/>
                <a:gd name="T23" fmla="*/ 61 h 96"/>
                <a:gd name="T24" fmla="*/ 9 w 52"/>
                <a:gd name="T25" fmla="*/ 68 h 96"/>
                <a:gd name="T26" fmla="*/ 13 w 52"/>
                <a:gd name="T27" fmla="*/ 74 h 96"/>
                <a:gd name="T28" fmla="*/ 17 w 52"/>
                <a:gd name="T29" fmla="*/ 79 h 96"/>
                <a:gd name="T30" fmla="*/ 20 w 52"/>
                <a:gd name="T31" fmla="*/ 84 h 96"/>
                <a:gd name="T32" fmla="*/ 22 w 52"/>
                <a:gd name="T33" fmla="*/ 89 h 96"/>
                <a:gd name="T34" fmla="*/ 24 w 52"/>
                <a:gd name="T35" fmla="*/ 92 h 96"/>
                <a:gd name="T36" fmla="*/ 28 w 52"/>
                <a:gd name="T37" fmla="*/ 94 h 96"/>
                <a:gd name="T38" fmla="*/ 33 w 52"/>
                <a:gd name="T39" fmla="*/ 95 h 96"/>
                <a:gd name="T40" fmla="*/ 38 w 52"/>
                <a:gd name="T41" fmla="*/ 95 h 96"/>
                <a:gd name="T42" fmla="*/ 43 w 52"/>
                <a:gd name="T43" fmla="*/ 94 h 96"/>
                <a:gd name="T44" fmla="*/ 46 w 52"/>
                <a:gd name="T45" fmla="*/ 93 h 96"/>
                <a:gd name="T46" fmla="*/ 50 w 52"/>
                <a:gd name="T47" fmla="*/ 92 h 96"/>
                <a:gd name="T48" fmla="*/ 51 w 52"/>
                <a:gd name="T49" fmla="*/ 91 h 96"/>
                <a:gd name="T50" fmla="*/ 50 w 52"/>
                <a:gd name="T51" fmla="*/ 91 h 96"/>
                <a:gd name="T52" fmla="*/ 48 w 52"/>
                <a:gd name="T53" fmla="*/ 91 h 96"/>
                <a:gd name="T54" fmla="*/ 46 w 52"/>
                <a:gd name="T55" fmla="*/ 91 h 96"/>
                <a:gd name="T56" fmla="*/ 44 w 52"/>
                <a:gd name="T57" fmla="*/ 90 h 96"/>
                <a:gd name="T58" fmla="*/ 40 w 52"/>
                <a:gd name="T59" fmla="*/ 89 h 96"/>
                <a:gd name="T60" fmla="*/ 38 w 52"/>
                <a:gd name="T61" fmla="*/ 88 h 96"/>
                <a:gd name="T62" fmla="*/ 35 w 52"/>
                <a:gd name="T63" fmla="*/ 85 h 96"/>
                <a:gd name="T64" fmla="*/ 34 w 52"/>
                <a:gd name="T65" fmla="*/ 83 h 96"/>
                <a:gd name="T66" fmla="*/ 30 w 52"/>
                <a:gd name="T67" fmla="*/ 78 h 96"/>
                <a:gd name="T68" fmla="*/ 27 w 52"/>
                <a:gd name="T69" fmla="*/ 74 h 96"/>
                <a:gd name="T70" fmla="*/ 22 w 52"/>
                <a:gd name="T71" fmla="*/ 68 h 96"/>
                <a:gd name="T72" fmla="*/ 17 w 52"/>
                <a:gd name="T73" fmla="*/ 61 h 96"/>
                <a:gd name="T74" fmla="*/ 11 w 52"/>
                <a:gd name="T75" fmla="*/ 53 h 96"/>
                <a:gd name="T76" fmla="*/ 8 w 52"/>
                <a:gd name="T77" fmla="*/ 46 h 96"/>
                <a:gd name="T78" fmla="*/ 5 w 52"/>
                <a:gd name="T79" fmla="*/ 36 h 96"/>
                <a:gd name="T80" fmla="*/ 6 w 52"/>
                <a:gd name="T81" fmla="*/ 28 h 96"/>
                <a:gd name="T82" fmla="*/ 8 w 52"/>
                <a:gd name="T83" fmla="*/ 22 h 96"/>
                <a:gd name="T84" fmla="*/ 10 w 52"/>
                <a:gd name="T85" fmla="*/ 17 h 96"/>
                <a:gd name="T86" fmla="*/ 11 w 52"/>
                <a:gd name="T87" fmla="*/ 13 h 96"/>
                <a:gd name="T88" fmla="*/ 12 w 52"/>
                <a:gd name="T89" fmla="*/ 10 h 96"/>
                <a:gd name="T90" fmla="*/ 13 w 52"/>
                <a:gd name="T91" fmla="*/ 7 h 96"/>
                <a:gd name="T92" fmla="*/ 14 w 52"/>
                <a:gd name="T93" fmla="*/ 5 h 96"/>
                <a:gd name="T94" fmla="*/ 14 w 52"/>
                <a:gd name="T95" fmla="*/ 4 h 96"/>
                <a:gd name="T96" fmla="*/ 15 w 52"/>
                <a:gd name="T97" fmla="*/ 4 h 96"/>
                <a:gd name="T98" fmla="*/ 9 w 52"/>
                <a:gd name="T9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 h="96">
                  <a:moveTo>
                    <a:pt x="9" y="0"/>
                  </a:moveTo>
                  <a:lnTo>
                    <a:pt x="8" y="0"/>
                  </a:lnTo>
                  <a:lnTo>
                    <a:pt x="7" y="3"/>
                  </a:lnTo>
                  <a:lnTo>
                    <a:pt x="6" y="7"/>
                  </a:lnTo>
                  <a:lnTo>
                    <a:pt x="5" y="12"/>
                  </a:lnTo>
                  <a:lnTo>
                    <a:pt x="3" y="18"/>
                  </a:lnTo>
                  <a:lnTo>
                    <a:pt x="1" y="25"/>
                  </a:lnTo>
                  <a:lnTo>
                    <a:pt x="0" y="33"/>
                  </a:lnTo>
                  <a:lnTo>
                    <a:pt x="0" y="40"/>
                  </a:lnTo>
                  <a:lnTo>
                    <a:pt x="0" y="47"/>
                  </a:lnTo>
                  <a:lnTo>
                    <a:pt x="1" y="54"/>
                  </a:lnTo>
                  <a:lnTo>
                    <a:pt x="5" y="61"/>
                  </a:lnTo>
                  <a:lnTo>
                    <a:pt x="9" y="68"/>
                  </a:lnTo>
                  <a:lnTo>
                    <a:pt x="13" y="74"/>
                  </a:lnTo>
                  <a:lnTo>
                    <a:pt x="17" y="79"/>
                  </a:lnTo>
                  <a:lnTo>
                    <a:pt x="20" y="84"/>
                  </a:lnTo>
                  <a:lnTo>
                    <a:pt x="22" y="89"/>
                  </a:lnTo>
                  <a:lnTo>
                    <a:pt x="24" y="92"/>
                  </a:lnTo>
                  <a:lnTo>
                    <a:pt x="28" y="94"/>
                  </a:lnTo>
                  <a:lnTo>
                    <a:pt x="33" y="95"/>
                  </a:lnTo>
                  <a:lnTo>
                    <a:pt x="38" y="95"/>
                  </a:lnTo>
                  <a:lnTo>
                    <a:pt x="43" y="94"/>
                  </a:lnTo>
                  <a:lnTo>
                    <a:pt x="46" y="93"/>
                  </a:lnTo>
                  <a:lnTo>
                    <a:pt x="50" y="92"/>
                  </a:lnTo>
                  <a:lnTo>
                    <a:pt x="51" y="91"/>
                  </a:lnTo>
                  <a:lnTo>
                    <a:pt x="50" y="91"/>
                  </a:lnTo>
                  <a:lnTo>
                    <a:pt x="48" y="91"/>
                  </a:lnTo>
                  <a:lnTo>
                    <a:pt x="46" y="91"/>
                  </a:lnTo>
                  <a:lnTo>
                    <a:pt x="44" y="90"/>
                  </a:lnTo>
                  <a:lnTo>
                    <a:pt x="40" y="89"/>
                  </a:lnTo>
                  <a:lnTo>
                    <a:pt x="38" y="88"/>
                  </a:lnTo>
                  <a:lnTo>
                    <a:pt x="35" y="85"/>
                  </a:lnTo>
                  <a:lnTo>
                    <a:pt x="34" y="83"/>
                  </a:lnTo>
                  <a:lnTo>
                    <a:pt x="30" y="78"/>
                  </a:lnTo>
                  <a:lnTo>
                    <a:pt x="27" y="74"/>
                  </a:lnTo>
                  <a:lnTo>
                    <a:pt x="22" y="68"/>
                  </a:lnTo>
                  <a:lnTo>
                    <a:pt x="17" y="61"/>
                  </a:lnTo>
                  <a:lnTo>
                    <a:pt x="11" y="53"/>
                  </a:lnTo>
                  <a:lnTo>
                    <a:pt x="8" y="46"/>
                  </a:lnTo>
                  <a:lnTo>
                    <a:pt x="5" y="36"/>
                  </a:lnTo>
                  <a:lnTo>
                    <a:pt x="6" y="28"/>
                  </a:lnTo>
                  <a:lnTo>
                    <a:pt x="8" y="22"/>
                  </a:lnTo>
                  <a:lnTo>
                    <a:pt x="10" y="17"/>
                  </a:lnTo>
                  <a:lnTo>
                    <a:pt x="11" y="13"/>
                  </a:lnTo>
                  <a:lnTo>
                    <a:pt x="12" y="10"/>
                  </a:lnTo>
                  <a:lnTo>
                    <a:pt x="13" y="7"/>
                  </a:lnTo>
                  <a:lnTo>
                    <a:pt x="14" y="5"/>
                  </a:lnTo>
                  <a:lnTo>
                    <a:pt x="14" y="4"/>
                  </a:lnTo>
                  <a:lnTo>
                    <a:pt x="15" y="4"/>
                  </a:lnTo>
                  <a:lnTo>
                    <a:pt x="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86" name="Freeform 182"/>
            <p:cNvSpPr>
              <a:spLocks/>
            </p:cNvSpPr>
            <p:nvPr/>
          </p:nvSpPr>
          <p:spPr bwMode="auto">
            <a:xfrm>
              <a:off x="1951" y="1311"/>
              <a:ext cx="182" cy="103"/>
            </a:xfrm>
            <a:custGeom>
              <a:avLst/>
              <a:gdLst>
                <a:gd name="T0" fmla="*/ 22 w 182"/>
                <a:gd name="T1" fmla="*/ 78 h 103"/>
                <a:gd name="T2" fmla="*/ 154 w 182"/>
                <a:gd name="T3" fmla="*/ 102 h 103"/>
                <a:gd name="T4" fmla="*/ 155 w 182"/>
                <a:gd name="T5" fmla="*/ 101 h 103"/>
                <a:gd name="T6" fmla="*/ 158 w 182"/>
                <a:gd name="T7" fmla="*/ 98 h 103"/>
                <a:gd name="T8" fmla="*/ 164 w 182"/>
                <a:gd name="T9" fmla="*/ 95 h 103"/>
                <a:gd name="T10" fmla="*/ 169 w 182"/>
                <a:gd name="T11" fmla="*/ 90 h 103"/>
                <a:gd name="T12" fmla="*/ 174 w 182"/>
                <a:gd name="T13" fmla="*/ 85 h 103"/>
                <a:gd name="T14" fmla="*/ 178 w 182"/>
                <a:gd name="T15" fmla="*/ 80 h 103"/>
                <a:gd name="T16" fmla="*/ 181 w 182"/>
                <a:gd name="T17" fmla="*/ 75 h 103"/>
                <a:gd name="T18" fmla="*/ 181 w 182"/>
                <a:gd name="T19" fmla="*/ 71 h 103"/>
                <a:gd name="T20" fmla="*/ 180 w 182"/>
                <a:gd name="T21" fmla="*/ 65 h 103"/>
                <a:gd name="T22" fmla="*/ 179 w 182"/>
                <a:gd name="T23" fmla="*/ 61 h 103"/>
                <a:gd name="T24" fmla="*/ 178 w 182"/>
                <a:gd name="T25" fmla="*/ 56 h 103"/>
                <a:gd name="T26" fmla="*/ 176 w 182"/>
                <a:gd name="T27" fmla="*/ 53 h 103"/>
                <a:gd name="T28" fmla="*/ 175 w 182"/>
                <a:gd name="T29" fmla="*/ 51 h 103"/>
                <a:gd name="T30" fmla="*/ 171 w 182"/>
                <a:gd name="T31" fmla="*/ 48 h 103"/>
                <a:gd name="T32" fmla="*/ 165 w 182"/>
                <a:gd name="T33" fmla="*/ 46 h 103"/>
                <a:gd name="T34" fmla="*/ 158 w 182"/>
                <a:gd name="T35" fmla="*/ 44 h 103"/>
                <a:gd name="T36" fmla="*/ 149 w 182"/>
                <a:gd name="T37" fmla="*/ 41 h 103"/>
                <a:gd name="T38" fmla="*/ 141 w 182"/>
                <a:gd name="T39" fmla="*/ 35 h 103"/>
                <a:gd name="T40" fmla="*/ 134 w 182"/>
                <a:gd name="T41" fmla="*/ 28 h 103"/>
                <a:gd name="T42" fmla="*/ 125 w 182"/>
                <a:gd name="T43" fmla="*/ 20 h 103"/>
                <a:gd name="T44" fmla="*/ 117 w 182"/>
                <a:gd name="T45" fmla="*/ 12 h 103"/>
                <a:gd name="T46" fmla="*/ 108 w 182"/>
                <a:gd name="T47" fmla="*/ 6 h 103"/>
                <a:gd name="T48" fmla="*/ 99 w 182"/>
                <a:gd name="T49" fmla="*/ 1 h 103"/>
                <a:gd name="T50" fmla="*/ 88 w 182"/>
                <a:gd name="T51" fmla="*/ 0 h 103"/>
                <a:gd name="T52" fmla="*/ 76 w 182"/>
                <a:gd name="T53" fmla="*/ 0 h 103"/>
                <a:gd name="T54" fmla="*/ 62 w 182"/>
                <a:gd name="T55" fmla="*/ 4 h 103"/>
                <a:gd name="T56" fmla="*/ 49 w 182"/>
                <a:gd name="T57" fmla="*/ 8 h 103"/>
                <a:gd name="T58" fmla="*/ 36 w 182"/>
                <a:gd name="T59" fmla="*/ 14 h 103"/>
                <a:gd name="T60" fmla="*/ 25 w 182"/>
                <a:gd name="T61" fmla="*/ 20 h 103"/>
                <a:gd name="T62" fmla="*/ 15 w 182"/>
                <a:gd name="T63" fmla="*/ 26 h 103"/>
                <a:gd name="T64" fmla="*/ 8 w 182"/>
                <a:gd name="T65" fmla="*/ 32 h 103"/>
                <a:gd name="T66" fmla="*/ 5 w 182"/>
                <a:gd name="T67" fmla="*/ 36 h 103"/>
                <a:gd name="T68" fmla="*/ 3 w 182"/>
                <a:gd name="T69" fmla="*/ 39 h 103"/>
                <a:gd name="T70" fmla="*/ 2 w 182"/>
                <a:gd name="T71" fmla="*/ 43 h 103"/>
                <a:gd name="T72" fmla="*/ 0 w 182"/>
                <a:gd name="T73" fmla="*/ 46 h 103"/>
                <a:gd name="T74" fmla="*/ 0 w 182"/>
                <a:gd name="T75" fmla="*/ 50 h 103"/>
                <a:gd name="T76" fmla="*/ 0 w 182"/>
                <a:gd name="T77" fmla="*/ 52 h 103"/>
                <a:gd name="T78" fmla="*/ 0 w 182"/>
                <a:gd name="T79" fmla="*/ 55 h 103"/>
                <a:gd name="T80" fmla="*/ 1 w 182"/>
                <a:gd name="T81" fmla="*/ 57 h 103"/>
                <a:gd name="T82" fmla="*/ 3 w 182"/>
                <a:gd name="T83" fmla="*/ 60 h 103"/>
                <a:gd name="T84" fmla="*/ 5 w 182"/>
                <a:gd name="T85" fmla="*/ 63 h 103"/>
                <a:gd name="T86" fmla="*/ 8 w 182"/>
                <a:gd name="T87" fmla="*/ 66 h 103"/>
                <a:gd name="T88" fmla="*/ 11 w 182"/>
                <a:gd name="T89" fmla="*/ 68 h 103"/>
                <a:gd name="T90" fmla="*/ 14 w 182"/>
                <a:gd name="T91" fmla="*/ 72 h 103"/>
                <a:gd name="T92" fmla="*/ 16 w 182"/>
                <a:gd name="T93" fmla="*/ 74 h 103"/>
                <a:gd name="T94" fmla="*/ 19 w 182"/>
                <a:gd name="T95" fmla="*/ 76 h 103"/>
                <a:gd name="T96" fmla="*/ 21 w 182"/>
                <a:gd name="T97" fmla="*/ 78 h 103"/>
                <a:gd name="T98" fmla="*/ 22 w 182"/>
                <a:gd name="T99" fmla="*/ 7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2" h="103">
                  <a:moveTo>
                    <a:pt x="22" y="78"/>
                  </a:moveTo>
                  <a:lnTo>
                    <a:pt x="154" y="102"/>
                  </a:lnTo>
                  <a:lnTo>
                    <a:pt x="155" y="101"/>
                  </a:lnTo>
                  <a:lnTo>
                    <a:pt x="158" y="98"/>
                  </a:lnTo>
                  <a:lnTo>
                    <a:pt x="164" y="95"/>
                  </a:lnTo>
                  <a:lnTo>
                    <a:pt x="169" y="90"/>
                  </a:lnTo>
                  <a:lnTo>
                    <a:pt x="174" y="85"/>
                  </a:lnTo>
                  <a:lnTo>
                    <a:pt x="178" y="80"/>
                  </a:lnTo>
                  <a:lnTo>
                    <a:pt x="181" y="75"/>
                  </a:lnTo>
                  <a:lnTo>
                    <a:pt x="181" y="71"/>
                  </a:lnTo>
                  <a:lnTo>
                    <a:pt x="180" y="65"/>
                  </a:lnTo>
                  <a:lnTo>
                    <a:pt x="179" y="61"/>
                  </a:lnTo>
                  <a:lnTo>
                    <a:pt x="178" y="56"/>
                  </a:lnTo>
                  <a:lnTo>
                    <a:pt x="176" y="53"/>
                  </a:lnTo>
                  <a:lnTo>
                    <a:pt x="175" y="51"/>
                  </a:lnTo>
                  <a:lnTo>
                    <a:pt x="171" y="48"/>
                  </a:lnTo>
                  <a:lnTo>
                    <a:pt x="165" y="46"/>
                  </a:lnTo>
                  <a:lnTo>
                    <a:pt x="158" y="44"/>
                  </a:lnTo>
                  <a:lnTo>
                    <a:pt x="149" y="41"/>
                  </a:lnTo>
                  <a:lnTo>
                    <a:pt x="141" y="35"/>
                  </a:lnTo>
                  <a:lnTo>
                    <a:pt x="134" y="28"/>
                  </a:lnTo>
                  <a:lnTo>
                    <a:pt x="125" y="20"/>
                  </a:lnTo>
                  <a:lnTo>
                    <a:pt x="117" y="12"/>
                  </a:lnTo>
                  <a:lnTo>
                    <a:pt x="108" y="6"/>
                  </a:lnTo>
                  <a:lnTo>
                    <a:pt x="99" y="1"/>
                  </a:lnTo>
                  <a:lnTo>
                    <a:pt x="88" y="0"/>
                  </a:lnTo>
                  <a:lnTo>
                    <a:pt x="76" y="0"/>
                  </a:lnTo>
                  <a:lnTo>
                    <a:pt x="62" y="4"/>
                  </a:lnTo>
                  <a:lnTo>
                    <a:pt x="49" y="8"/>
                  </a:lnTo>
                  <a:lnTo>
                    <a:pt x="36" y="14"/>
                  </a:lnTo>
                  <a:lnTo>
                    <a:pt x="25" y="20"/>
                  </a:lnTo>
                  <a:lnTo>
                    <a:pt x="15" y="26"/>
                  </a:lnTo>
                  <a:lnTo>
                    <a:pt x="8" y="32"/>
                  </a:lnTo>
                  <a:lnTo>
                    <a:pt x="5" y="36"/>
                  </a:lnTo>
                  <a:lnTo>
                    <a:pt x="3" y="39"/>
                  </a:lnTo>
                  <a:lnTo>
                    <a:pt x="2" y="43"/>
                  </a:lnTo>
                  <a:lnTo>
                    <a:pt x="0" y="46"/>
                  </a:lnTo>
                  <a:lnTo>
                    <a:pt x="0" y="50"/>
                  </a:lnTo>
                  <a:lnTo>
                    <a:pt x="0" y="52"/>
                  </a:lnTo>
                  <a:lnTo>
                    <a:pt x="0" y="55"/>
                  </a:lnTo>
                  <a:lnTo>
                    <a:pt x="1" y="57"/>
                  </a:lnTo>
                  <a:lnTo>
                    <a:pt x="3" y="60"/>
                  </a:lnTo>
                  <a:lnTo>
                    <a:pt x="5" y="63"/>
                  </a:lnTo>
                  <a:lnTo>
                    <a:pt x="8" y="66"/>
                  </a:lnTo>
                  <a:lnTo>
                    <a:pt x="11" y="68"/>
                  </a:lnTo>
                  <a:lnTo>
                    <a:pt x="14" y="72"/>
                  </a:lnTo>
                  <a:lnTo>
                    <a:pt x="16" y="74"/>
                  </a:lnTo>
                  <a:lnTo>
                    <a:pt x="19" y="76"/>
                  </a:lnTo>
                  <a:lnTo>
                    <a:pt x="21" y="78"/>
                  </a:lnTo>
                  <a:lnTo>
                    <a:pt x="22" y="7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87" name="Freeform 183"/>
            <p:cNvSpPr>
              <a:spLocks/>
            </p:cNvSpPr>
            <p:nvPr/>
          </p:nvSpPr>
          <p:spPr bwMode="auto">
            <a:xfrm>
              <a:off x="1896" y="1187"/>
              <a:ext cx="682" cy="242"/>
            </a:xfrm>
            <a:custGeom>
              <a:avLst/>
              <a:gdLst>
                <a:gd name="T0" fmla="*/ 475 w 682"/>
                <a:gd name="T1" fmla="*/ 0 h 242"/>
                <a:gd name="T2" fmla="*/ 0 w 682"/>
                <a:gd name="T3" fmla="*/ 129 h 242"/>
                <a:gd name="T4" fmla="*/ 236 w 682"/>
                <a:gd name="T5" fmla="*/ 241 h 242"/>
                <a:gd name="T6" fmla="*/ 681 w 682"/>
                <a:gd name="T7" fmla="*/ 129 h 242"/>
                <a:gd name="T8" fmla="*/ 475 w 682"/>
                <a:gd name="T9" fmla="*/ 0 h 242"/>
              </a:gdLst>
              <a:ahLst/>
              <a:cxnLst>
                <a:cxn ang="0">
                  <a:pos x="T0" y="T1"/>
                </a:cxn>
                <a:cxn ang="0">
                  <a:pos x="T2" y="T3"/>
                </a:cxn>
                <a:cxn ang="0">
                  <a:pos x="T4" y="T5"/>
                </a:cxn>
                <a:cxn ang="0">
                  <a:pos x="T6" y="T7"/>
                </a:cxn>
                <a:cxn ang="0">
                  <a:pos x="T8" y="T9"/>
                </a:cxn>
              </a:cxnLst>
              <a:rect l="0" t="0" r="r" b="b"/>
              <a:pathLst>
                <a:path w="682" h="242">
                  <a:moveTo>
                    <a:pt x="475" y="0"/>
                  </a:moveTo>
                  <a:lnTo>
                    <a:pt x="0" y="129"/>
                  </a:lnTo>
                  <a:lnTo>
                    <a:pt x="236" y="241"/>
                  </a:lnTo>
                  <a:lnTo>
                    <a:pt x="681" y="129"/>
                  </a:lnTo>
                  <a:lnTo>
                    <a:pt x="475"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88" name="Freeform 184"/>
            <p:cNvSpPr>
              <a:spLocks/>
            </p:cNvSpPr>
            <p:nvPr/>
          </p:nvSpPr>
          <p:spPr bwMode="auto">
            <a:xfrm>
              <a:off x="1982" y="1070"/>
              <a:ext cx="198" cy="213"/>
            </a:xfrm>
            <a:custGeom>
              <a:avLst/>
              <a:gdLst>
                <a:gd name="T0" fmla="*/ 29 w 198"/>
                <a:gd name="T1" fmla="*/ 20 h 213"/>
                <a:gd name="T2" fmla="*/ 36 w 198"/>
                <a:gd name="T3" fmla="*/ 33 h 213"/>
                <a:gd name="T4" fmla="*/ 45 w 198"/>
                <a:gd name="T5" fmla="*/ 54 h 213"/>
                <a:gd name="T6" fmla="*/ 54 w 198"/>
                <a:gd name="T7" fmla="*/ 73 h 213"/>
                <a:gd name="T8" fmla="*/ 58 w 198"/>
                <a:gd name="T9" fmla="*/ 88 h 213"/>
                <a:gd name="T10" fmla="*/ 64 w 198"/>
                <a:gd name="T11" fmla="*/ 103 h 213"/>
                <a:gd name="T12" fmla="*/ 70 w 198"/>
                <a:gd name="T13" fmla="*/ 117 h 213"/>
                <a:gd name="T14" fmla="*/ 77 w 198"/>
                <a:gd name="T15" fmla="*/ 128 h 213"/>
                <a:gd name="T16" fmla="*/ 84 w 198"/>
                <a:gd name="T17" fmla="*/ 133 h 213"/>
                <a:gd name="T18" fmla="*/ 105 w 198"/>
                <a:gd name="T19" fmla="*/ 148 h 213"/>
                <a:gd name="T20" fmla="*/ 129 w 198"/>
                <a:gd name="T21" fmla="*/ 167 h 213"/>
                <a:gd name="T22" fmla="*/ 146 w 198"/>
                <a:gd name="T23" fmla="*/ 181 h 213"/>
                <a:gd name="T24" fmla="*/ 149 w 198"/>
                <a:gd name="T25" fmla="*/ 184 h 213"/>
                <a:gd name="T26" fmla="*/ 152 w 198"/>
                <a:gd name="T27" fmla="*/ 183 h 213"/>
                <a:gd name="T28" fmla="*/ 157 w 198"/>
                <a:gd name="T29" fmla="*/ 182 h 213"/>
                <a:gd name="T30" fmla="*/ 163 w 198"/>
                <a:gd name="T31" fmla="*/ 183 h 213"/>
                <a:gd name="T32" fmla="*/ 169 w 198"/>
                <a:gd name="T33" fmla="*/ 185 h 213"/>
                <a:gd name="T34" fmla="*/ 178 w 198"/>
                <a:gd name="T35" fmla="*/ 189 h 213"/>
                <a:gd name="T36" fmla="*/ 187 w 198"/>
                <a:gd name="T37" fmla="*/ 195 h 213"/>
                <a:gd name="T38" fmla="*/ 195 w 198"/>
                <a:gd name="T39" fmla="*/ 201 h 213"/>
                <a:gd name="T40" fmla="*/ 197 w 198"/>
                <a:gd name="T41" fmla="*/ 206 h 213"/>
                <a:gd name="T42" fmla="*/ 193 w 198"/>
                <a:gd name="T43" fmla="*/ 210 h 213"/>
                <a:gd name="T44" fmla="*/ 184 w 198"/>
                <a:gd name="T45" fmla="*/ 212 h 213"/>
                <a:gd name="T46" fmla="*/ 173 w 198"/>
                <a:gd name="T47" fmla="*/ 211 h 213"/>
                <a:gd name="T48" fmla="*/ 161 w 198"/>
                <a:gd name="T49" fmla="*/ 207 h 213"/>
                <a:gd name="T50" fmla="*/ 153 w 198"/>
                <a:gd name="T51" fmla="*/ 204 h 213"/>
                <a:gd name="T52" fmla="*/ 148 w 198"/>
                <a:gd name="T53" fmla="*/ 202 h 213"/>
                <a:gd name="T54" fmla="*/ 145 w 198"/>
                <a:gd name="T55" fmla="*/ 202 h 213"/>
                <a:gd name="T56" fmla="*/ 140 w 198"/>
                <a:gd name="T57" fmla="*/ 202 h 213"/>
                <a:gd name="T58" fmla="*/ 126 w 198"/>
                <a:gd name="T59" fmla="*/ 197 h 213"/>
                <a:gd name="T60" fmla="*/ 106 w 198"/>
                <a:gd name="T61" fmla="*/ 189 h 213"/>
                <a:gd name="T62" fmla="*/ 89 w 198"/>
                <a:gd name="T63" fmla="*/ 179 h 213"/>
                <a:gd name="T64" fmla="*/ 77 w 198"/>
                <a:gd name="T65" fmla="*/ 171 h 213"/>
                <a:gd name="T66" fmla="*/ 61 w 198"/>
                <a:gd name="T67" fmla="*/ 157 h 213"/>
                <a:gd name="T68" fmla="*/ 45 w 198"/>
                <a:gd name="T69" fmla="*/ 139 h 213"/>
                <a:gd name="T70" fmla="*/ 29 w 198"/>
                <a:gd name="T71" fmla="*/ 119 h 213"/>
                <a:gd name="T72" fmla="*/ 18 w 198"/>
                <a:gd name="T73" fmla="*/ 99 h 213"/>
                <a:gd name="T74" fmla="*/ 12 w 198"/>
                <a:gd name="T75" fmla="*/ 78 h 213"/>
                <a:gd name="T76" fmla="*/ 9 w 198"/>
                <a:gd name="T77" fmla="*/ 59 h 213"/>
                <a:gd name="T78" fmla="*/ 7 w 198"/>
                <a:gd name="T79" fmla="*/ 44 h 213"/>
                <a:gd name="T80" fmla="*/ 6 w 198"/>
                <a:gd name="T81" fmla="*/ 33 h 213"/>
                <a:gd name="T82" fmla="*/ 4 w 198"/>
                <a:gd name="T83" fmla="*/ 22 h 213"/>
                <a:gd name="T84" fmla="*/ 1 w 198"/>
                <a:gd name="T85" fmla="*/ 11 h 213"/>
                <a:gd name="T86" fmla="*/ 0 w 198"/>
                <a:gd name="T87" fmla="*/ 2 h 213"/>
                <a:gd name="T88" fmla="*/ 28 w 198"/>
                <a:gd name="T89" fmla="*/ 1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8" h="213">
                  <a:moveTo>
                    <a:pt x="28" y="17"/>
                  </a:moveTo>
                  <a:lnTo>
                    <a:pt x="29" y="20"/>
                  </a:lnTo>
                  <a:lnTo>
                    <a:pt x="32" y="25"/>
                  </a:lnTo>
                  <a:lnTo>
                    <a:pt x="36" y="33"/>
                  </a:lnTo>
                  <a:lnTo>
                    <a:pt x="40" y="43"/>
                  </a:lnTo>
                  <a:lnTo>
                    <a:pt x="45" y="54"/>
                  </a:lnTo>
                  <a:lnTo>
                    <a:pt x="50" y="64"/>
                  </a:lnTo>
                  <a:lnTo>
                    <a:pt x="54" y="73"/>
                  </a:lnTo>
                  <a:lnTo>
                    <a:pt x="56" y="81"/>
                  </a:lnTo>
                  <a:lnTo>
                    <a:pt x="58" y="88"/>
                  </a:lnTo>
                  <a:lnTo>
                    <a:pt x="61" y="94"/>
                  </a:lnTo>
                  <a:lnTo>
                    <a:pt x="64" y="103"/>
                  </a:lnTo>
                  <a:lnTo>
                    <a:pt x="67" y="111"/>
                  </a:lnTo>
                  <a:lnTo>
                    <a:pt x="70" y="117"/>
                  </a:lnTo>
                  <a:lnTo>
                    <a:pt x="73" y="123"/>
                  </a:lnTo>
                  <a:lnTo>
                    <a:pt x="77" y="128"/>
                  </a:lnTo>
                  <a:lnTo>
                    <a:pt x="79" y="129"/>
                  </a:lnTo>
                  <a:lnTo>
                    <a:pt x="84" y="133"/>
                  </a:lnTo>
                  <a:lnTo>
                    <a:pt x="94" y="139"/>
                  </a:lnTo>
                  <a:lnTo>
                    <a:pt x="105" y="148"/>
                  </a:lnTo>
                  <a:lnTo>
                    <a:pt x="117" y="157"/>
                  </a:lnTo>
                  <a:lnTo>
                    <a:pt x="129" y="167"/>
                  </a:lnTo>
                  <a:lnTo>
                    <a:pt x="139" y="175"/>
                  </a:lnTo>
                  <a:lnTo>
                    <a:pt x="146" y="181"/>
                  </a:lnTo>
                  <a:lnTo>
                    <a:pt x="149" y="184"/>
                  </a:lnTo>
                  <a:lnTo>
                    <a:pt x="149" y="184"/>
                  </a:lnTo>
                  <a:lnTo>
                    <a:pt x="151" y="183"/>
                  </a:lnTo>
                  <a:lnTo>
                    <a:pt x="152" y="183"/>
                  </a:lnTo>
                  <a:lnTo>
                    <a:pt x="155" y="182"/>
                  </a:lnTo>
                  <a:lnTo>
                    <a:pt x="157" y="182"/>
                  </a:lnTo>
                  <a:lnTo>
                    <a:pt x="160" y="182"/>
                  </a:lnTo>
                  <a:lnTo>
                    <a:pt x="163" y="183"/>
                  </a:lnTo>
                  <a:lnTo>
                    <a:pt x="166" y="184"/>
                  </a:lnTo>
                  <a:lnTo>
                    <a:pt x="169" y="185"/>
                  </a:lnTo>
                  <a:lnTo>
                    <a:pt x="174" y="187"/>
                  </a:lnTo>
                  <a:lnTo>
                    <a:pt x="178" y="189"/>
                  </a:lnTo>
                  <a:lnTo>
                    <a:pt x="183" y="192"/>
                  </a:lnTo>
                  <a:lnTo>
                    <a:pt x="187" y="195"/>
                  </a:lnTo>
                  <a:lnTo>
                    <a:pt x="191" y="198"/>
                  </a:lnTo>
                  <a:lnTo>
                    <a:pt x="195" y="201"/>
                  </a:lnTo>
                  <a:lnTo>
                    <a:pt x="197" y="205"/>
                  </a:lnTo>
                  <a:lnTo>
                    <a:pt x="197" y="206"/>
                  </a:lnTo>
                  <a:lnTo>
                    <a:pt x="196" y="209"/>
                  </a:lnTo>
                  <a:lnTo>
                    <a:pt x="193" y="210"/>
                  </a:lnTo>
                  <a:lnTo>
                    <a:pt x="189" y="211"/>
                  </a:lnTo>
                  <a:lnTo>
                    <a:pt x="184" y="212"/>
                  </a:lnTo>
                  <a:lnTo>
                    <a:pt x="179" y="212"/>
                  </a:lnTo>
                  <a:lnTo>
                    <a:pt x="173" y="211"/>
                  </a:lnTo>
                  <a:lnTo>
                    <a:pt x="167" y="209"/>
                  </a:lnTo>
                  <a:lnTo>
                    <a:pt x="161" y="207"/>
                  </a:lnTo>
                  <a:lnTo>
                    <a:pt x="157" y="206"/>
                  </a:lnTo>
                  <a:lnTo>
                    <a:pt x="153" y="204"/>
                  </a:lnTo>
                  <a:lnTo>
                    <a:pt x="151" y="203"/>
                  </a:lnTo>
                  <a:lnTo>
                    <a:pt x="148" y="202"/>
                  </a:lnTo>
                  <a:lnTo>
                    <a:pt x="146" y="202"/>
                  </a:lnTo>
                  <a:lnTo>
                    <a:pt x="145" y="202"/>
                  </a:lnTo>
                  <a:lnTo>
                    <a:pt x="143" y="202"/>
                  </a:lnTo>
                  <a:lnTo>
                    <a:pt x="140" y="202"/>
                  </a:lnTo>
                  <a:lnTo>
                    <a:pt x="134" y="200"/>
                  </a:lnTo>
                  <a:lnTo>
                    <a:pt x="126" y="197"/>
                  </a:lnTo>
                  <a:lnTo>
                    <a:pt x="117" y="193"/>
                  </a:lnTo>
                  <a:lnTo>
                    <a:pt x="106" y="189"/>
                  </a:lnTo>
                  <a:lnTo>
                    <a:pt x="97" y="184"/>
                  </a:lnTo>
                  <a:lnTo>
                    <a:pt x="89" y="179"/>
                  </a:lnTo>
                  <a:lnTo>
                    <a:pt x="83" y="175"/>
                  </a:lnTo>
                  <a:lnTo>
                    <a:pt x="77" y="171"/>
                  </a:lnTo>
                  <a:lnTo>
                    <a:pt x="69" y="165"/>
                  </a:lnTo>
                  <a:lnTo>
                    <a:pt x="61" y="157"/>
                  </a:lnTo>
                  <a:lnTo>
                    <a:pt x="53" y="149"/>
                  </a:lnTo>
                  <a:lnTo>
                    <a:pt x="45" y="139"/>
                  </a:lnTo>
                  <a:lnTo>
                    <a:pt x="36" y="129"/>
                  </a:lnTo>
                  <a:lnTo>
                    <a:pt x="29" y="119"/>
                  </a:lnTo>
                  <a:lnTo>
                    <a:pt x="23" y="109"/>
                  </a:lnTo>
                  <a:lnTo>
                    <a:pt x="18" y="99"/>
                  </a:lnTo>
                  <a:lnTo>
                    <a:pt x="15" y="88"/>
                  </a:lnTo>
                  <a:lnTo>
                    <a:pt x="12" y="78"/>
                  </a:lnTo>
                  <a:lnTo>
                    <a:pt x="10" y="68"/>
                  </a:lnTo>
                  <a:lnTo>
                    <a:pt x="9" y="59"/>
                  </a:lnTo>
                  <a:lnTo>
                    <a:pt x="7" y="50"/>
                  </a:lnTo>
                  <a:lnTo>
                    <a:pt x="7" y="44"/>
                  </a:lnTo>
                  <a:lnTo>
                    <a:pt x="7" y="38"/>
                  </a:lnTo>
                  <a:lnTo>
                    <a:pt x="6" y="33"/>
                  </a:lnTo>
                  <a:lnTo>
                    <a:pt x="5" y="27"/>
                  </a:lnTo>
                  <a:lnTo>
                    <a:pt x="4" y="22"/>
                  </a:lnTo>
                  <a:lnTo>
                    <a:pt x="2" y="16"/>
                  </a:lnTo>
                  <a:lnTo>
                    <a:pt x="1" y="11"/>
                  </a:lnTo>
                  <a:lnTo>
                    <a:pt x="0" y="6"/>
                  </a:lnTo>
                  <a:lnTo>
                    <a:pt x="0" y="2"/>
                  </a:lnTo>
                  <a:lnTo>
                    <a:pt x="0" y="0"/>
                  </a:lnTo>
                  <a:lnTo>
                    <a:pt x="2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89" name="Freeform 185"/>
            <p:cNvSpPr>
              <a:spLocks/>
            </p:cNvSpPr>
            <p:nvPr/>
          </p:nvSpPr>
          <p:spPr bwMode="auto">
            <a:xfrm>
              <a:off x="1973" y="1068"/>
              <a:ext cx="213" cy="211"/>
            </a:xfrm>
            <a:custGeom>
              <a:avLst/>
              <a:gdLst>
                <a:gd name="T0" fmla="*/ 39 w 213"/>
                <a:gd name="T1" fmla="*/ 19 h 211"/>
                <a:gd name="T2" fmla="*/ 44 w 213"/>
                <a:gd name="T3" fmla="*/ 32 h 211"/>
                <a:gd name="T4" fmla="*/ 51 w 213"/>
                <a:gd name="T5" fmla="*/ 51 h 211"/>
                <a:gd name="T6" fmla="*/ 57 w 213"/>
                <a:gd name="T7" fmla="*/ 71 h 211"/>
                <a:gd name="T8" fmla="*/ 62 w 213"/>
                <a:gd name="T9" fmla="*/ 85 h 211"/>
                <a:gd name="T10" fmla="*/ 70 w 213"/>
                <a:gd name="T11" fmla="*/ 101 h 211"/>
                <a:gd name="T12" fmla="*/ 81 w 213"/>
                <a:gd name="T13" fmla="*/ 115 h 211"/>
                <a:gd name="T14" fmla="*/ 91 w 213"/>
                <a:gd name="T15" fmla="*/ 125 h 211"/>
                <a:gd name="T16" fmla="*/ 99 w 213"/>
                <a:gd name="T17" fmla="*/ 130 h 211"/>
                <a:gd name="T18" fmla="*/ 120 w 213"/>
                <a:gd name="T19" fmla="*/ 146 h 211"/>
                <a:gd name="T20" fmla="*/ 143 w 213"/>
                <a:gd name="T21" fmla="*/ 165 h 211"/>
                <a:gd name="T22" fmla="*/ 160 w 213"/>
                <a:gd name="T23" fmla="*/ 180 h 211"/>
                <a:gd name="T24" fmla="*/ 164 w 213"/>
                <a:gd name="T25" fmla="*/ 181 h 211"/>
                <a:gd name="T26" fmla="*/ 167 w 213"/>
                <a:gd name="T27" fmla="*/ 181 h 211"/>
                <a:gd name="T28" fmla="*/ 172 w 213"/>
                <a:gd name="T29" fmla="*/ 181 h 211"/>
                <a:gd name="T30" fmla="*/ 177 w 213"/>
                <a:gd name="T31" fmla="*/ 181 h 211"/>
                <a:gd name="T32" fmla="*/ 184 w 213"/>
                <a:gd name="T33" fmla="*/ 183 h 211"/>
                <a:gd name="T34" fmla="*/ 193 w 213"/>
                <a:gd name="T35" fmla="*/ 187 h 211"/>
                <a:gd name="T36" fmla="*/ 202 w 213"/>
                <a:gd name="T37" fmla="*/ 193 h 211"/>
                <a:gd name="T38" fmla="*/ 210 w 213"/>
                <a:gd name="T39" fmla="*/ 199 h 211"/>
                <a:gd name="T40" fmla="*/ 212 w 213"/>
                <a:gd name="T41" fmla="*/ 205 h 211"/>
                <a:gd name="T42" fmla="*/ 207 w 213"/>
                <a:gd name="T43" fmla="*/ 209 h 211"/>
                <a:gd name="T44" fmla="*/ 199 w 213"/>
                <a:gd name="T45" fmla="*/ 210 h 211"/>
                <a:gd name="T46" fmla="*/ 188 w 213"/>
                <a:gd name="T47" fmla="*/ 209 h 211"/>
                <a:gd name="T48" fmla="*/ 176 w 213"/>
                <a:gd name="T49" fmla="*/ 205 h 211"/>
                <a:gd name="T50" fmla="*/ 168 w 213"/>
                <a:gd name="T51" fmla="*/ 202 h 211"/>
                <a:gd name="T52" fmla="*/ 163 w 213"/>
                <a:gd name="T53" fmla="*/ 200 h 211"/>
                <a:gd name="T54" fmla="*/ 160 w 213"/>
                <a:gd name="T55" fmla="*/ 200 h 211"/>
                <a:gd name="T56" fmla="*/ 154 w 213"/>
                <a:gd name="T57" fmla="*/ 200 h 211"/>
                <a:gd name="T58" fmla="*/ 141 w 213"/>
                <a:gd name="T59" fmla="*/ 196 h 211"/>
                <a:gd name="T60" fmla="*/ 121 w 213"/>
                <a:gd name="T61" fmla="*/ 187 h 211"/>
                <a:gd name="T62" fmla="*/ 103 w 213"/>
                <a:gd name="T63" fmla="*/ 178 h 211"/>
                <a:gd name="T64" fmla="*/ 91 w 213"/>
                <a:gd name="T65" fmla="*/ 170 h 211"/>
                <a:gd name="T66" fmla="*/ 76 w 213"/>
                <a:gd name="T67" fmla="*/ 156 h 211"/>
                <a:gd name="T68" fmla="*/ 59 w 213"/>
                <a:gd name="T69" fmla="*/ 137 h 211"/>
                <a:gd name="T70" fmla="*/ 44 w 213"/>
                <a:gd name="T71" fmla="*/ 118 h 211"/>
                <a:gd name="T72" fmla="*/ 32 w 213"/>
                <a:gd name="T73" fmla="*/ 96 h 211"/>
                <a:gd name="T74" fmla="*/ 19 w 213"/>
                <a:gd name="T75" fmla="*/ 68 h 211"/>
                <a:gd name="T76" fmla="*/ 8 w 213"/>
                <a:gd name="T77" fmla="*/ 40 h 211"/>
                <a:gd name="T78" fmla="*/ 1 w 213"/>
                <a:gd name="T79" fmla="*/ 19 h 211"/>
                <a:gd name="T80" fmla="*/ 0 w 213"/>
                <a:gd name="T81" fmla="*/ 8 h 211"/>
                <a:gd name="T82" fmla="*/ 2 w 213"/>
                <a:gd name="T83" fmla="*/ 4 h 211"/>
                <a:gd name="T84" fmla="*/ 5 w 213"/>
                <a:gd name="T85" fmla="*/ 2 h 211"/>
                <a:gd name="T86" fmla="*/ 10 w 213"/>
                <a:gd name="T87" fmla="*/ 1 h 211"/>
                <a:gd name="T88" fmla="*/ 38 w 213"/>
                <a:gd name="T89" fmla="*/ 1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211">
                  <a:moveTo>
                    <a:pt x="38" y="17"/>
                  </a:moveTo>
                  <a:lnTo>
                    <a:pt x="39" y="19"/>
                  </a:lnTo>
                  <a:lnTo>
                    <a:pt x="40" y="24"/>
                  </a:lnTo>
                  <a:lnTo>
                    <a:pt x="44" y="32"/>
                  </a:lnTo>
                  <a:lnTo>
                    <a:pt x="47" y="41"/>
                  </a:lnTo>
                  <a:lnTo>
                    <a:pt x="51" y="51"/>
                  </a:lnTo>
                  <a:lnTo>
                    <a:pt x="54" y="62"/>
                  </a:lnTo>
                  <a:lnTo>
                    <a:pt x="57" y="71"/>
                  </a:lnTo>
                  <a:lnTo>
                    <a:pt x="59" y="79"/>
                  </a:lnTo>
                  <a:lnTo>
                    <a:pt x="62" y="85"/>
                  </a:lnTo>
                  <a:lnTo>
                    <a:pt x="66" y="92"/>
                  </a:lnTo>
                  <a:lnTo>
                    <a:pt x="70" y="101"/>
                  </a:lnTo>
                  <a:lnTo>
                    <a:pt x="76" y="108"/>
                  </a:lnTo>
                  <a:lnTo>
                    <a:pt x="81" y="115"/>
                  </a:lnTo>
                  <a:lnTo>
                    <a:pt x="86" y="121"/>
                  </a:lnTo>
                  <a:lnTo>
                    <a:pt x="91" y="125"/>
                  </a:lnTo>
                  <a:lnTo>
                    <a:pt x="94" y="128"/>
                  </a:lnTo>
                  <a:lnTo>
                    <a:pt x="99" y="130"/>
                  </a:lnTo>
                  <a:lnTo>
                    <a:pt x="108" y="137"/>
                  </a:lnTo>
                  <a:lnTo>
                    <a:pt x="120" y="146"/>
                  </a:lnTo>
                  <a:lnTo>
                    <a:pt x="131" y="156"/>
                  </a:lnTo>
                  <a:lnTo>
                    <a:pt x="143" y="165"/>
                  </a:lnTo>
                  <a:lnTo>
                    <a:pt x="154" y="174"/>
                  </a:lnTo>
                  <a:lnTo>
                    <a:pt x="160" y="180"/>
                  </a:lnTo>
                  <a:lnTo>
                    <a:pt x="164" y="181"/>
                  </a:lnTo>
                  <a:lnTo>
                    <a:pt x="164" y="181"/>
                  </a:lnTo>
                  <a:lnTo>
                    <a:pt x="166" y="181"/>
                  </a:lnTo>
                  <a:lnTo>
                    <a:pt x="167" y="181"/>
                  </a:lnTo>
                  <a:lnTo>
                    <a:pt x="169" y="181"/>
                  </a:lnTo>
                  <a:lnTo>
                    <a:pt x="172" y="181"/>
                  </a:lnTo>
                  <a:lnTo>
                    <a:pt x="175" y="181"/>
                  </a:lnTo>
                  <a:lnTo>
                    <a:pt x="177" y="181"/>
                  </a:lnTo>
                  <a:lnTo>
                    <a:pt x="181" y="181"/>
                  </a:lnTo>
                  <a:lnTo>
                    <a:pt x="184" y="183"/>
                  </a:lnTo>
                  <a:lnTo>
                    <a:pt x="189" y="186"/>
                  </a:lnTo>
                  <a:lnTo>
                    <a:pt x="193" y="187"/>
                  </a:lnTo>
                  <a:lnTo>
                    <a:pt x="198" y="191"/>
                  </a:lnTo>
                  <a:lnTo>
                    <a:pt x="202" y="193"/>
                  </a:lnTo>
                  <a:lnTo>
                    <a:pt x="206" y="197"/>
                  </a:lnTo>
                  <a:lnTo>
                    <a:pt x="210" y="199"/>
                  </a:lnTo>
                  <a:lnTo>
                    <a:pt x="212" y="203"/>
                  </a:lnTo>
                  <a:lnTo>
                    <a:pt x="212" y="205"/>
                  </a:lnTo>
                  <a:lnTo>
                    <a:pt x="210" y="207"/>
                  </a:lnTo>
                  <a:lnTo>
                    <a:pt x="207" y="209"/>
                  </a:lnTo>
                  <a:lnTo>
                    <a:pt x="204" y="210"/>
                  </a:lnTo>
                  <a:lnTo>
                    <a:pt x="199" y="210"/>
                  </a:lnTo>
                  <a:lnTo>
                    <a:pt x="194" y="210"/>
                  </a:lnTo>
                  <a:lnTo>
                    <a:pt x="188" y="209"/>
                  </a:lnTo>
                  <a:lnTo>
                    <a:pt x="182" y="207"/>
                  </a:lnTo>
                  <a:lnTo>
                    <a:pt x="176" y="205"/>
                  </a:lnTo>
                  <a:lnTo>
                    <a:pt x="171" y="204"/>
                  </a:lnTo>
                  <a:lnTo>
                    <a:pt x="168" y="202"/>
                  </a:lnTo>
                  <a:lnTo>
                    <a:pt x="165" y="201"/>
                  </a:lnTo>
                  <a:lnTo>
                    <a:pt x="163" y="200"/>
                  </a:lnTo>
                  <a:lnTo>
                    <a:pt x="160" y="200"/>
                  </a:lnTo>
                  <a:lnTo>
                    <a:pt x="160" y="200"/>
                  </a:lnTo>
                  <a:lnTo>
                    <a:pt x="158" y="201"/>
                  </a:lnTo>
                  <a:lnTo>
                    <a:pt x="154" y="200"/>
                  </a:lnTo>
                  <a:lnTo>
                    <a:pt x="148" y="198"/>
                  </a:lnTo>
                  <a:lnTo>
                    <a:pt x="141" y="196"/>
                  </a:lnTo>
                  <a:lnTo>
                    <a:pt x="131" y="192"/>
                  </a:lnTo>
                  <a:lnTo>
                    <a:pt x="121" y="187"/>
                  </a:lnTo>
                  <a:lnTo>
                    <a:pt x="112" y="182"/>
                  </a:lnTo>
                  <a:lnTo>
                    <a:pt x="103" y="178"/>
                  </a:lnTo>
                  <a:lnTo>
                    <a:pt x="97" y="174"/>
                  </a:lnTo>
                  <a:lnTo>
                    <a:pt x="91" y="170"/>
                  </a:lnTo>
                  <a:lnTo>
                    <a:pt x="84" y="163"/>
                  </a:lnTo>
                  <a:lnTo>
                    <a:pt x="76" y="156"/>
                  </a:lnTo>
                  <a:lnTo>
                    <a:pt x="68" y="147"/>
                  </a:lnTo>
                  <a:lnTo>
                    <a:pt x="59" y="137"/>
                  </a:lnTo>
                  <a:lnTo>
                    <a:pt x="51" y="128"/>
                  </a:lnTo>
                  <a:lnTo>
                    <a:pt x="44" y="118"/>
                  </a:lnTo>
                  <a:lnTo>
                    <a:pt x="38" y="107"/>
                  </a:lnTo>
                  <a:lnTo>
                    <a:pt x="32" y="96"/>
                  </a:lnTo>
                  <a:lnTo>
                    <a:pt x="26" y="83"/>
                  </a:lnTo>
                  <a:lnTo>
                    <a:pt x="19" y="68"/>
                  </a:lnTo>
                  <a:lnTo>
                    <a:pt x="13" y="54"/>
                  </a:lnTo>
                  <a:lnTo>
                    <a:pt x="8" y="40"/>
                  </a:lnTo>
                  <a:lnTo>
                    <a:pt x="4" y="28"/>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90" name="Freeform 186"/>
            <p:cNvSpPr>
              <a:spLocks/>
            </p:cNvSpPr>
            <p:nvPr/>
          </p:nvSpPr>
          <p:spPr bwMode="auto">
            <a:xfrm>
              <a:off x="1912" y="1331"/>
              <a:ext cx="220" cy="406"/>
            </a:xfrm>
            <a:custGeom>
              <a:avLst/>
              <a:gdLst>
                <a:gd name="T0" fmla="*/ 219 w 220"/>
                <a:gd name="T1" fmla="*/ 405 h 406"/>
                <a:gd name="T2" fmla="*/ 219 w 220"/>
                <a:gd name="T3" fmla="*/ 109 h 406"/>
                <a:gd name="T4" fmla="*/ 0 w 220"/>
                <a:gd name="T5" fmla="*/ 0 h 406"/>
                <a:gd name="T6" fmla="*/ 0 w 220"/>
                <a:gd name="T7" fmla="*/ 276 h 406"/>
                <a:gd name="T8" fmla="*/ 219 w 220"/>
                <a:gd name="T9" fmla="*/ 405 h 406"/>
              </a:gdLst>
              <a:ahLst/>
              <a:cxnLst>
                <a:cxn ang="0">
                  <a:pos x="T0" y="T1"/>
                </a:cxn>
                <a:cxn ang="0">
                  <a:pos x="T2" y="T3"/>
                </a:cxn>
                <a:cxn ang="0">
                  <a:pos x="T4" y="T5"/>
                </a:cxn>
                <a:cxn ang="0">
                  <a:pos x="T6" y="T7"/>
                </a:cxn>
                <a:cxn ang="0">
                  <a:pos x="T8" y="T9"/>
                </a:cxn>
              </a:cxnLst>
              <a:rect l="0" t="0" r="r" b="b"/>
              <a:pathLst>
                <a:path w="220" h="406">
                  <a:moveTo>
                    <a:pt x="219" y="405"/>
                  </a:moveTo>
                  <a:lnTo>
                    <a:pt x="219" y="109"/>
                  </a:lnTo>
                  <a:lnTo>
                    <a:pt x="0" y="0"/>
                  </a:lnTo>
                  <a:lnTo>
                    <a:pt x="0" y="276"/>
                  </a:lnTo>
                  <a:lnTo>
                    <a:pt x="219" y="40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91" name="Freeform 187"/>
            <p:cNvSpPr>
              <a:spLocks/>
            </p:cNvSpPr>
            <p:nvPr/>
          </p:nvSpPr>
          <p:spPr bwMode="auto">
            <a:xfrm>
              <a:off x="1894" y="1582"/>
              <a:ext cx="239" cy="161"/>
            </a:xfrm>
            <a:custGeom>
              <a:avLst/>
              <a:gdLst>
                <a:gd name="T0" fmla="*/ 238 w 239"/>
                <a:gd name="T1" fmla="*/ 160 h 161"/>
                <a:gd name="T2" fmla="*/ 238 w 239"/>
                <a:gd name="T3" fmla="*/ 129 h 161"/>
                <a:gd name="T4" fmla="*/ 0 w 239"/>
                <a:gd name="T5" fmla="*/ 0 h 161"/>
                <a:gd name="T6" fmla="*/ 0 w 239"/>
                <a:gd name="T7" fmla="*/ 28 h 161"/>
                <a:gd name="T8" fmla="*/ 238 w 239"/>
                <a:gd name="T9" fmla="*/ 160 h 161"/>
              </a:gdLst>
              <a:ahLst/>
              <a:cxnLst>
                <a:cxn ang="0">
                  <a:pos x="T0" y="T1"/>
                </a:cxn>
                <a:cxn ang="0">
                  <a:pos x="T2" y="T3"/>
                </a:cxn>
                <a:cxn ang="0">
                  <a:pos x="T4" y="T5"/>
                </a:cxn>
                <a:cxn ang="0">
                  <a:pos x="T6" y="T7"/>
                </a:cxn>
                <a:cxn ang="0">
                  <a:pos x="T8" y="T9"/>
                </a:cxn>
              </a:cxnLst>
              <a:rect l="0" t="0" r="r" b="b"/>
              <a:pathLst>
                <a:path w="239" h="161">
                  <a:moveTo>
                    <a:pt x="238" y="160"/>
                  </a:moveTo>
                  <a:lnTo>
                    <a:pt x="238" y="129"/>
                  </a:lnTo>
                  <a:lnTo>
                    <a:pt x="0" y="0"/>
                  </a:lnTo>
                  <a:lnTo>
                    <a:pt x="0" y="28"/>
                  </a:lnTo>
                  <a:lnTo>
                    <a:pt x="238" y="160"/>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92" name="Freeform 188"/>
            <p:cNvSpPr>
              <a:spLocks/>
            </p:cNvSpPr>
            <p:nvPr/>
          </p:nvSpPr>
          <p:spPr bwMode="auto">
            <a:xfrm>
              <a:off x="1891" y="1315"/>
              <a:ext cx="242" cy="144"/>
            </a:xfrm>
            <a:custGeom>
              <a:avLst/>
              <a:gdLst>
                <a:gd name="T0" fmla="*/ 241 w 242"/>
                <a:gd name="T1" fmla="*/ 143 h 144"/>
                <a:gd name="T2" fmla="*/ 241 w 242"/>
                <a:gd name="T3" fmla="*/ 113 h 144"/>
                <a:gd name="T4" fmla="*/ 0 w 242"/>
                <a:gd name="T5" fmla="*/ 0 h 144"/>
                <a:gd name="T6" fmla="*/ 0 w 242"/>
                <a:gd name="T7" fmla="*/ 29 h 144"/>
                <a:gd name="T8" fmla="*/ 241 w 242"/>
                <a:gd name="T9" fmla="*/ 143 h 144"/>
              </a:gdLst>
              <a:ahLst/>
              <a:cxnLst>
                <a:cxn ang="0">
                  <a:pos x="T0" y="T1"/>
                </a:cxn>
                <a:cxn ang="0">
                  <a:pos x="T2" y="T3"/>
                </a:cxn>
                <a:cxn ang="0">
                  <a:pos x="T4" y="T5"/>
                </a:cxn>
                <a:cxn ang="0">
                  <a:pos x="T6" y="T7"/>
                </a:cxn>
                <a:cxn ang="0">
                  <a:pos x="T8" y="T9"/>
                </a:cxn>
              </a:cxnLst>
              <a:rect l="0" t="0" r="r" b="b"/>
              <a:pathLst>
                <a:path w="242" h="144">
                  <a:moveTo>
                    <a:pt x="241" y="143"/>
                  </a:moveTo>
                  <a:lnTo>
                    <a:pt x="241" y="113"/>
                  </a:lnTo>
                  <a:lnTo>
                    <a:pt x="0" y="0"/>
                  </a:lnTo>
                  <a:lnTo>
                    <a:pt x="0" y="29"/>
                  </a:lnTo>
                  <a:lnTo>
                    <a:pt x="241" y="143"/>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93" name="Freeform 189"/>
            <p:cNvSpPr>
              <a:spLocks/>
            </p:cNvSpPr>
            <p:nvPr/>
          </p:nvSpPr>
          <p:spPr bwMode="auto">
            <a:xfrm>
              <a:off x="2132" y="1595"/>
              <a:ext cx="451" cy="148"/>
            </a:xfrm>
            <a:custGeom>
              <a:avLst/>
              <a:gdLst>
                <a:gd name="T0" fmla="*/ 0 w 451"/>
                <a:gd name="T1" fmla="*/ 147 h 148"/>
                <a:gd name="T2" fmla="*/ 0 w 451"/>
                <a:gd name="T3" fmla="*/ 116 h 148"/>
                <a:gd name="T4" fmla="*/ 450 w 451"/>
                <a:gd name="T5" fmla="*/ 0 h 148"/>
                <a:gd name="T6" fmla="*/ 450 w 451"/>
                <a:gd name="T7" fmla="*/ 28 h 148"/>
                <a:gd name="T8" fmla="*/ 0 w 451"/>
                <a:gd name="T9" fmla="*/ 147 h 148"/>
              </a:gdLst>
              <a:ahLst/>
              <a:cxnLst>
                <a:cxn ang="0">
                  <a:pos x="T0" y="T1"/>
                </a:cxn>
                <a:cxn ang="0">
                  <a:pos x="T2" y="T3"/>
                </a:cxn>
                <a:cxn ang="0">
                  <a:pos x="T4" y="T5"/>
                </a:cxn>
                <a:cxn ang="0">
                  <a:pos x="T6" y="T7"/>
                </a:cxn>
                <a:cxn ang="0">
                  <a:pos x="T8" y="T9"/>
                </a:cxn>
              </a:cxnLst>
              <a:rect l="0" t="0" r="r" b="b"/>
              <a:pathLst>
                <a:path w="451" h="148">
                  <a:moveTo>
                    <a:pt x="0" y="147"/>
                  </a:moveTo>
                  <a:lnTo>
                    <a:pt x="0" y="116"/>
                  </a:lnTo>
                  <a:lnTo>
                    <a:pt x="450" y="0"/>
                  </a:lnTo>
                  <a:lnTo>
                    <a:pt x="450" y="28"/>
                  </a:lnTo>
                  <a:lnTo>
                    <a:pt x="0" y="147"/>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94" name="Freeform 190"/>
            <p:cNvSpPr>
              <a:spLocks/>
            </p:cNvSpPr>
            <p:nvPr/>
          </p:nvSpPr>
          <p:spPr bwMode="auto">
            <a:xfrm>
              <a:off x="2130" y="1312"/>
              <a:ext cx="451" cy="149"/>
            </a:xfrm>
            <a:custGeom>
              <a:avLst/>
              <a:gdLst>
                <a:gd name="T0" fmla="*/ 0 w 451"/>
                <a:gd name="T1" fmla="*/ 148 h 149"/>
                <a:gd name="T2" fmla="*/ 0 w 451"/>
                <a:gd name="T3" fmla="*/ 118 h 149"/>
                <a:gd name="T4" fmla="*/ 450 w 451"/>
                <a:gd name="T5" fmla="*/ 0 h 149"/>
                <a:gd name="T6" fmla="*/ 450 w 451"/>
                <a:gd name="T7" fmla="*/ 27 h 149"/>
                <a:gd name="T8" fmla="*/ 0 w 451"/>
                <a:gd name="T9" fmla="*/ 148 h 149"/>
              </a:gdLst>
              <a:ahLst/>
              <a:cxnLst>
                <a:cxn ang="0">
                  <a:pos x="T0" y="T1"/>
                </a:cxn>
                <a:cxn ang="0">
                  <a:pos x="T2" y="T3"/>
                </a:cxn>
                <a:cxn ang="0">
                  <a:pos x="T4" y="T5"/>
                </a:cxn>
                <a:cxn ang="0">
                  <a:pos x="T6" y="T7"/>
                </a:cxn>
                <a:cxn ang="0">
                  <a:pos x="T8" y="T9"/>
                </a:cxn>
              </a:cxnLst>
              <a:rect l="0" t="0" r="r" b="b"/>
              <a:pathLst>
                <a:path w="451" h="149">
                  <a:moveTo>
                    <a:pt x="0" y="148"/>
                  </a:moveTo>
                  <a:lnTo>
                    <a:pt x="0" y="118"/>
                  </a:lnTo>
                  <a:lnTo>
                    <a:pt x="450" y="0"/>
                  </a:lnTo>
                  <a:lnTo>
                    <a:pt x="450" y="27"/>
                  </a:lnTo>
                  <a:lnTo>
                    <a:pt x="0" y="148"/>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95" name="Freeform 191"/>
            <p:cNvSpPr>
              <a:spLocks/>
            </p:cNvSpPr>
            <p:nvPr/>
          </p:nvSpPr>
          <p:spPr bwMode="auto">
            <a:xfrm>
              <a:off x="2130" y="1346"/>
              <a:ext cx="452" cy="355"/>
            </a:xfrm>
            <a:custGeom>
              <a:avLst/>
              <a:gdLst>
                <a:gd name="T0" fmla="*/ 0 w 452"/>
                <a:gd name="T1" fmla="*/ 354 h 355"/>
                <a:gd name="T2" fmla="*/ 0 w 452"/>
                <a:gd name="T3" fmla="*/ 122 h 355"/>
                <a:gd name="T4" fmla="*/ 451 w 452"/>
                <a:gd name="T5" fmla="*/ 0 h 355"/>
                <a:gd name="T6" fmla="*/ 451 w 452"/>
                <a:gd name="T7" fmla="*/ 243 h 355"/>
                <a:gd name="T8" fmla="*/ 0 w 452"/>
                <a:gd name="T9" fmla="*/ 354 h 355"/>
              </a:gdLst>
              <a:ahLst/>
              <a:cxnLst>
                <a:cxn ang="0">
                  <a:pos x="T0" y="T1"/>
                </a:cxn>
                <a:cxn ang="0">
                  <a:pos x="T2" y="T3"/>
                </a:cxn>
                <a:cxn ang="0">
                  <a:pos x="T4" y="T5"/>
                </a:cxn>
                <a:cxn ang="0">
                  <a:pos x="T6" y="T7"/>
                </a:cxn>
                <a:cxn ang="0">
                  <a:pos x="T8" y="T9"/>
                </a:cxn>
              </a:cxnLst>
              <a:rect l="0" t="0" r="r" b="b"/>
              <a:pathLst>
                <a:path w="452" h="355">
                  <a:moveTo>
                    <a:pt x="0" y="354"/>
                  </a:moveTo>
                  <a:lnTo>
                    <a:pt x="0" y="122"/>
                  </a:lnTo>
                  <a:lnTo>
                    <a:pt x="451" y="0"/>
                  </a:lnTo>
                  <a:lnTo>
                    <a:pt x="451" y="243"/>
                  </a:lnTo>
                  <a:lnTo>
                    <a:pt x="0" y="354"/>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96" name="Freeform 192"/>
            <p:cNvSpPr>
              <a:spLocks/>
            </p:cNvSpPr>
            <p:nvPr/>
          </p:nvSpPr>
          <p:spPr bwMode="auto">
            <a:xfrm>
              <a:off x="2072" y="1083"/>
              <a:ext cx="131" cy="173"/>
            </a:xfrm>
            <a:custGeom>
              <a:avLst/>
              <a:gdLst>
                <a:gd name="T0" fmla="*/ 31 w 131"/>
                <a:gd name="T1" fmla="*/ 17 h 173"/>
                <a:gd name="T2" fmla="*/ 35 w 131"/>
                <a:gd name="T3" fmla="*/ 26 h 173"/>
                <a:gd name="T4" fmla="*/ 39 w 131"/>
                <a:gd name="T5" fmla="*/ 40 h 173"/>
                <a:gd name="T6" fmla="*/ 42 w 131"/>
                <a:gd name="T7" fmla="*/ 52 h 173"/>
                <a:gd name="T8" fmla="*/ 43 w 131"/>
                <a:gd name="T9" fmla="*/ 63 h 173"/>
                <a:gd name="T10" fmla="*/ 47 w 131"/>
                <a:gd name="T11" fmla="*/ 78 h 173"/>
                <a:gd name="T12" fmla="*/ 53 w 131"/>
                <a:gd name="T13" fmla="*/ 92 h 173"/>
                <a:gd name="T14" fmla="*/ 59 w 131"/>
                <a:gd name="T15" fmla="*/ 103 h 173"/>
                <a:gd name="T16" fmla="*/ 65 w 131"/>
                <a:gd name="T17" fmla="*/ 108 h 173"/>
                <a:gd name="T18" fmla="*/ 71 w 131"/>
                <a:gd name="T19" fmla="*/ 121 h 173"/>
                <a:gd name="T20" fmla="*/ 80 w 131"/>
                <a:gd name="T21" fmla="*/ 137 h 173"/>
                <a:gd name="T22" fmla="*/ 85 w 131"/>
                <a:gd name="T23" fmla="*/ 148 h 173"/>
                <a:gd name="T24" fmla="*/ 87 w 131"/>
                <a:gd name="T25" fmla="*/ 149 h 173"/>
                <a:gd name="T26" fmla="*/ 90 w 131"/>
                <a:gd name="T27" fmla="*/ 149 h 173"/>
                <a:gd name="T28" fmla="*/ 96 w 131"/>
                <a:gd name="T29" fmla="*/ 148 h 173"/>
                <a:gd name="T30" fmla="*/ 102 w 131"/>
                <a:gd name="T31" fmla="*/ 148 h 173"/>
                <a:gd name="T32" fmla="*/ 106 w 131"/>
                <a:gd name="T33" fmla="*/ 149 h 173"/>
                <a:gd name="T34" fmla="*/ 114 w 131"/>
                <a:gd name="T35" fmla="*/ 153 h 173"/>
                <a:gd name="T36" fmla="*/ 122 w 131"/>
                <a:gd name="T37" fmla="*/ 158 h 173"/>
                <a:gd name="T38" fmla="*/ 128 w 131"/>
                <a:gd name="T39" fmla="*/ 163 h 173"/>
                <a:gd name="T40" fmla="*/ 129 w 131"/>
                <a:gd name="T41" fmla="*/ 167 h 173"/>
                <a:gd name="T42" fmla="*/ 124 w 131"/>
                <a:gd name="T43" fmla="*/ 170 h 173"/>
                <a:gd name="T44" fmla="*/ 116 w 131"/>
                <a:gd name="T45" fmla="*/ 172 h 173"/>
                <a:gd name="T46" fmla="*/ 106 w 131"/>
                <a:gd name="T47" fmla="*/ 172 h 173"/>
                <a:gd name="T48" fmla="*/ 97 w 131"/>
                <a:gd name="T49" fmla="*/ 170 h 173"/>
                <a:gd name="T50" fmla="*/ 91 w 131"/>
                <a:gd name="T51" fmla="*/ 168 h 173"/>
                <a:gd name="T52" fmla="*/ 88 w 131"/>
                <a:gd name="T53" fmla="*/ 167 h 173"/>
                <a:gd name="T54" fmla="*/ 85 w 131"/>
                <a:gd name="T55" fmla="*/ 166 h 173"/>
                <a:gd name="T56" fmla="*/ 82 w 131"/>
                <a:gd name="T57" fmla="*/ 166 h 173"/>
                <a:gd name="T58" fmla="*/ 70 w 131"/>
                <a:gd name="T59" fmla="*/ 157 h 173"/>
                <a:gd name="T60" fmla="*/ 56 w 131"/>
                <a:gd name="T61" fmla="*/ 143 h 173"/>
                <a:gd name="T62" fmla="*/ 43 w 131"/>
                <a:gd name="T63" fmla="*/ 129 h 173"/>
                <a:gd name="T64" fmla="*/ 36 w 131"/>
                <a:gd name="T65" fmla="*/ 121 h 173"/>
                <a:gd name="T66" fmla="*/ 33 w 131"/>
                <a:gd name="T67" fmla="*/ 114 h 173"/>
                <a:gd name="T68" fmla="*/ 32 w 131"/>
                <a:gd name="T69" fmla="*/ 107 h 173"/>
                <a:gd name="T70" fmla="*/ 30 w 131"/>
                <a:gd name="T71" fmla="*/ 96 h 173"/>
                <a:gd name="T72" fmla="*/ 25 w 131"/>
                <a:gd name="T73" fmla="*/ 80 h 173"/>
                <a:gd name="T74" fmla="*/ 16 w 131"/>
                <a:gd name="T75" fmla="*/ 56 h 173"/>
                <a:gd name="T76" fmla="*/ 5 w 131"/>
                <a:gd name="T77" fmla="*/ 32 h 173"/>
                <a:gd name="T78" fmla="*/ 0 w 131"/>
                <a:gd name="T79" fmla="*/ 13 h 173"/>
                <a:gd name="T80" fmla="*/ 0 w 131"/>
                <a:gd name="T81" fmla="*/ 5 h 173"/>
                <a:gd name="T82" fmla="*/ 4 w 131"/>
                <a:gd name="T83" fmla="*/ 3 h 173"/>
                <a:gd name="T84" fmla="*/ 8 w 131"/>
                <a:gd name="T85" fmla="*/ 1 h 173"/>
                <a:gd name="T86" fmla="*/ 12 w 131"/>
                <a:gd name="T87" fmla="*/ 0 h 173"/>
                <a:gd name="T88" fmla="*/ 31 w 131"/>
                <a:gd name="T89" fmla="*/ 1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1" h="173">
                  <a:moveTo>
                    <a:pt x="31" y="15"/>
                  </a:moveTo>
                  <a:lnTo>
                    <a:pt x="31" y="17"/>
                  </a:lnTo>
                  <a:lnTo>
                    <a:pt x="33" y="20"/>
                  </a:lnTo>
                  <a:lnTo>
                    <a:pt x="35" y="26"/>
                  </a:lnTo>
                  <a:lnTo>
                    <a:pt x="36" y="32"/>
                  </a:lnTo>
                  <a:lnTo>
                    <a:pt x="39" y="40"/>
                  </a:lnTo>
                  <a:lnTo>
                    <a:pt x="41" y="46"/>
                  </a:lnTo>
                  <a:lnTo>
                    <a:pt x="42" y="52"/>
                  </a:lnTo>
                  <a:lnTo>
                    <a:pt x="43" y="57"/>
                  </a:lnTo>
                  <a:lnTo>
                    <a:pt x="43" y="63"/>
                  </a:lnTo>
                  <a:lnTo>
                    <a:pt x="46" y="70"/>
                  </a:lnTo>
                  <a:lnTo>
                    <a:pt x="47" y="78"/>
                  </a:lnTo>
                  <a:lnTo>
                    <a:pt x="51" y="86"/>
                  </a:lnTo>
                  <a:lnTo>
                    <a:pt x="53" y="92"/>
                  </a:lnTo>
                  <a:lnTo>
                    <a:pt x="57" y="99"/>
                  </a:lnTo>
                  <a:lnTo>
                    <a:pt x="59" y="103"/>
                  </a:lnTo>
                  <a:lnTo>
                    <a:pt x="62" y="106"/>
                  </a:lnTo>
                  <a:lnTo>
                    <a:pt x="65" y="108"/>
                  </a:lnTo>
                  <a:lnTo>
                    <a:pt x="68" y="114"/>
                  </a:lnTo>
                  <a:lnTo>
                    <a:pt x="71" y="121"/>
                  </a:lnTo>
                  <a:lnTo>
                    <a:pt x="76" y="129"/>
                  </a:lnTo>
                  <a:lnTo>
                    <a:pt x="80" y="137"/>
                  </a:lnTo>
                  <a:lnTo>
                    <a:pt x="82" y="143"/>
                  </a:lnTo>
                  <a:lnTo>
                    <a:pt x="85" y="148"/>
                  </a:lnTo>
                  <a:lnTo>
                    <a:pt x="86" y="149"/>
                  </a:lnTo>
                  <a:lnTo>
                    <a:pt x="87" y="149"/>
                  </a:lnTo>
                  <a:lnTo>
                    <a:pt x="88" y="149"/>
                  </a:lnTo>
                  <a:lnTo>
                    <a:pt x="90" y="149"/>
                  </a:lnTo>
                  <a:lnTo>
                    <a:pt x="93" y="148"/>
                  </a:lnTo>
                  <a:lnTo>
                    <a:pt x="96" y="148"/>
                  </a:lnTo>
                  <a:lnTo>
                    <a:pt x="99" y="148"/>
                  </a:lnTo>
                  <a:lnTo>
                    <a:pt x="102" y="148"/>
                  </a:lnTo>
                  <a:lnTo>
                    <a:pt x="104" y="149"/>
                  </a:lnTo>
                  <a:lnTo>
                    <a:pt x="106" y="149"/>
                  </a:lnTo>
                  <a:lnTo>
                    <a:pt x="110" y="151"/>
                  </a:lnTo>
                  <a:lnTo>
                    <a:pt x="114" y="153"/>
                  </a:lnTo>
                  <a:lnTo>
                    <a:pt x="118" y="155"/>
                  </a:lnTo>
                  <a:lnTo>
                    <a:pt x="122" y="158"/>
                  </a:lnTo>
                  <a:lnTo>
                    <a:pt x="124" y="160"/>
                  </a:lnTo>
                  <a:lnTo>
                    <a:pt x="128" y="163"/>
                  </a:lnTo>
                  <a:lnTo>
                    <a:pt x="130" y="166"/>
                  </a:lnTo>
                  <a:lnTo>
                    <a:pt x="129" y="167"/>
                  </a:lnTo>
                  <a:lnTo>
                    <a:pt x="128" y="169"/>
                  </a:lnTo>
                  <a:lnTo>
                    <a:pt x="124" y="170"/>
                  </a:lnTo>
                  <a:lnTo>
                    <a:pt x="121" y="171"/>
                  </a:lnTo>
                  <a:lnTo>
                    <a:pt x="116" y="172"/>
                  </a:lnTo>
                  <a:lnTo>
                    <a:pt x="112" y="172"/>
                  </a:lnTo>
                  <a:lnTo>
                    <a:pt x="106" y="172"/>
                  </a:lnTo>
                  <a:lnTo>
                    <a:pt x="101" y="171"/>
                  </a:lnTo>
                  <a:lnTo>
                    <a:pt x="97" y="170"/>
                  </a:lnTo>
                  <a:lnTo>
                    <a:pt x="94" y="169"/>
                  </a:lnTo>
                  <a:lnTo>
                    <a:pt x="91" y="168"/>
                  </a:lnTo>
                  <a:lnTo>
                    <a:pt x="89" y="167"/>
                  </a:lnTo>
                  <a:lnTo>
                    <a:pt x="88" y="167"/>
                  </a:lnTo>
                  <a:lnTo>
                    <a:pt x="86" y="166"/>
                  </a:lnTo>
                  <a:lnTo>
                    <a:pt x="85" y="166"/>
                  </a:lnTo>
                  <a:lnTo>
                    <a:pt x="84" y="167"/>
                  </a:lnTo>
                  <a:lnTo>
                    <a:pt x="82" y="166"/>
                  </a:lnTo>
                  <a:lnTo>
                    <a:pt x="77" y="162"/>
                  </a:lnTo>
                  <a:lnTo>
                    <a:pt x="70" y="157"/>
                  </a:lnTo>
                  <a:lnTo>
                    <a:pt x="64" y="150"/>
                  </a:lnTo>
                  <a:lnTo>
                    <a:pt x="56" y="143"/>
                  </a:lnTo>
                  <a:lnTo>
                    <a:pt x="49" y="135"/>
                  </a:lnTo>
                  <a:lnTo>
                    <a:pt x="43" y="129"/>
                  </a:lnTo>
                  <a:lnTo>
                    <a:pt x="39" y="125"/>
                  </a:lnTo>
                  <a:lnTo>
                    <a:pt x="36" y="121"/>
                  </a:lnTo>
                  <a:lnTo>
                    <a:pt x="35" y="118"/>
                  </a:lnTo>
                  <a:lnTo>
                    <a:pt x="33" y="114"/>
                  </a:lnTo>
                  <a:lnTo>
                    <a:pt x="33" y="111"/>
                  </a:lnTo>
                  <a:lnTo>
                    <a:pt x="32" y="107"/>
                  </a:lnTo>
                  <a:lnTo>
                    <a:pt x="31" y="102"/>
                  </a:lnTo>
                  <a:lnTo>
                    <a:pt x="30" y="96"/>
                  </a:lnTo>
                  <a:lnTo>
                    <a:pt x="29" y="88"/>
                  </a:lnTo>
                  <a:lnTo>
                    <a:pt x="25" y="80"/>
                  </a:lnTo>
                  <a:lnTo>
                    <a:pt x="21" y="68"/>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97" name="Freeform 193"/>
            <p:cNvSpPr>
              <a:spLocks/>
            </p:cNvSpPr>
            <p:nvPr/>
          </p:nvSpPr>
          <p:spPr bwMode="auto">
            <a:xfrm>
              <a:off x="2071" y="1083"/>
              <a:ext cx="135" cy="169"/>
            </a:xfrm>
            <a:custGeom>
              <a:avLst/>
              <a:gdLst>
                <a:gd name="T0" fmla="*/ 35 w 135"/>
                <a:gd name="T1" fmla="*/ 15 h 169"/>
                <a:gd name="T2" fmla="*/ 39 w 135"/>
                <a:gd name="T3" fmla="*/ 23 h 169"/>
                <a:gd name="T4" fmla="*/ 43 w 135"/>
                <a:gd name="T5" fmla="*/ 36 h 169"/>
                <a:gd name="T6" fmla="*/ 46 w 135"/>
                <a:gd name="T7" fmla="*/ 48 h 169"/>
                <a:gd name="T8" fmla="*/ 48 w 135"/>
                <a:gd name="T9" fmla="*/ 59 h 169"/>
                <a:gd name="T10" fmla="*/ 52 w 135"/>
                <a:gd name="T11" fmla="*/ 74 h 169"/>
                <a:gd name="T12" fmla="*/ 58 w 135"/>
                <a:gd name="T13" fmla="*/ 88 h 169"/>
                <a:gd name="T14" fmla="*/ 64 w 135"/>
                <a:gd name="T15" fmla="*/ 99 h 169"/>
                <a:gd name="T16" fmla="*/ 69 w 135"/>
                <a:gd name="T17" fmla="*/ 104 h 169"/>
                <a:gd name="T18" fmla="*/ 76 w 135"/>
                <a:gd name="T19" fmla="*/ 117 h 169"/>
                <a:gd name="T20" fmla="*/ 84 w 135"/>
                <a:gd name="T21" fmla="*/ 133 h 169"/>
                <a:gd name="T22" fmla="*/ 89 w 135"/>
                <a:gd name="T23" fmla="*/ 144 h 169"/>
                <a:gd name="T24" fmla="*/ 91 w 135"/>
                <a:gd name="T25" fmla="*/ 145 h 169"/>
                <a:gd name="T26" fmla="*/ 95 w 135"/>
                <a:gd name="T27" fmla="*/ 144 h 169"/>
                <a:gd name="T28" fmla="*/ 100 w 135"/>
                <a:gd name="T29" fmla="*/ 144 h 169"/>
                <a:gd name="T30" fmla="*/ 106 w 135"/>
                <a:gd name="T31" fmla="*/ 144 h 169"/>
                <a:gd name="T32" fmla="*/ 111 w 135"/>
                <a:gd name="T33" fmla="*/ 145 h 169"/>
                <a:gd name="T34" fmla="*/ 118 w 135"/>
                <a:gd name="T35" fmla="*/ 149 h 169"/>
                <a:gd name="T36" fmla="*/ 126 w 135"/>
                <a:gd name="T37" fmla="*/ 154 h 169"/>
                <a:gd name="T38" fmla="*/ 132 w 135"/>
                <a:gd name="T39" fmla="*/ 159 h 169"/>
                <a:gd name="T40" fmla="*/ 134 w 135"/>
                <a:gd name="T41" fmla="*/ 163 h 169"/>
                <a:gd name="T42" fmla="*/ 129 w 135"/>
                <a:gd name="T43" fmla="*/ 166 h 169"/>
                <a:gd name="T44" fmla="*/ 121 w 135"/>
                <a:gd name="T45" fmla="*/ 168 h 169"/>
                <a:gd name="T46" fmla="*/ 110 w 135"/>
                <a:gd name="T47" fmla="*/ 168 h 169"/>
                <a:gd name="T48" fmla="*/ 102 w 135"/>
                <a:gd name="T49" fmla="*/ 166 h 169"/>
                <a:gd name="T50" fmla="*/ 96 w 135"/>
                <a:gd name="T51" fmla="*/ 164 h 169"/>
                <a:gd name="T52" fmla="*/ 93 w 135"/>
                <a:gd name="T53" fmla="*/ 163 h 169"/>
                <a:gd name="T54" fmla="*/ 90 w 135"/>
                <a:gd name="T55" fmla="*/ 163 h 169"/>
                <a:gd name="T56" fmla="*/ 87 w 135"/>
                <a:gd name="T57" fmla="*/ 162 h 169"/>
                <a:gd name="T58" fmla="*/ 75 w 135"/>
                <a:gd name="T59" fmla="*/ 153 h 169"/>
                <a:gd name="T60" fmla="*/ 61 w 135"/>
                <a:gd name="T61" fmla="*/ 139 h 169"/>
                <a:gd name="T62" fmla="*/ 48 w 135"/>
                <a:gd name="T63" fmla="*/ 125 h 169"/>
                <a:gd name="T64" fmla="*/ 40 w 135"/>
                <a:gd name="T65" fmla="*/ 116 h 169"/>
                <a:gd name="T66" fmla="*/ 30 w 135"/>
                <a:gd name="T67" fmla="*/ 105 h 169"/>
                <a:gd name="T68" fmla="*/ 19 w 135"/>
                <a:gd name="T69" fmla="*/ 91 h 169"/>
                <a:gd name="T70" fmla="*/ 11 w 135"/>
                <a:gd name="T71" fmla="*/ 75 h 169"/>
                <a:gd name="T72" fmla="*/ 5 w 135"/>
                <a:gd name="T73" fmla="*/ 58 h 169"/>
                <a:gd name="T74" fmla="*/ 2 w 135"/>
                <a:gd name="T75" fmla="*/ 40 h 169"/>
                <a:gd name="T76" fmla="*/ 0 w 135"/>
                <a:gd name="T77" fmla="*/ 21 h 169"/>
                <a:gd name="T78" fmla="*/ 0 w 135"/>
                <a:gd name="T79" fmla="*/ 7 h 169"/>
                <a:gd name="T80" fmla="*/ 1 w 135"/>
                <a:gd name="T81" fmla="*/ 0 h 169"/>
                <a:gd name="T82" fmla="*/ 5 w 135"/>
                <a:gd name="T83" fmla="*/ 0 h 169"/>
                <a:gd name="T84" fmla="*/ 8 w 135"/>
                <a:gd name="T85" fmla="*/ 3 h 169"/>
                <a:gd name="T86" fmla="*/ 11 w 135"/>
                <a:gd name="T87" fmla="*/ 5 h 169"/>
                <a:gd name="T88" fmla="*/ 35 w 135"/>
                <a:gd name="T89" fmla="*/ 1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69">
                  <a:moveTo>
                    <a:pt x="35" y="14"/>
                  </a:moveTo>
                  <a:lnTo>
                    <a:pt x="35" y="15"/>
                  </a:lnTo>
                  <a:lnTo>
                    <a:pt x="37" y="18"/>
                  </a:lnTo>
                  <a:lnTo>
                    <a:pt x="39" y="23"/>
                  </a:lnTo>
                  <a:lnTo>
                    <a:pt x="41" y="29"/>
                  </a:lnTo>
                  <a:lnTo>
                    <a:pt x="43" y="36"/>
                  </a:lnTo>
                  <a:lnTo>
                    <a:pt x="45" y="42"/>
                  </a:lnTo>
                  <a:lnTo>
                    <a:pt x="46" y="48"/>
                  </a:lnTo>
                  <a:lnTo>
                    <a:pt x="47" y="54"/>
                  </a:lnTo>
                  <a:lnTo>
                    <a:pt x="48" y="59"/>
                  </a:lnTo>
                  <a:lnTo>
                    <a:pt x="50" y="66"/>
                  </a:lnTo>
                  <a:lnTo>
                    <a:pt x="52" y="74"/>
                  </a:lnTo>
                  <a:lnTo>
                    <a:pt x="55" y="81"/>
                  </a:lnTo>
                  <a:lnTo>
                    <a:pt x="58" y="88"/>
                  </a:lnTo>
                  <a:lnTo>
                    <a:pt x="61" y="95"/>
                  </a:lnTo>
                  <a:lnTo>
                    <a:pt x="64" y="99"/>
                  </a:lnTo>
                  <a:lnTo>
                    <a:pt x="66" y="102"/>
                  </a:lnTo>
                  <a:lnTo>
                    <a:pt x="69" y="104"/>
                  </a:lnTo>
                  <a:lnTo>
                    <a:pt x="72" y="110"/>
                  </a:lnTo>
                  <a:lnTo>
                    <a:pt x="76" y="117"/>
                  </a:lnTo>
                  <a:lnTo>
                    <a:pt x="81" y="125"/>
                  </a:lnTo>
                  <a:lnTo>
                    <a:pt x="84" y="133"/>
                  </a:lnTo>
                  <a:lnTo>
                    <a:pt x="87" y="139"/>
                  </a:lnTo>
                  <a:lnTo>
                    <a:pt x="89" y="144"/>
                  </a:lnTo>
                  <a:lnTo>
                    <a:pt x="91" y="145"/>
                  </a:lnTo>
                  <a:lnTo>
                    <a:pt x="91" y="145"/>
                  </a:lnTo>
                  <a:lnTo>
                    <a:pt x="93" y="145"/>
                  </a:lnTo>
                  <a:lnTo>
                    <a:pt x="95" y="144"/>
                  </a:lnTo>
                  <a:lnTo>
                    <a:pt x="98" y="144"/>
                  </a:lnTo>
                  <a:lnTo>
                    <a:pt x="100" y="144"/>
                  </a:lnTo>
                  <a:lnTo>
                    <a:pt x="104" y="144"/>
                  </a:lnTo>
                  <a:lnTo>
                    <a:pt x="106" y="144"/>
                  </a:lnTo>
                  <a:lnTo>
                    <a:pt x="109" y="144"/>
                  </a:lnTo>
                  <a:lnTo>
                    <a:pt x="111" y="145"/>
                  </a:lnTo>
                  <a:lnTo>
                    <a:pt x="115" y="147"/>
                  </a:lnTo>
                  <a:lnTo>
                    <a:pt x="118" y="149"/>
                  </a:lnTo>
                  <a:lnTo>
                    <a:pt x="122" y="151"/>
                  </a:lnTo>
                  <a:lnTo>
                    <a:pt x="126" y="154"/>
                  </a:lnTo>
                  <a:lnTo>
                    <a:pt x="129" y="156"/>
                  </a:lnTo>
                  <a:lnTo>
                    <a:pt x="132" y="159"/>
                  </a:lnTo>
                  <a:lnTo>
                    <a:pt x="134" y="162"/>
                  </a:lnTo>
                  <a:lnTo>
                    <a:pt x="134" y="163"/>
                  </a:lnTo>
                  <a:lnTo>
                    <a:pt x="132" y="165"/>
                  </a:lnTo>
                  <a:lnTo>
                    <a:pt x="129" y="166"/>
                  </a:lnTo>
                  <a:lnTo>
                    <a:pt x="125" y="167"/>
                  </a:lnTo>
                  <a:lnTo>
                    <a:pt x="121" y="168"/>
                  </a:lnTo>
                  <a:lnTo>
                    <a:pt x="116" y="168"/>
                  </a:lnTo>
                  <a:lnTo>
                    <a:pt x="110" y="168"/>
                  </a:lnTo>
                  <a:lnTo>
                    <a:pt x="106" y="167"/>
                  </a:lnTo>
                  <a:lnTo>
                    <a:pt x="102" y="166"/>
                  </a:lnTo>
                  <a:lnTo>
                    <a:pt x="99" y="165"/>
                  </a:lnTo>
                  <a:lnTo>
                    <a:pt x="96" y="164"/>
                  </a:lnTo>
                  <a:lnTo>
                    <a:pt x="94" y="163"/>
                  </a:lnTo>
                  <a:lnTo>
                    <a:pt x="93" y="163"/>
                  </a:lnTo>
                  <a:lnTo>
                    <a:pt x="91" y="162"/>
                  </a:lnTo>
                  <a:lnTo>
                    <a:pt x="90" y="163"/>
                  </a:lnTo>
                  <a:lnTo>
                    <a:pt x="89" y="163"/>
                  </a:lnTo>
                  <a:lnTo>
                    <a:pt x="87" y="162"/>
                  </a:lnTo>
                  <a:lnTo>
                    <a:pt x="81" y="159"/>
                  </a:lnTo>
                  <a:lnTo>
                    <a:pt x="75" y="153"/>
                  </a:lnTo>
                  <a:lnTo>
                    <a:pt x="69" y="146"/>
                  </a:lnTo>
                  <a:lnTo>
                    <a:pt x="61" y="139"/>
                  </a:lnTo>
                  <a:lnTo>
                    <a:pt x="54" y="131"/>
                  </a:lnTo>
                  <a:lnTo>
                    <a:pt x="48" y="125"/>
                  </a:lnTo>
                  <a:lnTo>
                    <a:pt x="44" y="121"/>
                  </a:lnTo>
                  <a:lnTo>
                    <a:pt x="40" y="116"/>
                  </a:lnTo>
                  <a:lnTo>
                    <a:pt x="35" y="111"/>
                  </a:lnTo>
                  <a:lnTo>
                    <a:pt x="30" y="105"/>
                  </a:lnTo>
                  <a:lnTo>
                    <a:pt x="24" y="98"/>
                  </a:lnTo>
                  <a:lnTo>
                    <a:pt x="19" y="91"/>
                  </a:lnTo>
                  <a:lnTo>
                    <a:pt x="14" y="83"/>
                  </a:lnTo>
                  <a:lnTo>
                    <a:pt x="11" y="75"/>
                  </a:lnTo>
                  <a:lnTo>
                    <a:pt x="7" y="67"/>
                  </a:lnTo>
                  <a:lnTo>
                    <a:pt x="5" y="58"/>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98" name="Freeform 194"/>
            <p:cNvSpPr>
              <a:spLocks/>
            </p:cNvSpPr>
            <p:nvPr/>
          </p:nvSpPr>
          <p:spPr bwMode="auto">
            <a:xfrm>
              <a:off x="1893" y="1355"/>
              <a:ext cx="239" cy="345"/>
            </a:xfrm>
            <a:custGeom>
              <a:avLst/>
              <a:gdLst>
                <a:gd name="T0" fmla="*/ 238 w 239"/>
                <a:gd name="T1" fmla="*/ 344 h 345"/>
                <a:gd name="T2" fmla="*/ 238 w 239"/>
                <a:gd name="T3" fmla="*/ 113 h 345"/>
                <a:gd name="T4" fmla="*/ 0 w 239"/>
                <a:gd name="T5" fmla="*/ 0 h 345"/>
                <a:gd name="T6" fmla="*/ 0 w 239"/>
                <a:gd name="T7" fmla="*/ 215 h 345"/>
                <a:gd name="T8" fmla="*/ 238 w 239"/>
                <a:gd name="T9" fmla="*/ 344 h 345"/>
              </a:gdLst>
              <a:ahLst/>
              <a:cxnLst>
                <a:cxn ang="0">
                  <a:pos x="T0" y="T1"/>
                </a:cxn>
                <a:cxn ang="0">
                  <a:pos x="T2" y="T3"/>
                </a:cxn>
                <a:cxn ang="0">
                  <a:pos x="T4" y="T5"/>
                </a:cxn>
                <a:cxn ang="0">
                  <a:pos x="T6" y="T7"/>
                </a:cxn>
                <a:cxn ang="0">
                  <a:pos x="T8" y="T9"/>
                </a:cxn>
              </a:cxnLst>
              <a:rect l="0" t="0" r="r" b="b"/>
              <a:pathLst>
                <a:path w="239" h="345">
                  <a:moveTo>
                    <a:pt x="238" y="344"/>
                  </a:moveTo>
                  <a:lnTo>
                    <a:pt x="238" y="113"/>
                  </a:lnTo>
                  <a:lnTo>
                    <a:pt x="0" y="0"/>
                  </a:lnTo>
                  <a:lnTo>
                    <a:pt x="0" y="215"/>
                  </a:lnTo>
                  <a:lnTo>
                    <a:pt x="238" y="344"/>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99" name="Freeform 195"/>
            <p:cNvSpPr>
              <a:spLocks/>
            </p:cNvSpPr>
            <p:nvPr/>
          </p:nvSpPr>
          <p:spPr bwMode="auto">
            <a:xfrm>
              <a:off x="2057" y="1233"/>
              <a:ext cx="193" cy="82"/>
            </a:xfrm>
            <a:custGeom>
              <a:avLst/>
              <a:gdLst>
                <a:gd name="T0" fmla="*/ 192 w 193"/>
                <a:gd name="T1" fmla="*/ 14 h 82"/>
                <a:gd name="T2" fmla="*/ 67 w 193"/>
                <a:gd name="T3" fmla="*/ 81 h 82"/>
                <a:gd name="T4" fmla="*/ 0 w 193"/>
                <a:gd name="T5" fmla="*/ 66 h 82"/>
                <a:gd name="T6" fmla="*/ 124 w 193"/>
                <a:gd name="T7" fmla="*/ 0 h 82"/>
                <a:gd name="T8" fmla="*/ 192 w 193"/>
                <a:gd name="T9" fmla="*/ 14 h 82"/>
              </a:gdLst>
              <a:ahLst/>
              <a:cxnLst>
                <a:cxn ang="0">
                  <a:pos x="T0" y="T1"/>
                </a:cxn>
                <a:cxn ang="0">
                  <a:pos x="T2" y="T3"/>
                </a:cxn>
                <a:cxn ang="0">
                  <a:pos x="T4" y="T5"/>
                </a:cxn>
                <a:cxn ang="0">
                  <a:pos x="T6" y="T7"/>
                </a:cxn>
                <a:cxn ang="0">
                  <a:pos x="T8" y="T9"/>
                </a:cxn>
              </a:cxnLst>
              <a:rect l="0" t="0" r="r" b="b"/>
              <a:pathLst>
                <a:path w="193" h="82">
                  <a:moveTo>
                    <a:pt x="192" y="14"/>
                  </a:moveTo>
                  <a:lnTo>
                    <a:pt x="67" y="81"/>
                  </a:lnTo>
                  <a:lnTo>
                    <a:pt x="0" y="66"/>
                  </a:lnTo>
                  <a:lnTo>
                    <a:pt x="124" y="0"/>
                  </a:lnTo>
                  <a:lnTo>
                    <a:pt x="192" y="14"/>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00" name="Freeform 196"/>
            <p:cNvSpPr>
              <a:spLocks/>
            </p:cNvSpPr>
            <p:nvPr/>
          </p:nvSpPr>
          <p:spPr bwMode="auto">
            <a:xfrm>
              <a:off x="1972" y="1067"/>
              <a:ext cx="213" cy="213"/>
            </a:xfrm>
            <a:custGeom>
              <a:avLst/>
              <a:gdLst>
                <a:gd name="T0" fmla="*/ 44 w 213"/>
                <a:gd name="T1" fmla="*/ 20 h 213"/>
                <a:gd name="T2" fmla="*/ 50 w 213"/>
                <a:gd name="T3" fmla="*/ 33 h 213"/>
                <a:gd name="T4" fmla="*/ 59 w 213"/>
                <a:gd name="T5" fmla="*/ 54 h 213"/>
                <a:gd name="T6" fmla="*/ 68 w 213"/>
                <a:gd name="T7" fmla="*/ 74 h 213"/>
                <a:gd name="T8" fmla="*/ 73 w 213"/>
                <a:gd name="T9" fmla="*/ 88 h 213"/>
                <a:gd name="T10" fmla="*/ 78 w 213"/>
                <a:gd name="T11" fmla="*/ 103 h 213"/>
                <a:gd name="T12" fmla="*/ 85 w 213"/>
                <a:gd name="T13" fmla="*/ 118 h 213"/>
                <a:gd name="T14" fmla="*/ 91 w 213"/>
                <a:gd name="T15" fmla="*/ 128 h 213"/>
                <a:gd name="T16" fmla="*/ 99 w 213"/>
                <a:gd name="T17" fmla="*/ 133 h 213"/>
                <a:gd name="T18" fmla="*/ 120 w 213"/>
                <a:gd name="T19" fmla="*/ 148 h 213"/>
                <a:gd name="T20" fmla="*/ 143 w 213"/>
                <a:gd name="T21" fmla="*/ 167 h 213"/>
                <a:gd name="T22" fmla="*/ 160 w 213"/>
                <a:gd name="T23" fmla="*/ 182 h 213"/>
                <a:gd name="T24" fmla="*/ 164 w 213"/>
                <a:gd name="T25" fmla="*/ 184 h 213"/>
                <a:gd name="T26" fmla="*/ 167 w 213"/>
                <a:gd name="T27" fmla="*/ 183 h 213"/>
                <a:gd name="T28" fmla="*/ 171 w 213"/>
                <a:gd name="T29" fmla="*/ 183 h 213"/>
                <a:gd name="T30" fmla="*/ 177 w 213"/>
                <a:gd name="T31" fmla="*/ 183 h 213"/>
                <a:gd name="T32" fmla="*/ 184 w 213"/>
                <a:gd name="T33" fmla="*/ 185 h 213"/>
                <a:gd name="T34" fmla="*/ 193 w 213"/>
                <a:gd name="T35" fmla="*/ 189 h 213"/>
                <a:gd name="T36" fmla="*/ 202 w 213"/>
                <a:gd name="T37" fmla="*/ 195 h 213"/>
                <a:gd name="T38" fmla="*/ 209 w 213"/>
                <a:gd name="T39" fmla="*/ 201 h 213"/>
                <a:gd name="T40" fmla="*/ 212 w 213"/>
                <a:gd name="T41" fmla="*/ 207 h 213"/>
                <a:gd name="T42" fmla="*/ 207 w 213"/>
                <a:gd name="T43" fmla="*/ 211 h 213"/>
                <a:gd name="T44" fmla="*/ 199 w 213"/>
                <a:gd name="T45" fmla="*/ 212 h 213"/>
                <a:gd name="T46" fmla="*/ 188 w 213"/>
                <a:gd name="T47" fmla="*/ 211 h 213"/>
                <a:gd name="T48" fmla="*/ 176 w 213"/>
                <a:gd name="T49" fmla="*/ 207 h 213"/>
                <a:gd name="T50" fmla="*/ 168 w 213"/>
                <a:gd name="T51" fmla="*/ 205 h 213"/>
                <a:gd name="T52" fmla="*/ 163 w 213"/>
                <a:gd name="T53" fmla="*/ 203 h 213"/>
                <a:gd name="T54" fmla="*/ 160 w 213"/>
                <a:gd name="T55" fmla="*/ 202 h 213"/>
                <a:gd name="T56" fmla="*/ 154 w 213"/>
                <a:gd name="T57" fmla="*/ 202 h 213"/>
                <a:gd name="T58" fmla="*/ 140 w 213"/>
                <a:gd name="T59" fmla="*/ 198 h 213"/>
                <a:gd name="T60" fmla="*/ 121 w 213"/>
                <a:gd name="T61" fmla="*/ 189 h 213"/>
                <a:gd name="T62" fmla="*/ 103 w 213"/>
                <a:gd name="T63" fmla="*/ 180 h 213"/>
                <a:gd name="T64" fmla="*/ 91 w 213"/>
                <a:gd name="T65" fmla="*/ 172 h 213"/>
                <a:gd name="T66" fmla="*/ 75 w 213"/>
                <a:gd name="T67" fmla="*/ 158 h 213"/>
                <a:gd name="T68" fmla="*/ 58 w 213"/>
                <a:gd name="T69" fmla="*/ 140 h 213"/>
                <a:gd name="T70" fmla="*/ 44 w 213"/>
                <a:gd name="T71" fmla="*/ 120 h 213"/>
                <a:gd name="T72" fmla="*/ 32 w 213"/>
                <a:gd name="T73" fmla="*/ 98 h 213"/>
                <a:gd name="T74" fmla="*/ 19 w 213"/>
                <a:gd name="T75" fmla="*/ 71 h 213"/>
                <a:gd name="T76" fmla="*/ 8 w 213"/>
                <a:gd name="T77" fmla="*/ 43 h 213"/>
                <a:gd name="T78" fmla="*/ 0 w 213"/>
                <a:gd name="T79" fmla="*/ 22 h 213"/>
                <a:gd name="T80" fmla="*/ 0 w 213"/>
                <a:gd name="T81" fmla="*/ 11 h 213"/>
                <a:gd name="T82" fmla="*/ 2 w 213"/>
                <a:gd name="T83" fmla="*/ 5 h 213"/>
                <a:gd name="T84" fmla="*/ 6 w 213"/>
                <a:gd name="T85" fmla="*/ 3 h 213"/>
                <a:gd name="T86" fmla="*/ 11 w 213"/>
                <a:gd name="T87" fmla="*/ 1 h 213"/>
                <a:gd name="T88" fmla="*/ 42 w 213"/>
                <a:gd name="T89" fmla="*/ 1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213">
                  <a:moveTo>
                    <a:pt x="42" y="18"/>
                  </a:moveTo>
                  <a:lnTo>
                    <a:pt x="44" y="20"/>
                  </a:lnTo>
                  <a:lnTo>
                    <a:pt x="46" y="26"/>
                  </a:lnTo>
                  <a:lnTo>
                    <a:pt x="50" y="33"/>
                  </a:lnTo>
                  <a:lnTo>
                    <a:pt x="55" y="44"/>
                  </a:lnTo>
                  <a:lnTo>
                    <a:pt x="59" y="54"/>
                  </a:lnTo>
                  <a:lnTo>
                    <a:pt x="64" y="65"/>
                  </a:lnTo>
                  <a:lnTo>
                    <a:pt x="68" y="74"/>
                  </a:lnTo>
                  <a:lnTo>
                    <a:pt x="71" y="81"/>
                  </a:lnTo>
                  <a:lnTo>
                    <a:pt x="73" y="88"/>
                  </a:lnTo>
                  <a:lnTo>
                    <a:pt x="75" y="95"/>
                  </a:lnTo>
                  <a:lnTo>
                    <a:pt x="78" y="103"/>
                  </a:lnTo>
                  <a:lnTo>
                    <a:pt x="81" y="111"/>
                  </a:lnTo>
                  <a:lnTo>
                    <a:pt x="85" y="118"/>
                  </a:lnTo>
                  <a:lnTo>
                    <a:pt x="88" y="124"/>
                  </a:lnTo>
                  <a:lnTo>
                    <a:pt x="91" y="128"/>
                  </a:lnTo>
                  <a:lnTo>
                    <a:pt x="94" y="130"/>
                  </a:lnTo>
                  <a:lnTo>
                    <a:pt x="99" y="133"/>
                  </a:lnTo>
                  <a:lnTo>
                    <a:pt x="108" y="139"/>
                  </a:lnTo>
                  <a:lnTo>
                    <a:pt x="120" y="148"/>
                  </a:lnTo>
                  <a:lnTo>
                    <a:pt x="131" y="158"/>
                  </a:lnTo>
                  <a:lnTo>
                    <a:pt x="143" y="167"/>
                  </a:lnTo>
                  <a:lnTo>
                    <a:pt x="154" y="176"/>
                  </a:lnTo>
                  <a:lnTo>
                    <a:pt x="160" y="182"/>
                  </a:lnTo>
                  <a:lnTo>
                    <a:pt x="164" y="184"/>
                  </a:lnTo>
                  <a:lnTo>
                    <a:pt x="164" y="184"/>
                  </a:lnTo>
                  <a:lnTo>
                    <a:pt x="165" y="184"/>
                  </a:lnTo>
                  <a:lnTo>
                    <a:pt x="167" y="183"/>
                  </a:lnTo>
                  <a:lnTo>
                    <a:pt x="169" y="183"/>
                  </a:lnTo>
                  <a:lnTo>
                    <a:pt x="171" y="183"/>
                  </a:lnTo>
                  <a:lnTo>
                    <a:pt x="175" y="183"/>
                  </a:lnTo>
                  <a:lnTo>
                    <a:pt x="177" y="183"/>
                  </a:lnTo>
                  <a:lnTo>
                    <a:pt x="181" y="184"/>
                  </a:lnTo>
                  <a:lnTo>
                    <a:pt x="184" y="185"/>
                  </a:lnTo>
                  <a:lnTo>
                    <a:pt x="189" y="188"/>
                  </a:lnTo>
                  <a:lnTo>
                    <a:pt x="193" y="189"/>
                  </a:lnTo>
                  <a:lnTo>
                    <a:pt x="198" y="193"/>
                  </a:lnTo>
                  <a:lnTo>
                    <a:pt x="202" y="195"/>
                  </a:lnTo>
                  <a:lnTo>
                    <a:pt x="206" y="199"/>
                  </a:lnTo>
                  <a:lnTo>
                    <a:pt x="209" y="201"/>
                  </a:lnTo>
                  <a:lnTo>
                    <a:pt x="212" y="205"/>
                  </a:lnTo>
                  <a:lnTo>
                    <a:pt x="212" y="207"/>
                  </a:lnTo>
                  <a:lnTo>
                    <a:pt x="210" y="209"/>
                  </a:lnTo>
                  <a:lnTo>
                    <a:pt x="207" y="211"/>
                  </a:lnTo>
                  <a:lnTo>
                    <a:pt x="204" y="212"/>
                  </a:lnTo>
                  <a:lnTo>
                    <a:pt x="199" y="212"/>
                  </a:lnTo>
                  <a:lnTo>
                    <a:pt x="194" y="212"/>
                  </a:lnTo>
                  <a:lnTo>
                    <a:pt x="188" y="211"/>
                  </a:lnTo>
                  <a:lnTo>
                    <a:pt x="182" y="209"/>
                  </a:lnTo>
                  <a:lnTo>
                    <a:pt x="176" y="207"/>
                  </a:lnTo>
                  <a:lnTo>
                    <a:pt x="171" y="206"/>
                  </a:lnTo>
                  <a:lnTo>
                    <a:pt x="168" y="205"/>
                  </a:lnTo>
                  <a:lnTo>
                    <a:pt x="165" y="203"/>
                  </a:lnTo>
                  <a:lnTo>
                    <a:pt x="163" y="203"/>
                  </a:lnTo>
                  <a:lnTo>
                    <a:pt x="160" y="202"/>
                  </a:lnTo>
                  <a:lnTo>
                    <a:pt x="160" y="202"/>
                  </a:lnTo>
                  <a:lnTo>
                    <a:pt x="158" y="203"/>
                  </a:lnTo>
                  <a:lnTo>
                    <a:pt x="154" y="202"/>
                  </a:lnTo>
                  <a:lnTo>
                    <a:pt x="148" y="200"/>
                  </a:lnTo>
                  <a:lnTo>
                    <a:pt x="140" y="198"/>
                  </a:lnTo>
                  <a:lnTo>
                    <a:pt x="131" y="194"/>
                  </a:lnTo>
                  <a:lnTo>
                    <a:pt x="121" y="189"/>
                  </a:lnTo>
                  <a:lnTo>
                    <a:pt x="112" y="184"/>
                  </a:lnTo>
                  <a:lnTo>
                    <a:pt x="103" y="180"/>
                  </a:lnTo>
                  <a:lnTo>
                    <a:pt x="97" y="176"/>
                  </a:lnTo>
                  <a:lnTo>
                    <a:pt x="91" y="172"/>
                  </a:lnTo>
                  <a:lnTo>
                    <a:pt x="84" y="165"/>
                  </a:lnTo>
                  <a:lnTo>
                    <a:pt x="75" y="158"/>
                  </a:lnTo>
                  <a:lnTo>
                    <a:pt x="67" y="150"/>
                  </a:lnTo>
                  <a:lnTo>
                    <a:pt x="58" y="140"/>
                  </a:lnTo>
                  <a:lnTo>
                    <a:pt x="51" y="130"/>
                  </a:lnTo>
                  <a:lnTo>
                    <a:pt x="44" y="120"/>
                  </a:lnTo>
                  <a:lnTo>
                    <a:pt x="38" y="110"/>
                  </a:lnTo>
                  <a:lnTo>
                    <a:pt x="32" y="98"/>
                  </a:lnTo>
                  <a:lnTo>
                    <a:pt x="26" y="85"/>
                  </a:lnTo>
                  <a:lnTo>
                    <a:pt x="19" y="71"/>
                  </a:lnTo>
                  <a:lnTo>
                    <a:pt x="13" y="56"/>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01" name="Freeform 197"/>
            <p:cNvSpPr>
              <a:spLocks/>
            </p:cNvSpPr>
            <p:nvPr/>
          </p:nvSpPr>
          <p:spPr bwMode="auto">
            <a:xfrm>
              <a:off x="2069" y="1081"/>
              <a:ext cx="135" cy="173"/>
            </a:xfrm>
            <a:custGeom>
              <a:avLst/>
              <a:gdLst>
                <a:gd name="T0" fmla="*/ 36 w 135"/>
                <a:gd name="T1" fmla="*/ 16 h 173"/>
                <a:gd name="T2" fmla="*/ 39 w 135"/>
                <a:gd name="T3" fmla="*/ 25 h 173"/>
                <a:gd name="T4" fmla="*/ 43 w 135"/>
                <a:gd name="T5" fmla="*/ 39 h 173"/>
                <a:gd name="T6" fmla="*/ 46 w 135"/>
                <a:gd name="T7" fmla="*/ 52 h 173"/>
                <a:gd name="T8" fmla="*/ 48 w 135"/>
                <a:gd name="T9" fmla="*/ 63 h 173"/>
                <a:gd name="T10" fmla="*/ 52 w 135"/>
                <a:gd name="T11" fmla="*/ 77 h 173"/>
                <a:gd name="T12" fmla="*/ 58 w 135"/>
                <a:gd name="T13" fmla="*/ 92 h 173"/>
                <a:gd name="T14" fmla="*/ 64 w 135"/>
                <a:gd name="T15" fmla="*/ 103 h 173"/>
                <a:gd name="T16" fmla="*/ 69 w 135"/>
                <a:gd name="T17" fmla="*/ 108 h 173"/>
                <a:gd name="T18" fmla="*/ 76 w 135"/>
                <a:gd name="T19" fmla="*/ 120 h 173"/>
                <a:gd name="T20" fmla="*/ 84 w 135"/>
                <a:gd name="T21" fmla="*/ 136 h 173"/>
                <a:gd name="T22" fmla="*/ 89 w 135"/>
                <a:gd name="T23" fmla="*/ 147 h 173"/>
                <a:gd name="T24" fmla="*/ 91 w 135"/>
                <a:gd name="T25" fmla="*/ 149 h 173"/>
                <a:gd name="T26" fmla="*/ 95 w 135"/>
                <a:gd name="T27" fmla="*/ 148 h 173"/>
                <a:gd name="T28" fmla="*/ 100 w 135"/>
                <a:gd name="T29" fmla="*/ 148 h 173"/>
                <a:gd name="T30" fmla="*/ 106 w 135"/>
                <a:gd name="T31" fmla="*/ 148 h 173"/>
                <a:gd name="T32" fmla="*/ 111 w 135"/>
                <a:gd name="T33" fmla="*/ 149 h 173"/>
                <a:gd name="T34" fmla="*/ 118 w 135"/>
                <a:gd name="T35" fmla="*/ 153 h 173"/>
                <a:gd name="T36" fmla="*/ 126 w 135"/>
                <a:gd name="T37" fmla="*/ 158 h 173"/>
                <a:gd name="T38" fmla="*/ 132 w 135"/>
                <a:gd name="T39" fmla="*/ 163 h 173"/>
                <a:gd name="T40" fmla="*/ 134 w 135"/>
                <a:gd name="T41" fmla="*/ 167 h 173"/>
                <a:gd name="T42" fmla="*/ 129 w 135"/>
                <a:gd name="T43" fmla="*/ 170 h 173"/>
                <a:gd name="T44" fmla="*/ 121 w 135"/>
                <a:gd name="T45" fmla="*/ 172 h 173"/>
                <a:gd name="T46" fmla="*/ 110 w 135"/>
                <a:gd name="T47" fmla="*/ 171 h 173"/>
                <a:gd name="T48" fmla="*/ 102 w 135"/>
                <a:gd name="T49" fmla="*/ 169 h 173"/>
                <a:gd name="T50" fmla="*/ 96 w 135"/>
                <a:gd name="T51" fmla="*/ 167 h 173"/>
                <a:gd name="T52" fmla="*/ 92 w 135"/>
                <a:gd name="T53" fmla="*/ 166 h 173"/>
                <a:gd name="T54" fmla="*/ 90 w 135"/>
                <a:gd name="T55" fmla="*/ 166 h 173"/>
                <a:gd name="T56" fmla="*/ 87 w 135"/>
                <a:gd name="T57" fmla="*/ 166 h 173"/>
                <a:gd name="T58" fmla="*/ 75 w 135"/>
                <a:gd name="T59" fmla="*/ 156 h 173"/>
                <a:gd name="T60" fmla="*/ 61 w 135"/>
                <a:gd name="T61" fmla="*/ 142 h 173"/>
                <a:gd name="T62" fmla="*/ 48 w 135"/>
                <a:gd name="T63" fmla="*/ 129 h 173"/>
                <a:gd name="T64" fmla="*/ 40 w 135"/>
                <a:gd name="T65" fmla="*/ 120 h 173"/>
                <a:gd name="T66" fmla="*/ 29 w 135"/>
                <a:gd name="T67" fmla="*/ 108 h 173"/>
                <a:gd name="T68" fmla="*/ 19 w 135"/>
                <a:gd name="T69" fmla="*/ 95 h 173"/>
                <a:gd name="T70" fmla="*/ 10 w 135"/>
                <a:gd name="T71" fmla="*/ 79 h 173"/>
                <a:gd name="T72" fmla="*/ 5 w 135"/>
                <a:gd name="T73" fmla="*/ 63 h 173"/>
                <a:gd name="T74" fmla="*/ 2 w 135"/>
                <a:gd name="T75" fmla="*/ 43 h 173"/>
                <a:gd name="T76" fmla="*/ 0 w 135"/>
                <a:gd name="T77" fmla="*/ 25 h 173"/>
                <a:gd name="T78" fmla="*/ 0 w 135"/>
                <a:gd name="T79" fmla="*/ 11 h 173"/>
                <a:gd name="T80" fmla="*/ 2 w 135"/>
                <a:gd name="T81" fmla="*/ 4 h 173"/>
                <a:gd name="T82" fmla="*/ 6 w 135"/>
                <a:gd name="T83" fmla="*/ 1 h 173"/>
                <a:gd name="T84" fmla="*/ 11 w 135"/>
                <a:gd name="T85" fmla="*/ 0 h 173"/>
                <a:gd name="T86" fmla="*/ 17 w 135"/>
                <a:gd name="T87" fmla="*/ 0 h 173"/>
                <a:gd name="T88" fmla="*/ 35 w 135"/>
                <a:gd name="T89" fmla="*/ 1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73">
                  <a:moveTo>
                    <a:pt x="35" y="15"/>
                  </a:moveTo>
                  <a:lnTo>
                    <a:pt x="36" y="16"/>
                  </a:lnTo>
                  <a:lnTo>
                    <a:pt x="37" y="20"/>
                  </a:lnTo>
                  <a:lnTo>
                    <a:pt x="39" y="25"/>
                  </a:lnTo>
                  <a:lnTo>
                    <a:pt x="41" y="32"/>
                  </a:lnTo>
                  <a:lnTo>
                    <a:pt x="43" y="39"/>
                  </a:lnTo>
                  <a:lnTo>
                    <a:pt x="45" y="45"/>
                  </a:lnTo>
                  <a:lnTo>
                    <a:pt x="46" y="52"/>
                  </a:lnTo>
                  <a:lnTo>
                    <a:pt x="47" y="57"/>
                  </a:lnTo>
                  <a:lnTo>
                    <a:pt x="48" y="63"/>
                  </a:lnTo>
                  <a:lnTo>
                    <a:pt x="50" y="69"/>
                  </a:lnTo>
                  <a:lnTo>
                    <a:pt x="52" y="77"/>
                  </a:lnTo>
                  <a:lnTo>
                    <a:pt x="55" y="85"/>
                  </a:lnTo>
                  <a:lnTo>
                    <a:pt x="58" y="92"/>
                  </a:lnTo>
                  <a:lnTo>
                    <a:pt x="61" y="98"/>
                  </a:lnTo>
                  <a:lnTo>
                    <a:pt x="64" y="103"/>
                  </a:lnTo>
                  <a:lnTo>
                    <a:pt x="66" y="105"/>
                  </a:lnTo>
                  <a:lnTo>
                    <a:pt x="69" y="108"/>
                  </a:lnTo>
                  <a:lnTo>
                    <a:pt x="72" y="114"/>
                  </a:lnTo>
                  <a:lnTo>
                    <a:pt x="76" y="120"/>
                  </a:lnTo>
                  <a:lnTo>
                    <a:pt x="81" y="128"/>
                  </a:lnTo>
                  <a:lnTo>
                    <a:pt x="84" y="136"/>
                  </a:lnTo>
                  <a:lnTo>
                    <a:pt x="87" y="143"/>
                  </a:lnTo>
                  <a:lnTo>
                    <a:pt x="89" y="147"/>
                  </a:lnTo>
                  <a:lnTo>
                    <a:pt x="90" y="149"/>
                  </a:lnTo>
                  <a:lnTo>
                    <a:pt x="91" y="149"/>
                  </a:lnTo>
                  <a:lnTo>
                    <a:pt x="93" y="149"/>
                  </a:lnTo>
                  <a:lnTo>
                    <a:pt x="95" y="148"/>
                  </a:lnTo>
                  <a:lnTo>
                    <a:pt x="98" y="148"/>
                  </a:lnTo>
                  <a:lnTo>
                    <a:pt x="100" y="148"/>
                  </a:lnTo>
                  <a:lnTo>
                    <a:pt x="104" y="147"/>
                  </a:lnTo>
                  <a:lnTo>
                    <a:pt x="106" y="148"/>
                  </a:lnTo>
                  <a:lnTo>
                    <a:pt x="109" y="148"/>
                  </a:lnTo>
                  <a:lnTo>
                    <a:pt x="111" y="149"/>
                  </a:lnTo>
                  <a:lnTo>
                    <a:pt x="115" y="150"/>
                  </a:lnTo>
                  <a:lnTo>
                    <a:pt x="118" y="153"/>
                  </a:lnTo>
                  <a:lnTo>
                    <a:pt x="122" y="155"/>
                  </a:lnTo>
                  <a:lnTo>
                    <a:pt x="126" y="158"/>
                  </a:lnTo>
                  <a:lnTo>
                    <a:pt x="129" y="160"/>
                  </a:lnTo>
                  <a:lnTo>
                    <a:pt x="132" y="163"/>
                  </a:lnTo>
                  <a:lnTo>
                    <a:pt x="134" y="166"/>
                  </a:lnTo>
                  <a:lnTo>
                    <a:pt x="134" y="167"/>
                  </a:lnTo>
                  <a:lnTo>
                    <a:pt x="132" y="168"/>
                  </a:lnTo>
                  <a:lnTo>
                    <a:pt x="129" y="170"/>
                  </a:lnTo>
                  <a:lnTo>
                    <a:pt x="125" y="171"/>
                  </a:lnTo>
                  <a:lnTo>
                    <a:pt x="121" y="172"/>
                  </a:lnTo>
                  <a:lnTo>
                    <a:pt x="116" y="172"/>
                  </a:lnTo>
                  <a:lnTo>
                    <a:pt x="110" y="171"/>
                  </a:lnTo>
                  <a:lnTo>
                    <a:pt x="106" y="171"/>
                  </a:lnTo>
                  <a:lnTo>
                    <a:pt x="102" y="169"/>
                  </a:lnTo>
                  <a:lnTo>
                    <a:pt x="99" y="168"/>
                  </a:lnTo>
                  <a:lnTo>
                    <a:pt x="96" y="167"/>
                  </a:lnTo>
                  <a:lnTo>
                    <a:pt x="93" y="167"/>
                  </a:lnTo>
                  <a:lnTo>
                    <a:pt x="92" y="166"/>
                  </a:lnTo>
                  <a:lnTo>
                    <a:pt x="91" y="166"/>
                  </a:lnTo>
                  <a:lnTo>
                    <a:pt x="90" y="166"/>
                  </a:lnTo>
                  <a:lnTo>
                    <a:pt x="88" y="167"/>
                  </a:lnTo>
                  <a:lnTo>
                    <a:pt x="87" y="166"/>
                  </a:lnTo>
                  <a:lnTo>
                    <a:pt x="81" y="162"/>
                  </a:lnTo>
                  <a:lnTo>
                    <a:pt x="75" y="156"/>
                  </a:lnTo>
                  <a:lnTo>
                    <a:pt x="69" y="149"/>
                  </a:lnTo>
                  <a:lnTo>
                    <a:pt x="61" y="142"/>
                  </a:lnTo>
                  <a:lnTo>
                    <a:pt x="54" y="135"/>
                  </a:lnTo>
                  <a:lnTo>
                    <a:pt x="48" y="129"/>
                  </a:lnTo>
                  <a:lnTo>
                    <a:pt x="44" y="124"/>
                  </a:lnTo>
                  <a:lnTo>
                    <a:pt x="40" y="120"/>
                  </a:lnTo>
                  <a:lnTo>
                    <a:pt x="35" y="114"/>
                  </a:lnTo>
                  <a:lnTo>
                    <a:pt x="29" y="108"/>
                  </a:lnTo>
                  <a:lnTo>
                    <a:pt x="24" y="102"/>
                  </a:lnTo>
                  <a:lnTo>
                    <a:pt x="19" y="95"/>
                  </a:lnTo>
                  <a:lnTo>
                    <a:pt x="14" y="86"/>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02" name="Freeform 198"/>
            <p:cNvSpPr>
              <a:spLocks/>
            </p:cNvSpPr>
            <p:nvPr/>
          </p:nvSpPr>
          <p:spPr bwMode="auto">
            <a:xfrm>
              <a:off x="2163" y="1264"/>
              <a:ext cx="193" cy="93"/>
            </a:xfrm>
            <a:custGeom>
              <a:avLst/>
              <a:gdLst>
                <a:gd name="T0" fmla="*/ 0 w 193"/>
                <a:gd name="T1" fmla="*/ 0 h 93"/>
                <a:gd name="T2" fmla="*/ 0 w 193"/>
                <a:gd name="T3" fmla="*/ 50 h 93"/>
                <a:gd name="T4" fmla="*/ 192 w 193"/>
                <a:gd name="T5" fmla="*/ 92 h 93"/>
                <a:gd name="T6" fmla="*/ 192 w 193"/>
                <a:gd name="T7" fmla="*/ 41 h 93"/>
                <a:gd name="T8" fmla="*/ 0 w 193"/>
                <a:gd name="T9" fmla="*/ 0 h 93"/>
              </a:gdLst>
              <a:ahLst/>
              <a:cxnLst>
                <a:cxn ang="0">
                  <a:pos x="T0" y="T1"/>
                </a:cxn>
                <a:cxn ang="0">
                  <a:pos x="T2" y="T3"/>
                </a:cxn>
                <a:cxn ang="0">
                  <a:pos x="T4" y="T5"/>
                </a:cxn>
                <a:cxn ang="0">
                  <a:pos x="T6" y="T7"/>
                </a:cxn>
                <a:cxn ang="0">
                  <a:pos x="T8" y="T9"/>
                </a:cxn>
              </a:cxnLst>
              <a:rect l="0" t="0" r="r" b="b"/>
              <a:pathLst>
                <a:path w="193" h="93">
                  <a:moveTo>
                    <a:pt x="0" y="0"/>
                  </a:moveTo>
                  <a:lnTo>
                    <a:pt x="0" y="50"/>
                  </a:lnTo>
                  <a:lnTo>
                    <a:pt x="192" y="92"/>
                  </a:lnTo>
                  <a:lnTo>
                    <a:pt x="192" y="41"/>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03" name="Freeform 199"/>
            <p:cNvSpPr>
              <a:spLocks/>
            </p:cNvSpPr>
            <p:nvPr/>
          </p:nvSpPr>
          <p:spPr bwMode="auto">
            <a:xfrm>
              <a:off x="2355" y="1258"/>
              <a:ext cx="59" cy="99"/>
            </a:xfrm>
            <a:custGeom>
              <a:avLst/>
              <a:gdLst>
                <a:gd name="T0" fmla="*/ 0 w 59"/>
                <a:gd name="T1" fmla="*/ 47 h 99"/>
                <a:gd name="T2" fmla="*/ 0 w 59"/>
                <a:gd name="T3" fmla="*/ 98 h 99"/>
                <a:gd name="T4" fmla="*/ 58 w 59"/>
                <a:gd name="T5" fmla="*/ 43 h 99"/>
                <a:gd name="T6" fmla="*/ 58 w 59"/>
                <a:gd name="T7" fmla="*/ 0 h 99"/>
                <a:gd name="T8" fmla="*/ 0 w 59"/>
                <a:gd name="T9" fmla="*/ 47 h 99"/>
              </a:gdLst>
              <a:ahLst/>
              <a:cxnLst>
                <a:cxn ang="0">
                  <a:pos x="T0" y="T1"/>
                </a:cxn>
                <a:cxn ang="0">
                  <a:pos x="T2" y="T3"/>
                </a:cxn>
                <a:cxn ang="0">
                  <a:pos x="T4" y="T5"/>
                </a:cxn>
                <a:cxn ang="0">
                  <a:pos x="T6" y="T7"/>
                </a:cxn>
                <a:cxn ang="0">
                  <a:pos x="T8" y="T9"/>
                </a:cxn>
              </a:cxnLst>
              <a:rect l="0" t="0" r="r" b="b"/>
              <a:pathLst>
                <a:path w="59" h="99">
                  <a:moveTo>
                    <a:pt x="0" y="47"/>
                  </a:moveTo>
                  <a:lnTo>
                    <a:pt x="0" y="98"/>
                  </a:lnTo>
                  <a:lnTo>
                    <a:pt x="58" y="43"/>
                  </a:lnTo>
                  <a:lnTo>
                    <a:pt x="58" y="0"/>
                  </a:lnTo>
                  <a:lnTo>
                    <a:pt x="0" y="4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04" name="Freeform 200"/>
            <p:cNvSpPr>
              <a:spLocks/>
            </p:cNvSpPr>
            <p:nvPr/>
          </p:nvSpPr>
          <p:spPr bwMode="auto">
            <a:xfrm>
              <a:off x="2163" y="1218"/>
              <a:ext cx="250" cy="88"/>
            </a:xfrm>
            <a:custGeom>
              <a:avLst/>
              <a:gdLst>
                <a:gd name="T0" fmla="*/ 79 w 250"/>
                <a:gd name="T1" fmla="*/ 0 h 88"/>
                <a:gd name="T2" fmla="*/ 0 w 250"/>
                <a:gd name="T3" fmla="*/ 46 h 88"/>
                <a:gd name="T4" fmla="*/ 191 w 250"/>
                <a:gd name="T5" fmla="*/ 87 h 88"/>
                <a:gd name="T6" fmla="*/ 249 w 250"/>
                <a:gd name="T7" fmla="*/ 39 h 88"/>
                <a:gd name="T8" fmla="*/ 79 w 250"/>
                <a:gd name="T9" fmla="*/ 0 h 88"/>
              </a:gdLst>
              <a:ahLst/>
              <a:cxnLst>
                <a:cxn ang="0">
                  <a:pos x="T0" y="T1"/>
                </a:cxn>
                <a:cxn ang="0">
                  <a:pos x="T2" y="T3"/>
                </a:cxn>
                <a:cxn ang="0">
                  <a:pos x="T4" y="T5"/>
                </a:cxn>
                <a:cxn ang="0">
                  <a:pos x="T6" y="T7"/>
                </a:cxn>
                <a:cxn ang="0">
                  <a:pos x="T8" y="T9"/>
                </a:cxn>
              </a:cxnLst>
              <a:rect l="0" t="0" r="r" b="b"/>
              <a:pathLst>
                <a:path w="250" h="88">
                  <a:moveTo>
                    <a:pt x="79" y="0"/>
                  </a:moveTo>
                  <a:lnTo>
                    <a:pt x="0" y="46"/>
                  </a:lnTo>
                  <a:lnTo>
                    <a:pt x="191" y="87"/>
                  </a:lnTo>
                  <a:lnTo>
                    <a:pt x="249" y="39"/>
                  </a:lnTo>
                  <a:lnTo>
                    <a:pt x="79"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05" name="Freeform 201"/>
            <p:cNvSpPr>
              <a:spLocks/>
            </p:cNvSpPr>
            <p:nvPr/>
          </p:nvSpPr>
          <p:spPr bwMode="auto">
            <a:xfrm>
              <a:off x="2198" y="1101"/>
              <a:ext cx="31" cy="133"/>
            </a:xfrm>
            <a:custGeom>
              <a:avLst/>
              <a:gdLst>
                <a:gd name="T0" fmla="*/ 30 w 31"/>
                <a:gd name="T1" fmla="*/ 0 h 133"/>
                <a:gd name="T2" fmla="*/ 29 w 31"/>
                <a:gd name="T3" fmla="*/ 0 h 133"/>
                <a:gd name="T4" fmla="*/ 27 w 31"/>
                <a:gd name="T5" fmla="*/ 3 h 133"/>
                <a:gd name="T6" fmla="*/ 24 w 31"/>
                <a:gd name="T7" fmla="*/ 6 h 133"/>
                <a:gd name="T8" fmla="*/ 21 w 31"/>
                <a:gd name="T9" fmla="*/ 12 h 133"/>
                <a:gd name="T10" fmla="*/ 17 w 31"/>
                <a:gd name="T11" fmla="*/ 21 h 133"/>
                <a:gd name="T12" fmla="*/ 13 w 31"/>
                <a:gd name="T13" fmla="*/ 31 h 133"/>
                <a:gd name="T14" fmla="*/ 9 w 31"/>
                <a:gd name="T15" fmla="*/ 44 h 133"/>
                <a:gd name="T16" fmla="*/ 6 w 31"/>
                <a:gd name="T17" fmla="*/ 60 h 133"/>
                <a:gd name="T18" fmla="*/ 2 w 31"/>
                <a:gd name="T19" fmla="*/ 76 h 133"/>
                <a:gd name="T20" fmla="*/ 0 w 31"/>
                <a:gd name="T21" fmla="*/ 90 h 133"/>
                <a:gd name="T22" fmla="*/ 0 w 31"/>
                <a:gd name="T23" fmla="*/ 103 h 133"/>
                <a:gd name="T24" fmla="*/ 0 w 31"/>
                <a:gd name="T25" fmla="*/ 113 h 133"/>
                <a:gd name="T26" fmla="*/ 0 w 31"/>
                <a:gd name="T27" fmla="*/ 121 h 133"/>
                <a:gd name="T28" fmla="*/ 1 w 31"/>
                <a:gd name="T29" fmla="*/ 127 h 133"/>
                <a:gd name="T30" fmla="*/ 2 w 31"/>
                <a:gd name="T31" fmla="*/ 131 h 133"/>
                <a:gd name="T32" fmla="*/ 2 w 31"/>
                <a:gd name="T33" fmla="*/ 132 h 133"/>
                <a:gd name="T34" fmla="*/ 30 w 31"/>
                <a:gd name="T3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133">
                  <a:moveTo>
                    <a:pt x="30" y="0"/>
                  </a:moveTo>
                  <a:lnTo>
                    <a:pt x="29" y="0"/>
                  </a:lnTo>
                  <a:lnTo>
                    <a:pt x="27" y="3"/>
                  </a:lnTo>
                  <a:lnTo>
                    <a:pt x="24" y="6"/>
                  </a:lnTo>
                  <a:lnTo>
                    <a:pt x="21" y="12"/>
                  </a:lnTo>
                  <a:lnTo>
                    <a:pt x="17" y="21"/>
                  </a:lnTo>
                  <a:lnTo>
                    <a:pt x="13" y="31"/>
                  </a:lnTo>
                  <a:lnTo>
                    <a:pt x="9" y="44"/>
                  </a:lnTo>
                  <a:lnTo>
                    <a:pt x="6" y="60"/>
                  </a:lnTo>
                  <a:lnTo>
                    <a:pt x="2" y="76"/>
                  </a:lnTo>
                  <a:lnTo>
                    <a:pt x="0" y="90"/>
                  </a:lnTo>
                  <a:lnTo>
                    <a:pt x="0" y="103"/>
                  </a:lnTo>
                  <a:lnTo>
                    <a:pt x="0" y="113"/>
                  </a:lnTo>
                  <a:lnTo>
                    <a:pt x="0" y="121"/>
                  </a:lnTo>
                  <a:lnTo>
                    <a:pt x="1" y="127"/>
                  </a:lnTo>
                  <a:lnTo>
                    <a:pt x="2" y="131"/>
                  </a:lnTo>
                  <a:lnTo>
                    <a:pt x="2" y="132"/>
                  </a:lnTo>
                  <a:lnTo>
                    <a:pt x="3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06" name="Freeform 202"/>
            <p:cNvSpPr>
              <a:spLocks/>
            </p:cNvSpPr>
            <p:nvPr/>
          </p:nvSpPr>
          <p:spPr bwMode="auto">
            <a:xfrm>
              <a:off x="2227" y="1162"/>
              <a:ext cx="117" cy="117"/>
            </a:xfrm>
            <a:custGeom>
              <a:avLst/>
              <a:gdLst>
                <a:gd name="T0" fmla="*/ 58 w 117"/>
                <a:gd name="T1" fmla="*/ 116 h 117"/>
                <a:gd name="T2" fmla="*/ 69 w 117"/>
                <a:gd name="T3" fmla="*/ 116 h 117"/>
                <a:gd name="T4" fmla="*/ 81 w 117"/>
                <a:gd name="T5" fmla="*/ 113 h 117"/>
                <a:gd name="T6" fmla="*/ 90 w 117"/>
                <a:gd name="T7" fmla="*/ 109 h 117"/>
                <a:gd name="T8" fmla="*/ 98 w 117"/>
                <a:gd name="T9" fmla="*/ 102 h 117"/>
                <a:gd name="T10" fmla="*/ 105 w 117"/>
                <a:gd name="T11" fmla="*/ 94 h 117"/>
                <a:gd name="T12" fmla="*/ 111 w 117"/>
                <a:gd name="T13" fmla="*/ 85 h 117"/>
                <a:gd name="T14" fmla="*/ 115 w 117"/>
                <a:gd name="T15" fmla="*/ 74 h 117"/>
                <a:gd name="T16" fmla="*/ 116 w 117"/>
                <a:gd name="T17" fmla="*/ 63 h 117"/>
                <a:gd name="T18" fmla="*/ 115 w 117"/>
                <a:gd name="T19" fmla="*/ 51 h 117"/>
                <a:gd name="T20" fmla="*/ 111 w 117"/>
                <a:gd name="T21" fmla="*/ 40 h 117"/>
                <a:gd name="T22" fmla="*/ 105 w 117"/>
                <a:gd name="T23" fmla="*/ 29 h 117"/>
                <a:gd name="T24" fmla="*/ 98 w 117"/>
                <a:gd name="T25" fmla="*/ 20 h 117"/>
                <a:gd name="T26" fmla="*/ 90 w 117"/>
                <a:gd name="T27" fmla="*/ 12 h 117"/>
                <a:gd name="T28" fmla="*/ 81 w 117"/>
                <a:gd name="T29" fmla="*/ 6 h 117"/>
                <a:gd name="T30" fmla="*/ 69 w 117"/>
                <a:gd name="T31" fmla="*/ 2 h 117"/>
                <a:gd name="T32" fmla="*/ 58 w 117"/>
                <a:gd name="T33" fmla="*/ 0 h 117"/>
                <a:gd name="T34" fmla="*/ 46 w 117"/>
                <a:gd name="T35" fmla="*/ 0 h 117"/>
                <a:gd name="T36" fmla="*/ 35 w 117"/>
                <a:gd name="T37" fmla="*/ 2 h 117"/>
                <a:gd name="T38" fmla="*/ 25 w 117"/>
                <a:gd name="T39" fmla="*/ 6 h 117"/>
                <a:gd name="T40" fmla="*/ 17 w 117"/>
                <a:gd name="T41" fmla="*/ 13 h 117"/>
                <a:gd name="T42" fmla="*/ 10 w 117"/>
                <a:gd name="T43" fmla="*/ 21 h 117"/>
                <a:gd name="T44" fmla="*/ 5 w 117"/>
                <a:gd name="T45" fmla="*/ 30 h 117"/>
                <a:gd name="T46" fmla="*/ 1 w 117"/>
                <a:gd name="T47" fmla="*/ 41 h 117"/>
                <a:gd name="T48" fmla="*/ 0 w 117"/>
                <a:gd name="T49" fmla="*/ 52 h 117"/>
                <a:gd name="T50" fmla="*/ 1 w 117"/>
                <a:gd name="T51" fmla="*/ 64 h 117"/>
                <a:gd name="T52" fmla="*/ 5 w 117"/>
                <a:gd name="T53" fmla="*/ 75 h 117"/>
                <a:gd name="T54" fmla="*/ 10 w 117"/>
                <a:gd name="T55" fmla="*/ 86 h 117"/>
                <a:gd name="T56" fmla="*/ 17 w 117"/>
                <a:gd name="T57" fmla="*/ 95 h 117"/>
                <a:gd name="T58" fmla="*/ 25 w 117"/>
                <a:gd name="T59" fmla="*/ 103 h 117"/>
                <a:gd name="T60" fmla="*/ 35 w 117"/>
                <a:gd name="T61" fmla="*/ 109 h 117"/>
                <a:gd name="T62" fmla="*/ 46 w 117"/>
                <a:gd name="T63" fmla="*/ 113 h 117"/>
                <a:gd name="T64" fmla="*/ 58 w 117"/>
                <a:gd name="T65" fmla="*/ 1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07" name="Freeform 203"/>
            <p:cNvSpPr>
              <a:spLocks/>
            </p:cNvSpPr>
            <p:nvPr/>
          </p:nvSpPr>
          <p:spPr bwMode="auto">
            <a:xfrm>
              <a:off x="2194" y="1085"/>
              <a:ext cx="164" cy="190"/>
            </a:xfrm>
            <a:custGeom>
              <a:avLst/>
              <a:gdLst>
                <a:gd name="T0" fmla="*/ 124 w 164"/>
                <a:gd name="T1" fmla="*/ 47 h 190"/>
                <a:gd name="T2" fmla="*/ 73 w 164"/>
                <a:gd name="T3" fmla="*/ 11 h 190"/>
                <a:gd name="T4" fmla="*/ 35 w 164"/>
                <a:gd name="T5" fmla="*/ 0 h 190"/>
                <a:gd name="T6" fmla="*/ 0 w 164"/>
                <a:gd name="T7" fmla="*/ 177 h 190"/>
                <a:gd name="T8" fmla="*/ 38 w 164"/>
                <a:gd name="T9" fmla="*/ 189 h 190"/>
                <a:gd name="T10" fmla="*/ 98 w 164"/>
                <a:gd name="T11" fmla="*/ 173 h 190"/>
                <a:gd name="T12" fmla="*/ 138 w 164"/>
                <a:gd name="T13" fmla="*/ 184 h 190"/>
                <a:gd name="T14" fmla="*/ 163 w 164"/>
                <a:gd name="T15" fmla="*/ 60 h 190"/>
                <a:gd name="T16" fmla="*/ 124 w 164"/>
                <a:gd name="T17" fmla="*/ 4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90">
                  <a:moveTo>
                    <a:pt x="124" y="47"/>
                  </a:moveTo>
                  <a:lnTo>
                    <a:pt x="73" y="11"/>
                  </a:lnTo>
                  <a:lnTo>
                    <a:pt x="35" y="0"/>
                  </a:lnTo>
                  <a:lnTo>
                    <a:pt x="0" y="177"/>
                  </a:lnTo>
                  <a:lnTo>
                    <a:pt x="38" y="189"/>
                  </a:lnTo>
                  <a:lnTo>
                    <a:pt x="98" y="173"/>
                  </a:lnTo>
                  <a:lnTo>
                    <a:pt x="138" y="184"/>
                  </a:lnTo>
                  <a:lnTo>
                    <a:pt x="163" y="60"/>
                  </a:lnTo>
                  <a:lnTo>
                    <a:pt x="124" y="4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08" name="Freeform 204"/>
            <p:cNvSpPr>
              <a:spLocks/>
            </p:cNvSpPr>
            <p:nvPr/>
          </p:nvSpPr>
          <p:spPr bwMode="auto">
            <a:xfrm>
              <a:off x="2333" y="1132"/>
              <a:ext cx="61" cy="138"/>
            </a:xfrm>
            <a:custGeom>
              <a:avLst/>
              <a:gdLst>
                <a:gd name="T0" fmla="*/ 24 w 61"/>
                <a:gd name="T1" fmla="*/ 13 h 138"/>
                <a:gd name="T2" fmla="*/ 0 w 61"/>
                <a:gd name="T3" fmla="*/ 137 h 138"/>
                <a:gd name="T4" fmla="*/ 41 w 61"/>
                <a:gd name="T5" fmla="*/ 109 h 138"/>
                <a:gd name="T6" fmla="*/ 60 w 61"/>
                <a:gd name="T7" fmla="*/ 0 h 138"/>
                <a:gd name="T8" fmla="*/ 24 w 61"/>
                <a:gd name="T9" fmla="*/ 13 h 138"/>
              </a:gdLst>
              <a:ahLst/>
              <a:cxnLst>
                <a:cxn ang="0">
                  <a:pos x="T0" y="T1"/>
                </a:cxn>
                <a:cxn ang="0">
                  <a:pos x="T2" y="T3"/>
                </a:cxn>
                <a:cxn ang="0">
                  <a:pos x="T4" y="T5"/>
                </a:cxn>
                <a:cxn ang="0">
                  <a:pos x="T6" y="T7"/>
                </a:cxn>
                <a:cxn ang="0">
                  <a:pos x="T8" y="T9"/>
                </a:cxn>
              </a:cxnLst>
              <a:rect l="0" t="0" r="r" b="b"/>
              <a:pathLst>
                <a:path w="61" h="138">
                  <a:moveTo>
                    <a:pt x="24" y="13"/>
                  </a:moveTo>
                  <a:lnTo>
                    <a:pt x="0" y="137"/>
                  </a:lnTo>
                  <a:lnTo>
                    <a:pt x="41" y="109"/>
                  </a:lnTo>
                  <a:lnTo>
                    <a:pt x="60" y="0"/>
                  </a:lnTo>
                  <a:lnTo>
                    <a:pt x="24" y="13"/>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09" name="Freeform 205"/>
            <p:cNvSpPr>
              <a:spLocks/>
            </p:cNvSpPr>
            <p:nvPr/>
          </p:nvSpPr>
          <p:spPr bwMode="auto">
            <a:xfrm>
              <a:off x="2295" y="1141"/>
              <a:ext cx="54" cy="123"/>
            </a:xfrm>
            <a:custGeom>
              <a:avLst/>
              <a:gdLst>
                <a:gd name="T0" fmla="*/ 53 w 54"/>
                <a:gd name="T1" fmla="*/ 7 h 123"/>
                <a:gd name="T2" fmla="*/ 24 w 54"/>
                <a:gd name="T3" fmla="*/ 0 h 123"/>
                <a:gd name="T4" fmla="*/ 0 w 54"/>
                <a:gd name="T5" fmla="*/ 111 h 123"/>
                <a:gd name="T6" fmla="*/ 32 w 54"/>
                <a:gd name="T7" fmla="*/ 122 h 123"/>
                <a:gd name="T8" fmla="*/ 53 w 54"/>
                <a:gd name="T9" fmla="*/ 7 h 123"/>
              </a:gdLst>
              <a:ahLst/>
              <a:cxnLst>
                <a:cxn ang="0">
                  <a:pos x="T0" y="T1"/>
                </a:cxn>
                <a:cxn ang="0">
                  <a:pos x="T2" y="T3"/>
                </a:cxn>
                <a:cxn ang="0">
                  <a:pos x="T4" y="T5"/>
                </a:cxn>
                <a:cxn ang="0">
                  <a:pos x="T6" y="T7"/>
                </a:cxn>
                <a:cxn ang="0">
                  <a:pos x="T8" y="T9"/>
                </a:cxn>
              </a:cxnLst>
              <a:rect l="0" t="0" r="r" b="b"/>
              <a:pathLst>
                <a:path w="54" h="123">
                  <a:moveTo>
                    <a:pt x="53" y="7"/>
                  </a:moveTo>
                  <a:lnTo>
                    <a:pt x="24" y="0"/>
                  </a:lnTo>
                  <a:lnTo>
                    <a:pt x="0" y="111"/>
                  </a:lnTo>
                  <a:lnTo>
                    <a:pt x="32" y="122"/>
                  </a:lnTo>
                  <a:lnTo>
                    <a:pt x="53"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10" name="Freeform 206"/>
            <p:cNvSpPr>
              <a:spLocks/>
            </p:cNvSpPr>
            <p:nvPr/>
          </p:nvSpPr>
          <p:spPr bwMode="auto">
            <a:xfrm>
              <a:off x="2234" y="1106"/>
              <a:ext cx="78" cy="159"/>
            </a:xfrm>
            <a:custGeom>
              <a:avLst/>
              <a:gdLst>
                <a:gd name="T0" fmla="*/ 77 w 78"/>
                <a:gd name="T1" fmla="*/ 30 h 159"/>
                <a:gd name="T2" fmla="*/ 34 w 78"/>
                <a:gd name="T3" fmla="*/ 0 h 159"/>
                <a:gd name="T4" fmla="*/ 0 w 78"/>
                <a:gd name="T5" fmla="*/ 158 h 159"/>
                <a:gd name="T6" fmla="*/ 54 w 78"/>
                <a:gd name="T7" fmla="*/ 145 h 159"/>
                <a:gd name="T8" fmla="*/ 77 w 78"/>
                <a:gd name="T9" fmla="*/ 30 h 159"/>
              </a:gdLst>
              <a:ahLst/>
              <a:cxnLst>
                <a:cxn ang="0">
                  <a:pos x="T0" y="T1"/>
                </a:cxn>
                <a:cxn ang="0">
                  <a:pos x="T2" y="T3"/>
                </a:cxn>
                <a:cxn ang="0">
                  <a:pos x="T4" y="T5"/>
                </a:cxn>
                <a:cxn ang="0">
                  <a:pos x="T6" y="T7"/>
                </a:cxn>
                <a:cxn ang="0">
                  <a:pos x="T8" y="T9"/>
                </a:cxn>
              </a:cxnLst>
              <a:rect l="0" t="0" r="r" b="b"/>
              <a:pathLst>
                <a:path w="78" h="159">
                  <a:moveTo>
                    <a:pt x="77" y="30"/>
                  </a:moveTo>
                  <a:lnTo>
                    <a:pt x="34" y="0"/>
                  </a:lnTo>
                  <a:lnTo>
                    <a:pt x="0" y="158"/>
                  </a:lnTo>
                  <a:lnTo>
                    <a:pt x="54" y="145"/>
                  </a:lnTo>
                  <a:lnTo>
                    <a:pt x="77" y="3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11" name="Freeform 207"/>
            <p:cNvSpPr>
              <a:spLocks/>
            </p:cNvSpPr>
            <p:nvPr/>
          </p:nvSpPr>
          <p:spPr bwMode="auto">
            <a:xfrm>
              <a:off x="2200" y="1094"/>
              <a:ext cx="61" cy="170"/>
            </a:xfrm>
            <a:custGeom>
              <a:avLst/>
              <a:gdLst>
                <a:gd name="T0" fmla="*/ 60 w 61"/>
                <a:gd name="T1" fmla="*/ 7 h 170"/>
                <a:gd name="T2" fmla="*/ 32 w 61"/>
                <a:gd name="T3" fmla="*/ 0 h 170"/>
                <a:gd name="T4" fmla="*/ 0 w 61"/>
                <a:gd name="T5" fmla="*/ 161 h 170"/>
                <a:gd name="T6" fmla="*/ 26 w 61"/>
                <a:gd name="T7" fmla="*/ 169 h 170"/>
                <a:gd name="T8" fmla="*/ 60 w 61"/>
                <a:gd name="T9" fmla="*/ 7 h 170"/>
              </a:gdLst>
              <a:ahLst/>
              <a:cxnLst>
                <a:cxn ang="0">
                  <a:pos x="T0" y="T1"/>
                </a:cxn>
                <a:cxn ang="0">
                  <a:pos x="T2" y="T3"/>
                </a:cxn>
                <a:cxn ang="0">
                  <a:pos x="T4" y="T5"/>
                </a:cxn>
                <a:cxn ang="0">
                  <a:pos x="T6" y="T7"/>
                </a:cxn>
                <a:cxn ang="0">
                  <a:pos x="T8" y="T9"/>
                </a:cxn>
              </a:cxnLst>
              <a:rect l="0" t="0" r="r" b="b"/>
              <a:pathLst>
                <a:path w="61" h="170">
                  <a:moveTo>
                    <a:pt x="60" y="7"/>
                  </a:moveTo>
                  <a:lnTo>
                    <a:pt x="32" y="0"/>
                  </a:lnTo>
                  <a:lnTo>
                    <a:pt x="0" y="161"/>
                  </a:lnTo>
                  <a:lnTo>
                    <a:pt x="26" y="169"/>
                  </a:lnTo>
                  <a:lnTo>
                    <a:pt x="60"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12" name="Freeform 208"/>
            <p:cNvSpPr>
              <a:spLocks/>
            </p:cNvSpPr>
            <p:nvPr/>
          </p:nvSpPr>
          <p:spPr bwMode="auto">
            <a:xfrm>
              <a:off x="2230" y="1066"/>
              <a:ext cx="164" cy="78"/>
            </a:xfrm>
            <a:custGeom>
              <a:avLst/>
              <a:gdLst>
                <a:gd name="T0" fmla="*/ 0 w 164"/>
                <a:gd name="T1" fmla="*/ 18 h 78"/>
                <a:gd name="T2" fmla="*/ 42 w 164"/>
                <a:gd name="T3" fmla="*/ 0 h 78"/>
                <a:gd name="T4" fmla="*/ 75 w 164"/>
                <a:gd name="T5" fmla="*/ 11 h 78"/>
                <a:gd name="T6" fmla="*/ 116 w 164"/>
                <a:gd name="T7" fmla="*/ 49 h 78"/>
                <a:gd name="T8" fmla="*/ 163 w 164"/>
                <a:gd name="T9" fmla="*/ 65 h 78"/>
                <a:gd name="T10" fmla="*/ 127 w 164"/>
                <a:gd name="T11" fmla="*/ 77 h 78"/>
                <a:gd name="T12" fmla="*/ 89 w 164"/>
                <a:gd name="T13" fmla="*/ 66 h 78"/>
                <a:gd name="T14" fmla="*/ 39 w 164"/>
                <a:gd name="T15" fmla="*/ 28 h 78"/>
                <a:gd name="T16" fmla="*/ 0 w 164"/>
                <a:gd name="T17" fmla="*/ 1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78">
                  <a:moveTo>
                    <a:pt x="0" y="18"/>
                  </a:moveTo>
                  <a:lnTo>
                    <a:pt x="42" y="0"/>
                  </a:lnTo>
                  <a:lnTo>
                    <a:pt x="75" y="11"/>
                  </a:lnTo>
                  <a:lnTo>
                    <a:pt x="116" y="49"/>
                  </a:lnTo>
                  <a:lnTo>
                    <a:pt x="163" y="65"/>
                  </a:lnTo>
                  <a:lnTo>
                    <a:pt x="127" y="77"/>
                  </a:lnTo>
                  <a:lnTo>
                    <a:pt x="89" y="66"/>
                  </a:lnTo>
                  <a:lnTo>
                    <a:pt x="39" y="28"/>
                  </a:lnTo>
                  <a:lnTo>
                    <a:pt x="0" y="1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grpSp>
      <p:grpSp>
        <p:nvGrpSpPr>
          <p:cNvPr id="21772" name="Group 268"/>
          <p:cNvGrpSpPr>
            <a:grpSpLocks/>
          </p:cNvGrpSpPr>
          <p:nvPr/>
        </p:nvGrpSpPr>
        <p:grpSpPr bwMode="auto">
          <a:xfrm>
            <a:off x="6261101" y="1990312"/>
            <a:ext cx="1098550" cy="1277938"/>
            <a:chOff x="4015" y="938"/>
            <a:chExt cx="692" cy="805"/>
          </a:xfrm>
        </p:grpSpPr>
        <p:sp>
          <p:nvSpPr>
            <p:cNvPr id="21714" name="Freeform 210"/>
            <p:cNvSpPr>
              <a:spLocks/>
            </p:cNvSpPr>
            <p:nvPr/>
          </p:nvSpPr>
          <p:spPr bwMode="auto">
            <a:xfrm>
              <a:off x="4083" y="938"/>
              <a:ext cx="332" cy="622"/>
            </a:xfrm>
            <a:custGeom>
              <a:avLst/>
              <a:gdLst>
                <a:gd name="T0" fmla="*/ 147 w 332"/>
                <a:gd name="T1" fmla="*/ 193 h 622"/>
                <a:gd name="T2" fmla="*/ 139 w 332"/>
                <a:gd name="T3" fmla="*/ 142 h 622"/>
                <a:gd name="T4" fmla="*/ 110 w 332"/>
                <a:gd name="T5" fmla="*/ 126 h 622"/>
                <a:gd name="T6" fmla="*/ 109 w 332"/>
                <a:gd name="T7" fmla="*/ 117 h 622"/>
                <a:gd name="T8" fmla="*/ 110 w 332"/>
                <a:gd name="T9" fmla="*/ 114 h 622"/>
                <a:gd name="T10" fmla="*/ 118 w 332"/>
                <a:gd name="T11" fmla="*/ 115 h 622"/>
                <a:gd name="T12" fmla="*/ 127 w 332"/>
                <a:gd name="T13" fmla="*/ 103 h 622"/>
                <a:gd name="T14" fmla="*/ 131 w 332"/>
                <a:gd name="T15" fmla="*/ 86 h 622"/>
                <a:gd name="T16" fmla="*/ 134 w 332"/>
                <a:gd name="T17" fmla="*/ 86 h 622"/>
                <a:gd name="T18" fmla="*/ 138 w 332"/>
                <a:gd name="T19" fmla="*/ 80 h 622"/>
                <a:gd name="T20" fmla="*/ 131 w 332"/>
                <a:gd name="T21" fmla="*/ 61 h 622"/>
                <a:gd name="T22" fmla="*/ 126 w 332"/>
                <a:gd name="T23" fmla="*/ 42 h 622"/>
                <a:gd name="T24" fmla="*/ 111 w 332"/>
                <a:gd name="T25" fmla="*/ 16 h 622"/>
                <a:gd name="T26" fmla="*/ 87 w 332"/>
                <a:gd name="T27" fmla="*/ 0 h 622"/>
                <a:gd name="T28" fmla="*/ 58 w 332"/>
                <a:gd name="T29" fmla="*/ 5 h 622"/>
                <a:gd name="T30" fmla="*/ 41 w 332"/>
                <a:gd name="T31" fmla="*/ 20 h 622"/>
                <a:gd name="T32" fmla="*/ 40 w 332"/>
                <a:gd name="T33" fmla="*/ 50 h 622"/>
                <a:gd name="T34" fmla="*/ 46 w 332"/>
                <a:gd name="T35" fmla="*/ 71 h 622"/>
                <a:gd name="T36" fmla="*/ 52 w 332"/>
                <a:gd name="T37" fmla="*/ 99 h 622"/>
                <a:gd name="T38" fmla="*/ 40 w 332"/>
                <a:gd name="T39" fmla="*/ 120 h 622"/>
                <a:gd name="T40" fmla="*/ 7 w 332"/>
                <a:gd name="T41" fmla="*/ 142 h 622"/>
                <a:gd name="T42" fmla="*/ 0 w 332"/>
                <a:gd name="T43" fmla="*/ 163 h 622"/>
                <a:gd name="T44" fmla="*/ 13 w 332"/>
                <a:gd name="T45" fmla="*/ 221 h 622"/>
                <a:gd name="T46" fmla="*/ 18 w 332"/>
                <a:gd name="T47" fmla="*/ 290 h 622"/>
                <a:gd name="T48" fmla="*/ 18 w 332"/>
                <a:gd name="T49" fmla="*/ 330 h 622"/>
                <a:gd name="T50" fmla="*/ 37 w 332"/>
                <a:gd name="T51" fmla="*/ 385 h 622"/>
                <a:gd name="T52" fmla="*/ 79 w 332"/>
                <a:gd name="T53" fmla="*/ 402 h 622"/>
                <a:gd name="T54" fmla="*/ 118 w 332"/>
                <a:gd name="T55" fmla="*/ 405 h 622"/>
                <a:gd name="T56" fmla="*/ 170 w 332"/>
                <a:gd name="T57" fmla="*/ 408 h 622"/>
                <a:gd name="T58" fmla="*/ 217 w 332"/>
                <a:gd name="T59" fmla="*/ 425 h 622"/>
                <a:gd name="T60" fmla="*/ 232 w 332"/>
                <a:gd name="T61" fmla="*/ 437 h 622"/>
                <a:gd name="T62" fmla="*/ 228 w 332"/>
                <a:gd name="T63" fmla="*/ 481 h 622"/>
                <a:gd name="T64" fmla="*/ 234 w 332"/>
                <a:gd name="T65" fmla="*/ 530 h 622"/>
                <a:gd name="T66" fmla="*/ 234 w 332"/>
                <a:gd name="T67" fmla="*/ 573 h 622"/>
                <a:gd name="T68" fmla="*/ 232 w 332"/>
                <a:gd name="T69" fmla="*/ 590 h 622"/>
                <a:gd name="T70" fmla="*/ 243 w 332"/>
                <a:gd name="T71" fmla="*/ 609 h 622"/>
                <a:gd name="T72" fmla="*/ 273 w 332"/>
                <a:gd name="T73" fmla="*/ 610 h 622"/>
                <a:gd name="T74" fmla="*/ 300 w 332"/>
                <a:gd name="T75" fmla="*/ 618 h 622"/>
                <a:gd name="T76" fmla="*/ 322 w 332"/>
                <a:gd name="T77" fmla="*/ 619 h 622"/>
                <a:gd name="T78" fmla="*/ 331 w 332"/>
                <a:gd name="T79" fmla="*/ 609 h 622"/>
                <a:gd name="T80" fmla="*/ 301 w 332"/>
                <a:gd name="T81" fmla="*/ 594 h 622"/>
                <a:gd name="T82" fmla="*/ 272 w 332"/>
                <a:gd name="T83" fmla="*/ 572 h 622"/>
                <a:gd name="T84" fmla="*/ 274 w 332"/>
                <a:gd name="T85" fmla="*/ 542 h 622"/>
                <a:gd name="T86" fmla="*/ 282 w 332"/>
                <a:gd name="T87" fmla="*/ 501 h 622"/>
                <a:gd name="T88" fmla="*/ 287 w 332"/>
                <a:gd name="T89" fmla="*/ 458 h 622"/>
                <a:gd name="T90" fmla="*/ 291 w 332"/>
                <a:gd name="T91" fmla="*/ 444 h 622"/>
                <a:gd name="T92" fmla="*/ 294 w 332"/>
                <a:gd name="T93" fmla="*/ 424 h 622"/>
                <a:gd name="T94" fmla="*/ 279 w 332"/>
                <a:gd name="T95" fmla="*/ 397 h 622"/>
                <a:gd name="T96" fmla="*/ 232 w 332"/>
                <a:gd name="T97" fmla="*/ 371 h 622"/>
                <a:gd name="T98" fmla="*/ 203 w 332"/>
                <a:gd name="T99" fmla="*/ 354 h 622"/>
                <a:gd name="T100" fmla="*/ 171 w 332"/>
                <a:gd name="T101" fmla="*/ 338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2">
                  <a:moveTo>
                    <a:pt x="142" y="231"/>
                  </a:moveTo>
                  <a:lnTo>
                    <a:pt x="143" y="229"/>
                  </a:lnTo>
                  <a:lnTo>
                    <a:pt x="144" y="220"/>
                  </a:lnTo>
                  <a:lnTo>
                    <a:pt x="145" y="207"/>
                  </a:lnTo>
                  <a:lnTo>
                    <a:pt x="147" y="193"/>
                  </a:lnTo>
                  <a:lnTo>
                    <a:pt x="148" y="178"/>
                  </a:lnTo>
                  <a:lnTo>
                    <a:pt x="148" y="165"/>
                  </a:lnTo>
                  <a:lnTo>
                    <a:pt x="147" y="153"/>
                  </a:lnTo>
                  <a:lnTo>
                    <a:pt x="145" y="146"/>
                  </a:lnTo>
                  <a:lnTo>
                    <a:pt x="139" y="142"/>
                  </a:lnTo>
                  <a:lnTo>
                    <a:pt x="133" y="138"/>
                  </a:lnTo>
                  <a:lnTo>
                    <a:pt x="127" y="134"/>
                  </a:lnTo>
                  <a:lnTo>
                    <a:pt x="121" y="131"/>
                  </a:lnTo>
                  <a:lnTo>
                    <a:pt x="115" y="128"/>
                  </a:lnTo>
                  <a:lnTo>
                    <a:pt x="110" y="126"/>
                  </a:lnTo>
                  <a:lnTo>
                    <a:pt x="107" y="123"/>
                  </a:lnTo>
                  <a:lnTo>
                    <a:pt x="106" y="121"/>
                  </a:lnTo>
                  <a:lnTo>
                    <a:pt x="107" y="120"/>
                  </a:lnTo>
                  <a:lnTo>
                    <a:pt x="108" y="118"/>
                  </a:lnTo>
                  <a:lnTo>
                    <a:pt x="109" y="117"/>
                  </a:lnTo>
                  <a:lnTo>
                    <a:pt x="110" y="116"/>
                  </a:lnTo>
                  <a:lnTo>
                    <a:pt x="110" y="115"/>
                  </a:lnTo>
                  <a:lnTo>
                    <a:pt x="110" y="115"/>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3"/>
                  </a:lnTo>
                  <a:lnTo>
                    <a:pt x="128" y="99"/>
                  </a:lnTo>
                  <a:lnTo>
                    <a:pt x="129" y="95"/>
                  </a:lnTo>
                  <a:lnTo>
                    <a:pt x="130" y="92"/>
                  </a:lnTo>
                  <a:lnTo>
                    <a:pt x="131" y="88"/>
                  </a:lnTo>
                  <a:lnTo>
                    <a:pt x="131" y="86"/>
                  </a:lnTo>
                  <a:lnTo>
                    <a:pt x="131" y="86"/>
                  </a:lnTo>
                  <a:lnTo>
                    <a:pt x="131" y="86"/>
                  </a:lnTo>
                  <a:lnTo>
                    <a:pt x="132" y="86"/>
                  </a:lnTo>
                  <a:lnTo>
                    <a:pt x="133" y="86"/>
                  </a:lnTo>
                  <a:lnTo>
                    <a:pt x="134" y="86"/>
                  </a:lnTo>
                  <a:lnTo>
                    <a:pt x="135" y="86"/>
                  </a:lnTo>
                  <a:lnTo>
                    <a:pt x="136" y="85"/>
                  </a:lnTo>
                  <a:lnTo>
                    <a:pt x="137" y="84"/>
                  </a:lnTo>
                  <a:lnTo>
                    <a:pt x="138" y="83"/>
                  </a:lnTo>
                  <a:lnTo>
                    <a:pt x="138" y="80"/>
                  </a:lnTo>
                  <a:lnTo>
                    <a:pt x="137" y="77"/>
                  </a:lnTo>
                  <a:lnTo>
                    <a:pt x="136" y="74"/>
                  </a:lnTo>
                  <a:lnTo>
                    <a:pt x="134" y="69"/>
                  </a:lnTo>
                  <a:lnTo>
                    <a:pt x="133" y="65"/>
                  </a:lnTo>
                  <a:lnTo>
                    <a:pt x="131" y="61"/>
                  </a:lnTo>
                  <a:lnTo>
                    <a:pt x="130" y="57"/>
                  </a:lnTo>
                  <a:lnTo>
                    <a:pt x="129" y="55"/>
                  </a:lnTo>
                  <a:lnTo>
                    <a:pt x="128" y="51"/>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1"/>
                  </a:lnTo>
                  <a:lnTo>
                    <a:pt x="51" y="87"/>
                  </a:lnTo>
                  <a:lnTo>
                    <a:pt x="52" y="94"/>
                  </a:lnTo>
                  <a:lnTo>
                    <a:pt x="52" y="99"/>
                  </a:lnTo>
                  <a:lnTo>
                    <a:pt x="53" y="104"/>
                  </a:lnTo>
                  <a:lnTo>
                    <a:pt x="54" y="108"/>
                  </a:lnTo>
                  <a:lnTo>
                    <a:pt x="52" y="111"/>
                  </a:lnTo>
                  <a:lnTo>
                    <a:pt x="47" y="115"/>
                  </a:lnTo>
                  <a:lnTo>
                    <a:pt x="40" y="120"/>
                  </a:lnTo>
                  <a:lnTo>
                    <a:pt x="31" y="124"/>
                  </a:lnTo>
                  <a:lnTo>
                    <a:pt x="23" y="129"/>
                  </a:lnTo>
                  <a:lnTo>
                    <a:pt x="15" y="133"/>
                  </a:lnTo>
                  <a:lnTo>
                    <a:pt x="9" y="138"/>
                  </a:lnTo>
                  <a:lnTo>
                    <a:pt x="7" y="142"/>
                  </a:lnTo>
                  <a:lnTo>
                    <a:pt x="5" y="145"/>
                  </a:lnTo>
                  <a:lnTo>
                    <a:pt x="4" y="149"/>
                  </a:lnTo>
                  <a:lnTo>
                    <a:pt x="2" y="153"/>
                  </a:lnTo>
                  <a:lnTo>
                    <a:pt x="0" y="157"/>
                  </a:lnTo>
                  <a:lnTo>
                    <a:pt x="0" y="163"/>
                  </a:lnTo>
                  <a:lnTo>
                    <a:pt x="0" y="171"/>
                  </a:lnTo>
                  <a:lnTo>
                    <a:pt x="1" y="180"/>
                  </a:lnTo>
                  <a:lnTo>
                    <a:pt x="5" y="192"/>
                  </a:lnTo>
                  <a:lnTo>
                    <a:pt x="10" y="206"/>
                  </a:lnTo>
                  <a:lnTo>
                    <a:pt x="13" y="221"/>
                  </a:lnTo>
                  <a:lnTo>
                    <a:pt x="16" y="236"/>
                  </a:lnTo>
                  <a:lnTo>
                    <a:pt x="17" y="253"/>
                  </a:lnTo>
                  <a:lnTo>
                    <a:pt x="18" y="267"/>
                  </a:lnTo>
                  <a:lnTo>
                    <a:pt x="18" y="280"/>
                  </a:lnTo>
                  <a:lnTo>
                    <a:pt x="18" y="290"/>
                  </a:lnTo>
                  <a:lnTo>
                    <a:pt x="17" y="297"/>
                  </a:lnTo>
                  <a:lnTo>
                    <a:pt x="17" y="304"/>
                  </a:lnTo>
                  <a:lnTo>
                    <a:pt x="17" y="311"/>
                  </a:lnTo>
                  <a:lnTo>
                    <a:pt x="17" y="320"/>
                  </a:lnTo>
                  <a:lnTo>
                    <a:pt x="18" y="330"/>
                  </a:lnTo>
                  <a:lnTo>
                    <a:pt x="20" y="341"/>
                  </a:lnTo>
                  <a:lnTo>
                    <a:pt x="23" y="352"/>
                  </a:lnTo>
                  <a:lnTo>
                    <a:pt x="26" y="364"/>
                  </a:lnTo>
                  <a:lnTo>
                    <a:pt x="31" y="376"/>
                  </a:lnTo>
                  <a:lnTo>
                    <a:pt x="37" y="385"/>
                  </a:lnTo>
                  <a:lnTo>
                    <a:pt x="45" y="391"/>
                  </a:lnTo>
                  <a:lnTo>
                    <a:pt x="53" y="396"/>
                  </a:lnTo>
                  <a:lnTo>
                    <a:pt x="63" y="398"/>
                  </a:lnTo>
                  <a:lnTo>
                    <a:pt x="71" y="401"/>
                  </a:lnTo>
                  <a:lnTo>
                    <a:pt x="79" y="402"/>
                  </a:lnTo>
                  <a:lnTo>
                    <a:pt x="85" y="402"/>
                  </a:lnTo>
                  <a:lnTo>
                    <a:pt x="89" y="402"/>
                  </a:lnTo>
                  <a:lnTo>
                    <a:pt x="97" y="403"/>
                  </a:lnTo>
                  <a:lnTo>
                    <a:pt x="107" y="404"/>
                  </a:lnTo>
                  <a:lnTo>
                    <a:pt x="118" y="405"/>
                  </a:lnTo>
                  <a:lnTo>
                    <a:pt x="130" y="406"/>
                  </a:lnTo>
                  <a:lnTo>
                    <a:pt x="142" y="406"/>
                  </a:lnTo>
                  <a:lnTo>
                    <a:pt x="153" y="407"/>
                  </a:lnTo>
                  <a:lnTo>
                    <a:pt x="162" y="408"/>
                  </a:lnTo>
                  <a:lnTo>
                    <a:pt x="170" y="408"/>
                  </a:lnTo>
                  <a:lnTo>
                    <a:pt x="178" y="410"/>
                  </a:lnTo>
                  <a:lnTo>
                    <a:pt x="187" y="414"/>
                  </a:lnTo>
                  <a:lnTo>
                    <a:pt x="197" y="417"/>
                  </a:lnTo>
                  <a:lnTo>
                    <a:pt x="208" y="421"/>
                  </a:lnTo>
                  <a:lnTo>
                    <a:pt x="217" y="425"/>
                  </a:lnTo>
                  <a:lnTo>
                    <a:pt x="226" y="428"/>
                  </a:lnTo>
                  <a:lnTo>
                    <a:pt x="231" y="431"/>
                  </a:lnTo>
                  <a:lnTo>
                    <a:pt x="233" y="431"/>
                  </a:lnTo>
                  <a:lnTo>
                    <a:pt x="232" y="433"/>
                  </a:lnTo>
                  <a:lnTo>
                    <a:pt x="232" y="437"/>
                  </a:lnTo>
                  <a:lnTo>
                    <a:pt x="232" y="444"/>
                  </a:lnTo>
                  <a:lnTo>
                    <a:pt x="231" y="453"/>
                  </a:lnTo>
                  <a:lnTo>
                    <a:pt x="230" y="462"/>
                  </a:lnTo>
                  <a:lnTo>
                    <a:pt x="229" y="471"/>
                  </a:lnTo>
                  <a:lnTo>
                    <a:pt x="228" y="481"/>
                  </a:lnTo>
                  <a:lnTo>
                    <a:pt x="228" y="488"/>
                  </a:lnTo>
                  <a:lnTo>
                    <a:pt x="229" y="496"/>
                  </a:lnTo>
                  <a:lnTo>
                    <a:pt x="230" y="507"/>
                  </a:lnTo>
                  <a:lnTo>
                    <a:pt x="232" y="518"/>
                  </a:lnTo>
                  <a:lnTo>
                    <a:pt x="234" y="530"/>
                  </a:lnTo>
                  <a:lnTo>
                    <a:pt x="236" y="542"/>
                  </a:lnTo>
                  <a:lnTo>
                    <a:pt x="237" y="552"/>
                  </a:lnTo>
                  <a:lnTo>
                    <a:pt x="237" y="562"/>
                  </a:lnTo>
                  <a:lnTo>
                    <a:pt x="236" y="568"/>
                  </a:lnTo>
                  <a:lnTo>
                    <a:pt x="234" y="573"/>
                  </a:lnTo>
                  <a:lnTo>
                    <a:pt x="233" y="577"/>
                  </a:lnTo>
                  <a:lnTo>
                    <a:pt x="232" y="581"/>
                  </a:lnTo>
                  <a:lnTo>
                    <a:pt x="232" y="585"/>
                  </a:lnTo>
                  <a:lnTo>
                    <a:pt x="232" y="587"/>
                  </a:lnTo>
                  <a:lnTo>
                    <a:pt x="232" y="590"/>
                  </a:lnTo>
                  <a:lnTo>
                    <a:pt x="232" y="592"/>
                  </a:lnTo>
                  <a:lnTo>
                    <a:pt x="232" y="592"/>
                  </a:lnTo>
                  <a:lnTo>
                    <a:pt x="238" y="609"/>
                  </a:lnTo>
                  <a:lnTo>
                    <a:pt x="239" y="609"/>
                  </a:lnTo>
                  <a:lnTo>
                    <a:pt x="243" y="609"/>
                  </a:lnTo>
                  <a:lnTo>
                    <a:pt x="248" y="609"/>
                  </a:lnTo>
                  <a:lnTo>
                    <a:pt x="255" y="609"/>
                  </a:lnTo>
                  <a:lnTo>
                    <a:pt x="261" y="609"/>
                  </a:lnTo>
                  <a:lnTo>
                    <a:pt x="267" y="609"/>
                  </a:lnTo>
                  <a:lnTo>
                    <a:pt x="273" y="610"/>
                  </a:lnTo>
                  <a:lnTo>
                    <a:pt x="278" y="612"/>
                  </a:lnTo>
                  <a:lnTo>
                    <a:pt x="283" y="613"/>
                  </a:lnTo>
                  <a:lnTo>
                    <a:pt x="288" y="615"/>
                  </a:lnTo>
                  <a:lnTo>
                    <a:pt x="294" y="616"/>
                  </a:lnTo>
                  <a:lnTo>
                    <a:pt x="300" y="618"/>
                  </a:lnTo>
                  <a:lnTo>
                    <a:pt x="306" y="619"/>
                  </a:lnTo>
                  <a:lnTo>
                    <a:pt x="312" y="620"/>
                  </a:lnTo>
                  <a:lnTo>
                    <a:pt x="316" y="621"/>
                  </a:lnTo>
                  <a:lnTo>
                    <a:pt x="319" y="620"/>
                  </a:lnTo>
                  <a:lnTo>
                    <a:pt x="322" y="619"/>
                  </a:lnTo>
                  <a:lnTo>
                    <a:pt x="325" y="617"/>
                  </a:lnTo>
                  <a:lnTo>
                    <a:pt x="327" y="615"/>
                  </a:lnTo>
                  <a:lnTo>
                    <a:pt x="330" y="614"/>
                  </a:lnTo>
                  <a:lnTo>
                    <a:pt x="331" y="611"/>
                  </a:lnTo>
                  <a:lnTo>
                    <a:pt x="331" y="609"/>
                  </a:lnTo>
                  <a:lnTo>
                    <a:pt x="328" y="607"/>
                  </a:lnTo>
                  <a:lnTo>
                    <a:pt x="324" y="604"/>
                  </a:lnTo>
                  <a:lnTo>
                    <a:pt x="318" y="601"/>
                  </a:lnTo>
                  <a:lnTo>
                    <a:pt x="309" y="598"/>
                  </a:lnTo>
                  <a:lnTo>
                    <a:pt x="301" y="594"/>
                  </a:lnTo>
                  <a:lnTo>
                    <a:pt x="292" y="590"/>
                  </a:lnTo>
                  <a:lnTo>
                    <a:pt x="284" y="586"/>
                  </a:lnTo>
                  <a:lnTo>
                    <a:pt x="278" y="581"/>
                  </a:lnTo>
                  <a:lnTo>
                    <a:pt x="273" y="576"/>
                  </a:lnTo>
                  <a:lnTo>
                    <a:pt x="272" y="572"/>
                  </a:lnTo>
                  <a:lnTo>
                    <a:pt x="272" y="568"/>
                  </a:lnTo>
                  <a:lnTo>
                    <a:pt x="272" y="563"/>
                  </a:lnTo>
                  <a:lnTo>
                    <a:pt x="272" y="557"/>
                  </a:lnTo>
                  <a:lnTo>
                    <a:pt x="273" y="550"/>
                  </a:lnTo>
                  <a:lnTo>
                    <a:pt x="274" y="542"/>
                  </a:lnTo>
                  <a:lnTo>
                    <a:pt x="275" y="535"/>
                  </a:lnTo>
                  <a:lnTo>
                    <a:pt x="277" y="528"/>
                  </a:lnTo>
                  <a:lnTo>
                    <a:pt x="278" y="519"/>
                  </a:lnTo>
                  <a:lnTo>
                    <a:pt x="280" y="511"/>
                  </a:lnTo>
                  <a:lnTo>
                    <a:pt x="282" y="501"/>
                  </a:lnTo>
                  <a:lnTo>
                    <a:pt x="284" y="491"/>
                  </a:lnTo>
                  <a:lnTo>
                    <a:pt x="284" y="481"/>
                  </a:lnTo>
                  <a:lnTo>
                    <a:pt x="286" y="471"/>
                  </a:lnTo>
                  <a:lnTo>
                    <a:pt x="286" y="464"/>
                  </a:lnTo>
                  <a:lnTo>
                    <a:pt x="287" y="458"/>
                  </a:lnTo>
                  <a:lnTo>
                    <a:pt x="287" y="454"/>
                  </a:lnTo>
                  <a:lnTo>
                    <a:pt x="287" y="453"/>
                  </a:lnTo>
                  <a:lnTo>
                    <a:pt x="288" y="450"/>
                  </a:lnTo>
                  <a:lnTo>
                    <a:pt x="290" y="448"/>
                  </a:lnTo>
                  <a:lnTo>
                    <a:pt x="291" y="444"/>
                  </a:lnTo>
                  <a:lnTo>
                    <a:pt x="293" y="441"/>
                  </a:lnTo>
                  <a:lnTo>
                    <a:pt x="295" y="437"/>
                  </a:lnTo>
                  <a:lnTo>
                    <a:pt x="296" y="433"/>
                  </a:lnTo>
                  <a:lnTo>
                    <a:pt x="295" y="429"/>
                  </a:lnTo>
                  <a:lnTo>
                    <a:pt x="294" y="424"/>
                  </a:lnTo>
                  <a:lnTo>
                    <a:pt x="293" y="419"/>
                  </a:lnTo>
                  <a:lnTo>
                    <a:pt x="291" y="414"/>
                  </a:lnTo>
                  <a:lnTo>
                    <a:pt x="289" y="408"/>
                  </a:lnTo>
                  <a:lnTo>
                    <a:pt x="285" y="402"/>
                  </a:lnTo>
                  <a:lnTo>
                    <a:pt x="279" y="397"/>
                  </a:lnTo>
                  <a:lnTo>
                    <a:pt x="272" y="391"/>
                  </a:lnTo>
                  <a:lnTo>
                    <a:pt x="261" y="386"/>
                  </a:lnTo>
                  <a:lnTo>
                    <a:pt x="249" y="381"/>
                  </a:lnTo>
                  <a:lnTo>
                    <a:pt x="240" y="375"/>
                  </a:lnTo>
                  <a:lnTo>
                    <a:pt x="232" y="371"/>
                  </a:lnTo>
                  <a:lnTo>
                    <a:pt x="226" y="366"/>
                  </a:lnTo>
                  <a:lnTo>
                    <a:pt x="220" y="362"/>
                  </a:lnTo>
                  <a:lnTo>
                    <a:pt x="215" y="358"/>
                  </a:lnTo>
                  <a:lnTo>
                    <a:pt x="210" y="356"/>
                  </a:lnTo>
                  <a:lnTo>
                    <a:pt x="203" y="354"/>
                  </a:lnTo>
                  <a:lnTo>
                    <a:pt x="197" y="351"/>
                  </a:lnTo>
                  <a:lnTo>
                    <a:pt x="190" y="349"/>
                  </a:lnTo>
                  <a:lnTo>
                    <a:pt x="183" y="345"/>
                  </a:lnTo>
                  <a:lnTo>
                    <a:pt x="176" y="341"/>
                  </a:lnTo>
                  <a:lnTo>
                    <a:pt x="171" y="338"/>
                  </a:lnTo>
                  <a:lnTo>
                    <a:pt x="167" y="335"/>
                  </a:lnTo>
                  <a:lnTo>
                    <a:pt x="164" y="333"/>
                  </a:lnTo>
                  <a:lnTo>
                    <a:pt x="163" y="332"/>
                  </a:lnTo>
                  <a:lnTo>
                    <a:pt x="142" y="23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15" name="Freeform 211"/>
            <p:cNvSpPr>
              <a:spLocks/>
            </p:cNvSpPr>
            <p:nvPr/>
          </p:nvSpPr>
          <p:spPr bwMode="auto">
            <a:xfrm>
              <a:off x="4036" y="1081"/>
              <a:ext cx="117" cy="201"/>
            </a:xfrm>
            <a:custGeom>
              <a:avLst/>
              <a:gdLst>
                <a:gd name="T0" fmla="*/ 49 w 117"/>
                <a:gd name="T1" fmla="*/ 200 h 201"/>
                <a:gd name="T2" fmla="*/ 64 w 117"/>
                <a:gd name="T3" fmla="*/ 199 h 201"/>
                <a:gd name="T4" fmla="*/ 87 w 117"/>
                <a:gd name="T5" fmla="*/ 194 h 201"/>
                <a:gd name="T6" fmla="*/ 107 w 117"/>
                <a:gd name="T7" fmla="*/ 183 h 201"/>
                <a:gd name="T8" fmla="*/ 116 w 117"/>
                <a:gd name="T9" fmla="*/ 166 h 201"/>
                <a:gd name="T10" fmla="*/ 110 w 117"/>
                <a:gd name="T11" fmla="*/ 146 h 201"/>
                <a:gd name="T12" fmla="*/ 95 w 117"/>
                <a:gd name="T13" fmla="*/ 124 h 201"/>
                <a:gd name="T14" fmla="*/ 80 w 117"/>
                <a:gd name="T15" fmla="*/ 100 h 201"/>
                <a:gd name="T16" fmla="*/ 73 w 117"/>
                <a:gd name="T17" fmla="*/ 72 h 201"/>
                <a:gd name="T18" fmla="*/ 80 w 117"/>
                <a:gd name="T19" fmla="*/ 45 h 201"/>
                <a:gd name="T20" fmla="*/ 92 w 117"/>
                <a:gd name="T21" fmla="*/ 25 h 201"/>
                <a:gd name="T22" fmla="*/ 98 w 117"/>
                <a:gd name="T23" fmla="*/ 11 h 201"/>
                <a:gd name="T24" fmla="*/ 88 w 117"/>
                <a:gd name="T25" fmla="*/ 4 h 201"/>
                <a:gd name="T26" fmla="*/ 63 w 117"/>
                <a:gd name="T27" fmla="*/ 0 h 201"/>
                <a:gd name="T28" fmla="*/ 35 w 117"/>
                <a:gd name="T29" fmla="*/ 0 h 201"/>
                <a:gd name="T30" fmla="*/ 13 w 117"/>
                <a:gd name="T31" fmla="*/ 4 h 201"/>
                <a:gd name="T32" fmla="*/ 5 w 117"/>
                <a:gd name="T33" fmla="*/ 11 h 201"/>
                <a:gd name="T34" fmla="*/ 1 w 117"/>
                <a:gd name="T35" fmla="*/ 18 h 201"/>
                <a:gd name="T36" fmla="*/ 0 w 117"/>
                <a:gd name="T37" fmla="*/ 26 h 201"/>
                <a:gd name="T38" fmla="*/ 2 w 117"/>
                <a:gd name="T39" fmla="*/ 39 h 201"/>
                <a:gd name="T40" fmla="*/ 9 w 117"/>
                <a:gd name="T41" fmla="*/ 57 h 201"/>
                <a:gd name="T42" fmla="*/ 14 w 117"/>
                <a:gd name="T43" fmla="*/ 70 h 201"/>
                <a:gd name="T44" fmla="*/ 17 w 117"/>
                <a:gd name="T45" fmla="*/ 80 h 201"/>
                <a:gd name="T46" fmla="*/ 19 w 117"/>
                <a:gd name="T47" fmla="*/ 94 h 201"/>
                <a:gd name="T48" fmla="*/ 20 w 117"/>
                <a:gd name="T49" fmla="*/ 116 h 201"/>
                <a:gd name="T50" fmla="*/ 19 w 117"/>
                <a:gd name="T51" fmla="*/ 132 h 201"/>
                <a:gd name="T52" fmla="*/ 17 w 117"/>
                <a:gd name="T53" fmla="*/ 144 h 201"/>
                <a:gd name="T54" fmla="*/ 17 w 117"/>
                <a:gd name="T55" fmla="*/ 155 h 201"/>
                <a:gd name="T56" fmla="*/ 17 w 117"/>
                <a:gd name="T57" fmla="*/ 171 h 201"/>
                <a:gd name="T58" fmla="*/ 21 w 117"/>
                <a:gd name="T59" fmla="*/ 182 h 201"/>
                <a:gd name="T60" fmla="*/ 24 w 117"/>
                <a:gd name="T61" fmla="*/ 188 h 201"/>
                <a:gd name="T62" fmla="*/ 29 w 117"/>
                <a:gd name="T63" fmla="*/ 192 h 201"/>
                <a:gd name="T64" fmla="*/ 33 w 117"/>
                <a:gd name="T65" fmla="*/ 195 h 201"/>
                <a:gd name="T66" fmla="*/ 38 w 117"/>
                <a:gd name="T67" fmla="*/ 197 h 201"/>
                <a:gd name="T68" fmla="*/ 43 w 117"/>
                <a:gd name="T69" fmla="*/ 199 h 201"/>
                <a:gd name="T70" fmla="*/ 46 w 117"/>
                <a:gd name="T71" fmla="*/ 20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lnTo>
                    <a:pt x="46" y="200"/>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16" name="Freeform 212"/>
            <p:cNvSpPr>
              <a:spLocks/>
            </p:cNvSpPr>
            <p:nvPr/>
          </p:nvSpPr>
          <p:spPr bwMode="auto">
            <a:xfrm>
              <a:off x="4081" y="940"/>
              <a:ext cx="332" cy="622"/>
            </a:xfrm>
            <a:custGeom>
              <a:avLst/>
              <a:gdLst>
                <a:gd name="T0" fmla="*/ 147 w 332"/>
                <a:gd name="T1" fmla="*/ 196 h 622"/>
                <a:gd name="T2" fmla="*/ 140 w 332"/>
                <a:gd name="T3" fmla="*/ 142 h 622"/>
                <a:gd name="T4" fmla="*/ 110 w 332"/>
                <a:gd name="T5" fmla="*/ 126 h 622"/>
                <a:gd name="T6" fmla="*/ 109 w 332"/>
                <a:gd name="T7" fmla="*/ 117 h 622"/>
                <a:gd name="T8" fmla="*/ 110 w 332"/>
                <a:gd name="T9" fmla="*/ 115 h 622"/>
                <a:gd name="T10" fmla="*/ 118 w 332"/>
                <a:gd name="T11" fmla="*/ 115 h 622"/>
                <a:gd name="T12" fmla="*/ 127 w 332"/>
                <a:gd name="T13" fmla="*/ 104 h 622"/>
                <a:gd name="T14" fmla="*/ 131 w 332"/>
                <a:gd name="T15" fmla="*/ 86 h 622"/>
                <a:gd name="T16" fmla="*/ 134 w 332"/>
                <a:gd name="T17" fmla="*/ 86 h 622"/>
                <a:gd name="T18" fmla="*/ 138 w 332"/>
                <a:gd name="T19" fmla="*/ 80 h 622"/>
                <a:gd name="T20" fmla="*/ 131 w 332"/>
                <a:gd name="T21" fmla="*/ 61 h 622"/>
                <a:gd name="T22" fmla="*/ 127 w 332"/>
                <a:gd name="T23" fmla="*/ 42 h 622"/>
                <a:gd name="T24" fmla="*/ 111 w 332"/>
                <a:gd name="T25" fmla="*/ 16 h 622"/>
                <a:gd name="T26" fmla="*/ 87 w 332"/>
                <a:gd name="T27" fmla="*/ 0 h 622"/>
                <a:gd name="T28" fmla="*/ 58 w 332"/>
                <a:gd name="T29" fmla="*/ 5 h 622"/>
                <a:gd name="T30" fmla="*/ 42 w 332"/>
                <a:gd name="T31" fmla="*/ 20 h 622"/>
                <a:gd name="T32" fmla="*/ 40 w 332"/>
                <a:gd name="T33" fmla="*/ 50 h 622"/>
                <a:gd name="T34" fmla="*/ 46 w 332"/>
                <a:gd name="T35" fmla="*/ 71 h 622"/>
                <a:gd name="T36" fmla="*/ 53 w 332"/>
                <a:gd name="T37" fmla="*/ 99 h 622"/>
                <a:gd name="T38" fmla="*/ 40 w 332"/>
                <a:gd name="T39" fmla="*/ 120 h 622"/>
                <a:gd name="T40" fmla="*/ 7 w 332"/>
                <a:gd name="T41" fmla="*/ 142 h 622"/>
                <a:gd name="T42" fmla="*/ 0 w 332"/>
                <a:gd name="T43" fmla="*/ 163 h 622"/>
                <a:gd name="T44" fmla="*/ 13 w 332"/>
                <a:gd name="T45" fmla="*/ 221 h 622"/>
                <a:gd name="T46" fmla="*/ 18 w 332"/>
                <a:gd name="T47" fmla="*/ 290 h 622"/>
                <a:gd name="T48" fmla="*/ 18 w 332"/>
                <a:gd name="T49" fmla="*/ 330 h 622"/>
                <a:gd name="T50" fmla="*/ 38 w 332"/>
                <a:gd name="T51" fmla="*/ 385 h 622"/>
                <a:gd name="T52" fmla="*/ 80 w 332"/>
                <a:gd name="T53" fmla="*/ 413 h 622"/>
                <a:gd name="T54" fmla="*/ 119 w 332"/>
                <a:gd name="T55" fmla="*/ 414 h 622"/>
                <a:gd name="T56" fmla="*/ 170 w 332"/>
                <a:gd name="T57" fmla="*/ 408 h 622"/>
                <a:gd name="T58" fmla="*/ 218 w 332"/>
                <a:gd name="T59" fmla="*/ 425 h 622"/>
                <a:gd name="T60" fmla="*/ 232 w 332"/>
                <a:gd name="T61" fmla="*/ 438 h 622"/>
                <a:gd name="T62" fmla="*/ 228 w 332"/>
                <a:gd name="T63" fmla="*/ 481 h 622"/>
                <a:gd name="T64" fmla="*/ 234 w 332"/>
                <a:gd name="T65" fmla="*/ 530 h 622"/>
                <a:gd name="T66" fmla="*/ 234 w 332"/>
                <a:gd name="T67" fmla="*/ 573 h 622"/>
                <a:gd name="T68" fmla="*/ 232 w 332"/>
                <a:gd name="T69" fmla="*/ 590 h 622"/>
                <a:gd name="T70" fmla="*/ 243 w 332"/>
                <a:gd name="T71" fmla="*/ 609 h 622"/>
                <a:gd name="T72" fmla="*/ 274 w 332"/>
                <a:gd name="T73" fmla="*/ 610 h 622"/>
                <a:gd name="T74" fmla="*/ 301 w 332"/>
                <a:gd name="T75" fmla="*/ 618 h 622"/>
                <a:gd name="T76" fmla="*/ 322 w 332"/>
                <a:gd name="T77" fmla="*/ 619 h 622"/>
                <a:gd name="T78" fmla="*/ 331 w 332"/>
                <a:gd name="T79" fmla="*/ 609 h 622"/>
                <a:gd name="T80" fmla="*/ 301 w 332"/>
                <a:gd name="T81" fmla="*/ 594 h 622"/>
                <a:gd name="T82" fmla="*/ 272 w 332"/>
                <a:gd name="T83" fmla="*/ 573 h 622"/>
                <a:gd name="T84" fmla="*/ 274 w 332"/>
                <a:gd name="T85" fmla="*/ 543 h 622"/>
                <a:gd name="T86" fmla="*/ 282 w 332"/>
                <a:gd name="T87" fmla="*/ 501 h 622"/>
                <a:gd name="T88" fmla="*/ 287 w 332"/>
                <a:gd name="T89" fmla="*/ 458 h 622"/>
                <a:gd name="T90" fmla="*/ 292 w 332"/>
                <a:gd name="T91" fmla="*/ 445 h 622"/>
                <a:gd name="T92" fmla="*/ 294 w 332"/>
                <a:gd name="T93" fmla="*/ 424 h 622"/>
                <a:gd name="T94" fmla="*/ 279 w 332"/>
                <a:gd name="T95" fmla="*/ 397 h 622"/>
                <a:gd name="T96" fmla="*/ 233 w 332"/>
                <a:gd name="T97" fmla="*/ 371 h 622"/>
                <a:gd name="T98" fmla="*/ 204 w 332"/>
                <a:gd name="T99" fmla="*/ 354 h 622"/>
                <a:gd name="T100" fmla="*/ 171 w 332"/>
                <a:gd name="T101" fmla="*/ 338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2">
                  <a:moveTo>
                    <a:pt x="143" y="236"/>
                  </a:moveTo>
                  <a:lnTo>
                    <a:pt x="143" y="233"/>
                  </a:lnTo>
                  <a:lnTo>
                    <a:pt x="145" y="224"/>
                  </a:lnTo>
                  <a:lnTo>
                    <a:pt x="145" y="212"/>
                  </a:lnTo>
                  <a:lnTo>
                    <a:pt x="147" y="196"/>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1"/>
                  </a:lnTo>
                  <a:lnTo>
                    <a:pt x="108" y="120"/>
                  </a:lnTo>
                  <a:lnTo>
                    <a:pt x="109" y="119"/>
                  </a:lnTo>
                  <a:lnTo>
                    <a:pt x="109" y="117"/>
                  </a:lnTo>
                  <a:lnTo>
                    <a:pt x="110" y="116"/>
                  </a:lnTo>
                  <a:lnTo>
                    <a:pt x="110" y="115"/>
                  </a:lnTo>
                  <a:lnTo>
                    <a:pt x="110" y="115"/>
                  </a:lnTo>
                  <a:lnTo>
                    <a:pt x="110" y="115"/>
                  </a:lnTo>
                  <a:lnTo>
                    <a:pt x="110" y="115"/>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6"/>
                  </a:lnTo>
                  <a:lnTo>
                    <a:pt x="131" y="86"/>
                  </a:lnTo>
                  <a:lnTo>
                    <a:pt x="132" y="86"/>
                  </a:lnTo>
                  <a:lnTo>
                    <a:pt x="133" y="86"/>
                  </a:lnTo>
                  <a:lnTo>
                    <a:pt x="133" y="86"/>
                  </a:lnTo>
                  <a:lnTo>
                    <a:pt x="134" y="86"/>
                  </a:lnTo>
                  <a:lnTo>
                    <a:pt x="135" y="86"/>
                  </a:lnTo>
                  <a:lnTo>
                    <a:pt x="137" y="86"/>
                  </a:lnTo>
                  <a:lnTo>
                    <a:pt x="138" y="85"/>
                  </a:lnTo>
                  <a:lnTo>
                    <a:pt x="139" y="83"/>
                  </a:lnTo>
                  <a:lnTo>
                    <a:pt x="138" y="80"/>
                  </a:lnTo>
                  <a:lnTo>
                    <a:pt x="137" y="77"/>
                  </a:lnTo>
                  <a:lnTo>
                    <a:pt x="136" y="74"/>
                  </a:lnTo>
                  <a:lnTo>
                    <a:pt x="134" y="69"/>
                  </a:lnTo>
                  <a:lnTo>
                    <a:pt x="133" y="65"/>
                  </a:lnTo>
                  <a:lnTo>
                    <a:pt x="131" y="61"/>
                  </a:lnTo>
                  <a:lnTo>
                    <a:pt x="130" y="57"/>
                  </a:lnTo>
                  <a:lnTo>
                    <a:pt x="129" y="55"/>
                  </a:lnTo>
                  <a:lnTo>
                    <a:pt x="128" y="51"/>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5"/>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7"/>
                  </a:lnTo>
                  <a:lnTo>
                    <a:pt x="17" y="253"/>
                  </a:lnTo>
                  <a:lnTo>
                    <a:pt x="18" y="267"/>
                  </a:lnTo>
                  <a:lnTo>
                    <a:pt x="19" y="280"/>
                  </a:lnTo>
                  <a:lnTo>
                    <a:pt x="18" y="290"/>
                  </a:lnTo>
                  <a:lnTo>
                    <a:pt x="18" y="297"/>
                  </a:lnTo>
                  <a:lnTo>
                    <a:pt x="17" y="304"/>
                  </a:lnTo>
                  <a:lnTo>
                    <a:pt x="17" y="311"/>
                  </a:lnTo>
                  <a:lnTo>
                    <a:pt x="17" y="320"/>
                  </a:lnTo>
                  <a:lnTo>
                    <a:pt x="18" y="330"/>
                  </a:lnTo>
                  <a:lnTo>
                    <a:pt x="20" y="341"/>
                  </a:lnTo>
                  <a:lnTo>
                    <a:pt x="23" y="352"/>
                  </a:lnTo>
                  <a:lnTo>
                    <a:pt x="27" y="364"/>
                  </a:lnTo>
                  <a:lnTo>
                    <a:pt x="32" y="376"/>
                  </a:lnTo>
                  <a:lnTo>
                    <a:pt x="38" y="385"/>
                  </a:lnTo>
                  <a:lnTo>
                    <a:pt x="46" y="393"/>
                  </a:lnTo>
                  <a:lnTo>
                    <a:pt x="54" y="400"/>
                  </a:lnTo>
                  <a:lnTo>
                    <a:pt x="63" y="405"/>
                  </a:lnTo>
                  <a:lnTo>
                    <a:pt x="72" y="409"/>
                  </a:lnTo>
                  <a:lnTo>
                    <a:pt x="80" y="413"/>
                  </a:lnTo>
                  <a:lnTo>
                    <a:pt x="86" y="414"/>
                  </a:lnTo>
                  <a:lnTo>
                    <a:pt x="90" y="415"/>
                  </a:lnTo>
                  <a:lnTo>
                    <a:pt x="98" y="416"/>
                  </a:lnTo>
                  <a:lnTo>
                    <a:pt x="108" y="415"/>
                  </a:lnTo>
                  <a:lnTo>
                    <a:pt x="119" y="414"/>
                  </a:lnTo>
                  <a:lnTo>
                    <a:pt x="131" y="412"/>
                  </a:lnTo>
                  <a:lnTo>
                    <a:pt x="143" y="410"/>
                  </a:lnTo>
                  <a:lnTo>
                    <a:pt x="154" y="409"/>
                  </a:lnTo>
                  <a:lnTo>
                    <a:pt x="163" y="408"/>
                  </a:lnTo>
                  <a:lnTo>
                    <a:pt x="170" y="408"/>
                  </a:lnTo>
                  <a:lnTo>
                    <a:pt x="178" y="411"/>
                  </a:lnTo>
                  <a:lnTo>
                    <a:pt x="187" y="414"/>
                  </a:lnTo>
                  <a:lnTo>
                    <a:pt x="197" y="417"/>
                  </a:lnTo>
                  <a:lnTo>
                    <a:pt x="209" y="421"/>
                  </a:lnTo>
                  <a:lnTo>
                    <a:pt x="218" y="425"/>
                  </a:lnTo>
                  <a:lnTo>
                    <a:pt x="226" y="428"/>
                  </a:lnTo>
                  <a:lnTo>
                    <a:pt x="232" y="431"/>
                  </a:lnTo>
                  <a:lnTo>
                    <a:pt x="233" y="431"/>
                  </a:lnTo>
                  <a:lnTo>
                    <a:pt x="233" y="433"/>
                  </a:lnTo>
                  <a:lnTo>
                    <a:pt x="232" y="438"/>
                  </a:lnTo>
                  <a:lnTo>
                    <a:pt x="232" y="445"/>
                  </a:lnTo>
                  <a:lnTo>
                    <a:pt x="231" y="453"/>
                  </a:lnTo>
                  <a:lnTo>
                    <a:pt x="230" y="462"/>
                  </a:lnTo>
                  <a:lnTo>
                    <a:pt x="229" y="471"/>
                  </a:lnTo>
                  <a:lnTo>
                    <a:pt x="228" y="481"/>
                  </a:lnTo>
                  <a:lnTo>
                    <a:pt x="228" y="488"/>
                  </a:lnTo>
                  <a:lnTo>
                    <a:pt x="229" y="497"/>
                  </a:lnTo>
                  <a:lnTo>
                    <a:pt x="230" y="507"/>
                  </a:lnTo>
                  <a:lnTo>
                    <a:pt x="232" y="518"/>
                  </a:lnTo>
                  <a:lnTo>
                    <a:pt x="234" y="530"/>
                  </a:lnTo>
                  <a:lnTo>
                    <a:pt x="236" y="542"/>
                  </a:lnTo>
                  <a:lnTo>
                    <a:pt x="238" y="553"/>
                  </a:lnTo>
                  <a:lnTo>
                    <a:pt x="238" y="562"/>
                  </a:lnTo>
                  <a:lnTo>
                    <a:pt x="236" y="569"/>
                  </a:lnTo>
                  <a:lnTo>
                    <a:pt x="234" y="573"/>
                  </a:lnTo>
                  <a:lnTo>
                    <a:pt x="233" y="577"/>
                  </a:lnTo>
                  <a:lnTo>
                    <a:pt x="232" y="581"/>
                  </a:lnTo>
                  <a:lnTo>
                    <a:pt x="232" y="585"/>
                  </a:lnTo>
                  <a:lnTo>
                    <a:pt x="232" y="588"/>
                  </a:lnTo>
                  <a:lnTo>
                    <a:pt x="232" y="590"/>
                  </a:lnTo>
                  <a:lnTo>
                    <a:pt x="232" y="592"/>
                  </a:lnTo>
                  <a:lnTo>
                    <a:pt x="232" y="592"/>
                  </a:lnTo>
                  <a:lnTo>
                    <a:pt x="238" y="609"/>
                  </a:lnTo>
                  <a:lnTo>
                    <a:pt x="239" y="609"/>
                  </a:lnTo>
                  <a:lnTo>
                    <a:pt x="243" y="609"/>
                  </a:lnTo>
                  <a:lnTo>
                    <a:pt x="249" y="609"/>
                  </a:lnTo>
                  <a:lnTo>
                    <a:pt x="255" y="609"/>
                  </a:lnTo>
                  <a:lnTo>
                    <a:pt x="261" y="609"/>
                  </a:lnTo>
                  <a:lnTo>
                    <a:pt x="268" y="609"/>
                  </a:lnTo>
                  <a:lnTo>
                    <a:pt x="274" y="610"/>
                  </a:lnTo>
                  <a:lnTo>
                    <a:pt x="278" y="612"/>
                  </a:lnTo>
                  <a:lnTo>
                    <a:pt x="283" y="613"/>
                  </a:lnTo>
                  <a:lnTo>
                    <a:pt x="288" y="615"/>
                  </a:lnTo>
                  <a:lnTo>
                    <a:pt x="294" y="616"/>
                  </a:lnTo>
                  <a:lnTo>
                    <a:pt x="301" y="618"/>
                  </a:lnTo>
                  <a:lnTo>
                    <a:pt x="307" y="619"/>
                  </a:lnTo>
                  <a:lnTo>
                    <a:pt x="312" y="620"/>
                  </a:lnTo>
                  <a:lnTo>
                    <a:pt x="317" y="621"/>
                  </a:lnTo>
                  <a:lnTo>
                    <a:pt x="319" y="620"/>
                  </a:lnTo>
                  <a:lnTo>
                    <a:pt x="322" y="619"/>
                  </a:lnTo>
                  <a:lnTo>
                    <a:pt x="325" y="618"/>
                  </a:lnTo>
                  <a:lnTo>
                    <a:pt x="327" y="616"/>
                  </a:lnTo>
                  <a:lnTo>
                    <a:pt x="330" y="614"/>
                  </a:lnTo>
                  <a:lnTo>
                    <a:pt x="331" y="611"/>
                  </a:lnTo>
                  <a:lnTo>
                    <a:pt x="331" y="609"/>
                  </a:lnTo>
                  <a:lnTo>
                    <a:pt x="329" y="607"/>
                  </a:lnTo>
                  <a:lnTo>
                    <a:pt x="325" y="604"/>
                  </a:lnTo>
                  <a:lnTo>
                    <a:pt x="318" y="602"/>
                  </a:lnTo>
                  <a:lnTo>
                    <a:pt x="310" y="598"/>
                  </a:lnTo>
                  <a:lnTo>
                    <a:pt x="301" y="594"/>
                  </a:lnTo>
                  <a:lnTo>
                    <a:pt x="293" y="590"/>
                  </a:lnTo>
                  <a:lnTo>
                    <a:pt x="285" y="586"/>
                  </a:lnTo>
                  <a:lnTo>
                    <a:pt x="278" y="581"/>
                  </a:lnTo>
                  <a:lnTo>
                    <a:pt x="274" y="577"/>
                  </a:lnTo>
                  <a:lnTo>
                    <a:pt x="272" y="573"/>
                  </a:lnTo>
                  <a:lnTo>
                    <a:pt x="272" y="568"/>
                  </a:lnTo>
                  <a:lnTo>
                    <a:pt x="272" y="563"/>
                  </a:lnTo>
                  <a:lnTo>
                    <a:pt x="273" y="557"/>
                  </a:lnTo>
                  <a:lnTo>
                    <a:pt x="273" y="550"/>
                  </a:lnTo>
                  <a:lnTo>
                    <a:pt x="274" y="543"/>
                  </a:lnTo>
                  <a:lnTo>
                    <a:pt x="275" y="535"/>
                  </a:lnTo>
                  <a:lnTo>
                    <a:pt x="277" y="528"/>
                  </a:lnTo>
                  <a:lnTo>
                    <a:pt x="278" y="520"/>
                  </a:lnTo>
                  <a:lnTo>
                    <a:pt x="280" y="511"/>
                  </a:lnTo>
                  <a:lnTo>
                    <a:pt x="282" y="501"/>
                  </a:lnTo>
                  <a:lnTo>
                    <a:pt x="284" y="491"/>
                  </a:lnTo>
                  <a:lnTo>
                    <a:pt x="285" y="481"/>
                  </a:lnTo>
                  <a:lnTo>
                    <a:pt x="286" y="471"/>
                  </a:lnTo>
                  <a:lnTo>
                    <a:pt x="287" y="464"/>
                  </a:lnTo>
                  <a:lnTo>
                    <a:pt x="287" y="458"/>
                  </a:lnTo>
                  <a:lnTo>
                    <a:pt x="287" y="454"/>
                  </a:lnTo>
                  <a:lnTo>
                    <a:pt x="287" y="453"/>
                  </a:lnTo>
                  <a:lnTo>
                    <a:pt x="289" y="451"/>
                  </a:lnTo>
                  <a:lnTo>
                    <a:pt x="290" y="448"/>
                  </a:lnTo>
                  <a:lnTo>
                    <a:pt x="292" y="445"/>
                  </a:lnTo>
                  <a:lnTo>
                    <a:pt x="294" y="441"/>
                  </a:lnTo>
                  <a:lnTo>
                    <a:pt x="295" y="437"/>
                  </a:lnTo>
                  <a:lnTo>
                    <a:pt x="296" y="433"/>
                  </a:lnTo>
                  <a:lnTo>
                    <a:pt x="295" y="429"/>
                  </a:lnTo>
                  <a:lnTo>
                    <a:pt x="294" y="424"/>
                  </a:lnTo>
                  <a:lnTo>
                    <a:pt x="293" y="419"/>
                  </a:lnTo>
                  <a:lnTo>
                    <a:pt x="291" y="414"/>
                  </a:lnTo>
                  <a:lnTo>
                    <a:pt x="290" y="408"/>
                  </a:lnTo>
                  <a:lnTo>
                    <a:pt x="285" y="403"/>
                  </a:lnTo>
                  <a:lnTo>
                    <a:pt x="279" y="397"/>
                  </a:lnTo>
                  <a:lnTo>
                    <a:pt x="272" y="392"/>
                  </a:lnTo>
                  <a:lnTo>
                    <a:pt x="261" y="386"/>
                  </a:lnTo>
                  <a:lnTo>
                    <a:pt x="249" y="381"/>
                  </a:lnTo>
                  <a:lnTo>
                    <a:pt x="240" y="376"/>
                  </a:lnTo>
                  <a:lnTo>
                    <a:pt x="233" y="371"/>
                  </a:lnTo>
                  <a:lnTo>
                    <a:pt x="226" y="366"/>
                  </a:lnTo>
                  <a:lnTo>
                    <a:pt x="221" y="362"/>
                  </a:lnTo>
                  <a:lnTo>
                    <a:pt x="216" y="359"/>
                  </a:lnTo>
                  <a:lnTo>
                    <a:pt x="210" y="356"/>
                  </a:lnTo>
                  <a:lnTo>
                    <a:pt x="204" y="354"/>
                  </a:lnTo>
                  <a:lnTo>
                    <a:pt x="197" y="351"/>
                  </a:lnTo>
                  <a:lnTo>
                    <a:pt x="190" y="349"/>
                  </a:lnTo>
                  <a:lnTo>
                    <a:pt x="183" y="345"/>
                  </a:lnTo>
                  <a:lnTo>
                    <a:pt x="177" y="341"/>
                  </a:lnTo>
                  <a:lnTo>
                    <a:pt x="171" y="338"/>
                  </a:lnTo>
                  <a:lnTo>
                    <a:pt x="167" y="334"/>
                  </a:lnTo>
                  <a:lnTo>
                    <a:pt x="164" y="333"/>
                  </a:lnTo>
                  <a:lnTo>
                    <a:pt x="163" y="332"/>
                  </a:lnTo>
                  <a:lnTo>
                    <a:pt x="143" y="236"/>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17" name="Freeform 213"/>
            <p:cNvSpPr>
              <a:spLocks/>
            </p:cNvSpPr>
            <p:nvPr/>
          </p:nvSpPr>
          <p:spPr bwMode="auto">
            <a:xfrm>
              <a:off x="4052" y="1134"/>
              <a:ext cx="32" cy="135"/>
            </a:xfrm>
            <a:custGeom>
              <a:avLst/>
              <a:gdLst>
                <a:gd name="T0" fmla="*/ 15 w 32"/>
                <a:gd name="T1" fmla="*/ 111 h 135"/>
                <a:gd name="T2" fmla="*/ 13 w 32"/>
                <a:gd name="T3" fmla="*/ 101 h 135"/>
                <a:gd name="T4" fmla="*/ 12 w 32"/>
                <a:gd name="T5" fmla="*/ 87 h 135"/>
                <a:gd name="T6" fmla="*/ 13 w 32"/>
                <a:gd name="T7" fmla="*/ 71 h 135"/>
                <a:gd name="T8" fmla="*/ 16 w 32"/>
                <a:gd name="T9" fmla="*/ 58 h 135"/>
                <a:gd name="T10" fmla="*/ 17 w 32"/>
                <a:gd name="T11" fmla="*/ 48 h 135"/>
                <a:gd name="T12" fmla="*/ 17 w 32"/>
                <a:gd name="T13" fmla="*/ 39 h 135"/>
                <a:gd name="T14" fmla="*/ 15 w 32"/>
                <a:gd name="T15" fmla="*/ 29 h 135"/>
                <a:gd name="T16" fmla="*/ 12 w 32"/>
                <a:gd name="T17" fmla="*/ 22 h 135"/>
                <a:gd name="T18" fmla="*/ 10 w 32"/>
                <a:gd name="T19" fmla="*/ 17 h 135"/>
                <a:gd name="T20" fmla="*/ 6 w 32"/>
                <a:gd name="T21" fmla="*/ 10 h 135"/>
                <a:gd name="T22" fmla="*/ 2 w 32"/>
                <a:gd name="T23" fmla="*/ 3 h 135"/>
                <a:gd name="T24" fmla="*/ 1 w 32"/>
                <a:gd name="T25" fmla="*/ 5 h 135"/>
                <a:gd name="T26" fmla="*/ 5 w 32"/>
                <a:gd name="T27" fmla="*/ 14 h 135"/>
                <a:gd name="T28" fmla="*/ 7 w 32"/>
                <a:gd name="T29" fmla="*/ 22 h 135"/>
                <a:gd name="T30" fmla="*/ 8 w 32"/>
                <a:gd name="T31" fmla="*/ 34 h 135"/>
                <a:gd name="T32" fmla="*/ 9 w 32"/>
                <a:gd name="T33" fmla="*/ 55 h 135"/>
                <a:gd name="T34" fmla="*/ 8 w 32"/>
                <a:gd name="T35" fmla="*/ 70 h 135"/>
                <a:gd name="T36" fmla="*/ 6 w 32"/>
                <a:gd name="T37" fmla="*/ 81 h 135"/>
                <a:gd name="T38" fmla="*/ 6 w 32"/>
                <a:gd name="T39" fmla="*/ 93 h 135"/>
                <a:gd name="T40" fmla="*/ 7 w 32"/>
                <a:gd name="T41" fmla="*/ 106 h 135"/>
                <a:gd name="T42" fmla="*/ 10 w 32"/>
                <a:gd name="T43" fmla="*/ 116 h 135"/>
                <a:gd name="T44" fmla="*/ 12 w 32"/>
                <a:gd name="T45" fmla="*/ 123 h 135"/>
                <a:gd name="T46" fmla="*/ 15 w 32"/>
                <a:gd name="T47" fmla="*/ 127 h 135"/>
                <a:gd name="T48" fmla="*/ 20 w 32"/>
                <a:gd name="T49" fmla="*/ 129 h 135"/>
                <a:gd name="T50" fmla="*/ 24 w 32"/>
                <a:gd name="T51" fmla="*/ 132 h 135"/>
                <a:gd name="T52" fmla="*/ 27 w 32"/>
                <a:gd name="T53" fmla="*/ 133 h 135"/>
                <a:gd name="T54" fmla="*/ 30 w 32"/>
                <a:gd name="T55" fmla="*/ 134 h 135"/>
                <a:gd name="T56" fmla="*/ 28 w 32"/>
                <a:gd name="T57" fmla="*/ 131 h 135"/>
                <a:gd name="T58" fmla="*/ 23 w 32"/>
                <a:gd name="T59" fmla="*/ 127 h 135"/>
                <a:gd name="T60" fmla="*/ 19 w 32"/>
                <a:gd name="T61" fmla="*/ 121 h 135"/>
                <a:gd name="T62" fmla="*/ 15 w 32"/>
                <a:gd name="T63" fmla="*/ 1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135">
                  <a:moveTo>
                    <a:pt x="15" y="114"/>
                  </a:moveTo>
                  <a:lnTo>
                    <a:pt x="15" y="111"/>
                  </a:lnTo>
                  <a:lnTo>
                    <a:pt x="14" y="107"/>
                  </a:lnTo>
                  <a:lnTo>
                    <a:pt x="13" y="101"/>
                  </a:lnTo>
                  <a:lnTo>
                    <a:pt x="12" y="95"/>
                  </a:lnTo>
                  <a:lnTo>
                    <a:pt x="12" y="87"/>
                  </a:lnTo>
                  <a:lnTo>
                    <a:pt x="12" y="80"/>
                  </a:lnTo>
                  <a:lnTo>
                    <a:pt x="13" y="71"/>
                  </a:lnTo>
                  <a:lnTo>
                    <a:pt x="15" y="63"/>
                  </a:lnTo>
                  <a:lnTo>
                    <a:pt x="16" y="58"/>
                  </a:lnTo>
                  <a:lnTo>
                    <a:pt x="17" y="53"/>
                  </a:lnTo>
                  <a:lnTo>
                    <a:pt x="17" y="48"/>
                  </a:lnTo>
                  <a:lnTo>
                    <a:pt x="17" y="43"/>
                  </a:lnTo>
                  <a:lnTo>
                    <a:pt x="17" y="39"/>
                  </a:lnTo>
                  <a:lnTo>
                    <a:pt x="16" y="34"/>
                  </a:lnTo>
                  <a:lnTo>
                    <a:pt x="15" y="29"/>
                  </a:lnTo>
                  <a:lnTo>
                    <a:pt x="13" y="23"/>
                  </a:lnTo>
                  <a:lnTo>
                    <a:pt x="12" y="22"/>
                  </a:lnTo>
                  <a:lnTo>
                    <a:pt x="11" y="19"/>
                  </a:lnTo>
                  <a:lnTo>
                    <a:pt x="10" y="17"/>
                  </a:lnTo>
                  <a:lnTo>
                    <a:pt x="8" y="13"/>
                  </a:lnTo>
                  <a:lnTo>
                    <a:pt x="6" y="10"/>
                  </a:lnTo>
                  <a:lnTo>
                    <a:pt x="4" y="6"/>
                  </a:lnTo>
                  <a:lnTo>
                    <a:pt x="2" y="3"/>
                  </a:lnTo>
                  <a:lnTo>
                    <a:pt x="0" y="0"/>
                  </a:lnTo>
                  <a:lnTo>
                    <a:pt x="1" y="5"/>
                  </a:lnTo>
                  <a:lnTo>
                    <a:pt x="4" y="10"/>
                  </a:lnTo>
                  <a:lnTo>
                    <a:pt x="5" y="14"/>
                  </a:lnTo>
                  <a:lnTo>
                    <a:pt x="6" y="17"/>
                  </a:lnTo>
                  <a:lnTo>
                    <a:pt x="7" y="22"/>
                  </a:lnTo>
                  <a:lnTo>
                    <a:pt x="8" y="28"/>
                  </a:lnTo>
                  <a:lnTo>
                    <a:pt x="8" y="34"/>
                  </a:lnTo>
                  <a:lnTo>
                    <a:pt x="9" y="44"/>
                  </a:lnTo>
                  <a:lnTo>
                    <a:pt x="9" y="55"/>
                  </a:lnTo>
                  <a:lnTo>
                    <a:pt x="9" y="64"/>
                  </a:lnTo>
                  <a:lnTo>
                    <a:pt x="8" y="70"/>
                  </a:lnTo>
                  <a:lnTo>
                    <a:pt x="7" y="76"/>
                  </a:lnTo>
                  <a:lnTo>
                    <a:pt x="6" y="81"/>
                  </a:lnTo>
                  <a:lnTo>
                    <a:pt x="6" y="87"/>
                  </a:lnTo>
                  <a:lnTo>
                    <a:pt x="6" y="93"/>
                  </a:lnTo>
                  <a:lnTo>
                    <a:pt x="6" y="99"/>
                  </a:lnTo>
                  <a:lnTo>
                    <a:pt x="7" y="106"/>
                  </a:lnTo>
                  <a:lnTo>
                    <a:pt x="8" y="112"/>
                  </a:lnTo>
                  <a:lnTo>
                    <a:pt x="10" y="116"/>
                  </a:lnTo>
                  <a:lnTo>
                    <a:pt x="10" y="120"/>
                  </a:lnTo>
                  <a:lnTo>
                    <a:pt x="12" y="123"/>
                  </a:lnTo>
                  <a:lnTo>
                    <a:pt x="14" y="125"/>
                  </a:lnTo>
                  <a:lnTo>
                    <a:pt x="15" y="127"/>
                  </a:lnTo>
                  <a:lnTo>
                    <a:pt x="18" y="128"/>
                  </a:lnTo>
                  <a:lnTo>
                    <a:pt x="20" y="129"/>
                  </a:lnTo>
                  <a:lnTo>
                    <a:pt x="21" y="131"/>
                  </a:lnTo>
                  <a:lnTo>
                    <a:pt x="24" y="132"/>
                  </a:lnTo>
                  <a:lnTo>
                    <a:pt x="25" y="132"/>
                  </a:lnTo>
                  <a:lnTo>
                    <a:pt x="27" y="133"/>
                  </a:lnTo>
                  <a:lnTo>
                    <a:pt x="29" y="133"/>
                  </a:lnTo>
                  <a:lnTo>
                    <a:pt x="30" y="134"/>
                  </a:lnTo>
                  <a:lnTo>
                    <a:pt x="31" y="134"/>
                  </a:lnTo>
                  <a:lnTo>
                    <a:pt x="28" y="131"/>
                  </a:lnTo>
                  <a:lnTo>
                    <a:pt x="25" y="129"/>
                  </a:lnTo>
                  <a:lnTo>
                    <a:pt x="23" y="127"/>
                  </a:lnTo>
                  <a:lnTo>
                    <a:pt x="20" y="123"/>
                  </a:lnTo>
                  <a:lnTo>
                    <a:pt x="19" y="121"/>
                  </a:lnTo>
                  <a:lnTo>
                    <a:pt x="17" y="118"/>
                  </a:lnTo>
                  <a:lnTo>
                    <a:pt x="15" y="116"/>
                  </a:lnTo>
                  <a:lnTo>
                    <a:pt x="15" y="114"/>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18" name="Freeform 214"/>
            <p:cNvSpPr>
              <a:spLocks/>
            </p:cNvSpPr>
            <p:nvPr/>
          </p:nvSpPr>
          <p:spPr bwMode="auto">
            <a:xfrm>
              <a:off x="4130" y="940"/>
              <a:ext cx="28" cy="68"/>
            </a:xfrm>
            <a:custGeom>
              <a:avLst/>
              <a:gdLst>
                <a:gd name="T0" fmla="*/ 21 w 28"/>
                <a:gd name="T1" fmla="*/ 0 h 68"/>
                <a:gd name="T2" fmla="*/ 21 w 28"/>
                <a:gd name="T3" fmla="*/ 0 h 68"/>
                <a:gd name="T4" fmla="*/ 20 w 28"/>
                <a:gd name="T5" fmla="*/ 2 h 68"/>
                <a:gd name="T6" fmla="*/ 18 w 28"/>
                <a:gd name="T7" fmla="*/ 5 h 68"/>
                <a:gd name="T8" fmla="*/ 16 w 28"/>
                <a:gd name="T9" fmla="*/ 9 h 68"/>
                <a:gd name="T10" fmla="*/ 14 w 28"/>
                <a:gd name="T11" fmla="*/ 14 h 68"/>
                <a:gd name="T12" fmla="*/ 13 w 28"/>
                <a:gd name="T13" fmla="*/ 19 h 68"/>
                <a:gd name="T14" fmla="*/ 13 w 28"/>
                <a:gd name="T15" fmla="*/ 26 h 68"/>
                <a:gd name="T16" fmla="*/ 14 w 28"/>
                <a:gd name="T17" fmla="*/ 32 h 68"/>
                <a:gd name="T18" fmla="*/ 16 w 28"/>
                <a:gd name="T19" fmla="*/ 39 h 68"/>
                <a:gd name="T20" fmla="*/ 18 w 28"/>
                <a:gd name="T21" fmla="*/ 44 h 68"/>
                <a:gd name="T22" fmla="*/ 20 w 28"/>
                <a:gd name="T23" fmla="*/ 50 h 68"/>
                <a:gd name="T24" fmla="*/ 22 w 28"/>
                <a:gd name="T25" fmla="*/ 55 h 68"/>
                <a:gd name="T26" fmla="*/ 24 w 28"/>
                <a:gd name="T27" fmla="*/ 59 h 68"/>
                <a:gd name="T28" fmla="*/ 25 w 28"/>
                <a:gd name="T29" fmla="*/ 61 h 68"/>
                <a:gd name="T30" fmla="*/ 26 w 28"/>
                <a:gd name="T31" fmla="*/ 63 h 68"/>
                <a:gd name="T32" fmla="*/ 27 w 28"/>
                <a:gd name="T33" fmla="*/ 64 h 68"/>
                <a:gd name="T34" fmla="*/ 18 w 28"/>
                <a:gd name="T35" fmla="*/ 67 h 68"/>
                <a:gd name="T36" fmla="*/ 17 w 28"/>
                <a:gd name="T37" fmla="*/ 66 h 68"/>
                <a:gd name="T38" fmla="*/ 16 w 28"/>
                <a:gd name="T39" fmla="*/ 64 h 68"/>
                <a:gd name="T40" fmla="*/ 13 w 28"/>
                <a:gd name="T41" fmla="*/ 61 h 68"/>
                <a:gd name="T42" fmla="*/ 11 w 28"/>
                <a:gd name="T43" fmla="*/ 58 h 68"/>
                <a:gd name="T44" fmla="*/ 8 w 28"/>
                <a:gd name="T45" fmla="*/ 54 h 68"/>
                <a:gd name="T46" fmla="*/ 6 w 28"/>
                <a:gd name="T47" fmla="*/ 49 h 68"/>
                <a:gd name="T48" fmla="*/ 4 w 28"/>
                <a:gd name="T49" fmla="*/ 44 h 68"/>
                <a:gd name="T50" fmla="*/ 2 w 28"/>
                <a:gd name="T51" fmla="*/ 38 h 68"/>
                <a:gd name="T52" fmla="*/ 1 w 28"/>
                <a:gd name="T53" fmla="*/ 31 h 68"/>
                <a:gd name="T54" fmla="*/ 0 w 28"/>
                <a:gd name="T55" fmla="*/ 26 h 68"/>
                <a:gd name="T56" fmla="*/ 0 w 28"/>
                <a:gd name="T57" fmla="*/ 21 h 68"/>
                <a:gd name="T58" fmla="*/ 0 w 28"/>
                <a:gd name="T59" fmla="*/ 17 h 68"/>
                <a:gd name="T60" fmla="*/ 0 w 28"/>
                <a:gd name="T61" fmla="*/ 13 h 68"/>
                <a:gd name="T62" fmla="*/ 1 w 28"/>
                <a:gd name="T63" fmla="*/ 11 h 68"/>
                <a:gd name="T64" fmla="*/ 2 w 28"/>
                <a:gd name="T65" fmla="*/ 8 h 68"/>
                <a:gd name="T66" fmla="*/ 3 w 28"/>
                <a:gd name="T67" fmla="*/ 6 h 68"/>
                <a:gd name="T68" fmla="*/ 6 w 28"/>
                <a:gd name="T69" fmla="*/ 4 h 68"/>
                <a:gd name="T70" fmla="*/ 8 w 28"/>
                <a:gd name="T71" fmla="*/ 1 h 68"/>
                <a:gd name="T72" fmla="*/ 12 w 28"/>
                <a:gd name="T73" fmla="*/ 0 h 68"/>
                <a:gd name="T74" fmla="*/ 14 w 28"/>
                <a:gd name="T75" fmla="*/ 0 h 68"/>
                <a:gd name="T76" fmla="*/ 17 w 28"/>
                <a:gd name="T77" fmla="*/ 0 h 68"/>
                <a:gd name="T78" fmla="*/ 20 w 28"/>
                <a:gd name="T79" fmla="*/ 0 h 68"/>
                <a:gd name="T80" fmla="*/ 21 w 28"/>
                <a:gd name="T81" fmla="*/ 0 h 68"/>
                <a:gd name="T82" fmla="*/ 21 w 28"/>
                <a:gd name="T83"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 h="68">
                  <a:moveTo>
                    <a:pt x="21" y="0"/>
                  </a:moveTo>
                  <a:lnTo>
                    <a:pt x="21" y="0"/>
                  </a:lnTo>
                  <a:lnTo>
                    <a:pt x="20" y="2"/>
                  </a:lnTo>
                  <a:lnTo>
                    <a:pt x="18" y="5"/>
                  </a:lnTo>
                  <a:lnTo>
                    <a:pt x="16" y="9"/>
                  </a:lnTo>
                  <a:lnTo>
                    <a:pt x="14" y="14"/>
                  </a:lnTo>
                  <a:lnTo>
                    <a:pt x="13" y="19"/>
                  </a:lnTo>
                  <a:lnTo>
                    <a:pt x="13" y="26"/>
                  </a:lnTo>
                  <a:lnTo>
                    <a:pt x="14" y="32"/>
                  </a:lnTo>
                  <a:lnTo>
                    <a:pt x="16" y="39"/>
                  </a:lnTo>
                  <a:lnTo>
                    <a:pt x="18" y="44"/>
                  </a:lnTo>
                  <a:lnTo>
                    <a:pt x="20" y="50"/>
                  </a:lnTo>
                  <a:lnTo>
                    <a:pt x="22" y="55"/>
                  </a:lnTo>
                  <a:lnTo>
                    <a:pt x="24" y="59"/>
                  </a:lnTo>
                  <a:lnTo>
                    <a:pt x="25" y="61"/>
                  </a:lnTo>
                  <a:lnTo>
                    <a:pt x="26" y="63"/>
                  </a:lnTo>
                  <a:lnTo>
                    <a:pt x="27" y="64"/>
                  </a:lnTo>
                  <a:lnTo>
                    <a:pt x="18" y="67"/>
                  </a:lnTo>
                  <a:lnTo>
                    <a:pt x="17" y="66"/>
                  </a:lnTo>
                  <a:lnTo>
                    <a:pt x="16" y="64"/>
                  </a:lnTo>
                  <a:lnTo>
                    <a:pt x="13" y="61"/>
                  </a:lnTo>
                  <a:lnTo>
                    <a:pt x="11" y="58"/>
                  </a:lnTo>
                  <a:lnTo>
                    <a:pt x="8" y="54"/>
                  </a:lnTo>
                  <a:lnTo>
                    <a:pt x="6" y="49"/>
                  </a:lnTo>
                  <a:lnTo>
                    <a:pt x="4" y="44"/>
                  </a:lnTo>
                  <a:lnTo>
                    <a:pt x="2" y="38"/>
                  </a:lnTo>
                  <a:lnTo>
                    <a:pt x="1" y="31"/>
                  </a:lnTo>
                  <a:lnTo>
                    <a:pt x="0" y="26"/>
                  </a:lnTo>
                  <a:lnTo>
                    <a:pt x="0" y="21"/>
                  </a:lnTo>
                  <a:lnTo>
                    <a:pt x="0" y="17"/>
                  </a:lnTo>
                  <a:lnTo>
                    <a:pt x="0" y="13"/>
                  </a:lnTo>
                  <a:lnTo>
                    <a:pt x="1" y="11"/>
                  </a:lnTo>
                  <a:lnTo>
                    <a:pt x="2" y="8"/>
                  </a:lnTo>
                  <a:lnTo>
                    <a:pt x="3" y="6"/>
                  </a:lnTo>
                  <a:lnTo>
                    <a:pt x="6" y="4"/>
                  </a:lnTo>
                  <a:lnTo>
                    <a:pt x="8" y="1"/>
                  </a:lnTo>
                  <a:lnTo>
                    <a:pt x="12" y="0"/>
                  </a:lnTo>
                  <a:lnTo>
                    <a:pt x="14" y="0"/>
                  </a:lnTo>
                  <a:lnTo>
                    <a:pt x="17" y="0"/>
                  </a:lnTo>
                  <a:lnTo>
                    <a:pt x="20" y="0"/>
                  </a:lnTo>
                  <a:lnTo>
                    <a:pt x="21" y="0"/>
                  </a:lnTo>
                  <a:lnTo>
                    <a:pt x="21"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19" name="Freeform 215"/>
            <p:cNvSpPr>
              <a:spLocks/>
            </p:cNvSpPr>
            <p:nvPr/>
          </p:nvSpPr>
          <p:spPr bwMode="auto">
            <a:xfrm>
              <a:off x="4150" y="1006"/>
              <a:ext cx="67" cy="50"/>
            </a:xfrm>
            <a:custGeom>
              <a:avLst/>
              <a:gdLst>
                <a:gd name="T0" fmla="*/ 66 w 67"/>
                <a:gd name="T1" fmla="*/ 49 h 50"/>
                <a:gd name="T2" fmla="*/ 64 w 67"/>
                <a:gd name="T3" fmla="*/ 49 h 50"/>
                <a:gd name="T4" fmla="*/ 62 w 67"/>
                <a:gd name="T5" fmla="*/ 49 h 50"/>
                <a:gd name="T6" fmla="*/ 59 w 67"/>
                <a:gd name="T7" fmla="*/ 49 h 50"/>
                <a:gd name="T8" fmla="*/ 55 w 67"/>
                <a:gd name="T9" fmla="*/ 49 h 50"/>
                <a:gd name="T10" fmla="*/ 49 w 67"/>
                <a:gd name="T11" fmla="*/ 47 h 50"/>
                <a:gd name="T12" fmla="*/ 44 w 67"/>
                <a:gd name="T13" fmla="*/ 45 h 50"/>
                <a:gd name="T14" fmla="*/ 37 w 67"/>
                <a:gd name="T15" fmla="*/ 42 h 50"/>
                <a:gd name="T16" fmla="*/ 30 w 67"/>
                <a:gd name="T17" fmla="*/ 40 h 50"/>
                <a:gd name="T18" fmla="*/ 23 w 67"/>
                <a:gd name="T19" fmla="*/ 35 h 50"/>
                <a:gd name="T20" fmla="*/ 17 w 67"/>
                <a:gd name="T21" fmla="*/ 29 h 50"/>
                <a:gd name="T22" fmla="*/ 12 w 67"/>
                <a:gd name="T23" fmla="*/ 23 h 50"/>
                <a:gd name="T24" fmla="*/ 8 w 67"/>
                <a:gd name="T25" fmla="*/ 16 h 50"/>
                <a:gd name="T26" fmla="*/ 5 w 67"/>
                <a:gd name="T27" fmla="*/ 10 h 50"/>
                <a:gd name="T28" fmla="*/ 2 w 67"/>
                <a:gd name="T29" fmla="*/ 5 h 50"/>
                <a:gd name="T30" fmla="*/ 0 w 67"/>
                <a:gd name="T31" fmla="*/ 1 h 50"/>
                <a:gd name="T32" fmla="*/ 0 w 67"/>
                <a:gd name="T33" fmla="*/ 0 h 50"/>
                <a:gd name="T34" fmla="*/ 1 w 67"/>
                <a:gd name="T35" fmla="*/ 0 h 50"/>
                <a:gd name="T36" fmla="*/ 2 w 67"/>
                <a:gd name="T37" fmla="*/ 0 h 50"/>
                <a:gd name="T38" fmla="*/ 4 w 67"/>
                <a:gd name="T39" fmla="*/ 4 h 50"/>
                <a:gd name="T40" fmla="*/ 5 w 67"/>
                <a:gd name="T41" fmla="*/ 9 h 50"/>
                <a:gd name="T42" fmla="*/ 9 w 67"/>
                <a:gd name="T43" fmla="*/ 15 h 50"/>
                <a:gd name="T44" fmla="*/ 13 w 67"/>
                <a:gd name="T45" fmla="*/ 22 h 50"/>
                <a:gd name="T46" fmla="*/ 18 w 67"/>
                <a:gd name="T47" fmla="*/ 28 h 50"/>
                <a:gd name="T48" fmla="*/ 24 w 67"/>
                <a:gd name="T49" fmla="*/ 34 h 50"/>
                <a:gd name="T50" fmla="*/ 31 w 67"/>
                <a:gd name="T51" fmla="*/ 38 h 50"/>
                <a:gd name="T52" fmla="*/ 38 w 67"/>
                <a:gd name="T53" fmla="*/ 42 h 50"/>
                <a:gd name="T54" fmla="*/ 44 w 67"/>
                <a:gd name="T55" fmla="*/ 44 h 50"/>
                <a:gd name="T56" fmla="*/ 49 w 67"/>
                <a:gd name="T57" fmla="*/ 45 h 50"/>
                <a:gd name="T58" fmla="*/ 55 w 67"/>
                <a:gd name="T59" fmla="*/ 47 h 50"/>
                <a:gd name="T60" fmla="*/ 59 w 67"/>
                <a:gd name="T61" fmla="*/ 47 h 50"/>
                <a:gd name="T62" fmla="*/ 61 w 67"/>
                <a:gd name="T63" fmla="*/ 47 h 50"/>
                <a:gd name="T64" fmla="*/ 64 w 67"/>
                <a:gd name="T65" fmla="*/ 47 h 50"/>
                <a:gd name="T66" fmla="*/ 65 w 67"/>
                <a:gd name="T67" fmla="*/ 47 h 50"/>
                <a:gd name="T68" fmla="*/ 66 w 67"/>
                <a:gd name="T69"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 h="50">
                  <a:moveTo>
                    <a:pt x="66" y="49"/>
                  </a:moveTo>
                  <a:lnTo>
                    <a:pt x="64" y="49"/>
                  </a:lnTo>
                  <a:lnTo>
                    <a:pt x="62" y="49"/>
                  </a:lnTo>
                  <a:lnTo>
                    <a:pt x="59" y="49"/>
                  </a:lnTo>
                  <a:lnTo>
                    <a:pt x="55" y="49"/>
                  </a:lnTo>
                  <a:lnTo>
                    <a:pt x="49" y="47"/>
                  </a:lnTo>
                  <a:lnTo>
                    <a:pt x="44" y="45"/>
                  </a:lnTo>
                  <a:lnTo>
                    <a:pt x="37" y="42"/>
                  </a:lnTo>
                  <a:lnTo>
                    <a:pt x="30" y="40"/>
                  </a:lnTo>
                  <a:lnTo>
                    <a:pt x="23" y="35"/>
                  </a:lnTo>
                  <a:lnTo>
                    <a:pt x="17" y="29"/>
                  </a:lnTo>
                  <a:lnTo>
                    <a:pt x="12" y="23"/>
                  </a:lnTo>
                  <a:lnTo>
                    <a:pt x="8" y="16"/>
                  </a:lnTo>
                  <a:lnTo>
                    <a:pt x="5" y="10"/>
                  </a:lnTo>
                  <a:lnTo>
                    <a:pt x="2" y="5"/>
                  </a:lnTo>
                  <a:lnTo>
                    <a:pt x="0" y="1"/>
                  </a:lnTo>
                  <a:lnTo>
                    <a:pt x="0" y="0"/>
                  </a:lnTo>
                  <a:lnTo>
                    <a:pt x="1" y="0"/>
                  </a:lnTo>
                  <a:lnTo>
                    <a:pt x="2" y="0"/>
                  </a:lnTo>
                  <a:lnTo>
                    <a:pt x="4" y="4"/>
                  </a:lnTo>
                  <a:lnTo>
                    <a:pt x="5" y="9"/>
                  </a:lnTo>
                  <a:lnTo>
                    <a:pt x="9" y="15"/>
                  </a:lnTo>
                  <a:lnTo>
                    <a:pt x="13" y="22"/>
                  </a:lnTo>
                  <a:lnTo>
                    <a:pt x="18" y="28"/>
                  </a:lnTo>
                  <a:lnTo>
                    <a:pt x="24" y="34"/>
                  </a:lnTo>
                  <a:lnTo>
                    <a:pt x="31" y="38"/>
                  </a:lnTo>
                  <a:lnTo>
                    <a:pt x="38" y="42"/>
                  </a:lnTo>
                  <a:lnTo>
                    <a:pt x="44" y="44"/>
                  </a:lnTo>
                  <a:lnTo>
                    <a:pt x="49" y="45"/>
                  </a:lnTo>
                  <a:lnTo>
                    <a:pt x="55" y="47"/>
                  </a:lnTo>
                  <a:lnTo>
                    <a:pt x="59" y="47"/>
                  </a:lnTo>
                  <a:lnTo>
                    <a:pt x="61" y="47"/>
                  </a:lnTo>
                  <a:lnTo>
                    <a:pt x="64" y="47"/>
                  </a:lnTo>
                  <a:lnTo>
                    <a:pt x="65" y="47"/>
                  </a:lnTo>
                  <a:lnTo>
                    <a:pt x="66" y="49"/>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20" name="Freeform 216"/>
            <p:cNvSpPr>
              <a:spLocks/>
            </p:cNvSpPr>
            <p:nvPr/>
          </p:nvSpPr>
          <p:spPr bwMode="auto">
            <a:xfrm>
              <a:off x="4212" y="1050"/>
              <a:ext cx="17" cy="17"/>
            </a:xfrm>
            <a:custGeom>
              <a:avLst/>
              <a:gdLst>
                <a:gd name="T0" fmla="*/ 3 w 17"/>
                <a:gd name="T1" fmla="*/ 2 h 17"/>
                <a:gd name="T2" fmla="*/ 3 w 17"/>
                <a:gd name="T3" fmla="*/ 2 h 17"/>
                <a:gd name="T4" fmla="*/ 3 w 17"/>
                <a:gd name="T5" fmla="*/ 2 h 17"/>
                <a:gd name="T6" fmla="*/ 4 w 17"/>
                <a:gd name="T7" fmla="*/ 2 h 17"/>
                <a:gd name="T8" fmla="*/ 4 w 17"/>
                <a:gd name="T9" fmla="*/ 2 h 17"/>
                <a:gd name="T10" fmla="*/ 6 w 17"/>
                <a:gd name="T11" fmla="*/ 2 h 17"/>
                <a:gd name="T12" fmla="*/ 6 w 17"/>
                <a:gd name="T13" fmla="*/ 2 h 17"/>
                <a:gd name="T14" fmla="*/ 8 w 17"/>
                <a:gd name="T15" fmla="*/ 2 h 17"/>
                <a:gd name="T16" fmla="*/ 8 w 17"/>
                <a:gd name="T17" fmla="*/ 2 h 17"/>
                <a:gd name="T18" fmla="*/ 9 w 17"/>
                <a:gd name="T19" fmla="*/ 0 h 17"/>
                <a:gd name="T20" fmla="*/ 9 w 17"/>
                <a:gd name="T21" fmla="*/ 0 h 17"/>
                <a:gd name="T22" fmla="*/ 11 w 17"/>
                <a:gd name="T23" fmla="*/ 0 h 17"/>
                <a:gd name="T24" fmla="*/ 11 w 17"/>
                <a:gd name="T25" fmla="*/ 2 h 17"/>
                <a:gd name="T26" fmla="*/ 12 w 17"/>
                <a:gd name="T27" fmla="*/ 2 h 17"/>
                <a:gd name="T28" fmla="*/ 12 w 17"/>
                <a:gd name="T29" fmla="*/ 2 h 17"/>
                <a:gd name="T30" fmla="*/ 14 w 17"/>
                <a:gd name="T31" fmla="*/ 2 h 17"/>
                <a:gd name="T32" fmla="*/ 14 w 17"/>
                <a:gd name="T33" fmla="*/ 4 h 17"/>
                <a:gd name="T34" fmla="*/ 14 w 17"/>
                <a:gd name="T35" fmla="*/ 6 h 17"/>
                <a:gd name="T36" fmla="*/ 14 w 17"/>
                <a:gd name="T37" fmla="*/ 6 h 17"/>
                <a:gd name="T38" fmla="*/ 16 w 17"/>
                <a:gd name="T39" fmla="*/ 8 h 17"/>
                <a:gd name="T40" fmla="*/ 16 w 17"/>
                <a:gd name="T41" fmla="*/ 10 h 17"/>
                <a:gd name="T42" fmla="*/ 14 w 17"/>
                <a:gd name="T43" fmla="*/ 10 h 17"/>
                <a:gd name="T44" fmla="*/ 14 w 17"/>
                <a:gd name="T45" fmla="*/ 12 h 17"/>
                <a:gd name="T46" fmla="*/ 12 w 17"/>
                <a:gd name="T47" fmla="*/ 12 h 17"/>
                <a:gd name="T48" fmla="*/ 12 w 17"/>
                <a:gd name="T49" fmla="*/ 14 h 17"/>
                <a:gd name="T50" fmla="*/ 11 w 17"/>
                <a:gd name="T51" fmla="*/ 14 h 17"/>
                <a:gd name="T52" fmla="*/ 9 w 17"/>
                <a:gd name="T53" fmla="*/ 14 h 17"/>
                <a:gd name="T54" fmla="*/ 9 w 17"/>
                <a:gd name="T55" fmla="*/ 14 h 17"/>
                <a:gd name="T56" fmla="*/ 8 w 17"/>
                <a:gd name="T57" fmla="*/ 16 h 17"/>
                <a:gd name="T58" fmla="*/ 6 w 17"/>
                <a:gd name="T59" fmla="*/ 16 h 17"/>
                <a:gd name="T60" fmla="*/ 6 w 17"/>
                <a:gd name="T61" fmla="*/ 16 h 17"/>
                <a:gd name="T62" fmla="*/ 4 w 17"/>
                <a:gd name="T63" fmla="*/ 14 h 17"/>
                <a:gd name="T64" fmla="*/ 4 w 17"/>
                <a:gd name="T65" fmla="*/ 14 h 17"/>
                <a:gd name="T66" fmla="*/ 3 w 17"/>
                <a:gd name="T67" fmla="*/ 14 h 17"/>
                <a:gd name="T68" fmla="*/ 1 w 17"/>
                <a:gd name="T69" fmla="*/ 12 h 17"/>
                <a:gd name="T70" fmla="*/ 1 w 17"/>
                <a:gd name="T71" fmla="*/ 10 h 17"/>
                <a:gd name="T72" fmla="*/ 1 w 17"/>
                <a:gd name="T73" fmla="*/ 8 h 17"/>
                <a:gd name="T74" fmla="*/ 0 w 17"/>
                <a:gd name="T75" fmla="*/ 8 h 17"/>
                <a:gd name="T76" fmla="*/ 0 w 17"/>
                <a:gd name="T77" fmla="*/ 6 h 17"/>
                <a:gd name="T78" fmla="*/ 0 w 17"/>
                <a:gd name="T79" fmla="*/ 6 h 17"/>
                <a:gd name="T80" fmla="*/ 0 w 17"/>
                <a:gd name="T81" fmla="*/ 6 h 17"/>
                <a:gd name="T82" fmla="*/ 3 w 17"/>
                <a:gd name="T8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 h="17">
                  <a:moveTo>
                    <a:pt x="3" y="2"/>
                  </a:moveTo>
                  <a:lnTo>
                    <a:pt x="3" y="2"/>
                  </a:lnTo>
                  <a:lnTo>
                    <a:pt x="3" y="2"/>
                  </a:lnTo>
                  <a:lnTo>
                    <a:pt x="4" y="2"/>
                  </a:lnTo>
                  <a:lnTo>
                    <a:pt x="4" y="2"/>
                  </a:lnTo>
                  <a:lnTo>
                    <a:pt x="6" y="2"/>
                  </a:lnTo>
                  <a:lnTo>
                    <a:pt x="6" y="2"/>
                  </a:lnTo>
                  <a:lnTo>
                    <a:pt x="8" y="2"/>
                  </a:lnTo>
                  <a:lnTo>
                    <a:pt x="8" y="2"/>
                  </a:lnTo>
                  <a:lnTo>
                    <a:pt x="9" y="0"/>
                  </a:lnTo>
                  <a:lnTo>
                    <a:pt x="9" y="0"/>
                  </a:lnTo>
                  <a:lnTo>
                    <a:pt x="11" y="0"/>
                  </a:lnTo>
                  <a:lnTo>
                    <a:pt x="11" y="2"/>
                  </a:lnTo>
                  <a:lnTo>
                    <a:pt x="12" y="2"/>
                  </a:lnTo>
                  <a:lnTo>
                    <a:pt x="12" y="2"/>
                  </a:lnTo>
                  <a:lnTo>
                    <a:pt x="14" y="2"/>
                  </a:lnTo>
                  <a:lnTo>
                    <a:pt x="14" y="4"/>
                  </a:lnTo>
                  <a:lnTo>
                    <a:pt x="14" y="6"/>
                  </a:lnTo>
                  <a:lnTo>
                    <a:pt x="14" y="6"/>
                  </a:lnTo>
                  <a:lnTo>
                    <a:pt x="16" y="8"/>
                  </a:lnTo>
                  <a:lnTo>
                    <a:pt x="16" y="10"/>
                  </a:lnTo>
                  <a:lnTo>
                    <a:pt x="14" y="10"/>
                  </a:lnTo>
                  <a:lnTo>
                    <a:pt x="14" y="12"/>
                  </a:lnTo>
                  <a:lnTo>
                    <a:pt x="12" y="12"/>
                  </a:lnTo>
                  <a:lnTo>
                    <a:pt x="12" y="14"/>
                  </a:lnTo>
                  <a:lnTo>
                    <a:pt x="11" y="14"/>
                  </a:lnTo>
                  <a:lnTo>
                    <a:pt x="9" y="14"/>
                  </a:lnTo>
                  <a:lnTo>
                    <a:pt x="9" y="14"/>
                  </a:lnTo>
                  <a:lnTo>
                    <a:pt x="8" y="16"/>
                  </a:lnTo>
                  <a:lnTo>
                    <a:pt x="6" y="16"/>
                  </a:lnTo>
                  <a:lnTo>
                    <a:pt x="6" y="16"/>
                  </a:lnTo>
                  <a:lnTo>
                    <a:pt x="4" y="14"/>
                  </a:lnTo>
                  <a:lnTo>
                    <a:pt x="4" y="14"/>
                  </a:lnTo>
                  <a:lnTo>
                    <a:pt x="3" y="14"/>
                  </a:lnTo>
                  <a:lnTo>
                    <a:pt x="1" y="12"/>
                  </a:lnTo>
                  <a:lnTo>
                    <a:pt x="1" y="10"/>
                  </a:lnTo>
                  <a:lnTo>
                    <a:pt x="1" y="8"/>
                  </a:lnTo>
                  <a:lnTo>
                    <a:pt x="0" y="8"/>
                  </a:lnTo>
                  <a:lnTo>
                    <a:pt x="0" y="6"/>
                  </a:lnTo>
                  <a:lnTo>
                    <a:pt x="0" y="6"/>
                  </a:lnTo>
                  <a:lnTo>
                    <a:pt x="0" y="6"/>
                  </a:lnTo>
                  <a:lnTo>
                    <a:pt x="3"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21" name="Freeform 217"/>
            <p:cNvSpPr>
              <a:spLocks/>
            </p:cNvSpPr>
            <p:nvPr/>
          </p:nvSpPr>
          <p:spPr bwMode="auto">
            <a:xfrm>
              <a:off x="4254" y="1320"/>
              <a:ext cx="446" cy="402"/>
            </a:xfrm>
            <a:custGeom>
              <a:avLst/>
              <a:gdLst>
                <a:gd name="T0" fmla="*/ 0 w 446"/>
                <a:gd name="T1" fmla="*/ 401 h 402"/>
                <a:gd name="T2" fmla="*/ 0 w 446"/>
                <a:gd name="T3" fmla="*/ 106 h 402"/>
                <a:gd name="T4" fmla="*/ 445 w 446"/>
                <a:gd name="T5" fmla="*/ 0 h 402"/>
                <a:gd name="T6" fmla="*/ 445 w 446"/>
                <a:gd name="T7" fmla="*/ 303 h 402"/>
                <a:gd name="T8" fmla="*/ 0 w 446"/>
                <a:gd name="T9" fmla="*/ 401 h 402"/>
              </a:gdLst>
              <a:ahLst/>
              <a:cxnLst>
                <a:cxn ang="0">
                  <a:pos x="T0" y="T1"/>
                </a:cxn>
                <a:cxn ang="0">
                  <a:pos x="T2" y="T3"/>
                </a:cxn>
                <a:cxn ang="0">
                  <a:pos x="T4" y="T5"/>
                </a:cxn>
                <a:cxn ang="0">
                  <a:pos x="T6" y="T7"/>
                </a:cxn>
                <a:cxn ang="0">
                  <a:pos x="T8" y="T9"/>
                </a:cxn>
              </a:cxnLst>
              <a:rect l="0" t="0" r="r" b="b"/>
              <a:pathLst>
                <a:path w="446" h="402">
                  <a:moveTo>
                    <a:pt x="0" y="401"/>
                  </a:moveTo>
                  <a:lnTo>
                    <a:pt x="0" y="106"/>
                  </a:lnTo>
                  <a:lnTo>
                    <a:pt x="445" y="0"/>
                  </a:lnTo>
                  <a:lnTo>
                    <a:pt x="445" y="303"/>
                  </a:lnTo>
                  <a:lnTo>
                    <a:pt x="0" y="40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22" name="Freeform 218"/>
            <p:cNvSpPr>
              <a:spLocks/>
            </p:cNvSpPr>
            <p:nvPr/>
          </p:nvSpPr>
          <p:spPr bwMode="auto">
            <a:xfrm>
              <a:off x="4212" y="1437"/>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23" name="Freeform 219"/>
            <p:cNvSpPr>
              <a:spLocks/>
            </p:cNvSpPr>
            <p:nvPr/>
          </p:nvSpPr>
          <p:spPr bwMode="auto">
            <a:xfrm>
              <a:off x="4126" y="1411"/>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24" name="Freeform 220"/>
            <p:cNvSpPr>
              <a:spLocks/>
            </p:cNvSpPr>
            <p:nvPr/>
          </p:nvSpPr>
          <p:spPr bwMode="auto">
            <a:xfrm>
              <a:off x="4163" y="1351"/>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25" name="Freeform 221"/>
            <p:cNvSpPr>
              <a:spLocks/>
            </p:cNvSpPr>
            <p:nvPr/>
          </p:nvSpPr>
          <p:spPr bwMode="auto">
            <a:xfrm>
              <a:off x="4164" y="1437"/>
              <a:ext cx="68" cy="67"/>
            </a:xfrm>
            <a:custGeom>
              <a:avLst/>
              <a:gdLst>
                <a:gd name="T0" fmla="*/ 10 w 68"/>
                <a:gd name="T1" fmla="*/ 0 h 67"/>
                <a:gd name="T2" fmla="*/ 67 w 68"/>
                <a:gd name="T3" fmla="*/ 58 h 67"/>
                <a:gd name="T4" fmla="*/ 67 w 68"/>
                <a:gd name="T5" fmla="*/ 66 h 67"/>
                <a:gd name="T6" fmla="*/ 0 w 68"/>
                <a:gd name="T7" fmla="*/ 13 h 67"/>
                <a:gd name="T8" fmla="*/ 10 w 68"/>
                <a:gd name="T9" fmla="*/ 0 h 67"/>
              </a:gdLst>
              <a:ahLst/>
              <a:cxnLst>
                <a:cxn ang="0">
                  <a:pos x="T0" y="T1"/>
                </a:cxn>
                <a:cxn ang="0">
                  <a:pos x="T2" y="T3"/>
                </a:cxn>
                <a:cxn ang="0">
                  <a:pos x="T4" y="T5"/>
                </a:cxn>
                <a:cxn ang="0">
                  <a:pos x="T6" y="T7"/>
                </a:cxn>
                <a:cxn ang="0">
                  <a:pos x="T8" y="T9"/>
                </a:cxn>
              </a:cxnLst>
              <a:rect l="0" t="0" r="r" b="b"/>
              <a:pathLst>
                <a:path w="68" h="67">
                  <a:moveTo>
                    <a:pt x="10" y="0"/>
                  </a:moveTo>
                  <a:lnTo>
                    <a:pt x="67" y="58"/>
                  </a:lnTo>
                  <a:lnTo>
                    <a:pt x="67" y="66"/>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26" name="Freeform 222"/>
            <p:cNvSpPr>
              <a:spLocks/>
            </p:cNvSpPr>
            <p:nvPr/>
          </p:nvSpPr>
          <p:spPr bwMode="auto">
            <a:xfrm>
              <a:off x="4127" y="1441"/>
              <a:ext cx="47" cy="66"/>
            </a:xfrm>
            <a:custGeom>
              <a:avLst/>
              <a:gdLst>
                <a:gd name="T0" fmla="*/ 36 w 47"/>
                <a:gd name="T1" fmla="*/ 0 h 66"/>
                <a:gd name="T2" fmla="*/ 0 w 47"/>
                <a:gd name="T3" fmla="*/ 52 h 66"/>
                <a:gd name="T4" fmla="*/ 0 w 47"/>
                <a:gd name="T5" fmla="*/ 65 h 66"/>
                <a:gd name="T6" fmla="*/ 46 w 47"/>
                <a:gd name="T7" fmla="*/ 13 h 66"/>
                <a:gd name="T8" fmla="*/ 36 w 47"/>
                <a:gd name="T9" fmla="*/ 0 h 66"/>
              </a:gdLst>
              <a:ahLst/>
              <a:cxnLst>
                <a:cxn ang="0">
                  <a:pos x="T0" y="T1"/>
                </a:cxn>
                <a:cxn ang="0">
                  <a:pos x="T2" y="T3"/>
                </a:cxn>
                <a:cxn ang="0">
                  <a:pos x="T4" y="T5"/>
                </a:cxn>
                <a:cxn ang="0">
                  <a:pos x="T6" y="T7"/>
                </a:cxn>
                <a:cxn ang="0">
                  <a:pos x="T8" y="T9"/>
                </a:cxn>
              </a:cxnLst>
              <a:rect l="0" t="0" r="r" b="b"/>
              <a:pathLst>
                <a:path w="47" h="66">
                  <a:moveTo>
                    <a:pt x="36" y="0"/>
                  </a:moveTo>
                  <a:lnTo>
                    <a:pt x="0" y="52"/>
                  </a:lnTo>
                  <a:lnTo>
                    <a:pt x="0" y="65"/>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27" name="Freeform 223"/>
            <p:cNvSpPr>
              <a:spLocks/>
            </p:cNvSpPr>
            <p:nvPr/>
          </p:nvSpPr>
          <p:spPr bwMode="auto">
            <a:xfrm>
              <a:off x="4091" y="1438"/>
              <a:ext cx="75" cy="17"/>
            </a:xfrm>
            <a:custGeom>
              <a:avLst/>
              <a:gdLst>
                <a:gd name="T0" fmla="*/ 68 w 75"/>
                <a:gd name="T1" fmla="*/ 2 h 17"/>
                <a:gd name="T2" fmla="*/ 0 w 75"/>
                <a:gd name="T3" fmla="*/ 0 h 17"/>
                <a:gd name="T4" fmla="*/ 0 w 75"/>
                <a:gd name="T5" fmla="*/ 5 h 17"/>
                <a:gd name="T6" fmla="*/ 74 w 75"/>
                <a:gd name="T7" fmla="*/ 16 h 17"/>
                <a:gd name="T8" fmla="*/ 68 w 75"/>
                <a:gd name="T9" fmla="*/ 2 h 17"/>
              </a:gdLst>
              <a:ahLst/>
              <a:cxnLst>
                <a:cxn ang="0">
                  <a:pos x="T0" y="T1"/>
                </a:cxn>
                <a:cxn ang="0">
                  <a:pos x="T2" y="T3"/>
                </a:cxn>
                <a:cxn ang="0">
                  <a:pos x="T4" y="T5"/>
                </a:cxn>
                <a:cxn ang="0">
                  <a:pos x="T6" y="T7"/>
                </a:cxn>
                <a:cxn ang="0">
                  <a:pos x="T8" y="T9"/>
                </a:cxn>
              </a:cxnLst>
              <a:rect l="0" t="0" r="r" b="b"/>
              <a:pathLst>
                <a:path w="75" h="17">
                  <a:moveTo>
                    <a:pt x="68" y="2"/>
                  </a:moveTo>
                  <a:lnTo>
                    <a:pt x="0" y="0"/>
                  </a:lnTo>
                  <a:lnTo>
                    <a:pt x="0" y="5"/>
                  </a:lnTo>
                  <a:lnTo>
                    <a:pt x="74" y="16"/>
                  </a:lnTo>
                  <a:lnTo>
                    <a:pt x="68"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28" name="Freeform 224"/>
            <p:cNvSpPr>
              <a:spLocks/>
            </p:cNvSpPr>
            <p:nvPr/>
          </p:nvSpPr>
          <p:spPr bwMode="auto">
            <a:xfrm>
              <a:off x="4173" y="1432"/>
              <a:ext cx="53" cy="19"/>
            </a:xfrm>
            <a:custGeom>
              <a:avLst/>
              <a:gdLst>
                <a:gd name="T0" fmla="*/ 0 w 53"/>
                <a:gd name="T1" fmla="*/ 8 h 19"/>
                <a:gd name="T2" fmla="*/ 52 w 53"/>
                <a:gd name="T3" fmla="*/ 0 h 19"/>
                <a:gd name="T4" fmla="*/ 52 w 53"/>
                <a:gd name="T5" fmla="*/ 4 h 19"/>
                <a:gd name="T6" fmla="*/ 0 w 53"/>
                <a:gd name="T7" fmla="*/ 18 h 19"/>
                <a:gd name="T8" fmla="*/ 0 w 53"/>
                <a:gd name="T9" fmla="*/ 8 h 19"/>
              </a:gdLst>
              <a:ahLst/>
              <a:cxnLst>
                <a:cxn ang="0">
                  <a:pos x="T0" y="T1"/>
                </a:cxn>
                <a:cxn ang="0">
                  <a:pos x="T2" y="T3"/>
                </a:cxn>
                <a:cxn ang="0">
                  <a:pos x="T4" y="T5"/>
                </a:cxn>
                <a:cxn ang="0">
                  <a:pos x="T6" y="T7"/>
                </a:cxn>
                <a:cxn ang="0">
                  <a:pos x="T8" y="T9"/>
                </a:cxn>
              </a:cxnLst>
              <a:rect l="0" t="0" r="r" b="b"/>
              <a:pathLst>
                <a:path w="53" h="19">
                  <a:moveTo>
                    <a:pt x="0" y="8"/>
                  </a:moveTo>
                  <a:lnTo>
                    <a:pt x="52" y="0"/>
                  </a:lnTo>
                  <a:lnTo>
                    <a:pt x="52" y="4"/>
                  </a:lnTo>
                  <a:lnTo>
                    <a:pt x="0" y="18"/>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29" name="Freeform 225"/>
            <p:cNvSpPr>
              <a:spLocks/>
            </p:cNvSpPr>
            <p:nvPr/>
          </p:nvSpPr>
          <p:spPr bwMode="auto">
            <a:xfrm>
              <a:off x="4138" y="1404"/>
              <a:ext cx="29" cy="44"/>
            </a:xfrm>
            <a:custGeom>
              <a:avLst/>
              <a:gdLst>
                <a:gd name="T0" fmla="*/ 28 w 29"/>
                <a:gd name="T1" fmla="*/ 33 h 44"/>
                <a:gd name="T2" fmla="*/ 0 w 29"/>
                <a:gd name="T3" fmla="*/ 0 h 44"/>
                <a:gd name="T4" fmla="*/ 0 w 29"/>
                <a:gd name="T5" fmla="*/ 5 h 44"/>
                <a:gd name="T6" fmla="*/ 23 w 29"/>
                <a:gd name="T7" fmla="*/ 43 h 44"/>
                <a:gd name="T8" fmla="*/ 28 w 29"/>
                <a:gd name="T9" fmla="*/ 33 h 44"/>
              </a:gdLst>
              <a:ahLst/>
              <a:cxnLst>
                <a:cxn ang="0">
                  <a:pos x="T0" y="T1"/>
                </a:cxn>
                <a:cxn ang="0">
                  <a:pos x="T2" y="T3"/>
                </a:cxn>
                <a:cxn ang="0">
                  <a:pos x="T4" y="T5"/>
                </a:cxn>
                <a:cxn ang="0">
                  <a:pos x="T6" y="T7"/>
                </a:cxn>
                <a:cxn ang="0">
                  <a:pos x="T8" y="T9"/>
                </a:cxn>
              </a:cxnLst>
              <a:rect l="0" t="0" r="r" b="b"/>
              <a:pathLst>
                <a:path w="29" h="44">
                  <a:moveTo>
                    <a:pt x="28" y="33"/>
                  </a:moveTo>
                  <a:lnTo>
                    <a:pt x="0" y="0"/>
                  </a:lnTo>
                  <a:lnTo>
                    <a:pt x="0" y="5"/>
                  </a:lnTo>
                  <a:lnTo>
                    <a:pt x="23" y="43"/>
                  </a:lnTo>
                  <a:lnTo>
                    <a:pt x="28" y="3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30" name="Freeform 226"/>
            <p:cNvSpPr>
              <a:spLocks/>
            </p:cNvSpPr>
            <p:nvPr/>
          </p:nvSpPr>
          <p:spPr bwMode="auto">
            <a:xfrm>
              <a:off x="4115" y="1500"/>
              <a:ext cx="29" cy="30"/>
            </a:xfrm>
            <a:custGeom>
              <a:avLst/>
              <a:gdLst>
                <a:gd name="T0" fmla="*/ 13 w 29"/>
                <a:gd name="T1" fmla="*/ 29 h 30"/>
                <a:gd name="T2" fmla="*/ 16 w 29"/>
                <a:gd name="T3" fmla="*/ 29 h 30"/>
                <a:gd name="T4" fmla="*/ 19 w 29"/>
                <a:gd name="T5" fmla="*/ 29 h 30"/>
                <a:gd name="T6" fmla="*/ 22 w 29"/>
                <a:gd name="T7" fmla="*/ 28 h 30"/>
                <a:gd name="T8" fmla="*/ 23 w 29"/>
                <a:gd name="T9" fmla="*/ 26 h 30"/>
                <a:gd name="T10" fmla="*/ 25 w 29"/>
                <a:gd name="T11" fmla="*/ 24 h 30"/>
                <a:gd name="T12" fmla="*/ 27 w 29"/>
                <a:gd name="T13" fmla="*/ 21 h 30"/>
                <a:gd name="T14" fmla="*/ 28 w 29"/>
                <a:gd name="T15" fmla="*/ 19 h 30"/>
                <a:gd name="T16" fmla="*/ 28 w 29"/>
                <a:gd name="T17" fmla="*/ 16 h 30"/>
                <a:gd name="T18" fmla="*/ 28 w 29"/>
                <a:gd name="T19" fmla="*/ 14 h 30"/>
                <a:gd name="T20" fmla="*/ 27 w 29"/>
                <a:gd name="T21" fmla="*/ 11 h 30"/>
                <a:gd name="T22" fmla="*/ 25 w 29"/>
                <a:gd name="T23" fmla="*/ 7 h 30"/>
                <a:gd name="T24" fmla="*/ 23 w 29"/>
                <a:gd name="T25" fmla="*/ 6 h 30"/>
                <a:gd name="T26" fmla="*/ 22 w 29"/>
                <a:gd name="T27" fmla="*/ 3 h 30"/>
                <a:gd name="T28" fmla="*/ 19 w 29"/>
                <a:gd name="T29" fmla="*/ 1 h 30"/>
                <a:gd name="T30" fmla="*/ 16 w 29"/>
                <a:gd name="T31" fmla="*/ 0 h 30"/>
                <a:gd name="T32" fmla="*/ 13 w 29"/>
                <a:gd name="T33" fmla="*/ 0 h 30"/>
                <a:gd name="T34" fmla="*/ 11 w 29"/>
                <a:gd name="T35" fmla="*/ 0 h 30"/>
                <a:gd name="T36" fmla="*/ 8 w 29"/>
                <a:gd name="T37" fmla="*/ 0 h 30"/>
                <a:gd name="T38" fmla="*/ 5 w 29"/>
                <a:gd name="T39" fmla="*/ 0 h 30"/>
                <a:gd name="T40" fmla="*/ 4 w 29"/>
                <a:gd name="T41" fmla="*/ 2 h 30"/>
                <a:gd name="T42" fmla="*/ 2 w 29"/>
                <a:gd name="T43" fmla="*/ 4 h 30"/>
                <a:gd name="T44" fmla="*/ 0 w 29"/>
                <a:gd name="T45" fmla="*/ 6 h 30"/>
                <a:gd name="T46" fmla="*/ 0 w 29"/>
                <a:gd name="T47" fmla="*/ 8 h 30"/>
                <a:gd name="T48" fmla="*/ 0 w 29"/>
                <a:gd name="T49" fmla="*/ 11 h 30"/>
                <a:gd name="T50" fmla="*/ 0 w 29"/>
                <a:gd name="T51" fmla="*/ 14 h 30"/>
                <a:gd name="T52" fmla="*/ 0 w 29"/>
                <a:gd name="T53" fmla="*/ 17 h 30"/>
                <a:gd name="T54" fmla="*/ 2 w 29"/>
                <a:gd name="T55" fmla="*/ 20 h 30"/>
                <a:gd name="T56" fmla="*/ 4 w 29"/>
                <a:gd name="T57" fmla="*/ 22 h 30"/>
                <a:gd name="T58" fmla="*/ 5 w 29"/>
                <a:gd name="T59" fmla="*/ 24 h 30"/>
                <a:gd name="T60" fmla="*/ 8 w 29"/>
                <a:gd name="T61" fmla="*/ 26 h 30"/>
                <a:gd name="T62" fmla="*/ 11 w 29"/>
                <a:gd name="T63" fmla="*/ 28 h 30"/>
                <a:gd name="T64" fmla="*/ 13 w 29"/>
                <a:gd name="T6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31" name="Freeform 227"/>
            <p:cNvSpPr>
              <a:spLocks/>
            </p:cNvSpPr>
            <p:nvPr/>
          </p:nvSpPr>
          <p:spPr bwMode="auto">
            <a:xfrm>
              <a:off x="4076" y="1442"/>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3 h 29"/>
                <a:gd name="T28" fmla="*/ 20 w 30"/>
                <a:gd name="T29" fmla="*/ 1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5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32" name="Freeform 228"/>
            <p:cNvSpPr>
              <a:spLocks/>
            </p:cNvSpPr>
            <p:nvPr/>
          </p:nvSpPr>
          <p:spPr bwMode="auto">
            <a:xfrm>
              <a:off x="4217" y="1501"/>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4 h 29"/>
                <a:gd name="T28" fmla="*/ 20 w 30"/>
                <a:gd name="T29" fmla="*/ 2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6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33" name="Freeform 229"/>
            <p:cNvSpPr>
              <a:spLocks/>
            </p:cNvSpPr>
            <p:nvPr/>
          </p:nvSpPr>
          <p:spPr bwMode="auto">
            <a:xfrm>
              <a:off x="4212" y="1437"/>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34" name="Freeform 230"/>
            <p:cNvSpPr>
              <a:spLocks/>
            </p:cNvSpPr>
            <p:nvPr/>
          </p:nvSpPr>
          <p:spPr bwMode="auto">
            <a:xfrm>
              <a:off x="4126" y="1411"/>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35" name="Freeform 231"/>
            <p:cNvSpPr>
              <a:spLocks/>
            </p:cNvSpPr>
            <p:nvPr/>
          </p:nvSpPr>
          <p:spPr bwMode="auto">
            <a:xfrm>
              <a:off x="4163" y="1351"/>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36" name="Freeform 232"/>
            <p:cNvSpPr>
              <a:spLocks/>
            </p:cNvSpPr>
            <p:nvPr/>
          </p:nvSpPr>
          <p:spPr bwMode="auto">
            <a:xfrm>
              <a:off x="4164" y="1437"/>
              <a:ext cx="68" cy="67"/>
            </a:xfrm>
            <a:custGeom>
              <a:avLst/>
              <a:gdLst>
                <a:gd name="T0" fmla="*/ 10 w 68"/>
                <a:gd name="T1" fmla="*/ 0 h 67"/>
                <a:gd name="T2" fmla="*/ 67 w 68"/>
                <a:gd name="T3" fmla="*/ 58 h 67"/>
                <a:gd name="T4" fmla="*/ 67 w 68"/>
                <a:gd name="T5" fmla="*/ 66 h 67"/>
                <a:gd name="T6" fmla="*/ 0 w 68"/>
                <a:gd name="T7" fmla="*/ 13 h 67"/>
                <a:gd name="T8" fmla="*/ 10 w 68"/>
                <a:gd name="T9" fmla="*/ 0 h 67"/>
              </a:gdLst>
              <a:ahLst/>
              <a:cxnLst>
                <a:cxn ang="0">
                  <a:pos x="T0" y="T1"/>
                </a:cxn>
                <a:cxn ang="0">
                  <a:pos x="T2" y="T3"/>
                </a:cxn>
                <a:cxn ang="0">
                  <a:pos x="T4" y="T5"/>
                </a:cxn>
                <a:cxn ang="0">
                  <a:pos x="T6" y="T7"/>
                </a:cxn>
                <a:cxn ang="0">
                  <a:pos x="T8" y="T9"/>
                </a:cxn>
              </a:cxnLst>
              <a:rect l="0" t="0" r="r" b="b"/>
              <a:pathLst>
                <a:path w="68" h="67">
                  <a:moveTo>
                    <a:pt x="10" y="0"/>
                  </a:moveTo>
                  <a:lnTo>
                    <a:pt x="67" y="58"/>
                  </a:lnTo>
                  <a:lnTo>
                    <a:pt x="67" y="66"/>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37" name="Freeform 233"/>
            <p:cNvSpPr>
              <a:spLocks/>
            </p:cNvSpPr>
            <p:nvPr/>
          </p:nvSpPr>
          <p:spPr bwMode="auto">
            <a:xfrm>
              <a:off x="4127" y="1441"/>
              <a:ext cx="47" cy="66"/>
            </a:xfrm>
            <a:custGeom>
              <a:avLst/>
              <a:gdLst>
                <a:gd name="T0" fmla="*/ 36 w 47"/>
                <a:gd name="T1" fmla="*/ 0 h 66"/>
                <a:gd name="T2" fmla="*/ 0 w 47"/>
                <a:gd name="T3" fmla="*/ 52 h 66"/>
                <a:gd name="T4" fmla="*/ 0 w 47"/>
                <a:gd name="T5" fmla="*/ 65 h 66"/>
                <a:gd name="T6" fmla="*/ 46 w 47"/>
                <a:gd name="T7" fmla="*/ 13 h 66"/>
                <a:gd name="T8" fmla="*/ 36 w 47"/>
                <a:gd name="T9" fmla="*/ 0 h 66"/>
              </a:gdLst>
              <a:ahLst/>
              <a:cxnLst>
                <a:cxn ang="0">
                  <a:pos x="T0" y="T1"/>
                </a:cxn>
                <a:cxn ang="0">
                  <a:pos x="T2" y="T3"/>
                </a:cxn>
                <a:cxn ang="0">
                  <a:pos x="T4" y="T5"/>
                </a:cxn>
                <a:cxn ang="0">
                  <a:pos x="T6" y="T7"/>
                </a:cxn>
                <a:cxn ang="0">
                  <a:pos x="T8" y="T9"/>
                </a:cxn>
              </a:cxnLst>
              <a:rect l="0" t="0" r="r" b="b"/>
              <a:pathLst>
                <a:path w="47" h="66">
                  <a:moveTo>
                    <a:pt x="36" y="0"/>
                  </a:moveTo>
                  <a:lnTo>
                    <a:pt x="0" y="52"/>
                  </a:lnTo>
                  <a:lnTo>
                    <a:pt x="0" y="65"/>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38" name="Freeform 234"/>
            <p:cNvSpPr>
              <a:spLocks/>
            </p:cNvSpPr>
            <p:nvPr/>
          </p:nvSpPr>
          <p:spPr bwMode="auto">
            <a:xfrm>
              <a:off x="4091" y="1438"/>
              <a:ext cx="75" cy="17"/>
            </a:xfrm>
            <a:custGeom>
              <a:avLst/>
              <a:gdLst>
                <a:gd name="T0" fmla="*/ 68 w 75"/>
                <a:gd name="T1" fmla="*/ 2 h 17"/>
                <a:gd name="T2" fmla="*/ 0 w 75"/>
                <a:gd name="T3" fmla="*/ 0 h 17"/>
                <a:gd name="T4" fmla="*/ 0 w 75"/>
                <a:gd name="T5" fmla="*/ 5 h 17"/>
                <a:gd name="T6" fmla="*/ 74 w 75"/>
                <a:gd name="T7" fmla="*/ 16 h 17"/>
                <a:gd name="T8" fmla="*/ 68 w 75"/>
                <a:gd name="T9" fmla="*/ 2 h 17"/>
              </a:gdLst>
              <a:ahLst/>
              <a:cxnLst>
                <a:cxn ang="0">
                  <a:pos x="T0" y="T1"/>
                </a:cxn>
                <a:cxn ang="0">
                  <a:pos x="T2" y="T3"/>
                </a:cxn>
                <a:cxn ang="0">
                  <a:pos x="T4" y="T5"/>
                </a:cxn>
                <a:cxn ang="0">
                  <a:pos x="T6" y="T7"/>
                </a:cxn>
                <a:cxn ang="0">
                  <a:pos x="T8" y="T9"/>
                </a:cxn>
              </a:cxnLst>
              <a:rect l="0" t="0" r="r" b="b"/>
              <a:pathLst>
                <a:path w="75" h="17">
                  <a:moveTo>
                    <a:pt x="68" y="2"/>
                  </a:moveTo>
                  <a:lnTo>
                    <a:pt x="0" y="0"/>
                  </a:lnTo>
                  <a:lnTo>
                    <a:pt x="0" y="5"/>
                  </a:lnTo>
                  <a:lnTo>
                    <a:pt x="74" y="16"/>
                  </a:lnTo>
                  <a:lnTo>
                    <a:pt x="68"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39" name="Freeform 235"/>
            <p:cNvSpPr>
              <a:spLocks/>
            </p:cNvSpPr>
            <p:nvPr/>
          </p:nvSpPr>
          <p:spPr bwMode="auto">
            <a:xfrm>
              <a:off x="4173" y="1432"/>
              <a:ext cx="53" cy="19"/>
            </a:xfrm>
            <a:custGeom>
              <a:avLst/>
              <a:gdLst>
                <a:gd name="T0" fmla="*/ 0 w 53"/>
                <a:gd name="T1" fmla="*/ 8 h 19"/>
                <a:gd name="T2" fmla="*/ 52 w 53"/>
                <a:gd name="T3" fmla="*/ 0 h 19"/>
                <a:gd name="T4" fmla="*/ 52 w 53"/>
                <a:gd name="T5" fmla="*/ 4 h 19"/>
                <a:gd name="T6" fmla="*/ 0 w 53"/>
                <a:gd name="T7" fmla="*/ 18 h 19"/>
                <a:gd name="T8" fmla="*/ 0 w 53"/>
                <a:gd name="T9" fmla="*/ 8 h 19"/>
              </a:gdLst>
              <a:ahLst/>
              <a:cxnLst>
                <a:cxn ang="0">
                  <a:pos x="T0" y="T1"/>
                </a:cxn>
                <a:cxn ang="0">
                  <a:pos x="T2" y="T3"/>
                </a:cxn>
                <a:cxn ang="0">
                  <a:pos x="T4" y="T5"/>
                </a:cxn>
                <a:cxn ang="0">
                  <a:pos x="T6" y="T7"/>
                </a:cxn>
                <a:cxn ang="0">
                  <a:pos x="T8" y="T9"/>
                </a:cxn>
              </a:cxnLst>
              <a:rect l="0" t="0" r="r" b="b"/>
              <a:pathLst>
                <a:path w="53" h="19">
                  <a:moveTo>
                    <a:pt x="0" y="8"/>
                  </a:moveTo>
                  <a:lnTo>
                    <a:pt x="52" y="0"/>
                  </a:lnTo>
                  <a:lnTo>
                    <a:pt x="52" y="4"/>
                  </a:lnTo>
                  <a:lnTo>
                    <a:pt x="0" y="18"/>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40" name="Freeform 236"/>
            <p:cNvSpPr>
              <a:spLocks/>
            </p:cNvSpPr>
            <p:nvPr/>
          </p:nvSpPr>
          <p:spPr bwMode="auto">
            <a:xfrm>
              <a:off x="4138" y="1404"/>
              <a:ext cx="29" cy="44"/>
            </a:xfrm>
            <a:custGeom>
              <a:avLst/>
              <a:gdLst>
                <a:gd name="T0" fmla="*/ 28 w 29"/>
                <a:gd name="T1" fmla="*/ 33 h 44"/>
                <a:gd name="T2" fmla="*/ 0 w 29"/>
                <a:gd name="T3" fmla="*/ 0 h 44"/>
                <a:gd name="T4" fmla="*/ 0 w 29"/>
                <a:gd name="T5" fmla="*/ 5 h 44"/>
                <a:gd name="T6" fmla="*/ 23 w 29"/>
                <a:gd name="T7" fmla="*/ 43 h 44"/>
                <a:gd name="T8" fmla="*/ 28 w 29"/>
                <a:gd name="T9" fmla="*/ 33 h 44"/>
              </a:gdLst>
              <a:ahLst/>
              <a:cxnLst>
                <a:cxn ang="0">
                  <a:pos x="T0" y="T1"/>
                </a:cxn>
                <a:cxn ang="0">
                  <a:pos x="T2" y="T3"/>
                </a:cxn>
                <a:cxn ang="0">
                  <a:pos x="T4" y="T5"/>
                </a:cxn>
                <a:cxn ang="0">
                  <a:pos x="T6" y="T7"/>
                </a:cxn>
                <a:cxn ang="0">
                  <a:pos x="T8" y="T9"/>
                </a:cxn>
              </a:cxnLst>
              <a:rect l="0" t="0" r="r" b="b"/>
              <a:pathLst>
                <a:path w="29" h="44">
                  <a:moveTo>
                    <a:pt x="28" y="33"/>
                  </a:moveTo>
                  <a:lnTo>
                    <a:pt x="0" y="0"/>
                  </a:lnTo>
                  <a:lnTo>
                    <a:pt x="0" y="5"/>
                  </a:lnTo>
                  <a:lnTo>
                    <a:pt x="23" y="43"/>
                  </a:lnTo>
                  <a:lnTo>
                    <a:pt x="28" y="3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41" name="Freeform 237"/>
            <p:cNvSpPr>
              <a:spLocks/>
            </p:cNvSpPr>
            <p:nvPr/>
          </p:nvSpPr>
          <p:spPr bwMode="auto">
            <a:xfrm>
              <a:off x="4115" y="1500"/>
              <a:ext cx="29" cy="30"/>
            </a:xfrm>
            <a:custGeom>
              <a:avLst/>
              <a:gdLst>
                <a:gd name="T0" fmla="*/ 13 w 29"/>
                <a:gd name="T1" fmla="*/ 29 h 30"/>
                <a:gd name="T2" fmla="*/ 16 w 29"/>
                <a:gd name="T3" fmla="*/ 29 h 30"/>
                <a:gd name="T4" fmla="*/ 19 w 29"/>
                <a:gd name="T5" fmla="*/ 29 h 30"/>
                <a:gd name="T6" fmla="*/ 22 w 29"/>
                <a:gd name="T7" fmla="*/ 28 h 30"/>
                <a:gd name="T8" fmla="*/ 23 w 29"/>
                <a:gd name="T9" fmla="*/ 26 h 30"/>
                <a:gd name="T10" fmla="*/ 25 w 29"/>
                <a:gd name="T11" fmla="*/ 24 h 30"/>
                <a:gd name="T12" fmla="*/ 27 w 29"/>
                <a:gd name="T13" fmla="*/ 21 h 30"/>
                <a:gd name="T14" fmla="*/ 28 w 29"/>
                <a:gd name="T15" fmla="*/ 19 h 30"/>
                <a:gd name="T16" fmla="*/ 28 w 29"/>
                <a:gd name="T17" fmla="*/ 16 h 30"/>
                <a:gd name="T18" fmla="*/ 28 w 29"/>
                <a:gd name="T19" fmla="*/ 14 h 30"/>
                <a:gd name="T20" fmla="*/ 27 w 29"/>
                <a:gd name="T21" fmla="*/ 11 h 30"/>
                <a:gd name="T22" fmla="*/ 25 w 29"/>
                <a:gd name="T23" fmla="*/ 7 h 30"/>
                <a:gd name="T24" fmla="*/ 23 w 29"/>
                <a:gd name="T25" fmla="*/ 6 h 30"/>
                <a:gd name="T26" fmla="*/ 22 w 29"/>
                <a:gd name="T27" fmla="*/ 3 h 30"/>
                <a:gd name="T28" fmla="*/ 19 w 29"/>
                <a:gd name="T29" fmla="*/ 1 h 30"/>
                <a:gd name="T30" fmla="*/ 16 w 29"/>
                <a:gd name="T31" fmla="*/ 0 h 30"/>
                <a:gd name="T32" fmla="*/ 13 w 29"/>
                <a:gd name="T33" fmla="*/ 0 h 30"/>
                <a:gd name="T34" fmla="*/ 11 w 29"/>
                <a:gd name="T35" fmla="*/ 0 h 30"/>
                <a:gd name="T36" fmla="*/ 8 w 29"/>
                <a:gd name="T37" fmla="*/ 0 h 30"/>
                <a:gd name="T38" fmla="*/ 5 w 29"/>
                <a:gd name="T39" fmla="*/ 0 h 30"/>
                <a:gd name="T40" fmla="*/ 4 w 29"/>
                <a:gd name="T41" fmla="*/ 2 h 30"/>
                <a:gd name="T42" fmla="*/ 2 w 29"/>
                <a:gd name="T43" fmla="*/ 4 h 30"/>
                <a:gd name="T44" fmla="*/ 0 w 29"/>
                <a:gd name="T45" fmla="*/ 6 h 30"/>
                <a:gd name="T46" fmla="*/ 0 w 29"/>
                <a:gd name="T47" fmla="*/ 8 h 30"/>
                <a:gd name="T48" fmla="*/ 0 w 29"/>
                <a:gd name="T49" fmla="*/ 11 h 30"/>
                <a:gd name="T50" fmla="*/ 0 w 29"/>
                <a:gd name="T51" fmla="*/ 14 h 30"/>
                <a:gd name="T52" fmla="*/ 0 w 29"/>
                <a:gd name="T53" fmla="*/ 17 h 30"/>
                <a:gd name="T54" fmla="*/ 2 w 29"/>
                <a:gd name="T55" fmla="*/ 20 h 30"/>
                <a:gd name="T56" fmla="*/ 4 w 29"/>
                <a:gd name="T57" fmla="*/ 22 h 30"/>
                <a:gd name="T58" fmla="*/ 5 w 29"/>
                <a:gd name="T59" fmla="*/ 24 h 30"/>
                <a:gd name="T60" fmla="*/ 8 w 29"/>
                <a:gd name="T61" fmla="*/ 26 h 30"/>
                <a:gd name="T62" fmla="*/ 11 w 29"/>
                <a:gd name="T63" fmla="*/ 28 h 30"/>
                <a:gd name="T64" fmla="*/ 13 w 29"/>
                <a:gd name="T6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42" name="Freeform 238"/>
            <p:cNvSpPr>
              <a:spLocks/>
            </p:cNvSpPr>
            <p:nvPr/>
          </p:nvSpPr>
          <p:spPr bwMode="auto">
            <a:xfrm>
              <a:off x="4076" y="1442"/>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3 h 29"/>
                <a:gd name="T28" fmla="*/ 20 w 30"/>
                <a:gd name="T29" fmla="*/ 1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5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43" name="Freeform 239"/>
            <p:cNvSpPr>
              <a:spLocks/>
            </p:cNvSpPr>
            <p:nvPr/>
          </p:nvSpPr>
          <p:spPr bwMode="auto">
            <a:xfrm>
              <a:off x="4217" y="1501"/>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4 h 29"/>
                <a:gd name="T28" fmla="*/ 20 w 30"/>
                <a:gd name="T29" fmla="*/ 2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6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44" name="Freeform 240"/>
            <p:cNvSpPr>
              <a:spLocks/>
            </p:cNvSpPr>
            <p:nvPr/>
          </p:nvSpPr>
          <p:spPr bwMode="auto">
            <a:xfrm>
              <a:off x="4089" y="1253"/>
              <a:ext cx="52" cy="96"/>
            </a:xfrm>
            <a:custGeom>
              <a:avLst/>
              <a:gdLst>
                <a:gd name="T0" fmla="*/ 9 w 52"/>
                <a:gd name="T1" fmla="*/ 0 h 96"/>
                <a:gd name="T2" fmla="*/ 8 w 52"/>
                <a:gd name="T3" fmla="*/ 0 h 96"/>
                <a:gd name="T4" fmla="*/ 7 w 52"/>
                <a:gd name="T5" fmla="*/ 3 h 96"/>
                <a:gd name="T6" fmla="*/ 6 w 52"/>
                <a:gd name="T7" fmla="*/ 7 h 96"/>
                <a:gd name="T8" fmla="*/ 5 w 52"/>
                <a:gd name="T9" fmla="*/ 12 h 96"/>
                <a:gd name="T10" fmla="*/ 3 w 52"/>
                <a:gd name="T11" fmla="*/ 18 h 96"/>
                <a:gd name="T12" fmla="*/ 1 w 52"/>
                <a:gd name="T13" fmla="*/ 25 h 96"/>
                <a:gd name="T14" fmla="*/ 0 w 52"/>
                <a:gd name="T15" fmla="*/ 33 h 96"/>
                <a:gd name="T16" fmla="*/ 0 w 52"/>
                <a:gd name="T17" fmla="*/ 40 h 96"/>
                <a:gd name="T18" fmla="*/ 0 w 52"/>
                <a:gd name="T19" fmla="*/ 47 h 96"/>
                <a:gd name="T20" fmla="*/ 1 w 52"/>
                <a:gd name="T21" fmla="*/ 54 h 96"/>
                <a:gd name="T22" fmla="*/ 5 w 52"/>
                <a:gd name="T23" fmla="*/ 61 h 96"/>
                <a:gd name="T24" fmla="*/ 9 w 52"/>
                <a:gd name="T25" fmla="*/ 68 h 96"/>
                <a:gd name="T26" fmla="*/ 13 w 52"/>
                <a:gd name="T27" fmla="*/ 74 h 96"/>
                <a:gd name="T28" fmla="*/ 17 w 52"/>
                <a:gd name="T29" fmla="*/ 79 h 96"/>
                <a:gd name="T30" fmla="*/ 20 w 52"/>
                <a:gd name="T31" fmla="*/ 84 h 96"/>
                <a:gd name="T32" fmla="*/ 22 w 52"/>
                <a:gd name="T33" fmla="*/ 89 h 96"/>
                <a:gd name="T34" fmla="*/ 24 w 52"/>
                <a:gd name="T35" fmla="*/ 92 h 96"/>
                <a:gd name="T36" fmla="*/ 28 w 52"/>
                <a:gd name="T37" fmla="*/ 94 h 96"/>
                <a:gd name="T38" fmla="*/ 33 w 52"/>
                <a:gd name="T39" fmla="*/ 95 h 96"/>
                <a:gd name="T40" fmla="*/ 38 w 52"/>
                <a:gd name="T41" fmla="*/ 95 h 96"/>
                <a:gd name="T42" fmla="*/ 43 w 52"/>
                <a:gd name="T43" fmla="*/ 94 h 96"/>
                <a:gd name="T44" fmla="*/ 46 w 52"/>
                <a:gd name="T45" fmla="*/ 93 h 96"/>
                <a:gd name="T46" fmla="*/ 50 w 52"/>
                <a:gd name="T47" fmla="*/ 92 h 96"/>
                <a:gd name="T48" fmla="*/ 51 w 52"/>
                <a:gd name="T49" fmla="*/ 91 h 96"/>
                <a:gd name="T50" fmla="*/ 50 w 52"/>
                <a:gd name="T51" fmla="*/ 91 h 96"/>
                <a:gd name="T52" fmla="*/ 48 w 52"/>
                <a:gd name="T53" fmla="*/ 91 h 96"/>
                <a:gd name="T54" fmla="*/ 46 w 52"/>
                <a:gd name="T55" fmla="*/ 91 h 96"/>
                <a:gd name="T56" fmla="*/ 44 w 52"/>
                <a:gd name="T57" fmla="*/ 90 h 96"/>
                <a:gd name="T58" fmla="*/ 40 w 52"/>
                <a:gd name="T59" fmla="*/ 89 h 96"/>
                <a:gd name="T60" fmla="*/ 38 w 52"/>
                <a:gd name="T61" fmla="*/ 88 h 96"/>
                <a:gd name="T62" fmla="*/ 35 w 52"/>
                <a:gd name="T63" fmla="*/ 85 h 96"/>
                <a:gd name="T64" fmla="*/ 34 w 52"/>
                <a:gd name="T65" fmla="*/ 83 h 96"/>
                <a:gd name="T66" fmla="*/ 30 w 52"/>
                <a:gd name="T67" fmla="*/ 78 h 96"/>
                <a:gd name="T68" fmla="*/ 27 w 52"/>
                <a:gd name="T69" fmla="*/ 74 h 96"/>
                <a:gd name="T70" fmla="*/ 22 w 52"/>
                <a:gd name="T71" fmla="*/ 68 h 96"/>
                <a:gd name="T72" fmla="*/ 17 w 52"/>
                <a:gd name="T73" fmla="*/ 61 h 96"/>
                <a:gd name="T74" fmla="*/ 11 w 52"/>
                <a:gd name="T75" fmla="*/ 53 h 96"/>
                <a:gd name="T76" fmla="*/ 8 w 52"/>
                <a:gd name="T77" fmla="*/ 46 h 96"/>
                <a:gd name="T78" fmla="*/ 5 w 52"/>
                <a:gd name="T79" fmla="*/ 36 h 96"/>
                <a:gd name="T80" fmla="*/ 6 w 52"/>
                <a:gd name="T81" fmla="*/ 28 h 96"/>
                <a:gd name="T82" fmla="*/ 8 w 52"/>
                <a:gd name="T83" fmla="*/ 22 h 96"/>
                <a:gd name="T84" fmla="*/ 10 w 52"/>
                <a:gd name="T85" fmla="*/ 17 h 96"/>
                <a:gd name="T86" fmla="*/ 11 w 52"/>
                <a:gd name="T87" fmla="*/ 13 h 96"/>
                <a:gd name="T88" fmla="*/ 12 w 52"/>
                <a:gd name="T89" fmla="*/ 10 h 96"/>
                <a:gd name="T90" fmla="*/ 13 w 52"/>
                <a:gd name="T91" fmla="*/ 7 h 96"/>
                <a:gd name="T92" fmla="*/ 14 w 52"/>
                <a:gd name="T93" fmla="*/ 5 h 96"/>
                <a:gd name="T94" fmla="*/ 14 w 52"/>
                <a:gd name="T95" fmla="*/ 4 h 96"/>
                <a:gd name="T96" fmla="*/ 15 w 52"/>
                <a:gd name="T97" fmla="*/ 4 h 96"/>
                <a:gd name="T98" fmla="*/ 9 w 52"/>
                <a:gd name="T9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 h="96">
                  <a:moveTo>
                    <a:pt x="9" y="0"/>
                  </a:moveTo>
                  <a:lnTo>
                    <a:pt x="8" y="0"/>
                  </a:lnTo>
                  <a:lnTo>
                    <a:pt x="7" y="3"/>
                  </a:lnTo>
                  <a:lnTo>
                    <a:pt x="6" y="7"/>
                  </a:lnTo>
                  <a:lnTo>
                    <a:pt x="5" y="12"/>
                  </a:lnTo>
                  <a:lnTo>
                    <a:pt x="3" y="18"/>
                  </a:lnTo>
                  <a:lnTo>
                    <a:pt x="1" y="25"/>
                  </a:lnTo>
                  <a:lnTo>
                    <a:pt x="0" y="33"/>
                  </a:lnTo>
                  <a:lnTo>
                    <a:pt x="0" y="40"/>
                  </a:lnTo>
                  <a:lnTo>
                    <a:pt x="0" y="47"/>
                  </a:lnTo>
                  <a:lnTo>
                    <a:pt x="1" y="54"/>
                  </a:lnTo>
                  <a:lnTo>
                    <a:pt x="5" y="61"/>
                  </a:lnTo>
                  <a:lnTo>
                    <a:pt x="9" y="68"/>
                  </a:lnTo>
                  <a:lnTo>
                    <a:pt x="13" y="74"/>
                  </a:lnTo>
                  <a:lnTo>
                    <a:pt x="17" y="79"/>
                  </a:lnTo>
                  <a:lnTo>
                    <a:pt x="20" y="84"/>
                  </a:lnTo>
                  <a:lnTo>
                    <a:pt x="22" y="89"/>
                  </a:lnTo>
                  <a:lnTo>
                    <a:pt x="24" y="92"/>
                  </a:lnTo>
                  <a:lnTo>
                    <a:pt x="28" y="94"/>
                  </a:lnTo>
                  <a:lnTo>
                    <a:pt x="33" y="95"/>
                  </a:lnTo>
                  <a:lnTo>
                    <a:pt x="38" y="95"/>
                  </a:lnTo>
                  <a:lnTo>
                    <a:pt x="43" y="94"/>
                  </a:lnTo>
                  <a:lnTo>
                    <a:pt x="46" y="93"/>
                  </a:lnTo>
                  <a:lnTo>
                    <a:pt x="50" y="92"/>
                  </a:lnTo>
                  <a:lnTo>
                    <a:pt x="51" y="91"/>
                  </a:lnTo>
                  <a:lnTo>
                    <a:pt x="50" y="91"/>
                  </a:lnTo>
                  <a:lnTo>
                    <a:pt x="48" y="91"/>
                  </a:lnTo>
                  <a:lnTo>
                    <a:pt x="46" y="91"/>
                  </a:lnTo>
                  <a:lnTo>
                    <a:pt x="44" y="90"/>
                  </a:lnTo>
                  <a:lnTo>
                    <a:pt x="40" y="89"/>
                  </a:lnTo>
                  <a:lnTo>
                    <a:pt x="38" y="88"/>
                  </a:lnTo>
                  <a:lnTo>
                    <a:pt x="35" y="85"/>
                  </a:lnTo>
                  <a:lnTo>
                    <a:pt x="34" y="83"/>
                  </a:lnTo>
                  <a:lnTo>
                    <a:pt x="30" y="78"/>
                  </a:lnTo>
                  <a:lnTo>
                    <a:pt x="27" y="74"/>
                  </a:lnTo>
                  <a:lnTo>
                    <a:pt x="22" y="68"/>
                  </a:lnTo>
                  <a:lnTo>
                    <a:pt x="17" y="61"/>
                  </a:lnTo>
                  <a:lnTo>
                    <a:pt x="11" y="53"/>
                  </a:lnTo>
                  <a:lnTo>
                    <a:pt x="8" y="46"/>
                  </a:lnTo>
                  <a:lnTo>
                    <a:pt x="5" y="36"/>
                  </a:lnTo>
                  <a:lnTo>
                    <a:pt x="6" y="28"/>
                  </a:lnTo>
                  <a:lnTo>
                    <a:pt x="8" y="22"/>
                  </a:lnTo>
                  <a:lnTo>
                    <a:pt x="10" y="17"/>
                  </a:lnTo>
                  <a:lnTo>
                    <a:pt x="11" y="13"/>
                  </a:lnTo>
                  <a:lnTo>
                    <a:pt x="12" y="10"/>
                  </a:lnTo>
                  <a:lnTo>
                    <a:pt x="13" y="7"/>
                  </a:lnTo>
                  <a:lnTo>
                    <a:pt x="14" y="5"/>
                  </a:lnTo>
                  <a:lnTo>
                    <a:pt x="14" y="4"/>
                  </a:lnTo>
                  <a:lnTo>
                    <a:pt x="15" y="4"/>
                  </a:lnTo>
                  <a:lnTo>
                    <a:pt x="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45" name="Freeform 241"/>
            <p:cNvSpPr>
              <a:spLocks/>
            </p:cNvSpPr>
            <p:nvPr/>
          </p:nvSpPr>
          <p:spPr bwMode="auto">
            <a:xfrm>
              <a:off x="4075" y="1311"/>
              <a:ext cx="182" cy="103"/>
            </a:xfrm>
            <a:custGeom>
              <a:avLst/>
              <a:gdLst>
                <a:gd name="T0" fmla="*/ 22 w 182"/>
                <a:gd name="T1" fmla="*/ 78 h 103"/>
                <a:gd name="T2" fmla="*/ 154 w 182"/>
                <a:gd name="T3" fmla="*/ 102 h 103"/>
                <a:gd name="T4" fmla="*/ 155 w 182"/>
                <a:gd name="T5" fmla="*/ 101 h 103"/>
                <a:gd name="T6" fmla="*/ 158 w 182"/>
                <a:gd name="T7" fmla="*/ 98 h 103"/>
                <a:gd name="T8" fmla="*/ 164 w 182"/>
                <a:gd name="T9" fmla="*/ 95 h 103"/>
                <a:gd name="T10" fmla="*/ 169 w 182"/>
                <a:gd name="T11" fmla="*/ 90 h 103"/>
                <a:gd name="T12" fmla="*/ 174 w 182"/>
                <a:gd name="T13" fmla="*/ 85 h 103"/>
                <a:gd name="T14" fmla="*/ 178 w 182"/>
                <a:gd name="T15" fmla="*/ 80 h 103"/>
                <a:gd name="T16" fmla="*/ 181 w 182"/>
                <a:gd name="T17" fmla="*/ 75 h 103"/>
                <a:gd name="T18" fmla="*/ 181 w 182"/>
                <a:gd name="T19" fmla="*/ 71 h 103"/>
                <a:gd name="T20" fmla="*/ 180 w 182"/>
                <a:gd name="T21" fmla="*/ 65 h 103"/>
                <a:gd name="T22" fmla="*/ 179 w 182"/>
                <a:gd name="T23" fmla="*/ 61 h 103"/>
                <a:gd name="T24" fmla="*/ 178 w 182"/>
                <a:gd name="T25" fmla="*/ 56 h 103"/>
                <a:gd name="T26" fmla="*/ 176 w 182"/>
                <a:gd name="T27" fmla="*/ 53 h 103"/>
                <a:gd name="T28" fmla="*/ 175 w 182"/>
                <a:gd name="T29" fmla="*/ 51 h 103"/>
                <a:gd name="T30" fmla="*/ 171 w 182"/>
                <a:gd name="T31" fmla="*/ 48 h 103"/>
                <a:gd name="T32" fmla="*/ 165 w 182"/>
                <a:gd name="T33" fmla="*/ 46 h 103"/>
                <a:gd name="T34" fmla="*/ 158 w 182"/>
                <a:gd name="T35" fmla="*/ 44 h 103"/>
                <a:gd name="T36" fmla="*/ 149 w 182"/>
                <a:gd name="T37" fmla="*/ 41 h 103"/>
                <a:gd name="T38" fmla="*/ 141 w 182"/>
                <a:gd name="T39" fmla="*/ 35 h 103"/>
                <a:gd name="T40" fmla="*/ 134 w 182"/>
                <a:gd name="T41" fmla="*/ 28 h 103"/>
                <a:gd name="T42" fmla="*/ 125 w 182"/>
                <a:gd name="T43" fmla="*/ 20 h 103"/>
                <a:gd name="T44" fmla="*/ 117 w 182"/>
                <a:gd name="T45" fmla="*/ 12 h 103"/>
                <a:gd name="T46" fmla="*/ 108 w 182"/>
                <a:gd name="T47" fmla="*/ 6 h 103"/>
                <a:gd name="T48" fmla="*/ 99 w 182"/>
                <a:gd name="T49" fmla="*/ 1 h 103"/>
                <a:gd name="T50" fmla="*/ 88 w 182"/>
                <a:gd name="T51" fmla="*/ 0 h 103"/>
                <a:gd name="T52" fmla="*/ 76 w 182"/>
                <a:gd name="T53" fmla="*/ 0 h 103"/>
                <a:gd name="T54" fmla="*/ 62 w 182"/>
                <a:gd name="T55" fmla="*/ 4 h 103"/>
                <a:gd name="T56" fmla="*/ 49 w 182"/>
                <a:gd name="T57" fmla="*/ 8 h 103"/>
                <a:gd name="T58" fmla="*/ 36 w 182"/>
                <a:gd name="T59" fmla="*/ 14 h 103"/>
                <a:gd name="T60" fmla="*/ 25 w 182"/>
                <a:gd name="T61" fmla="*/ 20 h 103"/>
                <a:gd name="T62" fmla="*/ 15 w 182"/>
                <a:gd name="T63" fmla="*/ 26 h 103"/>
                <a:gd name="T64" fmla="*/ 8 w 182"/>
                <a:gd name="T65" fmla="*/ 32 h 103"/>
                <a:gd name="T66" fmla="*/ 5 w 182"/>
                <a:gd name="T67" fmla="*/ 36 h 103"/>
                <a:gd name="T68" fmla="*/ 3 w 182"/>
                <a:gd name="T69" fmla="*/ 39 h 103"/>
                <a:gd name="T70" fmla="*/ 2 w 182"/>
                <a:gd name="T71" fmla="*/ 43 h 103"/>
                <a:gd name="T72" fmla="*/ 0 w 182"/>
                <a:gd name="T73" fmla="*/ 46 h 103"/>
                <a:gd name="T74" fmla="*/ 0 w 182"/>
                <a:gd name="T75" fmla="*/ 50 h 103"/>
                <a:gd name="T76" fmla="*/ 0 w 182"/>
                <a:gd name="T77" fmla="*/ 52 h 103"/>
                <a:gd name="T78" fmla="*/ 0 w 182"/>
                <a:gd name="T79" fmla="*/ 55 h 103"/>
                <a:gd name="T80" fmla="*/ 1 w 182"/>
                <a:gd name="T81" fmla="*/ 57 h 103"/>
                <a:gd name="T82" fmla="*/ 3 w 182"/>
                <a:gd name="T83" fmla="*/ 60 h 103"/>
                <a:gd name="T84" fmla="*/ 5 w 182"/>
                <a:gd name="T85" fmla="*/ 63 h 103"/>
                <a:gd name="T86" fmla="*/ 8 w 182"/>
                <a:gd name="T87" fmla="*/ 66 h 103"/>
                <a:gd name="T88" fmla="*/ 11 w 182"/>
                <a:gd name="T89" fmla="*/ 68 h 103"/>
                <a:gd name="T90" fmla="*/ 14 w 182"/>
                <a:gd name="T91" fmla="*/ 72 h 103"/>
                <a:gd name="T92" fmla="*/ 16 w 182"/>
                <a:gd name="T93" fmla="*/ 74 h 103"/>
                <a:gd name="T94" fmla="*/ 19 w 182"/>
                <a:gd name="T95" fmla="*/ 76 h 103"/>
                <a:gd name="T96" fmla="*/ 21 w 182"/>
                <a:gd name="T97" fmla="*/ 78 h 103"/>
                <a:gd name="T98" fmla="*/ 22 w 182"/>
                <a:gd name="T99" fmla="*/ 7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2" h="103">
                  <a:moveTo>
                    <a:pt x="22" y="78"/>
                  </a:moveTo>
                  <a:lnTo>
                    <a:pt x="154" y="102"/>
                  </a:lnTo>
                  <a:lnTo>
                    <a:pt x="155" y="101"/>
                  </a:lnTo>
                  <a:lnTo>
                    <a:pt x="158" y="98"/>
                  </a:lnTo>
                  <a:lnTo>
                    <a:pt x="164" y="95"/>
                  </a:lnTo>
                  <a:lnTo>
                    <a:pt x="169" y="90"/>
                  </a:lnTo>
                  <a:lnTo>
                    <a:pt x="174" y="85"/>
                  </a:lnTo>
                  <a:lnTo>
                    <a:pt x="178" y="80"/>
                  </a:lnTo>
                  <a:lnTo>
                    <a:pt x="181" y="75"/>
                  </a:lnTo>
                  <a:lnTo>
                    <a:pt x="181" y="71"/>
                  </a:lnTo>
                  <a:lnTo>
                    <a:pt x="180" y="65"/>
                  </a:lnTo>
                  <a:lnTo>
                    <a:pt x="179" y="61"/>
                  </a:lnTo>
                  <a:lnTo>
                    <a:pt x="178" y="56"/>
                  </a:lnTo>
                  <a:lnTo>
                    <a:pt x="176" y="53"/>
                  </a:lnTo>
                  <a:lnTo>
                    <a:pt x="175" y="51"/>
                  </a:lnTo>
                  <a:lnTo>
                    <a:pt x="171" y="48"/>
                  </a:lnTo>
                  <a:lnTo>
                    <a:pt x="165" y="46"/>
                  </a:lnTo>
                  <a:lnTo>
                    <a:pt x="158" y="44"/>
                  </a:lnTo>
                  <a:lnTo>
                    <a:pt x="149" y="41"/>
                  </a:lnTo>
                  <a:lnTo>
                    <a:pt x="141" y="35"/>
                  </a:lnTo>
                  <a:lnTo>
                    <a:pt x="134" y="28"/>
                  </a:lnTo>
                  <a:lnTo>
                    <a:pt x="125" y="20"/>
                  </a:lnTo>
                  <a:lnTo>
                    <a:pt x="117" y="12"/>
                  </a:lnTo>
                  <a:lnTo>
                    <a:pt x="108" y="6"/>
                  </a:lnTo>
                  <a:lnTo>
                    <a:pt x="99" y="1"/>
                  </a:lnTo>
                  <a:lnTo>
                    <a:pt x="88" y="0"/>
                  </a:lnTo>
                  <a:lnTo>
                    <a:pt x="76" y="0"/>
                  </a:lnTo>
                  <a:lnTo>
                    <a:pt x="62" y="4"/>
                  </a:lnTo>
                  <a:lnTo>
                    <a:pt x="49" y="8"/>
                  </a:lnTo>
                  <a:lnTo>
                    <a:pt x="36" y="14"/>
                  </a:lnTo>
                  <a:lnTo>
                    <a:pt x="25" y="20"/>
                  </a:lnTo>
                  <a:lnTo>
                    <a:pt x="15" y="26"/>
                  </a:lnTo>
                  <a:lnTo>
                    <a:pt x="8" y="32"/>
                  </a:lnTo>
                  <a:lnTo>
                    <a:pt x="5" y="36"/>
                  </a:lnTo>
                  <a:lnTo>
                    <a:pt x="3" y="39"/>
                  </a:lnTo>
                  <a:lnTo>
                    <a:pt x="2" y="43"/>
                  </a:lnTo>
                  <a:lnTo>
                    <a:pt x="0" y="46"/>
                  </a:lnTo>
                  <a:lnTo>
                    <a:pt x="0" y="50"/>
                  </a:lnTo>
                  <a:lnTo>
                    <a:pt x="0" y="52"/>
                  </a:lnTo>
                  <a:lnTo>
                    <a:pt x="0" y="55"/>
                  </a:lnTo>
                  <a:lnTo>
                    <a:pt x="1" y="57"/>
                  </a:lnTo>
                  <a:lnTo>
                    <a:pt x="3" y="60"/>
                  </a:lnTo>
                  <a:lnTo>
                    <a:pt x="5" y="63"/>
                  </a:lnTo>
                  <a:lnTo>
                    <a:pt x="8" y="66"/>
                  </a:lnTo>
                  <a:lnTo>
                    <a:pt x="11" y="68"/>
                  </a:lnTo>
                  <a:lnTo>
                    <a:pt x="14" y="72"/>
                  </a:lnTo>
                  <a:lnTo>
                    <a:pt x="16" y="74"/>
                  </a:lnTo>
                  <a:lnTo>
                    <a:pt x="19" y="76"/>
                  </a:lnTo>
                  <a:lnTo>
                    <a:pt x="21" y="78"/>
                  </a:lnTo>
                  <a:lnTo>
                    <a:pt x="22" y="7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46" name="Freeform 242"/>
            <p:cNvSpPr>
              <a:spLocks/>
            </p:cNvSpPr>
            <p:nvPr/>
          </p:nvSpPr>
          <p:spPr bwMode="auto">
            <a:xfrm>
              <a:off x="4020" y="1187"/>
              <a:ext cx="682" cy="242"/>
            </a:xfrm>
            <a:custGeom>
              <a:avLst/>
              <a:gdLst>
                <a:gd name="T0" fmla="*/ 475 w 682"/>
                <a:gd name="T1" fmla="*/ 0 h 242"/>
                <a:gd name="T2" fmla="*/ 0 w 682"/>
                <a:gd name="T3" fmla="*/ 129 h 242"/>
                <a:gd name="T4" fmla="*/ 236 w 682"/>
                <a:gd name="T5" fmla="*/ 241 h 242"/>
                <a:gd name="T6" fmla="*/ 681 w 682"/>
                <a:gd name="T7" fmla="*/ 129 h 242"/>
                <a:gd name="T8" fmla="*/ 475 w 682"/>
                <a:gd name="T9" fmla="*/ 0 h 242"/>
              </a:gdLst>
              <a:ahLst/>
              <a:cxnLst>
                <a:cxn ang="0">
                  <a:pos x="T0" y="T1"/>
                </a:cxn>
                <a:cxn ang="0">
                  <a:pos x="T2" y="T3"/>
                </a:cxn>
                <a:cxn ang="0">
                  <a:pos x="T4" y="T5"/>
                </a:cxn>
                <a:cxn ang="0">
                  <a:pos x="T6" y="T7"/>
                </a:cxn>
                <a:cxn ang="0">
                  <a:pos x="T8" y="T9"/>
                </a:cxn>
              </a:cxnLst>
              <a:rect l="0" t="0" r="r" b="b"/>
              <a:pathLst>
                <a:path w="682" h="242">
                  <a:moveTo>
                    <a:pt x="475" y="0"/>
                  </a:moveTo>
                  <a:lnTo>
                    <a:pt x="0" y="129"/>
                  </a:lnTo>
                  <a:lnTo>
                    <a:pt x="236" y="241"/>
                  </a:lnTo>
                  <a:lnTo>
                    <a:pt x="681" y="129"/>
                  </a:lnTo>
                  <a:lnTo>
                    <a:pt x="475"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47" name="Freeform 243"/>
            <p:cNvSpPr>
              <a:spLocks/>
            </p:cNvSpPr>
            <p:nvPr/>
          </p:nvSpPr>
          <p:spPr bwMode="auto">
            <a:xfrm>
              <a:off x="4106" y="1070"/>
              <a:ext cx="198" cy="213"/>
            </a:xfrm>
            <a:custGeom>
              <a:avLst/>
              <a:gdLst>
                <a:gd name="T0" fmla="*/ 29 w 198"/>
                <a:gd name="T1" fmla="*/ 20 h 213"/>
                <a:gd name="T2" fmla="*/ 36 w 198"/>
                <a:gd name="T3" fmla="*/ 33 h 213"/>
                <a:gd name="T4" fmla="*/ 45 w 198"/>
                <a:gd name="T5" fmla="*/ 54 h 213"/>
                <a:gd name="T6" fmla="*/ 54 w 198"/>
                <a:gd name="T7" fmla="*/ 73 h 213"/>
                <a:gd name="T8" fmla="*/ 58 w 198"/>
                <a:gd name="T9" fmla="*/ 88 h 213"/>
                <a:gd name="T10" fmla="*/ 64 w 198"/>
                <a:gd name="T11" fmla="*/ 103 h 213"/>
                <a:gd name="T12" fmla="*/ 70 w 198"/>
                <a:gd name="T13" fmla="*/ 117 h 213"/>
                <a:gd name="T14" fmla="*/ 77 w 198"/>
                <a:gd name="T15" fmla="*/ 128 h 213"/>
                <a:gd name="T16" fmla="*/ 84 w 198"/>
                <a:gd name="T17" fmla="*/ 133 h 213"/>
                <a:gd name="T18" fmla="*/ 105 w 198"/>
                <a:gd name="T19" fmla="*/ 148 h 213"/>
                <a:gd name="T20" fmla="*/ 129 w 198"/>
                <a:gd name="T21" fmla="*/ 167 h 213"/>
                <a:gd name="T22" fmla="*/ 146 w 198"/>
                <a:gd name="T23" fmla="*/ 181 h 213"/>
                <a:gd name="T24" fmla="*/ 149 w 198"/>
                <a:gd name="T25" fmla="*/ 184 h 213"/>
                <a:gd name="T26" fmla="*/ 152 w 198"/>
                <a:gd name="T27" fmla="*/ 183 h 213"/>
                <a:gd name="T28" fmla="*/ 157 w 198"/>
                <a:gd name="T29" fmla="*/ 182 h 213"/>
                <a:gd name="T30" fmla="*/ 163 w 198"/>
                <a:gd name="T31" fmla="*/ 183 h 213"/>
                <a:gd name="T32" fmla="*/ 169 w 198"/>
                <a:gd name="T33" fmla="*/ 185 h 213"/>
                <a:gd name="T34" fmla="*/ 178 w 198"/>
                <a:gd name="T35" fmla="*/ 189 h 213"/>
                <a:gd name="T36" fmla="*/ 187 w 198"/>
                <a:gd name="T37" fmla="*/ 195 h 213"/>
                <a:gd name="T38" fmla="*/ 195 w 198"/>
                <a:gd name="T39" fmla="*/ 201 h 213"/>
                <a:gd name="T40" fmla="*/ 197 w 198"/>
                <a:gd name="T41" fmla="*/ 206 h 213"/>
                <a:gd name="T42" fmla="*/ 193 w 198"/>
                <a:gd name="T43" fmla="*/ 210 h 213"/>
                <a:gd name="T44" fmla="*/ 184 w 198"/>
                <a:gd name="T45" fmla="*/ 212 h 213"/>
                <a:gd name="T46" fmla="*/ 173 w 198"/>
                <a:gd name="T47" fmla="*/ 211 h 213"/>
                <a:gd name="T48" fmla="*/ 161 w 198"/>
                <a:gd name="T49" fmla="*/ 207 h 213"/>
                <a:gd name="T50" fmla="*/ 153 w 198"/>
                <a:gd name="T51" fmla="*/ 204 h 213"/>
                <a:gd name="T52" fmla="*/ 148 w 198"/>
                <a:gd name="T53" fmla="*/ 202 h 213"/>
                <a:gd name="T54" fmla="*/ 145 w 198"/>
                <a:gd name="T55" fmla="*/ 202 h 213"/>
                <a:gd name="T56" fmla="*/ 140 w 198"/>
                <a:gd name="T57" fmla="*/ 202 h 213"/>
                <a:gd name="T58" fmla="*/ 126 w 198"/>
                <a:gd name="T59" fmla="*/ 197 h 213"/>
                <a:gd name="T60" fmla="*/ 106 w 198"/>
                <a:gd name="T61" fmla="*/ 189 h 213"/>
                <a:gd name="T62" fmla="*/ 89 w 198"/>
                <a:gd name="T63" fmla="*/ 179 h 213"/>
                <a:gd name="T64" fmla="*/ 77 w 198"/>
                <a:gd name="T65" fmla="*/ 171 h 213"/>
                <a:gd name="T66" fmla="*/ 61 w 198"/>
                <a:gd name="T67" fmla="*/ 157 h 213"/>
                <a:gd name="T68" fmla="*/ 45 w 198"/>
                <a:gd name="T69" fmla="*/ 139 h 213"/>
                <a:gd name="T70" fmla="*/ 29 w 198"/>
                <a:gd name="T71" fmla="*/ 119 h 213"/>
                <a:gd name="T72" fmla="*/ 18 w 198"/>
                <a:gd name="T73" fmla="*/ 99 h 213"/>
                <a:gd name="T74" fmla="*/ 12 w 198"/>
                <a:gd name="T75" fmla="*/ 78 h 213"/>
                <a:gd name="T76" fmla="*/ 9 w 198"/>
                <a:gd name="T77" fmla="*/ 59 h 213"/>
                <a:gd name="T78" fmla="*/ 7 w 198"/>
                <a:gd name="T79" fmla="*/ 44 h 213"/>
                <a:gd name="T80" fmla="*/ 6 w 198"/>
                <a:gd name="T81" fmla="*/ 33 h 213"/>
                <a:gd name="T82" fmla="*/ 4 w 198"/>
                <a:gd name="T83" fmla="*/ 22 h 213"/>
                <a:gd name="T84" fmla="*/ 1 w 198"/>
                <a:gd name="T85" fmla="*/ 11 h 213"/>
                <a:gd name="T86" fmla="*/ 0 w 198"/>
                <a:gd name="T87" fmla="*/ 2 h 213"/>
                <a:gd name="T88" fmla="*/ 28 w 198"/>
                <a:gd name="T89" fmla="*/ 1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8" h="213">
                  <a:moveTo>
                    <a:pt x="28" y="17"/>
                  </a:moveTo>
                  <a:lnTo>
                    <a:pt x="29" y="20"/>
                  </a:lnTo>
                  <a:lnTo>
                    <a:pt x="32" y="25"/>
                  </a:lnTo>
                  <a:lnTo>
                    <a:pt x="36" y="33"/>
                  </a:lnTo>
                  <a:lnTo>
                    <a:pt x="40" y="43"/>
                  </a:lnTo>
                  <a:lnTo>
                    <a:pt x="45" y="54"/>
                  </a:lnTo>
                  <a:lnTo>
                    <a:pt x="50" y="64"/>
                  </a:lnTo>
                  <a:lnTo>
                    <a:pt x="54" y="73"/>
                  </a:lnTo>
                  <a:lnTo>
                    <a:pt x="56" y="81"/>
                  </a:lnTo>
                  <a:lnTo>
                    <a:pt x="58" y="88"/>
                  </a:lnTo>
                  <a:lnTo>
                    <a:pt x="61" y="94"/>
                  </a:lnTo>
                  <a:lnTo>
                    <a:pt x="64" y="103"/>
                  </a:lnTo>
                  <a:lnTo>
                    <a:pt x="67" y="111"/>
                  </a:lnTo>
                  <a:lnTo>
                    <a:pt x="70" y="117"/>
                  </a:lnTo>
                  <a:lnTo>
                    <a:pt x="73" y="123"/>
                  </a:lnTo>
                  <a:lnTo>
                    <a:pt x="77" y="128"/>
                  </a:lnTo>
                  <a:lnTo>
                    <a:pt x="79" y="129"/>
                  </a:lnTo>
                  <a:lnTo>
                    <a:pt x="84" y="133"/>
                  </a:lnTo>
                  <a:lnTo>
                    <a:pt x="94" y="139"/>
                  </a:lnTo>
                  <a:lnTo>
                    <a:pt x="105" y="148"/>
                  </a:lnTo>
                  <a:lnTo>
                    <a:pt x="117" y="157"/>
                  </a:lnTo>
                  <a:lnTo>
                    <a:pt x="129" y="167"/>
                  </a:lnTo>
                  <a:lnTo>
                    <a:pt x="139" y="175"/>
                  </a:lnTo>
                  <a:lnTo>
                    <a:pt x="146" y="181"/>
                  </a:lnTo>
                  <a:lnTo>
                    <a:pt x="149" y="184"/>
                  </a:lnTo>
                  <a:lnTo>
                    <a:pt x="149" y="184"/>
                  </a:lnTo>
                  <a:lnTo>
                    <a:pt x="151" y="183"/>
                  </a:lnTo>
                  <a:lnTo>
                    <a:pt x="152" y="183"/>
                  </a:lnTo>
                  <a:lnTo>
                    <a:pt x="155" y="182"/>
                  </a:lnTo>
                  <a:lnTo>
                    <a:pt x="157" y="182"/>
                  </a:lnTo>
                  <a:lnTo>
                    <a:pt x="160" y="182"/>
                  </a:lnTo>
                  <a:lnTo>
                    <a:pt x="163" y="183"/>
                  </a:lnTo>
                  <a:lnTo>
                    <a:pt x="166" y="184"/>
                  </a:lnTo>
                  <a:lnTo>
                    <a:pt x="169" y="185"/>
                  </a:lnTo>
                  <a:lnTo>
                    <a:pt x="174" y="187"/>
                  </a:lnTo>
                  <a:lnTo>
                    <a:pt x="178" y="189"/>
                  </a:lnTo>
                  <a:lnTo>
                    <a:pt x="183" y="192"/>
                  </a:lnTo>
                  <a:lnTo>
                    <a:pt x="187" y="195"/>
                  </a:lnTo>
                  <a:lnTo>
                    <a:pt x="191" y="198"/>
                  </a:lnTo>
                  <a:lnTo>
                    <a:pt x="195" y="201"/>
                  </a:lnTo>
                  <a:lnTo>
                    <a:pt x="197" y="205"/>
                  </a:lnTo>
                  <a:lnTo>
                    <a:pt x="197" y="206"/>
                  </a:lnTo>
                  <a:lnTo>
                    <a:pt x="196" y="209"/>
                  </a:lnTo>
                  <a:lnTo>
                    <a:pt x="193" y="210"/>
                  </a:lnTo>
                  <a:lnTo>
                    <a:pt x="189" y="211"/>
                  </a:lnTo>
                  <a:lnTo>
                    <a:pt x="184" y="212"/>
                  </a:lnTo>
                  <a:lnTo>
                    <a:pt x="179" y="212"/>
                  </a:lnTo>
                  <a:lnTo>
                    <a:pt x="173" y="211"/>
                  </a:lnTo>
                  <a:lnTo>
                    <a:pt x="167" y="209"/>
                  </a:lnTo>
                  <a:lnTo>
                    <a:pt x="161" y="207"/>
                  </a:lnTo>
                  <a:lnTo>
                    <a:pt x="157" y="206"/>
                  </a:lnTo>
                  <a:lnTo>
                    <a:pt x="153" y="204"/>
                  </a:lnTo>
                  <a:lnTo>
                    <a:pt x="151" y="203"/>
                  </a:lnTo>
                  <a:lnTo>
                    <a:pt x="148" y="202"/>
                  </a:lnTo>
                  <a:lnTo>
                    <a:pt x="146" y="202"/>
                  </a:lnTo>
                  <a:lnTo>
                    <a:pt x="145" y="202"/>
                  </a:lnTo>
                  <a:lnTo>
                    <a:pt x="143" y="202"/>
                  </a:lnTo>
                  <a:lnTo>
                    <a:pt x="140" y="202"/>
                  </a:lnTo>
                  <a:lnTo>
                    <a:pt x="134" y="200"/>
                  </a:lnTo>
                  <a:lnTo>
                    <a:pt x="126" y="197"/>
                  </a:lnTo>
                  <a:lnTo>
                    <a:pt x="117" y="193"/>
                  </a:lnTo>
                  <a:lnTo>
                    <a:pt x="106" y="189"/>
                  </a:lnTo>
                  <a:lnTo>
                    <a:pt x="97" y="184"/>
                  </a:lnTo>
                  <a:lnTo>
                    <a:pt x="89" y="179"/>
                  </a:lnTo>
                  <a:lnTo>
                    <a:pt x="83" y="175"/>
                  </a:lnTo>
                  <a:lnTo>
                    <a:pt x="77" y="171"/>
                  </a:lnTo>
                  <a:lnTo>
                    <a:pt x="69" y="165"/>
                  </a:lnTo>
                  <a:lnTo>
                    <a:pt x="61" y="157"/>
                  </a:lnTo>
                  <a:lnTo>
                    <a:pt x="53" y="149"/>
                  </a:lnTo>
                  <a:lnTo>
                    <a:pt x="45" y="139"/>
                  </a:lnTo>
                  <a:lnTo>
                    <a:pt x="36" y="129"/>
                  </a:lnTo>
                  <a:lnTo>
                    <a:pt x="29" y="119"/>
                  </a:lnTo>
                  <a:lnTo>
                    <a:pt x="23" y="109"/>
                  </a:lnTo>
                  <a:lnTo>
                    <a:pt x="18" y="99"/>
                  </a:lnTo>
                  <a:lnTo>
                    <a:pt x="15" y="88"/>
                  </a:lnTo>
                  <a:lnTo>
                    <a:pt x="12" y="78"/>
                  </a:lnTo>
                  <a:lnTo>
                    <a:pt x="10" y="68"/>
                  </a:lnTo>
                  <a:lnTo>
                    <a:pt x="9" y="59"/>
                  </a:lnTo>
                  <a:lnTo>
                    <a:pt x="7" y="50"/>
                  </a:lnTo>
                  <a:lnTo>
                    <a:pt x="7" y="44"/>
                  </a:lnTo>
                  <a:lnTo>
                    <a:pt x="7" y="38"/>
                  </a:lnTo>
                  <a:lnTo>
                    <a:pt x="6" y="33"/>
                  </a:lnTo>
                  <a:lnTo>
                    <a:pt x="5" y="27"/>
                  </a:lnTo>
                  <a:lnTo>
                    <a:pt x="4" y="22"/>
                  </a:lnTo>
                  <a:lnTo>
                    <a:pt x="2" y="16"/>
                  </a:lnTo>
                  <a:lnTo>
                    <a:pt x="1" y="11"/>
                  </a:lnTo>
                  <a:lnTo>
                    <a:pt x="0" y="6"/>
                  </a:lnTo>
                  <a:lnTo>
                    <a:pt x="0" y="2"/>
                  </a:lnTo>
                  <a:lnTo>
                    <a:pt x="0" y="0"/>
                  </a:lnTo>
                  <a:lnTo>
                    <a:pt x="2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48" name="Freeform 244"/>
            <p:cNvSpPr>
              <a:spLocks/>
            </p:cNvSpPr>
            <p:nvPr/>
          </p:nvSpPr>
          <p:spPr bwMode="auto">
            <a:xfrm>
              <a:off x="4097" y="1068"/>
              <a:ext cx="213" cy="211"/>
            </a:xfrm>
            <a:custGeom>
              <a:avLst/>
              <a:gdLst>
                <a:gd name="T0" fmla="*/ 39 w 213"/>
                <a:gd name="T1" fmla="*/ 19 h 211"/>
                <a:gd name="T2" fmla="*/ 44 w 213"/>
                <a:gd name="T3" fmla="*/ 32 h 211"/>
                <a:gd name="T4" fmla="*/ 51 w 213"/>
                <a:gd name="T5" fmla="*/ 51 h 211"/>
                <a:gd name="T6" fmla="*/ 57 w 213"/>
                <a:gd name="T7" fmla="*/ 71 h 211"/>
                <a:gd name="T8" fmla="*/ 62 w 213"/>
                <a:gd name="T9" fmla="*/ 85 h 211"/>
                <a:gd name="T10" fmla="*/ 70 w 213"/>
                <a:gd name="T11" fmla="*/ 101 h 211"/>
                <a:gd name="T12" fmla="*/ 81 w 213"/>
                <a:gd name="T13" fmla="*/ 115 h 211"/>
                <a:gd name="T14" fmla="*/ 91 w 213"/>
                <a:gd name="T15" fmla="*/ 125 h 211"/>
                <a:gd name="T16" fmla="*/ 99 w 213"/>
                <a:gd name="T17" fmla="*/ 130 h 211"/>
                <a:gd name="T18" fmla="*/ 120 w 213"/>
                <a:gd name="T19" fmla="*/ 146 h 211"/>
                <a:gd name="T20" fmla="*/ 143 w 213"/>
                <a:gd name="T21" fmla="*/ 165 h 211"/>
                <a:gd name="T22" fmla="*/ 160 w 213"/>
                <a:gd name="T23" fmla="*/ 180 h 211"/>
                <a:gd name="T24" fmla="*/ 164 w 213"/>
                <a:gd name="T25" fmla="*/ 181 h 211"/>
                <a:gd name="T26" fmla="*/ 167 w 213"/>
                <a:gd name="T27" fmla="*/ 181 h 211"/>
                <a:gd name="T28" fmla="*/ 172 w 213"/>
                <a:gd name="T29" fmla="*/ 181 h 211"/>
                <a:gd name="T30" fmla="*/ 177 w 213"/>
                <a:gd name="T31" fmla="*/ 181 h 211"/>
                <a:gd name="T32" fmla="*/ 184 w 213"/>
                <a:gd name="T33" fmla="*/ 183 h 211"/>
                <a:gd name="T34" fmla="*/ 193 w 213"/>
                <a:gd name="T35" fmla="*/ 187 h 211"/>
                <a:gd name="T36" fmla="*/ 202 w 213"/>
                <a:gd name="T37" fmla="*/ 193 h 211"/>
                <a:gd name="T38" fmla="*/ 210 w 213"/>
                <a:gd name="T39" fmla="*/ 199 h 211"/>
                <a:gd name="T40" fmla="*/ 212 w 213"/>
                <a:gd name="T41" fmla="*/ 205 h 211"/>
                <a:gd name="T42" fmla="*/ 207 w 213"/>
                <a:gd name="T43" fmla="*/ 209 h 211"/>
                <a:gd name="T44" fmla="*/ 199 w 213"/>
                <a:gd name="T45" fmla="*/ 210 h 211"/>
                <a:gd name="T46" fmla="*/ 188 w 213"/>
                <a:gd name="T47" fmla="*/ 209 h 211"/>
                <a:gd name="T48" fmla="*/ 176 w 213"/>
                <a:gd name="T49" fmla="*/ 205 h 211"/>
                <a:gd name="T50" fmla="*/ 168 w 213"/>
                <a:gd name="T51" fmla="*/ 202 h 211"/>
                <a:gd name="T52" fmla="*/ 163 w 213"/>
                <a:gd name="T53" fmla="*/ 200 h 211"/>
                <a:gd name="T54" fmla="*/ 160 w 213"/>
                <a:gd name="T55" fmla="*/ 200 h 211"/>
                <a:gd name="T56" fmla="*/ 154 w 213"/>
                <a:gd name="T57" fmla="*/ 200 h 211"/>
                <a:gd name="T58" fmla="*/ 141 w 213"/>
                <a:gd name="T59" fmla="*/ 196 h 211"/>
                <a:gd name="T60" fmla="*/ 121 w 213"/>
                <a:gd name="T61" fmla="*/ 187 h 211"/>
                <a:gd name="T62" fmla="*/ 103 w 213"/>
                <a:gd name="T63" fmla="*/ 178 h 211"/>
                <a:gd name="T64" fmla="*/ 91 w 213"/>
                <a:gd name="T65" fmla="*/ 170 h 211"/>
                <a:gd name="T66" fmla="*/ 76 w 213"/>
                <a:gd name="T67" fmla="*/ 156 h 211"/>
                <a:gd name="T68" fmla="*/ 59 w 213"/>
                <a:gd name="T69" fmla="*/ 137 h 211"/>
                <a:gd name="T70" fmla="*/ 44 w 213"/>
                <a:gd name="T71" fmla="*/ 118 h 211"/>
                <a:gd name="T72" fmla="*/ 32 w 213"/>
                <a:gd name="T73" fmla="*/ 96 h 211"/>
                <a:gd name="T74" fmla="*/ 19 w 213"/>
                <a:gd name="T75" fmla="*/ 68 h 211"/>
                <a:gd name="T76" fmla="*/ 8 w 213"/>
                <a:gd name="T77" fmla="*/ 40 h 211"/>
                <a:gd name="T78" fmla="*/ 1 w 213"/>
                <a:gd name="T79" fmla="*/ 19 h 211"/>
                <a:gd name="T80" fmla="*/ 0 w 213"/>
                <a:gd name="T81" fmla="*/ 8 h 211"/>
                <a:gd name="T82" fmla="*/ 2 w 213"/>
                <a:gd name="T83" fmla="*/ 4 h 211"/>
                <a:gd name="T84" fmla="*/ 5 w 213"/>
                <a:gd name="T85" fmla="*/ 2 h 211"/>
                <a:gd name="T86" fmla="*/ 10 w 213"/>
                <a:gd name="T87" fmla="*/ 1 h 211"/>
                <a:gd name="T88" fmla="*/ 38 w 213"/>
                <a:gd name="T89" fmla="*/ 1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211">
                  <a:moveTo>
                    <a:pt x="38" y="17"/>
                  </a:moveTo>
                  <a:lnTo>
                    <a:pt x="39" y="19"/>
                  </a:lnTo>
                  <a:lnTo>
                    <a:pt x="40" y="24"/>
                  </a:lnTo>
                  <a:lnTo>
                    <a:pt x="44" y="32"/>
                  </a:lnTo>
                  <a:lnTo>
                    <a:pt x="47" y="41"/>
                  </a:lnTo>
                  <a:lnTo>
                    <a:pt x="51" y="51"/>
                  </a:lnTo>
                  <a:lnTo>
                    <a:pt x="54" y="62"/>
                  </a:lnTo>
                  <a:lnTo>
                    <a:pt x="57" y="71"/>
                  </a:lnTo>
                  <a:lnTo>
                    <a:pt x="59" y="79"/>
                  </a:lnTo>
                  <a:lnTo>
                    <a:pt x="62" y="85"/>
                  </a:lnTo>
                  <a:lnTo>
                    <a:pt x="66" y="92"/>
                  </a:lnTo>
                  <a:lnTo>
                    <a:pt x="70" y="101"/>
                  </a:lnTo>
                  <a:lnTo>
                    <a:pt x="76" y="108"/>
                  </a:lnTo>
                  <a:lnTo>
                    <a:pt x="81" y="115"/>
                  </a:lnTo>
                  <a:lnTo>
                    <a:pt x="86" y="121"/>
                  </a:lnTo>
                  <a:lnTo>
                    <a:pt x="91" y="125"/>
                  </a:lnTo>
                  <a:lnTo>
                    <a:pt x="94" y="128"/>
                  </a:lnTo>
                  <a:lnTo>
                    <a:pt x="99" y="130"/>
                  </a:lnTo>
                  <a:lnTo>
                    <a:pt x="108" y="137"/>
                  </a:lnTo>
                  <a:lnTo>
                    <a:pt x="120" y="146"/>
                  </a:lnTo>
                  <a:lnTo>
                    <a:pt x="131" y="156"/>
                  </a:lnTo>
                  <a:lnTo>
                    <a:pt x="143" y="165"/>
                  </a:lnTo>
                  <a:lnTo>
                    <a:pt x="154" y="174"/>
                  </a:lnTo>
                  <a:lnTo>
                    <a:pt x="160" y="180"/>
                  </a:lnTo>
                  <a:lnTo>
                    <a:pt x="164" y="181"/>
                  </a:lnTo>
                  <a:lnTo>
                    <a:pt x="164" y="181"/>
                  </a:lnTo>
                  <a:lnTo>
                    <a:pt x="166" y="181"/>
                  </a:lnTo>
                  <a:lnTo>
                    <a:pt x="167" y="181"/>
                  </a:lnTo>
                  <a:lnTo>
                    <a:pt x="169" y="181"/>
                  </a:lnTo>
                  <a:lnTo>
                    <a:pt x="172" y="181"/>
                  </a:lnTo>
                  <a:lnTo>
                    <a:pt x="175" y="181"/>
                  </a:lnTo>
                  <a:lnTo>
                    <a:pt x="177" y="181"/>
                  </a:lnTo>
                  <a:lnTo>
                    <a:pt x="181" y="181"/>
                  </a:lnTo>
                  <a:lnTo>
                    <a:pt x="184" y="183"/>
                  </a:lnTo>
                  <a:lnTo>
                    <a:pt x="189" y="186"/>
                  </a:lnTo>
                  <a:lnTo>
                    <a:pt x="193" y="187"/>
                  </a:lnTo>
                  <a:lnTo>
                    <a:pt x="198" y="191"/>
                  </a:lnTo>
                  <a:lnTo>
                    <a:pt x="202" y="193"/>
                  </a:lnTo>
                  <a:lnTo>
                    <a:pt x="206" y="197"/>
                  </a:lnTo>
                  <a:lnTo>
                    <a:pt x="210" y="199"/>
                  </a:lnTo>
                  <a:lnTo>
                    <a:pt x="212" y="203"/>
                  </a:lnTo>
                  <a:lnTo>
                    <a:pt x="212" y="205"/>
                  </a:lnTo>
                  <a:lnTo>
                    <a:pt x="210" y="207"/>
                  </a:lnTo>
                  <a:lnTo>
                    <a:pt x="207" y="209"/>
                  </a:lnTo>
                  <a:lnTo>
                    <a:pt x="204" y="210"/>
                  </a:lnTo>
                  <a:lnTo>
                    <a:pt x="199" y="210"/>
                  </a:lnTo>
                  <a:lnTo>
                    <a:pt x="194" y="210"/>
                  </a:lnTo>
                  <a:lnTo>
                    <a:pt x="188" y="209"/>
                  </a:lnTo>
                  <a:lnTo>
                    <a:pt x="182" y="207"/>
                  </a:lnTo>
                  <a:lnTo>
                    <a:pt x="176" y="205"/>
                  </a:lnTo>
                  <a:lnTo>
                    <a:pt x="171" y="204"/>
                  </a:lnTo>
                  <a:lnTo>
                    <a:pt x="168" y="202"/>
                  </a:lnTo>
                  <a:lnTo>
                    <a:pt x="165" y="201"/>
                  </a:lnTo>
                  <a:lnTo>
                    <a:pt x="163" y="200"/>
                  </a:lnTo>
                  <a:lnTo>
                    <a:pt x="160" y="200"/>
                  </a:lnTo>
                  <a:lnTo>
                    <a:pt x="160" y="200"/>
                  </a:lnTo>
                  <a:lnTo>
                    <a:pt x="158" y="201"/>
                  </a:lnTo>
                  <a:lnTo>
                    <a:pt x="154" y="200"/>
                  </a:lnTo>
                  <a:lnTo>
                    <a:pt x="148" y="198"/>
                  </a:lnTo>
                  <a:lnTo>
                    <a:pt x="141" y="196"/>
                  </a:lnTo>
                  <a:lnTo>
                    <a:pt x="131" y="192"/>
                  </a:lnTo>
                  <a:lnTo>
                    <a:pt x="121" y="187"/>
                  </a:lnTo>
                  <a:lnTo>
                    <a:pt x="112" y="182"/>
                  </a:lnTo>
                  <a:lnTo>
                    <a:pt x="103" y="178"/>
                  </a:lnTo>
                  <a:lnTo>
                    <a:pt x="97" y="174"/>
                  </a:lnTo>
                  <a:lnTo>
                    <a:pt x="91" y="170"/>
                  </a:lnTo>
                  <a:lnTo>
                    <a:pt x="84" y="163"/>
                  </a:lnTo>
                  <a:lnTo>
                    <a:pt x="76" y="156"/>
                  </a:lnTo>
                  <a:lnTo>
                    <a:pt x="68" y="147"/>
                  </a:lnTo>
                  <a:lnTo>
                    <a:pt x="59" y="137"/>
                  </a:lnTo>
                  <a:lnTo>
                    <a:pt x="51" y="128"/>
                  </a:lnTo>
                  <a:lnTo>
                    <a:pt x="44" y="118"/>
                  </a:lnTo>
                  <a:lnTo>
                    <a:pt x="38" y="107"/>
                  </a:lnTo>
                  <a:lnTo>
                    <a:pt x="32" y="96"/>
                  </a:lnTo>
                  <a:lnTo>
                    <a:pt x="26" y="83"/>
                  </a:lnTo>
                  <a:lnTo>
                    <a:pt x="19" y="68"/>
                  </a:lnTo>
                  <a:lnTo>
                    <a:pt x="13" y="54"/>
                  </a:lnTo>
                  <a:lnTo>
                    <a:pt x="8" y="40"/>
                  </a:lnTo>
                  <a:lnTo>
                    <a:pt x="4" y="28"/>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49" name="Freeform 245"/>
            <p:cNvSpPr>
              <a:spLocks/>
            </p:cNvSpPr>
            <p:nvPr/>
          </p:nvSpPr>
          <p:spPr bwMode="auto">
            <a:xfrm>
              <a:off x="4036" y="1331"/>
              <a:ext cx="220" cy="406"/>
            </a:xfrm>
            <a:custGeom>
              <a:avLst/>
              <a:gdLst>
                <a:gd name="T0" fmla="*/ 219 w 220"/>
                <a:gd name="T1" fmla="*/ 405 h 406"/>
                <a:gd name="T2" fmla="*/ 219 w 220"/>
                <a:gd name="T3" fmla="*/ 109 h 406"/>
                <a:gd name="T4" fmla="*/ 0 w 220"/>
                <a:gd name="T5" fmla="*/ 0 h 406"/>
                <a:gd name="T6" fmla="*/ 0 w 220"/>
                <a:gd name="T7" fmla="*/ 276 h 406"/>
                <a:gd name="T8" fmla="*/ 219 w 220"/>
                <a:gd name="T9" fmla="*/ 405 h 406"/>
              </a:gdLst>
              <a:ahLst/>
              <a:cxnLst>
                <a:cxn ang="0">
                  <a:pos x="T0" y="T1"/>
                </a:cxn>
                <a:cxn ang="0">
                  <a:pos x="T2" y="T3"/>
                </a:cxn>
                <a:cxn ang="0">
                  <a:pos x="T4" y="T5"/>
                </a:cxn>
                <a:cxn ang="0">
                  <a:pos x="T6" y="T7"/>
                </a:cxn>
                <a:cxn ang="0">
                  <a:pos x="T8" y="T9"/>
                </a:cxn>
              </a:cxnLst>
              <a:rect l="0" t="0" r="r" b="b"/>
              <a:pathLst>
                <a:path w="220" h="406">
                  <a:moveTo>
                    <a:pt x="219" y="405"/>
                  </a:moveTo>
                  <a:lnTo>
                    <a:pt x="219" y="109"/>
                  </a:lnTo>
                  <a:lnTo>
                    <a:pt x="0" y="0"/>
                  </a:lnTo>
                  <a:lnTo>
                    <a:pt x="0" y="276"/>
                  </a:lnTo>
                  <a:lnTo>
                    <a:pt x="219" y="40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50" name="Freeform 246"/>
            <p:cNvSpPr>
              <a:spLocks/>
            </p:cNvSpPr>
            <p:nvPr/>
          </p:nvSpPr>
          <p:spPr bwMode="auto">
            <a:xfrm>
              <a:off x="4018" y="1582"/>
              <a:ext cx="239" cy="161"/>
            </a:xfrm>
            <a:custGeom>
              <a:avLst/>
              <a:gdLst>
                <a:gd name="T0" fmla="*/ 238 w 239"/>
                <a:gd name="T1" fmla="*/ 160 h 161"/>
                <a:gd name="T2" fmla="*/ 238 w 239"/>
                <a:gd name="T3" fmla="*/ 129 h 161"/>
                <a:gd name="T4" fmla="*/ 0 w 239"/>
                <a:gd name="T5" fmla="*/ 0 h 161"/>
                <a:gd name="T6" fmla="*/ 0 w 239"/>
                <a:gd name="T7" fmla="*/ 28 h 161"/>
                <a:gd name="T8" fmla="*/ 238 w 239"/>
                <a:gd name="T9" fmla="*/ 160 h 161"/>
              </a:gdLst>
              <a:ahLst/>
              <a:cxnLst>
                <a:cxn ang="0">
                  <a:pos x="T0" y="T1"/>
                </a:cxn>
                <a:cxn ang="0">
                  <a:pos x="T2" y="T3"/>
                </a:cxn>
                <a:cxn ang="0">
                  <a:pos x="T4" y="T5"/>
                </a:cxn>
                <a:cxn ang="0">
                  <a:pos x="T6" y="T7"/>
                </a:cxn>
                <a:cxn ang="0">
                  <a:pos x="T8" y="T9"/>
                </a:cxn>
              </a:cxnLst>
              <a:rect l="0" t="0" r="r" b="b"/>
              <a:pathLst>
                <a:path w="239" h="161">
                  <a:moveTo>
                    <a:pt x="238" y="160"/>
                  </a:moveTo>
                  <a:lnTo>
                    <a:pt x="238" y="129"/>
                  </a:lnTo>
                  <a:lnTo>
                    <a:pt x="0" y="0"/>
                  </a:lnTo>
                  <a:lnTo>
                    <a:pt x="0" y="28"/>
                  </a:lnTo>
                  <a:lnTo>
                    <a:pt x="238" y="160"/>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51" name="Freeform 247"/>
            <p:cNvSpPr>
              <a:spLocks/>
            </p:cNvSpPr>
            <p:nvPr/>
          </p:nvSpPr>
          <p:spPr bwMode="auto">
            <a:xfrm>
              <a:off x="4015" y="1315"/>
              <a:ext cx="242" cy="144"/>
            </a:xfrm>
            <a:custGeom>
              <a:avLst/>
              <a:gdLst>
                <a:gd name="T0" fmla="*/ 241 w 242"/>
                <a:gd name="T1" fmla="*/ 143 h 144"/>
                <a:gd name="T2" fmla="*/ 241 w 242"/>
                <a:gd name="T3" fmla="*/ 113 h 144"/>
                <a:gd name="T4" fmla="*/ 0 w 242"/>
                <a:gd name="T5" fmla="*/ 0 h 144"/>
                <a:gd name="T6" fmla="*/ 0 w 242"/>
                <a:gd name="T7" fmla="*/ 29 h 144"/>
                <a:gd name="T8" fmla="*/ 241 w 242"/>
                <a:gd name="T9" fmla="*/ 143 h 144"/>
              </a:gdLst>
              <a:ahLst/>
              <a:cxnLst>
                <a:cxn ang="0">
                  <a:pos x="T0" y="T1"/>
                </a:cxn>
                <a:cxn ang="0">
                  <a:pos x="T2" y="T3"/>
                </a:cxn>
                <a:cxn ang="0">
                  <a:pos x="T4" y="T5"/>
                </a:cxn>
                <a:cxn ang="0">
                  <a:pos x="T6" y="T7"/>
                </a:cxn>
                <a:cxn ang="0">
                  <a:pos x="T8" y="T9"/>
                </a:cxn>
              </a:cxnLst>
              <a:rect l="0" t="0" r="r" b="b"/>
              <a:pathLst>
                <a:path w="242" h="144">
                  <a:moveTo>
                    <a:pt x="241" y="143"/>
                  </a:moveTo>
                  <a:lnTo>
                    <a:pt x="241" y="113"/>
                  </a:lnTo>
                  <a:lnTo>
                    <a:pt x="0" y="0"/>
                  </a:lnTo>
                  <a:lnTo>
                    <a:pt x="0" y="29"/>
                  </a:lnTo>
                  <a:lnTo>
                    <a:pt x="241" y="143"/>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52" name="Freeform 248"/>
            <p:cNvSpPr>
              <a:spLocks/>
            </p:cNvSpPr>
            <p:nvPr/>
          </p:nvSpPr>
          <p:spPr bwMode="auto">
            <a:xfrm>
              <a:off x="4256" y="1595"/>
              <a:ext cx="451" cy="148"/>
            </a:xfrm>
            <a:custGeom>
              <a:avLst/>
              <a:gdLst>
                <a:gd name="T0" fmla="*/ 0 w 451"/>
                <a:gd name="T1" fmla="*/ 147 h 148"/>
                <a:gd name="T2" fmla="*/ 0 w 451"/>
                <a:gd name="T3" fmla="*/ 116 h 148"/>
                <a:gd name="T4" fmla="*/ 450 w 451"/>
                <a:gd name="T5" fmla="*/ 0 h 148"/>
                <a:gd name="T6" fmla="*/ 450 w 451"/>
                <a:gd name="T7" fmla="*/ 28 h 148"/>
                <a:gd name="T8" fmla="*/ 0 w 451"/>
                <a:gd name="T9" fmla="*/ 147 h 148"/>
              </a:gdLst>
              <a:ahLst/>
              <a:cxnLst>
                <a:cxn ang="0">
                  <a:pos x="T0" y="T1"/>
                </a:cxn>
                <a:cxn ang="0">
                  <a:pos x="T2" y="T3"/>
                </a:cxn>
                <a:cxn ang="0">
                  <a:pos x="T4" y="T5"/>
                </a:cxn>
                <a:cxn ang="0">
                  <a:pos x="T6" y="T7"/>
                </a:cxn>
                <a:cxn ang="0">
                  <a:pos x="T8" y="T9"/>
                </a:cxn>
              </a:cxnLst>
              <a:rect l="0" t="0" r="r" b="b"/>
              <a:pathLst>
                <a:path w="451" h="148">
                  <a:moveTo>
                    <a:pt x="0" y="147"/>
                  </a:moveTo>
                  <a:lnTo>
                    <a:pt x="0" y="116"/>
                  </a:lnTo>
                  <a:lnTo>
                    <a:pt x="450" y="0"/>
                  </a:lnTo>
                  <a:lnTo>
                    <a:pt x="450" y="28"/>
                  </a:lnTo>
                  <a:lnTo>
                    <a:pt x="0" y="147"/>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53" name="Freeform 249"/>
            <p:cNvSpPr>
              <a:spLocks/>
            </p:cNvSpPr>
            <p:nvPr/>
          </p:nvSpPr>
          <p:spPr bwMode="auto">
            <a:xfrm>
              <a:off x="4254" y="1312"/>
              <a:ext cx="451" cy="149"/>
            </a:xfrm>
            <a:custGeom>
              <a:avLst/>
              <a:gdLst>
                <a:gd name="T0" fmla="*/ 0 w 451"/>
                <a:gd name="T1" fmla="*/ 148 h 149"/>
                <a:gd name="T2" fmla="*/ 0 w 451"/>
                <a:gd name="T3" fmla="*/ 118 h 149"/>
                <a:gd name="T4" fmla="*/ 450 w 451"/>
                <a:gd name="T5" fmla="*/ 0 h 149"/>
                <a:gd name="T6" fmla="*/ 450 w 451"/>
                <a:gd name="T7" fmla="*/ 27 h 149"/>
                <a:gd name="T8" fmla="*/ 0 w 451"/>
                <a:gd name="T9" fmla="*/ 148 h 149"/>
              </a:gdLst>
              <a:ahLst/>
              <a:cxnLst>
                <a:cxn ang="0">
                  <a:pos x="T0" y="T1"/>
                </a:cxn>
                <a:cxn ang="0">
                  <a:pos x="T2" y="T3"/>
                </a:cxn>
                <a:cxn ang="0">
                  <a:pos x="T4" y="T5"/>
                </a:cxn>
                <a:cxn ang="0">
                  <a:pos x="T6" y="T7"/>
                </a:cxn>
                <a:cxn ang="0">
                  <a:pos x="T8" y="T9"/>
                </a:cxn>
              </a:cxnLst>
              <a:rect l="0" t="0" r="r" b="b"/>
              <a:pathLst>
                <a:path w="451" h="149">
                  <a:moveTo>
                    <a:pt x="0" y="148"/>
                  </a:moveTo>
                  <a:lnTo>
                    <a:pt x="0" y="118"/>
                  </a:lnTo>
                  <a:lnTo>
                    <a:pt x="450" y="0"/>
                  </a:lnTo>
                  <a:lnTo>
                    <a:pt x="450" y="27"/>
                  </a:lnTo>
                  <a:lnTo>
                    <a:pt x="0" y="148"/>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54" name="Freeform 250"/>
            <p:cNvSpPr>
              <a:spLocks/>
            </p:cNvSpPr>
            <p:nvPr/>
          </p:nvSpPr>
          <p:spPr bwMode="auto">
            <a:xfrm>
              <a:off x="4254" y="1346"/>
              <a:ext cx="452" cy="355"/>
            </a:xfrm>
            <a:custGeom>
              <a:avLst/>
              <a:gdLst>
                <a:gd name="T0" fmla="*/ 0 w 452"/>
                <a:gd name="T1" fmla="*/ 354 h 355"/>
                <a:gd name="T2" fmla="*/ 0 w 452"/>
                <a:gd name="T3" fmla="*/ 122 h 355"/>
                <a:gd name="T4" fmla="*/ 451 w 452"/>
                <a:gd name="T5" fmla="*/ 0 h 355"/>
                <a:gd name="T6" fmla="*/ 451 w 452"/>
                <a:gd name="T7" fmla="*/ 243 h 355"/>
                <a:gd name="T8" fmla="*/ 0 w 452"/>
                <a:gd name="T9" fmla="*/ 354 h 355"/>
              </a:gdLst>
              <a:ahLst/>
              <a:cxnLst>
                <a:cxn ang="0">
                  <a:pos x="T0" y="T1"/>
                </a:cxn>
                <a:cxn ang="0">
                  <a:pos x="T2" y="T3"/>
                </a:cxn>
                <a:cxn ang="0">
                  <a:pos x="T4" y="T5"/>
                </a:cxn>
                <a:cxn ang="0">
                  <a:pos x="T6" y="T7"/>
                </a:cxn>
                <a:cxn ang="0">
                  <a:pos x="T8" y="T9"/>
                </a:cxn>
              </a:cxnLst>
              <a:rect l="0" t="0" r="r" b="b"/>
              <a:pathLst>
                <a:path w="452" h="355">
                  <a:moveTo>
                    <a:pt x="0" y="354"/>
                  </a:moveTo>
                  <a:lnTo>
                    <a:pt x="0" y="122"/>
                  </a:lnTo>
                  <a:lnTo>
                    <a:pt x="451" y="0"/>
                  </a:lnTo>
                  <a:lnTo>
                    <a:pt x="451" y="243"/>
                  </a:lnTo>
                  <a:lnTo>
                    <a:pt x="0" y="354"/>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55" name="Freeform 251"/>
            <p:cNvSpPr>
              <a:spLocks/>
            </p:cNvSpPr>
            <p:nvPr/>
          </p:nvSpPr>
          <p:spPr bwMode="auto">
            <a:xfrm>
              <a:off x="4196" y="1083"/>
              <a:ext cx="131" cy="173"/>
            </a:xfrm>
            <a:custGeom>
              <a:avLst/>
              <a:gdLst>
                <a:gd name="T0" fmla="*/ 31 w 131"/>
                <a:gd name="T1" fmla="*/ 17 h 173"/>
                <a:gd name="T2" fmla="*/ 35 w 131"/>
                <a:gd name="T3" fmla="*/ 26 h 173"/>
                <a:gd name="T4" fmla="*/ 39 w 131"/>
                <a:gd name="T5" fmla="*/ 40 h 173"/>
                <a:gd name="T6" fmla="*/ 42 w 131"/>
                <a:gd name="T7" fmla="*/ 52 h 173"/>
                <a:gd name="T8" fmla="*/ 43 w 131"/>
                <a:gd name="T9" fmla="*/ 63 h 173"/>
                <a:gd name="T10" fmla="*/ 47 w 131"/>
                <a:gd name="T11" fmla="*/ 78 h 173"/>
                <a:gd name="T12" fmla="*/ 53 w 131"/>
                <a:gd name="T13" fmla="*/ 92 h 173"/>
                <a:gd name="T14" fmla="*/ 59 w 131"/>
                <a:gd name="T15" fmla="*/ 103 h 173"/>
                <a:gd name="T16" fmla="*/ 65 w 131"/>
                <a:gd name="T17" fmla="*/ 108 h 173"/>
                <a:gd name="T18" fmla="*/ 71 w 131"/>
                <a:gd name="T19" fmla="*/ 121 h 173"/>
                <a:gd name="T20" fmla="*/ 80 w 131"/>
                <a:gd name="T21" fmla="*/ 137 h 173"/>
                <a:gd name="T22" fmla="*/ 85 w 131"/>
                <a:gd name="T23" fmla="*/ 148 h 173"/>
                <a:gd name="T24" fmla="*/ 87 w 131"/>
                <a:gd name="T25" fmla="*/ 149 h 173"/>
                <a:gd name="T26" fmla="*/ 90 w 131"/>
                <a:gd name="T27" fmla="*/ 149 h 173"/>
                <a:gd name="T28" fmla="*/ 96 w 131"/>
                <a:gd name="T29" fmla="*/ 148 h 173"/>
                <a:gd name="T30" fmla="*/ 102 w 131"/>
                <a:gd name="T31" fmla="*/ 148 h 173"/>
                <a:gd name="T32" fmla="*/ 106 w 131"/>
                <a:gd name="T33" fmla="*/ 149 h 173"/>
                <a:gd name="T34" fmla="*/ 114 w 131"/>
                <a:gd name="T35" fmla="*/ 153 h 173"/>
                <a:gd name="T36" fmla="*/ 122 w 131"/>
                <a:gd name="T37" fmla="*/ 158 h 173"/>
                <a:gd name="T38" fmla="*/ 128 w 131"/>
                <a:gd name="T39" fmla="*/ 163 h 173"/>
                <a:gd name="T40" fmla="*/ 129 w 131"/>
                <a:gd name="T41" fmla="*/ 167 h 173"/>
                <a:gd name="T42" fmla="*/ 124 w 131"/>
                <a:gd name="T43" fmla="*/ 170 h 173"/>
                <a:gd name="T44" fmla="*/ 116 w 131"/>
                <a:gd name="T45" fmla="*/ 172 h 173"/>
                <a:gd name="T46" fmla="*/ 106 w 131"/>
                <a:gd name="T47" fmla="*/ 172 h 173"/>
                <a:gd name="T48" fmla="*/ 97 w 131"/>
                <a:gd name="T49" fmla="*/ 170 h 173"/>
                <a:gd name="T50" fmla="*/ 91 w 131"/>
                <a:gd name="T51" fmla="*/ 168 h 173"/>
                <a:gd name="T52" fmla="*/ 88 w 131"/>
                <a:gd name="T53" fmla="*/ 167 h 173"/>
                <a:gd name="T54" fmla="*/ 85 w 131"/>
                <a:gd name="T55" fmla="*/ 166 h 173"/>
                <a:gd name="T56" fmla="*/ 82 w 131"/>
                <a:gd name="T57" fmla="*/ 166 h 173"/>
                <a:gd name="T58" fmla="*/ 70 w 131"/>
                <a:gd name="T59" fmla="*/ 157 h 173"/>
                <a:gd name="T60" fmla="*/ 56 w 131"/>
                <a:gd name="T61" fmla="*/ 143 h 173"/>
                <a:gd name="T62" fmla="*/ 43 w 131"/>
                <a:gd name="T63" fmla="*/ 129 h 173"/>
                <a:gd name="T64" fmla="*/ 36 w 131"/>
                <a:gd name="T65" fmla="*/ 121 h 173"/>
                <a:gd name="T66" fmla="*/ 33 w 131"/>
                <a:gd name="T67" fmla="*/ 114 h 173"/>
                <a:gd name="T68" fmla="*/ 32 w 131"/>
                <a:gd name="T69" fmla="*/ 107 h 173"/>
                <a:gd name="T70" fmla="*/ 30 w 131"/>
                <a:gd name="T71" fmla="*/ 96 h 173"/>
                <a:gd name="T72" fmla="*/ 25 w 131"/>
                <a:gd name="T73" fmla="*/ 80 h 173"/>
                <a:gd name="T74" fmla="*/ 16 w 131"/>
                <a:gd name="T75" fmla="*/ 56 h 173"/>
                <a:gd name="T76" fmla="*/ 5 w 131"/>
                <a:gd name="T77" fmla="*/ 32 h 173"/>
                <a:gd name="T78" fmla="*/ 0 w 131"/>
                <a:gd name="T79" fmla="*/ 13 h 173"/>
                <a:gd name="T80" fmla="*/ 0 w 131"/>
                <a:gd name="T81" fmla="*/ 5 h 173"/>
                <a:gd name="T82" fmla="*/ 4 w 131"/>
                <a:gd name="T83" fmla="*/ 3 h 173"/>
                <a:gd name="T84" fmla="*/ 8 w 131"/>
                <a:gd name="T85" fmla="*/ 1 h 173"/>
                <a:gd name="T86" fmla="*/ 12 w 131"/>
                <a:gd name="T87" fmla="*/ 0 h 173"/>
                <a:gd name="T88" fmla="*/ 31 w 131"/>
                <a:gd name="T89" fmla="*/ 1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1" h="173">
                  <a:moveTo>
                    <a:pt x="31" y="15"/>
                  </a:moveTo>
                  <a:lnTo>
                    <a:pt x="31" y="17"/>
                  </a:lnTo>
                  <a:lnTo>
                    <a:pt x="33" y="20"/>
                  </a:lnTo>
                  <a:lnTo>
                    <a:pt x="35" y="26"/>
                  </a:lnTo>
                  <a:lnTo>
                    <a:pt x="36" y="32"/>
                  </a:lnTo>
                  <a:lnTo>
                    <a:pt x="39" y="40"/>
                  </a:lnTo>
                  <a:lnTo>
                    <a:pt x="41" y="46"/>
                  </a:lnTo>
                  <a:lnTo>
                    <a:pt x="42" y="52"/>
                  </a:lnTo>
                  <a:lnTo>
                    <a:pt x="43" y="57"/>
                  </a:lnTo>
                  <a:lnTo>
                    <a:pt x="43" y="63"/>
                  </a:lnTo>
                  <a:lnTo>
                    <a:pt x="46" y="70"/>
                  </a:lnTo>
                  <a:lnTo>
                    <a:pt x="47" y="78"/>
                  </a:lnTo>
                  <a:lnTo>
                    <a:pt x="51" y="86"/>
                  </a:lnTo>
                  <a:lnTo>
                    <a:pt x="53" y="92"/>
                  </a:lnTo>
                  <a:lnTo>
                    <a:pt x="57" y="99"/>
                  </a:lnTo>
                  <a:lnTo>
                    <a:pt x="59" y="103"/>
                  </a:lnTo>
                  <a:lnTo>
                    <a:pt x="62" y="106"/>
                  </a:lnTo>
                  <a:lnTo>
                    <a:pt x="65" y="108"/>
                  </a:lnTo>
                  <a:lnTo>
                    <a:pt x="68" y="114"/>
                  </a:lnTo>
                  <a:lnTo>
                    <a:pt x="71" y="121"/>
                  </a:lnTo>
                  <a:lnTo>
                    <a:pt x="76" y="129"/>
                  </a:lnTo>
                  <a:lnTo>
                    <a:pt x="80" y="137"/>
                  </a:lnTo>
                  <a:lnTo>
                    <a:pt x="82" y="143"/>
                  </a:lnTo>
                  <a:lnTo>
                    <a:pt x="85" y="148"/>
                  </a:lnTo>
                  <a:lnTo>
                    <a:pt x="86" y="149"/>
                  </a:lnTo>
                  <a:lnTo>
                    <a:pt x="87" y="149"/>
                  </a:lnTo>
                  <a:lnTo>
                    <a:pt x="88" y="149"/>
                  </a:lnTo>
                  <a:lnTo>
                    <a:pt x="90" y="149"/>
                  </a:lnTo>
                  <a:lnTo>
                    <a:pt x="93" y="148"/>
                  </a:lnTo>
                  <a:lnTo>
                    <a:pt x="96" y="148"/>
                  </a:lnTo>
                  <a:lnTo>
                    <a:pt x="99" y="148"/>
                  </a:lnTo>
                  <a:lnTo>
                    <a:pt x="102" y="148"/>
                  </a:lnTo>
                  <a:lnTo>
                    <a:pt x="104" y="149"/>
                  </a:lnTo>
                  <a:lnTo>
                    <a:pt x="106" y="149"/>
                  </a:lnTo>
                  <a:lnTo>
                    <a:pt x="110" y="151"/>
                  </a:lnTo>
                  <a:lnTo>
                    <a:pt x="114" y="153"/>
                  </a:lnTo>
                  <a:lnTo>
                    <a:pt x="118" y="155"/>
                  </a:lnTo>
                  <a:lnTo>
                    <a:pt x="122" y="158"/>
                  </a:lnTo>
                  <a:lnTo>
                    <a:pt x="124" y="160"/>
                  </a:lnTo>
                  <a:lnTo>
                    <a:pt x="128" y="163"/>
                  </a:lnTo>
                  <a:lnTo>
                    <a:pt x="130" y="166"/>
                  </a:lnTo>
                  <a:lnTo>
                    <a:pt x="129" y="167"/>
                  </a:lnTo>
                  <a:lnTo>
                    <a:pt x="128" y="169"/>
                  </a:lnTo>
                  <a:lnTo>
                    <a:pt x="124" y="170"/>
                  </a:lnTo>
                  <a:lnTo>
                    <a:pt x="121" y="171"/>
                  </a:lnTo>
                  <a:lnTo>
                    <a:pt x="116" y="172"/>
                  </a:lnTo>
                  <a:lnTo>
                    <a:pt x="112" y="172"/>
                  </a:lnTo>
                  <a:lnTo>
                    <a:pt x="106" y="172"/>
                  </a:lnTo>
                  <a:lnTo>
                    <a:pt x="101" y="171"/>
                  </a:lnTo>
                  <a:lnTo>
                    <a:pt x="97" y="170"/>
                  </a:lnTo>
                  <a:lnTo>
                    <a:pt x="94" y="169"/>
                  </a:lnTo>
                  <a:lnTo>
                    <a:pt x="91" y="168"/>
                  </a:lnTo>
                  <a:lnTo>
                    <a:pt x="89" y="167"/>
                  </a:lnTo>
                  <a:lnTo>
                    <a:pt x="88" y="167"/>
                  </a:lnTo>
                  <a:lnTo>
                    <a:pt x="86" y="166"/>
                  </a:lnTo>
                  <a:lnTo>
                    <a:pt x="85" y="166"/>
                  </a:lnTo>
                  <a:lnTo>
                    <a:pt x="84" y="167"/>
                  </a:lnTo>
                  <a:lnTo>
                    <a:pt x="82" y="166"/>
                  </a:lnTo>
                  <a:lnTo>
                    <a:pt x="77" y="162"/>
                  </a:lnTo>
                  <a:lnTo>
                    <a:pt x="70" y="157"/>
                  </a:lnTo>
                  <a:lnTo>
                    <a:pt x="64" y="150"/>
                  </a:lnTo>
                  <a:lnTo>
                    <a:pt x="56" y="143"/>
                  </a:lnTo>
                  <a:lnTo>
                    <a:pt x="49" y="135"/>
                  </a:lnTo>
                  <a:lnTo>
                    <a:pt x="43" y="129"/>
                  </a:lnTo>
                  <a:lnTo>
                    <a:pt x="39" y="125"/>
                  </a:lnTo>
                  <a:lnTo>
                    <a:pt x="36" y="121"/>
                  </a:lnTo>
                  <a:lnTo>
                    <a:pt x="35" y="118"/>
                  </a:lnTo>
                  <a:lnTo>
                    <a:pt x="33" y="114"/>
                  </a:lnTo>
                  <a:lnTo>
                    <a:pt x="33" y="111"/>
                  </a:lnTo>
                  <a:lnTo>
                    <a:pt x="32" y="107"/>
                  </a:lnTo>
                  <a:lnTo>
                    <a:pt x="31" y="102"/>
                  </a:lnTo>
                  <a:lnTo>
                    <a:pt x="30" y="96"/>
                  </a:lnTo>
                  <a:lnTo>
                    <a:pt x="29" y="88"/>
                  </a:lnTo>
                  <a:lnTo>
                    <a:pt x="25" y="80"/>
                  </a:lnTo>
                  <a:lnTo>
                    <a:pt x="21" y="68"/>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56" name="Freeform 252"/>
            <p:cNvSpPr>
              <a:spLocks/>
            </p:cNvSpPr>
            <p:nvPr/>
          </p:nvSpPr>
          <p:spPr bwMode="auto">
            <a:xfrm>
              <a:off x="4195" y="1083"/>
              <a:ext cx="135" cy="169"/>
            </a:xfrm>
            <a:custGeom>
              <a:avLst/>
              <a:gdLst>
                <a:gd name="T0" fmla="*/ 35 w 135"/>
                <a:gd name="T1" fmla="*/ 15 h 169"/>
                <a:gd name="T2" fmla="*/ 39 w 135"/>
                <a:gd name="T3" fmla="*/ 23 h 169"/>
                <a:gd name="T4" fmla="*/ 43 w 135"/>
                <a:gd name="T5" fmla="*/ 36 h 169"/>
                <a:gd name="T6" fmla="*/ 46 w 135"/>
                <a:gd name="T7" fmla="*/ 48 h 169"/>
                <a:gd name="T8" fmla="*/ 48 w 135"/>
                <a:gd name="T9" fmla="*/ 59 h 169"/>
                <a:gd name="T10" fmla="*/ 52 w 135"/>
                <a:gd name="T11" fmla="*/ 74 h 169"/>
                <a:gd name="T12" fmla="*/ 58 w 135"/>
                <a:gd name="T13" fmla="*/ 88 h 169"/>
                <a:gd name="T14" fmla="*/ 64 w 135"/>
                <a:gd name="T15" fmla="*/ 99 h 169"/>
                <a:gd name="T16" fmla="*/ 69 w 135"/>
                <a:gd name="T17" fmla="*/ 104 h 169"/>
                <a:gd name="T18" fmla="*/ 76 w 135"/>
                <a:gd name="T19" fmla="*/ 117 h 169"/>
                <a:gd name="T20" fmla="*/ 84 w 135"/>
                <a:gd name="T21" fmla="*/ 133 h 169"/>
                <a:gd name="T22" fmla="*/ 89 w 135"/>
                <a:gd name="T23" fmla="*/ 144 h 169"/>
                <a:gd name="T24" fmla="*/ 91 w 135"/>
                <a:gd name="T25" fmla="*/ 145 h 169"/>
                <a:gd name="T26" fmla="*/ 95 w 135"/>
                <a:gd name="T27" fmla="*/ 144 h 169"/>
                <a:gd name="T28" fmla="*/ 100 w 135"/>
                <a:gd name="T29" fmla="*/ 144 h 169"/>
                <a:gd name="T30" fmla="*/ 106 w 135"/>
                <a:gd name="T31" fmla="*/ 144 h 169"/>
                <a:gd name="T32" fmla="*/ 111 w 135"/>
                <a:gd name="T33" fmla="*/ 145 h 169"/>
                <a:gd name="T34" fmla="*/ 118 w 135"/>
                <a:gd name="T35" fmla="*/ 149 h 169"/>
                <a:gd name="T36" fmla="*/ 126 w 135"/>
                <a:gd name="T37" fmla="*/ 154 h 169"/>
                <a:gd name="T38" fmla="*/ 132 w 135"/>
                <a:gd name="T39" fmla="*/ 159 h 169"/>
                <a:gd name="T40" fmla="*/ 134 w 135"/>
                <a:gd name="T41" fmla="*/ 163 h 169"/>
                <a:gd name="T42" fmla="*/ 129 w 135"/>
                <a:gd name="T43" fmla="*/ 166 h 169"/>
                <a:gd name="T44" fmla="*/ 121 w 135"/>
                <a:gd name="T45" fmla="*/ 168 h 169"/>
                <a:gd name="T46" fmla="*/ 110 w 135"/>
                <a:gd name="T47" fmla="*/ 168 h 169"/>
                <a:gd name="T48" fmla="*/ 102 w 135"/>
                <a:gd name="T49" fmla="*/ 166 h 169"/>
                <a:gd name="T50" fmla="*/ 96 w 135"/>
                <a:gd name="T51" fmla="*/ 164 h 169"/>
                <a:gd name="T52" fmla="*/ 93 w 135"/>
                <a:gd name="T53" fmla="*/ 163 h 169"/>
                <a:gd name="T54" fmla="*/ 90 w 135"/>
                <a:gd name="T55" fmla="*/ 163 h 169"/>
                <a:gd name="T56" fmla="*/ 87 w 135"/>
                <a:gd name="T57" fmla="*/ 162 h 169"/>
                <a:gd name="T58" fmla="*/ 75 w 135"/>
                <a:gd name="T59" fmla="*/ 153 h 169"/>
                <a:gd name="T60" fmla="*/ 61 w 135"/>
                <a:gd name="T61" fmla="*/ 139 h 169"/>
                <a:gd name="T62" fmla="*/ 48 w 135"/>
                <a:gd name="T63" fmla="*/ 125 h 169"/>
                <a:gd name="T64" fmla="*/ 40 w 135"/>
                <a:gd name="T65" fmla="*/ 116 h 169"/>
                <a:gd name="T66" fmla="*/ 30 w 135"/>
                <a:gd name="T67" fmla="*/ 105 h 169"/>
                <a:gd name="T68" fmla="*/ 19 w 135"/>
                <a:gd name="T69" fmla="*/ 91 h 169"/>
                <a:gd name="T70" fmla="*/ 11 w 135"/>
                <a:gd name="T71" fmla="*/ 75 h 169"/>
                <a:gd name="T72" fmla="*/ 5 w 135"/>
                <a:gd name="T73" fmla="*/ 58 h 169"/>
                <a:gd name="T74" fmla="*/ 2 w 135"/>
                <a:gd name="T75" fmla="*/ 40 h 169"/>
                <a:gd name="T76" fmla="*/ 0 w 135"/>
                <a:gd name="T77" fmla="*/ 21 h 169"/>
                <a:gd name="T78" fmla="*/ 0 w 135"/>
                <a:gd name="T79" fmla="*/ 7 h 169"/>
                <a:gd name="T80" fmla="*/ 1 w 135"/>
                <a:gd name="T81" fmla="*/ 0 h 169"/>
                <a:gd name="T82" fmla="*/ 5 w 135"/>
                <a:gd name="T83" fmla="*/ 0 h 169"/>
                <a:gd name="T84" fmla="*/ 8 w 135"/>
                <a:gd name="T85" fmla="*/ 3 h 169"/>
                <a:gd name="T86" fmla="*/ 11 w 135"/>
                <a:gd name="T87" fmla="*/ 5 h 169"/>
                <a:gd name="T88" fmla="*/ 35 w 135"/>
                <a:gd name="T89" fmla="*/ 1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69">
                  <a:moveTo>
                    <a:pt x="35" y="14"/>
                  </a:moveTo>
                  <a:lnTo>
                    <a:pt x="35" y="15"/>
                  </a:lnTo>
                  <a:lnTo>
                    <a:pt x="37" y="18"/>
                  </a:lnTo>
                  <a:lnTo>
                    <a:pt x="39" y="23"/>
                  </a:lnTo>
                  <a:lnTo>
                    <a:pt x="41" y="29"/>
                  </a:lnTo>
                  <a:lnTo>
                    <a:pt x="43" y="36"/>
                  </a:lnTo>
                  <a:lnTo>
                    <a:pt x="45" y="42"/>
                  </a:lnTo>
                  <a:lnTo>
                    <a:pt x="46" y="48"/>
                  </a:lnTo>
                  <a:lnTo>
                    <a:pt x="47" y="54"/>
                  </a:lnTo>
                  <a:lnTo>
                    <a:pt x="48" y="59"/>
                  </a:lnTo>
                  <a:lnTo>
                    <a:pt x="50" y="66"/>
                  </a:lnTo>
                  <a:lnTo>
                    <a:pt x="52" y="74"/>
                  </a:lnTo>
                  <a:lnTo>
                    <a:pt x="55" y="81"/>
                  </a:lnTo>
                  <a:lnTo>
                    <a:pt x="58" y="88"/>
                  </a:lnTo>
                  <a:lnTo>
                    <a:pt x="61" y="95"/>
                  </a:lnTo>
                  <a:lnTo>
                    <a:pt x="64" y="99"/>
                  </a:lnTo>
                  <a:lnTo>
                    <a:pt x="66" y="102"/>
                  </a:lnTo>
                  <a:lnTo>
                    <a:pt x="69" y="104"/>
                  </a:lnTo>
                  <a:lnTo>
                    <a:pt x="72" y="110"/>
                  </a:lnTo>
                  <a:lnTo>
                    <a:pt x="76" y="117"/>
                  </a:lnTo>
                  <a:lnTo>
                    <a:pt x="81" y="125"/>
                  </a:lnTo>
                  <a:lnTo>
                    <a:pt x="84" y="133"/>
                  </a:lnTo>
                  <a:lnTo>
                    <a:pt x="87" y="139"/>
                  </a:lnTo>
                  <a:lnTo>
                    <a:pt x="89" y="144"/>
                  </a:lnTo>
                  <a:lnTo>
                    <a:pt x="91" y="145"/>
                  </a:lnTo>
                  <a:lnTo>
                    <a:pt x="91" y="145"/>
                  </a:lnTo>
                  <a:lnTo>
                    <a:pt x="93" y="145"/>
                  </a:lnTo>
                  <a:lnTo>
                    <a:pt x="95" y="144"/>
                  </a:lnTo>
                  <a:lnTo>
                    <a:pt x="98" y="144"/>
                  </a:lnTo>
                  <a:lnTo>
                    <a:pt x="100" y="144"/>
                  </a:lnTo>
                  <a:lnTo>
                    <a:pt x="104" y="144"/>
                  </a:lnTo>
                  <a:lnTo>
                    <a:pt x="106" y="144"/>
                  </a:lnTo>
                  <a:lnTo>
                    <a:pt x="109" y="144"/>
                  </a:lnTo>
                  <a:lnTo>
                    <a:pt x="111" y="145"/>
                  </a:lnTo>
                  <a:lnTo>
                    <a:pt x="115" y="147"/>
                  </a:lnTo>
                  <a:lnTo>
                    <a:pt x="118" y="149"/>
                  </a:lnTo>
                  <a:lnTo>
                    <a:pt x="122" y="151"/>
                  </a:lnTo>
                  <a:lnTo>
                    <a:pt x="126" y="154"/>
                  </a:lnTo>
                  <a:lnTo>
                    <a:pt x="129" y="156"/>
                  </a:lnTo>
                  <a:lnTo>
                    <a:pt x="132" y="159"/>
                  </a:lnTo>
                  <a:lnTo>
                    <a:pt x="134" y="162"/>
                  </a:lnTo>
                  <a:lnTo>
                    <a:pt x="134" y="163"/>
                  </a:lnTo>
                  <a:lnTo>
                    <a:pt x="132" y="165"/>
                  </a:lnTo>
                  <a:lnTo>
                    <a:pt x="129" y="166"/>
                  </a:lnTo>
                  <a:lnTo>
                    <a:pt x="125" y="167"/>
                  </a:lnTo>
                  <a:lnTo>
                    <a:pt x="121" y="168"/>
                  </a:lnTo>
                  <a:lnTo>
                    <a:pt x="116" y="168"/>
                  </a:lnTo>
                  <a:lnTo>
                    <a:pt x="110" y="168"/>
                  </a:lnTo>
                  <a:lnTo>
                    <a:pt x="106" y="167"/>
                  </a:lnTo>
                  <a:lnTo>
                    <a:pt x="102" y="166"/>
                  </a:lnTo>
                  <a:lnTo>
                    <a:pt x="99" y="165"/>
                  </a:lnTo>
                  <a:lnTo>
                    <a:pt x="96" y="164"/>
                  </a:lnTo>
                  <a:lnTo>
                    <a:pt x="94" y="163"/>
                  </a:lnTo>
                  <a:lnTo>
                    <a:pt x="93" y="163"/>
                  </a:lnTo>
                  <a:lnTo>
                    <a:pt x="91" y="162"/>
                  </a:lnTo>
                  <a:lnTo>
                    <a:pt x="90" y="163"/>
                  </a:lnTo>
                  <a:lnTo>
                    <a:pt x="89" y="163"/>
                  </a:lnTo>
                  <a:lnTo>
                    <a:pt x="87" y="162"/>
                  </a:lnTo>
                  <a:lnTo>
                    <a:pt x="81" y="159"/>
                  </a:lnTo>
                  <a:lnTo>
                    <a:pt x="75" y="153"/>
                  </a:lnTo>
                  <a:lnTo>
                    <a:pt x="69" y="146"/>
                  </a:lnTo>
                  <a:lnTo>
                    <a:pt x="61" y="139"/>
                  </a:lnTo>
                  <a:lnTo>
                    <a:pt x="54" y="131"/>
                  </a:lnTo>
                  <a:lnTo>
                    <a:pt x="48" y="125"/>
                  </a:lnTo>
                  <a:lnTo>
                    <a:pt x="44" y="121"/>
                  </a:lnTo>
                  <a:lnTo>
                    <a:pt x="40" y="116"/>
                  </a:lnTo>
                  <a:lnTo>
                    <a:pt x="35" y="111"/>
                  </a:lnTo>
                  <a:lnTo>
                    <a:pt x="30" y="105"/>
                  </a:lnTo>
                  <a:lnTo>
                    <a:pt x="24" y="98"/>
                  </a:lnTo>
                  <a:lnTo>
                    <a:pt x="19" y="91"/>
                  </a:lnTo>
                  <a:lnTo>
                    <a:pt x="14" y="83"/>
                  </a:lnTo>
                  <a:lnTo>
                    <a:pt x="11" y="75"/>
                  </a:lnTo>
                  <a:lnTo>
                    <a:pt x="7" y="67"/>
                  </a:lnTo>
                  <a:lnTo>
                    <a:pt x="5" y="58"/>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57" name="Freeform 253"/>
            <p:cNvSpPr>
              <a:spLocks/>
            </p:cNvSpPr>
            <p:nvPr/>
          </p:nvSpPr>
          <p:spPr bwMode="auto">
            <a:xfrm>
              <a:off x="4017" y="1355"/>
              <a:ext cx="239" cy="345"/>
            </a:xfrm>
            <a:custGeom>
              <a:avLst/>
              <a:gdLst>
                <a:gd name="T0" fmla="*/ 238 w 239"/>
                <a:gd name="T1" fmla="*/ 344 h 345"/>
                <a:gd name="T2" fmla="*/ 238 w 239"/>
                <a:gd name="T3" fmla="*/ 113 h 345"/>
                <a:gd name="T4" fmla="*/ 0 w 239"/>
                <a:gd name="T5" fmla="*/ 0 h 345"/>
                <a:gd name="T6" fmla="*/ 0 w 239"/>
                <a:gd name="T7" fmla="*/ 215 h 345"/>
                <a:gd name="T8" fmla="*/ 238 w 239"/>
                <a:gd name="T9" fmla="*/ 344 h 345"/>
              </a:gdLst>
              <a:ahLst/>
              <a:cxnLst>
                <a:cxn ang="0">
                  <a:pos x="T0" y="T1"/>
                </a:cxn>
                <a:cxn ang="0">
                  <a:pos x="T2" y="T3"/>
                </a:cxn>
                <a:cxn ang="0">
                  <a:pos x="T4" y="T5"/>
                </a:cxn>
                <a:cxn ang="0">
                  <a:pos x="T6" y="T7"/>
                </a:cxn>
                <a:cxn ang="0">
                  <a:pos x="T8" y="T9"/>
                </a:cxn>
              </a:cxnLst>
              <a:rect l="0" t="0" r="r" b="b"/>
              <a:pathLst>
                <a:path w="239" h="345">
                  <a:moveTo>
                    <a:pt x="238" y="344"/>
                  </a:moveTo>
                  <a:lnTo>
                    <a:pt x="238" y="113"/>
                  </a:lnTo>
                  <a:lnTo>
                    <a:pt x="0" y="0"/>
                  </a:lnTo>
                  <a:lnTo>
                    <a:pt x="0" y="215"/>
                  </a:lnTo>
                  <a:lnTo>
                    <a:pt x="238" y="344"/>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58" name="Freeform 254"/>
            <p:cNvSpPr>
              <a:spLocks/>
            </p:cNvSpPr>
            <p:nvPr/>
          </p:nvSpPr>
          <p:spPr bwMode="auto">
            <a:xfrm>
              <a:off x="4181" y="1233"/>
              <a:ext cx="193" cy="82"/>
            </a:xfrm>
            <a:custGeom>
              <a:avLst/>
              <a:gdLst>
                <a:gd name="T0" fmla="*/ 192 w 193"/>
                <a:gd name="T1" fmla="*/ 14 h 82"/>
                <a:gd name="T2" fmla="*/ 67 w 193"/>
                <a:gd name="T3" fmla="*/ 81 h 82"/>
                <a:gd name="T4" fmla="*/ 0 w 193"/>
                <a:gd name="T5" fmla="*/ 66 h 82"/>
                <a:gd name="T6" fmla="*/ 124 w 193"/>
                <a:gd name="T7" fmla="*/ 0 h 82"/>
                <a:gd name="T8" fmla="*/ 192 w 193"/>
                <a:gd name="T9" fmla="*/ 14 h 82"/>
              </a:gdLst>
              <a:ahLst/>
              <a:cxnLst>
                <a:cxn ang="0">
                  <a:pos x="T0" y="T1"/>
                </a:cxn>
                <a:cxn ang="0">
                  <a:pos x="T2" y="T3"/>
                </a:cxn>
                <a:cxn ang="0">
                  <a:pos x="T4" y="T5"/>
                </a:cxn>
                <a:cxn ang="0">
                  <a:pos x="T6" y="T7"/>
                </a:cxn>
                <a:cxn ang="0">
                  <a:pos x="T8" y="T9"/>
                </a:cxn>
              </a:cxnLst>
              <a:rect l="0" t="0" r="r" b="b"/>
              <a:pathLst>
                <a:path w="193" h="82">
                  <a:moveTo>
                    <a:pt x="192" y="14"/>
                  </a:moveTo>
                  <a:lnTo>
                    <a:pt x="67" y="81"/>
                  </a:lnTo>
                  <a:lnTo>
                    <a:pt x="0" y="66"/>
                  </a:lnTo>
                  <a:lnTo>
                    <a:pt x="124" y="0"/>
                  </a:lnTo>
                  <a:lnTo>
                    <a:pt x="192" y="14"/>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59" name="Freeform 255"/>
            <p:cNvSpPr>
              <a:spLocks/>
            </p:cNvSpPr>
            <p:nvPr/>
          </p:nvSpPr>
          <p:spPr bwMode="auto">
            <a:xfrm>
              <a:off x="4096" y="1067"/>
              <a:ext cx="213" cy="213"/>
            </a:xfrm>
            <a:custGeom>
              <a:avLst/>
              <a:gdLst>
                <a:gd name="T0" fmla="*/ 44 w 213"/>
                <a:gd name="T1" fmla="*/ 20 h 213"/>
                <a:gd name="T2" fmla="*/ 50 w 213"/>
                <a:gd name="T3" fmla="*/ 33 h 213"/>
                <a:gd name="T4" fmla="*/ 59 w 213"/>
                <a:gd name="T5" fmla="*/ 54 h 213"/>
                <a:gd name="T6" fmla="*/ 68 w 213"/>
                <a:gd name="T7" fmla="*/ 74 h 213"/>
                <a:gd name="T8" fmla="*/ 73 w 213"/>
                <a:gd name="T9" fmla="*/ 88 h 213"/>
                <a:gd name="T10" fmla="*/ 78 w 213"/>
                <a:gd name="T11" fmla="*/ 103 h 213"/>
                <a:gd name="T12" fmla="*/ 85 w 213"/>
                <a:gd name="T13" fmla="*/ 118 h 213"/>
                <a:gd name="T14" fmla="*/ 91 w 213"/>
                <a:gd name="T15" fmla="*/ 128 h 213"/>
                <a:gd name="T16" fmla="*/ 99 w 213"/>
                <a:gd name="T17" fmla="*/ 133 h 213"/>
                <a:gd name="T18" fmla="*/ 120 w 213"/>
                <a:gd name="T19" fmla="*/ 148 h 213"/>
                <a:gd name="T20" fmla="*/ 143 w 213"/>
                <a:gd name="T21" fmla="*/ 167 h 213"/>
                <a:gd name="T22" fmla="*/ 160 w 213"/>
                <a:gd name="T23" fmla="*/ 182 h 213"/>
                <a:gd name="T24" fmla="*/ 164 w 213"/>
                <a:gd name="T25" fmla="*/ 184 h 213"/>
                <a:gd name="T26" fmla="*/ 167 w 213"/>
                <a:gd name="T27" fmla="*/ 183 h 213"/>
                <a:gd name="T28" fmla="*/ 171 w 213"/>
                <a:gd name="T29" fmla="*/ 183 h 213"/>
                <a:gd name="T30" fmla="*/ 177 w 213"/>
                <a:gd name="T31" fmla="*/ 183 h 213"/>
                <a:gd name="T32" fmla="*/ 184 w 213"/>
                <a:gd name="T33" fmla="*/ 185 h 213"/>
                <a:gd name="T34" fmla="*/ 193 w 213"/>
                <a:gd name="T35" fmla="*/ 189 h 213"/>
                <a:gd name="T36" fmla="*/ 202 w 213"/>
                <a:gd name="T37" fmla="*/ 195 h 213"/>
                <a:gd name="T38" fmla="*/ 209 w 213"/>
                <a:gd name="T39" fmla="*/ 201 h 213"/>
                <a:gd name="T40" fmla="*/ 212 w 213"/>
                <a:gd name="T41" fmla="*/ 207 h 213"/>
                <a:gd name="T42" fmla="*/ 207 w 213"/>
                <a:gd name="T43" fmla="*/ 211 h 213"/>
                <a:gd name="T44" fmla="*/ 199 w 213"/>
                <a:gd name="T45" fmla="*/ 212 h 213"/>
                <a:gd name="T46" fmla="*/ 188 w 213"/>
                <a:gd name="T47" fmla="*/ 211 h 213"/>
                <a:gd name="T48" fmla="*/ 176 w 213"/>
                <a:gd name="T49" fmla="*/ 207 h 213"/>
                <a:gd name="T50" fmla="*/ 168 w 213"/>
                <a:gd name="T51" fmla="*/ 205 h 213"/>
                <a:gd name="T52" fmla="*/ 163 w 213"/>
                <a:gd name="T53" fmla="*/ 203 h 213"/>
                <a:gd name="T54" fmla="*/ 160 w 213"/>
                <a:gd name="T55" fmla="*/ 202 h 213"/>
                <a:gd name="T56" fmla="*/ 154 w 213"/>
                <a:gd name="T57" fmla="*/ 202 h 213"/>
                <a:gd name="T58" fmla="*/ 140 w 213"/>
                <a:gd name="T59" fmla="*/ 198 h 213"/>
                <a:gd name="T60" fmla="*/ 121 w 213"/>
                <a:gd name="T61" fmla="*/ 189 h 213"/>
                <a:gd name="T62" fmla="*/ 103 w 213"/>
                <a:gd name="T63" fmla="*/ 180 h 213"/>
                <a:gd name="T64" fmla="*/ 91 w 213"/>
                <a:gd name="T65" fmla="*/ 172 h 213"/>
                <a:gd name="T66" fmla="*/ 75 w 213"/>
                <a:gd name="T67" fmla="*/ 158 h 213"/>
                <a:gd name="T68" fmla="*/ 58 w 213"/>
                <a:gd name="T69" fmla="*/ 140 h 213"/>
                <a:gd name="T70" fmla="*/ 44 w 213"/>
                <a:gd name="T71" fmla="*/ 120 h 213"/>
                <a:gd name="T72" fmla="*/ 32 w 213"/>
                <a:gd name="T73" fmla="*/ 98 h 213"/>
                <a:gd name="T74" fmla="*/ 19 w 213"/>
                <a:gd name="T75" fmla="*/ 71 h 213"/>
                <a:gd name="T76" fmla="*/ 8 w 213"/>
                <a:gd name="T77" fmla="*/ 43 h 213"/>
                <a:gd name="T78" fmla="*/ 0 w 213"/>
                <a:gd name="T79" fmla="*/ 22 h 213"/>
                <a:gd name="T80" fmla="*/ 0 w 213"/>
                <a:gd name="T81" fmla="*/ 11 h 213"/>
                <a:gd name="T82" fmla="*/ 2 w 213"/>
                <a:gd name="T83" fmla="*/ 5 h 213"/>
                <a:gd name="T84" fmla="*/ 6 w 213"/>
                <a:gd name="T85" fmla="*/ 3 h 213"/>
                <a:gd name="T86" fmla="*/ 11 w 213"/>
                <a:gd name="T87" fmla="*/ 1 h 213"/>
                <a:gd name="T88" fmla="*/ 42 w 213"/>
                <a:gd name="T89" fmla="*/ 1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213">
                  <a:moveTo>
                    <a:pt x="42" y="18"/>
                  </a:moveTo>
                  <a:lnTo>
                    <a:pt x="44" y="20"/>
                  </a:lnTo>
                  <a:lnTo>
                    <a:pt x="46" y="26"/>
                  </a:lnTo>
                  <a:lnTo>
                    <a:pt x="50" y="33"/>
                  </a:lnTo>
                  <a:lnTo>
                    <a:pt x="55" y="44"/>
                  </a:lnTo>
                  <a:lnTo>
                    <a:pt x="59" y="54"/>
                  </a:lnTo>
                  <a:lnTo>
                    <a:pt x="64" y="65"/>
                  </a:lnTo>
                  <a:lnTo>
                    <a:pt x="68" y="74"/>
                  </a:lnTo>
                  <a:lnTo>
                    <a:pt x="71" y="81"/>
                  </a:lnTo>
                  <a:lnTo>
                    <a:pt x="73" y="88"/>
                  </a:lnTo>
                  <a:lnTo>
                    <a:pt x="75" y="95"/>
                  </a:lnTo>
                  <a:lnTo>
                    <a:pt x="78" y="103"/>
                  </a:lnTo>
                  <a:lnTo>
                    <a:pt x="81" y="111"/>
                  </a:lnTo>
                  <a:lnTo>
                    <a:pt x="85" y="118"/>
                  </a:lnTo>
                  <a:lnTo>
                    <a:pt x="88" y="124"/>
                  </a:lnTo>
                  <a:lnTo>
                    <a:pt x="91" y="128"/>
                  </a:lnTo>
                  <a:lnTo>
                    <a:pt x="94" y="130"/>
                  </a:lnTo>
                  <a:lnTo>
                    <a:pt x="99" y="133"/>
                  </a:lnTo>
                  <a:lnTo>
                    <a:pt x="108" y="139"/>
                  </a:lnTo>
                  <a:lnTo>
                    <a:pt x="120" y="148"/>
                  </a:lnTo>
                  <a:lnTo>
                    <a:pt x="131" y="158"/>
                  </a:lnTo>
                  <a:lnTo>
                    <a:pt x="143" y="167"/>
                  </a:lnTo>
                  <a:lnTo>
                    <a:pt x="154" y="176"/>
                  </a:lnTo>
                  <a:lnTo>
                    <a:pt x="160" y="182"/>
                  </a:lnTo>
                  <a:lnTo>
                    <a:pt x="164" y="184"/>
                  </a:lnTo>
                  <a:lnTo>
                    <a:pt x="164" y="184"/>
                  </a:lnTo>
                  <a:lnTo>
                    <a:pt x="165" y="184"/>
                  </a:lnTo>
                  <a:lnTo>
                    <a:pt x="167" y="183"/>
                  </a:lnTo>
                  <a:lnTo>
                    <a:pt x="169" y="183"/>
                  </a:lnTo>
                  <a:lnTo>
                    <a:pt x="171" y="183"/>
                  </a:lnTo>
                  <a:lnTo>
                    <a:pt x="175" y="183"/>
                  </a:lnTo>
                  <a:lnTo>
                    <a:pt x="177" y="183"/>
                  </a:lnTo>
                  <a:lnTo>
                    <a:pt x="181" y="184"/>
                  </a:lnTo>
                  <a:lnTo>
                    <a:pt x="184" y="185"/>
                  </a:lnTo>
                  <a:lnTo>
                    <a:pt x="189" y="188"/>
                  </a:lnTo>
                  <a:lnTo>
                    <a:pt x="193" y="189"/>
                  </a:lnTo>
                  <a:lnTo>
                    <a:pt x="198" y="193"/>
                  </a:lnTo>
                  <a:lnTo>
                    <a:pt x="202" y="195"/>
                  </a:lnTo>
                  <a:lnTo>
                    <a:pt x="206" y="199"/>
                  </a:lnTo>
                  <a:lnTo>
                    <a:pt x="209" y="201"/>
                  </a:lnTo>
                  <a:lnTo>
                    <a:pt x="212" y="205"/>
                  </a:lnTo>
                  <a:lnTo>
                    <a:pt x="212" y="207"/>
                  </a:lnTo>
                  <a:lnTo>
                    <a:pt x="210" y="209"/>
                  </a:lnTo>
                  <a:lnTo>
                    <a:pt x="207" y="211"/>
                  </a:lnTo>
                  <a:lnTo>
                    <a:pt x="204" y="212"/>
                  </a:lnTo>
                  <a:lnTo>
                    <a:pt x="199" y="212"/>
                  </a:lnTo>
                  <a:lnTo>
                    <a:pt x="194" y="212"/>
                  </a:lnTo>
                  <a:lnTo>
                    <a:pt x="188" y="211"/>
                  </a:lnTo>
                  <a:lnTo>
                    <a:pt x="182" y="209"/>
                  </a:lnTo>
                  <a:lnTo>
                    <a:pt x="176" y="207"/>
                  </a:lnTo>
                  <a:lnTo>
                    <a:pt x="171" y="206"/>
                  </a:lnTo>
                  <a:lnTo>
                    <a:pt x="168" y="205"/>
                  </a:lnTo>
                  <a:lnTo>
                    <a:pt x="165" y="203"/>
                  </a:lnTo>
                  <a:lnTo>
                    <a:pt x="163" y="203"/>
                  </a:lnTo>
                  <a:lnTo>
                    <a:pt x="160" y="202"/>
                  </a:lnTo>
                  <a:lnTo>
                    <a:pt x="160" y="202"/>
                  </a:lnTo>
                  <a:lnTo>
                    <a:pt x="158" y="203"/>
                  </a:lnTo>
                  <a:lnTo>
                    <a:pt x="154" y="202"/>
                  </a:lnTo>
                  <a:lnTo>
                    <a:pt x="148" y="200"/>
                  </a:lnTo>
                  <a:lnTo>
                    <a:pt x="140" y="198"/>
                  </a:lnTo>
                  <a:lnTo>
                    <a:pt x="131" y="194"/>
                  </a:lnTo>
                  <a:lnTo>
                    <a:pt x="121" y="189"/>
                  </a:lnTo>
                  <a:lnTo>
                    <a:pt x="112" y="184"/>
                  </a:lnTo>
                  <a:lnTo>
                    <a:pt x="103" y="180"/>
                  </a:lnTo>
                  <a:lnTo>
                    <a:pt x="97" y="176"/>
                  </a:lnTo>
                  <a:lnTo>
                    <a:pt x="91" y="172"/>
                  </a:lnTo>
                  <a:lnTo>
                    <a:pt x="84" y="165"/>
                  </a:lnTo>
                  <a:lnTo>
                    <a:pt x="75" y="158"/>
                  </a:lnTo>
                  <a:lnTo>
                    <a:pt x="67" y="150"/>
                  </a:lnTo>
                  <a:lnTo>
                    <a:pt x="58" y="140"/>
                  </a:lnTo>
                  <a:lnTo>
                    <a:pt x="51" y="130"/>
                  </a:lnTo>
                  <a:lnTo>
                    <a:pt x="44" y="120"/>
                  </a:lnTo>
                  <a:lnTo>
                    <a:pt x="38" y="110"/>
                  </a:lnTo>
                  <a:lnTo>
                    <a:pt x="32" y="98"/>
                  </a:lnTo>
                  <a:lnTo>
                    <a:pt x="26" y="85"/>
                  </a:lnTo>
                  <a:lnTo>
                    <a:pt x="19" y="71"/>
                  </a:lnTo>
                  <a:lnTo>
                    <a:pt x="13" y="56"/>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60" name="Freeform 256"/>
            <p:cNvSpPr>
              <a:spLocks/>
            </p:cNvSpPr>
            <p:nvPr/>
          </p:nvSpPr>
          <p:spPr bwMode="auto">
            <a:xfrm>
              <a:off x="4193" y="1081"/>
              <a:ext cx="135" cy="173"/>
            </a:xfrm>
            <a:custGeom>
              <a:avLst/>
              <a:gdLst>
                <a:gd name="T0" fmla="*/ 36 w 135"/>
                <a:gd name="T1" fmla="*/ 16 h 173"/>
                <a:gd name="T2" fmla="*/ 39 w 135"/>
                <a:gd name="T3" fmla="*/ 25 h 173"/>
                <a:gd name="T4" fmla="*/ 43 w 135"/>
                <a:gd name="T5" fmla="*/ 39 h 173"/>
                <a:gd name="T6" fmla="*/ 46 w 135"/>
                <a:gd name="T7" fmla="*/ 52 h 173"/>
                <a:gd name="T8" fmla="*/ 48 w 135"/>
                <a:gd name="T9" fmla="*/ 63 h 173"/>
                <a:gd name="T10" fmla="*/ 52 w 135"/>
                <a:gd name="T11" fmla="*/ 77 h 173"/>
                <a:gd name="T12" fmla="*/ 58 w 135"/>
                <a:gd name="T13" fmla="*/ 92 h 173"/>
                <a:gd name="T14" fmla="*/ 64 w 135"/>
                <a:gd name="T15" fmla="*/ 103 h 173"/>
                <a:gd name="T16" fmla="*/ 69 w 135"/>
                <a:gd name="T17" fmla="*/ 108 h 173"/>
                <a:gd name="T18" fmla="*/ 76 w 135"/>
                <a:gd name="T19" fmla="*/ 120 h 173"/>
                <a:gd name="T20" fmla="*/ 84 w 135"/>
                <a:gd name="T21" fmla="*/ 136 h 173"/>
                <a:gd name="T22" fmla="*/ 89 w 135"/>
                <a:gd name="T23" fmla="*/ 147 h 173"/>
                <a:gd name="T24" fmla="*/ 91 w 135"/>
                <a:gd name="T25" fmla="*/ 149 h 173"/>
                <a:gd name="T26" fmla="*/ 95 w 135"/>
                <a:gd name="T27" fmla="*/ 148 h 173"/>
                <a:gd name="T28" fmla="*/ 100 w 135"/>
                <a:gd name="T29" fmla="*/ 148 h 173"/>
                <a:gd name="T30" fmla="*/ 106 w 135"/>
                <a:gd name="T31" fmla="*/ 148 h 173"/>
                <a:gd name="T32" fmla="*/ 111 w 135"/>
                <a:gd name="T33" fmla="*/ 149 h 173"/>
                <a:gd name="T34" fmla="*/ 118 w 135"/>
                <a:gd name="T35" fmla="*/ 153 h 173"/>
                <a:gd name="T36" fmla="*/ 126 w 135"/>
                <a:gd name="T37" fmla="*/ 158 h 173"/>
                <a:gd name="T38" fmla="*/ 132 w 135"/>
                <a:gd name="T39" fmla="*/ 163 h 173"/>
                <a:gd name="T40" fmla="*/ 134 w 135"/>
                <a:gd name="T41" fmla="*/ 167 h 173"/>
                <a:gd name="T42" fmla="*/ 129 w 135"/>
                <a:gd name="T43" fmla="*/ 170 h 173"/>
                <a:gd name="T44" fmla="*/ 121 w 135"/>
                <a:gd name="T45" fmla="*/ 172 h 173"/>
                <a:gd name="T46" fmla="*/ 110 w 135"/>
                <a:gd name="T47" fmla="*/ 171 h 173"/>
                <a:gd name="T48" fmla="*/ 102 w 135"/>
                <a:gd name="T49" fmla="*/ 169 h 173"/>
                <a:gd name="T50" fmla="*/ 96 w 135"/>
                <a:gd name="T51" fmla="*/ 167 h 173"/>
                <a:gd name="T52" fmla="*/ 92 w 135"/>
                <a:gd name="T53" fmla="*/ 166 h 173"/>
                <a:gd name="T54" fmla="*/ 90 w 135"/>
                <a:gd name="T55" fmla="*/ 166 h 173"/>
                <a:gd name="T56" fmla="*/ 87 w 135"/>
                <a:gd name="T57" fmla="*/ 166 h 173"/>
                <a:gd name="T58" fmla="*/ 75 w 135"/>
                <a:gd name="T59" fmla="*/ 156 h 173"/>
                <a:gd name="T60" fmla="*/ 61 w 135"/>
                <a:gd name="T61" fmla="*/ 142 h 173"/>
                <a:gd name="T62" fmla="*/ 48 w 135"/>
                <a:gd name="T63" fmla="*/ 129 h 173"/>
                <a:gd name="T64" fmla="*/ 40 w 135"/>
                <a:gd name="T65" fmla="*/ 120 h 173"/>
                <a:gd name="T66" fmla="*/ 29 w 135"/>
                <a:gd name="T67" fmla="*/ 108 h 173"/>
                <a:gd name="T68" fmla="*/ 19 w 135"/>
                <a:gd name="T69" fmla="*/ 95 h 173"/>
                <a:gd name="T70" fmla="*/ 10 w 135"/>
                <a:gd name="T71" fmla="*/ 79 h 173"/>
                <a:gd name="T72" fmla="*/ 5 w 135"/>
                <a:gd name="T73" fmla="*/ 63 h 173"/>
                <a:gd name="T74" fmla="*/ 2 w 135"/>
                <a:gd name="T75" fmla="*/ 43 h 173"/>
                <a:gd name="T76" fmla="*/ 0 w 135"/>
                <a:gd name="T77" fmla="*/ 25 h 173"/>
                <a:gd name="T78" fmla="*/ 0 w 135"/>
                <a:gd name="T79" fmla="*/ 11 h 173"/>
                <a:gd name="T80" fmla="*/ 2 w 135"/>
                <a:gd name="T81" fmla="*/ 4 h 173"/>
                <a:gd name="T82" fmla="*/ 6 w 135"/>
                <a:gd name="T83" fmla="*/ 1 h 173"/>
                <a:gd name="T84" fmla="*/ 11 w 135"/>
                <a:gd name="T85" fmla="*/ 0 h 173"/>
                <a:gd name="T86" fmla="*/ 17 w 135"/>
                <a:gd name="T87" fmla="*/ 0 h 173"/>
                <a:gd name="T88" fmla="*/ 35 w 135"/>
                <a:gd name="T89" fmla="*/ 1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73">
                  <a:moveTo>
                    <a:pt x="35" y="15"/>
                  </a:moveTo>
                  <a:lnTo>
                    <a:pt x="36" y="16"/>
                  </a:lnTo>
                  <a:lnTo>
                    <a:pt x="37" y="20"/>
                  </a:lnTo>
                  <a:lnTo>
                    <a:pt x="39" y="25"/>
                  </a:lnTo>
                  <a:lnTo>
                    <a:pt x="41" y="32"/>
                  </a:lnTo>
                  <a:lnTo>
                    <a:pt x="43" y="39"/>
                  </a:lnTo>
                  <a:lnTo>
                    <a:pt x="45" y="45"/>
                  </a:lnTo>
                  <a:lnTo>
                    <a:pt x="46" y="52"/>
                  </a:lnTo>
                  <a:lnTo>
                    <a:pt x="47" y="57"/>
                  </a:lnTo>
                  <a:lnTo>
                    <a:pt x="48" y="63"/>
                  </a:lnTo>
                  <a:lnTo>
                    <a:pt x="50" y="69"/>
                  </a:lnTo>
                  <a:lnTo>
                    <a:pt x="52" y="77"/>
                  </a:lnTo>
                  <a:lnTo>
                    <a:pt x="55" y="85"/>
                  </a:lnTo>
                  <a:lnTo>
                    <a:pt x="58" y="92"/>
                  </a:lnTo>
                  <a:lnTo>
                    <a:pt x="61" y="98"/>
                  </a:lnTo>
                  <a:lnTo>
                    <a:pt x="64" y="103"/>
                  </a:lnTo>
                  <a:lnTo>
                    <a:pt x="66" y="105"/>
                  </a:lnTo>
                  <a:lnTo>
                    <a:pt x="69" y="108"/>
                  </a:lnTo>
                  <a:lnTo>
                    <a:pt x="72" y="114"/>
                  </a:lnTo>
                  <a:lnTo>
                    <a:pt x="76" y="120"/>
                  </a:lnTo>
                  <a:lnTo>
                    <a:pt x="81" y="128"/>
                  </a:lnTo>
                  <a:lnTo>
                    <a:pt x="84" y="136"/>
                  </a:lnTo>
                  <a:lnTo>
                    <a:pt x="87" y="143"/>
                  </a:lnTo>
                  <a:lnTo>
                    <a:pt x="89" y="147"/>
                  </a:lnTo>
                  <a:lnTo>
                    <a:pt x="90" y="149"/>
                  </a:lnTo>
                  <a:lnTo>
                    <a:pt x="91" y="149"/>
                  </a:lnTo>
                  <a:lnTo>
                    <a:pt x="93" y="149"/>
                  </a:lnTo>
                  <a:lnTo>
                    <a:pt x="95" y="148"/>
                  </a:lnTo>
                  <a:lnTo>
                    <a:pt x="98" y="148"/>
                  </a:lnTo>
                  <a:lnTo>
                    <a:pt x="100" y="148"/>
                  </a:lnTo>
                  <a:lnTo>
                    <a:pt x="104" y="147"/>
                  </a:lnTo>
                  <a:lnTo>
                    <a:pt x="106" y="148"/>
                  </a:lnTo>
                  <a:lnTo>
                    <a:pt x="109" y="148"/>
                  </a:lnTo>
                  <a:lnTo>
                    <a:pt x="111" y="149"/>
                  </a:lnTo>
                  <a:lnTo>
                    <a:pt x="115" y="150"/>
                  </a:lnTo>
                  <a:lnTo>
                    <a:pt x="118" y="153"/>
                  </a:lnTo>
                  <a:lnTo>
                    <a:pt x="122" y="155"/>
                  </a:lnTo>
                  <a:lnTo>
                    <a:pt x="126" y="158"/>
                  </a:lnTo>
                  <a:lnTo>
                    <a:pt x="129" y="160"/>
                  </a:lnTo>
                  <a:lnTo>
                    <a:pt x="132" y="163"/>
                  </a:lnTo>
                  <a:lnTo>
                    <a:pt x="134" y="166"/>
                  </a:lnTo>
                  <a:lnTo>
                    <a:pt x="134" y="167"/>
                  </a:lnTo>
                  <a:lnTo>
                    <a:pt x="132" y="168"/>
                  </a:lnTo>
                  <a:lnTo>
                    <a:pt x="129" y="170"/>
                  </a:lnTo>
                  <a:lnTo>
                    <a:pt x="125" y="171"/>
                  </a:lnTo>
                  <a:lnTo>
                    <a:pt x="121" y="172"/>
                  </a:lnTo>
                  <a:lnTo>
                    <a:pt x="116" y="172"/>
                  </a:lnTo>
                  <a:lnTo>
                    <a:pt x="110" y="171"/>
                  </a:lnTo>
                  <a:lnTo>
                    <a:pt x="106" y="171"/>
                  </a:lnTo>
                  <a:lnTo>
                    <a:pt x="102" y="169"/>
                  </a:lnTo>
                  <a:lnTo>
                    <a:pt x="99" y="168"/>
                  </a:lnTo>
                  <a:lnTo>
                    <a:pt x="96" y="167"/>
                  </a:lnTo>
                  <a:lnTo>
                    <a:pt x="93" y="167"/>
                  </a:lnTo>
                  <a:lnTo>
                    <a:pt x="92" y="166"/>
                  </a:lnTo>
                  <a:lnTo>
                    <a:pt x="91" y="166"/>
                  </a:lnTo>
                  <a:lnTo>
                    <a:pt x="90" y="166"/>
                  </a:lnTo>
                  <a:lnTo>
                    <a:pt x="88" y="167"/>
                  </a:lnTo>
                  <a:lnTo>
                    <a:pt x="87" y="166"/>
                  </a:lnTo>
                  <a:lnTo>
                    <a:pt x="81" y="162"/>
                  </a:lnTo>
                  <a:lnTo>
                    <a:pt x="75" y="156"/>
                  </a:lnTo>
                  <a:lnTo>
                    <a:pt x="69" y="149"/>
                  </a:lnTo>
                  <a:lnTo>
                    <a:pt x="61" y="142"/>
                  </a:lnTo>
                  <a:lnTo>
                    <a:pt x="54" y="135"/>
                  </a:lnTo>
                  <a:lnTo>
                    <a:pt x="48" y="129"/>
                  </a:lnTo>
                  <a:lnTo>
                    <a:pt x="44" y="124"/>
                  </a:lnTo>
                  <a:lnTo>
                    <a:pt x="40" y="120"/>
                  </a:lnTo>
                  <a:lnTo>
                    <a:pt x="35" y="114"/>
                  </a:lnTo>
                  <a:lnTo>
                    <a:pt x="29" y="108"/>
                  </a:lnTo>
                  <a:lnTo>
                    <a:pt x="24" y="102"/>
                  </a:lnTo>
                  <a:lnTo>
                    <a:pt x="19" y="95"/>
                  </a:lnTo>
                  <a:lnTo>
                    <a:pt x="14" y="86"/>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61" name="Freeform 257"/>
            <p:cNvSpPr>
              <a:spLocks/>
            </p:cNvSpPr>
            <p:nvPr/>
          </p:nvSpPr>
          <p:spPr bwMode="auto">
            <a:xfrm>
              <a:off x="4287" y="1264"/>
              <a:ext cx="193" cy="93"/>
            </a:xfrm>
            <a:custGeom>
              <a:avLst/>
              <a:gdLst>
                <a:gd name="T0" fmla="*/ 0 w 193"/>
                <a:gd name="T1" fmla="*/ 0 h 93"/>
                <a:gd name="T2" fmla="*/ 0 w 193"/>
                <a:gd name="T3" fmla="*/ 50 h 93"/>
                <a:gd name="T4" fmla="*/ 192 w 193"/>
                <a:gd name="T5" fmla="*/ 92 h 93"/>
                <a:gd name="T6" fmla="*/ 192 w 193"/>
                <a:gd name="T7" fmla="*/ 41 h 93"/>
                <a:gd name="T8" fmla="*/ 0 w 193"/>
                <a:gd name="T9" fmla="*/ 0 h 93"/>
              </a:gdLst>
              <a:ahLst/>
              <a:cxnLst>
                <a:cxn ang="0">
                  <a:pos x="T0" y="T1"/>
                </a:cxn>
                <a:cxn ang="0">
                  <a:pos x="T2" y="T3"/>
                </a:cxn>
                <a:cxn ang="0">
                  <a:pos x="T4" y="T5"/>
                </a:cxn>
                <a:cxn ang="0">
                  <a:pos x="T6" y="T7"/>
                </a:cxn>
                <a:cxn ang="0">
                  <a:pos x="T8" y="T9"/>
                </a:cxn>
              </a:cxnLst>
              <a:rect l="0" t="0" r="r" b="b"/>
              <a:pathLst>
                <a:path w="193" h="93">
                  <a:moveTo>
                    <a:pt x="0" y="0"/>
                  </a:moveTo>
                  <a:lnTo>
                    <a:pt x="0" y="50"/>
                  </a:lnTo>
                  <a:lnTo>
                    <a:pt x="192" y="92"/>
                  </a:lnTo>
                  <a:lnTo>
                    <a:pt x="192" y="41"/>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62" name="Freeform 258"/>
            <p:cNvSpPr>
              <a:spLocks/>
            </p:cNvSpPr>
            <p:nvPr/>
          </p:nvSpPr>
          <p:spPr bwMode="auto">
            <a:xfrm>
              <a:off x="4479" y="1258"/>
              <a:ext cx="59" cy="99"/>
            </a:xfrm>
            <a:custGeom>
              <a:avLst/>
              <a:gdLst>
                <a:gd name="T0" fmla="*/ 0 w 59"/>
                <a:gd name="T1" fmla="*/ 47 h 99"/>
                <a:gd name="T2" fmla="*/ 0 w 59"/>
                <a:gd name="T3" fmla="*/ 98 h 99"/>
                <a:gd name="T4" fmla="*/ 58 w 59"/>
                <a:gd name="T5" fmla="*/ 43 h 99"/>
                <a:gd name="T6" fmla="*/ 58 w 59"/>
                <a:gd name="T7" fmla="*/ 0 h 99"/>
                <a:gd name="T8" fmla="*/ 0 w 59"/>
                <a:gd name="T9" fmla="*/ 47 h 99"/>
              </a:gdLst>
              <a:ahLst/>
              <a:cxnLst>
                <a:cxn ang="0">
                  <a:pos x="T0" y="T1"/>
                </a:cxn>
                <a:cxn ang="0">
                  <a:pos x="T2" y="T3"/>
                </a:cxn>
                <a:cxn ang="0">
                  <a:pos x="T4" y="T5"/>
                </a:cxn>
                <a:cxn ang="0">
                  <a:pos x="T6" y="T7"/>
                </a:cxn>
                <a:cxn ang="0">
                  <a:pos x="T8" y="T9"/>
                </a:cxn>
              </a:cxnLst>
              <a:rect l="0" t="0" r="r" b="b"/>
              <a:pathLst>
                <a:path w="59" h="99">
                  <a:moveTo>
                    <a:pt x="0" y="47"/>
                  </a:moveTo>
                  <a:lnTo>
                    <a:pt x="0" y="98"/>
                  </a:lnTo>
                  <a:lnTo>
                    <a:pt x="58" y="43"/>
                  </a:lnTo>
                  <a:lnTo>
                    <a:pt x="58" y="0"/>
                  </a:lnTo>
                  <a:lnTo>
                    <a:pt x="0" y="4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63" name="Freeform 259"/>
            <p:cNvSpPr>
              <a:spLocks/>
            </p:cNvSpPr>
            <p:nvPr/>
          </p:nvSpPr>
          <p:spPr bwMode="auto">
            <a:xfrm>
              <a:off x="4287" y="1218"/>
              <a:ext cx="250" cy="88"/>
            </a:xfrm>
            <a:custGeom>
              <a:avLst/>
              <a:gdLst>
                <a:gd name="T0" fmla="*/ 79 w 250"/>
                <a:gd name="T1" fmla="*/ 0 h 88"/>
                <a:gd name="T2" fmla="*/ 0 w 250"/>
                <a:gd name="T3" fmla="*/ 46 h 88"/>
                <a:gd name="T4" fmla="*/ 191 w 250"/>
                <a:gd name="T5" fmla="*/ 87 h 88"/>
                <a:gd name="T6" fmla="*/ 249 w 250"/>
                <a:gd name="T7" fmla="*/ 39 h 88"/>
                <a:gd name="T8" fmla="*/ 79 w 250"/>
                <a:gd name="T9" fmla="*/ 0 h 88"/>
              </a:gdLst>
              <a:ahLst/>
              <a:cxnLst>
                <a:cxn ang="0">
                  <a:pos x="T0" y="T1"/>
                </a:cxn>
                <a:cxn ang="0">
                  <a:pos x="T2" y="T3"/>
                </a:cxn>
                <a:cxn ang="0">
                  <a:pos x="T4" y="T5"/>
                </a:cxn>
                <a:cxn ang="0">
                  <a:pos x="T6" y="T7"/>
                </a:cxn>
                <a:cxn ang="0">
                  <a:pos x="T8" y="T9"/>
                </a:cxn>
              </a:cxnLst>
              <a:rect l="0" t="0" r="r" b="b"/>
              <a:pathLst>
                <a:path w="250" h="88">
                  <a:moveTo>
                    <a:pt x="79" y="0"/>
                  </a:moveTo>
                  <a:lnTo>
                    <a:pt x="0" y="46"/>
                  </a:lnTo>
                  <a:lnTo>
                    <a:pt x="191" y="87"/>
                  </a:lnTo>
                  <a:lnTo>
                    <a:pt x="249" y="39"/>
                  </a:lnTo>
                  <a:lnTo>
                    <a:pt x="79"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64" name="Freeform 260"/>
            <p:cNvSpPr>
              <a:spLocks/>
            </p:cNvSpPr>
            <p:nvPr/>
          </p:nvSpPr>
          <p:spPr bwMode="auto">
            <a:xfrm>
              <a:off x="4322" y="1101"/>
              <a:ext cx="31" cy="133"/>
            </a:xfrm>
            <a:custGeom>
              <a:avLst/>
              <a:gdLst>
                <a:gd name="T0" fmla="*/ 30 w 31"/>
                <a:gd name="T1" fmla="*/ 0 h 133"/>
                <a:gd name="T2" fmla="*/ 29 w 31"/>
                <a:gd name="T3" fmla="*/ 0 h 133"/>
                <a:gd name="T4" fmla="*/ 27 w 31"/>
                <a:gd name="T5" fmla="*/ 3 h 133"/>
                <a:gd name="T6" fmla="*/ 24 w 31"/>
                <a:gd name="T7" fmla="*/ 6 h 133"/>
                <a:gd name="T8" fmla="*/ 21 w 31"/>
                <a:gd name="T9" fmla="*/ 12 h 133"/>
                <a:gd name="T10" fmla="*/ 17 w 31"/>
                <a:gd name="T11" fmla="*/ 21 h 133"/>
                <a:gd name="T12" fmla="*/ 13 w 31"/>
                <a:gd name="T13" fmla="*/ 31 h 133"/>
                <a:gd name="T14" fmla="*/ 9 w 31"/>
                <a:gd name="T15" fmla="*/ 44 h 133"/>
                <a:gd name="T16" fmla="*/ 6 w 31"/>
                <a:gd name="T17" fmla="*/ 60 h 133"/>
                <a:gd name="T18" fmla="*/ 2 w 31"/>
                <a:gd name="T19" fmla="*/ 76 h 133"/>
                <a:gd name="T20" fmla="*/ 0 w 31"/>
                <a:gd name="T21" fmla="*/ 90 h 133"/>
                <a:gd name="T22" fmla="*/ 0 w 31"/>
                <a:gd name="T23" fmla="*/ 103 h 133"/>
                <a:gd name="T24" fmla="*/ 0 w 31"/>
                <a:gd name="T25" fmla="*/ 113 h 133"/>
                <a:gd name="T26" fmla="*/ 0 w 31"/>
                <a:gd name="T27" fmla="*/ 121 h 133"/>
                <a:gd name="T28" fmla="*/ 1 w 31"/>
                <a:gd name="T29" fmla="*/ 127 h 133"/>
                <a:gd name="T30" fmla="*/ 2 w 31"/>
                <a:gd name="T31" fmla="*/ 131 h 133"/>
                <a:gd name="T32" fmla="*/ 2 w 31"/>
                <a:gd name="T33" fmla="*/ 132 h 133"/>
                <a:gd name="T34" fmla="*/ 30 w 31"/>
                <a:gd name="T3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133">
                  <a:moveTo>
                    <a:pt x="30" y="0"/>
                  </a:moveTo>
                  <a:lnTo>
                    <a:pt x="29" y="0"/>
                  </a:lnTo>
                  <a:lnTo>
                    <a:pt x="27" y="3"/>
                  </a:lnTo>
                  <a:lnTo>
                    <a:pt x="24" y="6"/>
                  </a:lnTo>
                  <a:lnTo>
                    <a:pt x="21" y="12"/>
                  </a:lnTo>
                  <a:lnTo>
                    <a:pt x="17" y="21"/>
                  </a:lnTo>
                  <a:lnTo>
                    <a:pt x="13" y="31"/>
                  </a:lnTo>
                  <a:lnTo>
                    <a:pt x="9" y="44"/>
                  </a:lnTo>
                  <a:lnTo>
                    <a:pt x="6" y="60"/>
                  </a:lnTo>
                  <a:lnTo>
                    <a:pt x="2" y="76"/>
                  </a:lnTo>
                  <a:lnTo>
                    <a:pt x="0" y="90"/>
                  </a:lnTo>
                  <a:lnTo>
                    <a:pt x="0" y="103"/>
                  </a:lnTo>
                  <a:lnTo>
                    <a:pt x="0" y="113"/>
                  </a:lnTo>
                  <a:lnTo>
                    <a:pt x="0" y="121"/>
                  </a:lnTo>
                  <a:lnTo>
                    <a:pt x="1" y="127"/>
                  </a:lnTo>
                  <a:lnTo>
                    <a:pt x="2" y="131"/>
                  </a:lnTo>
                  <a:lnTo>
                    <a:pt x="2" y="132"/>
                  </a:lnTo>
                  <a:lnTo>
                    <a:pt x="3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65" name="Freeform 261"/>
            <p:cNvSpPr>
              <a:spLocks/>
            </p:cNvSpPr>
            <p:nvPr/>
          </p:nvSpPr>
          <p:spPr bwMode="auto">
            <a:xfrm>
              <a:off x="4351" y="1162"/>
              <a:ext cx="117" cy="117"/>
            </a:xfrm>
            <a:custGeom>
              <a:avLst/>
              <a:gdLst>
                <a:gd name="T0" fmla="*/ 58 w 117"/>
                <a:gd name="T1" fmla="*/ 116 h 117"/>
                <a:gd name="T2" fmla="*/ 69 w 117"/>
                <a:gd name="T3" fmla="*/ 116 h 117"/>
                <a:gd name="T4" fmla="*/ 81 w 117"/>
                <a:gd name="T5" fmla="*/ 113 h 117"/>
                <a:gd name="T6" fmla="*/ 90 w 117"/>
                <a:gd name="T7" fmla="*/ 109 h 117"/>
                <a:gd name="T8" fmla="*/ 98 w 117"/>
                <a:gd name="T9" fmla="*/ 102 h 117"/>
                <a:gd name="T10" fmla="*/ 105 w 117"/>
                <a:gd name="T11" fmla="*/ 94 h 117"/>
                <a:gd name="T12" fmla="*/ 111 w 117"/>
                <a:gd name="T13" fmla="*/ 85 h 117"/>
                <a:gd name="T14" fmla="*/ 115 w 117"/>
                <a:gd name="T15" fmla="*/ 74 h 117"/>
                <a:gd name="T16" fmla="*/ 116 w 117"/>
                <a:gd name="T17" fmla="*/ 63 h 117"/>
                <a:gd name="T18" fmla="*/ 115 w 117"/>
                <a:gd name="T19" fmla="*/ 51 h 117"/>
                <a:gd name="T20" fmla="*/ 111 w 117"/>
                <a:gd name="T21" fmla="*/ 40 h 117"/>
                <a:gd name="T22" fmla="*/ 105 w 117"/>
                <a:gd name="T23" fmla="*/ 29 h 117"/>
                <a:gd name="T24" fmla="*/ 98 w 117"/>
                <a:gd name="T25" fmla="*/ 20 h 117"/>
                <a:gd name="T26" fmla="*/ 90 w 117"/>
                <a:gd name="T27" fmla="*/ 12 h 117"/>
                <a:gd name="T28" fmla="*/ 81 w 117"/>
                <a:gd name="T29" fmla="*/ 6 h 117"/>
                <a:gd name="T30" fmla="*/ 69 w 117"/>
                <a:gd name="T31" fmla="*/ 2 h 117"/>
                <a:gd name="T32" fmla="*/ 58 w 117"/>
                <a:gd name="T33" fmla="*/ 0 h 117"/>
                <a:gd name="T34" fmla="*/ 46 w 117"/>
                <a:gd name="T35" fmla="*/ 0 h 117"/>
                <a:gd name="T36" fmla="*/ 35 w 117"/>
                <a:gd name="T37" fmla="*/ 2 h 117"/>
                <a:gd name="T38" fmla="*/ 25 w 117"/>
                <a:gd name="T39" fmla="*/ 6 h 117"/>
                <a:gd name="T40" fmla="*/ 17 w 117"/>
                <a:gd name="T41" fmla="*/ 13 h 117"/>
                <a:gd name="T42" fmla="*/ 10 w 117"/>
                <a:gd name="T43" fmla="*/ 21 h 117"/>
                <a:gd name="T44" fmla="*/ 5 w 117"/>
                <a:gd name="T45" fmla="*/ 30 h 117"/>
                <a:gd name="T46" fmla="*/ 1 w 117"/>
                <a:gd name="T47" fmla="*/ 41 h 117"/>
                <a:gd name="T48" fmla="*/ 0 w 117"/>
                <a:gd name="T49" fmla="*/ 52 h 117"/>
                <a:gd name="T50" fmla="*/ 1 w 117"/>
                <a:gd name="T51" fmla="*/ 64 h 117"/>
                <a:gd name="T52" fmla="*/ 5 w 117"/>
                <a:gd name="T53" fmla="*/ 75 h 117"/>
                <a:gd name="T54" fmla="*/ 10 w 117"/>
                <a:gd name="T55" fmla="*/ 86 h 117"/>
                <a:gd name="T56" fmla="*/ 17 w 117"/>
                <a:gd name="T57" fmla="*/ 95 h 117"/>
                <a:gd name="T58" fmla="*/ 25 w 117"/>
                <a:gd name="T59" fmla="*/ 103 h 117"/>
                <a:gd name="T60" fmla="*/ 35 w 117"/>
                <a:gd name="T61" fmla="*/ 109 h 117"/>
                <a:gd name="T62" fmla="*/ 46 w 117"/>
                <a:gd name="T63" fmla="*/ 113 h 117"/>
                <a:gd name="T64" fmla="*/ 58 w 117"/>
                <a:gd name="T65" fmla="*/ 1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66" name="Freeform 262"/>
            <p:cNvSpPr>
              <a:spLocks/>
            </p:cNvSpPr>
            <p:nvPr/>
          </p:nvSpPr>
          <p:spPr bwMode="auto">
            <a:xfrm>
              <a:off x="4318" y="1085"/>
              <a:ext cx="164" cy="190"/>
            </a:xfrm>
            <a:custGeom>
              <a:avLst/>
              <a:gdLst>
                <a:gd name="T0" fmla="*/ 124 w 164"/>
                <a:gd name="T1" fmla="*/ 47 h 190"/>
                <a:gd name="T2" fmla="*/ 73 w 164"/>
                <a:gd name="T3" fmla="*/ 11 h 190"/>
                <a:gd name="T4" fmla="*/ 35 w 164"/>
                <a:gd name="T5" fmla="*/ 0 h 190"/>
                <a:gd name="T6" fmla="*/ 0 w 164"/>
                <a:gd name="T7" fmla="*/ 177 h 190"/>
                <a:gd name="T8" fmla="*/ 38 w 164"/>
                <a:gd name="T9" fmla="*/ 189 h 190"/>
                <a:gd name="T10" fmla="*/ 98 w 164"/>
                <a:gd name="T11" fmla="*/ 173 h 190"/>
                <a:gd name="T12" fmla="*/ 138 w 164"/>
                <a:gd name="T13" fmla="*/ 184 h 190"/>
                <a:gd name="T14" fmla="*/ 163 w 164"/>
                <a:gd name="T15" fmla="*/ 60 h 190"/>
                <a:gd name="T16" fmla="*/ 124 w 164"/>
                <a:gd name="T17" fmla="*/ 4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90">
                  <a:moveTo>
                    <a:pt x="124" y="47"/>
                  </a:moveTo>
                  <a:lnTo>
                    <a:pt x="73" y="11"/>
                  </a:lnTo>
                  <a:lnTo>
                    <a:pt x="35" y="0"/>
                  </a:lnTo>
                  <a:lnTo>
                    <a:pt x="0" y="177"/>
                  </a:lnTo>
                  <a:lnTo>
                    <a:pt x="38" y="189"/>
                  </a:lnTo>
                  <a:lnTo>
                    <a:pt x="98" y="173"/>
                  </a:lnTo>
                  <a:lnTo>
                    <a:pt x="138" y="184"/>
                  </a:lnTo>
                  <a:lnTo>
                    <a:pt x="163" y="60"/>
                  </a:lnTo>
                  <a:lnTo>
                    <a:pt x="124" y="4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67" name="Freeform 263"/>
            <p:cNvSpPr>
              <a:spLocks/>
            </p:cNvSpPr>
            <p:nvPr/>
          </p:nvSpPr>
          <p:spPr bwMode="auto">
            <a:xfrm>
              <a:off x="4457" y="1132"/>
              <a:ext cx="61" cy="138"/>
            </a:xfrm>
            <a:custGeom>
              <a:avLst/>
              <a:gdLst>
                <a:gd name="T0" fmla="*/ 24 w 61"/>
                <a:gd name="T1" fmla="*/ 13 h 138"/>
                <a:gd name="T2" fmla="*/ 0 w 61"/>
                <a:gd name="T3" fmla="*/ 137 h 138"/>
                <a:gd name="T4" fmla="*/ 41 w 61"/>
                <a:gd name="T5" fmla="*/ 109 h 138"/>
                <a:gd name="T6" fmla="*/ 60 w 61"/>
                <a:gd name="T7" fmla="*/ 0 h 138"/>
                <a:gd name="T8" fmla="*/ 24 w 61"/>
                <a:gd name="T9" fmla="*/ 13 h 138"/>
              </a:gdLst>
              <a:ahLst/>
              <a:cxnLst>
                <a:cxn ang="0">
                  <a:pos x="T0" y="T1"/>
                </a:cxn>
                <a:cxn ang="0">
                  <a:pos x="T2" y="T3"/>
                </a:cxn>
                <a:cxn ang="0">
                  <a:pos x="T4" y="T5"/>
                </a:cxn>
                <a:cxn ang="0">
                  <a:pos x="T6" y="T7"/>
                </a:cxn>
                <a:cxn ang="0">
                  <a:pos x="T8" y="T9"/>
                </a:cxn>
              </a:cxnLst>
              <a:rect l="0" t="0" r="r" b="b"/>
              <a:pathLst>
                <a:path w="61" h="138">
                  <a:moveTo>
                    <a:pt x="24" y="13"/>
                  </a:moveTo>
                  <a:lnTo>
                    <a:pt x="0" y="137"/>
                  </a:lnTo>
                  <a:lnTo>
                    <a:pt x="41" y="109"/>
                  </a:lnTo>
                  <a:lnTo>
                    <a:pt x="60" y="0"/>
                  </a:lnTo>
                  <a:lnTo>
                    <a:pt x="24" y="13"/>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68" name="Freeform 264"/>
            <p:cNvSpPr>
              <a:spLocks/>
            </p:cNvSpPr>
            <p:nvPr/>
          </p:nvSpPr>
          <p:spPr bwMode="auto">
            <a:xfrm>
              <a:off x="4419" y="1141"/>
              <a:ext cx="54" cy="123"/>
            </a:xfrm>
            <a:custGeom>
              <a:avLst/>
              <a:gdLst>
                <a:gd name="T0" fmla="*/ 53 w 54"/>
                <a:gd name="T1" fmla="*/ 7 h 123"/>
                <a:gd name="T2" fmla="*/ 24 w 54"/>
                <a:gd name="T3" fmla="*/ 0 h 123"/>
                <a:gd name="T4" fmla="*/ 0 w 54"/>
                <a:gd name="T5" fmla="*/ 111 h 123"/>
                <a:gd name="T6" fmla="*/ 32 w 54"/>
                <a:gd name="T7" fmla="*/ 122 h 123"/>
                <a:gd name="T8" fmla="*/ 53 w 54"/>
                <a:gd name="T9" fmla="*/ 7 h 123"/>
              </a:gdLst>
              <a:ahLst/>
              <a:cxnLst>
                <a:cxn ang="0">
                  <a:pos x="T0" y="T1"/>
                </a:cxn>
                <a:cxn ang="0">
                  <a:pos x="T2" y="T3"/>
                </a:cxn>
                <a:cxn ang="0">
                  <a:pos x="T4" y="T5"/>
                </a:cxn>
                <a:cxn ang="0">
                  <a:pos x="T6" y="T7"/>
                </a:cxn>
                <a:cxn ang="0">
                  <a:pos x="T8" y="T9"/>
                </a:cxn>
              </a:cxnLst>
              <a:rect l="0" t="0" r="r" b="b"/>
              <a:pathLst>
                <a:path w="54" h="123">
                  <a:moveTo>
                    <a:pt x="53" y="7"/>
                  </a:moveTo>
                  <a:lnTo>
                    <a:pt x="24" y="0"/>
                  </a:lnTo>
                  <a:lnTo>
                    <a:pt x="0" y="111"/>
                  </a:lnTo>
                  <a:lnTo>
                    <a:pt x="32" y="122"/>
                  </a:lnTo>
                  <a:lnTo>
                    <a:pt x="53"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69" name="Freeform 265"/>
            <p:cNvSpPr>
              <a:spLocks/>
            </p:cNvSpPr>
            <p:nvPr/>
          </p:nvSpPr>
          <p:spPr bwMode="auto">
            <a:xfrm>
              <a:off x="4358" y="1106"/>
              <a:ext cx="78" cy="159"/>
            </a:xfrm>
            <a:custGeom>
              <a:avLst/>
              <a:gdLst>
                <a:gd name="T0" fmla="*/ 77 w 78"/>
                <a:gd name="T1" fmla="*/ 30 h 159"/>
                <a:gd name="T2" fmla="*/ 34 w 78"/>
                <a:gd name="T3" fmla="*/ 0 h 159"/>
                <a:gd name="T4" fmla="*/ 0 w 78"/>
                <a:gd name="T5" fmla="*/ 158 h 159"/>
                <a:gd name="T6" fmla="*/ 54 w 78"/>
                <a:gd name="T7" fmla="*/ 145 h 159"/>
                <a:gd name="T8" fmla="*/ 77 w 78"/>
                <a:gd name="T9" fmla="*/ 30 h 159"/>
              </a:gdLst>
              <a:ahLst/>
              <a:cxnLst>
                <a:cxn ang="0">
                  <a:pos x="T0" y="T1"/>
                </a:cxn>
                <a:cxn ang="0">
                  <a:pos x="T2" y="T3"/>
                </a:cxn>
                <a:cxn ang="0">
                  <a:pos x="T4" y="T5"/>
                </a:cxn>
                <a:cxn ang="0">
                  <a:pos x="T6" y="T7"/>
                </a:cxn>
                <a:cxn ang="0">
                  <a:pos x="T8" y="T9"/>
                </a:cxn>
              </a:cxnLst>
              <a:rect l="0" t="0" r="r" b="b"/>
              <a:pathLst>
                <a:path w="78" h="159">
                  <a:moveTo>
                    <a:pt x="77" y="30"/>
                  </a:moveTo>
                  <a:lnTo>
                    <a:pt x="34" y="0"/>
                  </a:lnTo>
                  <a:lnTo>
                    <a:pt x="0" y="158"/>
                  </a:lnTo>
                  <a:lnTo>
                    <a:pt x="54" y="145"/>
                  </a:lnTo>
                  <a:lnTo>
                    <a:pt x="77" y="3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70" name="Freeform 266"/>
            <p:cNvSpPr>
              <a:spLocks/>
            </p:cNvSpPr>
            <p:nvPr/>
          </p:nvSpPr>
          <p:spPr bwMode="auto">
            <a:xfrm>
              <a:off x="4324" y="1094"/>
              <a:ext cx="61" cy="170"/>
            </a:xfrm>
            <a:custGeom>
              <a:avLst/>
              <a:gdLst>
                <a:gd name="T0" fmla="*/ 60 w 61"/>
                <a:gd name="T1" fmla="*/ 7 h 170"/>
                <a:gd name="T2" fmla="*/ 32 w 61"/>
                <a:gd name="T3" fmla="*/ 0 h 170"/>
                <a:gd name="T4" fmla="*/ 0 w 61"/>
                <a:gd name="T5" fmla="*/ 161 h 170"/>
                <a:gd name="T6" fmla="*/ 26 w 61"/>
                <a:gd name="T7" fmla="*/ 169 h 170"/>
                <a:gd name="T8" fmla="*/ 60 w 61"/>
                <a:gd name="T9" fmla="*/ 7 h 170"/>
              </a:gdLst>
              <a:ahLst/>
              <a:cxnLst>
                <a:cxn ang="0">
                  <a:pos x="T0" y="T1"/>
                </a:cxn>
                <a:cxn ang="0">
                  <a:pos x="T2" y="T3"/>
                </a:cxn>
                <a:cxn ang="0">
                  <a:pos x="T4" y="T5"/>
                </a:cxn>
                <a:cxn ang="0">
                  <a:pos x="T6" y="T7"/>
                </a:cxn>
                <a:cxn ang="0">
                  <a:pos x="T8" y="T9"/>
                </a:cxn>
              </a:cxnLst>
              <a:rect l="0" t="0" r="r" b="b"/>
              <a:pathLst>
                <a:path w="61" h="170">
                  <a:moveTo>
                    <a:pt x="60" y="7"/>
                  </a:moveTo>
                  <a:lnTo>
                    <a:pt x="32" y="0"/>
                  </a:lnTo>
                  <a:lnTo>
                    <a:pt x="0" y="161"/>
                  </a:lnTo>
                  <a:lnTo>
                    <a:pt x="26" y="169"/>
                  </a:lnTo>
                  <a:lnTo>
                    <a:pt x="60"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71" name="Freeform 267"/>
            <p:cNvSpPr>
              <a:spLocks/>
            </p:cNvSpPr>
            <p:nvPr/>
          </p:nvSpPr>
          <p:spPr bwMode="auto">
            <a:xfrm>
              <a:off x="4354" y="1066"/>
              <a:ext cx="164" cy="78"/>
            </a:xfrm>
            <a:custGeom>
              <a:avLst/>
              <a:gdLst>
                <a:gd name="T0" fmla="*/ 0 w 164"/>
                <a:gd name="T1" fmla="*/ 18 h 78"/>
                <a:gd name="T2" fmla="*/ 42 w 164"/>
                <a:gd name="T3" fmla="*/ 0 h 78"/>
                <a:gd name="T4" fmla="*/ 75 w 164"/>
                <a:gd name="T5" fmla="*/ 11 h 78"/>
                <a:gd name="T6" fmla="*/ 116 w 164"/>
                <a:gd name="T7" fmla="*/ 49 h 78"/>
                <a:gd name="T8" fmla="*/ 163 w 164"/>
                <a:gd name="T9" fmla="*/ 65 h 78"/>
                <a:gd name="T10" fmla="*/ 127 w 164"/>
                <a:gd name="T11" fmla="*/ 77 h 78"/>
                <a:gd name="T12" fmla="*/ 89 w 164"/>
                <a:gd name="T13" fmla="*/ 66 h 78"/>
                <a:gd name="T14" fmla="*/ 39 w 164"/>
                <a:gd name="T15" fmla="*/ 28 h 78"/>
                <a:gd name="T16" fmla="*/ 0 w 164"/>
                <a:gd name="T17" fmla="*/ 1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78">
                  <a:moveTo>
                    <a:pt x="0" y="18"/>
                  </a:moveTo>
                  <a:lnTo>
                    <a:pt x="42" y="0"/>
                  </a:lnTo>
                  <a:lnTo>
                    <a:pt x="75" y="11"/>
                  </a:lnTo>
                  <a:lnTo>
                    <a:pt x="116" y="49"/>
                  </a:lnTo>
                  <a:lnTo>
                    <a:pt x="163" y="65"/>
                  </a:lnTo>
                  <a:lnTo>
                    <a:pt x="127" y="77"/>
                  </a:lnTo>
                  <a:lnTo>
                    <a:pt x="89" y="66"/>
                  </a:lnTo>
                  <a:lnTo>
                    <a:pt x="39" y="28"/>
                  </a:lnTo>
                  <a:lnTo>
                    <a:pt x="0" y="1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grpSp>
      <p:grpSp>
        <p:nvGrpSpPr>
          <p:cNvPr id="21828" name="Group 324"/>
          <p:cNvGrpSpPr>
            <a:grpSpLocks/>
          </p:cNvGrpSpPr>
          <p:nvPr/>
        </p:nvGrpSpPr>
        <p:grpSpPr bwMode="auto">
          <a:xfrm>
            <a:off x="5094288" y="1979200"/>
            <a:ext cx="1106488" cy="1281112"/>
            <a:chOff x="3280" y="931"/>
            <a:chExt cx="697" cy="807"/>
          </a:xfrm>
        </p:grpSpPr>
        <p:sp>
          <p:nvSpPr>
            <p:cNvPr id="21773" name="Freeform 269"/>
            <p:cNvSpPr>
              <a:spLocks/>
            </p:cNvSpPr>
            <p:nvPr/>
          </p:nvSpPr>
          <p:spPr bwMode="auto">
            <a:xfrm>
              <a:off x="3352" y="931"/>
              <a:ext cx="332" cy="624"/>
            </a:xfrm>
            <a:custGeom>
              <a:avLst/>
              <a:gdLst>
                <a:gd name="T0" fmla="*/ 147 w 332"/>
                <a:gd name="T1" fmla="*/ 193 h 624"/>
                <a:gd name="T2" fmla="*/ 139 w 332"/>
                <a:gd name="T3" fmla="*/ 142 h 624"/>
                <a:gd name="T4" fmla="*/ 110 w 332"/>
                <a:gd name="T5" fmla="*/ 126 h 624"/>
                <a:gd name="T6" fmla="*/ 109 w 332"/>
                <a:gd name="T7" fmla="*/ 117 h 624"/>
                <a:gd name="T8" fmla="*/ 110 w 332"/>
                <a:gd name="T9" fmla="*/ 114 h 624"/>
                <a:gd name="T10" fmla="*/ 118 w 332"/>
                <a:gd name="T11" fmla="*/ 115 h 624"/>
                <a:gd name="T12" fmla="*/ 127 w 332"/>
                <a:gd name="T13" fmla="*/ 104 h 624"/>
                <a:gd name="T14" fmla="*/ 131 w 332"/>
                <a:gd name="T15" fmla="*/ 87 h 624"/>
                <a:gd name="T16" fmla="*/ 134 w 332"/>
                <a:gd name="T17" fmla="*/ 86 h 624"/>
                <a:gd name="T18" fmla="*/ 138 w 332"/>
                <a:gd name="T19" fmla="*/ 81 h 624"/>
                <a:gd name="T20" fmla="*/ 131 w 332"/>
                <a:gd name="T21" fmla="*/ 61 h 624"/>
                <a:gd name="T22" fmla="*/ 126 w 332"/>
                <a:gd name="T23" fmla="*/ 42 h 624"/>
                <a:gd name="T24" fmla="*/ 111 w 332"/>
                <a:gd name="T25" fmla="*/ 16 h 624"/>
                <a:gd name="T26" fmla="*/ 87 w 332"/>
                <a:gd name="T27" fmla="*/ 0 h 624"/>
                <a:gd name="T28" fmla="*/ 58 w 332"/>
                <a:gd name="T29" fmla="*/ 5 h 624"/>
                <a:gd name="T30" fmla="*/ 41 w 332"/>
                <a:gd name="T31" fmla="*/ 20 h 624"/>
                <a:gd name="T32" fmla="*/ 40 w 332"/>
                <a:gd name="T33" fmla="*/ 50 h 624"/>
                <a:gd name="T34" fmla="*/ 46 w 332"/>
                <a:gd name="T35" fmla="*/ 71 h 624"/>
                <a:gd name="T36" fmla="*/ 52 w 332"/>
                <a:gd name="T37" fmla="*/ 99 h 624"/>
                <a:gd name="T38" fmla="*/ 40 w 332"/>
                <a:gd name="T39" fmla="*/ 120 h 624"/>
                <a:gd name="T40" fmla="*/ 7 w 332"/>
                <a:gd name="T41" fmla="*/ 142 h 624"/>
                <a:gd name="T42" fmla="*/ 0 w 332"/>
                <a:gd name="T43" fmla="*/ 164 h 624"/>
                <a:gd name="T44" fmla="*/ 13 w 332"/>
                <a:gd name="T45" fmla="*/ 222 h 624"/>
                <a:gd name="T46" fmla="*/ 18 w 332"/>
                <a:gd name="T47" fmla="*/ 291 h 624"/>
                <a:gd name="T48" fmla="*/ 18 w 332"/>
                <a:gd name="T49" fmla="*/ 331 h 624"/>
                <a:gd name="T50" fmla="*/ 37 w 332"/>
                <a:gd name="T51" fmla="*/ 386 h 624"/>
                <a:gd name="T52" fmla="*/ 79 w 332"/>
                <a:gd name="T53" fmla="*/ 403 h 624"/>
                <a:gd name="T54" fmla="*/ 118 w 332"/>
                <a:gd name="T55" fmla="*/ 406 h 624"/>
                <a:gd name="T56" fmla="*/ 170 w 332"/>
                <a:gd name="T57" fmla="*/ 410 h 624"/>
                <a:gd name="T58" fmla="*/ 217 w 332"/>
                <a:gd name="T59" fmla="*/ 426 h 624"/>
                <a:gd name="T60" fmla="*/ 232 w 332"/>
                <a:gd name="T61" fmla="*/ 439 h 624"/>
                <a:gd name="T62" fmla="*/ 228 w 332"/>
                <a:gd name="T63" fmla="*/ 482 h 624"/>
                <a:gd name="T64" fmla="*/ 234 w 332"/>
                <a:gd name="T65" fmla="*/ 532 h 624"/>
                <a:gd name="T66" fmla="*/ 234 w 332"/>
                <a:gd name="T67" fmla="*/ 575 h 624"/>
                <a:gd name="T68" fmla="*/ 232 w 332"/>
                <a:gd name="T69" fmla="*/ 592 h 624"/>
                <a:gd name="T70" fmla="*/ 243 w 332"/>
                <a:gd name="T71" fmla="*/ 611 h 624"/>
                <a:gd name="T72" fmla="*/ 273 w 332"/>
                <a:gd name="T73" fmla="*/ 612 h 624"/>
                <a:gd name="T74" fmla="*/ 300 w 332"/>
                <a:gd name="T75" fmla="*/ 620 h 624"/>
                <a:gd name="T76" fmla="*/ 322 w 332"/>
                <a:gd name="T77" fmla="*/ 621 h 624"/>
                <a:gd name="T78" fmla="*/ 331 w 332"/>
                <a:gd name="T79" fmla="*/ 611 h 624"/>
                <a:gd name="T80" fmla="*/ 301 w 332"/>
                <a:gd name="T81" fmla="*/ 596 h 624"/>
                <a:gd name="T82" fmla="*/ 272 w 332"/>
                <a:gd name="T83" fmla="*/ 574 h 624"/>
                <a:gd name="T84" fmla="*/ 274 w 332"/>
                <a:gd name="T85" fmla="*/ 544 h 624"/>
                <a:gd name="T86" fmla="*/ 282 w 332"/>
                <a:gd name="T87" fmla="*/ 503 h 624"/>
                <a:gd name="T88" fmla="*/ 287 w 332"/>
                <a:gd name="T89" fmla="*/ 459 h 624"/>
                <a:gd name="T90" fmla="*/ 291 w 332"/>
                <a:gd name="T91" fmla="*/ 446 h 624"/>
                <a:gd name="T92" fmla="*/ 294 w 332"/>
                <a:gd name="T93" fmla="*/ 425 h 624"/>
                <a:gd name="T94" fmla="*/ 279 w 332"/>
                <a:gd name="T95" fmla="*/ 399 h 624"/>
                <a:gd name="T96" fmla="*/ 232 w 332"/>
                <a:gd name="T97" fmla="*/ 372 h 624"/>
                <a:gd name="T98" fmla="*/ 203 w 332"/>
                <a:gd name="T99" fmla="*/ 355 h 624"/>
                <a:gd name="T100" fmla="*/ 171 w 332"/>
                <a:gd name="T101" fmla="*/ 339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4">
                  <a:moveTo>
                    <a:pt x="142" y="232"/>
                  </a:moveTo>
                  <a:lnTo>
                    <a:pt x="143" y="229"/>
                  </a:lnTo>
                  <a:lnTo>
                    <a:pt x="144" y="221"/>
                  </a:lnTo>
                  <a:lnTo>
                    <a:pt x="145" y="208"/>
                  </a:lnTo>
                  <a:lnTo>
                    <a:pt x="147" y="193"/>
                  </a:lnTo>
                  <a:lnTo>
                    <a:pt x="148" y="179"/>
                  </a:lnTo>
                  <a:lnTo>
                    <a:pt x="148" y="165"/>
                  </a:lnTo>
                  <a:lnTo>
                    <a:pt x="147" y="153"/>
                  </a:lnTo>
                  <a:lnTo>
                    <a:pt x="145" y="146"/>
                  </a:lnTo>
                  <a:lnTo>
                    <a:pt x="139" y="142"/>
                  </a:lnTo>
                  <a:lnTo>
                    <a:pt x="133" y="138"/>
                  </a:lnTo>
                  <a:lnTo>
                    <a:pt x="127" y="135"/>
                  </a:lnTo>
                  <a:lnTo>
                    <a:pt x="121" y="131"/>
                  </a:lnTo>
                  <a:lnTo>
                    <a:pt x="115" y="129"/>
                  </a:lnTo>
                  <a:lnTo>
                    <a:pt x="110" y="126"/>
                  </a:lnTo>
                  <a:lnTo>
                    <a:pt x="107" y="123"/>
                  </a:lnTo>
                  <a:lnTo>
                    <a:pt x="106" y="122"/>
                  </a:lnTo>
                  <a:lnTo>
                    <a:pt x="107" y="120"/>
                  </a:lnTo>
                  <a:lnTo>
                    <a:pt x="108" y="118"/>
                  </a:lnTo>
                  <a:lnTo>
                    <a:pt x="109" y="117"/>
                  </a:lnTo>
                  <a:lnTo>
                    <a:pt x="110" y="117"/>
                  </a:lnTo>
                  <a:lnTo>
                    <a:pt x="110" y="116"/>
                  </a:lnTo>
                  <a:lnTo>
                    <a:pt x="110" y="115"/>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4"/>
                  </a:lnTo>
                  <a:lnTo>
                    <a:pt x="128" y="99"/>
                  </a:lnTo>
                  <a:lnTo>
                    <a:pt x="129" y="95"/>
                  </a:lnTo>
                  <a:lnTo>
                    <a:pt x="130" y="92"/>
                  </a:lnTo>
                  <a:lnTo>
                    <a:pt x="131" y="88"/>
                  </a:lnTo>
                  <a:lnTo>
                    <a:pt x="131" y="87"/>
                  </a:lnTo>
                  <a:lnTo>
                    <a:pt x="131" y="86"/>
                  </a:lnTo>
                  <a:lnTo>
                    <a:pt x="131" y="86"/>
                  </a:lnTo>
                  <a:lnTo>
                    <a:pt x="132" y="86"/>
                  </a:lnTo>
                  <a:lnTo>
                    <a:pt x="133" y="86"/>
                  </a:lnTo>
                  <a:lnTo>
                    <a:pt x="134" y="86"/>
                  </a:lnTo>
                  <a:lnTo>
                    <a:pt x="135" y="86"/>
                  </a:lnTo>
                  <a:lnTo>
                    <a:pt x="136" y="85"/>
                  </a:lnTo>
                  <a:lnTo>
                    <a:pt x="137" y="84"/>
                  </a:lnTo>
                  <a:lnTo>
                    <a:pt x="138" y="83"/>
                  </a:lnTo>
                  <a:lnTo>
                    <a:pt x="138" y="81"/>
                  </a:lnTo>
                  <a:lnTo>
                    <a:pt x="137" y="77"/>
                  </a:lnTo>
                  <a:lnTo>
                    <a:pt x="136" y="74"/>
                  </a:lnTo>
                  <a:lnTo>
                    <a:pt x="134" y="70"/>
                  </a:lnTo>
                  <a:lnTo>
                    <a:pt x="133" y="65"/>
                  </a:lnTo>
                  <a:lnTo>
                    <a:pt x="131" y="61"/>
                  </a:lnTo>
                  <a:lnTo>
                    <a:pt x="130" y="58"/>
                  </a:lnTo>
                  <a:lnTo>
                    <a:pt x="129" y="55"/>
                  </a:lnTo>
                  <a:lnTo>
                    <a:pt x="128" y="52"/>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2"/>
                  </a:lnTo>
                  <a:lnTo>
                    <a:pt x="51" y="88"/>
                  </a:lnTo>
                  <a:lnTo>
                    <a:pt x="52" y="94"/>
                  </a:lnTo>
                  <a:lnTo>
                    <a:pt x="52" y="99"/>
                  </a:lnTo>
                  <a:lnTo>
                    <a:pt x="53" y="105"/>
                  </a:lnTo>
                  <a:lnTo>
                    <a:pt x="54" y="108"/>
                  </a:lnTo>
                  <a:lnTo>
                    <a:pt x="52" y="111"/>
                  </a:lnTo>
                  <a:lnTo>
                    <a:pt x="47" y="116"/>
                  </a:lnTo>
                  <a:lnTo>
                    <a:pt x="40" y="120"/>
                  </a:lnTo>
                  <a:lnTo>
                    <a:pt x="31" y="124"/>
                  </a:lnTo>
                  <a:lnTo>
                    <a:pt x="23" y="129"/>
                  </a:lnTo>
                  <a:lnTo>
                    <a:pt x="15" y="134"/>
                  </a:lnTo>
                  <a:lnTo>
                    <a:pt x="9" y="138"/>
                  </a:lnTo>
                  <a:lnTo>
                    <a:pt x="7" y="142"/>
                  </a:lnTo>
                  <a:lnTo>
                    <a:pt x="5" y="146"/>
                  </a:lnTo>
                  <a:lnTo>
                    <a:pt x="4" y="149"/>
                  </a:lnTo>
                  <a:lnTo>
                    <a:pt x="2" y="153"/>
                  </a:lnTo>
                  <a:lnTo>
                    <a:pt x="0" y="158"/>
                  </a:lnTo>
                  <a:lnTo>
                    <a:pt x="0" y="164"/>
                  </a:lnTo>
                  <a:lnTo>
                    <a:pt x="0" y="171"/>
                  </a:lnTo>
                  <a:lnTo>
                    <a:pt x="1" y="181"/>
                  </a:lnTo>
                  <a:lnTo>
                    <a:pt x="5" y="193"/>
                  </a:lnTo>
                  <a:lnTo>
                    <a:pt x="10" y="206"/>
                  </a:lnTo>
                  <a:lnTo>
                    <a:pt x="13" y="222"/>
                  </a:lnTo>
                  <a:lnTo>
                    <a:pt x="16" y="237"/>
                  </a:lnTo>
                  <a:lnTo>
                    <a:pt x="17" y="253"/>
                  </a:lnTo>
                  <a:lnTo>
                    <a:pt x="18" y="268"/>
                  </a:lnTo>
                  <a:lnTo>
                    <a:pt x="18" y="281"/>
                  </a:lnTo>
                  <a:lnTo>
                    <a:pt x="18" y="291"/>
                  </a:lnTo>
                  <a:lnTo>
                    <a:pt x="17" y="298"/>
                  </a:lnTo>
                  <a:lnTo>
                    <a:pt x="17" y="305"/>
                  </a:lnTo>
                  <a:lnTo>
                    <a:pt x="17" y="312"/>
                  </a:lnTo>
                  <a:lnTo>
                    <a:pt x="17" y="321"/>
                  </a:lnTo>
                  <a:lnTo>
                    <a:pt x="18" y="331"/>
                  </a:lnTo>
                  <a:lnTo>
                    <a:pt x="20" y="342"/>
                  </a:lnTo>
                  <a:lnTo>
                    <a:pt x="23" y="353"/>
                  </a:lnTo>
                  <a:lnTo>
                    <a:pt x="26" y="365"/>
                  </a:lnTo>
                  <a:lnTo>
                    <a:pt x="31" y="377"/>
                  </a:lnTo>
                  <a:lnTo>
                    <a:pt x="37" y="386"/>
                  </a:lnTo>
                  <a:lnTo>
                    <a:pt x="45" y="393"/>
                  </a:lnTo>
                  <a:lnTo>
                    <a:pt x="53" y="397"/>
                  </a:lnTo>
                  <a:lnTo>
                    <a:pt x="63" y="399"/>
                  </a:lnTo>
                  <a:lnTo>
                    <a:pt x="71" y="402"/>
                  </a:lnTo>
                  <a:lnTo>
                    <a:pt x="79" y="403"/>
                  </a:lnTo>
                  <a:lnTo>
                    <a:pt x="85" y="403"/>
                  </a:lnTo>
                  <a:lnTo>
                    <a:pt x="89" y="404"/>
                  </a:lnTo>
                  <a:lnTo>
                    <a:pt x="97" y="405"/>
                  </a:lnTo>
                  <a:lnTo>
                    <a:pt x="107" y="405"/>
                  </a:lnTo>
                  <a:lnTo>
                    <a:pt x="118" y="406"/>
                  </a:lnTo>
                  <a:lnTo>
                    <a:pt x="130" y="407"/>
                  </a:lnTo>
                  <a:lnTo>
                    <a:pt x="142" y="407"/>
                  </a:lnTo>
                  <a:lnTo>
                    <a:pt x="153" y="408"/>
                  </a:lnTo>
                  <a:lnTo>
                    <a:pt x="162" y="409"/>
                  </a:lnTo>
                  <a:lnTo>
                    <a:pt x="170" y="410"/>
                  </a:lnTo>
                  <a:lnTo>
                    <a:pt x="178" y="411"/>
                  </a:lnTo>
                  <a:lnTo>
                    <a:pt x="187" y="415"/>
                  </a:lnTo>
                  <a:lnTo>
                    <a:pt x="197" y="418"/>
                  </a:lnTo>
                  <a:lnTo>
                    <a:pt x="208" y="423"/>
                  </a:lnTo>
                  <a:lnTo>
                    <a:pt x="217" y="426"/>
                  </a:lnTo>
                  <a:lnTo>
                    <a:pt x="226" y="429"/>
                  </a:lnTo>
                  <a:lnTo>
                    <a:pt x="231" y="432"/>
                  </a:lnTo>
                  <a:lnTo>
                    <a:pt x="233" y="433"/>
                  </a:lnTo>
                  <a:lnTo>
                    <a:pt x="232" y="434"/>
                  </a:lnTo>
                  <a:lnTo>
                    <a:pt x="232" y="439"/>
                  </a:lnTo>
                  <a:lnTo>
                    <a:pt x="232" y="446"/>
                  </a:lnTo>
                  <a:lnTo>
                    <a:pt x="231" y="454"/>
                  </a:lnTo>
                  <a:lnTo>
                    <a:pt x="230" y="464"/>
                  </a:lnTo>
                  <a:lnTo>
                    <a:pt x="229" y="473"/>
                  </a:lnTo>
                  <a:lnTo>
                    <a:pt x="228" y="482"/>
                  </a:lnTo>
                  <a:lnTo>
                    <a:pt x="228" y="490"/>
                  </a:lnTo>
                  <a:lnTo>
                    <a:pt x="229" y="498"/>
                  </a:lnTo>
                  <a:lnTo>
                    <a:pt x="230" y="509"/>
                  </a:lnTo>
                  <a:lnTo>
                    <a:pt x="232" y="520"/>
                  </a:lnTo>
                  <a:lnTo>
                    <a:pt x="234" y="532"/>
                  </a:lnTo>
                  <a:lnTo>
                    <a:pt x="236" y="544"/>
                  </a:lnTo>
                  <a:lnTo>
                    <a:pt x="237" y="554"/>
                  </a:lnTo>
                  <a:lnTo>
                    <a:pt x="237" y="564"/>
                  </a:lnTo>
                  <a:lnTo>
                    <a:pt x="236" y="570"/>
                  </a:lnTo>
                  <a:lnTo>
                    <a:pt x="234" y="575"/>
                  </a:lnTo>
                  <a:lnTo>
                    <a:pt x="233" y="579"/>
                  </a:lnTo>
                  <a:lnTo>
                    <a:pt x="232" y="583"/>
                  </a:lnTo>
                  <a:lnTo>
                    <a:pt x="232" y="587"/>
                  </a:lnTo>
                  <a:lnTo>
                    <a:pt x="232" y="589"/>
                  </a:lnTo>
                  <a:lnTo>
                    <a:pt x="232" y="592"/>
                  </a:lnTo>
                  <a:lnTo>
                    <a:pt x="232" y="593"/>
                  </a:lnTo>
                  <a:lnTo>
                    <a:pt x="232" y="593"/>
                  </a:lnTo>
                  <a:lnTo>
                    <a:pt x="238" y="611"/>
                  </a:lnTo>
                  <a:lnTo>
                    <a:pt x="239" y="611"/>
                  </a:lnTo>
                  <a:lnTo>
                    <a:pt x="243" y="611"/>
                  </a:lnTo>
                  <a:lnTo>
                    <a:pt x="248" y="611"/>
                  </a:lnTo>
                  <a:lnTo>
                    <a:pt x="255" y="611"/>
                  </a:lnTo>
                  <a:lnTo>
                    <a:pt x="261" y="611"/>
                  </a:lnTo>
                  <a:lnTo>
                    <a:pt x="267" y="611"/>
                  </a:lnTo>
                  <a:lnTo>
                    <a:pt x="273" y="612"/>
                  </a:lnTo>
                  <a:lnTo>
                    <a:pt x="278" y="614"/>
                  </a:lnTo>
                  <a:lnTo>
                    <a:pt x="283" y="615"/>
                  </a:lnTo>
                  <a:lnTo>
                    <a:pt x="288" y="617"/>
                  </a:lnTo>
                  <a:lnTo>
                    <a:pt x="294" y="618"/>
                  </a:lnTo>
                  <a:lnTo>
                    <a:pt x="300" y="620"/>
                  </a:lnTo>
                  <a:lnTo>
                    <a:pt x="306" y="621"/>
                  </a:lnTo>
                  <a:lnTo>
                    <a:pt x="312" y="622"/>
                  </a:lnTo>
                  <a:lnTo>
                    <a:pt x="316" y="623"/>
                  </a:lnTo>
                  <a:lnTo>
                    <a:pt x="319" y="622"/>
                  </a:lnTo>
                  <a:lnTo>
                    <a:pt x="322" y="621"/>
                  </a:lnTo>
                  <a:lnTo>
                    <a:pt x="325" y="619"/>
                  </a:lnTo>
                  <a:lnTo>
                    <a:pt x="327" y="617"/>
                  </a:lnTo>
                  <a:lnTo>
                    <a:pt x="330" y="616"/>
                  </a:lnTo>
                  <a:lnTo>
                    <a:pt x="331" y="613"/>
                  </a:lnTo>
                  <a:lnTo>
                    <a:pt x="331" y="611"/>
                  </a:lnTo>
                  <a:lnTo>
                    <a:pt x="328" y="609"/>
                  </a:lnTo>
                  <a:lnTo>
                    <a:pt x="324" y="606"/>
                  </a:lnTo>
                  <a:lnTo>
                    <a:pt x="318" y="603"/>
                  </a:lnTo>
                  <a:lnTo>
                    <a:pt x="309" y="600"/>
                  </a:lnTo>
                  <a:lnTo>
                    <a:pt x="301" y="596"/>
                  </a:lnTo>
                  <a:lnTo>
                    <a:pt x="292" y="592"/>
                  </a:lnTo>
                  <a:lnTo>
                    <a:pt x="284" y="587"/>
                  </a:lnTo>
                  <a:lnTo>
                    <a:pt x="278" y="583"/>
                  </a:lnTo>
                  <a:lnTo>
                    <a:pt x="273" y="578"/>
                  </a:lnTo>
                  <a:lnTo>
                    <a:pt x="272" y="574"/>
                  </a:lnTo>
                  <a:lnTo>
                    <a:pt x="272" y="570"/>
                  </a:lnTo>
                  <a:lnTo>
                    <a:pt x="272" y="564"/>
                  </a:lnTo>
                  <a:lnTo>
                    <a:pt x="272" y="558"/>
                  </a:lnTo>
                  <a:lnTo>
                    <a:pt x="273" y="552"/>
                  </a:lnTo>
                  <a:lnTo>
                    <a:pt x="274" y="544"/>
                  </a:lnTo>
                  <a:lnTo>
                    <a:pt x="275" y="537"/>
                  </a:lnTo>
                  <a:lnTo>
                    <a:pt x="277" y="529"/>
                  </a:lnTo>
                  <a:lnTo>
                    <a:pt x="278" y="521"/>
                  </a:lnTo>
                  <a:lnTo>
                    <a:pt x="280" y="512"/>
                  </a:lnTo>
                  <a:lnTo>
                    <a:pt x="282" y="503"/>
                  </a:lnTo>
                  <a:lnTo>
                    <a:pt x="284" y="493"/>
                  </a:lnTo>
                  <a:lnTo>
                    <a:pt x="284" y="482"/>
                  </a:lnTo>
                  <a:lnTo>
                    <a:pt x="286" y="473"/>
                  </a:lnTo>
                  <a:lnTo>
                    <a:pt x="286" y="465"/>
                  </a:lnTo>
                  <a:lnTo>
                    <a:pt x="287" y="459"/>
                  </a:lnTo>
                  <a:lnTo>
                    <a:pt x="287" y="456"/>
                  </a:lnTo>
                  <a:lnTo>
                    <a:pt x="287" y="454"/>
                  </a:lnTo>
                  <a:lnTo>
                    <a:pt x="288" y="452"/>
                  </a:lnTo>
                  <a:lnTo>
                    <a:pt x="290" y="449"/>
                  </a:lnTo>
                  <a:lnTo>
                    <a:pt x="291" y="446"/>
                  </a:lnTo>
                  <a:lnTo>
                    <a:pt x="293" y="442"/>
                  </a:lnTo>
                  <a:lnTo>
                    <a:pt x="295" y="439"/>
                  </a:lnTo>
                  <a:lnTo>
                    <a:pt x="296" y="434"/>
                  </a:lnTo>
                  <a:lnTo>
                    <a:pt x="295" y="430"/>
                  </a:lnTo>
                  <a:lnTo>
                    <a:pt x="294" y="425"/>
                  </a:lnTo>
                  <a:lnTo>
                    <a:pt x="293" y="420"/>
                  </a:lnTo>
                  <a:lnTo>
                    <a:pt x="291" y="415"/>
                  </a:lnTo>
                  <a:lnTo>
                    <a:pt x="289" y="410"/>
                  </a:lnTo>
                  <a:lnTo>
                    <a:pt x="285" y="404"/>
                  </a:lnTo>
                  <a:lnTo>
                    <a:pt x="279" y="399"/>
                  </a:lnTo>
                  <a:lnTo>
                    <a:pt x="272" y="393"/>
                  </a:lnTo>
                  <a:lnTo>
                    <a:pt x="261" y="387"/>
                  </a:lnTo>
                  <a:lnTo>
                    <a:pt x="249" y="382"/>
                  </a:lnTo>
                  <a:lnTo>
                    <a:pt x="240" y="376"/>
                  </a:lnTo>
                  <a:lnTo>
                    <a:pt x="232" y="372"/>
                  </a:lnTo>
                  <a:lnTo>
                    <a:pt x="226" y="367"/>
                  </a:lnTo>
                  <a:lnTo>
                    <a:pt x="220" y="364"/>
                  </a:lnTo>
                  <a:lnTo>
                    <a:pt x="215" y="359"/>
                  </a:lnTo>
                  <a:lnTo>
                    <a:pt x="210" y="357"/>
                  </a:lnTo>
                  <a:lnTo>
                    <a:pt x="203" y="355"/>
                  </a:lnTo>
                  <a:lnTo>
                    <a:pt x="197" y="352"/>
                  </a:lnTo>
                  <a:lnTo>
                    <a:pt x="190" y="350"/>
                  </a:lnTo>
                  <a:lnTo>
                    <a:pt x="183" y="346"/>
                  </a:lnTo>
                  <a:lnTo>
                    <a:pt x="176" y="342"/>
                  </a:lnTo>
                  <a:lnTo>
                    <a:pt x="171" y="339"/>
                  </a:lnTo>
                  <a:lnTo>
                    <a:pt x="167" y="336"/>
                  </a:lnTo>
                  <a:lnTo>
                    <a:pt x="164" y="334"/>
                  </a:lnTo>
                  <a:lnTo>
                    <a:pt x="163" y="333"/>
                  </a:lnTo>
                  <a:lnTo>
                    <a:pt x="142" y="23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74" name="Freeform 270"/>
            <p:cNvSpPr>
              <a:spLocks/>
            </p:cNvSpPr>
            <p:nvPr/>
          </p:nvSpPr>
          <p:spPr bwMode="auto">
            <a:xfrm>
              <a:off x="3305" y="1074"/>
              <a:ext cx="117" cy="201"/>
            </a:xfrm>
            <a:custGeom>
              <a:avLst/>
              <a:gdLst>
                <a:gd name="T0" fmla="*/ 49 w 117"/>
                <a:gd name="T1" fmla="*/ 200 h 201"/>
                <a:gd name="T2" fmla="*/ 64 w 117"/>
                <a:gd name="T3" fmla="*/ 199 h 201"/>
                <a:gd name="T4" fmla="*/ 87 w 117"/>
                <a:gd name="T5" fmla="*/ 194 h 201"/>
                <a:gd name="T6" fmla="*/ 107 w 117"/>
                <a:gd name="T7" fmla="*/ 183 h 201"/>
                <a:gd name="T8" fmla="*/ 116 w 117"/>
                <a:gd name="T9" fmla="*/ 166 h 201"/>
                <a:gd name="T10" fmla="*/ 110 w 117"/>
                <a:gd name="T11" fmla="*/ 146 h 201"/>
                <a:gd name="T12" fmla="*/ 95 w 117"/>
                <a:gd name="T13" fmla="*/ 124 h 201"/>
                <a:gd name="T14" fmla="*/ 80 w 117"/>
                <a:gd name="T15" fmla="*/ 100 h 201"/>
                <a:gd name="T16" fmla="*/ 73 w 117"/>
                <a:gd name="T17" fmla="*/ 72 h 201"/>
                <a:gd name="T18" fmla="*/ 80 w 117"/>
                <a:gd name="T19" fmla="*/ 45 h 201"/>
                <a:gd name="T20" fmla="*/ 92 w 117"/>
                <a:gd name="T21" fmla="*/ 25 h 201"/>
                <a:gd name="T22" fmla="*/ 98 w 117"/>
                <a:gd name="T23" fmla="*/ 11 h 201"/>
                <a:gd name="T24" fmla="*/ 88 w 117"/>
                <a:gd name="T25" fmla="*/ 4 h 201"/>
                <a:gd name="T26" fmla="*/ 63 w 117"/>
                <a:gd name="T27" fmla="*/ 0 h 201"/>
                <a:gd name="T28" fmla="*/ 35 w 117"/>
                <a:gd name="T29" fmla="*/ 0 h 201"/>
                <a:gd name="T30" fmla="*/ 13 w 117"/>
                <a:gd name="T31" fmla="*/ 4 h 201"/>
                <a:gd name="T32" fmla="*/ 5 w 117"/>
                <a:gd name="T33" fmla="*/ 11 h 201"/>
                <a:gd name="T34" fmla="*/ 1 w 117"/>
                <a:gd name="T35" fmla="*/ 18 h 201"/>
                <a:gd name="T36" fmla="*/ 0 w 117"/>
                <a:gd name="T37" fmla="*/ 26 h 201"/>
                <a:gd name="T38" fmla="*/ 2 w 117"/>
                <a:gd name="T39" fmla="*/ 39 h 201"/>
                <a:gd name="T40" fmla="*/ 9 w 117"/>
                <a:gd name="T41" fmla="*/ 57 h 201"/>
                <a:gd name="T42" fmla="*/ 14 w 117"/>
                <a:gd name="T43" fmla="*/ 70 h 201"/>
                <a:gd name="T44" fmla="*/ 17 w 117"/>
                <a:gd name="T45" fmla="*/ 80 h 201"/>
                <a:gd name="T46" fmla="*/ 19 w 117"/>
                <a:gd name="T47" fmla="*/ 94 h 201"/>
                <a:gd name="T48" fmla="*/ 20 w 117"/>
                <a:gd name="T49" fmla="*/ 116 h 201"/>
                <a:gd name="T50" fmla="*/ 19 w 117"/>
                <a:gd name="T51" fmla="*/ 132 h 201"/>
                <a:gd name="T52" fmla="*/ 17 w 117"/>
                <a:gd name="T53" fmla="*/ 144 h 201"/>
                <a:gd name="T54" fmla="*/ 17 w 117"/>
                <a:gd name="T55" fmla="*/ 155 h 201"/>
                <a:gd name="T56" fmla="*/ 17 w 117"/>
                <a:gd name="T57" fmla="*/ 171 h 201"/>
                <a:gd name="T58" fmla="*/ 21 w 117"/>
                <a:gd name="T59" fmla="*/ 182 h 201"/>
                <a:gd name="T60" fmla="*/ 24 w 117"/>
                <a:gd name="T61" fmla="*/ 188 h 201"/>
                <a:gd name="T62" fmla="*/ 29 w 117"/>
                <a:gd name="T63" fmla="*/ 192 h 201"/>
                <a:gd name="T64" fmla="*/ 33 w 117"/>
                <a:gd name="T65" fmla="*/ 195 h 201"/>
                <a:gd name="T66" fmla="*/ 38 w 117"/>
                <a:gd name="T67" fmla="*/ 197 h 201"/>
                <a:gd name="T68" fmla="*/ 43 w 117"/>
                <a:gd name="T69" fmla="*/ 199 h 201"/>
                <a:gd name="T70" fmla="*/ 46 w 117"/>
                <a:gd name="T71" fmla="*/ 20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lnTo>
                    <a:pt x="46" y="200"/>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75" name="Freeform 271"/>
            <p:cNvSpPr>
              <a:spLocks/>
            </p:cNvSpPr>
            <p:nvPr/>
          </p:nvSpPr>
          <p:spPr bwMode="auto">
            <a:xfrm>
              <a:off x="3349" y="933"/>
              <a:ext cx="332" cy="623"/>
            </a:xfrm>
            <a:custGeom>
              <a:avLst/>
              <a:gdLst>
                <a:gd name="T0" fmla="*/ 147 w 332"/>
                <a:gd name="T1" fmla="*/ 197 h 623"/>
                <a:gd name="T2" fmla="*/ 140 w 332"/>
                <a:gd name="T3" fmla="*/ 142 h 623"/>
                <a:gd name="T4" fmla="*/ 110 w 332"/>
                <a:gd name="T5" fmla="*/ 126 h 623"/>
                <a:gd name="T6" fmla="*/ 109 w 332"/>
                <a:gd name="T7" fmla="*/ 117 h 623"/>
                <a:gd name="T8" fmla="*/ 110 w 332"/>
                <a:gd name="T9" fmla="*/ 115 h 623"/>
                <a:gd name="T10" fmla="*/ 118 w 332"/>
                <a:gd name="T11" fmla="*/ 115 h 623"/>
                <a:gd name="T12" fmla="*/ 127 w 332"/>
                <a:gd name="T13" fmla="*/ 104 h 623"/>
                <a:gd name="T14" fmla="*/ 131 w 332"/>
                <a:gd name="T15" fmla="*/ 87 h 623"/>
                <a:gd name="T16" fmla="*/ 134 w 332"/>
                <a:gd name="T17" fmla="*/ 87 h 623"/>
                <a:gd name="T18" fmla="*/ 138 w 332"/>
                <a:gd name="T19" fmla="*/ 81 h 623"/>
                <a:gd name="T20" fmla="*/ 131 w 332"/>
                <a:gd name="T21" fmla="*/ 61 h 623"/>
                <a:gd name="T22" fmla="*/ 127 w 332"/>
                <a:gd name="T23" fmla="*/ 42 h 623"/>
                <a:gd name="T24" fmla="*/ 111 w 332"/>
                <a:gd name="T25" fmla="*/ 16 h 623"/>
                <a:gd name="T26" fmla="*/ 87 w 332"/>
                <a:gd name="T27" fmla="*/ 0 h 623"/>
                <a:gd name="T28" fmla="*/ 58 w 332"/>
                <a:gd name="T29" fmla="*/ 5 h 623"/>
                <a:gd name="T30" fmla="*/ 42 w 332"/>
                <a:gd name="T31" fmla="*/ 20 h 623"/>
                <a:gd name="T32" fmla="*/ 40 w 332"/>
                <a:gd name="T33" fmla="*/ 50 h 623"/>
                <a:gd name="T34" fmla="*/ 46 w 332"/>
                <a:gd name="T35" fmla="*/ 71 h 623"/>
                <a:gd name="T36" fmla="*/ 53 w 332"/>
                <a:gd name="T37" fmla="*/ 99 h 623"/>
                <a:gd name="T38" fmla="*/ 40 w 332"/>
                <a:gd name="T39" fmla="*/ 120 h 623"/>
                <a:gd name="T40" fmla="*/ 7 w 332"/>
                <a:gd name="T41" fmla="*/ 142 h 623"/>
                <a:gd name="T42" fmla="*/ 0 w 332"/>
                <a:gd name="T43" fmla="*/ 163 h 623"/>
                <a:gd name="T44" fmla="*/ 13 w 332"/>
                <a:gd name="T45" fmla="*/ 221 h 623"/>
                <a:gd name="T46" fmla="*/ 18 w 332"/>
                <a:gd name="T47" fmla="*/ 290 h 623"/>
                <a:gd name="T48" fmla="*/ 18 w 332"/>
                <a:gd name="T49" fmla="*/ 331 h 623"/>
                <a:gd name="T50" fmla="*/ 38 w 332"/>
                <a:gd name="T51" fmla="*/ 386 h 623"/>
                <a:gd name="T52" fmla="*/ 80 w 332"/>
                <a:gd name="T53" fmla="*/ 413 h 623"/>
                <a:gd name="T54" fmla="*/ 119 w 332"/>
                <a:gd name="T55" fmla="*/ 415 h 623"/>
                <a:gd name="T56" fmla="*/ 170 w 332"/>
                <a:gd name="T57" fmla="*/ 409 h 623"/>
                <a:gd name="T58" fmla="*/ 218 w 332"/>
                <a:gd name="T59" fmla="*/ 426 h 623"/>
                <a:gd name="T60" fmla="*/ 232 w 332"/>
                <a:gd name="T61" fmla="*/ 439 h 623"/>
                <a:gd name="T62" fmla="*/ 228 w 332"/>
                <a:gd name="T63" fmla="*/ 482 h 623"/>
                <a:gd name="T64" fmla="*/ 234 w 332"/>
                <a:gd name="T65" fmla="*/ 531 h 623"/>
                <a:gd name="T66" fmla="*/ 234 w 332"/>
                <a:gd name="T67" fmla="*/ 574 h 623"/>
                <a:gd name="T68" fmla="*/ 232 w 332"/>
                <a:gd name="T69" fmla="*/ 591 h 623"/>
                <a:gd name="T70" fmla="*/ 243 w 332"/>
                <a:gd name="T71" fmla="*/ 610 h 623"/>
                <a:gd name="T72" fmla="*/ 274 w 332"/>
                <a:gd name="T73" fmla="*/ 611 h 623"/>
                <a:gd name="T74" fmla="*/ 301 w 332"/>
                <a:gd name="T75" fmla="*/ 619 h 623"/>
                <a:gd name="T76" fmla="*/ 322 w 332"/>
                <a:gd name="T77" fmla="*/ 620 h 623"/>
                <a:gd name="T78" fmla="*/ 331 w 332"/>
                <a:gd name="T79" fmla="*/ 610 h 623"/>
                <a:gd name="T80" fmla="*/ 301 w 332"/>
                <a:gd name="T81" fmla="*/ 595 h 623"/>
                <a:gd name="T82" fmla="*/ 272 w 332"/>
                <a:gd name="T83" fmla="*/ 574 h 623"/>
                <a:gd name="T84" fmla="*/ 274 w 332"/>
                <a:gd name="T85" fmla="*/ 544 h 623"/>
                <a:gd name="T86" fmla="*/ 282 w 332"/>
                <a:gd name="T87" fmla="*/ 502 h 623"/>
                <a:gd name="T88" fmla="*/ 287 w 332"/>
                <a:gd name="T89" fmla="*/ 459 h 623"/>
                <a:gd name="T90" fmla="*/ 292 w 332"/>
                <a:gd name="T91" fmla="*/ 446 h 623"/>
                <a:gd name="T92" fmla="*/ 294 w 332"/>
                <a:gd name="T93" fmla="*/ 424 h 623"/>
                <a:gd name="T94" fmla="*/ 279 w 332"/>
                <a:gd name="T95" fmla="*/ 398 h 623"/>
                <a:gd name="T96" fmla="*/ 233 w 332"/>
                <a:gd name="T97" fmla="*/ 372 h 623"/>
                <a:gd name="T98" fmla="*/ 204 w 332"/>
                <a:gd name="T99" fmla="*/ 354 h 623"/>
                <a:gd name="T100" fmla="*/ 171 w 332"/>
                <a:gd name="T101" fmla="*/ 3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3">
                  <a:moveTo>
                    <a:pt x="143" y="237"/>
                  </a:moveTo>
                  <a:lnTo>
                    <a:pt x="143" y="233"/>
                  </a:lnTo>
                  <a:lnTo>
                    <a:pt x="145" y="225"/>
                  </a:lnTo>
                  <a:lnTo>
                    <a:pt x="145" y="212"/>
                  </a:lnTo>
                  <a:lnTo>
                    <a:pt x="147" y="197"/>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2"/>
                  </a:lnTo>
                  <a:lnTo>
                    <a:pt x="108" y="120"/>
                  </a:lnTo>
                  <a:lnTo>
                    <a:pt x="109" y="119"/>
                  </a:lnTo>
                  <a:lnTo>
                    <a:pt x="109" y="117"/>
                  </a:lnTo>
                  <a:lnTo>
                    <a:pt x="110" y="116"/>
                  </a:lnTo>
                  <a:lnTo>
                    <a:pt x="110" y="116"/>
                  </a:lnTo>
                  <a:lnTo>
                    <a:pt x="110" y="115"/>
                  </a:lnTo>
                  <a:lnTo>
                    <a:pt x="110" y="115"/>
                  </a:lnTo>
                  <a:lnTo>
                    <a:pt x="110" y="115"/>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7"/>
                  </a:lnTo>
                  <a:lnTo>
                    <a:pt x="131" y="86"/>
                  </a:lnTo>
                  <a:lnTo>
                    <a:pt x="132" y="86"/>
                  </a:lnTo>
                  <a:lnTo>
                    <a:pt x="133" y="86"/>
                  </a:lnTo>
                  <a:lnTo>
                    <a:pt x="133" y="87"/>
                  </a:lnTo>
                  <a:lnTo>
                    <a:pt x="134" y="87"/>
                  </a:lnTo>
                  <a:lnTo>
                    <a:pt x="135" y="86"/>
                  </a:lnTo>
                  <a:lnTo>
                    <a:pt x="137" y="86"/>
                  </a:lnTo>
                  <a:lnTo>
                    <a:pt x="138" y="85"/>
                  </a:lnTo>
                  <a:lnTo>
                    <a:pt x="139" y="83"/>
                  </a:lnTo>
                  <a:lnTo>
                    <a:pt x="138" y="81"/>
                  </a:lnTo>
                  <a:lnTo>
                    <a:pt x="137" y="77"/>
                  </a:lnTo>
                  <a:lnTo>
                    <a:pt x="136" y="74"/>
                  </a:lnTo>
                  <a:lnTo>
                    <a:pt x="134" y="69"/>
                  </a:lnTo>
                  <a:lnTo>
                    <a:pt x="133" y="65"/>
                  </a:lnTo>
                  <a:lnTo>
                    <a:pt x="131" y="61"/>
                  </a:lnTo>
                  <a:lnTo>
                    <a:pt x="130" y="58"/>
                  </a:lnTo>
                  <a:lnTo>
                    <a:pt x="129" y="55"/>
                  </a:lnTo>
                  <a:lnTo>
                    <a:pt x="128" y="52"/>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6"/>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8"/>
                  </a:lnTo>
                  <a:lnTo>
                    <a:pt x="17" y="253"/>
                  </a:lnTo>
                  <a:lnTo>
                    <a:pt x="18" y="267"/>
                  </a:lnTo>
                  <a:lnTo>
                    <a:pt x="19" y="280"/>
                  </a:lnTo>
                  <a:lnTo>
                    <a:pt x="18" y="290"/>
                  </a:lnTo>
                  <a:lnTo>
                    <a:pt x="18" y="297"/>
                  </a:lnTo>
                  <a:lnTo>
                    <a:pt x="17" y="304"/>
                  </a:lnTo>
                  <a:lnTo>
                    <a:pt x="17" y="312"/>
                  </a:lnTo>
                  <a:lnTo>
                    <a:pt x="17" y="320"/>
                  </a:lnTo>
                  <a:lnTo>
                    <a:pt x="18" y="331"/>
                  </a:lnTo>
                  <a:lnTo>
                    <a:pt x="20" y="342"/>
                  </a:lnTo>
                  <a:lnTo>
                    <a:pt x="23" y="353"/>
                  </a:lnTo>
                  <a:lnTo>
                    <a:pt x="27" y="365"/>
                  </a:lnTo>
                  <a:lnTo>
                    <a:pt x="32" y="377"/>
                  </a:lnTo>
                  <a:lnTo>
                    <a:pt x="38" y="386"/>
                  </a:lnTo>
                  <a:lnTo>
                    <a:pt x="46" y="394"/>
                  </a:lnTo>
                  <a:lnTo>
                    <a:pt x="54" y="401"/>
                  </a:lnTo>
                  <a:lnTo>
                    <a:pt x="63" y="406"/>
                  </a:lnTo>
                  <a:lnTo>
                    <a:pt x="72" y="410"/>
                  </a:lnTo>
                  <a:lnTo>
                    <a:pt x="80" y="413"/>
                  </a:lnTo>
                  <a:lnTo>
                    <a:pt x="86" y="415"/>
                  </a:lnTo>
                  <a:lnTo>
                    <a:pt x="90" y="416"/>
                  </a:lnTo>
                  <a:lnTo>
                    <a:pt x="98" y="417"/>
                  </a:lnTo>
                  <a:lnTo>
                    <a:pt x="108" y="416"/>
                  </a:lnTo>
                  <a:lnTo>
                    <a:pt x="119" y="415"/>
                  </a:lnTo>
                  <a:lnTo>
                    <a:pt x="131" y="412"/>
                  </a:lnTo>
                  <a:lnTo>
                    <a:pt x="143" y="411"/>
                  </a:lnTo>
                  <a:lnTo>
                    <a:pt x="154" y="410"/>
                  </a:lnTo>
                  <a:lnTo>
                    <a:pt x="163" y="409"/>
                  </a:lnTo>
                  <a:lnTo>
                    <a:pt x="170" y="409"/>
                  </a:lnTo>
                  <a:lnTo>
                    <a:pt x="178" y="412"/>
                  </a:lnTo>
                  <a:lnTo>
                    <a:pt x="187" y="414"/>
                  </a:lnTo>
                  <a:lnTo>
                    <a:pt x="197" y="418"/>
                  </a:lnTo>
                  <a:lnTo>
                    <a:pt x="209" y="422"/>
                  </a:lnTo>
                  <a:lnTo>
                    <a:pt x="218" y="426"/>
                  </a:lnTo>
                  <a:lnTo>
                    <a:pt x="226" y="429"/>
                  </a:lnTo>
                  <a:lnTo>
                    <a:pt x="232" y="431"/>
                  </a:lnTo>
                  <a:lnTo>
                    <a:pt x="233" y="432"/>
                  </a:lnTo>
                  <a:lnTo>
                    <a:pt x="233" y="434"/>
                  </a:lnTo>
                  <a:lnTo>
                    <a:pt x="232" y="439"/>
                  </a:lnTo>
                  <a:lnTo>
                    <a:pt x="232" y="446"/>
                  </a:lnTo>
                  <a:lnTo>
                    <a:pt x="231" y="453"/>
                  </a:lnTo>
                  <a:lnTo>
                    <a:pt x="230" y="463"/>
                  </a:lnTo>
                  <a:lnTo>
                    <a:pt x="229" y="472"/>
                  </a:lnTo>
                  <a:lnTo>
                    <a:pt x="228" y="482"/>
                  </a:lnTo>
                  <a:lnTo>
                    <a:pt x="228" y="489"/>
                  </a:lnTo>
                  <a:lnTo>
                    <a:pt x="229" y="498"/>
                  </a:lnTo>
                  <a:lnTo>
                    <a:pt x="230" y="508"/>
                  </a:lnTo>
                  <a:lnTo>
                    <a:pt x="232" y="519"/>
                  </a:lnTo>
                  <a:lnTo>
                    <a:pt x="234" y="531"/>
                  </a:lnTo>
                  <a:lnTo>
                    <a:pt x="236" y="543"/>
                  </a:lnTo>
                  <a:lnTo>
                    <a:pt x="238" y="554"/>
                  </a:lnTo>
                  <a:lnTo>
                    <a:pt x="238" y="563"/>
                  </a:lnTo>
                  <a:lnTo>
                    <a:pt x="236" y="569"/>
                  </a:lnTo>
                  <a:lnTo>
                    <a:pt x="234" y="574"/>
                  </a:lnTo>
                  <a:lnTo>
                    <a:pt x="233" y="578"/>
                  </a:lnTo>
                  <a:lnTo>
                    <a:pt x="232" y="582"/>
                  </a:lnTo>
                  <a:lnTo>
                    <a:pt x="232" y="586"/>
                  </a:lnTo>
                  <a:lnTo>
                    <a:pt x="232" y="589"/>
                  </a:lnTo>
                  <a:lnTo>
                    <a:pt x="232" y="591"/>
                  </a:lnTo>
                  <a:lnTo>
                    <a:pt x="232" y="592"/>
                  </a:lnTo>
                  <a:lnTo>
                    <a:pt x="232" y="592"/>
                  </a:lnTo>
                  <a:lnTo>
                    <a:pt x="238" y="610"/>
                  </a:lnTo>
                  <a:lnTo>
                    <a:pt x="239" y="610"/>
                  </a:lnTo>
                  <a:lnTo>
                    <a:pt x="243" y="610"/>
                  </a:lnTo>
                  <a:lnTo>
                    <a:pt x="249" y="610"/>
                  </a:lnTo>
                  <a:lnTo>
                    <a:pt x="255" y="610"/>
                  </a:lnTo>
                  <a:lnTo>
                    <a:pt x="261" y="610"/>
                  </a:lnTo>
                  <a:lnTo>
                    <a:pt x="268" y="610"/>
                  </a:lnTo>
                  <a:lnTo>
                    <a:pt x="274" y="611"/>
                  </a:lnTo>
                  <a:lnTo>
                    <a:pt x="278" y="613"/>
                  </a:lnTo>
                  <a:lnTo>
                    <a:pt x="283" y="614"/>
                  </a:lnTo>
                  <a:lnTo>
                    <a:pt x="288" y="616"/>
                  </a:lnTo>
                  <a:lnTo>
                    <a:pt x="294" y="617"/>
                  </a:lnTo>
                  <a:lnTo>
                    <a:pt x="301" y="619"/>
                  </a:lnTo>
                  <a:lnTo>
                    <a:pt x="307" y="620"/>
                  </a:lnTo>
                  <a:lnTo>
                    <a:pt x="312" y="621"/>
                  </a:lnTo>
                  <a:lnTo>
                    <a:pt x="317" y="622"/>
                  </a:lnTo>
                  <a:lnTo>
                    <a:pt x="319" y="621"/>
                  </a:lnTo>
                  <a:lnTo>
                    <a:pt x="322" y="620"/>
                  </a:lnTo>
                  <a:lnTo>
                    <a:pt x="325" y="619"/>
                  </a:lnTo>
                  <a:lnTo>
                    <a:pt x="327" y="617"/>
                  </a:lnTo>
                  <a:lnTo>
                    <a:pt x="330" y="615"/>
                  </a:lnTo>
                  <a:lnTo>
                    <a:pt x="331" y="612"/>
                  </a:lnTo>
                  <a:lnTo>
                    <a:pt x="331" y="610"/>
                  </a:lnTo>
                  <a:lnTo>
                    <a:pt x="329" y="608"/>
                  </a:lnTo>
                  <a:lnTo>
                    <a:pt x="325" y="605"/>
                  </a:lnTo>
                  <a:lnTo>
                    <a:pt x="318" y="603"/>
                  </a:lnTo>
                  <a:lnTo>
                    <a:pt x="310" y="599"/>
                  </a:lnTo>
                  <a:lnTo>
                    <a:pt x="301" y="595"/>
                  </a:lnTo>
                  <a:lnTo>
                    <a:pt x="293" y="591"/>
                  </a:lnTo>
                  <a:lnTo>
                    <a:pt x="285" y="587"/>
                  </a:lnTo>
                  <a:lnTo>
                    <a:pt x="278" y="582"/>
                  </a:lnTo>
                  <a:lnTo>
                    <a:pt x="274" y="578"/>
                  </a:lnTo>
                  <a:lnTo>
                    <a:pt x="272" y="574"/>
                  </a:lnTo>
                  <a:lnTo>
                    <a:pt x="272" y="569"/>
                  </a:lnTo>
                  <a:lnTo>
                    <a:pt x="272" y="563"/>
                  </a:lnTo>
                  <a:lnTo>
                    <a:pt x="273" y="558"/>
                  </a:lnTo>
                  <a:lnTo>
                    <a:pt x="273" y="551"/>
                  </a:lnTo>
                  <a:lnTo>
                    <a:pt x="274" y="544"/>
                  </a:lnTo>
                  <a:lnTo>
                    <a:pt x="275" y="536"/>
                  </a:lnTo>
                  <a:lnTo>
                    <a:pt x="277" y="528"/>
                  </a:lnTo>
                  <a:lnTo>
                    <a:pt x="278" y="521"/>
                  </a:lnTo>
                  <a:lnTo>
                    <a:pt x="280" y="512"/>
                  </a:lnTo>
                  <a:lnTo>
                    <a:pt x="282" y="502"/>
                  </a:lnTo>
                  <a:lnTo>
                    <a:pt x="284" y="492"/>
                  </a:lnTo>
                  <a:lnTo>
                    <a:pt x="285" y="482"/>
                  </a:lnTo>
                  <a:lnTo>
                    <a:pt x="286" y="472"/>
                  </a:lnTo>
                  <a:lnTo>
                    <a:pt x="287" y="465"/>
                  </a:lnTo>
                  <a:lnTo>
                    <a:pt x="287" y="459"/>
                  </a:lnTo>
                  <a:lnTo>
                    <a:pt x="287" y="455"/>
                  </a:lnTo>
                  <a:lnTo>
                    <a:pt x="287" y="453"/>
                  </a:lnTo>
                  <a:lnTo>
                    <a:pt x="289" y="452"/>
                  </a:lnTo>
                  <a:lnTo>
                    <a:pt x="290" y="448"/>
                  </a:lnTo>
                  <a:lnTo>
                    <a:pt x="292" y="446"/>
                  </a:lnTo>
                  <a:lnTo>
                    <a:pt x="294" y="441"/>
                  </a:lnTo>
                  <a:lnTo>
                    <a:pt x="295" y="438"/>
                  </a:lnTo>
                  <a:lnTo>
                    <a:pt x="296" y="434"/>
                  </a:lnTo>
                  <a:lnTo>
                    <a:pt x="295" y="430"/>
                  </a:lnTo>
                  <a:lnTo>
                    <a:pt x="294" y="424"/>
                  </a:lnTo>
                  <a:lnTo>
                    <a:pt x="293" y="419"/>
                  </a:lnTo>
                  <a:lnTo>
                    <a:pt x="291" y="414"/>
                  </a:lnTo>
                  <a:lnTo>
                    <a:pt x="290" y="409"/>
                  </a:lnTo>
                  <a:lnTo>
                    <a:pt x="285" y="404"/>
                  </a:lnTo>
                  <a:lnTo>
                    <a:pt x="279" y="398"/>
                  </a:lnTo>
                  <a:lnTo>
                    <a:pt x="272" y="393"/>
                  </a:lnTo>
                  <a:lnTo>
                    <a:pt x="261" y="387"/>
                  </a:lnTo>
                  <a:lnTo>
                    <a:pt x="249" y="382"/>
                  </a:lnTo>
                  <a:lnTo>
                    <a:pt x="240" y="377"/>
                  </a:lnTo>
                  <a:lnTo>
                    <a:pt x="233" y="372"/>
                  </a:lnTo>
                  <a:lnTo>
                    <a:pt x="226" y="366"/>
                  </a:lnTo>
                  <a:lnTo>
                    <a:pt x="221" y="363"/>
                  </a:lnTo>
                  <a:lnTo>
                    <a:pt x="216" y="360"/>
                  </a:lnTo>
                  <a:lnTo>
                    <a:pt x="210" y="356"/>
                  </a:lnTo>
                  <a:lnTo>
                    <a:pt x="204" y="354"/>
                  </a:lnTo>
                  <a:lnTo>
                    <a:pt x="197" y="352"/>
                  </a:lnTo>
                  <a:lnTo>
                    <a:pt x="190" y="349"/>
                  </a:lnTo>
                  <a:lnTo>
                    <a:pt x="183" y="345"/>
                  </a:lnTo>
                  <a:lnTo>
                    <a:pt x="177" y="342"/>
                  </a:lnTo>
                  <a:lnTo>
                    <a:pt x="171" y="338"/>
                  </a:lnTo>
                  <a:lnTo>
                    <a:pt x="167" y="335"/>
                  </a:lnTo>
                  <a:lnTo>
                    <a:pt x="164" y="333"/>
                  </a:lnTo>
                  <a:lnTo>
                    <a:pt x="163" y="332"/>
                  </a:lnTo>
                  <a:lnTo>
                    <a:pt x="143" y="237"/>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76" name="Freeform 272"/>
            <p:cNvSpPr>
              <a:spLocks/>
            </p:cNvSpPr>
            <p:nvPr/>
          </p:nvSpPr>
          <p:spPr bwMode="auto">
            <a:xfrm>
              <a:off x="3320" y="1127"/>
              <a:ext cx="33" cy="136"/>
            </a:xfrm>
            <a:custGeom>
              <a:avLst/>
              <a:gdLst>
                <a:gd name="T0" fmla="*/ 15 w 33"/>
                <a:gd name="T1" fmla="*/ 112 h 136"/>
                <a:gd name="T2" fmla="*/ 13 w 33"/>
                <a:gd name="T3" fmla="*/ 102 h 136"/>
                <a:gd name="T4" fmla="*/ 12 w 33"/>
                <a:gd name="T5" fmla="*/ 88 h 136"/>
                <a:gd name="T6" fmla="*/ 13 w 33"/>
                <a:gd name="T7" fmla="*/ 72 h 136"/>
                <a:gd name="T8" fmla="*/ 17 w 33"/>
                <a:gd name="T9" fmla="*/ 58 h 136"/>
                <a:gd name="T10" fmla="*/ 18 w 33"/>
                <a:gd name="T11" fmla="*/ 49 h 136"/>
                <a:gd name="T12" fmla="*/ 18 w 33"/>
                <a:gd name="T13" fmla="*/ 39 h 136"/>
                <a:gd name="T14" fmla="*/ 15 w 33"/>
                <a:gd name="T15" fmla="*/ 29 h 136"/>
                <a:gd name="T16" fmla="*/ 12 w 33"/>
                <a:gd name="T17" fmla="*/ 22 h 136"/>
                <a:gd name="T18" fmla="*/ 10 w 33"/>
                <a:gd name="T19" fmla="*/ 17 h 136"/>
                <a:gd name="T20" fmla="*/ 6 w 33"/>
                <a:gd name="T21" fmla="*/ 10 h 136"/>
                <a:gd name="T22" fmla="*/ 2 w 33"/>
                <a:gd name="T23" fmla="*/ 3 h 136"/>
                <a:gd name="T24" fmla="*/ 1 w 33"/>
                <a:gd name="T25" fmla="*/ 6 h 136"/>
                <a:gd name="T26" fmla="*/ 5 w 33"/>
                <a:gd name="T27" fmla="*/ 14 h 136"/>
                <a:gd name="T28" fmla="*/ 7 w 33"/>
                <a:gd name="T29" fmla="*/ 22 h 136"/>
                <a:gd name="T30" fmla="*/ 8 w 33"/>
                <a:gd name="T31" fmla="*/ 35 h 136"/>
                <a:gd name="T32" fmla="*/ 9 w 33"/>
                <a:gd name="T33" fmla="*/ 55 h 136"/>
                <a:gd name="T34" fmla="*/ 8 w 33"/>
                <a:gd name="T35" fmla="*/ 71 h 136"/>
                <a:gd name="T36" fmla="*/ 6 w 33"/>
                <a:gd name="T37" fmla="*/ 82 h 136"/>
                <a:gd name="T38" fmla="*/ 6 w 33"/>
                <a:gd name="T39" fmla="*/ 93 h 136"/>
                <a:gd name="T40" fmla="*/ 7 w 33"/>
                <a:gd name="T41" fmla="*/ 107 h 136"/>
                <a:gd name="T42" fmla="*/ 10 w 33"/>
                <a:gd name="T43" fmla="*/ 117 h 136"/>
                <a:gd name="T44" fmla="*/ 12 w 33"/>
                <a:gd name="T45" fmla="*/ 124 h 136"/>
                <a:gd name="T46" fmla="*/ 16 w 33"/>
                <a:gd name="T47" fmla="*/ 128 h 136"/>
                <a:gd name="T48" fmla="*/ 20 w 33"/>
                <a:gd name="T49" fmla="*/ 130 h 136"/>
                <a:gd name="T50" fmla="*/ 25 w 33"/>
                <a:gd name="T51" fmla="*/ 133 h 136"/>
                <a:gd name="T52" fmla="*/ 28 w 33"/>
                <a:gd name="T53" fmla="*/ 134 h 136"/>
                <a:gd name="T54" fmla="*/ 31 w 33"/>
                <a:gd name="T55" fmla="*/ 135 h 136"/>
                <a:gd name="T56" fmla="*/ 29 w 33"/>
                <a:gd name="T57" fmla="*/ 132 h 136"/>
                <a:gd name="T58" fmla="*/ 24 w 33"/>
                <a:gd name="T59" fmla="*/ 128 h 136"/>
                <a:gd name="T60" fmla="*/ 19 w 33"/>
                <a:gd name="T61" fmla="*/ 122 h 136"/>
                <a:gd name="T62" fmla="*/ 16 w 33"/>
                <a:gd name="T63" fmla="*/ 117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 h="136">
                  <a:moveTo>
                    <a:pt x="16" y="115"/>
                  </a:moveTo>
                  <a:lnTo>
                    <a:pt x="15" y="112"/>
                  </a:lnTo>
                  <a:lnTo>
                    <a:pt x="14" y="108"/>
                  </a:lnTo>
                  <a:lnTo>
                    <a:pt x="13" y="102"/>
                  </a:lnTo>
                  <a:lnTo>
                    <a:pt x="12" y="96"/>
                  </a:lnTo>
                  <a:lnTo>
                    <a:pt x="12" y="88"/>
                  </a:lnTo>
                  <a:lnTo>
                    <a:pt x="12" y="80"/>
                  </a:lnTo>
                  <a:lnTo>
                    <a:pt x="13" y="72"/>
                  </a:lnTo>
                  <a:lnTo>
                    <a:pt x="15" y="63"/>
                  </a:lnTo>
                  <a:lnTo>
                    <a:pt x="17" y="58"/>
                  </a:lnTo>
                  <a:lnTo>
                    <a:pt x="18" y="54"/>
                  </a:lnTo>
                  <a:lnTo>
                    <a:pt x="18" y="49"/>
                  </a:lnTo>
                  <a:lnTo>
                    <a:pt x="18" y="43"/>
                  </a:lnTo>
                  <a:lnTo>
                    <a:pt x="18" y="39"/>
                  </a:lnTo>
                  <a:lnTo>
                    <a:pt x="17" y="34"/>
                  </a:lnTo>
                  <a:lnTo>
                    <a:pt x="15" y="29"/>
                  </a:lnTo>
                  <a:lnTo>
                    <a:pt x="13" y="24"/>
                  </a:lnTo>
                  <a:lnTo>
                    <a:pt x="12" y="22"/>
                  </a:lnTo>
                  <a:lnTo>
                    <a:pt x="12" y="19"/>
                  </a:lnTo>
                  <a:lnTo>
                    <a:pt x="10" y="17"/>
                  </a:lnTo>
                  <a:lnTo>
                    <a:pt x="8" y="13"/>
                  </a:lnTo>
                  <a:lnTo>
                    <a:pt x="6" y="10"/>
                  </a:lnTo>
                  <a:lnTo>
                    <a:pt x="4" y="6"/>
                  </a:lnTo>
                  <a:lnTo>
                    <a:pt x="2" y="3"/>
                  </a:lnTo>
                  <a:lnTo>
                    <a:pt x="0" y="0"/>
                  </a:lnTo>
                  <a:lnTo>
                    <a:pt x="1" y="6"/>
                  </a:lnTo>
                  <a:lnTo>
                    <a:pt x="4" y="10"/>
                  </a:lnTo>
                  <a:lnTo>
                    <a:pt x="5" y="14"/>
                  </a:lnTo>
                  <a:lnTo>
                    <a:pt x="6" y="18"/>
                  </a:lnTo>
                  <a:lnTo>
                    <a:pt x="7" y="22"/>
                  </a:lnTo>
                  <a:lnTo>
                    <a:pt x="8" y="28"/>
                  </a:lnTo>
                  <a:lnTo>
                    <a:pt x="8" y="35"/>
                  </a:lnTo>
                  <a:lnTo>
                    <a:pt x="9" y="44"/>
                  </a:lnTo>
                  <a:lnTo>
                    <a:pt x="9" y="55"/>
                  </a:lnTo>
                  <a:lnTo>
                    <a:pt x="9" y="64"/>
                  </a:lnTo>
                  <a:lnTo>
                    <a:pt x="8" y="71"/>
                  </a:lnTo>
                  <a:lnTo>
                    <a:pt x="7" y="77"/>
                  </a:lnTo>
                  <a:lnTo>
                    <a:pt x="6" y="82"/>
                  </a:lnTo>
                  <a:lnTo>
                    <a:pt x="6" y="87"/>
                  </a:lnTo>
                  <a:lnTo>
                    <a:pt x="6" y="93"/>
                  </a:lnTo>
                  <a:lnTo>
                    <a:pt x="6" y="100"/>
                  </a:lnTo>
                  <a:lnTo>
                    <a:pt x="7" y="107"/>
                  </a:lnTo>
                  <a:lnTo>
                    <a:pt x="8" y="113"/>
                  </a:lnTo>
                  <a:lnTo>
                    <a:pt x="10" y="117"/>
                  </a:lnTo>
                  <a:lnTo>
                    <a:pt x="11" y="121"/>
                  </a:lnTo>
                  <a:lnTo>
                    <a:pt x="12" y="124"/>
                  </a:lnTo>
                  <a:lnTo>
                    <a:pt x="14" y="126"/>
                  </a:lnTo>
                  <a:lnTo>
                    <a:pt x="16" y="128"/>
                  </a:lnTo>
                  <a:lnTo>
                    <a:pt x="19" y="129"/>
                  </a:lnTo>
                  <a:lnTo>
                    <a:pt x="20" y="130"/>
                  </a:lnTo>
                  <a:lnTo>
                    <a:pt x="22" y="132"/>
                  </a:lnTo>
                  <a:lnTo>
                    <a:pt x="25" y="133"/>
                  </a:lnTo>
                  <a:lnTo>
                    <a:pt x="26" y="133"/>
                  </a:lnTo>
                  <a:lnTo>
                    <a:pt x="28" y="134"/>
                  </a:lnTo>
                  <a:lnTo>
                    <a:pt x="30" y="134"/>
                  </a:lnTo>
                  <a:lnTo>
                    <a:pt x="31" y="135"/>
                  </a:lnTo>
                  <a:lnTo>
                    <a:pt x="32" y="135"/>
                  </a:lnTo>
                  <a:lnTo>
                    <a:pt x="29" y="132"/>
                  </a:lnTo>
                  <a:lnTo>
                    <a:pt x="26" y="130"/>
                  </a:lnTo>
                  <a:lnTo>
                    <a:pt x="24" y="128"/>
                  </a:lnTo>
                  <a:lnTo>
                    <a:pt x="21" y="124"/>
                  </a:lnTo>
                  <a:lnTo>
                    <a:pt x="19" y="122"/>
                  </a:lnTo>
                  <a:lnTo>
                    <a:pt x="18" y="119"/>
                  </a:lnTo>
                  <a:lnTo>
                    <a:pt x="16" y="117"/>
                  </a:lnTo>
                  <a:lnTo>
                    <a:pt x="16" y="115"/>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77" name="Freeform 273"/>
            <p:cNvSpPr>
              <a:spLocks/>
            </p:cNvSpPr>
            <p:nvPr/>
          </p:nvSpPr>
          <p:spPr bwMode="auto">
            <a:xfrm>
              <a:off x="3523" y="1314"/>
              <a:ext cx="447" cy="403"/>
            </a:xfrm>
            <a:custGeom>
              <a:avLst/>
              <a:gdLst>
                <a:gd name="T0" fmla="*/ 0 w 447"/>
                <a:gd name="T1" fmla="*/ 402 h 403"/>
                <a:gd name="T2" fmla="*/ 0 w 447"/>
                <a:gd name="T3" fmla="*/ 106 h 403"/>
                <a:gd name="T4" fmla="*/ 446 w 447"/>
                <a:gd name="T5" fmla="*/ 0 h 403"/>
                <a:gd name="T6" fmla="*/ 446 w 447"/>
                <a:gd name="T7" fmla="*/ 303 h 403"/>
                <a:gd name="T8" fmla="*/ 0 w 447"/>
                <a:gd name="T9" fmla="*/ 402 h 403"/>
              </a:gdLst>
              <a:ahLst/>
              <a:cxnLst>
                <a:cxn ang="0">
                  <a:pos x="T0" y="T1"/>
                </a:cxn>
                <a:cxn ang="0">
                  <a:pos x="T2" y="T3"/>
                </a:cxn>
                <a:cxn ang="0">
                  <a:pos x="T4" y="T5"/>
                </a:cxn>
                <a:cxn ang="0">
                  <a:pos x="T6" y="T7"/>
                </a:cxn>
                <a:cxn ang="0">
                  <a:pos x="T8" y="T9"/>
                </a:cxn>
              </a:cxnLst>
              <a:rect l="0" t="0" r="r" b="b"/>
              <a:pathLst>
                <a:path w="447" h="403">
                  <a:moveTo>
                    <a:pt x="0" y="402"/>
                  </a:moveTo>
                  <a:lnTo>
                    <a:pt x="0" y="106"/>
                  </a:lnTo>
                  <a:lnTo>
                    <a:pt x="446" y="0"/>
                  </a:lnTo>
                  <a:lnTo>
                    <a:pt x="446" y="303"/>
                  </a:lnTo>
                  <a:lnTo>
                    <a:pt x="0" y="40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78" name="Freeform 274"/>
            <p:cNvSpPr>
              <a:spLocks/>
            </p:cNvSpPr>
            <p:nvPr/>
          </p:nvSpPr>
          <p:spPr bwMode="auto">
            <a:xfrm>
              <a:off x="3482" y="1430"/>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79" name="Freeform 275"/>
            <p:cNvSpPr>
              <a:spLocks/>
            </p:cNvSpPr>
            <p:nvPr/>
          </p:nvSpPr>
          <p:spPr bwMode="auto">
            <a:xfrm>
              <a:off x="3394" y="1404"/>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80" name="Freeform 276"/>
            <p:cNvSpPr>
              <a:spLocks/>
            </p:cNvSpPr>
            <p:nvPr/>
          </p:nvSpPr>
          <p:spPr bwMode="auto">
            <a:xfrm>
              <a:off x="3431" y="1345"/>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81" name="Freeform 277"/>
            <p:cNvSpPr>
              <a:spLocks/>
            </p:cNvSpPr>
            <p:nvPr/>
          </p:nvSpPr>
          <p:spPr bwMode="auto">
            <a:xfrm>
              <a:off x="3432" y="1430"/>
              <a:ext cx="69" cy="68"/>
            </a:xfrm>
            <a:custGeom>
              <a:avLst/>
              <a:gdLst>
                <a:gd name="T0" fmla="*/ 10 w 69"/>
                <a:gd name="T1" fmla="*/ 0 h 68"/>
                <a:gd name="T2" fmla="*/ 68 w 69"/>
                <a:gd name="T3" fmla="*/ 59 h 68"/>
                <a:gd name="T4" fmla="*/ 68 w 69"/>
                <a:gd name="T5" fmla="*/ 67 h 68"/>
                <a:gd name="T6" fmla="*/ 0 w 69"/>
                <a:gd name="T7" fmla="*/ 13 h 68"/>
                <a:gd name="T8" fmla="*/ 10 w 69"/>
                <a:gd name="T9" fmla="*/ 0 h 68"/>
              </a:gdLst>
              <a:ahLst/>
              <a:cxnLst>
                <a:cxn ang="0">
                  <a:pos x="T0" y="T1"/>
                </a:cxn>
                <a:cxn ang="0">
                  <a:pos x="T2" y="T3"/>
                </a:cxn>
                <a:cxn ang="0">
                  <a:pos x="T4" y="T5"/>
                </a:cxn>
                <a:cxn ang="0">
                  <a:pos x="T6" y="T7"/>
                </a:cxn>
                <a:cxn ang="0">
                  <a:pos x="T8" y="T9"/>
                </a:cxn>
              </a:cxnLst>
              <a:rect l="0" t="0" r="r" b="b"/>
              <a:pathLst>
                <a:path w="69" h="68">
                  <a:moveTo>
                    <a:pt x="10" y="0"/>
                  </a:moveTo>
                  <a:lnTo>
                    <a:pt x="68" y="59"/>
                  </a:lnTo>
                  <a:lnTo>
                    <a:pt x="68" y="67"/>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82" name="Freeform 278"/>
            <p:cNvSpPr>
              <a:spLocks/>
            </p:cNvSpPr>
            <p:nvPr/>
          </p:nvSpPr>
          <p:spPr bwMode="auto">
            <a:xfrm>
              <a:off x="3395" y="1435"/>
              <a:ext cx="47" cy="65"/>
            </a:xfrm>
            <a:custGeom>
              <a:avLst/>
              <a:gdLst>
                <a:gd name="T0" fmla="*/ 36 w 47"/>
                <a:gd name="T1" fmla="*/ 0 h 65"/>
                <a:gd name="T2" fmla="*/ 0 w 47"/>
                <a:gd name="T3" fmla="*/ 51 h 65"/>
                <a:gd name="T4" fmla="*/ 0 w 47"/>
                <a:gd name="T5" fmla="*/ 64 h 65"/>
                <a:gd name="T6" fmla="*/ 46 w 47"/>
                <a:gd name="T7" fmla="*/ 13 h 65"/>
                <a:gd name="T8" fmla="*/ 36 w 47"/>
                <a:gd name="T9" fmla="*/ 0 h 65"/>
              </a:gdLst>
              <a:ahLst/>
              <a:cxnLst>
                <a:cxn ang="0">
                  <a:pos x="T0" y="T1"/>
                </a:cxn>
                <a:cxn ang="0">
                  <a:pos x="T2" y="T3"/>
                </a:cxn>
                <a:cxn ang="0">
                  <a:pos x="T4" y="T5"/>
                </a:cxn>
                <a:cxn ang="0">
                  <a:pos x="T6" y="T7"/>
                </a:cxn>
                <a:cxn ang="0">
                  <a:pos x="T8" y="T9"/>
                </a:cxn>
              </a:cxnLst>
              <a:rect l="0" t="0" r="r" b="b"/>
              <a:pathLst>
                <a:path w="47" h="65">
                  <a:moveTo>
                    <a:pt x="36" y="0"/>
                  </a:moveTo>
                  <a:lnTo>
                    <a:pt x="0" y="51"/>
                  </a:lnTo>
                  <a:lnTo>
                    <a:pt x="0" y="64"/>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83" name="Freeform 279"/>
            <p:cNvSpPr>
              <a:spLocks/>
            </p:cNvSpPr>
            <p:nvPr/>
          </p:nvSpPr>
          <p:spPr bwMode="auto">
            <a:xfrm>
              <a:off x="3360" y="1431"/>
              <a:ext cx="74" cy="17"/>
            </a:xfrm>
            <a:custGeom>
              <a:avLst/>
              <a:gdLst>
                <a:gd name="T0" fmla="*/ 67 w 74"/>
                <a:gd name="T1" fmla="*/ 2 h 17"/>
                <a:gd name="T2" fmla="*/ 0 w 74"/>
                <a:gd name="T3" fmla="*/ 0 h 17"/>
                <a:gd name="T4" fmla="*/ 0 w 74"/>
                <a:gd name="T5" fmla="*/ 5 h 17"/>
                <a:gd name="T6" fmla="*/ 73 w 74"/>
                <a:gd name="T7" fmla="*/ 16 h 17"/>
                <a:gd name="T8" fmla="*/ 67 w 74"/>
                <a:gd name="T9" fmla="*/ 2 h 17"/>
              </a:gdLst>
              <a:ahLst/>
              <a:cxnLst>
                <a:cxn ang="0">
                  <a:pos x="T0" y="T1"/>
                </a:cxn>
                <a:cxn ang="0">
                  <a:pos x="T2" y="T3"/>
                </a:cxn>
                <a:cxn ang="0">
                  <a:pos x="T4" y="T5"/>
                </a:cxn>
                <a:cxn ang="0">
                  <a:pos x="T6" y="T7"/>
                </a:cxn>
                <a:cxn ang="0">
                  <a:pos x="T8" y="T9"/>
                </a:cxn>
              </a:cxnLst>
              <a:rect l="0" t="0" r="r" b="b"/>
              <a:pathLst>
                <a:path w="74" h="17">
                  <a:moveTo>
                    <a:pt x="67" y="2"/>
                  </a:moveTo>
                  <a:lnTo>
                    <a:pt x="0" y="0"/>
                  </a:lnTo>
                  <a:lnTo>
                    <a:pt x="0" y="5"/>
                  </a:lnTo>
                  <a:lnTo>
                    <a:pt x="73" y="16"/>
                  </a:lnTo>
                  <a:lnTo>
                    <a:pt x="67"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84" name="Freeform 280"/>
            <p:cNvSpPr>
              <a:spLocks/>
            </p:cNvSpPr>
            <p:nvPr/>
          </p:nvSpPr>
          <p:spPr bwMode="auto">
            <a:xfrm>
              <a:off x="3441" y="1426"/>
              <a:ext cx="55" cy="18"/>
            </a:xfrm>
            <a:custGeom>
              <a:avLst/>
              <a:gdLst>
                <a:gd name="T0" fmla="*/ 0 w 55"/>
                <a:gd name="T1" fmla="*/ 8 h 18"/>
                <a:gd name="T2" fmla="*/ 54 w 55"/>
                <a:gd name="T3" fmla="*/ 0 h 18"/>
                <a:gd name="T4" fmla="*/ 54 w 55"/>
                <a:gd name="T5" fmla="*/ 4 h 18"/>
                <a:gd name="T6" fmla="*/ 0 w 55"/>
                <a:gd name="T7" fmla="*/ 17 h 18"/>
                <a:gd name="T8" fmla="*/ 0 w 55"/>
                <a:gd name="T9" fmla="*/ 8 h 18"/>
              </a:gdLst>
              <a:ahLst/>
              <a:cxnLst>
                <a:cxn ang="0">
                  <a:pos x="T0" y="T1"/>
                </a:cxn>
                <a:cxn ang="0">
                  <a:pos x="T2" y="T3"/>
                </a:cxn>
                <a:cxn ang="0">
                  <a:pos x="T4" y="T5"/>
                </a:cxn>
                <a:cxn ang="0">
                  <a:pos x="T6" y="T7"/>
                </a:cxn>
                <a:cxn ang="0">
                  <a:pos x="T8" y="T9"/>
                </a:cxn>
              </a:cxnLst>
              <a:rect l="0" t="0" r="r" b="b"/>
              <a:pathLst>
                <a:path w="55" h="18">
                  <a:moveTo>
                    <a:pt x="0" y="8"/>
                  </a:moveTo>
                  <a:lnTo>
                    <a:pt x="54" y="0"/>
                  </a:lnTo>
                  <a:lnTo>
                    <a:pt x="54" y="4"/>
                  </a:lnTo>
                  <a:lnTo>
                    <a:pt x="0" y="17"/>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85" name="Freeform 281"/>
            <p:cNvSpPr>
              <a:spLocks/>
            </p:cNvSpPr>
            <p:nvPr/>
          </p:nvSpPr>
          <p:spPr bwMode="auto">
            <a:xfrm>
              <a:off x="3407" y="1398"/>
              <a:ext cx="29" cy="43"/>
            </a:xfrm>
            <a:custGeom>
              <a:avLst/>
              <a:gdLst>
                <a:gd name="T0" fmla="*/ 28 w 29"/>
                <a:gd name="T1" fmla="*/ 32 h 43"/>
                <a:gd name="T2" fmla="*/ 0 w 29"/>
                <a:gd name="T3" fmla="*/ 0 h 43"/>
                <a:gd name="T4" fmla="*/ 0 w 29"/>
                <a:gd name="T5" fmla="*/ 5 h 43"/>
                <a:gd name="T6" fmla="*/ 23 w 29"/>
                <a:gd name="T7" fmla="*/ 42 h 43"/>
                <a:gd name="T8" fmla="*/ 28 w 29"/>
                <a:gd name="T9" fmla="*/ 32 h 43"/>
              </a:gdLst>
              <a:ahLst/>
              <a:cxnLst>
                <a:cxn ang="0">
                  <a:pos x="T0" y="T1"/>
                </a:cxn>
                <a:cxn ang="0">
                  <a:pos x="T2" y="T3"/>
                </a:cxn>
                <a:cxn ang="0">
                  <a:pos x="T4" y="T5"/>
                </a:cxn>
                <a:cxn ang="0">
                  <a:pos x="T6" y="T7"/>
                </a:cxn>
                <a:cxn ang="0">
                  <a:pos x="T8" y="T9"/>
                </a:cxn>
              </a:cxnLst>
              <a:rect l="0" t="0" r="r" b="b"/>
              <a:pathLst>
                <a:path w="29" h="43">
                  <a:moveTo>
                    <a:pt x="28" y="32"/>
                  </a:moveTo>
                  <a:lnTo>
                    <a:pt x="0" y="0"/>
                  </a:lnTo>
                  <a:lnTo>
                    <a:pt x="0" y="5"/>
                  </a:lnTo>
                  <a:lnTo>
                    <a:pt x="23" y="42"/>
                  </a:lnTo>
                  <a:lnTo>
                    <a:pt x="28" y="3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86" name="Freeform 282"/>
            <p:cNvSpPr>
              <a:spLocks/>
            </p:cNvSpPr>
            <p:nvPr/>
          </p:nvSpPr>
          <p:spPr bwMode="auto">
            <a:xfrm>
              <a:off x="3384" y="1494"/>
              <a:ext cx="29" cy="29"/>
            </a:xfrm>
            <a:custGeom>
              <a:avLst/>
              <a:gdLst>
                <a:gd name="T0" fmla="*/ 13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1 h 29"/>
                <a:gd name="T14" fmla="*/ 28 w 29"/>
                <a:gd name="T15" fmla="*/ 18 h 29"/>
                <a:gd name="T16" fmla="*/ 28 w 29"/>
                <a:gd name="T17" fmla="*/ 16 h 29"/>
                <a:gd name="T18" fmla="*/ 28 w 29"/>
                <a:gd name="T19" fmla="*/ 13 h 29"/>
                <a:gd name="T20" fmla="*/ 27 w 29"/>
                <a:gd name="T21" fmla="*/ 11 h 29"/>
                <a:gd name="T22" fmla="*/ 25 w 29"/>
                <a:gd name="T23" fmla="*/ 7 h 29"/>
                <a:gd name="T24" fmla="*/ 23 w 29"/>
                <a:gd name="T25" fmla="*/ 5 h 29"/>
                <a:gd name="T26" fmla="*/ 22 w 29"/>
                <a:gd name="T27" fmla="*/ 3 h 29"/>
                <a:gd name="T28" fmla="*/ 19 w 29"/>
                <a:gd name="T29" fmla="*/ 1 h 29"/>
                <a:gd name="T30" fmla="*/ 16 w 29"/>
                <a:gd name="T31" fmla="*/ 0 h 29"/>
                <a:gd name="T32" fmla="*/ 13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3 h 29"/>
                <a:gd name="T60" fmla="*/ 8 w 29"/>
                <a:gd name="T61" fmla="*/ 25 h 29"/>
                <a:gd name="T62" fmla="*/ 11 w 29"/>
                <a:gd name="T63" fmla="*/ 27 h 29"/>
                <a:gd name="T64" fmla="*/ 13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87" name="Freeform 283"/>
            <p:cNvSpPr>
              <a:spLocks/>
            </p:cNvSpPr>
            <p:nvPr/>
          </p:nvSpPr>
          <p:spPr bwMode="auto">
            <a:xfrm>
              <a:off x="3345" y="1436"/>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3 h 29"/>
                <a:gd name="T28" fmla="*/ 19 w 29"/>
                <a:gd name="T29" fmla="*/ 1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88" name="Freeform 284"/>
            <p:cNvSpPr>
              <a:spLocks/>
            </p:cNvSpPr>
            <p:nvPr/>
          </p:nvSpPr>
          <p:spPr bwMode="auto">
            <a:xfrm>
              <a:off x="3487" y="1495"/>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4 h 29"/>
                <a:gd name="T28" fmla="*/ 19 w 29"/>
                <a:gd name="T29" fmla="*/ 2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6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89" name="Freeform 285"/>
            <p:cNvSpPr>
              <a:spLocks/>
            </p:cNvSpPr>
            <p:nvPr/>
          </p:nvSpPr>
          <p:spPr bwMode="auto">
            <a:xfrm>
              <a:off x="3482" y="1430"/>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90" name="Freeform 286"/>
            <p:cNvSpPr>
              <a:spLocks/>
            </p:cNvSpPr>
            <p:nvPr/>
          </p:nvSpPr>
          <p:spPr bwMode="auto">
            <a:xfrm>
              <a:off x="3394" y="1404"/>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91" name="Freeform 287"/>
            <p:cNvSpPr>
              <a:spLocks/>
            </p:cNvSpPr>
            <p:nvPr/>
          </p:nvSpPr>
          <p:spPr bwMode="auto">
            <a:xfrm>
              <a:off x="3431" y="1345"/>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92" name="Freeform 288"/>
            <p:cNvSpPr>
              <a:spLocks/>
            </p:cNvSpPr>
            <p:nvPr/>
          </p:nvSpPr>
          <p:spPr bwMode="auto">
            <a:xfrm>
              <a:off x="3432" y="1430"/>
              <a:ext cx="69" cy="68"/>
            </a:xfrm>
            <a:custGeom>
              <a:avLst/>
              <a:gdLst>
                <a:gd name="T0" fmla="*/ 10 w 69"/>
                <a:gd name="T1" fmla="*/ 0 h 68"/>
                <a:gd name="T2" fmla="*/ 68 w 69"/>
                <a:gd name="T3" fmla="*/ 59 h 68"/>
                <a:gd name="T4" fmla="*/ 68 w 69"/>
                <a:gd name="T5" fmla="*/ 67 h 68"/>
                <a:gd name="T6" fmla="*/ 0 w 69"/>
                <a:gd name="T7" fmla="*/ 13 h 68"/>
                <a:gd name="T8" fmla="*/ 10 w 69"/>
                <a:gd name="T9" fmla="*/ 0 h 68"/>
              </a:gdLst>
              <a:ahLst/>
              <a:cxnLst>
                <a:cxn ang="0">
                  <a:pos x="T0" y="T1"/>
                </a:cxn>
                <a:cxn ang="0">
                  <a:pos x="T2" y="T3"/>
                </a:cxn>
                <a:cxn ang="0">
                  <a:pos x="T4" y="T5"/>
                </a:cxn>
                <a:cxn ang="0">
                  <a:pos x="T6" y="T7"/>
                </a:cxn>
                <a:cxn ang="0">
                  <a:pos x="T8" y="T9"/>
                </a:cxn>
              </a:cxnLst>
              <a:rect l="0" t="0" r="r" b="b"/>
              <a:pathLst>
                <a:path w="69" h="68">
                  <a:moveTo>
                    <a:pt x="10" y="0"/>
                  </a:moveTo>
                  <a:lnTo>
                    <a:pt x="68" y="59"/>
                  </a:lnTo>
                  <a:lnTo>
                    <a:pt x="68" y="67"/>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93" name="Freeform 289"/>
            <p:cNvSpPr>
              <a:spLocks/>
            </p:cNvSpPr>
            <p:nvPr/>
          </p:nvSpPr>
          <p:spPr bwMode="auto">
            <a:xfrm>
              <a:off x="3395" y="1435"/>
              <a:ext cx="47" cy="65"/>
            </a:xfrm>
            <a:custGeom>
              <a:avLst/>
              <a:gdLst>
                <a:gd name="T0" fmla="*/ 36 w 47"/>
                <a:gd name="T1" fmla="*/ 0 h 65"/>
                <a:gd name="T2" fmla="*/ 0 w 47"/>
                <a:gd name="T3" fmla="*/ 51 h 65"/>
                <a:gd name="T4" fmla="*/ 0 w 47"/>
                <a:gd name="T5" fmla="*/ 64 h 65"/>
                <a:gd name="T6" fmla="*/ 46 w 47"/>
                <a:gd name="T7" fmla="*/ 13 h 65"/>
                <a:gd name="T8" fmla="*/ 36 w 47"/>
                <a:gd name="T9" fmla="*/ 0 h 65"/>
              </a:gdLst>
              <a:ahLst/>
              <a:cxnLst>
                <a:cxn ang="0">
                  <a:pos x="T0" y="T1"/>
                </a:cxn>
                <a:cxn ang="0">
                  <a:pos x="T2" y="T3"/>
                </a:cxn>
                <a:cxn ang="0">
                  <a:pos x="T4" y="T5"/>
                </a:cxn>
                <a:cxn ang="0">
                  <a:pos x="T6" y="T7"/>
                </a:cxn>
                <a:cxn ang="0">
                  <a:pos x="T8" y="T9"/>
                </a:cxn>
              </a:cxnLst>
              <a:rect l="0" t="0" r="r" b="b"/>
              <a:pathLst>
                <a:path w="47" h="65">
                  <a:moveTo>
                    <a:pt x="36" y="0"/>
                  </a:moveTo>
                  <a:lnTo>
                    <a:pt x="0" y="51"/>
                  </a:lnTo>
                  <a:lnTo>
                    <a:pt x="0" y="64"/>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94" name="Freeform 290"/>
            <p:cNvSpPr>
              <a:spLocks/>
            </p:cNvSpPr>
            <p:nvPr/>
          </p:nvSpPr>
          <p:spPr bwMode="auto">
            <a:xfrm>
              <a:off x="3360" y="1431"/>
              <a:ext cx="74" cy="17"/>
            </a:xfrm>
            <a:custGeom>
              <a:avLst/>
              <a:gdLst>
                <a:gd name="T0" fmla="*/ 67 w 74"/>
                <a:gd name="T1" fmla="*/ 2 h 17"/>
                <a:gd name="T2" fmla="*/ 0 w 74"/>
                <a:gd name="T3" fmla="*/ 0 h 17"/>
                <a:gd name="T4" fmla="*/ 0 w 74"/>
                <a:gd name="T5" fmla="*/ 5 h 17"/>
                <a:gd name="T6" fmla="*/ 73 w 74"/>
                <a:gd name="T7" fmla="*/ 16 h 17"/>
                <a:gd name="T8" fmla="*/ 67 w 74"/>
                <a:gd name="T9" fmla="*/ 2 h 17"/>
              </a:gdLst>
              <a:ahLst/>
              <a:cxnLst>
                <a:cxn ang="0">
                  <a:pos x="T0" y="T1"/>
                </a:cxn>
                <a:cxn ang="0">
                  <a:pos x="T2" y="T3"/>
                </a:cxn>
                <a:cxn ang="0">
                  <a:pos x="T4" y="T5"/>
                </a:cxn>
                <a:cxn ang="0">
                  <a:pos x="T6" y="T7"/>
                </a:cxn>
                <a:cxn ang="0">
                  <a:pos x="T8" y="T9"/>
                </a:cxn>
              </a:cxnLst>
              <a:rect l="0" t="0" r="r" b="b"/>
              <a:pathLst>
                <a:path w="74" h="17">
                  <a:moveTo>
                    <a:pt x="67" y="2"/>
                  </a:moveTo>
                  <a:lnTo>
                    <a:pt x="0" y="0"/>
                  </a:lnTo>
                  <a:lnTo>
                    <a:pt x="0" y="5"/>
                  </a:lnTo>
                  <a:lnTo>
                    <a:pt x="73" y="16"/>
                  </a:lnTo>
                  <a:lnTo>
                    <a:pt x="67"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95" name="Freeform 291"/>
            <p:cNvSpPr>
              <a:spLocks/>
            </p:cNvSpPr>
            <p:nvPr/>
          </p:nvSpPr>
          <p:spPr bwMode="auto">
            <a:xfrm>
              <a:off x="3441" y="1426"/>
              <a:ext cx="55" cy="18"/>
            </a:xfrm>
            <a:custGeom>
              <a:avLst/>
              <a:gdLst>
                <a:gd name="T0" fmla="*/ 0 w 55"/>
                <a:gd name="T1" fmla="*/ 8 h 18"/>
                <a:gd name="T2" fmla="*/ 54 w 55"/>
                <a:gd name="T3" fmla="*/ 0 h 18"/>
                <a:gd name="T4" fmla="*/ 54 w 55"/>
                <a:gd name="T5" fmla="*/ 4 h 18"/>
                <a:gd name="T6" fmla="*/ 0 w 55"/>
                <a:gd name="T7" fmla="*/ 17 h 18"/>
                <a:gd name="T8" fmla="*/ 0 w 55"/>
                <a:gd name="T9" fmla="*/ 8 h 18"/>
              </a:gdLst>
              <a:ahLst/>
              <a:cxnLst>
                <a:cxn ang="0">
                  <a:pos x="T0" y="T1"/>
                </a:cxn>
                <a:cxn ang="0">
                  <a:pos x="T2" y="T3"/>
                </a:cxn>
                <a:cxn ang="0">
                  <a:pos x="T4" y="T5"/>
                </a:cxn>
                <a:cxn ang="0">
                  <a:pos x="T6" y="T7"/>
                </a:cxn>
                <a:cxn ang="0">
                  <a:pos x="T8" y="T9"/>
                </a:cxn>
              </a:cxnLst>
              <a:rect l="0" t="0" r="r" b="b"/>
              <a:pathLst>
                <a:path w="55" h="18">
                  <a:moveTo>
                    <a:pt x="0" y="8"/>
                  </a:moveTo>
                  <a:lnTo>
                    <a:pt x="54" y="0"/>
                  </a:lnTo>
                  <a:lnTo>
                    <a:pt x="54" y="4"/>
                  </a:lnTo>
                  <a:lnTo>
                    <a:pt x="0" y="17"/>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96" name="Freeform 292"/>
            <p:cNvSpPr>
              <a:spLocks/>
            </p:cNvSpPr>
            <p:nvPr/>
          </p:nvSpPr>
          <p:spPr bwMode="auto">
            <a:xfrm>
              <a:off x="3407" y="1398"/>
              <a:ext cx="29" cy="43"/>
            </a:xfrm>
            <a:custGeom>
              <a:avLst/>
              <a:gdLst>
                <a:gd name="T0" fmla="*/ 28 w 29"/>
                <a:gd name="T1" fmla="*/ 32 h 43"/>
                <a:gd name="T2" fmla="*/ 0 w 29"/>
                <a:gd name="T3" fmla="*/ 0 h 43"/>
                <a:gd name="T4" fmla="*/ 0 w 29"/>
                <a:gd name="T5" fmla="*/ 5 h 43"/>
                <a:gd name="T6" fmla="*/ 23 w 29"/>
                <a:gd name="T7" fmla="*/ 42 h 43"/>
                <a:gd name="T8" fmla="*/ 28 w 29"/>
                <a:gd name="T9" fmla="*/ 32 h 43"/>
              </a:gdLst>
              <a:ahLst/>
              <a:cxnLst>
                <a:cxn ang="0">
                  <a:pos x="T0" y="T1"/>
                </a:cxn>
                <a:cxn ang="0">
                  <a:pos x="T2" y="T3"/>
                </a:cxn>
                <a:cxn ang="0">
                  <a:pos x="T4" y="T5"/>
                </a:cxn>
                <a:cxn ang="0">
                  <a:pos x="T6" y="T7"/>
                </a:cxn>
                <a:cxn ang="0">
                  <a:pos x="T8" y="T9"/>
                </a:cxn>
              </a:cxnLst>
              <a:rect l="0" t="0" r="r" b="b"/>
              <a:pathLst>
                <a:path w="29" h="43">
                  <a:moveTo>
                    <a:pt x="28" y="32"/>
                  </a:moveTo>
                  <a:lnTo>
                    <a:pt x="0" y="0"/>
                  </a:lnTo>
                  <a:lnTo>
                    <a:pt x="0" y="5"/>
                  </a:lnTo>
                  <a:lnTo>
                    <a:pt x="23" y="42"/>
                  </a:lnTo>
                  <a:lnTo>
                    <a:pt x="28" y="3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97" name="Freeform 293"/>
            <p:cNvSpPr>
              <a:spLocks/>
            </p:cNvSpPr>
            <p:nvPr/>
          </p:nvSpPr>
          <p:spPr bwMode="auto">
            <a:xfrm>
              <a:off x="3384" y="1494"/>
              <a:ext cx="29" cy="29"/>
            </a:xfrm>
            <a:custGeom>
              <a:avLst/>
              <a:gdLst>
                <a:gd name="T0" fmla="*/ 13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1 h 29"/>
                <a:gd name="T14" fmla="*/ 28 w 29"/>
                <a:gd name="T15" fmla="*/ 18 h 29"/>
                <a:gd name="T16" fmla="*/ 28 w 29"/>
                <a:gd name="T17" fmla="*/ 16 h 29"/>
                <a:gd name="T18" fmla="*/ 28 w 29"/>
                <a:gd name="T19" fmla="*/ 13 h 29"/>
                <a:gd name="T20" fmla="*/ 27 w 29"/>
                <a:gd name="T21" fmla="*/ 11 h 29"/>
                <a:gd name="T22" fmla="*/ 25 w 29"/>
                <a:gd name="T23" fmla="*/ 7 h 29"/>
                <a:gd name="T24" fmla="*/ 23 w 29"/>
                <a:gd name="T25" fmla="*/ 5 h 29"/>
                <a:gd name="T26" fmla="*/ 22 w 29"/>
                <a:gd name="T27" fmla="*/ 3 h 29"/>
                <a:gd name="T28" fmla="*/ 19 w 29"/>
                <a:gd name="T29" fmla="*/ 1 h 29"/>
                <a:gd name="T30" fmla="*/ 16 w 29"/>
                <a:gd name="T31" fmla="*/ 0 h 29"/>
                <a:gd name="T32" fmla="*/ 13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3 h 29"/>
                <a:gd name="T60" fmla="*/ 8 w 29"/>
                <a:gd name="T61" fmla="*/ 25 h 29"/>
                <a:gd name="T62" fmla="*/ 11 w 29"/>
                <a:gd name="T63" fmla="*/ 27 h 29"/>
                <a:gd name="T64" fmla="*/ 13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98" name="Freeform 294"/>
            <p:cNvSpPr>
              <a:spLocks/>
            </p:cNvSpPr>
            <p:nvPr/>
          </p:nvSpPr>
          <p:spPr bwMode="auto">
            <a:xfrm>
              <a:off x="3345" y="1436"/>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3 h 29"/>
                <a:gd name="T28" fmla="*/ 19 w 29"/>
                <a:gd name="T29" fmla="*/ 1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99" name="Freeform 295"/>
            <p:cNvSpPr>
              <a:spLocks/>
            </p:cNvSpPr>
            <p:nvPr/>
          </p:nvSpPr>
          <p:spPr bwMode="auto">
            <a:xfrm>
              <a:off x="3487" y="1495"/>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4 h 29"/>
                <a:gd name="T28" fmla="*/ 19 w 29"/>
                <a:gd name="T29" fmla="*/ 2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6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00" name="Freeform 296"/>
            <p:cNvSpPr>
              <a:spLocks/>
            </p:cNvSpPr>
            <p:nvPr/>
          </p:nvSpPr>
          <p:spPr bwMode="auto">
            <a:xfrm>
              <a:off x="3357" y="1247"/>
              <a:ext cx="52" cy="95"/>
            </a:xfrm>
            <a:custGeom>
              <a:avLst/>
              <a:gdLst>
                <a:gd name="T0" fmla="*/ 9 w 52"/>
                <a:gd name="T1" fmla="*/ 0 h 95"/>
                <a:gd name="T2" fmla="*/ 8 w 52"/>
                <a:gd name="T3" fmla="*/ 0 h 95"/>
                <a:gd name="T4" fmla="*/ 7 w 52"/>
                <a:gd name="T5" fmla="*/ 3 h 95"/>
                <a:gd name="T6" fmla="*/ 6 w 52"/>
                <a:gd name="T7" fmla="*/ 7 h 95"/>
                <a:gd name="T8" fmla="*/ 5 w 52"/>
                <a:gd name="T9" fmla="*/ 12 h 95"/>
                <a:gd name="T10" fmla="*/ 3 w 52"/>
                <a:gd name="T11" fmla="*/ 18 h 95"/>
                <a:gd name="T12" fmla="*/ 1 w 52"/>
                <a:gd name="T13" fmla="*/ 25 h 95"/>
                <a:gd name="T14" fmla="*/ 0 w 52"/>
                <a:gd name="T15" fmla="*/ 33 h 95"/>
                <a:gd name="T16" fmla="*/ 0 w 52"/>
                <a:gd name="T17" fmla="*/ 39 h 95"/>
                <a:gd name="T18" fmla="*/ 0 w 52"/>
                <a:gd name="T19" fmla="*/ 47 h 95"/>
                <a:gd name="T20" fmla="*/ 1 w 52"/>
                <a:gd name="T21" fmla="*/ 54 h 95"/>
                <a:gd name="T22" fmla="*/ 5 w 52"/>
                <a:gd name="T23" fmla="*/ 60 h 95"/>
                <a:gd name="T24" fmla="*/ 9 w 52"/>
                <a:gd name="T25" fmla="*/ 67 h 95"/>
                <a:gd name="T26" fmla="*/ 13 w 52"/>
                <a:gd name="T27" fmla="*/ 73 h 95"/>
                <a:gd name="T28" fmla="*/ 17 w 52"/>
                <a:gd name="T29" fmla="*/ 78 h 95"/>
                <a:gd name="T30" fmla="*/ 20 w 52"/>
                <a:gd name="T31" fmla="*/ 83 h 95"/>
                <a:gd name="T32" fmla="*/ 22 w 52"/>
                <a:gd name="T33" fmla="*/ 88 h 95"/>
                <a:gd name="T34" fmla="*/ 24 w 52"/>
                <a:gd name="T35" fmla="*/ 91 h 95"/>
                <a:gd name="T36" fmla="*/ 28 w 52"/>
                <a:gd name="T37" fmla="*/ 93 h 95"/>
                <a:gd name="T38" fmla="*/ 33 w 52"/>
                <a:gd name="T39" fmla="*/ 94 h 95"/>
                <a:gd name="T40" fmla="*/ 38 w 52"/>
                <a:gd name="T41" fmla="*/ 94 h 95"/>
                <a:gd name="T42" fmla="*/ 43 w 52"/>
                <a:gd name="T43" fmla="*/ 93 h 95"/>
                <a:gd name="T44" fmla="*/ 46 w 52"/>
                <a:gd name="T45" fmla="*/ 92 h 95"/>
                <a:gd name="T46" fmla="*/ 50 w 52"/>
                <a:gd name="T47" fmla="*/ 91 h 95"/>
                <a:gd name="T48" fmla="*/ 51 w 52"/>
                <a:gd name="T49" fmla="*/ 90 h 95"/>
                <a:gd name="T50" fmla="*/ 50 w 52"/>
                <a:gd name="T51" fmla="*/ 90 h 95"/>
                <a:gd name="T52" fmla="*/ 48 w 52"/>
                <a:gd name="T53" fmla="*/ 90 h 95"/>
                <a:gd name="T54" fmla="*/ 46 w 52"/>
                <a:gd name="T55" fmla="*/ 90 h 95"/>
                <a:gd name="T56" fmla="*/ 44 w 52"/>
                <a:gd name="T57" fmla="*/ 89 h 95"/>
                <a:gd name="T58" fmla="*/ 40 w 52"/>
                <a:gd name="T59" fmla="*/ 88 h 95"/>
                <a:gd name="T60" fmla="*/ 38 w 52"/>
                <a:gd name="T61" fmla="*/ 87 h 95"/>
                <a:gd name="T62" fmla="*/ 35 w 52"/>
                <a:gd name="T63" fmla="*/ 84 h 95"/>
                <a:gd name="T64" fmla="*/ 34 w 52"/>
                <a:gd name="T65" fmla="*/ 82 h 95"/>
                <a:gd name="T66" fmla="*/ 30 w 52"/>
                <a:gd name="T67" fmla="*/ 77 h 95"/>
                <a:gd name="T68" fmla="*/ 27 w 52"/>
                <a:gd name="T69" fmla="*/ 73 h 95"/>
                <a:gd name="T70" fmla="*/ 22 w 52"/>
                <a:gd name="T71" fmla="*/ 67 h 95"/>
                <a:gd name="T72" fmla="*/ 17 w 52"/>
                <a:gd name="T73" fmla="*/ 60 h 95"/>
                <a:gd name="T74" fmla="*/ 11 w 52"/>
                <a:gd name="T75" fmla="*/ 53 h 95"/>
                <a:gd name="T76" fmla="*/ 8 w 52"/>
                <a:gd name="T77" fmla="*/ 45 h 95"/>
                <a:gd name="T78" fmla="*/ 5 w 52"/>
                <a:gd name="T79" fmla="*/ 36 h 95"/>
                <a:gd name="T80" fmla="*/ 6 w 52"/>
                <a:gd name="T81" fmla="*/ 27 h 95"/>
                <a:gd name="T82" fmla="*/ 8 w 52"/>
                <a:gd name="T83" fmla="*/ 22 h 95"/>
                <a:gd name="T84" fmla="*/ 10 w 52"/>
                <a:gd name="T85" fmla="*/ 16 h 95"/>
                <a:gd name="T86" fmla="*/ 11 w 52"/>
                <a:gd name="T87" fmla="*/ 13 h 95"/>
                <a:gd name="T88" fmla="*/ 12 w 52"/>
                <a:gd name="T89" fmla="*/ 10 h 95"/>
                <a:gd name="T90" fmla="*/ 13 w 52"/>
                <a:gd name="T91" fmla="*/ 7 h 95"/>
                <a:gd name="T92" fmla="*/ 14 w 52"/>
                <a:gd name="T93" fmla="*/ 5 h 95"/>
                <a:gd name="T94" fmla="*/ 14 w 52"/>
                <a:gd name="T95" fmla="*/ 4 h 95"/>
                <a:gd name="T96" fmla="*/ 15 w 52"/>
                <a:gd name="T97" fmla="*/ 4 h 95"/>
                <a:gd name="T98" fmla="*/ 9 w 52"/>
                <a:gd name="T9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 h="95">
                  <a:moveTo>
                    <a:pt x="9" y="0"/>
                  </a:moveTo>
                  <a:lnTo>
                    <a:pt x="8" y="0"/>
                  </a:lnTo>
                  <a:lnTo>
                    <a:pt x="7" y="3"/>
                  </a:lnTo>
                  <a:lnTo>
                    <a:pt x="6" y="7"/>
                  </a:lnTo>
                  <a:lnTo>
                    <a:pt x="5" y="12"/>
                  </a:lnTo>
                  <a:lnTo>
                    <a:pt x="3" y="18"/>
                  </a:lnTo>
                  <a:lnTo>
                    <a:pt x="1" y="25"/>
                  </a:lnTo>
                  <a:lnTo>
                    <a:pt x="0" y="33"/>
                  </a:lnTo>
                  <a:lnTo>
                    <a:pt x="0" y="39"/>
                  </a:lnTo>
                  <a:lnTo>
                    <a:pt x="0" y="47"/>
                  </a:lnTo>
                  <a:lnTo>
                    <a:pt x="1" y="54"/>
                  </a:lnTo>
                  <a:lnTo>
                    <a:pt x="5" y="60"/>
                  </a:lnTo>
                  <a:lnTo>
                    <a:pt x="9" y="67"/>
                  </a:lnTo>
                  <a:lnTo>
                    <a:pt x="13" y="73"/>
                  </a:lnTo>
                  <a:lnTo>
                    <a:pt x="17" y="78"/>
                  </a:lnTo>
                  <a:lnTo>
                    <a:pt x="20" y="83"/>
                  </a:lnTo>
                  <a:lnTo>
                    <a:pt x="22" y="88"/>
                  </a:lnTo>
                  <a:lnTo>
                    <a:pt x="24" y="91"/>
                  </a:lnTo>
                  <a:lnTo>
                    <a:pt x="28" y="93"/>
                  </a:lnTo>
                  <a:lnTo>
                    <a:pt x="33" y="94"/>
                  </a:lnTo>
                  <a:lnTo>
                    <a:pt x="38" y="94"/>
                  </a:lnTo>
                  <a:lnTo>
                    <a:pt x="43" y="93"/>
                  </a:lnTo>
                  <a:lnTo>
                    <a:pt x="46" y="92"/>
                  </a:lnTo>
                  <a:lnTo>
                    <a:pt x="50" y="91"/>
                  </a:lnTo>
                  <a:lnTo>
                    <a:pt x="51" y="90"/>
                  </a:lnTo>
                  <a:lnTo>
                    <a:pt x="50" y="90"/>
                  </a:lnTo>
                  <a:lnTo>
                    <a:pt x="48" y="90"/>
                  </a:lnTo>
                  <a:lnTo>
                    <a:pt x="46" y="90"/>
                  </a:lnTo>
                  <a:lnTo>
                    <a:pt x="44" y="89"/>
                  </a:lnTo>
                  <a:lnTo>
                    <a:pt x="40" y="88"/>
                  </a:lnTo>
                  <a:lnTo>
                    <a:pt x="38" y="87"/>
                  </a:lnTo>
                  <a:lnTo>
                    <a:pt x="35" y="84"/>
                  </a:lnTo>
                  <a:lnTo>
                    <a:pt x="34" y="82"/>
                  </a:lnTo>
                  <a:lnTo>
                    <a:pt x="30" y="77"/>
                  </a:lnTo>
                  <a:lnTo>
                    <a:pt x="27" y="73"/>
                  </a:lnTo>
                  <a:lnTo>
                    <a:pt x="22" y="67"/>
                  </a:lnTo>
                  <a:lnTo>
                    <a:pt x="17" y="60"/>
                  </a:lnTo>
                  <a:lnTo>
                    <a:pt x="11" y="53"/>
                  </a:lnTo>
                  <a:lnTo>
                    <a:pt x="8" y="45"/>
                  </a:lnTo>
                  <a:lnTo>
                    <a:pt x="5" y="36"/>
                  </a:lnTo>
                  <a:lnTo>
                    <a:pt x="6" y="27"/>
                  </a:lnTo>
                  <a:lnTo>
                    <a:pt x="8" y="22"/>
                  </a:lnTo>
                  <a:lnTo>
                    <a:pt x="10" y="16"/>
                  </a:lnTo>
                  <a:lnTo>
                    <a:pt x="11" y="13"/>
                  </a:lnTo>
                  <a:lnTo>
                    <a:pt x="12" y="10"/>
                  </a:lnTo>
                  <a:lnTo>
                    <a:pt x="13" y="7"/>
                  </a:lnTo>
                  <a:lnTo>
                    <a:pt x="14" y="5"/>
                  </a:lnTo>
                  <a:lnTo>
                    <a:pt x="14" y="4"/>
                  </a:lnTo>
                  <a:lnTo>
                    <a:pt x="15" y="4"/>
                  </a:lnTo>
                  <a:lnTo>
                    <a:pt x="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01" name="Freeform 297"/>
            <p:cNvSpPr>
              <a:spLocks/>
            </p:cNvSpPr>
            <p:nvPr/>
          </p:nvSpPr>
          <p:spPr bwMode="auto">
            <a:xfrm>
              <a:off x="3343" y="1304"/>
              <a:ext cx="183" cy="104"/>
            </a:xfrm>
            <a:custGeom>
              <a:avLst/>
              <a:gdLst>
                <a:gd name="T0" fmla="*/ 22 w 183"/>
                <a:gd name="T1" fmla="*/ 78 h 104"/>
                <a:gd name="T2" fmla="*/ 155 w 183"/>
                <a:gd name="T3" fmla="*/ 103 h 104"/>
                <a:gd name="T4" fmla="*/ 156 w 183"/>
                <a:gd name="T5" fmla="*/ 102 h 104"/>
                <a:gd name="T6" fmla="*/ 159 w 183"/>
                <a:gd name="T7" fmla="*/ 99 h 104"/>
                <a:gd name="T8" fmla="*/ 164 w 183"/>
                <a:gd name="T9" fmla="*/ 96 h 104"/>
                <a:gd name="T10" fmla="*/ 170 w 183"/>
                <a:gd name="T11" fmla="*/ 91 h 104"/>
                <a:gd name="T12" fmla="*/ 175 w 183"/>
                <a:gd name="T13" fmla="*/ 86 h 104"/>
                <a:gd name="T14" fmla="*/ 179 w 183"/>
                <a:gd name="T15" fmla="*/ 81 h 104"/>
                <a:gd name="T16" fmla="*/ 182 w 183"/>
                <a:gd name="T17" fmla="*/ 76 h 104"/>
                <a:gd name="T18" fmla="*/ 182 w 183"/>
                <a:gd name="T19" fmla="*/ 72 h 104"/>
                <a:gd name="T20" fmla="*/ 181 w 183"/>
                <a:gd name="T21" fmla="*/ 66 h 104"/>
                <a:gd name="T22" fmla="*/ 180 w 183"/>
                <a:gd name="T23" fmla="*/ 61 h 104"/>
                <a:gd name="T24" fmla="*/ 179 w 183"/>
                <a:gd name="T25" fmla="*/ 57 h 104"/>
                <a:gd name="T26" fmla="*/ 177 w 183"/>
                <a:gd name="T27" fmla="*/ 54 h 104"/>
                <a:gd name="T28" fmla="*/ 176 w 183"/>
                <a:gd name="T29" fmla="*/ 51 h 104"/>
                <a:gd name="T30" fmla="*/ 172 w 183"/>
                <a:gd name="T31" fmla="*/ 48 h 104"/>
                <a:gd name="T32" fmla="*/ 166 w 183"/>
                <a:gd name="T33" fmla="*/ 47 h 104"/>
                <a:gd name="T34" fmla="*/ 158 w 183"/>
                <a:gd name="T35" fmla="*/ 44 h 104"/>
                <a:gd name="T36" fmla="*/ 150 w 183"/>
                <a:gd name="T37" fmla="*/ 42 h 104"/>
                <a:gd name="T38" fmla="*/ 142 w 183"/>
                <a:gd name="T39" fmla="*/ 36 h 104"/>
                <a:gd name="T40" fmla="*/ 135 w 183"/>
                <a:gd name="T41" fmla="*/ 28 h 104"/>
                <a:gd name="T42" fmla="*/ 126 w 183"/>
                <a:gd name="T43" fmla="*/ 20 h 104"/>
                <a:gd name="T44" fmla="*/ 117 w 183"/>
                <a:gd name="T45" fmla="*/ 12 h 104"/>
                <a:gd name="T46" fmla="*/ 109 w 183"/>
                <a:gd name="T47" fmla="*/ 6 h 104"/>
                <a:gd name="T48" fmla="*/ 99 w 183"/>
                <a:gd name="T49" fmla="*/ 1 h 104"/>
                <a:gd name="T50" fmla="*/ 88 w 183"/>
                <a:gd name="T51" fmla="*/ 0 h 104"/>
                <a:gd name="T52" fmla="*/ 76 w 183"/>
                <a:gd name="T53" fmla="*/ 0 h 104"/>
                <a:gd name="T54" fmla="*/ 63 w 183"/>
                <a:gd name="T55" fmla="*/ 4 h 104"/>
                <a:gd name="T56" fmla="*/ 49 w 183"/>
                <a:gd name="T57" fmla="*/ 8 h 104"/>
                <a:gd name="T58" fmla="*/ 36 w 183"/>
                <a:gd name="T59" fmla="*/ 14 h 104"/>
                <a:gd name="T60" fmla="*/ 25 w 183"/>
                <a:gd name="T61" fmla="*/ 20 h 104"/>
                <a:gd name="T62" fmla="*/ 15 w 183"/>
                <a:gd name="T63" fmla="*/ 26 h 104"/>
                <a:gd name="T64" fmla="*/ 8 w 183"/>
                <a:gd name="T65" fmla="*/ 32 h 104"/>
                <a:gd name="T66" fmla="*/ 5 w 183"/>
                <a:gd name="T67" fmla="*/ 36 h 104"/>
                <a:gd name="T68" fmla="*/ 3 w 183"/>
                <a:gd name="T69" fmla="*/ 40 h 104"/>
                <a:gd name="T70" fmla="*/ 2 w 183"/>
                <a:gd name="T71" fmla="*/ 43 h 104"/>
                <a:gd name="T72" fmla="*/ 0 w 183"/>
                <a:gd name="T73" fmla="*/ 47 h 104"/>
                <a:gd name="T74" fmla="*/ 0 w 183"/>
                <a:gd name="T75" fmla="*/ 50 h 104"/>
                <a:gd name="T76" fmla="*/ 0 w 183"/>
                <a:gd name="T77" fmla="*/ 53 h 104"/>
                <a:gd name="T78" fmla="*/ 0 w 183"/>
                <a:gd name="T79" fmla="*/ 55 h 104"/>
                <a:gd name="T80" fmla="*/ 1 w 183"/>
                <a:gd name="T81" fmla="*/ 58 h 104"/>
                <a:gd name="T82" fmla="*/ 3 w 183"/>
                <a:gd name="T83" fmla="*/ 60 h 104"/>
                <a:gd name="T84" fmla="*/ 5 w 183"/>
                <a:gd name="T85" fmla="*/ 64 h 104"/>
                <a:gd name="T86" fmla="*/ 8 w 183"/>
                <a:gd name="T87" fmla="*/ 66 h 104"/>
                <a:gd name="T88" fmla="*/ 11 w 183"/>
                <a:gd name="T89" fmla="*/ 69 h 104"/>
                <a:gd name="T90" fmla="*/ 14 w 183"/>
                <a:gd name="T91" fmla="*/ 72 h 104"/>
                <a:gd name="T92" fmla="*/ 17 w 183"/>
                <a:gd name="T93" fmla="*/ 75 h 104"/>
                <a:gd name="T94" fmla="*/ 19 w 183"/>
                <a:gd name="T95" fmla="*/ 77 h 104"/>
                <a:gd name="T96" fmla="*/ 21 w 183"/>
                <a:gd name="T97" fmla="*/ 78 h 104"/>
                <a:gd name="T98" fmla="*/ 22 w 183"/>
                <a:gd name="T99" fmla="*/ 7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 h="104">
                  <a:moveTo>
                    <a:pt x="22" y="78"/>
                  </a:moveTo>
                  <a:lnTo>
                    <a:pt x="155" y="103"/>
                  </a:lnTo>
                  <a:lnTo>
                    <a:pt x="156" y="102"/>
                  </a:lnTo>
                  <a:lnTo>
                    <a:pt x="159" y="99"/>
                  </a:lnTo>
                  <a:lnTo>
                    <a:pt x="164" y="96"/>
                  </a:lnTo>
                  <a:lnTo>
                    <a:pt x="170" y="91"/>
                  </a:lnTo>
                  <a:lnTo>
                    <a:pt x="175" y="86"/>
                  </a:lnTo>
                  <a:lnTo>
                    <a:pt x="179" y="81"/>
                  </a:lnTo>
                  <a:lnTo>
                    <a:pt x="182" y="76"/>
                  </a:lnTo>
                  <a:lnTo>
                    <a:pt x="182" y="72"/>
                  </a:lnTo>
                  <a:lnTo>
                    <a:pt x="181" y="66"/>
                  </a:lnTo>
                  <a:lnTo>
                    <a:pt x="180" y="61"/>
                  </a:lnTo>
                  <a:lnTo>
                    <a:pt x="179" y="57"/>
                  </a:lnTo>
                  <a:lnTo>
                    <a:pt x="177" y="54"/>
                  </a:lnTo>
                  <a:lnTo>
                    <a:pt x="176" y="51"/>
                  </a:lnTo>
                  <a:lnTo>
                    <a:pt x="172" y="48"/>
                  </a:lnTo>
                  <a:lnTo>
                    <a:pt x="166" y="47"/>
                  </a:lnTo>
                  <a:lnTo>
                    <a:pt x="158" y="44"/>
                  </a:lnTo>
                  <a:lnTo>
                    <a:pt x="150" y="42"/>
                  </a:lnTo>
                  <a:lnTo>
                    <a:pt x="142" y="36"/>
                  </a:lnTo>
                  <a:lnTo>
                    <a:pt x="135" y="28"/>
                  </a:lnTo>
                  <a:lnTo>
                    <a:pt x="126" y="20"/>
                  </a:lnTo>
                  <a:lnTo>
                    <a:pt x="117" y="12"/>
                  </a:lnTo>
                  <a:lnTo>
                    <a:pt x="109" y="6"/>
                  </a:lnTo>
                  <a:lnTo>
                    <a:pt x="99" y="1"/>
                  </a:lnTo>
                  <a:lnTo>
                    <a:pt x="88" y="0"/>
                  </a:lnTo>
                  <a:lnTo>
                    <a:pt x="76" y="0"/>
                  </a:lnTo>
                  <a:lnTo>
                    <a:pt x="63" y="4"/>
                  </a:lnTo>
                  <a:lnTo>
                    <a:pt x="49" y="8"/>
                  </a:lnTo>
                  <a:lnTo>
                    <a:pt x="36" y="14"/>
                  </a:lnTo>
                  <a:lnTo>
                    <a:pt x="25" y="20"/>
                  </a:lnTo>
                  <a:lnTo>
                    <a:pt x="15" y="26"/>
                  </a:lnTo>
                  <a:lnTo>
                    <a:pt x="8" y="32"/>
                  </a:lnTo>
                  <a:lnTo>
                    <a:pt x="5" y="36"/>
                  </a:lnTo>
                  <a:lnTo>
                    <a:pt x="3" y="40"/>
                  </a:lnTo>
                  <a:lnTo>
                    <a:pt x="2" y="43"/>
                  </a:lnTo>
                  <a:lnTo>
                    <a:pt x="0" y="47"/>
                  </a:lnTo>
                  <a:lnTo>
                    <a:pt x="0" y="50"/>
                  </a:lnTo>
                  <a:lnTo>
                    <a:pt x="0" y="53"/>
                  </a:lnTo>
                  <a:lnTo>
                    <a:pt x="0" y="55"/>
                  </a:lnTo>
                  <a:lnTo>
                    <a:pt x="1" y="58"/>
                  </a:lnTo>
                  <a:lnTo>
                    <a:pt x="3" y="60"/>
                  </a:lnTo>
                  <a:lnTo>
                    <a:pt x="5" y="64"/>
                  </a:lnTo>
                  <a:lnTo>
                    <a:pt x="8" y="66"/>
                  </a:lnTo>
                  <a:lnTo>
                    <a:pt x="11" y="69"/>
                  </a:lnTo>
                  <a:lnTo>
                    <a:pt x="14" y="72"/>
                  </a:lnTo>
                  <a:lnTo>
                    <a:pt x="17" y="75"/>
                  </a:lnTo>
                  <a:lnTo>
                    <a:pt x="19" y="77"/>
                  </a:lnTo>
                  <a:lnTo>
                    <a:pt x="21" y="78"/>
                  </a:lnTo>
                  <a:lnTo>
                    <a:pt x="22" y="7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02" name="Freeform 298"/>
            <p:cNvSpPr>
              <a:spLocks/>
            </p:cNvSpPr>
            <p:nvPr/>
          </p:nvSpPr>
          <p:spPr bwMode="auto">
            <a:xfrm>
              <a:off x="3280" y="1181"/>
              <a:ext cx="691" cy="242"/>
            </a:xfrm>
            <a:custGeom>
              <a:avLst/>
              <a:gdLst>
                <a:gd name="T0" fmla="*/ 485 w 691"/>
                <a:gd name="T1" fmla="*/ 0 h 242"/>
                <a:gd name="T2" fmla="*/ 0 w 691"/>
                <a:gd name="T3" fmla="*/ 133 h 242"/>
                <a:gd name="T4" fmla="*/ 245 w 691"/>
                <a:gd name="T5" fmla="*/ 241 h 242"/>
                <a:gd name="T6" fmla="*/ 690 w 691"/>
                <a:gd name="T7" fmla="*/ 129 h 242"/>
                <a:gd name="T8" fmla="*/ 485 w 691"/>
                <a:gd name="T9" fmla="*/ 0 h 242"/>
              </a:gdLst>
              <a:ahLst/>
              <a:cxnLst>
                <a:cxn ang="0">
                  <a:pos x="T0" y="T1"/>
                </a:cxn>
                <a:cxn ang="0">
                  <a:pos x="T2" y="T3"/>
                </a:cxn>
                <a:cxn ang="0">
                  <a:pos x="T4" y="T5"/>
                </a:cxn>
                <a:cxn ang="0">
                  <a:pos x="T6" y="T7"/>
                </a:cxn>
                <a:cxn ang="0">
                  <a:pos x="T8" y="T9"/>
                </a:cxn>
              </a:cxnLst>
              <a:rect l="0" t="0" r="r" b="b"/>
              <a:pathLst>
                <a:path w="691" h="242">
                  <a:moveTo>
                    <a:pt x="485" y="0"/>
                  </a:moveTo>
                  <a:lnTo>
                    <a:pt x="0" y="133"/>
                  </a:lnTo>
                  <a:lnTo>
                    <a:pt x="245" y="241"/>
                  </a:lnTo>
                  <a:lnTo>
                    <a:pt x="690" y="129"/>
                  </a:lnTo>
                  <a:lnTo>
                    <a:pt x="485"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03" name="Freeform 299"/>
            <p:cNvSpPr>
              <a:spLocks/>
            </p:cNvSpPr>
            <p:nvPr/>
          </p:nvSpPr>
          <p:spPr bwMode="auto">
            <a:xfrm>
              <a:off x="3375" y="1062"/>
              <a:ext cx="199" cy="215"/>
            </a:xfrm>
            <a:custGeom>
              <a:avLst/>
              <a:gdLst>
                <a:gd name="T0" fmla="*/ 29 w 199"/>
                <a:gd name="T1" fmla="*/ 20 h 215"/>
                <a:gd name="T2" fmla="*/ 36 w 199"/>
                <a:gd name="T3" fmla="*/ 34 h 215"/>
                <a:gd name="T4" fmla="*/ 46 w 199"/>
                <a:gd name="T5" fmla="*/ 54 h 215"/>
                <a:gd name="T6" fmla="*/ 54 w 199"/>
                <a:gd name="T7" fmla="*/ 74 h 215"/>
                <a:gd name="T8" fmla="*/ 58 w 199"/>
                <a:gd name="T9" fmla="*/ 89 h 215"/>
                <a:gd name="T10" fmla="*/ 64 w 199"/>
                <a:gd name="T11" fmla="*/ 104 h 215"/>
                <a:gd name="T12" fmla="*/ 70 w 199"/>
                <a:gd name="T13" fmla="*/ 118 h 215"/>
                <a:gd name="T14" fmla="*/ 77 w 199"/>
                <a:gd name="T15" fmla="*/ 129 h 215"/>
                <a:gd name="T16" fmla="*/ 85 w 199"/>
                <a:gd name="T17" fmla="*/ 134 h 215"/>
                <a:gd name="T18" fmla="*/ 105 w 199"/>
                <a:gd name="T19" fmla="*/ 149 h 215"/>
                <a:gd name="T20" fmla="*/ 129 w 199"/>
                <a:gd name="T21" fmla="*/ 168 h 215"/>
                <a:gd name="T22" fmla="*/ 147 w 199"/>
                <a:gd name="T23" fmla="*/ 183 h 215"/>
                <a:gd name="T24" fmla="*/ 150 w 199"/>
                <a:gd name="T25" fmla="*/ 185 h 215"/>
                <a:gd name="T26" fmla="*/ 153 w 199"/>
                <a:gd name="T27" fmla="*/ 184 h 215"/>
                <a:gd name="T28" fmla="*/ 158 w 199"/>
                <a:gd name="T29" fmla="*/ 184 h 215"/>
                <a:gd name="T30" fmla="*/ 164 w 199"/>
                <a:gd name="T31" fmla="*/ 184 h 215"/>
                <a:gd name="T32" fmla="*/ 170 w 199"/>
                <a:gd name="T33" fmla="*/ 187 h 215"/>
                <a:gd name="T34" fmla="*/ 179 w 199"/>
                <a:gd name="T35" fmla="*/ 191 h 215"/>
                <a:gd name="T36" fmla="*/ 188 w 199"/>
                <a:gd name="T37" fmla="*/ 197 h 215"/>
                <a:gd name="T38" fmla="*/ 196 w 199"/>
                <a:gd name="T39" fmla="*/ 203 h 215"/>
                <a:gd name="T40" fmla="*/ 198 w 199"/>
                <a:gd name="T41" fmla="*/ 208 h 215"/>
                <a:gd name="T42" fmla="*/ 194 w 199"/>
                <a:gd name="T43" fmla="*/ 212 h 215"/>
                <a:gd name="T44" fmla="*/ 185 w 199"/>
                <a:gd name="T45" fmla="*/ 214 h 215"/>
                <a:gd name="T46" fmla="*/ 174 w 199"/>
                <a:gd name="T47" fmla="*/ 213 h 215"/>
                <a:gd name="T48" fmla="*/ 162 w 199"/>
                <a:gd name="T49" fmla="*/ 209 h 215"/>
                <a:gd name="T50" fmla="*/ 154 w 199"/>
                <a:gd name="T51" fmla="*/ 206 h 215"/>
                <a:gd name="T52" fmla="*/ 149 w 199"/>
                <a:gd name="T53" fmla="*/ 204 h 215"/>
                <a:gd name="T54" fmla="*/ 145 w 199"/>
                <a:gd name="T55" fmla="*/ 204 h 215"/>
                <a:gd name="T56" fmla="*/ 140 w 199"/>
                <a:gd name="T57" fmla="*/ 204 h 215"/>
                <a:gd name="T58" fmla="*/ 127 w 199"/>
                <a:gd name="T59" fmla="*/ 199 h 215"/>
                <a:gd name="T60" fmla="*/ 107 w 199"/>
                <a:gd name="T61" fmla="*/ 190 h 215"/>
                <a:gd name="T62" fmla="*/ 89 w 199"/>
                <a:gd name="T63" fmla="*/ 181 h 215"/>
                <a:gd name="T64" fmla="*/ 77 w 199"/>
                <a:gd name="T65" fmla="*/ 172 h 215"/>
                <a:gd name="T66" fmla="*/ 62 w 199"/>
                <a:gd name="T67" fmla="*/ 159 h 215"/>
                <a:gd name="T68" fmla="*/ 45 w 199"/>
                <a:gd name="T69" fmla="*/ 141 h 215"/>
                <a:gd name="T70" fmla="*/ 29 w 199"/>
                <a:gd name="T71" fmla="*/ 120 h 215"/>
                <a:gd name="T72" fmla="*/ 18 w 199"/>
                <a:gd name="T73" fmla="*/ 100 h 215"/>
                <a:gd name="T74" fmla="*/ 12 w 199"/>
                <a:gd name="T75" fmla="*/ 78 h 215"/>
                <a:gd name="T76" fmla="*/ 9 w 199"/>
                <a:gd name="T77" fmla="*/ 59 h 215"/>
                <a:gd name="T78" fmla="*/ 7 w 199"/>
                <a:gd name="T79" fmla="*/ 44 h 215"/>
                <a:gd name="T80" fmla="*/ 6 w 199"/>
                <a:gd name="T81" fmla="*/ 33 h 215"/>
                <a:gd name="T82" fmla="*/ 4 w 199"/>
                <a:gd name="T83" fmla="*/ 22 h 215"/>
                <a:gd name="T84" fmla="*/ 1 w 199"/>
                <a:gd name="T85" fmla="*/ 11 h 215"/>
                <a:gd name="T86" fmla="*/ 0 w 199"/>
                <a:gd name="T87" fmla="*/ 2 h 215"/>
                <a:gd name="T88" fmla="*/ 29 w 199"/>
                <a:gd name="T89" fmla="*/ 17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9" h="215">
                  <a:moveTo>
                    <a:pt x="29" y="17"/>
                  </a:moveTo>
                  <a:lnTo>
                    <a:pt x="29" y="20"/>
                  </a:lnTo>
                  <a:lnTo>
                    <a:pt x="32" y="25"/>
                  </a:lnTo>
                  <a:lnTo>
                    <a:pt x="36" y="34"/>
                  </a:lnTo>
                  <a:lnTo>
                    <a:pt x="40" y="43"/>
                  </a:lnTo>
                  <a:lnTo>
                    <a:pt x="46" y="54"/>
                  </a:lnTo>
                  <a:lnTo>
                    <a:pt x="50" y="65"/>
                  </a:lnTo>
                  <a:lnTo>
                    <a:pt x="54" y="74"/>
                  </a:lnTo>
                  <a:lnTo>
                    <a:pt x="57" y="82"/>
                  </a:lnTo>
                  <a:lnTo>
                    <a:pt x="58" y="89"/>
                  </a:lnTo>
                  <a:lnTo>
                    <a:pt x="61" y="95"/>
                  </a:lnTo>
                  <a:lnTo>
                    <a:pt x="64" y="104"/>
                  </a:lnTo>
                  <a:lnTo>
                    <a:pt x="68" y="112"/>
                  </a:lnTo>
                  <a:lnTo>
                    <a:pt x="70" y="118"/>
                  </a:lnTo>
                  <a:lnTo>
                    <a:pt x="74" y="124"/>
                  </a:lnTo>
                  <a:lnTo>
                    <a:pt x="77" y="129"/>
                  </a:lnTo>
                  <a:lnTo>
                    <a:pt x="80" y="130"/>
                  </a:lnTo>
                  <a:lnTo>
                    <a:pt x="85" y="134"/>
                  </a:lnTo>
                  <a:lnTo>
                    <a:pt x="94" y="141"/>
                  </a:lnTo>
                  <a:lnTo>
                    <a:pt x="105" y="149"/>
                  </a:lnTo>
                  <a:lnTo>
                    <a:pt x="117" y="159"/>
                  </a:lnTo>
                  <a:lnTo>
                    <a:pt x="129" y="168"/>
                  </a:lnTo>
                  <a:lnTo>
                    <a:pt x="139" y="177"/>
                  </a:lnTo>
                  <a:lnTo>
                    <a:pt x="147" y="183"/>
                  </a:lnTo>
                  <a:lnTo>
                    <a:pt x="150" y="185"/>
                  </a:lnTo>
                  <a:lnTo>
                    <a:pt x="150" y="185"/>
                  </a:lnTo>
                  <a:lnTo>
                    <a:pt x="151" y="184"/>
                  </a:lnTo>
                  <a:lnTo>
                    <a:pt x="153" y="184"/>
                  </a:lnTo>
                  <a:lnTo>
                    <a:pt x="156" y="184"/>
                  </a:lnTo>
                  <a:lnTo>
                    <a:pt x="158" y="184"/>
                  </a:lnTo>
                  <a:lnTo>
                    <a:pt x="161" y="184"/>
                  </a:lnTo>
                  <a:lnTo>
                    <a:pt x="164" y="184"/>
                  </a:lnTo>
                  <a:lnTo>
                    <a:pt x="167" y="185"/>
                  </a:lnTo>
                  <a:lnTo>
                    <a:pt x="170" y="187"/>
                  </a:lnTo>
                  <a:lnTo>
                    <a:pt x="174" y="189"/>
                  </a:lnTo>
                  <a:lnTo>
                    <a:pt x="179" y="191"/>
                  </a:lnTo>
                  <a:lnTo>
                    <a:pt x="184" y="194"/>
                  </a:lnTo>
                  <a:lnTo>
                    <a:pt x="188" y="197"/>
                  </a:lnTo>
                  <a:lnTo>
                    <a:pt x="192" y="200"/>
                  </a:lnTo>
                  <a:lnTo>
                    <a:pt x="196" y="203"/>
                  </a:lnTo>
                  <a:lnTo>
                    <a:pt x="198" y="207"/>
                  </a:lnTo>
                  <a:lnTo>
                    <a:pt x="198" y="208"/>
                  </a:lnTo>
                  <a:lnTo>
                    <a:pt x="197" y="211"/>
                  </a:lnTo>
                  <a:lnTo>
                    <a:pt x="194" y="212"/>
                  </a:lnTo>
                  <a:lnTo>
                    <a:pt x="190" y="213"/>
                  </a:lnTo>
                  <a:lnTo>
                    <a:pt x="185" y="214"/>
                  </a:lnTo>
                  <a:lnTo>
                    <a:pt x="180" y="214"/>
                  </a:lnTo>
                  <a:lnTo>
                    <a:pt x="174" y="213"/>
                  </a:lnTo>
                  <a:lnTo>
                    <a:pt x="168" y="211"/>
                  </a:lnTo>
                  <a:lnTo>
                    <a:pt x="162" y="209"/>
                  </a:lnTo>
                  <a:lnTo>
                    <a:pt x="157" y="208"/>
                  </a:lnTo>
                  <a:lnTo>
                    <a:pt x="154" y="206"/>
                  </a:lnTo>
                  <a:lnTo>
                    <a:pt x="151" y="205"/>
                  </a:lnTo>
                  <a:lnTo>
                    <a:pt x="149" y="204"/>
                  </a:lnTo>
                  <a:lnTo>
                    <a:pt x="147" y="204"/>
                  </a:lnTo>
                  <a:lnTo>
                    <a:pt x="145" y="204"/>
                  </a:lnTo>
                  <a:lnTo>
                    <a:pt x="144" y="204"/>
                  </a:lnTo>
                  <a:lnTo>
                    <a:pt x="140" y="204"/>
                  </a:lnTo>
                  <a:lnTo>
                    <a:pt x="134" y="202"/>
                  </a:lnTo>
                  <a:lnTo>
                    <a:pt x="127" y="199"/>
                  </a:lnTo>
                  <a:lnTo>
                    <a:pt x="117" y="195"/>
                  </a:lnTo>
                  <a:lnTo>
                    <a:pt x="107" y="190"/>
                  </a:lnTo>
                  <a:lnTo>
                    <a:pt x="98" y="185"/>
                  </a:lnTo>
                  <a:lnTo>
                    <a:pt x="89" y="181"/>
                  </a:lnTo>
                  <a:lnTo>
                    <a:pt x="83" y="177"/>
                  </a:lnTo>
                  <a:lnTo>
                    <a:pt x="77" y="172"/>
                  </a:lnTo>
                  <a:lnTo>
                    <a:pt x="69" y="166"/>
                  </a:lnTo>
                  <a:lnTo>
                    <a:pt x="62" y="159"/>
                  </a:lnTo>
                  <a:lnTo>
                    <a:pt x="53" y="150"/>
                  </a:lnTo>
                  <a:lnTo>
                    <a:pt x="45" y="141"/>
                  </a:lnTo>
                  <a:lnTo>
                    <a:pt x="36" y="130"/>
                  </a:lnTo>
                  <a:lnTo>
                    <a:pt x="29" y="120"/>
                  </a:lnTo>
                  <a:lnTo>
                    <a:pt x="23" y="110"/>
                  </a:lnTo>
                  <a:lnTo>
                    <a:pt x="18" y="100"/>
                  </a:lnTo>
                  <a:lnTo>
                    <a:pt x="15" y="89"/>
                  </a:lnTo>
                  <a:lnTo>
                    <a:pt x="12" y="78"/>
                  </a:lnTo>
                  <a:lnTo>
                    <a:pt x="10" y="69"/>
                  </a:lnTo>
                  <a:lnTo>
                    <a:pt x="9" y="59"/>
                  </a:lnTo>
                  <a:lnTo>
                    <a:pt x="7" y="51"/>
                  </a:lnTo>
                  <a:lnTo>
                    <a:pt x="7" y="44"/>
                  </a:lnTo>
                  <a:lnTo>
                    <a:pt x="7" y="38"/>
                  </a:lnTo>
                  <a:lnTo>
                    <a:pt x="6" y="33"/>
                  </a:lnTo>
                  <a:lnTo>
                    <a:pt x="5" y="28"/>
                  </a:lnTo>
                  <a:lnTo>
                    <a:pt x="4" y="22"/>
                  </a:lnTo>
                  <a:lnTo>
                    <a:pt x="2" y="16"/>
                  </a:lnTo>
                  <a:lnTo>
                    <a:pt x="1" y="11"/>
                  </a:lnTo>
                  <a:lnTo>
                    <a:pt x="0" y="6"/>
                  </a:lnTo>
                  <a:lnTo>
                    <a:pt x="0" y="2"/>
                  </a:lnTo>
                  <a:lnTo>
                    <a:pt x="0" y="0"/>
                  </a:lnTo>
                  <a:lnTo>
                    <a:pt x="29"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04" name="Freeform 300"/>
            <p:cNvSpPr>
              <a:spLocks/>
            </p:cNvSpPr>
            <p:nvPr/>
          </p:nvSpPr>
          <p:spPr bwMode="auto">
            <a:xfrm>
              <a:off x="3365" y="1061"/>
              <a:ext cx="214" cy="212"/>
            </a:xfrm>
            <a:custGeom>
              <a:avLst/>
              <a:gdLst>
                <a:gd name="T0" fmla="*/ 39 w 214"/>
                <a:gd name="T1" fmla="*/ 19 h 212"/>
                <a:gd name="T2" fmla="*/ 44 w 214"/>
                <a:gd name="T3" fmla="*/ 32 h 212"/>
                <a:gd name="T4" fmla="*/ 51 w 214"/>
                <a:gd name="T5" fmla="*/ 52 h 212"/>
                <a:gd name="T6" fmla="*/ 58 w 214"/>
                <a:gd name="T7" fmla="*/ 71 h 212"/>
                <a:gd name="T8" fmla="*/ 62 w 214"/>
                <a:gd name="T9" fmla="*/ 86 h 212"/>
                <a:gd name="T10" fmla="*/ 71 w 214"/>
                <a:gd name="T11" fmla="*/ 101 h 212"/>
                <a:gd name="T12" fmla="*/ 82 w 214"/>
                <a:gd name="T13" fmla="*/ 116 h 212"/>
                <a:gd name="T14" fmla="*/ 91 w 214"/>
                <a:gd name="T15" fmla="*/ 126 h 212"/>
                <a:gd name="T16" fmla="*/ 100 w 214"/>
                <a:gd name="T17" fmla="*/ 131 h 212"/>
                <a:gd name="T18" fmla="*/ 120 w 214"/>
                <a:gd name="T19" fmla="*/ 146 h 212"/>
                <a:gd name="T20" fmla="*/ 144 w 214"/>
                <a:gd name="T21" fmla="*/ 166 h 212"/>
                <a:gd name="T22" fmla="*/ 161 w 214"/>
                <a:gd name="T23" fmla="*/ 181 h 212"/>
                <a:gd name="T24" fmla="*/ 165 w 214"/>
                <a:gd name="T25" fmla="*/ 182 h 212"/>
                <a:gd name="T26" fmla="*/ 168 w 214"/>
                <a:gd name="T27" fmla="*/ 181 h 212"/>
                <a:gd name="T28" fmla="*/ 173 w 214"/>
                <a:gd name="T29" fmla="*/ 181 h 212"/>
                <a:gd name="T30" fmla="*/ 178 w 214"/>
                <a:gd name="T31" fmla="*/ 181 h 212"/>
                <a:gd name="T32" fmla="*/ 185 w 214"/>
                <a:gd name="T33" fmla="*/ 184 h 212"/>
                <a:gd name="T34" fmla="*/ 194 w 214"/>
                <a:gd name="T35" fmla="*/ 188 h 212"/>
                <a:gd name="T36" fmla="*/ 203 w 214"/>
                <a:gd name="T37" fmla="*/ 194 h 212"/>
                <a:gd name="T38" fmla="*/ 211 w 214"/>
                <a:gd name="T39" fmla="*/ 200 h 212"/>
                <a:gd name="T40" fmla="*/ 213 w 214"/>
                <a:gd name="T41" fmla="*/ 206 h 212"/>
                <a:gd name="T42" fmla="*/ 208 w 214"/>
                <a:gd name="T43" fmla="*/ 210 h 212"/>
                <a:gd name="T44" fmla="*/ 200 w 214"/>
                <a:gd name="T45" fmla="*/ 211 h 212"/>
                <a:gd name="T46" fmla="*/ 189 w 214"/>
                <a:gd name="T47" fmla="*/ 210 h 212"/>
                <a:gd name="T48" fmla="*/ 177 w 214"/>
                <a:gd name="T49" fmla="*/ 206 h 212"/>
                <a:gd name="T50" fmla="*/ 169 w 214"/>
                <a:gd name="T51" fmla="*/ 203 h 212"/>
                <a:gd name="T52" fmla="*/ 164 w 214"/>
                <a:gd name="T53" fmla="*/ 201 h 212"/>
                <a:gd name="T54" fmla="*/ 160 w 214"/>
                <a:gd name="T55" fmla="*/ 201 h 212"/>
                <a:gd name="T56" fmla="*/ 155 w 214"/>
                <a:gd name="T57" fmla="*/ 201 h 212"/>
                <a:gd name="T58" fmla="*/ 142 w 214"/>
                <a:gd name="T59" fmla="*/ 197 h 212"/>
                <a:gd name="T60" fmla="*/ 122 w 214"/>
                <a:gd name="T61" fmla="*/ 187 h 212"/>
                <a:gd name="T62" fmla="*/ 104 w 214"/>
                <a:gd name="T63" fmla="*/ 179 h 212"/>
                <a:gd name="T64" fmla="*/ 92 w 214"/>
                <a:gd name="T65" fmla="*/ 170 h 212"/>
                <a:gd name="T66" fmla="*/ 76 w 214"/>
                <a:gd name="T67" fmla="*/ 157 h 212"/>
                <a:gd name="T68" fmla="*/ 59 w 214"/>
                <a:gd name="T69" fmla="*/ 138 h 212"/>
                <a:gd name="T70" fmla="*/ 44 w 214"/>
                <a:gd name="T71" fmla="*/ 118 h 212"/>
                <a:gd name="T72" fmla="*/ 32 w 214"/>
                <a:gd name="T73" fmla="*/ 96 h 212"/>
                <a:gd name="T74" fmla="*/ 19 w 214"/>
                <a:gd name="T75" fmla="*/ 69 h 212"/>
                <a:gd name="T76" fmla="*/ 8 w 214"/>
                <a:gd name="T77" fmla="*/ 41 h 212"/>
                <a:gd name="T78" fmla="*/ 1 w 214"/>
                <a:gd name="T79" fmla="*/ 19 h 212"/>
                <a:gd name="T80" fmla="*/ 0 w 214"/>
                <a:gd name="T81" fmla="*/ 8 h 212"/>
                <a:gd name="T82" fmla="*/ 2 w 214"/>
                <a:gd name="T83" fmla="*/ 4 h 212"/>
                <a:gd name="T84" fmla="*/ 5 w 214"/>
                <a:gd name="T85" fmla="*/ 2 h 212"/>
                <a:gd name="T86" fmla="*/ 10 w 214"/>
                <a:gd name="T87" fmla="*/ 1 h 212"/>
                <a:gd name="T88" fmla="*/ 38 w 214"/>
                <a:gd name="T89" fmla="*/ 17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4" h="212">
                  <a:moveTo>
                    <a:pt x="38" y="17"/>
                  </a:moveTo>
                  <a:lnTo>
                    <a:pt x="39" y="19"/>
                  </a:lnTo>
                  <a:lnTo>
                    <a:pt x="41" y="24"/>
                  </a:lnTo>
                  <a:lnTo>
                    <a:pt x="44" y="32"/>
                  </a:lnTo>
                  <a:lnTo>
                    <a:pt x="47" y="41"/>
                  </a:lnTo>
                  <a:lnTo>
                    <a:pt x="51" y="52"/>
                  </a:lnTo>
                  <a:lnTo>
                    <a:pt x="54" y="62"/>
                  </a:lnTo>
                  <a:lnTo>
                    <a:pt x="58" y="71"/>
                  </a:lnTo>
                  <a:lnTo>
                    <a:pt x="59" y="79"/>
                  </a:lnTo>
                  <a:lnTo>
                    <a:pt x="62" y="86"/>
                  </a:lnTo>
                  <a:lnTo>
                    <a:pt x="66" y="93"/>
                  </a:lnTo>
                  <a:lnTo>
                    <a:pt x="71" y="101"/>
                  </a:lnTo>
                  <a:lnTo>
                    <a:pt x="76" y="109"/>
                  </a:lnTo>
                  <a:lnTo>
                    <a:pt x="82" y="116"/>
                  </a:lnTo>
                  <a:lnTo>
                    <a:pt x="87" y="122"/>
                  </a:lnTo>
                  <a:lnTo>
                    <a:pt x="91" y="126"/>
                  </a:lnTo>
                  <a:lnTo>
                    <a:pt x="94" y="128"/>
                  </a:lnTo>
                  <a:lnTo>
                    <a:pt x="100" y="131"/>
                  </a:lnTo>
                  <a:lnTo>
                    <a:pt x="108" y="138"/>
                  </a:lnTo>
                  <a:lnTo>
                    <a:pt x="120" y="146"/>
                  </a:lnTo>
                  <a:lnTo>
                    <a:pt x="132" y="157"/>
                  </a:lnTo>
                  <a:lnTo>
                    <a:pt x="144" y="166"/>
                  </a:lnTo>
                  <a:lnTo>
                    <a:pt x="154" y="175"/>
                  </a:lnTo>
                  <a:lnTo>
                    <a:pt x="161" y="181"/>
                  </a:lnTo>
                  <a:lnTo>
                    <a:pt x="165" y="182"/>
                  </a:lnTo>
                  <a:lnTo>
                    <a:pt x="165" y="182"/>
                  </a:lnTo>
                  <a:lnTo>
                    <a:pt x="166" y="182"/>
                  </a:lnTo>
                  <a:lnTo>
                    <a:pt x="168" y="181"/>
                  </a:lnTo>
                  <a:lnTo>
                    <a:pt x="170" y="181"/>
                  </a:lnTo>
                  <a:lnTo>
                    <a:pt x="173" y="181"/>
                  </a:lnTo>
                  <a:lnTo>
                    <a:pt x="176" y="181"/>
                  </a:lnTo>
                  <a:lnTo>
                    <a:pt x="178" y="181"/>
                  </a:lnTo>
                  <a:lnTo>
                    <a:pt x="182" y="182"/>
                  </a:lnTo>
                  <a:lnTo>
                    <a:pt x="185" y="184"/>
                  </a:lnTo>
                  <a:lnTo>
                    <a:pt x="189" y="187"/>
                  </a:lnTo>
                  <a:lnTo>
                    <a:pt x="194" y="188"/>
                  </a:lnTo>
                  <a:lnTo>
                    <a:pt x="199" y="192"/>
                  </a:lnTo>
                  <a:lnTo>
                    <a:pt x="203" y="194"/>
                  </a:lnTo>
                  <a:lnTo>
                    <a:pt x="207" y="198"/>
                  </a:lnTo>
                  <a:lnTo>
                    <a:pt x="211" y="200"/>
                  </a:lnTo>
                  <a:lnTo>
                    <a:pt x="213" y="204"/>
                  </a:lnTo>
                  <a:lnTo>
                    <a:pt x="213" y="206"/>
                  </a:lnTo>
                  <a:lnTo>
                    <a:pt x="211" y="208"/>
                  </a:lnTo>
                  <a:lnTo>
                    <a:pt x="208" y="210"/>
                  </a:lnTo>
                  <a:lnTo>
                    <a:pt x="205" y="211"/>
                  </a:lnTo>
                  <a:lnTo>
                    <a:pt x="200" y="211"/>
                  </a:lnTo>
                  <a:lnTo>
                    <a:pt x="195" y="211"/>
                  </a:lnTo>
                  <a:lnTo>
                    <a:pt x="189" y="210"/>
                  </a:lnTo>
                  <a:lnTo>
                    <a:pt x="183" y="208"/>
                  </a:lnTo>
                  <a:lnTo>
                    <a:pt x="177" y="206"/>
                  </a:lnTo>
                  <a:lnTo>
                    <a:pt x="172" y="205"/>
                  </a:lnTo>
                  <a:lnTo>
                    <a:pt x="169" y="203"/>
                  </a:lnTo>
                  <a:lnTo>
                    <a:pt x="165" y="202"/>
                  </a:lnTo>
                  <a:lnTo>
                    <a:pt x="164" y="201"/>
                  </a:lnTo>
                  <a:lnTo>
                    <a:pt x="161" y="201"/>
                  </a:lnTo>
                  <a:lnTo>
                    <a:pt x="160" y="201"/>
                  </a:lnTo>
                  <a:lnTo>
                    <a:pt x="159" y="202"/>
                  </a:lnTo>
                  <a:lnTo>
                    <a:pt x="155" y="201"/>
                  </a:lnTo>
                  <a:lnTo>
                    <a:pt x="149" y="199"/>
                  </a:lnTo>
                  <a:lnTo>
                    <a:pt x="142" y="197"/>
                  </a:lnTo>
                  <a:lnTo>
                    <a:pt x="132" y="193"/>
                  </a:lnTo>
                  <a:lnTo>
                    <a:pt x="122" y="187"/>
                  </a:lnTo>
                  <a:lnTo>
                    <a:pt x="112" y="183"/>
                  </a:lnTo>
                  <a:lnTo>
                    <a:pt x="104" y="179"/>
                  </a:lnTo>
                  <a:lnTo>
                    <a:pt x="98" y="175"/>
                  </a:lnTo>
                  <a:lnTo>
                    <a:pt x="92" y="170"/>
                  </a:lnTo>
                  <a:lnTo>
                    <a:pt x="84" y="164"/>
                  </a:lnTo>
                  <a:lnTo>
                    <a:pt x="76" y="157"/>
                  </a:lnTo>
                  <a:lnTo>
                    <a:pt x="68" y="147"/>
                  </a:lnTo>
                  <a:lnTo>
                    <a:pt x="59" y="138"/>
                  </a:lnTo>
                  <a:lnTo>
                    <a:pt x="51" y="128"/>
                  </a:lnTo>
                  <a:lnTo>
                    <a:pt x="44" y="118"/>
                  </a:lnTo>
                  <a:lnTo>
                    <a:pt x="38" y="107"/>
                  </a:lnTo>
                  <a:lnTo>
                    <a:pt x="32" y="96"/>
                  </a:lnTo>
                  <a:lnTo>
                    <a:pt x="26" y="83"/>
                  </a:lnTo>
                  <a:lnTo>
                    <a:pt x="19" y="69"/>
                  </a:lnTo>
                  <a:lnTo>
                    <a:pt x="13" y="54"/>
                  </a:lnTo>
                  <a:lnTo>
                    <a:pt x="8" y="41"/>
                  </a:lnTo>
                  <a:lnTo>
                    <a:pt x="4" y="29"/>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05" name="Freeform 301"/>
            <p:cNvSpPr>
              <a:spLocks/>
            </p:cNvSpPr>
            <p:nvPr/>
          </p:nvSpPr>
          <p:spPr bwMode="auto">
            <a:xfrm>
              <a:off x="3305" y="1325"/>
              <a:ext cx="221" cy="406"/>
            </a:xfrm>
            <a:custGeom>
              <a:avLst/>
              <a:gdLst>
                <a:gd name="T0" fmla="*/ 220 w 221"/>
                <a:gd name="T1" fmla="*/ 405 h 406"/>
                <a:gd name="T2" fmla="*/ 220 w 221"/>
                <a:gd name="T3" fmla="*/ 109 h 406"/>
                <a:gd name="T4" fmla="*/ 0 w 221"/>
                <a:gd name="T5" fmla="*/ 0 h 406"/>
                <a:gd name="T6" fmla="*/ 0 w 221"/>
                <a:gd name="T7" fmla="*/ 276 h 406"/>
                <a:gd name="T8" fmla="*/ 220 w 221"/>
                <a:gd name="T9" fmla="*/ 405 h 406"/>
              </a:gdLst>
              <a:ahLst/>
              <a:cxnLst>
                <a:cxn ang="0">
                  <a:pos x="T0" y="T1"/>
                </a:cxn>
                <a:cxn ang="0">
                  <a:pos x="T2" y="T3"/>
                </a:cxn>
                <a:cxn ang="0">
                  <a:pos x="T4" y="T5"/>
                </a:cxn>
                <a:cxn ang="0">
                  <a:pos x="T6" y="T7"/>
                </a:cxn>
                <a:cxn ang="0">
                  <a:pos x="T8" y="T9"/>
                </a:cxn>
              </a:cxnLst>
              <a:rect l="0" t="0" r="r" b="b"/>
              <a:pathLst>
                <a:path w="221" h="406">
                  <a:moveTo>
                    <a:pt x="220" y="405"/>
                  </a:moveTo>
                  <a:lnTo>
                    <a:pt x="220" y="109"/>
                  </a:lnTo>
                  <a:lnTo>
                    <a:pt x="0" y="0"/>
                  </a:lnTo>
                  <a:lnTo>
                    <a:pt x="0" y="276"/>
                  </a:lnTo>
                  <a:lnTo>
                    <a:pt x="220" y="40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06" name="Freeform 302"/>
            <p:cNvSpPr>
              <a:spLocks/>
            </p:cNvSpPr>
            <p:nvPr/>
          </p:nvSpPr>
          <p:spPr bwMode="auto">
            <a:xfrm>
              <a:off x="3287" y="1576"/>
              <a:ext cx="239" cy="162"/>
            </a:xfrm>
            <a:custGeom>
              <a:avLst/>
              <a:gdLst>
                <a:gd name="T0" fmla="*/ 238 w 239"/>
                <a:gd name="T1" fmla="*/ 161 h 162"/>
                <a:gd name="T2" fmla="*/ 238 w 239"/>
                <a:gd name="T3" fmla="*/ 130 h 162"/>
                <a:gd name="T4" fmla="*/ 0 w 239"/>
                <a:gd name="T5" fmla="*/ 0 h 162"/>
                <a:gd name="T6" fmla="*/ 0 w 239"/>
                <a:gd name="T7" fmla="*/ 28 h 162"/>
                <a:gd name="T8" fmla="*/ 238 w 239"/>
                <a:gd name="T9" fmla="*/ 161 h 162"/>
              </a:gdLst>
              <a:ahLst/>
              <a:cxnLst>
                <a:cxn ang="0">
                  <a:pos x="T0" y="T1"/>
                </a:cxn>
                <a:cxn ang="0">
                  <a:pos x="T2" y="T3"/>
                </a:cxn>
                <a:cxn ang="0">
                  <a:pos x="T4" y="T5"/>
                </a:cxn>
                <a:cxn ang="0">
                  <a:pos x="T6" y="T7"/>
                </a:cxn>
                <a:cxn ang="0">
                  <a:pos x="T8" y="T9"/>
                </a:cxn>
              </a:cxnLst>
              <a:rect l="0" t="0" r="r" b="b"/>
              <a:pathLst>
                <a:path w="239" h="162">
                  <a:moveTo>
                    <a:pt x="238" y="161"/>
                  </a:moveTo>
                  <a:lnTo>
                    <a:pt x="238" y="130"/>
                  </a:lnTo>
                  <a:lnTo>
                    <a:pt x="0" y="0"/>
                  </a:lnTo>
                  <a:lnTo>
                    <a:pt x="0" y="28"/>
                  </a:lnTo>
                  <a:lnTo>
                    <a:pt x="238" y="161"/>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07" name="Freeform 303"/>
            <p:cNvSpPr>
              <a:spLocks/>
            </p:cNvSpPr>
            <p:nvPr/>
          </p:nvSpPr>
          <p:spPr bwMode="auto">
            <a:xfrm>
              <a:off x="3283" y="1309"/>
              <a:ext cx="243" cy="144"/>
            </a:xfrm>
            <a:custGeom>
              <a:avLst/>
              <a:gdLst>
                <a:gd name="T0" fmla="*/ 242 w 243"/>
                <a:gd name="T1" fmla="*/ 143 h 144"/>
                <a:gd name="T2" fmla="*/ 242 w 243"/>
                <a:gd name="T3" fmla="*/ 113 h 144"/>
                <a:gd name="T4" fmla="*/ 0 w 243"/>
                <a:gd name="T5" fmla="*/ 0 h 144"/>
                <a:gd name="T6" fmla="*/ 0 w 243"/>
                <a:gd name="T7" fmla="*/ 29 h 144"/>
                <a:gd name="T8" fmla="*/ 242 w 243"/>
                <a:gd name="T9" fmla="*/ 143 h 144"/>
              </a:gdLst>
              <a:ahLst/>
              <a:cxnLst>
                <a:cxn ang="0">
                  <a:pos x="T0" y="T1"/>
                </a:cxn>
                <a:cxn ang="0">
                  <a:pos x="T2" y="T3"/>
                </a:cxn>
                <a:cxn ang="0">
                  <a:pos x="T4" y="T5"/>
                </a:cxn>
                <a:cxn ang="0">
                  <a:pos x="T6" y="T7"/>
                </a:cxn>
                <a:cxn ang="0">
                  <a:pos x="T8" y="T9"/>
                </a:cxn>
              </a:cxnLst>
              <a:rect l="0" t="0" r="r" b="b"/>
              <a:pathLst>
                <a:path w="243" h="144">
                  <a:moveTo>
                    <a:pt x="242" y="143"/>
                  </a:moveTo>
                  <a:lnTo>
                    <a:pt x="242" y="113"/>
                  </a:lnTo>
                  <a:lnTo>
                    <a:pt x="0" y="0"/>
                  </a:lnTo>
                  <a:lnTo>
                    <a:pt x="0" y="29"/>
                  </a:lnTo>
                  <a:lnTo>
                    <a:pt x="242" y="143"/>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08" name="Freeform 304"/>
            <p:cNvSpPr>
              <a:spLocks/>
            </p:cNvSpPr>
            <p:nvPr/>
          </p:nvSpPr>
          <p:spPr bwMode="auto">
            <a:xfrm>
              <a:off x="3525" y="1589"/>
              <a:ext cx="452" cy="149"/>
            </a:xfrm>
            <a:custGeom>
              <a:avLst/>
              <a:gdLst>
                <a:gd name="T0" fmla="*/ 0 w 452"/>
                <a:gd name="T1" fmla="*/ 148 h 149"/>
                <a:gd name="T2" fmla="*/ 0 w 452"/>
                <a:gd name="T3" fmla="*/ 117 h 149"/>
                <a:gd name="T4" fmla="*/ 451 w 452"/>
                <a:gd name="T5" fmla="*/ 0 h 149"/>
                <a:gd name="T6" fmla="*/ 451 w 452"/>
                <a:gd name="T7" fmla="*/ 28 h 149"/>
                <a:gd name="T8" fmla="*/ 0 w 452"/>
                <a:gd name="T9" fmla="*/ 148 h 149"/>
              </a:gdLst>
              <a:ahLst/>
              <a:cxnLst>
                <a:cxn ang="0">
                  <a:pos x="T0" y="T1"/>
                </a:cxn>
                <a:cxn ang="0">
                  <a:pos x="T2" y="T3"/>
                </a:cxn>
                <a:cxn ang="0">
                  <a:pos x="T4" y="T5"/>
                </a:cxn>
                <a:cxn ang="0">
                  <a:pos x="T6" y="T7"/>
                </a:cxn>
                <a:cxn ang="0">
                  <a:pos x="T8" y="T9"/>
                </a:cxn>
              </a:cxnLst>
              <a:rect l="0" t="0" r="r" b="b"/>
              <a:pathLst>
                <a:path w="452" h="149">
                  <a:moveTo>
                    <a:pt x="0" y="148"/>
                  </a:moveTo>
                  <a:lnTo>
                    <a:pt x="0" y="117"/>
                  </a:lnTo>
                  <a:lnTo>
                    <a:pt x="451" y="0"/>
                  </a:lnTo>
                  <a:lnTo>
                    <a:pt x="451" y="28"/>
                  </a:lnTo>
                  <a:lnTo>
                    <a:pt x="0" y="148"/>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09" name="Freeform 305"/>
            <p:cNvSpPr>
              <a:spLocks/>
            </p:cNvSpPr>
            <p:nvPr/>
          </p:nvSpPr>
          <p:spPr bwMode="auto">
            <a:xfrm>
              <a:off x="3523" y="1306"/>
              <a:ext cx="451" cy="148"/>
            </a:xfrm>
            <a:custGeom>
              <a:avLst/>
              <a:gdLst>
                <a:gd name="T0" fmla="*/ 0 w 451"/>
                <a:gd name="T1" fmla="*/ 147 h 148"/>
                <a:gd name="T2" fmla="*/ 0 w 451"/>
                <a:gd name="T3" fmla="*/ 117 h 148"/>
                <a:gd name="T4" fmla="*/ 450 w 451"/>
                <a:gd name="T5" fmla="*/ 0 h 148"/>
                <a:gd name="T6" fmla="*/ 450 w 451"/>
                <a:gd name="T7" fmla="*/ 27 h 148"/>
                <a:gd name="T8" fmla="*/ 0 w 451"/>
                <a:gd name="T9" fmla="*/ 147 h 148"/>
              </a:gdLst>
              <a:ahLst/>
              <a:cxnLst>
                <a:cxn ang="0">
                  <a:pos x="T0" y="T1"/>
                </a:cxn>
                <a:cxn ang="0">
                  <a:pos x="T2" y="T3"/>
                </a:cxn>
                <a:cxn ang="0">
                  <a:pos x="T4" y="T5"/>
                </a:cxn>
                <a:cxn ang="0">
                  <a:pos x="T6" y="T7"/>
                </a:cxn>
                <a:cxn ang="0">
                  <a:pos x="T8" y="T9"/>
                </a:cxn>
              </a:cxnLst>
              <a:rect l="0" t="0" r="r" b="b"/>
              <a:pathLst>
                <a:path w="451" h="148">
                  <a:moveTo>
                    <a:pt x="0" y="147"/>
                  </a:moveTo>
                  <a:lnTo>
                    <a:pt x="0" y="117"/>
                  </a:lnTo>
                  <a:lnTo>
                    <a:pt x="450" y="0"/>
                  </a:lnTo>
                  <a:lnTo>
                    <a:pt x="450" y="27"/>
                  </a:lnTo>
                  <a:lnTo>
                    <a:pt x="0" y="147"/>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10" name="Freeform 306"/>
            <p:cNvSpPr>
              <a:spLocks/>
            </p:cNvSpPr>
            <p:nvPr/>
          </p:nvSpPr>
          <p:spPr bwMode="auto">
            <a:xfrm>
              <a:off x="3523" y="1340"/>
              <a:ext cx="454" cy="355"/>
            </a:xfrm>
            <a:custGeom>
              <a:avLst/>
              <a:gdLst>
                <a:gd name="T0" fmla="*/ 0 w 454"/>
                <a:gd name="T1" fmla="*/ 354 h 355"/>
                <a:gd name="T2" fmla="*/ 0 w 454"/>
                <a:gd name="T3" fmla="*/ 122 h 355"/>
                <a:gd name="T4" fmla="*/ 453 w 454"/>
                <a:gd name="T5" fmla="*/ 0 h 355"/>
                <a:gd name="T6" fmla="*/ 453 w 454"/>
                <a:gd name="T7" fmla="*/ 243 h 355"/>
                <a:gd name="T8" fmla="*/ 0 w 454"/>
                <a:gd name="T9" fmla="*/ 354 h 355"/>
              </a:gdLst>
              <a:ahLst/>
              <a:cxnLst>
                <a:cxn ang="0">
                  <a:pos x="T0" y="T1"/>
                </a:cxn>
                <a:cxn ang="0">
                  <a:pos x="T2" y="T3"/>
                </a:cxn>
                <a:cxn ang="0">
                  <a:pos x="T4" y="T5"/>
                </a:cxn>
                <a:cxn ang="0">
                  <a:pos x="T6" y="T7"/>
                </a:cxn>
                <a:cxn ang="0">
                  <a:pos x="T8" y="T9"/>
                </a:cxn>
              </a:cxnLst>
              <a:rect l="0" t="0" r="r" b="b"/>
              <a:pathLst>
                <a:path w="454" h="355">
                  <a:moveTo>
                    <a:pt x="0" y="354"/>
                  </a:moveTo>
                  <a:lnTo>
                    <a:pt x="0" y="122"/>
                  </a:lnTo>
                  <a:lnTo>
                    <a:pt x="453" y="0"/>
                  </a:lnTo>
                  <a:lnTo>
                    <a:pt x="453" y="243"/>
                  </a:lnTo>
                  <a:lnTo>
                    <a:pt x="0" y="354"/>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11" name="Freeform 307"/>
            <p:cNvSpPr>
              <a:spLocks/>
            </p:cNvSpPr>
            <p:nvPr/>
          </p:nvSpPr>
          <p:spPr bwMode="auto">
            <a:xfrm>
              <a:off x="3466" y="1076"/>
              <a:ext cx="130" cy="174"/>
            </a:xfrm>
            <a:custGeom>
              <a:avLst/>
              <a:gdLst>
                <a:gd name="T0" fmla="*/ 31 w 130"/>
                <a:gd name="T1" fmla="*/ 17 h 174"/>
                <a:gd name="T2" fmla="*/ 34 w 130"/>
                <a:gd name="T3" fmla="*/ 26 h 174"/>
                <a:gd name="T4" fmla="*/ 39 w 130"/>
                <a:gd name="T5" fmla="*/ 40 h 174"/>
                <a:gd name="T6" fmla="*/ 42 w 130"/>
                <a:gd name="T7" fmla="*/ 53 h 174"/>
                <a:gd name="T8" fmla="*/ 43 w 130"/>
                <a:gd name="T9" fmla="*/ 64 h 174"/>
                <a:gd name="T10" fmla="*/ 47 w 130"/>
                <a:gd name="T11" fmla="*/ 78 h 174"/>
                <a:gd name="T12" fmla="*/ 53 w 130"/>
                <a:gd name="T13" fmla="*/ 93 h 174"/>
                <a:gd name="T14" fmla="*/ 59 w 130"/>
                <a:gd name="T15" fmla="*/ 104 h 174"/>
                <a:gd name="T16" fmla="*/ 64 w 130"/>
                <a:gd name="T17" fmla="*/ 109 h 174"/>
                <a:gd name="T18" fmla="*/ 71 w 130"/>
                <a:gd name="T19" fmla="*/ 122 h 174"/>
                <a:gd name="T20" fmla="*/ 79 w 130"/>
                <a:gd name="T21" fmla="*/ 137 h 174"/>
                <a:gd name="T22" fmla="*/ 84 w 130"/>
                <a:gd name="T23" fmla="*/ 149 h 174"/>
                <a:gd name="T24" fmla="*/ 86 w 130"/>
                <a:gd name="T25" fmla="*/ 150 h 174"/>
                <a:gd name="T26" fmla="*/ 89 w 130"/>
                <a:gd name="T27" fmla="*/ 149 h 174"/>
                <a:gd name="T28" fmla="*/ 95 w 130"/>
                <a:gd name="T29" fmla="*/ 149 h 174"/>
                <a:gd name="T30" fmla="*/ 101 w 130"/>
                <a:gd name="T31" fmla="*/ 149 h 174"/>
                <a:gd name="T32" fmla="*/ 106 w 130"/>
                <a:gd name="T33" fmla="*/ 150 h 174"/>
                <a:gd name="T34" fmla="*/ 113 w 130"/>
                <a:gd name="T35" fmla="*/ 154 h 174"/>
                <a:gd name="T36" fmla="*/ 121 w 130"/>
                <a:gd name="T37" fmla="*/ 159 h 174"/>
                <a:gd name="T38" fmla="*/ 127 w 130"/>
                <a:gd name="T39" fmla="*/ 164 h 174"/>
                <a:gd name="T40" fmla="*/ 128 w 130"/>
                <a:gd name="T41" fmla="*/ 168 h 174"/>
                <a:gd name="T42" fmla="*/ 123 w 130"/>
                <a:gd name="T43" fmla="*/ 171 h 174"/>
                <a:gd name="T44" fmla="*/ 115 w 130"/>
                <a:gd name="T45" fmla="*/ 173 h 174"/>
                <a:gd name="T46" fmla="*/ 106 w 130"/>
                <a:gd name="T47" fmla="*/ 173 h 174"/>
                <a:gd name="T48" fmla="*/ 96 w 130"/>
                <a:gd name="T49" fmla="*/ 171 h 174"/>
                <a:gd name="T50" fmla="*/ 90 w 130"/>
                <a:gd name="T51" fmla="*/ 169 h 174"/>
                <a:gd name="T52" fmla="*/ 87 w 130"/>
                <a:gd name="T53" fmla="*/ 168 h 174"/>
                <a:gd name="T54" fmla="*/ 84 w 130"/>
                <a:gd name="T55" fmla="*/ 167 h 174"/>
                <a:gd name="T56" fmla="*/ 81 w 130"/>
                <a:gd name="T57" fmla="*/ 167 h 174"/>
                <a:gd name="T58" fmla="*/ 70 w 130"/>
                <a:gd name="T59" fmla="*/ 158 h 174"/>
                <a:gd name="T60" fmla="*/ 56 w 130"/>
                <a:gd name="T61" fmla="*/ 143 h 174"/>
                <a:gd name="T62" fmla="*/ 43 w 130"/>
                <a:gd name="T63" fmla="*/ 130 h 174"/>
                <a:gd name="T64" fmla="*/ 36 w 130"/>
                <a:gd name="T65" fmla="*/ 122 h 174"/>
                <a:gd name="T66" fmla="*/ 33 w 130"/>
                <a:gd name="T67" fmla="*/ 115 h 174"/>
                <a:gd name="T68" fmla="*/ 32 w 130"/>
                <a:gd name="T69" fmla="*/ 107 h 174"/>
                <a:gd name="T70" fmla="*/ 30 w 130"/>
                <a:gd name="T71" fmla="*/ 96 h 174"/>
                <a:gd name="T72" fmla="*/ 25 w 130"/>
                <a:gd name="T73" fmla="*/ 80 h 174"/>
                <a:gd name="T74" fmla="*/ 16 w 130"/>
                <a:gd name="T75" fmla="*/ 56 h 174"/>
                <a:gd name="T76" fmla="*/ 5 w 130"/>
                <a:gd name="T77" fmla="*/ 32 h 174"/>
                <a:gd name="T78" fmla="*/ 0 w 130"/>
                <a:gd name="T79" fmla="*/ 13 h 174"/>
                <a:gd name="T80" fmla="*/ 0 w 130"/>
                <a:gd name="T81" fmla="*/ 5 h 174"/>
                <a:gd name="T82" fmla="*/ 4 w 130"/>
                <a:gd name="T83" fmla="*/ 3 h 174"/>
                <a:gd name="T84" fmla="*/ 8 w 130"/>
                <a:gd name="T85" fmla="*/ 1 h 174"/>
                <a:gd name="T86" fmla="*/ 12 w 130"/>
                <a:gd name="T87" fmla="*/ 0 h 174"/>
                <a:gd name="T88" fmla="*/ 31 w 130"/>
                <a:gd name="T89" fmla="*/ 1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174">
                  <a:moveTo>
                    <a:pt x="31" y="15"/>
                  </a:moveTo>
                  <a:lnTo>
                    <a:pt x="31" y="17"/>
                  </a:lnTo>
                  <a:lnTo>
                    <a:pt x="33" y="20"/>
                  </a:lnTo>
                  <a:lnTo>
                    <a:pt x="34" y="26"/>
                  </a:lnTo>
                  <a:lnTo>
                    <a:pt x="36" y="32"/>
                  </a:lnTo>
                  <a:lnTo>
                    <a:pt x="39" y="40"/>
                  </a:lnTo>
                  <a:lnTo>
                    <a:pt x="40" y="47"/>
                  </a:lnTo>
                  <a:lnTo>
                    <a:pt x="42" y="53"/>
                  </a:lnTo>
                  <a:lnTo>
                    <a:pt x="43" y="58"/>
                  </a:lnTo>
                  <a:lnTo>
                    <a:pt x="43" y="64"/>
                  </a:lnTo>
                  <a:lnTo>
                    <a:pt x="45" y="71"/>
                  </a:lnTo>
                  <a:lnTo>
                    <a:pt x="47" y="78"/>
                  </a:lnTo>
                  <a:lnTo>
                    <a:pt x="50" y="86"/>
                  </a:lnTo>
                  <a:lnTo>
                    <a:pt x="53" y="93"/>
                  </a:lnTo>
                  <a:lnTo>
                    <a:pt x="56" y="100"/>
                  </a:lnTo>
                  <a:lnTo>
                    <a:pt x="59" y="104"/>
                  </a:lnTo>
                  <a:lnTo>
                    <a:pt x="61" y="107"/>
                  </a:lnTo>
                  <a:lnTo>
                    <a:pt x="64" y="109"/>
                  </a:lnTo>
                  <a:lnTo>
                    <a:pt x="67" y="114"/>
                  </a:lnTo>
                  <a:lnTo>
                    <a:pt x="71" y="122"/>
                  </a:lnTo>
                  <a:lnTo>
                    <a:pt x="75" y="130"/>
                  </a:lnTo>
                  <a:lnTo>
                    <a:pt x="79" y="137"/>
                  </a:lnTo>
                  <a:lnTo>
                    <a:pt x="82" y="143"/>
                  </a:lnTo>
                  <a:lnTo>
                    <a:pt x="84" y="149"/>
                  </a:lnTo>
                  <a:lnTo>
                    <a:pt x="85" y="150"/>
                  </a:lnTo>
                  <a:lnTo>
                    <a:pt x="86" y="150"/>
                  </a:lnTo>
                  <a:lnTo>
                    <a:pt x="87" y="149"/>
                  </a:lnTo>
                  <a:lnTo>
                    <a:pt x="89" y="149"/>
                  </a:lnTo>
                  <a:lnTo>
                    <a:pt x="92" y="149"/>
                  </a:lnTo>
                  <a:lnTo>
                    <a:pt x="95" y="149"/>
                  </a:lnTo>
                  <a:lnTo>
                    <a:pt x="98" y="149"/>
                  </a:lnTo>
                  <a:lnTo>
                    <a:pt x="101" y="149"/>
                  </a:lnTo>
                  <a:lnTo>
                    <a:pt x="103" y="149"/>
                  </a:lnTo>
                  <a:lnTo>
                    <a:pt x="106" y="150"/>
                  </a:lnTo>
                  <a:lnTo>
                    <a:pt x="109" y="152"/>
                  </a:lnTo>
                  <a:lnTo>
                    <a:pt x="113" y="154"/>
                  </a:lnTo>
                  <a:lnTo>
                    <a:pt x="117" y="156"/>
                  </a:lnTo>
                  <a:lnTo>
                    <a:pt x="121" y="159"/>
                  </a:lnTo>
                  <a:lnTo>
                    <a:pt x="123" y="161"/>
                  </a:lnTo>
                  <a:lnTo>
                    <a:pt x="127" y="164"/>
                  </a:lnTo>
                  <a:lnTo>
                    <a:pt x="129" y="167"/>
                  </a:lnTo>
                  <a:lnTo>
                    <a:pt x="128" y="168"/>
                  </a:lnTo>
                  <a:lnTo>
                    <a:pt x="127" y="170"/>
                  </a:lnTo>
                  <a:lnTo>
                    <a:pt x="123" y="171"/>
                  </a:lnTo>
                  <a:lnTo>
                    <a:pt x="120" y="172"/>
                  </a:lnTo>
                  <a:lnTo>
                    <a:pt x="115" y="173"/>
                  </a:lnTo>
                  <a:lnTo>
                    <a:pt x="111" y="173"/>
                  </a:lnTo>
                  <a:lnTo>
                    <a:pt x="106" y="173"/>
                  </a:lnTo>
                  <a:lnTo>
                    <a:pt x="100" y="172"/>
                  </a:lnTo>
                  <a:lnTo>
                    <a:pt x="96" y="171"/>
                  </a:lnTo>
                  <a:lnTo>
                    <a:pt x="93" y="170"/>
                  </a:lnTo>
                  <a:lnTo>
                    <a:pt x="90" y="169"/>
                  </a:lnTo>
                  <a:lnTo>
                    <a:pt x="89" y="168"/>
                  </a:lnTo>
                  <a:lnTo>
                    <a:pt x="87" y="168"/>
                  </a:lnTo>
                  <a:lnTo>
                    <a:pt x="85" y="167"/>
                  </a:lnTo>
                  <a:lnTo>
                    <a:pt x="84" y="167"/>
                  </a:lnTo>
                  <a:lnTo>
                    <a:pt x="84" y="168"/>
                  </a:lnTo>
                  <a:lnTo>
                    <a:pt x="81" y="167"/>
                  </a:lnTo>
                  <a:lnTo>
                    <a:pt x="77" y="163"/>
                  </a:lnTo>
                  <a:lnTo>
                    <a:pt x="70" y="158"/>
                  </a:lnTo>
                  <a:lnTo>
                    <a:pt x="63" y="151"/>
                  </a:lnTo>
                  <a:lnTo>
                    <a:pt x="56" y="143"/>
                  </a:lnTo>
                  <a:lnTo>
                    <a:pt x="49" y="136"/>
                  </a:lnTo>
                  <a:lnTo>
                    <a:pt x="43" y="130"/>
                  </a:lnTo>
                  <a:lnTo>
                    <a:pt x="39" y="125"/>
                  </a:lnTo>
                  <a:lnTo>
                    <a:pt x="36" y="122"/>
                  </a:lnTo>
                  <a:lnTo>
                    <a:pt x="34" y="119"/>
                  </a:lnTo>
                  <a:lnTo>
                    <a:pt x="33" y="115"/>
                  </a:lnTo>
                  <a:lnTo>
                    <a:pt x="33" y="112"/>
                  </a:lnTo>
                  <a:lnTo>
                    <a:pt x="32" y="107"/>
                  </a:lnTo>
                  <a:lnTo>
                    <a:pt x="31" y="102"/>
                  </a:lnTo>
                  <a:lnTo>
                    <a:pt x="30" y="96"/>
                  </a:lnTo>
                  <a:lnTo>
                    <a:pt x="28" y="89"/>
                  </a:lnTo>
                  <a:lnTo>
                    <a:pt x="25" y="80"/>
                  </a:lnTo>
                  <a:lnTo>
                    <a:pt x="21" y="69"/>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12" name="Freeform 308"/>
            <p:cNvSpPr>
              <a:spLocks/>
            </p:cNvSpPr>
            <p:nvPr/>
          </p:nvSpPr>
          <p:spPr bwMode="auto">
            <a:xfrm>
              <a:off x="3465" y="1076"/>
              <a:ext cx="134" cy="170"/>
            </a:xfrm>
            <a:custGeom>
              <a:avLst/>
              <a:gdLst>
                <a:gd name="T0" fmla="*/ 35 w 134"/>
                <a:gd name="T1" fmla="*/ 15 h 170"/>
                <a:gd name="T2" fmla="*/ 38 w 134"/>
                <a:gd name="T3" fmla="*/ 24 h 170"/>
                <a:gd name="T4" fmla="*/ 43 w 134"/>
                <a:gd name="T5" fmla="*/ 36 h 170"/>
                <a:gd name="T6" fmla="*/ 46 w 134"/>
                <a:gd name="T7" fmla="*/ 48 h 170"/>
                <a:gd name="T8" fmla="*/ 48 w 134"/>
                <a:gd name="T9" fmla="*/ 60 h 170"/>
                <a:gd name="T10" fmla="*/ 52 w 134"/>
                <a:gd name="T11" fmla="*/ 74 h 170"/>
                <a:gd name="T12" fmla="*/ 58 w 134"/>
                <a:gd name="T13" fmla="*/ 89 h 170"/>
                <a:gd name="T14" fmla="*/ 64 w 134"/>
                <a:gd name="T15" fmla="*/ 100 h 170"/>
                <a:gd name="T16" fmla="*/ 68 w 134"/>
                <a:gd name="T17" fmla="*/ 105 h 170"/>
                <a:gd name="T18" fmla="*/ 76 w 134"/>
                <a:gd name="T19" fmla="*/ 118 h 170"/>
                <a:gd name="T20" fmla="*/ 83 w 134"/>
                <a:gd name="T21" fmla="*/ 133 h 170"/>
                <a:gd name="T22" fmla="*/ 88 w 134"/>
                <a:gd name="T23" fmla="*/ 144 h 170"/>
                <a:gd name="T24" fmla="*/ 90 w 134"/>
                <a:gd name="T25" fmla="*/ 146 h 170"/>
                <a:gd name="T26" fmla="*/ 94 w 134"/>
                <a:gd name="T27" fmla="*/ 145 h 170"/>
                <a:gd name="T28" fmla="*/ 99 w 134"/>
                <a:gd name="T29" fmla="*/ 144 h 170"/>
                <a:gd name="T30" fmla="*/ 105 w 134"/>
                <a:gd name="T31" fmla="*/ 144 h 170"/>
                <a:gd name="T32" fmla="*/ 110 w 134"/>
                <a:gd name="T33" fmla="*/ 146 h 170"/>
                <a:gd name="T34" fmla="*/ 117 w 134"/>
                <a:gd name="T35" fmla="*/ 150 h 170"/>
                <a:gd name="T36" fmla="*/ 125 w 134"/>
                <a:gd name="T37" fmla="*/ 155 h 170"/>
                <a:gd name="T38" fmla="*/ 131 w 134"/>
                <a:gd name="T39" fmla="*/ 160 h 170"/>
                <a:gd name="T40" fmla="*/ 133 w 134"/>
                <a:gd name="T41" fmla="*/ 164 h 170"/>
                <a:gd name="T42" fmla="*/ 128 w 134"/>
                <a:gd name="T43" fmla="*/ 167 h 170"/>
                <a:gd name="T44" fmla="*/ 120 w 134"/>
                <a:gd name="T45" fmla="*/ 169 h 170"/>
                <a:gd name="T46" fmla="*/ 110 w 134"/>
                <a:gd name="T47" fmla="*/ 169 h 170"/>
                <a:gd name="T48" fmla="*/ 101 w 134"/>
                <a:gd name="T49" fmla="*/ 167 h 170"/>
                <a:gd name="T50" fmla="*/ 95 w 134"/>
                <a:gd name="T51" fmla="*/ 165 h 170"/>
                <a:gd name="T52" fmla="*/ 92 w 134"/>
                <a:gd name="T53" fmla="*/ 164 h 170"/>
                <a:gd name="T54" fmla="*/ 89 w 134"/>
                <a:gd name="T55" fmla="*/ 164 h 170"/>
                <a:gd name="T56" fmla="*/ 86 w 134"/>
                <a:gd name="T57" fmla="*/ 163 h 170"/>
                <a:gd name="T58" fmla="*/ 75 w 134"/>
                <a:gd name="T59" fmla="*/ 154 h 170"/>
                <a:gd name="T60" fmla="*/ 60 w 134"/>
                <a:gd name="T61" fmla="*/ 139 h 170"/>
                <a:gd name="T62" fmla="*/ 48 w 134"/>
                <a:gd name="T63" fmla="*/ 126 h 170"/>
                <a:gd name="T64" fmla="*/ 39 w 134"/>
                <a:gd name="T65" fmla="*/ 117 h 170"/>
                <a:gd name="T66" fmla="*/ 30 w 134"/>
                <a:gd name="T67" fmla="*/ 106 h 170"/>
                <a:gd name="T68" fmla="*/ 19 w 134"/>
                <a:gd name="T69" fmla="*/ 91 h 170"/>
                <a:gd name="T70" fmla="*/ 11 w 134"/>
                <a:gd name="T71" fmla="*/ 76 h 170"/>
                <a:gd name="T72" fmla="*/ 5 w 134"/>
                <a:gd name="T73" fmla="*/ 59 h 170"/>
                <a:gd name="T74" fmla="*/ 2 w 134"/>
                <a:gd name="T75" fmla="*/ 40 h 170"/>
                <a:gd name="T76" fmla="*/ 0 w 134"/>
                <a:gd name="T77" fmla="*/ 21 h 170"/>
                <a:gd name="T78" fmla="*/ 0 w 134"/>
                <a:gd name="T79" fmla="*/ 7 h 170"/>
                <a:gd name="T80" fmla="*/ 1 w 134"/>
                <a:gd name="T81" fmla="*/ 0 h 170"/>
                <a:gd name="T82" fmla="*/ 5 w 134"/>
                <a:gd name="T83" fmla="*/ 0 h 170"/>
                <a:gd name="T84" fmla="*/ 8 w 134"/>
                <a:gd name="T85" fmla="*/ 3 h 170"/>
                <a:gd name="T86" fmla="*/ 11 w 134"/>
                <a:gd name="T87" fmla="*/ 5 h 170"/>
                <a:gd name="T88" fmla="*/ 35 w 134"/>
                <a:gd name="T89" fmla="*/ 1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170">
                  <a:moveTo>
                    <a:pt x="35" y="14"/>
                  </a:moveTo>
                  <a:lnTo>
                    <a:pt x="35" y="15"/>
                  </a:lnTo>
                  <a:lnTo>
                    <a:pt x="37" y="18"/>
                  </a:lnTo>
                  <a:lnTo>
                    <a:pt x="38" y="24"/>
                  </a:lnTo>
                  <a:lnTo>
                    <a:pt x="41" y="30"/>
                  </a:lnTo>
                  <a:lnTo>
                    <a:pt x="43" y="36"/>
                  </a:lnTo>
                  <a:lnTo>
                    <a:pt x="44" y="42"/>
                  </a:lnTo>
                  <a:lnTo>
                    <a:pt x="46" y="48"/>
                  </a:lnTo>
                  <a:lnTo>
                    <a:pt x="47" y="54"/>
                  </a:lnTo>
                  <a:lnTo>
                    <a:pt x="48" y="60"/>
                  </a:lnTo>
                  <a:lnTo>
                    <a:pt x="49" y="66"/>
                  </a:lnTo>
                  <a:lnTo>
                    <a:pt x="52" y="74"/>
                  </a:lnTo>
                  <a:lnTo>
                    <a:pt x="55" y="82"/>
                  </a:lnTo>
                  <a:lnTo>
                    <a:pt x="58" y="89"/>
                  </a:lnTo>
                  <a:lnTo>
                    <a:pt x="60" y="96"/>
                  </a:lnTo>
                  <a:lnTo>
                    <a:pt x="64" y="100"/>
                  </a:lnTo>
                  <a:lnTo>
                    <a:pt x="66" y="102"/>
                  </a:lnTo>
                  <a:lnTo>
                    <a:pt x="68" y="105"/>
                  </a:lnTo>
                  <a:lnTo>
                    <a:pt x="72" y="110"/>
                  </a:lnTo>
                  <a:lnTo>
                    <a:pt x="76" y="118"/>
                  </a:lnTo>
                  <a:lnTo>
                    <a:pt x="80" y="126"/>
                  </a:lnTo>
                  <a:lnTo>
                    <a:pt x="83" y="133"/>
                  </a:lnTo>
                  <a:lnTo>
                    <a:pt x="87" y="139"/>
                  </a:lnTo>
                  <a:lnTo>
                    <a:pt x="88" y="144"/>
                  </a:lnTo>
                  <a:lnTo>
                    <a:pt x="90" y="146"/>
                  </a:lnTo>
                  <a:lnTo>
                    <a:pt x="90" y="146"/>
                  </a:lnTo>
                  <a:lnTo>
                    <a:pt x="92" y="146"/>
                  </a:lnTo>
                  <a:lnTo>
                    <a:pt x="94" y="145"/>
                  </a:lnTo>
                  <a:lnTo>
                    <a:pt x="97" y="144"/>
                  </a:lnTo>
                  <a:lnTo>
                    <a:pt x="99" y="144"/>
                  </a:lnTo>
                  <a:lnTo>
                    <a:pt x="103" y="144"/>
                  </a:lnTo>
                  <a:lnTo>
                    <a:pt x="105" y="144"/>
                  </a:lnTo>
                  <a:lnTo>
                    <a:pt x="108" y="145"/>
                  </a:lnTo>
                  <a:lnTo>
                    <a:pt x="110" y="146"/>
                  </a:lnTo>
                  <a:lnTo>
                    <a:pt x="114" y="148"/>
                  </a:lnTo>
                  <a:lnTo>
                    <a:pt x="117" y="150"/>
                  </a:lnTo>
                  <a:lnTo>
                    <a:pt x="121" y="152"/>
                  </a:lnTo>
                  <a:lnTo>
                    <a:pt x="125" y="155"/>
                  </a:lnTo>
                  <a:lnTo>
                    <a:pt x="128" y="157"/>
                  </a:lnTo>
                  <a:lnTo>
                    <a:pt x="131" y="160"/>
                  </a:lnTo>
                  <a:lnTo>
                    <a:pt x="133" y="162"/>
                  </a:lnTo>
                  <a:lnTo>
                    <a:pt x="133" y="164"/>
                  </a:lnTo>
                  <a:lnTo>
                    <a:pt x="131" y="166"/>
                  </a:lnTo>
                  <a:lnTo>
                    <a:pt x="128" y="167"/>
                  </a:lnTo>
                  <a:lnTo>
                    <a:pt x="124" y="168"/>
                  </a:lnTo>
                  <a:lnTo>
                    <a:pt x="120" y="169"/>
                  </a:lnTo>
                  <a:lnTo>
                    <a:pt x="115" y="169"/>
                  </a:lnTo>
                  <a:lnTo>
                    <a:pt x="110" y="169"/>
                  </a:lnTo>
                  <a:lnTo>
                    <a:pt x="105" y="168"/>
                  </a:lnTo>
                  <a:lnTo>
                    <a:pt x="101" y="167"/>
                  </a:lnTo>
                  <a:lnTo>
                    <a:pt x="98" y="166"/>
                  </a:lnTo>
                  <a:lnTo>
                    <a:pt x="95" y="165"/>
                  </a:lnTo>
                  <a:lnTo>
                    <a:pt x="94" y="164"/>
                  </a:lnTo>
                  <a:lnTo>
                    <a:pt x="92" y="164"/>
                  </a:lnTo>
                  <a:lnTo>
                    <a:pt x="90" y="163"/>
                  </a:lnTo>
                  <a:lnTo>
                    <a:pt x="89" y="164"/>
                  </a:lnTo>
                  <a:lnTo>
                    <a:pt x="88" y="164"/>
                  </a:lnTo>
                  <a:lnTo>
                    <a:pt x="86" y="163"/>
                  </a:lnTo>
                  <a:lnTo>
                    <a:pt x="81" y="160"/>
                  </a:lnTo>
                  <a:lnTo>
                    <a:pt x="75" y="154"/>
                  </a:lnTo>
                  <a:lnTo>
                    <a:pt x="68" y="147"/>
                  </a:lnTo>
                  <a:lnTo>
                    <a:pt x="60" y="139"/>
                  </a:lnTo>
                  <a:lnTo>
                    <a:pt x="54" y="132"/>
                  </a:lnTo>
                  <a:lnTo>
                    <a:pt x="48" y="126"/>
                  </a:lnTo>
                  <a:lnTo>
                    <a:pt x="44" y="121"/>
                  </a:lnTo>
                  <a:lnTo>
                    <a:pt x="39" y="117"/>
                  </a:lnTo>
                  <a:lnTo>
                    <a:pt x="35" y="112"/>
                  </a:lnTo>
                  <a:lnTo>
                    <a:pt x="30" y="106"/>
                  </a:lnTo>
                  <a:lnTo>
                    <a:pt x="24" y="99"/>
                  </a:lnTo>
                  <a:lnTo>
                    <a:pt x="19" y="91"/>
                  </a:lnTo>
                  <a:lnTo>
                    <a:pt x="14" y="84"/>
                  </a:lnTo>
                  <a:lnTo>
                    <a:pt x="11" y="76"/>
                  </a:lnTo>
                  <a:lnTo>
                    <a:pt x="7" y="67"/>
                  </a:lnTo>
                  <a:lnTo>
                    <a:pt x="5" y="59"/>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13" name="Freeform 309"/>
            <p:cNvSpPr>
              <a:spLocks/>
            </p:cNvSpPr>
            <p:nvPr/>
          </p:nvSpPr>
          <p:spPr bwMode="auto">
            <a:xfrm>
              <a:off x="3286" y="1348"/>
              <a:ext cx="240" cy="347"/>
            </a:xfrm>
            <a:custGeom>
              <a:avLst/>
              <a:gdLst>
                <a:gd name="T0" fmla="*/ 239 w 240"/>
                <a:gd name="T1" fmla="*/ 346 h 347"/>
                <a:gd name="T2" fmla="*/ 239 w 240"/>
                <a:gd name="T3" fmla="*/ 113 h 347"/>
                <a:gd name="T4" fmla="*/ 0 w 240"/>
                <a:gd name="T5" fmla="*/ 0 h 347"/>
                <a:gd name="T6" fmla="*/ 0 w 240"/>
                <a:gd name="T7" fmla="*/ 216 h 347"/>
                <a:gd name="T8" fmla="*/ 239 w 240"/>
                <a:gd name="T9" fmla="*/ 346 h 347"/>
              </a:gdLst>
              <a:ahLst/>
              <a:cxnLst>
                <a:cxn ang="0">
                  <a:pos x="T0" y="T1"/>
                </a:cxn>
                <a:cxn ang="0">
                  <a:pos x="T2" y="T3"/>
                </a:cxn>
                <a:cxn ang="0">
                  <a:pos x="T4" y="T5"/>
                </a:cxn>
                <a:cxn ang="0">
                  <a:pos x="T6" y="T7"/>
                </a:cxn>
                <a:cxn ang="0">
                  <a:pos x="T8" y="T9"/>
                </a:cxn>
              </a:cxnLst>
              <a:rect l="0" t="0" r="r" b="b"/>
              <a:pathLst>
                <a:path w="240" h="347">
                  <a:moveTo>
                    <a:pt x="239" y="346"/>
                  </a:moveTo>
                  <a:lnTo>
                    <a:pt x="239" y="113"/>
                  </a:lnTo>
                  <a:lnTo>
                    <a:pt x="0" y="0"/>
                  </a:lnTo>
                  <a:lnTo>
                    <a:pt x="0" y="216"/>
                  </a:lnTo>
                  <a:lnTo>
                    <a:pt x="239" y="346"/>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14" name="Freeform 310"/>
            <p:cNvSpPr>
              <a:spLocks/>
            </p:cNvSpPr>
            <p:nvPr/>
          </p:nvSpPr>
          <p:spPr bwMode="auto">
            <a:xfrm>
              <a:off x="3449" y="1226"/>
              <a:ext cx="194" cy="83"/>
            </a:xfrm>
            <a:custGeom>
              <a:avLst/>
              <a:gdLst>
                <a:gd name="T0" fmla="*/ 193 w 194"/>
                <a:gd name="T1" fmla="*/ 14 h 83"/>
                <a:gd name="T2" fmla="*/ 67 w 194"/>
                <a:gd name="T3" fmla="*/ 82 h 83"/>
                <a:gd name="T4" fmla="*/ 0 w 194"/>
                <a:gd name="T5" fmla="*/ 67 h 83"/>
                <a:gd name="T6" fmla="*/ 125 w 194"/>
                <a:gd name="T7" fmla="*/ 0 h 83"/>
                <a:gd name="T8" fmla="*/ 193 w 194"/>
                <a:gd name="T9" fmla="*/ 14 h 83"/>
              </a:gdLst>
              <a:ahLst/>
              <a:cxnLst>
                <a:cxn ang="0">
                  <a:pos x="T0" y="T1"/>
                </a:cxn>
                <a:cxn ang="0">
                  <a:pos x="T2" y="T3"/>
                </a:cxn>
                <a:cxn ang="0">
                  <a:pos x="T4" y="T5"/>
                </a:cxn>
                <a:cxn ang="0">
                  <a:pos x="T6" y="T7"/>
                </a:cxn>
                <a:cxn ang="0">
                  <a:pos x="T8" y="T9"/>
                </a:cxn>
              </a:cxnLst>
              <a:rect l="0" t="0" r="r" b="b"/>
              <a:pathLst>
                <a:path w="194" h="83">
                  <a:moveTo>
                    <a:pt x="193" y="14"/>
                  </a:moveTo>
                  <a:lnTo>
                    <a:pt x="67" y="82"/>
                  </a:lnTo>
                  <a:lnTo>
                    <a:pt x="0" y="67"/>
                  </a:lnTo>
                  <a:lnTo>
                    <a:pt x="125" y="0"/>
                  </a:lnTo>
                  <a:lnTo>
                    <a:pt x="193" y="14"/>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15" name="Freeform 311"/>
            <p:cNvSpPr>
              <a:spLocks/>
            </p:cNvSpPr>
            <p:nvPr/>
          </p:nvSpPr>
          <p:spPr bwMode="auto">
            <a:xfrm>
              <a:off x="3364" y="1060"/>
              <a:ext cx="215" cy="214"/>
            </a:xfrm>
            <a:custGeom>
              <a:avLst/>
              <a:gdLst>
                <a:gd name="T0" fmla="*/ 44 w 215"/>
                <a:gd name="T1" fmla="*/ 20 h 214"/>
                <a:gd name="T2" fmla="*/ 50 w 215"/>
                <a:gd name="T3" fmla="*/ 34 h 214"/>
                <a:gd name="T4" fmla="*/ 60 w 215"/>
                <a:gd name="T5" fmla="*/ 54 h 214"/>
                <a:gd name="T6" fmla="*/ 68 w 215"/>
                <a:gd name="T7" fmla="*/ 74 h 214"/>
                <a:gd name="T8" fmla="*/ 73 w 215"/>
                <a:gd name="T9" fmla="*/ 88 h 214"/>
                <a:gd name="T10" fmla="*/ 79 w 215"/>
                <a:gd name="T11" fmla="*/ 103 h 214"/>
                <a:gd name="T12" fmla="*/ 85 w 215"/>
                <a:gd name="T13" fmla="*/ 119 h 214"/>
                <a:gd name="T14" fmla="*/ 91 w 215"/>
                <a:gd name="T15" fmla="*/ 129 h 214"/>
                <a:gd name="T16" fmla="*/ 100 w 215"/>
                <a:gd name="T17" fmla="*/ 134 h 214"/>
                <a:gd name="T18" fmla="*/ 121 w 215"/>
                <a:gd name="T19" fmla="*/ 149 h 214"/>
                <a:gd name="T20" fmla="*/ 145 w 215"/>
                <a:gd name="T21" fmla="*/ 168 h 214"/>
                <a:gd name="T22" fmla="*/ 162 w 215"/>
                <a:gd name="T23" fmla="*/ 183 h 214"/>
                <a:gd name="T24" fmla="*/ 165 w 215"/>
                <a:gd name="T25" fmla="*/ 184 h 214"/>
                <a:gd name="T26" fmla="*/ 169 w 215"/>
                <a:gd name="T27" fmla="*/ 184 h 214"/>
                <a:gd name="T28" fmla="*/ 173 w 215"/>
                <a:gd name="T29" fmla="*/ 184 h 214"/>
                <a:gd name="T30" fmla="*/ 179 w 215"/>
                <a:gd name="T31" fmla="*/ 184 h 214"/>
                <a:gd name="T32" fmla="*/ 186 w 215"/>
                <a:gd name="T33" fmla="*/ 186 h 214"/>
                <a:gd name="T34" fmla="*/ 195 w 215"/>
                <a:gd name="T35" fmla="*/ 190 h 214"/>
                <a:gd name="T36" fmla="*/ 204 w 215"/>
                <a:gd name="T37" fmla="*/ 196 h 214"/>
                <a:gd name="T38" fmla="*/ 211 w 215"/>
                <a:gd name="T39" fmla="*/ 202 h 214"/>
                <a:gd name="T40" fmla="*/ 214 w 215"/>
                <a:gd name="T41" fmla="*/ 208 h 214"/>
                <a:gd name="T42" fmla="*/ 209 w 215"/>
                <a:gd name="T43" fmla="*/ 212 h 214"/>
                <a:gd name="T44" fmla="*/ 201 w 215"/>
                <a:gd name="T45" fmla="*/ 213 h 214"/>
                <a:gd name="T46" fmla="*/ 189 w 215"/>
                <a:gd name="T47" fmla="*/ 212 h 214"/>
                <a:gd name="T48" fmla="*/ 177 w 215"/>
                <a:gd name="T49" fmla="*/ 208 h 214"/>
                <a:gd name="T50" fmla="*/ 170 w 215"/>
                <a:gd name="T51" fmla="*/ 206 h 214"/>
                <a:gd name="T52" fmla="*/ 165 w 215"/>
                <a:gd name="T53" fmla="*/ 204 h 214"/>
                <a:gd name="T54" fmla="*/ 161 w 215"/>
                <a:gd name="T55" fmla="*/ 203 h 214"/>
                <a:gd name="T56" fmla="*/ 156 w 215"/>
                <a:gd name="T57" fmla="*/ 203 h 214"/>
                <a:gd name="T58" fmla="*/ 141 w 215"/>
                <a:gd name="T59" fmla="*/ 199 h 214"/>
                <a:gd name="T60" fmla="*/ 122 w 215"/>
                <a:gd name="T61" fmla="*/ 190 h 214"/>
                <a:gd name="T62" fmla="*/ 104 w 215"/>
                <a:gd name="T63" fmla="*/ 181 h 214"/>
                <a:gd name="T64" fmla="*/ 91 w 215"/>
                <a:gd name="T65" fmla="*/ 172 h 214"/>
                <a:gd name="T66" fmla="*/ 76 w 215"/>
                <a:gd name="T67" fmla="*/ 159 h 214"/>
                <a:gd name="T68" fmla="*/ 59 w 215"/>
                <a:gd name="T69" fmla="*/ 141 h 214"/>
                <a:gd name="T70" fmla="*/ 44 w 215"/>
                <a:gd name="T71" fmla="*/ 120 h 214"/>
                <a:gd name="T72" fmla="*/ 32 w 215"/>
                <a:gd name="T73" fmla="*/ 98 h 214"/>
                <a:gd name="T74" fmla="*/ 19 w 215"/>
                <a:gd name="T75" fmla="*/ 71 h 214"/>
                <a:gd name="T76" fmla="*/ 8 w 215"/>
                <a:gd name="T77" fmla="*/ 43 h 214"/>
                <a:gd name="T78" fmla="*/ 0 w 215"/>
                <a:gd name="T79" fmla="*/ 22 h 214"/>
                <a:gd name="T80" fmla="*/ 0 w 215"/>
                <a:gd name="T81" fmla="*/ 11 h 214"/>
                <a:gd name="T82" fmla="*/ 2 w 215"/>
                <a:gd name="T83" fmla="*/ 5 h 214"/>
                <a:gd name="T84" fmla="*/ 6 w 215"/>
                <a:gd name="T85" fmla="*/ 3 h 214"/>
                <a:gd name="T86" fmla="*/ 11 w 215"/>
                <a:gd name="T87" fmla="*/ 1 h 214"/>
                <a:gd name="T88" fmla="*/ 42 w 215"/>
                <a:gd name="T89" fmla="*/ 1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5" h="214">
                  <a:moveTo>
                    <a:pt x="42" y="18"/>
                  </a:moveTo>
                  <a:lnTo>
                    <a:pt x="44" y="20"/>
                  </a:lnTo>
                  <a:lnTo>
                    <a:pt x="47" y="26"/>
                  </a:lnTo>
                  <a:lnTo>
                    <a:pt x="50" y="34"/>
                  </a:lnTo>
                  <a:lnTo>
                    <a:pt x="55" y="44"/>
                  </a:lnTo>
                  <a:lnTo>
                    <a:pt x="60" y="54"/>
                  </a:lnTo>
                  <a:lnTo>
                    <a:pt x="65" y="65"/>
                  </a:lnTo>
                  <a:lnTo>
                    <a:pt x="68" y="74"/>
                  </a:lnTo>
                  <a:lnTo>
                    <a:pt x="72" y="81"/>
                  </a:lnTo>
                  <a:lnTo>
                    <a:pt x="73" y="88"/>
                  </a:lnTo>
                  <a:lnTo>
                    <a:pt x="76" y="96"/>
                  </a:lnTo>
                  <a:lnTo>
                    <a:pt x="79" y="103"/>
                  </a:lnTo>
                  <a:lnTo>
                    <a:pt x="82" y="111"/>
                  </a:lnTo>
                  <a:lnTo>
                    <a:pt x="85" y="119"/>
                  </a:lnTo>
                  <a:lnTo>
                    <a:pt x="89" y="125"/>
                  </a:lnTo>
                  <a:lnTo>
                    <a:pt x="91" y="129"/>
                  </a:lnTo>
                  <a:lnTo>
                    <a:pt x="95" y="131"/>
                  </a:lnTo>
                  <a:lnTo>
                    <a:pt x="100" y="134"/>
                  </a:lnTo>
                  <a:lnTo>
                    <a:pt x="109" y="140"/>
                  </a:lnTo>
                  <a:lnTo>
                    <a:pt x="121" y="149"/>
                  </a:lnTo>
                  <a:lnTo>
                    <a:pt x="133" y="159"/>
                  </a:lnTo>
                  <a:lnTo>
                    <a:pt x="145" y="168"/>
                  </a:lnTo>
                  <a:lnTo>
                    <a:pt x="155" y="177"/>
                  </a:lnTo>
                  <a:lnTo>
                    <a:pt x="162" y="183"/>
                  </a:lnTo>
                  <a:lnTo>
                    <a:pt x="165" y="184"/>
                  </a:lnTo>
                  <a:lnTo>
                    <a:pt x="165" y="184"/>
                  </a:lnTo>
                  <a:lnTo>
                    <a:pt x="166" y="184"/>
                  </a:lnTo>
                  <a:lnTo>
                    <a:pt x="169" y="184"/>
                  </a:lnTo>
                  <a:lnTo>
                    <a:pt x="171" y="184"/>
                  </a:lnTo>
                  <a:lnTo>
                    <a:pt x="173" y="184"/>
                  </a:lnTo>
                  <a:lnTo>
                    <a:pt x="177" y="184"/>
                  </a:lnTo>
                  <a:lnTo>
                    <a:pt x="179" y="184"/>
                  </a:lnTo>
                  <a:lnTo>
                    <a:pt x="183" y="184"/>
                  </a:lnTo>
                  <a:lnTo>
                    <a:pt x="186" y="186"/>
                  </a:lnTo>
                  <a:lnTo>
                    <a:pt x="190" y="189"/>
                  </a:lnTo>
                  <a:lnTo>
                    <a:pt x="195" y="190"/>
                  </a:lnTo>
                  <a:lnTo>
                    <a:pt x="200" y="194"/>
                  </a:lnTo>
                  <a:lnTo>
                    <a:pt x="204" y="196"/>
                  </a:lnTo>
                  <a:lnTo>
                    <a:pt x="208" y="200"/>
                  </a:lnTo>
                  <a:lnTo>
                    <a:pt x="211" y="202"/>
                  </a:lnTo>
                  <a:lnTo>
                    <a:pt x="214" y="206"/>
                  </a:lnTo>
                  <a:lnTo>
                    <a:pt x="214" y="208"/>
                  </a:lnTo>
                  <a:lnTo>
                    <a:pt x="212" y="210"/>
                  </a:lnTo>
                  <a:lnTo>
                    <a:pt x="209" y="212"/>
                  </a:lnTo>
                  <a:lnTo>
                    <a:pt x="206" y="213"/>
                  </a:lnTo>
                  <a:lnTo>
                    <a:pt x="201" y="213"/>
                  </a:lnTo>
                  <a:lnTo>
                    <a:pt x="195" y="213"/>
                  </a:lnTo>
                  <a:lnTo>
                    <a:pt x="189" y="212"/>
                  </a:lnTo>
                  <a:lnTo>
                    <a:pt x="183" y="210"/>
                  </a:lnTo>
                  <a:lnTo>
                    <a:pt x="177" y="208"/>
                  </a:lnTo>
                  <a:lnTo>
                    <a:pt x="173" y="207"/>
                  </a:lnTo>
                  <a:lnTo>
                    <a:pt x="170" y="206"/>
                  </a:lnTo>
                  <a:lnTo>
                    <a:pt x="166" y="204"/>
                  </a:lnTo>
                  <a:lnTo>
                    <a:pt x="165" y="204"/>
                  </a:lnTo>
                  <a:lnTo>
                    <a:pt x="162" y="203"/>
                  </a:lnTo>
                  <a:lnTo>
                    <a:pt x="161" y="203"/>
                  </a:lnTo>
                  <a:lnTo>
                    <a:pt x="159" y="204"/>
                  </a:lnTo>
                  <a:lnTo>
                    <a:pt x="156" y="203"/>
                  </a:lnTo>
                  <a:lnTo>
                    <a:pt x="150" y="201"/>
                  </a:lnTo>
                  <a:lnTo>
                    <a:pt x="141" y="199"/>
                  </a:lnTo>
                  <a:lnTo>
                    <a:pt x="133" y="195"/>
                  </a:lnTo>
                  <a:lnTo>
                    <a:pt x="122" y="190"/>
                  </a:lnTo>
                  <a:lnTo>
                    <a:pt x="113" y="185"/>
                  </a:lnTo>
                  <a:lnTo>
                    <a:pt x="104" y="181"/>
                  </a:lnTo>
                  <a:lnTo>
                    <a:pt x="97" y="177"/>
                  </a:lnTo>
                  <a:lnTo>
                    <a:pt x="91" y="172"/>
                  </a:lnTo>
                  <a:lnTo>
                    <a:pt x="85" y="166"/>
                  </a:lnTo>
                  <a:lnTo>
                    <a:pt x="76" y="159"/>
                  </a:lnTo>
                  <a:lnTo>
                    <a:pt x="67" y="150"/>
                  </a:lnTo>
                  <a:lnTo>
                    <a:pt x="59" y="141"/>
                  </a:lnTo>
                  <a:lnTo>
                    <a:pt x="51" y="131"/>
                  </a:lnTo>
                  <a:lnTo>
                    <a:pt x="44" y="120"/>
                  </a:lnTo>
                  <a:lnTo>
                    <a:pt x="38" y="110"/>
                  </a:lnTo>
                  <a:lnTo>
                    <a:pt x="32" y="98"/>
                  </a:lnTo>
                  <a:lnTo>
                    <a:pt x="26" y="86"/>
                  </a:lnTo>
                  <a:lnTo>
                    <a:pt x="19" y="71"/>
                  </a:lnTo>
                  <a:lnTo>
                    <a:pt x="13" y="57"/>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16" name="Freeform 312"/>
            <p:cNvSpPr>
              <a:spLocks/>
            </p:cNvSpPr>
            <p:nvPr/>
          </p:nvSpPr>
          <p:spPr bwMode="auto">
            <a:xfrm>
              <a:off x="3462" y="1074"/>
              <a:ext cx="135" cy="174"/>
            </a:xfrm>
            <a:custGeom>
              <a:avLst/>
              <a:gdLst>
                <a:gd name="T0" fmla="*/ 36 w 135"/>
                <a:gd name="T1" fmla="*/ 16 h 174"/>
                <a:gd name="T2" fmla="*/ 39 w 135"/>
                <a:gd name="T3" fmla="*/ 25 h 174"/>
                <a:gd name="T4" fmla="*/ 43 w 135"/>
                <a:gd name="T5" fmla="*/ 39 h 174"/>
                <a:gd name="T6" fmla="*/ 46 w 135"/>
                <a:gd name="T7" fmla="*/ 53 h 174"/>
                <a:gd name="T8" fmla="*/ 48 w 135"/>
                <a:gd name="T9" fmla="*/ 63 h 174"/>
                <a:gd name="T10" fmla="*/ 52 w 135"/>
                <a:gd name="T11" fmla="*/ 77 h 174"/>
                <a:gd name="T12" fmla="*/ 58 w 135"/>
                <a:gd name="T13" fmla="*/ 93 h 174"/>
                <a:gd name="T14" fmla="*/ 64 w 135"/>
                <a:gd name="T15" fmla="*/ 104 h 174"/>
                <a:gd name="T16" fmla="*/ 69 w 135"/>
                <a:gd name="T17" fmla="*/ 109 h 174"/>
                <a:gd name="T18" fmla="*/ 76 w 135"/>
                <a:gd name="T19" fmla="*/ 121 h 174"/>
                <a:gd name="T20" fmla="*/ 84 w 135"/>
                <a:gd name="T21" fmla="*/ 137 h 174"/>
                <a:gd name="T22" fmla="*/ 89 w 135"/>
                <a:gd name="T23" fmla="*/ 148 h 174"/>
                <a:gd name="T24" fmla="*/ 91 w 135"/>
                <a:gd name="T25" fmla="*/ 149 h 174"/>
                <a:gd name="T26" fmla="*/ 95 w 135"/>
                <a:gd name="T27" fmla="*/ 149 h 174"/>
                <a:gd name="T28" fmla="*/ 100 w 135"/>
                <a:gd name="T29" fmla="*/ 149 h 174"/>
                <a:gd name="T30" fmla="*/ 106 w 135"/>
                <a:gd name="T31" fmla="*/ 149 h 174"/>
                <a:gd name="T32" fmla="*/ 111 w 135"/>
                <a:gd name="T33" fmla="*/ 150 h 174"/>
                <a:gd name="T34" fmla="*/ 118 w 135"/>
                <a:gd name="T35" fmla="*/ 154 h 174"/>
                <a:gd name="T36" fmla="*/ 126 w 135"/>
                <a:gd name="T37" fmla="*/ 159 h 174"/>
                <a:gd name="T38" fmla="*/ 132 w 135"/>
                <a:gd name="T39" fmla="*/ 164 h 174"/>
                <a:gd name="T40" fmla="*/ 134 w 135"/>
                <a:gd name="T41" fmla="*/ 168 h 174"/>
                <a:gd name="T42" fmla="*/ 129 w 135"/>
                <a:gd name="T43" fmla="*/ 171 h 174"/>
                <a:gd name="T44" fmla="*/ 121 w 135"/>
                <a:gd name="T45" fmla="*/ 173 h 174"/>
                <a:gd name="T46" fmla="*/ 110 w 135"/>
                <a:gd name="T47" fmla="*/ 172 h 174"/>
                <a:gd name="T48" fmla="*/ 102 w 135"/>
                <a:gd name="T49" fmla="*/ 170 h 174"/>
                <a:gd name="T50" fmla="*/ 96 w 135"/>
                <a:gd name="T51" fmla="*/ 168 h 174"/>
                <a:gd name="T52" fmla="*/ 92 w 135"/>
                <a:gd name="T53" fmla="*/ 167 h 174"/>
                <a:gd name="T54" fmla="*/ 90 w 135"/>
                <a:gd name="T55" fmla="*/ 167 h 174"/>
                <a:gd name="T56" fmla="*/ 87 w 135"/>
                <a:gd name="T57" fmla="*/ 167 h 174"/>
                <a:gd name="T58" fmla="*/ 75 w 135"/>
                <a:gd name="T59" fmla="*/ 157 h 174"/>
                <a:gd name="T60" fmla="*/ 61 w 135"/>
                <a:gd name="T61" fmla="*/ 143 h 174"/>
                <a:gd name="T62" fmla="*/ 48 w 135"/>
                <a:gd name="T63" fmla="*/ 130 h 174"/>
                <a:gd name="T64" fmla="*/ 40 w 135"/>
                <a:gd name="T65" fmla="*/ 121 h 174"/>
                <a:gd name="T66" fmla="*/ 29 w 135"/>
                <a:gd name="T67" fmla="*/ 109 h 174"/>
                <a:gd name="T68" fmla="*/ 19 w 135"/>
                <a:gd name="T69" fmla="*/ 95 h 174"/>
                <a:gd name="T70" fmla="*/ 10 w 135"/>
                <a:gd name="T71" fmla="*/ 79 h 174"/>
                <a:gd name="T72" fmla="*/ 5 w 135"/>
                <a:gd name="T73" fmla="*/ 63 h 174"/>
                <a:gd name="T74" fmla="*/ 2 w 135"/>
                <a:gd name="T75" fmla="*/ 43 h 174"/>
                <a:gd name="T76" fmla="*/ 0 w 135"/>
                <a:gd name="T77" fmla="*/ 25 h 174"/>
                <a:gd name="T78" fmla="*/ 0 w 135"/>
                <a:gd name="T79" fmla="*/ 11 h 174"/>
                <a:gd name="T80" fmla="*/ 2 w 135"/>
                <a:gd name="T81" fmla="*/ 4 h 174"/>
                <a:gd name="T82" fmla="*/ 6 w 135"/>
                <a:gd name="T83" fmla="*/ 1 h 174"/>
                <a:gd name="T84" fmla="*/ 11 w 135"/>
                <a:gd name="T85" fmla="*/ 0 h 174"/>
                <a:gd name="T86" fmla="*/ 17 w 135"/>
                <a:gd name="T87" fmla="*/ 0 h 174"/>
                <a:gd name="T88" fmla="*/ 35 w 135"/>
                <a:gd name="T89" fmla="*/ 1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74">
                  <a:moveTo>
                    <a:pt x="35" y="15"/>
                  </a:moveTo>
                  <a:lnTo>
                    <a:pt x="36" y="16"/>
                  </a:lnTo>
                  <a:lnTo>
                    <a:pt x="37" y="20"/>
                  </a:lnTo>
                  <a:lnTo>
                    <a:pt x="39" y="25"/>
                  </a:lnTo>
                  <a:lnTo>
                    <a:pt x="41" y="32"/>
                  </a:lnTo>
                  <a:lnTo>
                    <a:pt x="43" y="39"/>
                  </a:lnTo>
                  <a:lnTo>
                    <a:pt x="45" y="46"/>
                  </a:lnTo>
                  <a:lnTo>
                    <a:pt x="46" y="53"/>
                  </a:lnTo>
                  <a:lnTo>
                    <a:pt x="47" y="58"/>
                  </a:lnTo>
                  <a:lnTo>
                    <a:pt x="48" y="63"/>
                  </a:lnTo>
                  <a:lnTo>
                    <a:pt x="50" y="70"/>
                  </a:lnTo>
                  <a:lnTo>
                    <a:pt x="52" y="77"/>
                  </a:lnTo>
                  <a:lnTo>
                    <a:pt x="55" y="85"/>
                  </a:lnTo>
                  <a:lnTo>
                    <a:pt x="58" y="93"/>
                  </a:lnTo>
                  <a:lnTo>
                    <a:pt x="61" y="99"/>
                  </a:lnTo>
                  <a:lnTo>
                    <a:pt x="64" y="104"/>
                  </a:lnTo>
                  <a:lnTo>
                    <a:pt x="66" y="106"/>
                  </a:lnTo>
                  <a:lnTo>
                    <a:pt x="69" y="109"/>
                  </a:lnTo>
                  <a:lnTo>
                    <a:pt x="72" y="114"/>
                  </a:lnTo>
                  <a:lnTo>
                    <a:pt x="76" y="121"/>
                  </a:lnTo>
                  <a:lnTo>
                    <a:pt x="81" y="129"/>
                  </a:lnTo>
                  <a:lnTo>
                    <a:pt x="84" y="137"/>
                  </a:lnTo>
                  <a:lnTo>
                    <a:pt x="87" y="143"/>
                  </a:lnTo>
                  <a:lnTo>
                    <a:pt x="89" y="148"/>
                  </a:lnTo>
                  <a:lnTo>
                    <a:pt x="90" y="149"/>
                  </a:lnTo>
                  <a:lnTo>
                    <a:pt x="91" y="149"/>
                  </a:lnTo>
                  <a:lnTo>
                    <a:pt x="93" y="149"/>
                  </a:lnTo>
                  <a:lnTo>
                    <a:pt x="95" y="149"/>
                  </a:lnTo>
                  <a:lnTo>
                    <a:pt x="98" y="149"/>
                  </a:lnTo>
                  <a:lnTo>
                    <a:pt x="100" y="149"/>
                  </a:lnTo>
                  <a:lnTo>
                    <a:pt x="104" y="148"/>
                  </a:lnTo>
                  <a:lnTo>
                    <a:pt x="106" y="149"/>
                  </a:lnTo>
                  <a:lnTo>
                    <a:pt x="109" y="149"/>
                  </a:lnTo>
                  <a:lnTo>
                    <a:pt x="111" y="150"/>
                  </a:lnTo>
                  <a:lnTo>
                    <a:pt x="115" y="151"/>
                  </a:lnTo>
                  <a:lnTo>
                    <a:pt x="118" y="154"/>
                  </a:lnTo>
                  <a:lnTo>
                    <a:pt x="122" y="156"/>
                  </a:lnTo>
                  <a:lnTo>
                    <a:pt x="126" y="159"/>
                  </a:lnTo>
                  <a:lnTo>
                    <a:pt x="129" y="161"/>
                  </a:lnTo>
                  <a:lnTo>
                    <a:pt x="132" y="164"/>
                  </a:lnTo>
                  <a:lnTo>
                    <a:pt x="134" y="167"/>
                  </a:lnTo>
                  <a:lnTo>
                    <a:pt x="134" y="168"/>
                  </a:lnTo>
                  <a:lnTo>
                    <a:pt x="132" y="169"/>
                  </a:lnTo>
                  <a:lnTo>
                    <a:pt x="129" y="171"/>
                  </a:lnTo>
                  <a:lnTo>
                    <a:pt x="125" y="172"/>
                  </a:lnTo>
                  <a:lnTo>
                    <a:pt x="121" y="173"/>
                  </a:lnTo>
                  <a:lnTo>
                    <a:pt x="116" y="173"/>
                  </a:lnTo>
                  <a:lnTo>
                    <a:pt x="110" y="172"/>
                  </a:lnTo>
                  <a:lnTo>
                    <a:pt x="106" y="172"/>
                  </a:lnTo>
                  <a:lnTo>
                    <a:pt x="102" y="170"/>
                  </a:lnTo>
                  <a:lnTo>
                    <a:pt x="99" y="169"/>
                  </a:lnTo>
                  <a:lnTo>
                    <a:pt x="96" y="168"/>
                  </a:lnTo>
                  <a:lnTo>
                    <a:pt x="93" y="168"/>
                  </a:lnTo>
                  <a:lnTo>
                    <a:pt x="92" y="167"/>
                  </a:lnTo>
                  <a:lnTo>
                    <a:pt x="91" y="167"/>
                  </a:lnTo>
                  <a:lnTo>
                    <a:pt x="90" y="167"/>
                  </a:lnTo>
                  <a:lnTo>
                    <a:pt x="88" y="168"/>
                  </a:lnTo>
                  <a:lnTo>
                    <a:pt x="87" y="167"/>
                  </a:lnTo>
                  <a:lnTo>
                    <a:pt x="81" y="163"/>
                  </a:lnTo>
                  <a:lnTo>
                    <a:pt x="75" y="157"/>
                  </a:lnTo>
                  <a:lnTo>
                    <a:pt x="69" y="150"/>
                  </a:lnTo>
                  <a:lnTo>
                    <a:pt x="61" y="143"/>
                  </a:lnTo>
                  <a:lnTo>
                    <a:pt x="54" y="136"/>
                  </a:lnTo>
                  <a:lnTo>
                    <a:pt x="48" y="130"/>
                  </a:lnTo>
                  <a:lnTo>
                    <a:pt x="44" y="125"/>
                  </a:lnTo>
                  <a:lnTo>
                    <a:pt x="40" y="121"/>
                  </a:lnTo>
                  <a:lnTo>
                    <a:pt x="35" y="115"/>
                  </a:lnTo>
                  <a:lnTo>
                    <a:pt x="29" y="109"/>
                  </a:lnTo>
                  <a:lnTo>
                    <a:pt x="24" y="102"/>
                  </a:lnTo>
                  <a:lnTo>
                    <a:pt x="19" y="95"/>
                  </a:lnTo>
                  <a:lnTo>
                    <a:pt x="14" y="87"/>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17" name="Freeform 313"/>
            <p:cNvSpPr>
              <a:spLocks/>
            </p:cNvSpPr>
            <p:nvPr/>
          </p:nvSpPr>
          <p:spPr bwMode="auto">
            <a:xfrm>
              <a:off x="3557" y="1258"/>
              <a:ext cx="192" cy="92"/>
            </a:xfrm>
            <a:custGeom>
              <a:avLst/>
              <a:gdLst>
                <a:gd name="T0" fmla="*/ 0 w 192"/>
                <a:gd name="T1" fmla="*/ 0 h 92"/>
                <a:gd name="T2" fmla="*/ 0 w 192"/>
                <a:gd name="T3" fmla="*/ 50 h 92"/>
                <a:gd name="T4" fmla="*/ 191 w 192"/>
                <a:gd name="T5" fmla="*/ 91 h 92"/>
                <a:gd name="T6" fmla="*/ 191 w 192"/>
                <a:gd name="T7" fmla="*/ 40 h 92"/>
                <a:gd name="T8" fmla="*/ 0 w 192"/>
                <a:gd name="T9" fmla="*/ 0 h 92"/>
              </a:gdLst>
              <a:ahLst/>
              <a:cxnLst>
                <a:cxn ang="0">
                  <a:pos x="T0" y="T1"/>
                </a:cxn>
                <a:cxn ang="0">
                  <a:pos x="T2" y="T3"/>
                </a:cxn>
                <a:cxn ang="0">
                  <a:pos x="T4" y="T5"/>
                </a:cxn>
                <a:cxn ang="0">
                  <a:pos x="T6" y="T7"/>
                </a:cxn>
                <a:cxn ang="0">
                  <a:pos x="T8" y="T9"/>
                </a:cxn>
              </a:cxnLst>
              <a:rect l="0" t="0" r="r" b="b"/>
              <a:pathLst>
                <a:path w="192" h="92">
                  <a:moveTo>
                    <a:pt x="0" y="0"/>
                  </a:moveTo>
                  <a:lnTo>
                    <a:pt x="0" y="50"/>
                  </a:lnTo>
                  <a:lnTo>
                    <a:pt x="191" y="91"/>
                  </a:lnTo>
                  <a:lnTo>
                    <a:pt x="191" y="40"/>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18" name="Freeform 314"/>
            <p:cNvSpPr>
              <a:spLocks/>
            </p:cNvSpPr>
            <p:nvPr/>
          </p:nvSpPr>
          <p:spPr bwMode="auto">
            <a:xfrm>
              <a:off x="3748" y="1251"/>
              <a:ext cx="60" cy="99"/>
            </a:xfrm>
            <a:custGeom>
              <a:avLst/>
              <a:gdLst>
                <a:gd name="T0" fmla="*/ 0 w 60"/>
                <a:gd name="T1" fmla="*/ 47 h 99"/>
                <a:gd name="T2" fmla="*/ 0 w 60"/>
                <a:gd name="T3" fmla="*/ 98 h 99"/>
                <a:gd name="T4" fmla="*/ 59 w 60"/>
                <a:gd name="T5" fmla="*/ 43 h 99"/>
                <a:gd name="T6" fmla="*/ 59 w 60"/>
                <a:gd name="T7" fmla="*/ 0 h 99"/>
                <a:gd name="T8" fmla="*/ 0 w 60"/>
                <a:gd name="T9" fmla="*/ 47 h 99"/>
              </a:gdLst>
              <a:ahLst/>
              <a:cxnLst>
                <a:cxn ang="0">
                  <a:pos x="T0" y="T1"/>
                </a:cxn>
                <a:cxn ang="0">
                  <a:pos x="T2" y="T3"/>
                </a:cxn>
                <a:cxn ang="0">
                  <a:pos x="T4" y="T5"/>
                </a:cxn>
                <a:cxn ang="0">
                  <a:pos x="T6" y="T7"/>
                </a:cxn>
                <a:cxn ang="0">
                  <a:pos x="T8" y="T9"/>
                </a:cxn>
              </a:cxnLst>
              <a:rect l="0" t="0" r="r" b="b"/>
              <a:pathLst>
                <a:path w="60" h="99">
                  <a:moveTo>
                    <a:pt x="0" y="47"/>
                  </a:moveTo>
                  <a:lnTo>
                    <a:pt x="0" y="98"/>
                  </a:lnTo>
                  <a:lnTo>
                    <a:pt x="59" y="43"/>
                  </a:lnTo>
                  <a:lnTo>
                    <a:pt x="59" y="0"/>
                  </a:lnTo>
                  <a:lnTo>
                    <a:pt x="0" y="4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19" name="Freeform 315"/>
            <p:cNvSpPr>
              <a:spLocks/>
            </p:cNvSpPr>
            <p:nvPr/>
          </p:nvSpPr>
          <p:spPr bwMode="auto">
            <a:xfrm>
              <a:off x="3557" y="1212"/>
              <a:ext cx="250" cy="87"/>
            </a:xfrm>
            <a:custGeom>
              <a:avLst/>
              <a:gdLst>
                <a:gd name="T0" fmla="*/ 79 w 250"/>
                <a:gd name="T1" fmla="*/ 0 h 87"/>
                <a:gd name="T2" fmla="*/ 0 w 250"/>
                <a:gd name="T3" fmla="*/ 45 h 87"/>
                <a:gd name="T4" fmla="*/ 191 w 250"/>
                <a:gd name="T5" fmla="*/ 86 h 87"/>
                <a:gd name="T6" fmla="*/ 249 w 250"/>
                <a:gd name="T7" fmla="*/ 39 h 87"/>
                <a:gd name="T8" fmla="*/ 79 w 250"/>
                <a:gd name="T9" fmla="*/ 0 h 87"/>
              </a:gdLst>
              <a:ahLst/>
              <a:cxnLst>
                <a:cxn ang="0">
                  <a:pos x="T0" y="T1"/>
                </a:cxn>
                <a:cxn ang="0">
                  <a:pos x="T2" y="T3"/>
                </a:cxn>
                <a:cxn ang="0">
                  <a:pos x="T4" y="T5"/>
                </a:cxn>
                <a:cxn ang="0">
                  <a:pos x="T6" y="T7"/>
                </a:cxn>
                <a:cxn ang="0">
                  <a:pos x="T8" y="T9"/>
                </a:cxn>
              </a:cxnLst>
              <a:rect l="0" t="0" r="r" b="b"/>
              <a:pathLst>
                <a:path w="250" h="87">
                  <a:moveTo>
                    <a:pt x="79" y="0"/>
                  </a:moveTo>
                  <a:lnTo>
                    <a:pt x="0" y="45"/>
                  </a:lnTo>
                  <a:lnTo>
                    <a:pt x="191" y="86"/>
                  </a:lnTo>
                  <a:lnTo>
                    <a:pt x="249" y="39"/>
                  </a:lnTo>
                  <a:lnTo>
                    <a:pt x="79"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20" name="Freeform 316"/>
            <p:cNvSpPr>
              <a:spLocks/>
            </p:cNvSpPr>
            <p:nvPr/>
          </p:nvSpPr>
          <p:spPr bwMode="auto">
            <a:xfrm>
              <a:off x="3591" y="1093"/>
              <a:ext cx="31" cy="134"/>
            </a:xfrm>
            <a:custGeom>
              <a:avLst/>
              <a:gdLst>
                <a:gd name="T0" fmla="*/ 30 w 31"/>
                <a:gd name="T1" fmla="*/ 0 h 134"/>
                <a:gd name="T2" fmla="*/ 29 w 31"/>
                <a:gd name="T3" fmla="*/ 0 h 134"/>
                <a:gd name="T4" fmla="*/ 27 w 31"/>
                <a:gd name="T5" fmla="*/ 3 h 134"/>
                <a:gd name="T6" fmla="*/ 24 w 31"/>
                <a:gd name="T7" fmla="*/ 6 h 134"/>
                <a:gd name="T8" fmla="*/ 21 w 31"/>
                <a:gd name="T9" fmla="*/ 12 h 134"/>
                <a:gd name="T10" fmla="*/ 17 w 31"/>
                <a:gd name="T11" fmla="*/ 21 h 134"/>
                <a:gd name="T12" fmla="*/ 13 w 31"/>
                <a:gd name="T13" fmla="*/ 31 h 134"/>
                <a:gd name="T14" fmla="*/ 9 w 31"/>
                <a:gd name="T15" fmla="*/ 44 h 134"/>
                <a:gd name="T16" fmla="*/ 6 w 31"/>
                <a:gd name="T17" fmla="*/ 60 h 134"/>
                <a:gd name="T18" fmla="*/ 2 w 31"/>
                <a:gd name="T19" fmla="*/ 76 h 134"/>
                <a:gd name="T20" fmla="*/ 0 w 31"/>
                <a:gd name="T21" fmla="*/ 91 h 134"/>
                <a:gd name="T22" fmla="*/ 0 w 31"/>
                <a:gd name="T23" fmla="*/ 104 h 134"/>
                <a:gd name="T24" fmla="*/ 0 w 31"/>
                <a:gd name="T25" fmla="*/ 114 h 134"/>
                <a:gd name="T26" fmla="*/ 0 w 31"/>
                <a:gd name="T27" fmla="*/ 122 h 134"/>
                <a:gd name="T28" fmla="*/ 1 w 31"/>
                <a:gd name="T29" fmla="*/ 128 h 134"/>
                <a:gd name="T30" fmla="*/ 2 w 31"/>
                <a:gd name="T31" fmla="*/ 132 h 134"/>
                <a:gd name="T32" fmla="*/ 2 w 31"/>
                <a:gd name="T33" fmla="*/ 133 h 134"/>
                <a:gd name="T34" fmla="*/ 30 w 31"/>
                <a:gd name="T35"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134">
                  <a:moveTo>
                    <a:pt x="30" y="0"/>
                  </a:moveTo>
                  <a:lnTo>
                    <a:pt x="29" y="0"/>
                  </a:lnTo>
                  <a:lnTo>
                    <a:pt x="27" y="3"/>
                  </a:lnTo>
                  <a:lnTo>
                    <a:pt x="24" y="6"/>
                  </a:lnTo>
                  <a:lnTo>
                    <a:pt x="21" y="12"/>
                  </a:lnTo>
                  <a:lnTo>
                    <a:pt x="17" y="21"/>
                  </a:lnTo>
                  <a:lnTo>
                    <a:pt x="13" y="31"/>
                  </a:lnTo>
                  <a:lnTo>
                    <a:pt x="9" y="44"/>
                  </a:lnTo>
                  <a:lnTo>
                    <a:pt x="6" y="60"/>
                  </a:lnTo>
                  <a:lnTo>
                    <a:pt x="2" y="76"/>
                  </a:lnTo>
                  <a:lnTo>
                    <a:pt x="0" y="91"/>
                  </a:lnTo>
                  <a:lnTo>
                    <a:pt x="0" y="104"/>
                  </a:lnTo>
                  <a:lnTo>
                    <a:pt x="0" y="114"/>
                  </a:lnTo>
                  <a:lnTo>
                    <a:pt x="0" y="122"/>
                  </a:lnTo>
                  <a:lnTo>
                    <a:pt x="1" y="128"/>
                  </a:lnTo>
                  <a:lnTo>
                    <a:pt x="2" y="132"/>
                  </a:lnTo>
                  <a:lnTo>
                    <a:pt x="2" y="133"/>
                  </a:lnTo>
                  <a:lnTo>
                    <a:pt x="3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21" name="Freeform 317"/>
            <p:cNvSpPr>
              <a:spLocks/>
            </p:cNvSpPr>
            <p:nvPr/>
          </p:nvSpPr>
          <p:spPr bwMode="auto">
            <a:xfrm>
              <a:off x="3620" y="1156"/>
              <a:ext cx="117" cy="117"/>
            </a:xfrm>
            <a:custGeom>
              <a:avLst/>
              <a:gdLst>
                <a:gd name="T0" fmla="*/ 58 w 117"/>
                <a:gd name="T1" fmla="*/ 116 h 117"/>
                <a:gd name="T2" fmla="*/ 69 w 117"/>
                <a:gd name="T3" fmla="*/ 116 h 117"/>
                <a:gd name="T4" fmla="*/ 81 w 117"/>
                <a:gd name="T5" fmla="*/ 113 h 117"/>
                <a:gd name="T6" fmla="*/ 90 w 117"/>
                <a:gd name="T7" fmla="*/ 109 h 117"/>
                <a:gd name="T8" fmla="*/ 98 w 117"/>
                <a:gd name="T9" fmla="*/ 102 h 117"/>
                <a:gd name="T10" fmla="*/ 105 w 117"/>
                <a:gd name="T11" fmla="*/ 94 h 117"/>
                <a:gd name="T12" fmla="*/ 111 w 117"/>
                <a:gd name="T13" fmla="*/ 85 h 117"/>
                <a:gd name="T14" fmla="*/ 115 w 117"/>
                <a:gd name="T15" fmla="*/ 74 h 117"/>
                <a:gd name="T16" fmla="*/ 116 w 117"/>
                <a:gd name="T17" fmla="*/ 63 h 117"/>
                <a:gd name="T18" fmla="*/ 115 w 117"/>
                <a:gd name="T19" fmla="*/ 51 h 117"/>
                <a:gd name="T20" fmla="*/ 111 w 117"/>
                <a:gd name="T21" fmla="*/ 40 h 117"/>
                <a:gd name="T22" fmla="*/ 105 w 117"/>
                <a:gd name="T23" fmla="*/ 29 h 117"/>
                <a:gd name="T24" fmla="*/ 98 w 117"/>
                <a:gd name="T25" fmla="*/ 20 h 117"/>
                <a:gd name="T26" fmla="*/ 90 w 117"/>
                <a:gd name="T27" fmla="*/ 12 h 117"/>
                <a:gd name="T28" fmla="*/ 81 w 117"/>
                <a:gd name="T29" fmla="*/ 6 h 117"/>
                <a:gd name="T30" fmla="*/ 69 w 117"/>
                <a:gd name="T31" fmla="*/ 2 h 117"/>
                <a:gd name="T32" fmla="*/ 58 w 117"/>
                <a:gd name="T33" fmla="*/ 0 h 117"/>
                <a:gd name="T34" fmla="*/ 46 w 117"/>
                <a:gd name="T35" fmla="*/ 0 h 117"/>
                <a:gd name="T36" fmla="*/ 35 w 117"/>
                <a:gd name="T37" fmla="*/ 2 h 117"/>
                <a:gd name="T38" fmla="*/ 25 w 117"/>
                <a:gd name="T39" fmla="*/ 6 h 117"/>
                <a:gd name="T40" fmla="*/ 17 w 117"/>
                <a:gd name="T41" fmla="*/ 13 h 117"/>
                <a:gd name="T42" fmla="*/ 10 w 117"/>
                <a:gd name="T43" fmla="*/ 21 h 117"/>
                <a:gd name="T44" fmla="*/ 5 w 117"/>
                <a:gd name="T45" fmla="*/ 30 h 117"/>
                <a:gd name="T46" fmla="*/ 1 w 117"/>
                <a:gd name="T47" fmla="*/ 41 h 117"/>
                <a:gd name="T48" fmla="*/ 0 w 117"/>
                <a:gd name="T49" fmla="*/ 52 h 117"/>
                <a:gd name="T50" fmla="*/ 1 w 117"/>
                <a:gd name="T51" fmla="*/ 64 h 117"/>
                <a:gd name="T52" fmla="*/ 5 w 117"/>
                <a:gd name="T53" fmla="*/ 75 h 117"/>
                <a:gd name="T54" fmla="*/ 10 w 117"/>
                <a:gd name="T55" fmla="*/ 86 h 117"/>
                <a:gd name="T56" fmla="*/ 17 w 117"/>
                <a:gd name="T57" fmla="*/ 95 h 117"/>
                <a:gd name="T58" fmla="*/ 25 w 117"/>
                <a:gd name="T59" fmla="*/ 103 h 117"/>
                <a:gd name="T60" fmla="*/ 35 w 117"/>
                <a:gd name="T61" fmla="*/ 109 h 117"/>
                <a:gd name="T62" fmla="*/ 46 w 117"/>
                <a:gd name="T63" fmla="*/ 113 h 117"/>
                <a:gd name="T64" fmla="*/ 58 w 117"/>
                <a:gd name="T65" fmla="*/ 1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22" name="Freeform 318"/>
            <p:cNvSpPr>
              <a:spLocks/>
            </p:cNvSpPr>
            <p:nvPr/>
          </p:nvSpPr>
          <p:spPr bwMode="auto">
            <a:xfrm>
              <a:off x="3588" y="1078"/>
              <a:ext cx="164" cy="191"/>
            </a:xfrm>
            <a:custGeom>
              <a:avLst/>
              <a:gdLst>
                <a:gd name="T0" fmla="*/ 124 w 164"/>
                <a:gd name="T1" fmla="*/ 47 h 191"/>
                <a:gd name="T2" fmla="*/ 73 w 164"/>
                <a:gd name="T3" fmla="*/ 11 h 191"/>
                <a:gd name="T4" fmla="*/ 35 w 164"/>
                <a:gd name="T5" fmla="*/ 0 h 191"/>
                <a:gd name="T6" fmla="*/ 0 w 164"/>
                <a:gd name="T7" fmla="*/ 178 h 191"/>
                <a:gd name="T8" fmla="*/ 38 w 164"/>
                <a:gd name="T9" fmla="*/ 190 h 191"/>
                <a:gd name="T10" fmla="*/ 98 w 164"/>
                <a:gd name="T11" fmla="*/ 174 h 191"/>
                <a:gd name="T12" fmla="*/ 138 w 164"/>
                <a:gd name="T13" fmla="*/ 185 h 191"/>
                <a:gd name="T14" fmla="*/ 163 w 164"/>
                <a:gd name="T15" fmla="*/ 60 h 191"/>
                <a:gd name="T16" fmla="*/ 124 w 164"/>
                <a:gd name="T17" fmla="*/ 4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91">
                  <a:moveTo>
                    <a:pt x="124" y="47"/>
                  </a:moveTo>
                  <a:lnTo>
                    <a:pt x="73" y="11"/>
                  </a:lnTo>
                  <a:lnTo>
                    <a:pt x="35" y="0"/>
                  </a:lnTo>
                  <a:lnTo>
                    <a:pt x="0" y="178"/>
                  </a:lnTo>
                  <a:lnTo>
                    <a:pt x="38" y="190"/>
                  </a:lnTo>
                  <a:lnTo>
                    <a:pt x="98" y="174"/>
                  </a:lnTo>
                  <a:lnTo>
                    <a:pt x="138" y="185"/>
                  </a:lnTo>
                  <a:lnTo>
                    <a:pt x="163" y="60"/>
                  </a:lnTo>
                  <a:lnTo>
                    <a:pt x="124" y="4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23" name="Freeform 319"/>
            <p:cNvSpPr>
              <a:spLocks/>
            </p:cNvSpPr>
            <p:nvPr/>
          </p:nvSpPr>
          <p:spPr bwMode="auto">
            <a:xfrm>
              <a:off x="3726" y="1125"/>
              <a:ext cx="60" cy="139"/>
            </a:xfrm>
            <a:custGeom>
              <a:avLst/>
              <a:gdLst>
                <a:gd name="T0" fmla="*/ 24 w 60"/>
                <a:gd name="T1" fmla="*/ 13 h 139"/>
                <a:gd name="T2" fmla="*/ 0 w 60"/>
                <a:gd name="T3" fmla="*/ 138 h 139"/>
                <a:gd name="T4" fmla="*/ 40 w 60"/>
                <a:gd name="T5" fmla="*/ 109 h 139"/>
                <a:gd name="T6" fmla="*/ 59 w 60"/>
                <a:gd name="T7" fmla="*/ 0 h 139"/>
                <a:gd name="T8" fmla="*/ 24 w 60"/>
                <a:gd name="T9" fmla="*/ 13 h 139"/>
              </a:gdLst>
              <a:ahLst/>
              <a:cxnLst>
                <a:cxn ang="0">
                  <a:pos x="T0" y="T1"/>
                </a:cxn>
                <a:cxn ang="0">
                  <a:pos x="T2" y="T3"/>
                </a:cxn>
                <a:cxn ang="0">
                  <a:pos x="T4" y="T5"/>
                </a:cxn>
                <a:cxn ang="0">
                  <a:pos x="T6" y="T7"/>
                </a:cxn>
                <a:cxn ang="0">
                  <a:pos x="T8" y="T9"/>
                </a:cxn>
              </a:cxnLst>
              <a:rect l="0" t="0" r="r" b="b"/>
              <a:pathLst>
                <a:path w="60" h="139">
                  <a:moveTo>
                    <a:pt x="24" y="13"/>
                  </a:moveTo>
                  <a:lnTo>
                    <a:pt x="0" y="138"/>
                  </a:lnTo>
                  <a:lnTo>
                    <a:pt x="40" y="109"/>
                  </a:lnTo>
                  <a:lnTo>
                    <a:pt x="59" y="0"/>
                  </a:lnTo>
                  <a:lnTo>
                    <a:pt x="24" y="13"/>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24" name="Freeform 320"/>
            <p:cNvSpPr>
              <a:spLocks/>
            </p:cNvSpPr>
            <p:nvPr/>
          </p:nvSpPr>
          <p:spPr bwMode="auto">
            <a:xfrm>
              <a:off x="3688" y="1135"/>
              <a:ext cx="54" cy="123"/>
            </a:xfrm>
            <a:custGeom>
              <a:avLst/>
              <a:gdLst>
                <a:gd name="T0" fmla="*/ 53 w 54"/>
                <a:gd name="T1" fmla="*/ 7 h 123"/>
                <a:gd name="T2" fmla="*/ 24 w 54"/>
                <a:gd name="T3" fmla="*/ 0 h 123"/>
                <a:gd name="T4" fmla="*/ 0 w 54"/>
                <a:gd name="T5" fmla="*/ 111 h 123"/>
                <a:gd name="T6" fmla="*/ 32 w 54"/>
                <a:gd name="T7" fmla="*/ 122 h 123"/>
                <a:gd name="T8" fmla="*/ 53 w 54"/>
                <a:gd name="T9" fmla="*/ 7 h 123"/>
              </a:gdLst>
              <a:ahLst/>
              <a:cxnLst>
                <a:cxn ang="0">
                  <a:pos x="T0" y="T1"/>
                </a:cxn>
                <a:cxn ang="0">
                  <a:pos x="T2" y="T3"/>
                </a:cxn>
                <a:cxn ang="0">
                  <a:pos x="T4" y="T5"/>
                </a:cxn>
                <a:cxn ang="0">
                  <a:pos x="T6" y="T7"/>
                </a:cxn>
                <a:cxn ang="0">
                  <a:pos x="T8" y="T9"/>
                </a:cxn>
              </a:cxnLst>
              <a:rect l="0" t="0" r="r" b="b"/>
              <a:pathLst>
                <a:path w="54" h="123">
                  <a:moveTo>
                    <a:pt x="53" y="7"/>
                  </a:moveTo>
                  <a:lnTo>
                    <a:pt x="24" y="0"/>
                  </a:lnTo>
                  <a:lnTo>
                    <a:pt x="0" y="111"/>
                  </a:lnTo>
                  <a:lnTo>
                    <a:pt x="32" y="122"/>
                  </a:lnTo>
                  <a:lnTo>
                    <a:pt x="53"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25" name="Freeform 321"/>
            <p:cNvSpPr>
              <a:spLocks/>
            </p:cNvSpPr>
            <p:nvPr/>
          </p:nvSpPr>
          <p:spPr bwMode="auto">
            <a:xfrm>
              <a:off x="3627" y="1099"/>
              <a:ext cx="79" cy="160"/>
            </a:xfrm>
            <a:custGeom>
              <a:avLst/>
              <a:gdLst>
                <a:gd name="T0" fmla="*/ 78 w 79"/>
                <a:gd name="T1" fmla="*/ 30 h 160"/>
                <a:gd name="T2" fmla="*/ 35 w 79"/>
                <a:gd name="T3" fmla="*/ 0 h 160"/>
                <a:gd name="T4" fmla="*/ 0 w 79"/>
                <a:gd name="T5" fmla="*/ 159 h 160"/>
                <a:gd name="T6" fmla="*/ 54 w 79"/>
                <a:gd name="T7" fmla="*/ 146 h 160"/>
                <a:gd name="T8" fmla="*/ 78 w 79"/>
                <a:gd name="T9" fmla="*/ 30 h 160"/>
              </a:gdLst>
              <a:ahLst/>
              <a:cxnLst>
                <a:cxn ang="0">
                  <a:pos x="T0" y="T1"/>
                </a:cxn>
                <a:cxn ang="0">
                  <a:pos x="T2" y="T3"/>
                </a:cxn>
                <a:cxn ang="0">
                  <a:pos x="T4" y="T5"/>
                </a:cxn>
                <a:cxn ang="0">
                  <a:pos x="T6" y="T7"/>
                </a:cxn>
                <a:cxn ang="0">
                  <a:pos x="T8" y="T9"/>
                </a:cxn>
              </a:cxnLst>
              <a:rect l="0" t="0" r="r" b="b"/>
              <a:pathLst>
                <a:path w="79" h="160">
                  <a:moveTo>
                    <a:pt x="78" y="30"/>
                  </a:moveTo>
                  <a:lnTo>
                    <a:pt x="35" y="0"/>
                  </a:lnTo>
                  <a:lnTo>
                    <a:pt x="0" y="159"/>
                  </a:lnTo>
                  <a:lnTo>
                    <a:pt x="54" y="146"/>
                  </a:lnTo>
                  <a:lnTo>
                    <a:pt x="78" y="3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26" name="Freeform 322"/>
            <p:cNvSpPr>
              <a:spLocks/>
            </p:cNvSpPr>
            <p:nvPr/>
          </p:nvSpPr>
          <p:spPr bwMode="auto">
            <a:xfrm>
              <a:off x="3594" y="1086"/>
              <a:ext cx="60" cy="172"/>
            </a:xfrm>
            <a:custGeom>
              <a:avLst/>
              <a:gdLst>
                <a:gd name="T0" fmla="*/ 59 w 60"/>
                <a:gd name="T1" fmla="*/ 7 h 172"/>
                <a:gd name="T2" fmla="*/ 32 w 60"/>
                <a:gd name="T3" fmla="*/ 0 h 172"/>
                <a:gd name="T4" fmla="*/ 0 w 60"/>
                <a:gd name="T5" fmla="*/ 163 h 172"/>
                <a:gd name="T6" fmla="*/ 26 w 60"/>
                <a:gd name="T7" fmla="*/ 171 h 172"/>
                <a:gd name="T8" fmla="*/ 59 w 60"/>
                <a:gd name="T9" fmla="*/ 7 h 172"/>
              </a:gdLst>
              <a:ahLst/>
              <a:cxnLst>
                <a:cxn ang="0">
                  <a:pos x="T0" y="T1"/>
                </a:cxn>
                <a:cxn ang="0">
                  <a:pos x="T2" y="T3"/>
                </a:cxn>
                <a:cxn ang="0">
                  <a:pos x="T4" y="T5"/>
                </a:cxn>
                <a:cxn ang="0">
                  <a:pos x="T6" y="T7"/>
                </a:cxn>
                <a:cxn ang="0">
                  <a:pos x="T8" y="T9"/>
                </a:cxn>
              </a:cxnLst>
              <a:rect l="0" t="0" r="r" b="b"/>
              <a:pathLst>
                <a:path w="60" h="172">
                  <a:moveTo>
                    <a:pt x="59" y="7"/>
                  </a:moveTo>
                  <a:lnTo>
                    <a:pt x="32" y="0"/>
                  </a:lnTo>
                  <a:lnTo>
                    <a:pt x="0" y="163"/>
                  </a:lnTo>
                  <a:lnTo>
                    <a:pt x="26" y="171"/>
                  </a:lnTo>
                  <a:lnTo>
                    <a:pt x="59"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27" name="Freeform 323"/>
            <p:cNvSpPr>
              <a:spLocks/>
            </p:cNvSpPr>
            <p:nvPr/>
          </p:nvSpPr>
          <p:spPr bwMode="auto">
            <a:xfrm>
              <a:off x="3624" y="1059"/>
              <a:ext cx="162" cy="79"/>
            </a:xfrm>
            <a:custGeom>
              <a:avLst/>
              <a:gdLst>
                <a:gd name="T0" fmla="*/ 0 w 162"/>
                <a:gd name="T1" fmla="*/ 18 h 79"/>
                <a:gd name="T2" fmla="*/ 41 w 162"/>
                <a:gd name="T3" fmla="*/ 0 h 79"/>
                <a:gd name="T4" fmla="*/ 74 w 162"/>
                <a:gd name="T5" fmla="*/ 11 h 79"/>
                <a:gd name="T6" fmla="*/ 115 w 162"/>
                <a:gd name="T7" fmla="*/ 49 h 79"/>
                <a:gd name="T8" fmla="*/ 161 w 162"/>
                <a:gd name="T9" fmla="*/ 66 h 79"/>
                <a:gd name="T10" fmla="*/ 126 w 162"/>
                <a:gd name="T11" fmla="*/ 78 h 79"/>
                <a:gd name="T12" fmla="*/ 88 w 162"/>
                <a:gd name="T13" fmla="*/ 66 h 79"/>
                <a:gd name="T14" fmla="*/ 38 w 162"/>
                <a:gd name="T15" fmla="*/ 29 h 79"/>
                <a:gd name="T16" fmla="*/ 0 w 162"/>
                <a:gd name="T17" fmla="*/ 1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79">
                  <a:moveTo>
                    <a:pt x="0" y="18"/>
                  </a:moveTo>
                  <a:lnTo>
                    <a:pt x="41" y="0"/>
                  </a:lnTo>
                  <a:lnTo>
                    <a:pt x="74" y="11"/>
                  </a:lnTo>
                  <a:lnTo>
                    <a:pt x="115" y="49"/>
                  </a:lnTo>
                  <a:lnTo>
                    <a:pt x="161" y="66"/>
                  </a:lnTo>
                  <a:lnTo>
                    <a:pt x="126" y="78"/>
                  </a:lnTo>
                  <a:lnTo>
                    <a:pt x="88" y="66"/>
                  </a:lnTo>
                  <a:lnTo>
                    <a:pt x="38" y="29"/>
                  </a:lnTo>
                  <a:lnTo>
                    <a:pt x="0" y="1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grpSp>
      <p:grpSp>
        <p:nvGrpSpPr>
          <p:cNvPr id="21887" name="Group 383"/>
          <p:cNvGrpSpPr>
            <a:grpSpLocks/>
          </p:cNvGrpSpPr>
          <p:nvPr/>
        </p:nvGrpSpPr>
        <p:grpSpPr bwMode="auto">
          <a:xfrm>
            <a:off x="7423151" y="1990312"/>
            <a:ext cx="1098550" cy="1277938"/>
            <a:chOff x="4747" y="938"/>
            <a:chExt cx="692" cy="805"/>
          </a:xfrm>
        </p:grpSpPr>
        <p:sp>
          <p:nvSpPr>
            <p:cNvPr id="21829" name="Freeform 325"/>
            <p:cNvSpPr>
              <a:spLocks/>
            </p:cNvSpPr>
            <p:nvPr/>
          </p:nvSpPr>
          <p:spPr bwMode="auto">
            <a:xfrm>
              <a:off x="4815" y="938"/>
              <a:ext cx="332" cy="622"/>
            </a:xfrm>
            <a:custGeom>
              <a:avLst/>
              <a:gdLst>
                <a:gd name="T0" fmla="*/ 147 w 332"/>
                <a:gd name="T1" fmla="*/ 193 h 622"/>
                <a:gd name="T2" fmla="*/ 139 w 332"/>
                <a:gd name="T3" fmla="*/ 142 h 622"/>
                <a:gd name="T4" fmla="*/ 110 w 332"/>
                <a:gd name="T5" fmla="*/ 126 h 622"/>
                <a:gd name="T6" fmla="*/ 109 w 332"/>
                <a:gd name="T7" fmla="*/ 117 h 622"/>
                <a:gd name="T8" fmla="*/ 110 w 332"/>
                <a:gd name="T9" fmla="*/ 114 h 622"/>
                <a:gd name="T10" fmla="*/ 118 w 332"/>
                <a:gd name="T11" fmla="*/ 115 h 622"/>
                <a:gd name="T12" fmla="*/ 127 w 332"/>
                <a:gd name="T13" fmla="*/ 103 h 622"/>
                <a:gd name="T14" fmla="*/ 131 w 332"/>
                <a:gd name="T15" fmla="*/ 86 h 622"/>
                <a:gd name="T16" fmla="*/ 134 w 332"/>
                <a:gd name="T17" fmla="*/ 86 h 622"/>
                <a:gd name="T18" fmla="*/ 138 w 332"/>
                <a:gd name="T19" fmla="*/ 80 h 622"/>
                <a:gd name="T20" fmla="*/ 131 w 332"/>
                <a:gd name="T21" fmla="*/ 61 h 622"/>
                <a:gd name="T22" fmla="*/ 126 w 332"/>
                <a:gd name="T23" fmla="*/ 42 h 622"/>
                <a:gd name="T24" fmla="*/ 111 w 332"/>
                <a:gd name="T25" fmla="*/ 16 h 622"/>
                <a:gd name="T26" fmla="*/ 87 w 332"/>
                <a:gd name="T27" fmla="*/ 0 h 622"/>
                <a:gd name="T28" fmla="*/ 58 w 332"/>
                <a:gd name="T29" fmla="*/ 5 h 622"/>
                <a:gd name="T30" fmla="*/ 41 w 332"/>
                <a:gd name="T31" fmla="*/ 20 h 622"/>
                <a:gd name="T32" fmla="*/ 40 w 332"/>
                <a:gd name="T33" fmla="*/ 50 h 622"/>
                <a:gd name="T34" fmla="*/ 46 w 332"/>
                <a:gd name="T35" fmla="*/ 71 h 622"/>
                <a:gd name="T36" fmla="*/ 52 w 332"/>
                <a:gd name="T37" fmla="*/ 99 h 622"/>
                <a:gd name="T38" fmla="*/ 40 w 332"/>
                <a:gd name="T39" fmla="*/ 120 h 622"/>
                <a:gd name="T40" fmla="*/ 7 w 332"/>
                <a:gd name="T41" fmla="*/ 142 h 622"/>
                <a:gd name="T42" fmla="*/ 0 w 332"/>
                <a:gd name="T43" fmla="*/ 163 h 622"/>
                <a:gd name="T44" fmla="*/ 13 w 332"/>
                <a:gd name="T45" fmla="*/ 221 h 622"/>
                <a:gd name="T46" fmla="*/ 18 w 332"/>
                <a:gd name="T47" fmla="*/ 290 h 622"/>
                <a:gd name="T48" fmla="*/ 18 w 332"/>
                <a:gd name="T49" fmla="*/ 330 h 622"/>
                <a:gd name="T50" fmla="*/ 37 w 332"/>
                <a:gd name="T51" fmla="*/ 385 h 622"/>
                <a:gd name="T52" fmla="*/ 79 w 332"/>
                <a:gd name="T53" fmla="*/ 402 h 622"/>
                <a:gd name="T54" fmla="*/ 118 w 332"/>
                <a:gd name="T55" fmla="*/ 405 h 622"/>
                <a:gd name="T56" fmla="*/ 170 w 332"/>
                <a:gd name="T57" fmla="*/ 408 h 622"/>
                <a:gd name="T58" fmla="*/ 217 w 332"/>
                <a:gd name="T59" fmla="*/ 425 h 622"/>
                <a:gd name="T60" fmla="*/ 232 w 332"/>
                <a:gd name="T61" fmla="*/ 437 h 622"/>
                <a:gd name="T62" fmla="*/ 228 w 332"/>
                <a:gd name="T63" fmla="*/ 481 h 622"/>
                <a:gd name="T64" fmla="*/ 234 w 332"/>
                <a:gd name="T65" fmla="*/ 530 h 622"/>
                <a:gd name="T66" fmla="*/ 234 w 332"/>
                <a:gd name="T67" fmla="*/ 573 h 622"/>
                <a:gd name="T68" fmla="*/ 232 w 332"/>
                <a:gd name="T69" fmla="*/ 590 h 622"/>
                <a:gd name="T70" fmla="*/ 243 w 332"/>
                <a:gd name="T71" fmla="*/ 609 h 622"/>
                <a:gd name="T72" fmla="*/ 273 w 332"/>
                <a:gd name="T73" fmla="*/ 610 h 622"/>
                <a:gd name="T74" fmla="*/ 300 w 332"/>
                <a:gd name="T75" fmla="*/ 618 h 622"/>
                <a:gd name="T76" fmla="*/ 322 w 332"/>
                <a:gd name="T77" fmla="*/ 619 h 622"/>
                <a:gd name="T78" fmla="*/ 331 w 332"/>
                <a:gd name="T79" fmla="*/ 609 h 622"/>
                <a:gd name="T80" fmla="*/ 301 w 332"/>
                <a:gd name="T81" fmla="*/ 594 h 622"/>
                <a:gd name="T82" fmla="*/ 272 w 332"/>
                <a:gd name="T83" fmla="*/ 572 h 622"/>
                <a:gd name="T84" fmla="*/ 274 w 332"/>
                <a:gd name="T85" fmla="*/ 542 h 622"/>
                <a:gd name="T86" fmla="*/ 282 w 332"/>
                <a:gd name="T87" fmla="*/ 501 h 622"/>
                <a:gd name="T88" fmla="*/ 287 w 332"/>
                <a:gd name="T89" fmla="*/ 458 h 622"/>
                <a:gd name="T90" fmla="*/ 291 w 332"/>
                <a:gd name="T91" fmla="*/ 444 h 622"/>
                <a:gd name="T92" fmla="*/ 294 w 332"/>
                <a:gd name="T93" fmla="*/ 424 h 622"/>
                <a:gd name="T94" fmla="*/ 279 w 332"/>
                <a:gd name="T95" fmla="*/ 397 h 622"/>
                <a:gd name="T96" fmla="*/ 232 w 332"/>
                <a:gd name="T97" fmla="*/ 371 h 622"/>
                <a:gd name="T98" fmla="*/ 203 w 332"/>
                <a:gd name="T99" fmla="*/ 354 h 622"/>
                <a:gd name="T100" fmla="*/ 171 w 332"/>
                <a:gd name="T101" fmla="*/ 338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2">
                  <a:moveTo>
                    <a:pt x="142" y="231"/>
                  </a:moveTo>
                  <a:lnTo>
                    <a:pt x="143" y="229"/>
                  </a:lnTo>
                  <a:lnTo>
                    <a:pt x="144" y="220"/>
                  </a:lnTo>
                  <a:lnTo>
                    <a:pt x="145" y="207"/>
                  </a:lnTo>
                  <a:lnTo>
                    <a:pt x="147" y="193"/>
                  </a:lnTo>
                  <a:lnTo>
                    <a:pt x="148" y="178"/>
                  </a:lnTo>
                  <a:lnTo>
                    <a:pt x="148" y="165"/>
                  </a:lnTo>
                  <a:lnTo>
                    <a:pt x="147" y="153"/>
                  </a:lnTo>
                  <a:lnTo>
                    <a:pt x="145" y="146"/>
                  </a:lnTo>
                  <a:lnTo>
                    <a:pt x="139" y="142"/>
                  </a:lnTo>
                  <a:lnTo>
                    <a:pt x="133" y="138"/>
                  </a:lnTo>
                  <a:lnTo>
                    <a:pt x="127" y="134"/>
                  </a:lnTo>
                  <a:lnTo>
                    <a:pt x="121" y="131"/>
                  </a:lnTo>
                  <a:lnTo>
                    <a:pt x="115" y="128"/>
                  </a:lnTo>
                  <a:lnTo>
                    <a:pt x="110" y="126"/>
                  </a:lnTo>
                  <a:lnTo>
                    <a:pt x="107" y="123"/>
                  </a:lnTo>
                  <a:lnTo>
                    <a:pt x="106" y="121"/>
                  </a:lnTo>
                  <a:lnTo>
                    <a:pt x="107" y="120"/>
                  </a:lnTo>
                  <a:lnTo>
                    <a:pt x="108" y="118"/>
                  </a:lnTo>
                  <a:lnTo>
                    <a:pt x="109" y="117"/>
                  </a:lnTo>
                  <a:lnTo>
                    <a:pt x="110" y="116"/>
                  </a:lnTo>
                  <a:lnTo>
                    <a:pt x="110" y="115"/>
                  </a:lnTo>
                  <a:lnTo>
                    <a:pt x="110" y="115"/>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3"/>
                  </a:lnTo>
                  <a:lnTo>
                    <a:pt x="128" y="99"/>
                  </a:lnTo>
                  <a:lnTo>
                    <a:pt x="129" y="95"/>
                  </a:lnTo>
                  <a:lnTo>
                    <a:pt x="130" y="92"/>
                  </a:lnTo>
                  <a:lnTo>
                    <a:pt x="131" y="88"/>
                  </a:lnTo>
                  <a:lnTo>
                    <a:pt x="131" y="86"/>
                  </a:lnTo>
                  <a:lnTo>
                    <a:pt x="131" y="86"/>
                  </a:lnTo>
                  <a:lnTo>
                    <a:pt x="131" y="86"/>
                  </a:lnTo>
                  <a:lnTo>
                    <a:pt x="132" y="86"/>
                  </a:lnTo>
                  <a:lnTo>
                    <a:pt x="133" y="86"/>
                  </a:lnTo>
                  <a:lnTo>
                    <a:pt x="134" y="86"/>
                  </a:lnTo>
                  <a:lnTo>
                    <a:pt x="135" y="86"/>
                  </a:lnTo>
                  <a:lnTo>
                    <a:pt x="136" y="85"/>
                  </a:lnTo>
                  <a:lnTo>
                    <a:pt x="137" y="84"/>
                  </a:lnTo>
                  <a:lnTo>
                    <a:pt x="138" y="83"/>
                  </a:lnTo>
                  <a:lnTo>
                    <a:pt x="138" y="80"/>
                  </a:lnTo>
                  <a:lnTo>
                    <a:pt x="137" y="77"/>
                  </a:lnTo>
                  <a:lnTo>
                    <a:pt x="136" y="74"/>
                  </a:lnTo>
                  <a:lnTo>
                    <a:pt x="134" y="69"/>
                  </a:lnTo>
                  <a:lnTo>
                    <a:pt x="133" y="65"/>
                  </a:lnTo>
                  <a:lnTo>
                    <a:pt x="131" y="61"/>
                  </a:lnTo>
                  <a:lnTo>
                    <a:pt x="130" y="57"/>
                  </a:lnTo>
                  <a:lnTo>
                    <a:pt x="129" y="55"/>
                  </a:lnTo>
                  <a:lnTo>
                    <a:pt x="128" y="51"/>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1"/>
                  </a:lnTo>
                  <a:lnTo>
                    <a:pt x="51" y="87"/>
                  </a:lnTo>
                  <a:lnTo>
                    <a:pt x="52" y="94"/>
                  </a:lnTo>
                  <a:lnTo>
                    <a:pt x="52" y="99"/>
                  </a:lnTo>
                  <a:lnTo>
                    <a:pt x="53" y="104"/>
                  </a:lnTo>
                  <a:lnTo>
                    <a:pt x="54" y="108"/>
                  </a:lnTo>
                  <a:lnTo>
                    <a:pt x="52" y="111"/>
                  </a:lnTo>
                  <a:lnTo>
                    <a:pt x="47" y="115"/>
                  </a:lnTo>
                  <a:lnTo>
                    <a:pt x="40" y="120"/>
                  </a:lnTo>
                  <a:lnTo>
                    <a:pt x="31" y="124"/>
                  </a:lnTo>
                  <a:lnTo>
                    <a:pt x="23" y="129"/>
                  </a:lnTo>
                  <a:lnTo>
                    <a:pt x="15" y="133"/>
                  </a:lnTo>
                  <a:lnTo>
                    <a:pt x="9" y="138"/>
                  </a:lnTo>
                  <a:lnTo>
                    <a:pt x="7" y="142"/>
                  </a:lnTo>
                  <a:lnTo>
                    <a:pt x="5" y="145"/>
                  </a:lnTo>
                  <a:lnTo>
                    <a:pt x="4" y="149"/>
                  </a:lnTo>
                  <a:lnTo>
                    <a:pt x="2" y="153"/>
                  </a:lnTo>
                  <a:lnTo>
                    <a:pt x="0" y="157"/>
                  </a:lnTo>
                  <a:lnTo>
                    <a:pt x="0" y="163"/>
                  </a:lnTo>
                  <a:lnTo>
                    <a:pt x="0" y="171"/>
                  </a:lnTo>
                  <a:lnTo>
                    <a:pt x="1" y="180"/>
                  </a:lnTo>
                  <a:lnTo>
                    <a:pt x="5" y="192"/>
                  </a:lnTo>
                  <a:lnTo>
                    <a:pt x="10" y="206"/>
                  </a:lnTo>
                  <a:lnTo>
                    <a:pt x="13" y="221"/>
                  </a:lnTo>
                  <a:lnTo>
                    <a:pt x="16" y="236"/>
                  </a:lnTo>
                  <a:lnTo>
                    <a:pt x="17" y="253"/>
                  </a:lnTo>
                  <a:lnTo>
                    <a:pt x="18" y="267"/>
                  </a:lnTo>
                  <a:lnTo>
                    <a:pt x="18" y="280"/>
                  </a:lnTo>
                  <a:lnTo>
                    <a:pt x="18" y="290"/>
                  </a:lnTo>
                  <a:lnTo>
                    <a:pt x="17" y="297"/>
                  </a:lnTo>
                  <a:lnTo>
                    <a:pt x="17" y="304"/>
                  </a:lnTo>
                  <a:lnTo>
                    <a:pt x="17" y="311"/>
                  </a:lnTo>
                  <a:lnTo>
                    <a:pt x="17" y="320"/>
                  </a:lnTo>
                  <a:lnTo>
                    <a:pt x="18" y="330"/>
                  </a:lnTo>
                  <a:lnTo>
                    <a:pt x="20" y="341"/>
                  </a:lnTo>
                  <a:lnTo>
                    <a:pt x="23" y="352"/>
                  </a:lnTo>
                  <a:lnTo>
                    <a:pt x="26" y="364"/>
                  </a:lnTo>
                  <a:lnTo>
                    <a:pt x="31" y="376"/>
                  </a:lnTo>
                  <a:lnTo>
                    <a:pt x="37" y="385"/>
                  </a:lnTo>
                  <a:lnTo>
                    <a:pt x="45" y="391"/>
                  </a:lnTo>
                  <a:lnTo>
                    <a:pt x="53" y="396"/>
                  </a:lnTo>
                  <a:lnTo>
                    <a:pt x="63" y="398"/>
                  </a:lnTo>
                  <a:lnTo>
                    <a:pt x="71" y="401"/>
                  </a:lnTo>
                  <a:lnTo>
                    <a:pt x="79" y="402"/>
                  </a:lnTo>
                  <a:lnTo>
                    <a:pt x="85" y="402"/>
                  </a:lnTo>
                  <a:lnTo>
                    <a:pt x="89" y="402"/>
                  </a:lnTo>
                  <a:lnTo>
                    <a:pt x="97" y="403"/>
                  </a:lnTo>
                  <a:lnTo>
                    <a:pt x="107" y="404"/>
                  </a:lnTo>
                  <a:lnTo>
                    <a:pt x="118" y="405"/>
                  </a:lnTo>
                  <a:lnTo>
                    <a:pt x="130" y="406"/>
                  </a:lnTo>
                  <a:lnTo>
                    <a:pt x="142" y="406"/>
                  </a:lnTo>
                  <a:lnTo>
                    <a:pt x="153" y="407"/>
                  </a:lnTo>
                  <a:lnTo>
                    <a:pt x="162" y="408"/>
                  </a:lnTo>
                  <a:lnTo>
                    <a:pt x="170" y="408"/>
                  </a:lnTo>
                  <a:lnTo>
                    <a:pt x="178" y="410"/>
                  </a:lnTo>
                  <a:lnTo>
                    <a:pt x="187" y="414"/>
                  </a:lnTo>
                  <a:lnTo>
                    <a:pt x="197" y="417"/>
                  </a:lnTo>
                  <a:lnTo>
                    <a:pt x="208" y="421"/>
                  </a:lnTo>
                  <a:lnTo>
                    <a:pt x="217" y="425"/>
                  </a:lnTo>
                  <a:lnTo>
                    <a:pt x="226" y="428"/>
                  </a:lnTo>
                  <a:lnTo>
                    <a:pt x="231" y="431"/>
                  </a:lnTo>
                  <a:lnTo>
                    <a:pt x="233" y="431"/>
                  </a:lnTo>
                  <a:lnTo>
                    <a:pt x="232" y="433"/>
                  </a:lnTo>
                  <a:lnTo>
                    <a:pt x="232" y="437"/>
                  </a:lnTo>
                  <a:lnTo>
                    <a:pt x="232" y="444"/>
                  </a:lnTo>
                  <a:lnTo>
                    <a:pt x="231" y="453"/>
                  </a:lnTo>
                  <a:lnTo>
                    <a:pt x="230" y="462"/>
                  </a:lnTo>
                  <a:lnTo>
                    <a:pt x="229" y="471"/>
                  </a:lnTo>
                  <a:lnTo>
                    <a:pt x="228" y="481"/>
                  </a:lnTo>
                  <a:lnTo>
                    <a:pt x="228" y="488"/>
                  </a:lnTo>
                  <a:lnTo>
                    <a:pt x="229" y="496"/>
                  </a:lnTo>
                  <a:lnTo>
                    <a:pt x="230" y="507"/>
                  </a:lnTo>
                  <a:lnTo>
                    <a:pt x="232" y="518"/>
                  </a:lnTo>
                  <a:lnTo>
                    <a:pt x="234" y="530"/>
                  </a:lnTo>
                  <a:lnTo>
                    <a:pt x="236" y="542"/>
                  </a:lnTo>
                  <a:lnTo>
                    <a:pt x="237" y="552"/>
                  </a:lnTo>
                  <a:lnTo>
                    <a:pt x="237" y="562"/>
                  </a:lnTo>
                  <a:lnTo>
                    <a:pt x="236" y="568"/>
                  </a:lnTo>
                  <a:lnTo>
                    <a:pt x="234" y="573"/>
                  </a:lnTo>
                  <a:lnTo>
                    <a:pt x="233" y="577"/>
                  </a:lnTo>
                  <a:lnTo>
                    <a:pt x="232" y="581"/>
                  </a:lnTo>
                  <a:lnTo>
                    <a:pt x="232" y="585"/>
                  </a:lnTo>
                  <a:lnTo>
                    <a:pt x="232" y="587"/>
                  </a:lnTo>
                  <a:lnTo>
                    <a:pt x="232" y="590"/>
                  </a:lnTo>
                  <a:lnTo>
                    <a:pt x="232" y="592"/>
                  </a:lnTo>
                  <a:lnTo>
                    <a:pt x="232" y="592"/>
                  </a:lnTo>
                  <a:lnTo>
                    <a:pt x="238" y="609"/>
                  </a:lnTo>
                  <a:lnTo>
                    <a:pt x="239" y="609"/>
                  </a:lnTo>
                  <a:lnTo>
                    <a:pt x="243" y="609"/>
                  </a:lnTo>
                  <a:lnTo>
                    <a:pt x="248" y="609"/>
                  </a:lnTo>
                  <a:lnTo>
                    <a:pt x="255" y="609"/>
                  </a:lnTo>
                  <a:lnTo>
                    <a:pt x="261" y="609"/>
                  </a:lnTo>
                  <a:lnTo>
                    <a:pt x="267" y="609"/>
                  </a:lnTo>
                  <a:lnTo>
                    <a:pt x="273" y="610"/>
                  </a:lnTo>
                  <a:lnTo>
                    <a:pt x="278" y="612"/>
                  </a:lnTo>
                  <a:lnTo>
                    <a:pt x="283" y="613"/>
                  </a:lnTo>
                  <a:lnTo>
                    <a:pt x="288" y="615"/>
                  </a:lnTo>
                  <a:lnTo>
                    <a:pt x="294" y="616"/>
                  </a:lnTo>
                  <a:lnTo>
                    <a:pt x="300" y="618"/>
                  </a:lnTo>
                  <a:lnTo>
                    <a:pt x="306" y="619"/>
                  </a:lnTo>
                  <a:lnTo>
                    <a:pt x="312" y="620"/>
                  </a:lnTo>
                  <a:lnTo>
                    <a:pt x="316" y="621"/>
                  </a:lnTo>
                  <a:lnTo>
                    <a:pt x="319" y="620"/>
                  </a:lnTo>
                  <a:lnTo>
                    <a:pt x="322" y="619"/>
                  </a:lnTo>
                  <a:lnTo>
                    <a:pt x="325" y="617"/>
                  </a:lnTo>
                  <a:lnTo>
                    <a:pt x="327" y="615"/>
                  </a:lnTo>
                  <a:lnTo>
                    <a:pt x="330" y="614"/>
                  </a:lnTo>
                  <a:lnTo>
                    <a:pt x="331" y="611"/>
                  </a:lnTo>
                  <a:lnTo>
                    <a:pt x="331" y="609"/>
                  </a:lnTo>
                  <a:lnTo>
                    <a:pt x="328" y="607"/>
                  </a:lnTo>
                  <a:lnTo>
                    <a:pt x="324" y="604"/>
                  </a:lnTo>
                  <a:lnTo>
                    <a:pt x="318" y="601"/>
                  </a:lnTo>
                  <a:lnTo>
                    <a:pt x="309" y="598"/>
                  </a:lnTo>
                  <a:lnTo>
                    <a:pt x="301" y="594"/>
                  </a:lnTo>
                  <a:lnTo>
                    <a:pt x="292" y="590"/>
                  </a:lnTo>
                  <a:lnTo>
                    <a:pt x="284" y="586"/>
                  </a:lnTo>
                  <a:lnTo>
                    <a:pt x="278" y="581"/>
                  </a:lnTo>
                  <a:lnTo>
                    <a:pt x="273" y="576"/>
                  </a:lnTo>
                  <a:lnTo>
                    <a:pt x="272" y="572"/>
                  </a:lnTo>
                  <a:lnTo>
                    <a:pt x="272" y="568"/>
                  </a:lnTo>
                  <a:lnTo>
                    <a:pt x="272" y="563"/>
                  </a:lnTo>
                  <a:lnTo>
                    <a:pt x="272" y="557"/>
                  </a:lnTo>
                  <a:lnTo>
                    <a:pt x="273" y="550"/>
                  </a:lnTo>
                  <a:lnTo>
                    <a:pt x="274" y="542"/>
                  </a:lnTo>
                  <a:lnTo>
                    <a:pt x="275" y="535"/>
                  </a:lnTo>
                  <a:lnTo>
                    <a:pt x="277" y="528"/>
                  </a:lnTo>
                  <a:lnTo>
                    <a:pt x="278" y="519"/>
                  </a:lnTo>
                  <a:lnTo>
                    <a:pt x="280" y="511"/>
                  </a:lnTo>
                  <a:lnTo>
                    <a:pt x="282" y="501"/>
                  </a:lnTo>
                  <a:lnTo>
                    <a:pt x="284" y="491"/>
                  </a:lnTo>
                  <a:lnTo>
                    <a:pt x="284" y="481"/>
                  </a:lnTo>
                  <a:lnTo>
                    <a:pt x="286" y="471"/>
                  </a:lnTo>
                  <a:lnTo>
                    <a:pt x="286" y="464"/>
                  </a:lnTo>
                  <a:lnTo>
                    <a:pt x="287" y="458"/>
                  </a:lnTo>
                  <a:lnTo>
                    <a:pt x="287" y="454"/>
                  </a:lnTo>
                  <a:lnTo>
                    <a:pt x="287" y="453"/>
                  </a:lnTo>
                  <a:lnTo>
                    <a:pt x="288" y="450"/>
                  </a:lnTo>
                  <a:lnTo>
                    <a:pt x="290" y="448"/>
                  </a:lnTo>
                  <a:lnTo>
                    <a:pt x="291" y="444"/>
                  </a:lnTo>
                  <a:lnTo>
                    <a:pt x="293" y="441"/>
                  </a:lnTo>
                  <a:lnTo>
                    <a:pt x="295" y="437"/>
                  </a:lnTo>
                  <a:lnTo>
                    <a:pt x="296" y="433"/>
                  </a:lnTo>
                  <a:lnTo>
                    <a:pt x="295" y="429"/>
                  </a:lnTo>
                  <a:lnTo>
                    <a:pt x="294" y="424"/>
                  </a:lnTo>
                  <a:lnTo>
                    <a:pt x="293" y="419"/>
                  </a:lnTo>
                  <a:lnTo>
                    <a:pt x="291" y="414"/>
                  </a:lnTo>
                  <a:lnTo>
                    <a:pt x="289" y="408"/>
                  </a:lnTo>
                  <a:lnTo>
                    <a:pt x="285" y="402"/>
                  </a:lnTo>
                  <a:lnTo>
                    <a:pt x="279" y="397"/>
                  </a:lnTo>
                  <a:lnTo>
                    <a:pt x="272" y="391"/>
                  </a:lnTo>
                  <a:lnTo>
                    <a:pt x="261" y="386"/>
                  </a:lnTo>
                  <a:lnTo>
                    <a:pt x="249" y="381"/>
                  </a:lnTo>
                  <a:lnTo>
                    <a:pt x="240" y="375"/>
                  </a:lnTo>
                  <a:lnTo>
                    <a:pt x="232" y="371"/>
                  </a:lnTo>
                  <a:lnTo>
                    <a:pt x="226" y="366"/>
                  </a:lnTo>
                  <a:lnTo>
                    <a:pt x="220" y="362"/>
                  </a:lnTo>
                  <a:lnTo>
                    <a:pt x="215" y="358"/>
                  </a:lnTo>
                  <a:lnTo>
                    <a:pt x="210" y="356"/>
                  </a:lnTo>
                  <a:lnTo>
                    <a:pt x="203" y="354"/>
                  </a:lnTo>
                  <a:lnTo>
                    <a:pt x="197" y="351"/>
                  </a:lnTo>
                  <a:lnTo>
                    <a:pt x="190" y="349"/>
                  </a:lnTo>
                  <a:lnTo>
                    <a:pt x="183" y="345"/>
                  </a:lnTo>
                  <a:lnTo>
                    <a:pt x="176" y="341"/>
                  </a:lnTo>
                  <a:lnTo>
                    <a:pt x="171" y="338"/>
                  </a:lnTo>
                  <a:lnTo>
                    <a:pt x="167" y="335"/>
                  </a:lnTo>
                  <a:lnTo>
                    <a:pt x="164" y="333"/>
                  </a:lnTo>
                  <a:lnTo>
                    <a:pt x="163" y="332"/>
                  </a:lnTo>
                  <a:lnTo>
                    <a:pt x="142" y="23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30" name="Freeform 326"/>
            <p:cNvSpPr>
              <a:spLocks/>
            </p:cNvSpPr>
            <p:nvPr/>
          </p:nvSpPr>
          <p:spPr bwMode="auto">
            <a:xfrm>
              <a:off x="4768" y="1081"/>
              <a:ext cx="117" cy="201"/>
            </a:xfrm>
            <a:custGeom>
              <a:avLst/>
              <a:gdLst>
                <a:gd name="T0" fmla="*/ 49 w 117"/>
                <a:gd name="T1" fmla="*/ 200 h 201"/>
                <a:gd name="T2" fmla="*/ 64 w 117"/>
                <a:gd name="T3" fmla="*/ 199 h 201"/>
                <a:gd name="T4" fmla="*/ 87 w 117"/>
                <a:gd name="T5" fmla="*/ 194 h 201"/>
                <a:gd name="T6" fmla="*/ 107 w 117"/>
                <a:gd name="T7" fmla="*/ 183 h 201"/>
                <a:gd name="T8" fmla="*/ 116 w 117"/>
                <a:gd name="T9" fmla="*/ 166 h 201"/>
                <a:gd name="T10" fmla="*/ 110 w 117"/>
                <a:gd name="T11" fmla="*/ 146 h 201"/>
                <a:gd name="T12" fmla="*/ 95 w 117"/>
                <a:gd name="T13" fmla="*/ 124 h 201"/>
                <a:gd name="T14" fmla="*/ 80 w 117"/>
                <a:gd name="T15" fmla="*/ 100 h 201"/>
                <a:gd name="T16" fmla="*/ 73 w 117"/>
                <a:gd name="T17" fmla="*/ 72 h 201"/>
                <a:gd name="T18" fmla="*/ 80 w 117"/>
                <a:gd name="T19" fmla="*/ 45 h 201"/>
                <a:gd name="T20" fmla="*/ 92 w 117"/>
                <a:gd name="T21" fmla="*/ 25 h 201"/>
                <a:gd name="T22" fmla="*/ 98 w 117"/>
                <a:gd name="T23" fmla="*/ 11 h 201"/>
                <a:gd name="T24" fmla="*/ 88 w 117"/>
                <a:gd name="T25" fmla="*/ 4 h 201"/>
                <a:gd name="T26" fmla="*/ 63 w 117"/>
                <a:gd name="T27" fmla="*/ 0 h 201"/>
                <a:gd name="T28" fmla="*/ 35 w 117"/>
                <a:gd name="T29" fmla="*/ 0 h 201"/>
                <a:gd name="T30" fmla="*/ 13 w 117"/>
                <a:gd name="T31" fmla="*/ 4 h 201"/>
                <a:gd name="T32" fmla="*/ 5 w 117"/>
                <a:gd name="T33" fmla="*/ 11 h 201"/>
                <a:gd name="T34" fmla="*/ 1 w 117"/>
                <a:gd name="T35" fmla="*/ 18 h 201"/>
                <a:gd name="T36" fmla="*/ 0 w 117"/>
                <a:gd name="T37" fmla="*/ 26 h 201"/>
                <a:gd name="T38" fmla="*/ 2 w 117"/>
                <a:gd name="T39" fmla="*/ 39 h 201"/>
                <a:gd name="T40" fmla="*/ 9 w 117"/>
                <a:gd name="T41" fmla="*/ 57 h 201"/>
                <a:gd name="T42" fmla="*/ 14 w 117"/>
                <a:gd name="T43" fmla="*/ 70 h 201"/>
                <a:gd name="T44" fmla="*/ 17 w 117"/>
                <a:gd name="T45" fmla="*/ 80 h 201"/>
                <a:gd name="T46" fmla="*/ 19 w 117"/>
                <a:gd name="T47" fmla="*/ 94 h 201"/>
                <a:gd name="T48" fmla="*/ 20 w 117"/>
                <a:gd name="T49" fmla="*/ 116 h 201"/>
                <a:gd name="T50" fmla="*/ 19 w 117"/>
                <a:gd name="T51" fmla="*/ 132 h 201"/>
                <a:gd name="T52" fmla="*/ 17 w 117"/>
                <a:gd name="T53" fmla="*/ 144 h 201"/>
                <a:gd name="T54" fmla="*/ 17 w 117"/>
                <a:gd name="T55" fmla="*/ 155 h 201"/>
                <a:gd name="T56" fmla="*/ 17 w 117"/>
                <a:gd name="T57" fmla="*/ 171 h 201"/>
                <a:gd name="T58" fmla="*/ 21 w 117"/>
                <a:gd name="T59" fmla="*/ 182 h 201"/>
                <a:gd name="T60" fmla="*/ 24 w 117"/>
                <a:gd name="T61" fmla="*/ 188 h 201"/>
                <a:gd name="T62" fmla="*/ 29 w 117"/>
                <a:gd name="T63" fmla="*/ 192 h 201"/>
                <a:gd name="T64" fmla="*/ 33 w 117"/>
                <a:gd name="T65" fmla="*/ 195 h 201"/>
                <a:gd name="T66" fmla="*/ 38 w 117"/>
                <a:gd name="T67" fmla="*/ 197 h 201"/>
                <a:gd name="T68" fmla="*/ 43 w 117"/>
                <a:gd name="T69" fmla="*/ 199 h 201"/>
                <a:gd name="T70" fmla="*/ 46 w 117"/>
                <a:gd name="T71" fmla="*/ 20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lnTo>
                    <a:pt x="46" y="200"/>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31" name="Freeform 327"/>
            <p:cNvSpPr>
              <a:spLocks/>
            </p:cNvSpPr>
            <p:nvPr/>
          </p:nvSpPr>
          <p:spPr bwMode="auto">
            <a:xfrm>
              <a:off x="4813" y="940"/>
              <a:ext cx="332" cy="622"/>
            </a:xfrm>
            <a:custGeom>
              <a:avLst/>
              <a:gdLst>
                <a:gd name="T0" fmla="*/ 147 w 332"/>
                <a:gd name="T1" fmla="*/ 196 h 622"/>
                <a:gd name="T2" fmla="*/ 140 w 332"/>
                <a:gd name="T3" fmla="*/ 142 h 622"/>
                <a:gd name="T4" fmla="*/ 110 w 332"/>
                <a:gd name="T5" fmla="*/ 126 h 622"/>
                <a:gd name="T6" fmla="*/ 109 w 332"/>
                <a:gd name="T7" fmla="*/ 117 h 622"/>
                <a:gd name="T8" fmla="*/ 110 w 332"/>
                <a:gd name="T9" fmla="*/ 115 h 622"/>
                <a:gd name="T10" fmla="*/ 118 w 332"/>
                <a:gd name="T11" fmla="*/ 115 h 622"/>
                <a:gd name="T12" fmla="*/ 127 w 332"/>
                <a:gd name="T13" fmla="*/ 104 h 622"/>
                <a:gd name="T14" fmla="*/ 131 w 332"/>
                <a:gd name="T15" fmla="*/ 86 h 622"/>
                <a:gd name="T16" fmla="*/ 134 w 332"/>
                <a:gd name="T17" fmla="*/ 86 h 622"/>
                <a:gd name="T18" fmla="*/ 138 w 332"/>
                <a:gd name="T19" fmla="*/ 80 h 622"/>
                <a:gd name="T20" fmla="*/ 131 w 332"/>
                <a:gd name="T21" fmla="*/ 61 h 622"/>
                <a:gd name="T22" fmla="*/ 127 w 332"/>
                <a:gd name="T23" fmla="*/ 42 h 622"/>
                <a:gd name="T24" fmla="*/ 111 w 332"/>
                <a:gd name="T25" fmla="*/ 16 h 622"/>
                <a:gd name="T26" fmla="*/ 87 w 332"/>
                <a:gd name="T27" fmla="*/ 0 h 622"/>
                <a:gd name="T28" fmla="*/ 58 w 332"/>
                <a:gd name="T29" fmla="*/ 5 h 622"/>
                <a:gd name="T30" fmla="*/ 42 w 332"/>
                <a:gd name="T31" fmla="*/ 20 h 622"/>
                <a:gd name="T32" fmla="*/ 40 w 332"/>
                <a:gd name="T33" fmla="*/ 50 h 622"/>
                <a:gd name="T34" fmla="*/ 46 w 332"/>
                <a:gd name="T35" fmla="*/ 71 h 622"/>
                <a:gd name="T36" fmla="*/ 53 w 332"/>
                <a:gd name="T37" fmla="*/ 99 h 622"/>
                <a:gd name="T38" fmla="*/ 40 w 332"/>
                <a:gd name="T39" fmla="*/ 120 h 622"/>
                <a:gd name="T40" fmla="*/ 7 w 332"/>
                <a:gd name="T41" fmla="*/ 142 h 622"/>
                <a:gd name="T42" fmla="*/ 0 w 332"/>
                <a:gd name="T43" fmla="*/ 163 h 622"/>
                <a:gd name="T44" fmla="*/ 13 w 332"/>
                <a:gd name="T45" fmla="*/ 221 h 622"/>
                <a:gd name="T46" fmla="*/ 18 w 332"/>
                <a:gd name="T47" fmla="*/ 290 h 622"/>
                <a:gd name="T48" fmla="*/ 18 w 332"/>
                <a:gd name="T49" fmla="*/ 330 h 622"/>
                <a:gd name="T50" fmla="*/ 38 w 332"/>
                <a:gd name="T51" fmla="*/ 385 h 622"/>
                <a:gd name="T52" fmla="*/ 80 w 332"/>
                <a:gd name="T53" fmla="*/ 413 h 622"/>
                <a:gd name="T54" fmla="*/ 119 w 332"/>
                <a:gd name="T55" fmla="*/ 414 h 622"/>
                <a:gd name="T56" fmla="*/ 170 w 332"/>
                <a:gd name="T57" fmla="*/ 408 h 622"/>
                <a:gd name="T58" fmla="*/ 218 w 332"/>
                <a:gd name="T59" fmla="*/ 425 h 622"/>
                <a:gd name="T60" fmla="*/ 232 w 332"/>
                <a:gd name="T61" fmla="*/ 438 h 622"/>
                <a:gd name="T62" fmla="*/ 228 w 332"/>
                <a:gd name="T63" fmla="*/ 481 h 622"/>
                <a:gd name="T64" fmla="*/ 234 w 332"/>
                <a:gd name="T65" fmla="*/ 530 h 622"/>
                <a:gd name="T66" fmla="*/ 234 w 332"/>
                <a:gd name="T67" fmla="*/ 573 h 622"/>
                <a:gd name="T68" fmla="*/ 232 w 332"/>
                <a:gd name="T69" fmla="*/ 590 h 622"/>
                <a:gd name="T70" fmla="*/ 243 w 332"/>
                <a:gd name="T71" fmla="*/ 609 h 622"/>
                <a:gd name="T72" fmla="*/ 274 w 332"/>
                <a:gd name="T73" fmla="*/ 610 h 622"/>
                <a:gd name="T74" fmla="*/ 301 w 332"/>
                <a:gd name="T75" fmla="*/ 618 h 622"/>
                <a:gd name="T76" fmla="*/ 322 w 332"/>
                <a:gd name="T77" fmla="*/ 619 h 622"/>
                <a:gd name="T78" fmla="*/ 331 w 332"/>
                <a:gd name="T79" fmla="*/ 609 h 622"/>
                <a:gd name="T80" fmla="*/ 301 w 332"/>
                <a:gd name="T81" fmla="*/ 594 h 622"/>
                <a:gd name="T82" fmla="*/ 272 w 332"/>
                <a:gd name="T83" fmla="*/ 573 h 622"/>
                <a:gd name="T84" fmla="*/ 274 w 332"/>
                <a:gd name="T85" fmla="*/ 543 h 622"/>
                <a:gd name="T86" fmla="*/ 282 w 332"/>
                <a:gd name="T87" fmla="*/ 501 h 622"/>
                <a:gd name="T88" fmla="*/ 287 w 332"/>
                <a:gd name="T89" fmla="*/ 458 h 622"/>
                <a:gd name="T90" fmla="*/ 292 w 332"/>
                <a:gd name="T91" fmla="*/ 445 h 622"/>
                <a:gd name="T92" fmla="*/ 294 w 332"/>
                <a:gd name="T93" fmla="*/ 424 h 622"/>
                <a:gd name="T94" fmla="*/ 279 w 332"/>
                <a:gd name="T95" fmla="*/ 397 h 622"/>
                <a:gd name="T96" fmla="*/ 233 w 332"/>
                <a:gd name="T97" fmla="*/ 371 h 622"/>
                <a:gd name="T98" fmla="*/ 204 w 332"/>
                <a:gd name="T99" fmla="*/ 354 h 622"/>
                <a:gd name="T100" fmla="*/ 171 w 332"/>
                <a:gd name="T101" fmla="*/ 338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2">
                  <a:moveTo>
                    <a:pt x="143" y="236"/>
                  </a:moveTo>
                  <a:lnTo>
                    <a:pt x="143" y="233"/>
                  </a:lnTo>
                  <a:lnTo>
                    <a:pt x="145" y="224"/>
                  </a:lnTo>
                  <a:lnTo>
                    <a:pt x="145" y="212"/>
                  </a:lnTo>
                  <a:lnTo>
                    <a:pt x="147" y="196"/>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1"/>
                  </a:lnTo>
                  <a:lnTo>
                    <a:pt x="108" y="120"/>
                  </a:lnTo>
                  <a:lnTo>
                    <a:pt x="109" y="119"/>
                  </a:lnTo>
                  <a:lnTo>
                    <a:pt x="109" y="117"/>
                  </a:lnTo>
                  <a:lnTo>
                    <a:pt x="110" y="116"/>
                  </a:lnTo>
                  <a:lnTo>
                    <a:pt x="110" y="115"/>
                  </a:lnTo>
                  <a:lnTo>
                    <a:pt x="110" y="115"/>
                  </a:lnTo>
                  <a:lnTo>
                    <a:pt x="110" y="115"/>
                  </a:lnTo>
                  <a:lnTo>
                    <a:pt x="110" y="115"/>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6"/>
                  </a:lnTo>
                  <a:lnTo>
                    <a:pt x="131" y="86"/>
                  </a:lnTo>
                  <a:lnTo>
                    <a:pt x="132" y="86"/>
                  </a:lnTo>
                  <a:lnTo>
                    <a:pt x="133" y="86"/>
                  </a:lnTo>
                  <a:lnTo>
                    <a:pt x="133" y="86"/>
                  </a:lnTo>
                  <a:lnTo>
                    <a:pt x="134" y="86"/>
                  </a:lnTo>
                  <a:lnTo>
                    <a:pt x="135" y="86"/>
                  </a:lnTo>
                  <a:lnTo>
                    <a:pt x="137" y="86"/>
                  </a:lnTo>
                  <a:lnTo>
                    <a:pt x="138" y="85"/>
                  </a:lnTo>
                  <a:lnTo>
                    <a:pt x="139" y="83"/>
                  </a:lnTo>
                  <a:lnTo>
                    <a:pt x="138" y="80"/>
                  </a:lnTo>
                  <a:lnTo>
                    <a:pt x="137" y="77"/>
                  </a:lnTo>
                  <a:lnTo>
                    <a:pt x="136" y="74"/>
                  </a:lnTo>
                  <a:lnTo>
                    <a:pt x="134" y="69"/>
                  </a:lnTo>
                  <a:lnTo>
                    <a:pt x="133" y="65"/>
                  </a:lnTo>
                  <a:lnTo>
                    <a:pt x="131" y="61"/>
                  </a:lnTo>
                  <a:lnTo>
                    <a:pt x="130" y="57"/>
                  </a:lnTo>
                  <a:lnTo>
                    <a:pt x="129" y="55"/>
                  </a:lnTo>
                  <a:lnTo>
                    <a:pt x="128" y="51"/>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5"/>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7"/>
                  </a:lnTo>
                  <a:lnTo>
                    <a:pt x="17" y="253"/>
                  </a:lnTo>
                  <a:lnTo>
                    <a:pt x="18" y="267"/>
                  </a:lnTo>
                  <a:lnTo>
                    <a:pt x="19" y="280"/>
                  </a:lnTo>
                  <a:lnTo>
                    <a:pt x="18" y="290"/>
                  </a:lnTo>
                  <a:lnTo>
                    <a:pt x="18" y="297"/>
                  </a:lnTo>
                  <a:lnTo>
                    <a:pt x="17" y="304"/>
                  </a:lnTo>
                  <a:lnTo>
                    <a:pt x="17" y="311"/>
                  </a:lnTo>
                  <a:lnTo>
                    <a:pt x="17" y="320"/>
                  </a:lnTo>
                  <a:lnTo>
                    <a:pt x="18" y="330"/>
                  </a:lnTo>
                  <a:lnTo>
                    <a:pt x="20" y="341"/>
                  </a:lnTo>
                  <a:lnTo>
                    <a:pt x="23" y="352"/>
                  </a:lnTo>
                  <a:lnTo>
                    <a:pt x="27" y="364"/>
                  </a:lnTo>
                  <a:lnTo>
                    <a:pt x="32" y="376"/>
                  </a:lnTo>
                  <a:lnTo>
                    <a:pt x="38" y="385"/>
                  </a:lnTo>
                  <a:lnTo>
                    <a:pt x="46" y="393"/>
                  </a:lnTo>
                  <a:lnTo>
                    <a:pt x="54" y="400"/>
                  </a:lnTo>
                  <a:lnTo>
                    <a:pt x="63" y="405"/>
                  </a:lnTo>
                  <a:lnTo>
                    <a:pt x="72" y="409"/>
                  </a:lnTo>
                  <a:lnTo>
                    <a:pt x="80" y="413"/>
                  </a:lnTo>
                  <a:lnTo>
                    <a:pt x="86" y="414"/>
                  </a:lnTo>
                  <a:lnTo>
                    <a:pt x="90" y="415"/>
                  </a:lnTo>
                  <a:lnTo>
                    <a:pt x="98" y="416"/>
                  </a:lnTo>
                  <a:lnTo>
                    <a:pt x="108" y="415"/>
                  </a:lnTo>
                  <a:lnTo>
                    <a:pt x="119" y="414"/>
                  </a:lnTo>
                  <a:lnTo>
                    <a:pt x="131" y="412"/>
                  </a:lnTo>
                  <a:lnTo>
                    <a:pt x="143" y="410"/>
                  </a:lnTo>
                  <a:lnTo>
                    <a:pt x="154" y="409"/>
                  </a:lnTo>
                  <a:lnTo>
                    <a:pt x="163" y="408"/>
                  </a:lnTo>
                  <a:lnTo>
                    <a:pt x="170" y="408"/>
                  </a:lnTo>
                  <a:lnTo>
                    <a:pt x="178" y="411"/>
                  </a:lnTo>
                  <a:lnTo>
                    <a:pt x="187" y="414"/>
                  </a:lnTo>
                  <a:lnTo>
                    <a:pt x="197" y="417"/>
                  </a:lnTo>
                  <a:lnTo>
                    <a:pt x="209" y="421"/>
                  </a:lnTo>
                  <a:lnTo>
                    <a:pt x="218" y="425"/>
                  </a:lnTo>
                  <a:lnTo>
                    <a:pt x="226" y="428"/>
                  </a:lnTo>
                  <a:lnTo>
                    <a:pt x="232" y="431"/>
                  </a:lnTo>
                  <a:lnTo>
                    <a:pt x="233" y="431"/>
                  </a:lnTo>
                  <a:lnTo>
                    <a:pt x="233" y="433"/>
                  </a:lnTo>
                  <a:lnTo>
                    <a:pt x="232" y="438"/>
                  </a:lnTo>
                  <a:lnTo>
                    <a:pt x="232" y="445"/>
                  </a:lnTo>
                  <a:lnTo>
                    <a:pt x="231" y="453"/>
                  </a:lnTo>
                  <a:lnTo>
                    <a:pt x="230" y="462"/>
                  </a:lnTo>
                  <a:lnTo>
                    <a:pt x="229" y="471"/>
                  </a:lnTo>
                  <a:lnTo>
                    <a:pt x="228" y="481"/>
                  </a:lnTo>
                  <a:lnTo>
                    <a:pt x="228" y="488"/>
                  </a:lnTo>
                  <a:lnTo>
                    <a:pt x="229" y="497"/>
                  </a:lnTo>
                  <a:lnTo>
                    <a:pt x="230" y="507"/>
                  </a:lnTo>
                  <a:lnTo>
                    <a:pt x="232" y="518"/>
                  </a:lnTo>
                  <a:lnTo>
                    <a:pt x="234" y="530"/>
                  </a:lnTo>
                  <a:lnTo>
                    <a:pt x="236" y="542"/>
                  </a:lnTo>
                  <a:lnTo>
                    <a:pt x="238" y="553"/>
                  </a:lnTo>
                  <a:lnTo>
                    <a:pt x="238" y="562"/>
                  </a:lnTo>
                  <a:lnTo>
                    <a:pt x="236" y="569"/>
                  </a:lnTo>
                  <a:lnTo>
                    <a:pt x="234" y="573"/>
                  </a:lnTo>
                  <a:lnTo>
                    <a:pt x="233" y="577"/>
                  </a:lnTo>
                  <a:lnTo>
                    <a:pt x="232" y="581"/>
                  </a:lnTo>
                  <a:lnTo>
                    <a:pt x="232" y="585"/>
                  </a:lnTo>
                  <a:lnTo>
                    <a:pt x="232" y="588"/>
                  </a:lnTo>
                  <a:lnTo>
                    <a:pt x="232" y="590"/>
                  </a:lnTo>
                  <a:lnTo>
                    <a:pt x="232" y="592"/>
                  </a:lnTo>
                  <a:lnTo>
                    <a:pt x="232" y="592"/>
                  </a:lnTo>
                  <a:lnTo>
                    <a:pt x="238" y="609"/>
                  </a:lnTo>
                  <a:lnTo>
                    <a:pt x="239" y="609"/>
                  </a:lnTo>
                  <a:lnTo>
                    <a:pt x="243" y="609"/>
                  </a:lnTo>
                  <a:lnTo>
                    <a:pt x="249" y="609"/>
                  </a:lnTo>
                  <a:lnTo>
                    <a:pt x="255" y="609"/>
                  </a:lnTo>
                  <a:lnTo>
                    <a:pt x="261" y="609"/>
                  </a:lnTo>
                  <a:lnTo>
                    <a:pt x="268" y="609"/>
                  </a:lnTo>
                  <a:lnTo>
                    <a:pt x="274" y="610"/>
                  </a:lnTo>
                  <a:lnTo>
                    <a:pt x="278" y="612"/>
                  </a:lnTo>
                  <a:lnTo>
                    <a:pt x="283" y="613"/>
                  </a:lnTo>
                  <a:lnTo>
                    <a:pt x="288" y="615"/>
                  </a:lnTo>
                  <a:lnTo>
                    <a:pt x="294" y="616"/>
                  </a:lnTo>
                  <a:lnTo>
                    <a:pt x="301" y="618"/>
                  </a:lnTo>
                  <a:lnTo>
                    <a:pt x="307" y="619"/>
                  </a:lnTo>
                  <a:lnTo>
                    <a:pt x="312" y="620"/>
                  </a:lnTo>
                  <a:lnTo>
                    <a:pt x="317" y="621"/>
                  </a:lnTo>
                  <a:lnTo>
                    <a:pt x="319" y="620"/>
                  </a:lnTo>
                  <a:lnTo>
                    <a:pt x="322" y="619"/>
                  </a:lnTo>
                  <a:lnTo>
                    <a:pt x="325" y="618"/>
                  </a:lnTo>
                  <a:lnTo>
                    <a:pt x="327" y="616"/>
                  </a:lnTo>
                  <a:lnTo>
                    <a:pt x="330" y="614"/>
                  </a:lnTo>
                  <a:lnTo>
                    <a:pt x="331" y="611"/>
                  </a:lnTo>
                  <a:lnTo>
                    <a:pt x="331" y="609"/>
                  </a:lnTo>
                  <a:lnTo>
                    <a:pt x="329" y="607"/>
                  </a:lnTo>
                  <a:lnTo>
                    <a:pt x="325" y="604"/>
                  </a:lnTo>
                  <a:lnTo>
                    <a:pt x="318" y="602"/>
                  </a:lnTo>
                  <a:lnTo>
                    <a:pt x="310" y="598"/>
                  </a:lnTo>
                  <a:lnTo>
                    <a:pt x="301" y="594"/>
                  </a:lnTo>
                  <a:lnTo>
                    <a:pt x="293" y="590"/>
                  </a:lnTo>
                  <a:lnTo>
                    <a:pt x="285" y="586"/>
                  </a:lnTo>
                  <a:lnTo>
                    <a:pt x="278" y="581"/>
                  </a:lnTo>
                  <a:lnTo>
                    <a:pt x="274" y="577"/>
                  </a:lnTo>
                  <a:lnTo>
                    <a:pt x="272" y="573"/>
                  </a:lnTo>
                  <a:lnTo>
                    <a:pt x="272" y="568"/>
                  </a:lnTo>
                  <a:lnTo>
                    <a:pt x="272" y="563"/>
                  </a:lnTo>
                  <a:lnTo>
                    <a:pt x="273" y="557"/>
                  </a:lnTo>
                  <a:lnTo>
                    <a:pt x="273" y="550"/>
                  </a:lnTo>
                  <a:lnTo>
                    <a:pt x="274" y="543"/>
                  </a:lnTo>
                  <a:lnTo>
                    <a:pt x="275" y="535"/>
                  </a:lnTo>
                  <a:lnTo>
                    <a:pt x="277" y="528"/>
                  </a:lnTo>
                  <a:lnTo>
                    <a:pt x="278" y="520"/>
                  </a:lnTo>
                  <a:lnTo>
                    <a:pt x="280" y="511"/>
                  </a:lnTo>
                  <a:lnTo>
                    <a:pt x="282" y="501"/>
                  </a:lnTo>
                  <a:lnTo>
                    <a:pt x="284" y="491"/>
                  </a:lnTo>
                  <a:lnTo>
                    <a:pt x="285" y="481"/>
                  </a:lnTo>
                  <a:lnTo>
                    <a:pt x="286" y="471"/>
                  </a:lnTo>
                  <a:lnTo>
                    <a:pt x="287" y="464"/>
                  </a:lnTo>
                  <a:lnTo>
                    <a:pt x="287" y="458"/>
                  </a:lnTo>
                  <a:lnTo>
                    <a:pt x="287" y="454"/>
                  </a:lnTo>
                  <a:lnTo>
                    <a:pt x="287" y="453"/>
                  </a:lnTo>
                  <a:lnTo>
                    <a:pt x="289" y="451"/>
                  </a:lnTo>
                  <a:lnTo>
                    <a:pt x="290" y="448"/>
                  </a:lnTo>
                  <a:lnTo>
                    <a:pt x="292" y="445"/>
                  </a:lnTo>
                  <a:lnTo>
                    <a:pt x="294" y="441"/>
                  </a:lnTo>
                  <a:lnTo>
                    <a:pt x="295" y="437"/>
                  </a:lnTo>
                  <a:lnTo>
                    <a:pt x="296" y="433"/>
                  </a:lnTo>
                  <a:lnTo>
                    <a:pt x="295" y="429"/>
                  </a:lnTo>
                  <a:lnTo>
                    <a:pt x="294" y="424"/>
                  </a:lnTo>
                  <a:lnTo>
                    <a:pt x="293" y="419"/>
                  </a:lnTo>
                  <a:lnTo>
                    <a:pt x="291" y="414"/>
                  </a:lnTo>
                  <a:lnTo>
                    <a:pt x="290" y="408"/>
                  </a:lnTo>
                  <a:lnTo>
                    <a:pt x="285" y="403"/>
                  </a:lnTo>
                  <a:lnTo>
                    <a:pt x="279" y="397"/>
                  </a:lnTo>
                  <a:lnTo>
                    <a:pt x="272" y="392"/>
                  </a:lnTo>
                  <a:lnTo>
                    <a:pt x="261" y="386"/>
                  </a:lnTo>
                  <a:lnTo>
                    <a:pt x="249" y="381"/>
                  </a:lnTo>
                  <a:lnTo>
                    <a:pt x="240" y="376"/>
                  </a:lnTo>
                  <a:lnTo>
                    <a:pt x="233" y="371"/>
                  </a:lnTo>
                  <a:lnTo>
                    <a:pt x="226" y="366"/>
                  </a:lnTo>
                  <a:lnTo>
                    <a:pt x="221" y="362"/>
                  </a:lnTo>
                  <a:lnTo>
                    <a:pt x="216" y="359"/>
                  </a:lnTo>
                  <a:lnTo>
                    <a:pt x="210" y="356"/>
                  </a:lnTo>
                  <a:lnTo>
                    <a:pt x="204" y="354"/>
                  </a:lnTo>
                  <a:lnTo>
                    <a:pt x="197" y="351"/>
                  </a:lnTo>
                  <a:lnTo>
                    <a:pt x="190" y="349"/>
                  </a:lnTo>
                  <a:lnTo>
                    <a:pt x="183" y="345"/>
                  </a:lnTo>
                  <a:lnTo>
                    <a:pt x="177" y="341"/>
                  </a:lnTo>
                  <a:lnTo>
                    <a:pt x="171" y="338"/>
                  </a:lnTo>
                  <a:lnTo>
                    <a:pt x="167" y="334"/>
                  </a:lnTo>
                  <a:lnTo>
                    <a:pt x="164" y="333"/>
                  </a:lnTo>
                  <a:lnTo>
                    <a:pt x="163" y="332"/>
                  </a:lnTo>
                  <a:lnTo>
                    <a:pt x="143" y="236"/>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32" name="Freeform 328"/>
            <p:cNvSpPr>
              <a:spLocks/>
            </p:cNvSpPr>
            <p:nvPr/>
          </p:nvSpPr>
          <p:spPr bwMode="auto">
            <a:xfrm>
              <a:off x="4784" y="1134"/>
              <a:ext cx="32" cy="135"/>
            </a:xfrm>
            <a:custGeom>
              <a:avLst/>
              <a:gdLst>
                <a:gd name="T0" fmla="*/ 15 w 32"/>
                <a:gd name="T1" fmla="*/ 111 h 135"/>
                <a:gd name="T2" fmla="*/ 13 w 32"/>
                <a:gd name="T3" fmla="*/ 101 h 135"/>
                <a:gd name="T4" fmla="*/ 12 w 32"/>
                <a:gd name="T5" fmla="*/ 87 h 135"/>
                <a:gd name="T6" fmla="*/ 13 w 32"/>
                <a:gd name="T7" fmla="*/ 71 h 135"/>
                <a:gd name="T8" fmla="*/ 16 w 32"/>
                <a:gd name="T9" fmla="*/ 58 h 135"/>
                <a:gd name="T10" fmla="*/ 17 w 32"/>
                <a:gd name="T11" fmla="*/ 48 h 135"/>
                <a:gd name="T12" fmla="*/ 17 w 32"/>
                <a:gd name="T13" fmla="*/ 39 h 135"/>
                <a:gd name="T14" fmla="*/ 15 w 32"/>
                <a:gd name="T15" fmla="*/ 29 h 135"/>
                <a:gd name="T16" fmla="*/ 12 w 32"/>
                <a:gd name="T17" fmla="*/ 22 h 135"/>
                <a:gd name="T18" fmla="*/ 10 w 32"/>
                <a:gd name="T19" fmla="*/ 17 h 135"/>
                <a:gd name="T20" fmla="*/ 6 w 32"/>
                <a:gd name="T21" fmla="*/ 10 h 135"/>
                <a:gd name="T22" fmla="*/ 2 w 32"/>
                <a:gd name="T23" fmla="*/ 3 h 135"/>
                <a:gd name="T24" fmla="*/ 1 w 32"/>
                <a:gd name="T25" fmla="*/ 5 h 135"/>
                <a:gd name="T26" fmla="*/ 5 w 32"/>
                <a:gd name="T27" fmla="*/ 14 h 135"/>
                <a:gd name="T28" fmla="*/ 7 w 32"/>
                <a:gd name="T29" fmla="*/ 22 h 135"/>
                <a:gd name="T30" fmla="*/ 8 w 32"/>
                <a:gd name="T31" fmla="*/ 34 h 135"/>
                <a:gd name="T32" fmla="*/ 9 w 32"/>
                <a:gd name="T33" fmla="*/ 55 h 135"/>
                <a:gd name="T34" fmla="*/ 8 w 32"/>
                <a:gd name="T35" fmla="*/ 70 h 135"/>
                <a:gd name="T36" fmla="*/ 6 w 32"/>
                <a:gd name="T37" fmla="*/ 81 h 135"/>
                <a:gd name="T38" fmla="*/ 6 w 32"/>
                <a:gd name="T39" fmla="*/ 93 h 135"/>
                <a:gd name="T40" fmla="*/ 7 w 32"/>
                <a:gd name="T41" fmla="*/ 106 h 135"/>
                <a:gd name="T42" fmla="*/ 10 w 32"/>
                <a:gd name="T43" fmla="*/ 116 h 135"/>
                <a:gd name="T44" fmla="*/ 12 w 32"/>
                <a:gd name="T45" fmla="*/ 123 h 135"/>
                <a:gd name="T46" fmla="*/ 15 w 32"/>
                <a:gd name="T47" fmla="*/ 127 h 135"/>
                <a:gd name="T48" fmla="*/ 20 w 32"/>
                <a:gd name="T49" fmla="*/ 129 h 135"/>
                <a:gd name="T50" fmla="*/ 24 w 32"/>
                <a:gd name="T51" fmla="*/ 132 h 135"/>
                <a:gd name="T52" fmla="*/ 27 w 32"/>
                <a:gd name="T53" fmla="*/ 133 h 135"/>
                <a:gd name="T54" fmla="*/ 30 w 32"/>
                <a:gd name="T55" fmla="*/ 134 h 135"/>
                <a:gd name="T56" fmla="*/ 28 w 32"/>
                <a:gd name="T57" fmla="*/ 131 h 135"/>
                <a:gd name="T58" fmla="*/ 23 w 32"/>
                <a:gd name="T59" fmla="*/ 127 h 135"/>
                <a:gd name="T60" fmla="*/ 19 w 32"/>
                <a:gd name="T61" fmla="*/ 121 h 135"/>
                <a:gd name="T62" fmla="*/ 15 w 32"/>
                <a:gd name="T63" fmla="*/ 1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135">
                  <a:moveTo>
                    <a:pt x="15" y="114"/>
                  </a:moveTo>
                  <a:lnTo>
                    <a:pt x="15" y="111"/>
                  </a:lnTo>
                  <a:lnTo>
                    <a:pt x="14" y="107"/>
                  </a:lnTo>
                  <a:lnTo>
                    <a:pt x="13" y="101"/>
                  </a:lnTo>
                  <a:lnTo>
                    <a:pt x="12" y="95"/>
                  </a:lnTo>
                  <a:lnTo>
                    <a:pt x="12" y="87"/>
                  </a:lnTo>
                  <a:lnTo>
                    <a:pt x="12" y="80"/>
                  </a:lnTo>
                  <a:lnTo>
                    <a:pt x="13" y="71"/>
                  </a:lnTo>
                  <a:lnTo>
                    <a:pt x="15" y="63"/>
                  </a:lnTo>
                  <a:lnTo>
                    <a:pt x="16" y="58"/>
                  </a:lnTo>
                  <a:lnTo>
                    <a:pt x="17" y="53"/>
                  </a:lnTo>
                  <a:lnTo>
                    <a:pt x="17" y="48"/>
                  </a:lnTo>
                  <a:lnTo>
                    <a:pt x="17" y="43"/>
                  </a:lnTo>
                  <a:lnTo>
                    <a:pt x="17" y="39"/>
                  </a:lnTo>
                  <a:lnTo>
                    <a:pt x="16" y="34"/>
                  </a:lnTo>
                  <a:lnTo>
                    <a:pt x="15" y="29"/>
                  </a:lnTo>
                  <a:lnTo>
                    <a:pt x="13" y="23"/>
                  </a:lnTo>
                  <a:lnTo>
                    <a:pt x="12" y="22"/>
                  </a:lnTo>
                  <a:lnTo>
                    <a:pt x="11" y="19"/>
                  </a:lnTo>
                  <a:lnTo>
                    <a:pt x="10" y="17"/>
                  </a:lnTo>
                  <a:lnTo>
                    <a:pt x="8" y="13"/>
                  </a:lnTo>
                  <a:lnTo>
                    <a:pt x="6" y="10"/>
                  </a:lnTo>
                  <a:lnTo>
                    <a:pt x="4" y="6"/>
                  </a:lnTo>
                  <a:lnTo>
                    <a:pt x="2" y="3"/>
                  </a:lnTo>
                  <a:lnTo>
                    <a:pt x="0" y="0"/>
                  </a:lnTo>
                  <a:lnTo>
                    <a:pt x="1" y="5"/>
                  </a:lnTo>
                  <a:lnTo>
                    <a:pt x="4" y="10"/>
                  </a:lnTo>
                  <a:lnTo>
                    <a:pt x="5" y="14"/>
                  </a:lnTo>
                  <a:lnTo>
                    <a:pt x="6" y="17"/>
                  </a:lnTo>
                  <a:lnTo>
                    <a:pt x="7" y="22"/>
                  </a:lnTo>
                  <a:lnTo>
                    <a:pt x="8" y="28"/>
                  </a:lnTo>
                  <a:lnTo>
                    <a:pt x="8" y="34"/>
                  </a:lnTo>
                  <a:lnTo>
                    <a:pt x="9" y="44"/>
                  </a:lnTo>
                  <a:lnTo>
                    <a:pt x="9" y="55"/>
                  </a:lnTo>
                  <a:lnTo>
                    <a:pt x="9" y="64"/>
                  </a:lnTo>
                  <a:lnTo>
                    <a:pt x="8" y="70"/>
                  </a:lnTo>
                  <a:lnTo>
                    <a:pt x="7" y="76"/>
                  </a:lnTo>
                  <a:lnTo>
                    <a:pt x="6" y="81"/>
                  </a:lnTo>
                  <a:lnTo>
                    <a:pt x="6" y="87"/>
                  </a:lnTo>
                  <a:lnTo>
                    <a:pt x="6" y="93"/>
                  </a:lnTo>
                  <a:lnTo>
                    <a:pt x="6" y="99"/>
                  </a:lnTo>
                  <a:lnTo>
                    <a:pt x="7" y="106"/>
                  </a:lnTo>
                  <a:lnTo>
                    <a:pt x="8" y="112"/>
                  </a:lnTo>
                  <a:lnTo>
                    <a:pt x="10" y="116"/>
                  </a:lnTo>
                  <a:lnTo>
                    <a:pt x="10" y="120"/>
                  </a:lnTo>
                  <a:lnTo>
                    <a:pt x="12" y="123"/>
                  </a:lnTo>
                  <a:lnTo>
                    <a:pt x="14" y="125"/>
                  </a:lnTo>
                  <a:lnTo>
                    <a:pt x="15" y="127"/>
                  </a:lnTo>
                  <a:lnTo>
                    <a:pt x="18" y="128"/>
                  </a:lnTo>
                  <a:lnTo>
                    <a:pt x="20" y="129"/>
                  </a:lnTo>
                  <a:lnTo>
                    <a:pt x="21" y="131"/>
                  </a:lnTo>
                  <a:lnTo>
                    <a:pt x="24" y="132"/>
                  </a:lnTo>
                  <a:lnTo>
                    <a:pt x="25" y="132"/>
                  </a:lnTo>
                  <a:lnTo>
                    <a:pt x="27" y="133"/>
                  </a:lnTo>
                  <a:lnTo>
                    <a:pt x="29" y="133"/>
                  </a:lnTo>
                  <a:lnTo>
                    <a:pt x="30" y="134"/>
                  </a:lnTo>
                  <a:lnTo>
                    <a:pt x="31" y="134"/>
                  </a:lnTo>
                  <a:lnTo>
                    <a:pt x="28" y="131"/>
                  </a:lnTo>
                  <a:lnTo>
                    <a:pt x="25" y="129"/>
                  </a:lnTo>
                  <a:lnTo>
                    <a:pt x="23" y="127"/>
                  </a:lnTo>
                  <a:lnTo>
                    <a:pt x="20" y="123"/>
                  </a:lnTo>
                  <a:lnTo>
                    <a:pt x="19" y="121"/>
                  </a:lnTo>
                  <a:lnTo>
                    <a:pt x="17" y="118"/>
                  </a:lnTo>
                  <a:lnTo>
                    <a:pt x="15" y="116"/>
                  </a:lnTo>
                  <a:lnTo>
                    <a:pt x="15" y="114"/>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33" name="Freeform 329"/>
            <p:cNvSpPr>
              <a:spLocks/>
            </p:cNvSpPr>
            <p:nvPr/>
          </p:nvSpPr>
          <p:spPr bwMode="auto">
            <a:xfrm>
              <a:off x="4862" y="940"/>
              <a:ext cx="28" cy="68"/>
            </a:xfrm>
            <a:custGeom>
              <a:avLst/>
              <a:gdLst>
                <a:gd name="T0" fmla="*/ 21 w 28"/>
                <a:gd name="T1" fmla="*/ 0 h 68"/>
                <a:gd name="T2" fmla="*/ 21 w 28"/>
                <a:gd name="T3" fmla="*/ 0 h 68"/>
                <a:gd name="T4" fmla="*/ 20 w 28"/>
                <a:gd name="T5" fmla="*/ 2 h 68"/>
                <a:gd name="T6" fmla="*/ 18 w 28"/>
                <a:gd name="T7" fmla="*/ 5 h 68"/>
                <a:gd name="T8" fmla="*/ 16 w 28"/>
                <a:gd name="T9" fmla="*/ 9 h 68"/>
                <a:gd name="T10" fmla="*/ 14 w 28"/>
                <a:gd name="T11" fmla="*/ 14 h 68"/>
                <a:gd name="T12" fmla="*/ 13 w 28"/>
                <a:gd name="T13" fmla="*/ 19 h 68"/>
                <a:gd name="T14" fmla="*/ 13 w 28"/>
                <a:gd name="T15" fmla="*/ 26 h 68"/>
                <a:gd name="T16" fmla="*/ 14 w 28"/>
                <a:gd name="T17" fmla="*/ 32 h 68"/>
                <a:gd name="T18" fmla="*/ 16 w 28"/>
                <a:gd name="T19" fmla="*/ 39 h 68"/>
                <a:gd name="T20" fmla="*/ 18 w 28"/>
                <a:gd name="T21" fmla="*/ 44 h 68"/>
                <a:gd name="T22" fmla="*/ 20 w 28"/>
                <a:gd name="T23" fmla="*/ 50 h 68"/>
                <a:gd name="T24" fmla="*/ 22 w 28"/>
                <a:gd name="T25" fmla="*/ 55 h 68"/>
                <a:gd name="T26" fmla="*/ 24 w 28"/>
                <a:gd name="T27" fmla="*/ 59 h 68"/>
                <a:gd name="T28" fmla="*/ 25 w 28"/>
                <a:gd name="T29" fmla="*/ 61 h 68"/>
                <a:gd name="T30" fmla="*/ 26 w 28"/>
                <a:gd name="T31" fmla="*/ 63 h 68"/>
                <a:gd name="T32" fmla="*/ 27 w 28"/>
                <a:gd name="T33" fmla="*/ 64 h 68"/>
                <a:gd name="T34" fmla="*/ 18 w 28"/>
                <a:gd name="T35" fmla="*/ 67 h 68"/>
                <a:gd name="T36" fmla="*/ 17 w 28"/>
                <a:gd name="T37" fmla="*/ 66 h 68"/>
                <a:gd name="T38" fmla="*/ 16 w 28"/>
                <a:gd name="T39" fmla="*/ 64 h 68"/>
                <a:gd name="T40" fmla="*/ 13 w 28"/>
                <a:gd name="T41" fmla="*/ 61 h 68"/>
                <a:gd name="T42" fmla="*/ 11 w 28"/>
                <a:gd name="T43" fmla="*/ 58 h 68"/>
                <a:gd name="T44" fmla="*/ 8 w 28"/>
                <a:gd name="T45" fmla="*/ 54 h 68"/>
                <a:gd name="T46" fmla="*/ 6 w 28"/>
                <a:gd name="T47" fmla="*/ 49 h 68"/>
                <a:gd name="T48" fmla="*/ 4 w 28"/>
                <a:gd name="T49" fmla="*/ 44 h 68"/>
                <a:gd name="T50" fmla="*/ 2 w 28"/>
                <a:gd name="T51" fmla="*/ 38 h 68"/>
                <a:gd name="T52" fmla="*/ 1 w 28"/>
                <a:gd name="T53" fmla="*/ 31 h 68"/>
                <a:gd name="T54" fmla="*/ 0 w 28"/>
                <a:gd name="T55" fmla="*/ 26 h 68"/>
                <a:gd name="T56" fmla="*/ 0 w 28"/>
                <a:gd name="T57" fmla="*/ 21 h 68"/>
                <a:gd name="T58" fmla="*/ 0 w 28"/>
                <a:gd name="T59" fmla="*/ 17 h 68"/>
                <a:gd name="T60" fmla="*/ 0 w 28"/>
                <a:gd name="T61" fmla="*/ 13 h 68"/>
                <a:gd name="T62" fmla="*/ 1 w 28"/>
                <a:gd name="T63" fmla="*/ 11 h 68"/>
                <a:gd name="T64" fmla="*/ 2 w 28"/>
                <a:gd name="T65" fmla="*/ 8 h 68"/>
                <a:gd name="T66" fmla="*/ 3 w 28"/>
                <a:gd name="T67" fmla="*/ 6 h 68"/>
                <a:gd name="T68" fmla="*/ 6 w 28"/>
                <a:gd name="T69" fmla="*/ 4 h 68"/>
                <a:gd name="T70" fmla="*/ 8 w 28"/>
                <a:gd name="T71" fmla="*/ 1 h 68"/>
                <a:gd name="T72" fmla="*/ 12 w 28"/>
                <a:gd name="T73" fmla="*/ 0 h 68"/>
                <a:gd name="T74" fmla="*/ 14 w 28"/>
                <a:gd name="T75" fmla="*/ 0 h 68"/>
                <a:gd name="T76" fmla="*/ 17 w 28"/>
                <a:gd name="T77" fmla="*/ 0 h 68"/>
                <a:gd name="T78" fmla="*/ 20 w 28"/>
                <a:gd name="T79" fmla="*/ 0 h 68"/>
                <a:gd name="T80" fmla="*/ 21 w 28"/>
                <a:gd name="T81" fmla="*/ 0 h 68"/>
                <a:gd name="T82" fmla="*/ 21 w 28"/>
                <a:gd name="T83"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 h="68">
                  <a:moveTo>
                    <a:pt x="21" y="0"/>
                  </a:moveTo>
                  <a:lnTo>
                    <a:pt x="21" y="0"/>
                  </a:lnTo>
                  <a:lnTo>
                    <a:pt x="20" y="2"/>
                  </a:lnTo>
                  <a:lnTo>
                    <a:pt x="18" y="5"/>
                  </a:lnTo>
                  <a:lnTo>
                    <a:pt x="16" y="9"/>
                  </a:lnTo>
                  <a:lnTo>
                    <a:pt x="14" y="14"/>
                  </a:lnTo>
                  <a:lnTo>
                    <a:pt x="13" y="19"/>
                  </a:lnTo>
                  <a:lnTo>
                    <a:pt x="13" y="26"/>
                  </a:lnTo>
                  <a:lnTo>
                    <a:pt x="14" y="32"/>
                  </a:lnTo>
                  <a:lnTo>
                    <a:pt x="16" y="39"/>
                  </a:lnTo>
                  <a:lnTo>
                    <a:pt x="18" y="44"/>
                  </a:lnTo>
                  <a:lnTo>
                    <a:pt x="20" y="50"/>
                  </a:lnTo>
                  <a:lnTo>
                    <a:pt x="22" y="55"/>
                  </a:lnTo>
                  <a:lnTo>
                    <a:pt x="24" y="59"/>
                  </a:lnTo>
                  <a:lnTo>
                    <a:pt x="25" y="61"/>
                  </a:lnTo>
                  <a:lnTo>
                    <a:pt x="26" y="63"/>
                  </a:lnTo>
                  <a:lnTo>
                    <a:pt x="27" y="64"/>
                  </a:lnTo>
                  <a:lnTo>
                    <a:pt x="18" y="67"/>
                  </a:lnTo>
                  <a:lnTo>
                    <a:pt x="17" y="66"/>
                  </a:lnTo>
                  <a:lnTo>
                    <a:pt x="16" y="64"/>
                  </a:lnTo>
                  <a:lnTo>
                    <a:pt x="13" y="61"/>
                  </a:lnTo>
                  <a:lnTo>
                    <a:pt x="11" y="58"/>
                  </a:lnTo>
                  <a:lnTo>
                    <a:pt x="8" y="54"/>
                  </a:lnTo>
                  <a:lnTo>
                    <a:pt x="6" y="49"/>
                  </a:lnTo>
                  <a:lnTo>
                    <a:pt x="4" y="44"/>
                  </a:lnTo>
                  <a:lnTo>
                    <a:pt x="2" y="38"/>
                  </a:lnTo>
                  <a:lnTo>
                    <a:pt x="1" y="31"/>
                  </a:lnTo>
                  <a:lnTo>
                    <a:pt x="0" y="26"/>
                  </a:lnTo>
                  <a:lnTo>
                    <a:pt x="0" y="21"/>
                  </a:lnTo>
                  <a:lnTo>
                    <a:pt x="0" y="17"/>
                  </a:lnTo>
                  <a:lnTo>
                    <a:pt x="0" y="13"/>
                  </a:lnTo>
                  <a:lnTo>
                    <a:pt x="1" y="11"/>
                  </a:lnTo>
                  <a:lnTo>
                    <a:pt x="2" y="8"/>
                  </a:lnTo>
                  <a:lnTo>
                    <a:pt x="3" y="6"/>
                  </a:lnTo>
                  <a:lnTo>
                    <a:pt x="6" y="4"/>
                  </a:lnTo>
                  <a:lnTo>
                    <a:pt x="8" y="1"/>
                  </a:lnTo>
                  <a:lnTo>
                    <a:pt x="12" y="0"/>
                  </a:lnTo>
                  <a:lnTo>
                    <a:pt x="14" y="0"/>
                  </a:lnTo>
                  <a:lnTo>
                    <a:pt x="17" y="0"/>
                  </a:lnTo>
                  <a:lnTo>
                    <a:pt x="20" y="0"/>
                  </a:lnTo>
                  <a:lnTo>
                    <a:pt x="21" y="0"/>
                  </a:lnTo>
                  <a:lnTo>
                    <a:pt x="21"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34" name="Freeform 330"/>
            <p:cNvSpPr>
              <a:spLocks/>
            </p:cNvSpPr>
            <p:nvPr/>
          </p:nvSpPr>
          <p:spPr bwMode="auto">
            <a:xfrm>
              <a:off x="4882" y="1006"/>
              <a:ext cx="67" cy="50"/>
            </a:xfrm>
            <a:custGeom>
              <a:avLst/>
              <a:gdLst>
                <a:gd name="T0" fmla="*/ 66 w 67"/>
                <a:gd name="T1" fmla="*/ 49 h 50"/>
                <a:gd name="T2" fmla="*/ 64 w 67"/>
                <a:gd name="T3" fmla="*/ 49 h 50"/>
                <a:gd name="T4" fmla="*/ 62 w 67"/>
                <a:gd name="T5" fmla="*/ 49 h 50"/>
                <a:gd name="T6" fmla="*/ 59 w 67"/>
                <a:gd name="T7" fmla="*/ 49 h 50"/>
                <a:gd name="T8" fmla="*/ 55 w 67"/>
                <a:gd name="T9" fmla="*/ 49 h 50"/>
                <a:gd name="T10" fmla="*/ 49 w 67"/>
                <a:gd name="T11" fmla="*/ 47 h 50"/>
                <a:gd name="T12" fmla="*/ 44 w 67"/>
                <a:gd name="T13" fmla="*/ 45 h 50"/>
                <a:gd name="T14" fmla="*/ 37 w 67"/>
                <a:gd name="T15" fmla="*/ 42 h 50"/>
                <a:gd name="T16" fmla="*/ 30 w 67"/>
                <a:gd name="T17" fmla="*/ 40 h 50"/>
                <a:gd name="T18" fmla="*/ 23 w 67"/>
                <a:gd name="T19" fmla="*/ 35 h 50"/>
                <a:gd name="T20" fmla="*/ 17 w 67"/>
                <a:gd name="T21" fmla="*/ 29 h 50"/>
                <a:gd name="T22" fmla="*/ 12 w 67"/>
                <a:gd name="T23" fmla="*/ 23 h 50"/>
                <a:gd name="T24" fmla="*/ 8 w 67"/>
                <a:gd name="T25" fmla="*/ 16 h 50"/>
                <a:gd name="T26" fmla="*/ 5 w 67"/>
                <a:gd name="T27" fmla="*/ 10 h 50"/>
                <a:gd name="T28" fmla="*/ 2 w 67"/>
                <a:gd name="T29" fmla="*/ 5 h 50"/>
                <a:gd name="T30" fmla="*/ 0 w 67"/>
                <a:gd name="T31" fmla="*/ 1 h 50"/>
                <a:gd name="T32" fmla="*/ 0 w 67"/>
                <a:gd name="T33" fmla="*/ 0 h 50"/>
                <a:gd name="T34" fmla="*/ 1 w 67"/>
                <a:gd name="T35" fmla="*/ 0 h 50"/>
                <a:gd name="T36" fmla="*/ 2 w 67"/>
                <a:gd name="T37" fmla="*/ 0 h 50"/>
                <a:gd name="T38" fmla="*/ 4 w 67"/>
                <a:gd name="T39" fmla="*/ 4 h 50"/>
                <a:gd name="T40" fmla="*/ 5 w 67"/>
                <a:gd name="T41" fmla="*/ 9 h 50"/>
                <a:gd name="T42" fmla="*/ 9 w 67"/>
                <a:gd name="T43" fmla="*/ 15 h 50"/>
                <a:gd name="T44" fmla="*/ 13 w 67"/>
                <a:gd name="T45" fmla="*/ 22 h 50"/>
                <a:gd name="T46" fmla="*/ 18 w 67"/>
                <a:gd name="T47" fmla="*/ 28 h 50"/>
                <a:gd name="T48" fmla="*/ 24 w 67"/>
                <a:gd name="T49" fmla="*/ 34 h 50"/>
                <a:gd name="T50" fmla="*/ 31 w 67"/>
                <a:gd name="T51" fmla="*/ 38 h 50"/>
                <a:gd name="T52" fmla="*/ 38 w 67"/>
                <a:gd name="T53" fmla="*/ 42 h 50"/>
                <a:gd name="T54" fmla="*/ 44 w 67"/>
                <a:gd name="T55" fmla="*/ 44 h 50"/>
                <a:gd name="T56" fmla="*/ 49 w 67"/>
                <a:gd name="T57" fmla="*/ 45 h 50"/>
                <a:gd name="T58" fmla="*/ 55 w 67"/>
                <a:gd name="T59" fmla="*/ 47 h 50"/>
                <a:gd name="T60" fmla="*/ 59 w 67"/>
                <a:gd name="T61" fmla="*/ 47 h 50"/>
                <a:gd name="T62" fmla="*/ 61 w 67"/>
                <a:gd name="T63" fmla="*/ 47 h 50"/>
                <a:gd name="T64" fmla="*/ 64 w 67"/>
                <a:gd name="T65" fmla="*/ 47 h 50"/>
                <a:gd name="T66" fmla="*/ 65 w 67"/>
                <a:gd name="T67" fmla="*/ 47 h 50"/>
                <a:gd name="T68" fmla="*/ 66 w 67"/>
                <a:gd name="T69"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 h="50">
                  <a:moveTo>
                    <a:pt x="66" y="49"/>
                  </a:moveTo>
                  <a:lnTo>
                    <a:pt x="64" y="49"/>
                  </a:lnTo>
                  <a:lnTo>
                    <a:pt x="62" y="49"/>
                  </a:lnTo>
                  <a:lnTo>
                    <a:pt x="59" y="49"/>
                  </a:lnTo>
                  <a:lnTo>
                    <a:pt x="55" y="49"/>
                  </a:lnTo>
                  <a:lnTo>
                    <a:pt x="49" y="47"/>
                  </a:lnTo>
                  <a:lnTo>
                    <a:pt x="44" y="45"/>
                  </a:lnTo>
                  <a:lnTo>
                    <a:pt x="37" y="42"/>
                  </a:lnTo>
                  <a:lnTo>
                    <a:pt x="30" y="40"/>
                  </a:lnTo>
                  <a:lnTo>
                    <a:pt x="23" y="35"/>
                  </a:lnTo>
                  <a:lnTo>
                    <a:pt x="17" y="29"/>
                  </a:lnTo>
                  <a:lnTo>
                    <a:pt x="12" y="23"/>
                  </a:lnTo>
                  <a:lnTo>
                    <a:pt x="8" y="16"/>
                  </a:lnTo>
                  <a:lnTo>
                    <a:pt x="5" y="10"/>
                  </a:lnTo>
                  <a:lnTo>
                    <a:pt x="2" y="5"/>
                  </a:lnTo>
                  <a:lnTo>
                    <a:pt x="0" y="1"/>
                  </a:lnTo>
                  <a:lnTo>
                    <a:pt x="0" y="0"/>
                  </a:lnTo>
                  <a:lnTo>
                    <a:pt x="1" y="0"/>
                  </a:lnTo>
                  <a:lnTo>
                    <a:pt x="2" y="0"/>
                  </a:lnTo>
                  <a:lnTo>
                    <a:pt x="4" y="4"/>
                  </a:lnTo>
                  <a:lnTo>
                    <a:pt x="5" y="9"/>
                  </a:lnTo>
                  <a:lnTo>
                    <a:pt x="9" y="15"/>
                  </a:lnTo>
                  <a:lnTo>
                    <a:pt x="13" y="22"/>
                  </a:lnTo>
                  <a:lnTo>
                    <a:pt x="18" y="28"/>
                  </a:lnTo>
                  <a:lnTo>
                    <a:pt x="24" y="34"/>
                  </a:lnTo>
                  <a:lnTo>
                    <a:pt x="31" y="38"/>
                  </a:lnTo>
                  <a:lnTo>
                    <a:pt x="38" y="42"/>
                  </a:lnTo>
                  <a:lnTo>
                    <a:pt x="44" y="44"/>
                  </a:lnTo>
                  <a:lnTo>
                    <a:pt x="49" y="45"/>
                  </a:lnTo>
                  <a:lnTo>
                    <a:pt x="55" y="47"/>
                  </a:lnTo>
                  <a:lnTo>
                    <a:pt x="59" y="47"/>
                  </a:lnTo>
                  <a:lnTo>
                    <a:pt x="61" y="47"/>
                  </a:lnTo>
                  <a:lnTo>
                    <a:pt x="64" y="47"/>
                  </a:lnTo>
                  <a:lnTo>
                    <a:pt x="65" y="47"/>
                  </a:lnTo>
                  <a:lnTo>
                    <a:pt x="66" y="49"/>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35" name="Freeform 331"/>
            <p:cNvSpPr>
              <a:spLocks/>
            </p:cNvSpPr>
            <p:nvPr/>
          </p:nvSpPr>
          <p:spPr bwMode="auto">
            <a:xfrm>
              <a:off x="4944" y="1050"/>
              <a:ext cx="17" cy="17"/>
            </a:xfrm>
            <a:custGeom>
              <a:avLst/>
              <a:gdLst>
                <a:gd name="T0" fmla="*/ 3 w 17"/>
                <a:gd name="T1" fmla="*/ 2 h 17"/>
                <a:gd name="T2" fmla="*/ 3 w 17"/>
                <a:gd name="T3" fmla="*/ 2 h 17"/>
                <a:gd name="T4" fmla="*/ 3 w 17"/>
                <a:gd name="T5" fmla="*/ 2 h 17"/>
                <a:gd name="T6" fmla="*/ 4 w 17"/>
                <a:gd name="T7" fmla="*/ 2 h 17"/>
                <a:gd name="T8" fmla="*/ 4 w 17"/>
                <a:gd name="T9" fmla="*/ 2 h 17"/>
                <a:gd name="T10" fmla="*/ 6 w 17"/>
                <a:gd name="T11" fmla="*/ 2 h 17"/>
                <a:gd name="T12" fmla="*/ 6 w 17"/>
                <a:gd name="T13" fmla="*/ 2 h 17"/>
                <a:gd name="T14" fmla="*/ 8 w 17"/>
                <a:gd name="T15" fmla="*/ 2 h 17"/>
                <a:gd name="T16" fmla="*/ 8 w 17"/>
                <a:gd name="T17" fmla="*/ 2 h 17"/>
                <a:gd name="T18" fmla="*/ 9 w 17"/>
                <a:gd name="T19" fmla="*/ 0 h 17"/>
                <a:gd name="T20" fmla="*/ 9 w 17"/>
                <a:gd name="T21" fmla="*/ 0 h 17"/>
                <a:gd name="T22" fmla="*/ 11 w 17"/>
                <a:gd name="T23" fmla="*/ 0 h 17"/>
                <a:gd name="T24" fmla="*/ 11 w 17"/>
                <a:gd name="T25" fmla="*/ 2 h 17"/>
                <a:gd name="T26" fmla="*/ 12 w 17"/>
                <a:gd name="T27" fmla="*/ 2 h 17"/>
                <a:gd name="T28" fmla="*/ 12 w 17"/>
                <a:gd name="T29" fmla="*/ 2 h 17"/>
                <a:gd name="T30" fmla="*/ 14 w 17"/>
                <a:gd name="T31" fmla="*/ 2 h 17"/>
                <a:gd name="T32" fmla="*/ 14 w 17"/>
                <a:gd name="T33" fmla="*/ 4 h 17"/>
                <a:gd name="T34" fmla="*/ 14 w 17"/>
                <a:gd name="T35" fmla="*/ 6 h 17"/>
                <a:gd name="T36" fmla="*/ 14 w 17"/>
                <a:gd name="T37" fmla="*/ 6 h 17"/>
                <a:gd name="T38" fmla="*/ 16 w 17"/>
                <a:gd name="T39" fmla="*/ 8 h 17"/>
                <a:gd name="T40" fmla="*/ 16 w 17"/>
                <a:gd name="T41" fmla="*/ 10 h 17"/>
                <a:gd name="T42" fmla="*/ 14 w 17"/>
                <a:gd name="T43" fmla="*/ 10 h 17"/>
                <a:gd name="T44" fmla="*/ 14 w 17"/>
                <a:gd name="T45" fmla="*/ 12 h 17"/>
                <a:gd name="T46" fmla="*/ 12 w 17"/>
                <a:gd name="T47" fmla="*/ 12 h 17"/>
                <a:gd name="T48" fmla="*/ 12 w 17"/>
                <a:gd name="T49" fmla="*/ 14 h 17"/>
                <a:gd name="T50" fmla="*/ 11 w 17"/>
                <a:gd name="T51" fmla="*/ 14 h 17"/>
                <a:gd name="T52" fmla="*/ 9 w 17"/>
                <a:gd name="T53" fmla="*/ 14 h 17"/>
                <a:gd name="T54" fmla="*/ 9 w 17"/>
                <a:gd name="T55" fmla="*/ 14 h 17"/>
                <a:gd name="T56" fmla="*/ 8 w 17"/>
                <a:gd name="T57" fmla="*/ 16 h 17"/>
                <a:gd name="T58" fmla="*/ 6 w 17"/>
                <a:gd name="T59" fmla="*/ 16 h 17"/>
                <a:gd name="T60" fmla="*/ 6 w 17"/>
                <a:gd name="T61" fmla="*/ 16 h 17"/>
                <a:gd name="T62" fmla="*/ 4 w 17"/>
                <a:gd name="T63" fmla="*/ 14 h 17"/>
                <a:gd name="T64" fmla="*/ 4 w 17"/>
                <a:gd name="T65" fmla="*/ 14 h 17"/>
                <a:gd name="T66" fmla="*/ 3 w 17"/>
                <a:gd name="T67" fmla="*/ 14 h 17"/>
                <a:gd name="T68" fmla="*/ 1 w 17"/>
                <a:gd name="T69" fmla="*/ 12 h 17"/>
                <a:gd name="T70" fmla="*/ 1 w 17"/>
                <a:gd name="T71" fmla="*/ 10 h 17"/>
                <a:gd name="T72" fmla="*/ 1 w 17"/>
                <a:gd name="T73" fmla="*/ 8 h 17"/>
                <a:gd name="T74" fmla="*/ 0 w 17"/>
                <a:gd name="T75" fmla="*/ 8 h 17"/>
                <a:gd name="T76" fmla="*/ 0 w 17"/>
                <a:gd name="T77" fmla="*/ 6 h 17"/>
                <a:gd name="T78" fmla="*/ 0 w 17"/>
                <a:gd name="T79" fmla="*/ 6 h 17"/>
                <a:gd name="T80" fmla="*/ 0 w 17"/>
                <a:gd name="T81" fmla="*/ 6 h 17"/>
                <a:gd name="T82" fmla="*/ 3 w 17"/>
                <a:gd name="T8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 h="17">
                  <a:moveTo>
                    <a:pt x="3" y="2"/>
                  </a:moveTo>
                  <a:lnTo>
                    <a:pt x="3" y="2"/>
                  </a:lnTo>
                  <a:lnTo>
                    <a:pt x="3" y="2"/>
                  </a:lnTo>
                  <a:lnTo>
                    <a:pt x="4" y="2"/>
                  </a:lnTo>
                  <a:lnTo>
                    <a:pt x="4" y="2"/>
                  </a:lnTo>
                  <a:lnTo>
                    <a:pt x="6" y="2"/>
                  </a:lnTo>
                  <a:lnTo>
                    <a:pt x="6" y="2"/>
                  </a:lnTo>
                  <a:lnTo>
                    <a:pt x="8" y="2"/>
                  </a:lnTo>
                  <a:lnTo>
                    <a:pt x="8" y="2"/>
                  </a:lnTo>
                  <a:lnTo>
                    <a:pt x="9" y="0"/>
                  </a:lnTo>
                  <a:lnTo>
                    <a:pt x="9" y="0"/>
                  </a:lnTo>
                  <a:lnTo>
                    <a:pt x="11" y="0"/>
                  </a:lnTo>
                  <a:lnTo>
                    <a:pt x="11" y="2"/>
                  </a:lnTo>
                  <a:lnTo>
                    <a:pt x="12" y="2"/>
                  </a:lnTo>
                  <a:lnTo>
                    <a:pt x="12" y="2"/>
                  </a:lnTo>
                  <a:lnTo>
                    <a:pt x="14" y="2"/>
                  </a:lnTo>
                  <a:lnTo>
                    <a:pt x="14" y="4"/>
                  </a:lnTo>
                  <a:lnTo>
                    <a:pt x="14" y="6"/>
                  </a:lnTo>
                  <a:lnTo>
                    <a:pt x="14" y="6"/>
                  </a:lnTo>
                  <a:lnTo>
                    <a:pt x="16" y="8"/>
                  </a:lnTo>
                  <a:lnTo>
                    <a:pt x="16" y="10"/>
                  </a:lnTo>
                  <a:lnTo>
                    <a:pt x="14" y="10"/>
                  </a:lnTo>
                  <a:lnTo>
                    <a:pt x="14" y="12"/>
                  </a:lnTo>
                  <a:lnTo>
                    <a:pt x="12" y="12"/>
                  </a:lnTo>
                  <a:lnTo>
                    <a:pt x="12" y="14"/>
                  </a:lnTo>
                  <a:lnTo>
                    <a:pt x="11" y="14"/>
                  </a:lnTo>
                  <a:lnTo>
                    <a:pt x="9" y="14"/>
                  </a:lnTo>
                  <a:lnTo>
                    <a:pt x="9" y="14"/>
                  </a:lnTo>
                  <a:lnTo>
                    <a:pt x="8" y="16"/>
                  </a:lnTo>
                  <a:lnTo>
                    <a:pt x="6" y="16"/>
                  </a:lnTo>
                  <a:lnTo>
                    <a:pt x="6" y="16"/>
                  </a:lnTo>
                  <a:lnTo>
                    <a:pt x="4" y="14"/>
                  </a:lnTo>
                  <a:lnTo>
                    <a:pt x="4" y="14"/>
                  </a:lnTo>
                  <a:lnTo>
                    <a:pt x="3" y="14"/>
                  </a:lnTo>
                  <a:lnTo>
                    <a:pt x="1" y="12"/>
                  </a:lnTo>
                  <a:lnTo>
                    <a:pt x="1" y="10"/>
                  </a:lnTo>
                  <a:lnTo>
                    <a:pt x="1" y="8"/>
                  </a:lnTo>
                  <a:lnTo>
                    <a:pt x="0" y="8"/>
                  </a:lnTo>
                  <a:lnTo>
                    <a:pt x="0" y="6"/>
                  </a:lnTo>
                  <a:lnTo>
                    <a:pt x="0" y="6"/>
                  </a:lnTo>
                  <a:lnTo>
                    <a:pt x="0" y="6"/>
                  </a:lnTo>
                  <a:lnTo>
                    <a:pt x="3"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36" name="Freeform 332"/>
            <p:cNvSpPr>
              <a:spLocks/>
            </p:cNvSpPr>
            <p:nvPr/>
          </p:nvSpPr>
          <p:spPr bwMode="auto">
            <a:xfrm>
              <a:off x="4986" y="1320"/>
              <a:ext cx="446" cy="402"/>
            </a:xfrm>
            <a:custGeom>
              <a:avLst/>
              <a:gdLst>
                <a:gd name="T0" fmla="*/ 0 w 446"/>
                <a:gd name="T1" fmla="*/ 401 h 402"/>
                <a:gd name="T2" fmla="*/ 0 w 446"/>
                <a:gd name="T3" fmla="*/ 106 h 402"/>
                <a:gd name="T4" fmla="*/ 445 w 446"/>
                <a:gd name="T5" fmla="*/ 0 h 402"/>
                <a:gd name="T6" fmla="*/ 445 w 446"/>
                <a:gd name="T7" fmla="*/ 303 h 402"/>
                <a:gd name="T8" fmla="*/ 0 w 446"/>
                <a:gd name="T9" fmla="*/ 401 h 402"/>
              </a:gdLst>
              <a:ahLst/>
              <a:cxnLst>
                <a:cxn ang="0">
                  <a:pos x="T0" y="T1"/>
                </a:cxn>
                <a:cxn ang="0">
                  <a:pos x="T2" y="T3"/>
                </a:cxn>
                <a:cxn ang="0">
                  <a:pos x="T4" y="T5"/>
                </a:cxn>
                <a:cxn ang="0">
                  <a:pos x="T6" y="T7"/>
                </a:cxn>
                <a:cxn ang="0">
                  <a:pos x="T8" y="T9"/>
                </a:cxn>
              </a:cxnLst>
              <a:rect l="0" t="0" r="r" b="b"/>
              <a:pathLst>
                <a:path w="446" h="402">
                  <a:moveTo>
                    <a:pt x="0" y="401"/>
                  </a:moveTo>
                  <a:lnTo>
                    <a:pt x="0" y="106"/>
                  </a:lnTo>
                  <a:lnTo>
                    <a:pt x="445" y="0"/>
                  </a:lnTo>
                  <a:lnTo>
                    <a:pt x="445" y="303"/>
                  </a:lnTo>
                  <a:lnTo>
                    <a:pt x="0" y="40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37" name="Freeform 333"/>
            <p:cNvSpPr>
              <a:spLocks/>
            </p:cNvSpPr>
            <p:nvPr/>
          </p:nvSpPr>
          <p:spPr bwMode="auto">
            <a:xfrm>
              <a:off x="4944" y="1437"/>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38" name="Freeform 334"/>
            <p:cNvSpPr>
              <a:spLocks/>
            </p:cNvSpPr>
            <p:nvPr/>
          </p:nvSpPr>
          <p:spPr bwMode="auto">
            <a:xfrm>
              <a:off x="4858" y="1411"/>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39" name="Freeform 335"/>
            <p:cNvSpPr>
              <a:spLocks/>
            </p:cNvSpPr>
            <p:nvPr/>
          </p:nvSpPr>
          <p:spPr bwMode="auto">
            <a:xfrm>
              <a:off x="4895" y="1351"/>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40" name="Freeform 336"/>
            <p:cNvSpPr>
              <a:spLocks/>
            </p:cNvSpPr>
            <p:nvPr/>
          </p:nvSpPr>
          <p:spPr bwMode="auto">
            <a:xfrm>
              <a:off x="4896" y="1437"/>
              <a:ext cx="68" cy="67"/>
            </a:xfrm>
            <a:custGeom>
              <a:avLst/>
              <a:gdLst>
                <a:gd name="T0" fmla="*/ 10 w 68"/>
                <a:gd name="T1" fmla="*/ 0 h 67"/>
                <a:gd name="T2" fmla="*/ 67 w 68"/>
                <a:gd name="T3" fmla="*/ 58 h 67"/>
                <a:gd name="T4" fmla="*/ 67 w 68"/>
                <a:gd name="T5" fmla="*/ 66 h 67"/>
                <a:gd name="T6" fmla="*/ 0 w 68"/>
                <a:gd name="T7" fmla="*/ 13 h 67"/>
                <a:gd name="T8" fmla="*/ 10 w 68"/>
                <a:gd name="T9" fmla="*/ 0 h 67"/>
              </a:gdLst>
              <a:ahLst/>
              <a:cxnLst>
                <a:cxn ang="0">
                  <a:pos x="T0" y="T1"/>
                </a:cxn>
                <a:cxn ang="0">
                  <a:pos x="T2" y="T3"/>
                </a:cxn>
                <a:cxn ang="0">
                  <a:pos x="T4" y="T5"/>
                </a:cxn>
                <a:cxn ang="0">
                  <a:pos x="T6" y="T7"/>
                </a:cxn>
                <a:cxn ang="0">
                  <a:pos x="T8" y="T9"/>
                </a:cxn>
              </a:cxnLst>
              <a:rect l="0" t="0" r="r" b="b"/>
              <a:pathLst>
                <a:path w="68" h="67">
                  <a:moveTo>
                    <a:pt x="10" y="0"/>
                  </a:moveTo>
                  <a:lnTo>
                    <a:pt x="67" y="58"/>
                  </a:lnTo>
                  <a:lnTo>
                    <a:pt x="67" y="66"/>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41" name="Freeform 337"/>
            <p:cNvSpPr>
              <a:spLocks/>
            </p:cNvSpPr>
            <p:nvPr/>
          </p:nvSpPr>
          <p:spPr bwMode="auto">
            <a:xfrm>
              <a:off x="4859" y="1441"/>
              <a:ext cx="47" cy="66"/>
            </a:xfrm>
            <a:custGeom>
              <a:avLst/>
              <a:gdLst>
                <a:gd name="T0" fmla="*/ 36 w 47"/>
                <a:gd name="T1" fmla="*/ 0 h 66"/>
                <a:gd name="T2" fmla="*/ 0 w 47"/>
                <a:gd name="T3" fmla="*/ 52 h 66"/>
                <a:gd name="T4" fmla="*/ 0 w 47"/>
                <a:gd name="T5" fmla="*/ 65 h 66"/>
                <a:gd name="T6" fmla="*/ 46 w 47"/>
                <a:gd name="T7" fmla="*/ 13 h 66"/>
                <a:gd name="T8" fmla="*/ 36 w 47"/>
                <a:gd name="T9" fmla="*/ 0 h 66"/>
              </a:gdLst>
              <a:ahLst/>
              <a:cxnLst>
                <a:cxn ang="0">
                  <a:pos x="T0" y="T1"/>
                </a:cxn>
                <a:cxn ang="0">
                  <a:pos x="T2" y="T3"/>
                </a:cxn>
                <a:cxn ang="0">
                  <a:pos x="T4" y="T5"/>
                </a:cxn>
                <a:cxn ang="0">
                  <a:pos x="T6" y="T7"/>
                </a:cxn>
                <a:cxn ang="0">
                  <a:pos x="T8" y="T9"/>
                </a:cxn>
              </a:cxnLst>
              <a:rect l="0" t="0" r="r" b="b"/>
              <a:pathLst>
                <a:path w="47" h="66">
                  <a:moveTo>
                    <a:pt x="36" y="0"/>
                  </a:moveTo>
                  <a:lnTo>
                    <a:pt x="0" y="52"/>
                  </a:lnTo>
                  <a:lnTo>
                    <a:pt x="0" y="65"/>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42" name="Freeform 338"/>
            <p:cNvSpPr>
              <a:spLocks/>
            </p:cNvSpPr>
            <p:nvPr/>
          </p:nvSpPr>
          <p:spPr bwMode="auto">
            <a:xfrm>
              <a:off x="4823" y="1438"/>
              <a:ext cx="75" cy="17"/>
            </a:xfrm>
            <a:custGeom>
              <a:avLst/>
              <a:gdLst>
                <a:gd name="T0" fmla="*/ 68 w 75"/>
                <a:gd name="T1" fmla="*/ 2 h 17"/>
                <a:gd name="T2" fmla="*/ 0 w 75"/>
                <a:gd name="T3" fmla="*/ 0 h 17"/>
                <a:gd name="T4" fmla="*/ 0 w 75"/>
                <a:gd name="T5" fmla="*/ 5 h 17"/>
                <a:gd name="T6" fmla="*/ 74 w 75"/>
                <a:gd name="T7" fmla="*/ 16 h 17"/>
                <a:gd name="T8" fmla="*/ 68 w 75"/>
                <a:gd name="T9" fmla="*/ 2 h 17"/>
              </a:gdLst>
              <a:ahLst/>
              <a:cxnLst>
                <a:cxn ang="0">
                  <a:pos x="T0" y="T1"/>
                </a:cxn>
                <a:cxn ang="0">
                  <a:pos x="T2" y="T3"/>
                </a:cxn>
                <a:cxn ang="0">
                  <a:pos x="T4" y="T5"/>
                </a:cxn>
                <a:cxn ang="0">
                  <a:pos x="T6" y="T7"/>
                </a:cxn>
                <a:cxn ang="0">
                  <a:pos x="T8" y="T9"/>
                </a:cxn>
              </a:cxnLst>
              <a:rect l="0" t="0" r="r" b="b"/>
              <a:pathLst>
                <a:path w="75" h="17">
                  <a:moveTo>
                    <a:pt x="68" y="2"/>
                  </a:moveTo>
                  <a:lnTo>
                    <a:pt x="0" y="0"/>
                  </a:lnTo>
                  <a:lnTo>
                    <a:pt x="0" y="5"/>
                  </a:lnTo>
                  <a:lnTo>
                    <a:pt x="74" y="16"/>
                  </a:lnTo>
                  <a:lnTo>
                    <a:pt x="68"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43" name="Freeform 339"/>
            <p:cNvSpPr>
              <a:spLocks/>
            </p:cNvSpPr>
            <p:nvPr/>
          </p:nvSpPr>
          <p:spPr bwMode="auto">
            <a:xfrm>
              <a:off x="4905" y="1432"/>
              <a:ext cx="53" cy="19"/>
            </a:xfrm>
            <a:custGeom>
              <a:avLst/>
              <a:gdLst>
                <a:gd name="T0" fmla="*/ 0 w 53"/>
                <a:gd name="T1" fmla="*/ 8 h 19"/>
                <a:gd name="T2" fmla="*/ 52 w 53"/>
                <a:gd name="T3" fmla="*/ 0 h 19"/>
                <a:gd name="T4" fmla="*/ 52 w 53"/>
                <a:gd name="T5" fmla="*/ 4 h 19"/>
                <a:gd name="T6" fmla="*/ 0 w 53"/>
                <a:gd name="T7" fmla="*/ 18 h 19"/>
                <a:gd name="T8" fmla="*/ 0 w 53"/>
                <a:gd name="T9" fmla="*/ 8 h 19"/>
              </a:gdLst>
              <a:ahLst/>
              <a:cxnLst>
                <a:cxn ang="0">
                  <a:pos x="T0" y="T1"/>
                </a:cxn>
                <a:cxn ang="0">
                  <a:pos x="T2" y="T3"/>
                </a:cxn>
                <a:cxn ang="0">
                  <a:pos x="T4" y="T5"/>
                </a:cxn>
                <a:cxn ang="0">
                  <a:pos x="T6" y="T7"/>
                </a:cxn>
                <a:cxn ang="0">
                  <a:pos x="T8" y="T9"/>
                </a:cxn>
              </a:cxnLst>
              <a:rect l="0" t="0" r="r" b="b"/>
              <a:pathLst>
                <a:path w="53" h="19">
                  <a:moveTo>
                    <a:pt x="0" y="8"/>
                  </a:moveTo>
                  <a:lnTo>
                    <a:pt x="52" y="0"/>
                  </a:lnTo>
                  <a:lnTo>
                    <a:pt x="52" y="4"/>
                  </a:lnTo>
                  <a:lnTo>
                    <a:pt x="0" y="18"/>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44" name="Freeform 340"/>
            <p:cNvSpPr>
              <a:spLocks/>
            </p:cNvSpPr>
            <p:nvPr/>
          </p:nvSpPr>
          <p:spPr bwMode="auto">
            <a:xfrm>
              <a:off x="4870" y="1404"/>
              <a:ext cx="29" cy="44"/>
            </a:xfrm>
            <a:custGeom>
              <a:avLst/>
              <a:gdLst>
                <a:gd name="T0" fmla="*/ 28 w 29"/>
                <a:gd name="T1" fmla="*/ 33 h 44"/>
                <a:gd name="T2" fmla="*/ 0 w 29"/>
                <a:gd name="T3" fmla="*/ 0 h 44"/>
                <a:gd name="T4" fmla="*/ 0 w 29"/>
                <a:gd name="T5" fmla="*/ 5 h 44"/>
                <a:gd name="T6" fmla="*/ 23 w 29"/>
                <a:gd name="T7" fmla="*/ 43 h 44"/>
                <a:gd name="T8" fmla="*/ 28 w 29"/>
                <a:gd name="T9" fmla="*/ 33 h 44"/>
              </a:gdLst>
              <a:ahLst/>
              <a:cxnLst>
                <a:cxn ang="0">
                  <a:pos x="T0" y="T1"/>
                </a:cxn>
                <a:cxn ang="0">
                  <a:pos x="T2" y="T3"/>
                </a:cxn>
                <a:cxn ang="0">
                  <a:pos x="T4" y="T5"/>
                </a:cxn>
                <a:cxn ang="0">
                  <a:pos x="T6" y="T7"/>
                </a:cxn>
                <a:cxn ang="0">
                  <a:pos x="T8" y="T9"/>
                </a:cxn>
              </a:cxnLst>
              <a:rect l="0" t="0" r="r" b="b"/>
              <a:pathLst>
                <a:path w="29" h="44">
                  <a:moveTo>
                    <a:pt x="28" y="33"/>
                  </a:moveTo>
                  <a:lnTo>
                    <a:pt x="0" y="0"/>
                  </a:lnTo>
                  <a:lnTo>
                    <a:pt x="0" y="5"/>
                  </a:lnTo>
                  <a:lnTo>
                    <a:pt x="23" y="43"/>
                  </a:lnTo>
                  <a:lnTo>
                    <a:pt x="28" y="3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45" name="Freeform 341"/>
            <p:cNvSpPr>
              <a:spLocks/>
            </p:cNvSpPr>
            <p:nvPr/>
          </p:nvSpPr>
          <p:spPr bwMode="auto">
            <a:xfrm>
              <a:off x="4847" y="1500"/>
              <a:ext cx="29" cy="30"/>
            </a:xfrm>
            <a:custGeom>
              <a:avLst/>
              <a:gdLst>
                <a:gd name="T0" fmla="*/ 13 w 29"/>
                <a:gd name="T1" fmla="*/ 29 h 30"/>
                <a:gd name="T2" fmla="*/ 16 w 29"/>
                <a:gd name="T3" fmla="*/ 29 h 30"/>
                <a:gd name="T4" fmla="*/ 19 w 29"/>
                <a:gd name="T5" fmla="*/ 29 h 30"/>
                <a:gd name="T6" fmla="*/ 22 w 29"/>
                <a:gd name="T7" fmla="*/ 28 h 30"/>
                <a:gd name="T8" fmla="*/ 23 w 29"/>
                <a:gd name="T9" fmla="*/ 26 h 30"/>
                <a:gd name="T10" fmla="*/ 25 w 29"/>
                <a:gd name="T11" fmla="*/ 24 h 30"/>
                <a:gd name="T12" fmla="*/ 27 w 29"/>
                <a:gd name="T13" fmla="*/ 21 h 30"/>
                <a:gd name="T14" fmla="*/ 28 w 29"/>
                <a:gd name="T15" fmla="*/ 19 h 30"/>
                <a:gd name="T16" fmla="*/ 28 w 29"/>
                <a:gd name="T17" fmla="*/ 16 h 30"/>
                <a:gd name="T18" fmla="*/ 28 w 29"/>
                <a:gd name="T19" fmla="*/ 14 h 30"/>
                <a:gd name="T20" fmla="*/ 27 w 29"/>
                <a:gd name="T21" fmla="*/ 11 h 30"/>
                <a:gd name="T22" fmla="*/ 25 w 29"/>
                <a:gd name="T23" fmla="*/ 7 h 30"/>
                <a:gd name="T24" fmla="*/ 23 w 29"/>
                <a:gd name="T25" fmla="*/ 6 h 30"/>
                <a:gd name="T26" fmla="*/ 22 w 29"/>
                <a:gd name="T27" fmla="*/ 3 h 30"/>
                <a:gd name="T28" fmla="*/ 19 w 29"/>
                <a:gd name="T29" fmla="*/ 1 h 30"/>
                <a:gd name="T30" fmla="*/ 16 w 29"/>
                <a:gd name="T31" fmla="*/ 0 h 30"/>
                <a:gd name="T32" fmla="*/ 13 w 29"/>
                <a:gd name="T33" fmla="*/ 0 h 30"/>
                <a:gd name="T34" fmla="*/ 11 w 29"/>
                <a:gd name="T35" fmla="*/ 0 h 30"/>
                <a:gd name="T36" fmla="*/ 8 w 29"/>
                <a:gd name="T37" fmla="*/ 0 h 30"/>
                <a:gd name="T38" fmla="*/ 5 w 29"/>
                <a:gd name="T39" fmla="*/ 0 h 30"/>
                <a:gd name="T40" fmla="*/ 4 w 29"/>
                <a:gd name="T41" fmla="*/ 2 h 30"/>
                <a:gd name="T42" fmla="*/ 2 w 29"/>
                <a:gd name="T43" fmla="*/ 4 h 30"/>
                <a:gd name="T44" fmla="*/ 0 w 29"/>
                <a:gd name="T45" fmla="*/ 6 h 30"/>
                <a:gd name="T46" fmla="*/ 0 w 29"/>
                <a:gd name="T47" fmla="*/ 8 h 30"/>
                <a:gd name="T48" fmla="*/ 0 w 29"/>
                <a:gd name="T49" fmla="*/ 11 h 30"/>
                <a:gd name="T50" fmla="*/ 0 w 29"/>
                <a:gd name="T51" fmla="*/ 14 h 30"/>
                <a:gd name="T52" fmla="*/ 0 w 29"/>
                <a:gd name="T53" fmla="*/ 17 h 30"/>
                <a:gd name="T54" fmla="*/ 2 w 29"/>
                <a:gd name="T55" fmla="*/ 20 h 30"/>
                <a:gd name="T56" fmla="*/ 4 w 29"/>
                <a:gd name="T57" fmla="*/ 22 h 30"/>
                <a:gd name="T58" fmla="*/ 5 w 29"/>
                <a:gd name="T59" fmla="*/ 24 h 30"/>
                <a:gd name="T60" fmla="*/ 8 w 29"/>
                <a:gd name="T61" fmla="*/ 26 h 30"/>
                <a:gd name="T62" fmla="*/ 11 w 29"/>
                <a:gd name="T63" fmla="*/ 28 h 30"/>
                <a:gd name="T64" fmla="*/ 13 w 29"/>
                <a:gd name="T6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46" name="Freeform 342"/>
            <p:cNvSpPr>
              <a:spLocks/>
            </p:cNvSpPr>
            <p:nvPr/>
          </p:nvSpPr>
          <p:spPr bwMode="auto">
            <a:xfrm>
              <a:off x="4808" y="1442"/>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3 h 29"/>
                <a:gd name="T28" fmla="*/ 20 w 30"/>
                <a:gd name="T29" fmla="*/ 1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5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47" name="Freeform 343"/>
            <p:cNvSpPr>
              <a:spLocks/>
            </p:cNvSpPr>
            <p:nvPr/>
          </p:nvSpPr>
          <p:spPr bwMode="auto">
            <a:xfrm>
              <a:off x="4949" y="1501"/>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4 h 29"/>
                <a:gd name="T28" fmla="*/ 20 w 30"/>
                <a:gd name="T29" fmla="*/ 2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6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48" name="Freeform 344"/>
            <p:cNvSpPr>
              <a:spLocks/>
            </p:cNvSpPr>
            <p:nvPr/>
          </p:nvSpPr>
          <p:spPr bwMode="auto">
            <a:xfrm>
              <a:off x="4944" y="1437"/>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49" name="Freeform 345"/>
            <p:cNvSpPr>
              <a:spLocks/>
            </p:cNvSpPr>
            <p:nvPr/>
          </p:nvSpPr>
          <p:spPr bwMode="auto">
            <a:xfrm>
              <a:off x="4858" y="1411"/>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50" name="Freeform 346"/>
            <p:cNvSpPr>
              <a:spLocks/>
            </p:cNvSpPr>
            <p:nvPr/>
          </p:nvSpPr>
          <p:spPr bwMode="auto">
            <a:xfrm>
              <a:off x="4895" y="1351"/>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51" name="Freeform 347"/>
            <p:cNvSpPr>
              <a:spLocks/>
            </p:cNvSpPr>
            <p:nvPr/>
          </p:nvSpPr>
          <p:spPr bwMode="auto">
            <a:xfrm>
              <a:off x="4896" y="1437"/>
              <a:ext cx="68" cy="67"/>
            </a:xfrm>
            <a:custGeom>
              <a:avLst/>
              <a:gdLst>
                <a:gd name="T0" fmla="*/ 10 w 68"/>
                <a:gd name="T1" fmla="*/ 0 h 67"/>
                <a:gd name="T2" fmla="*/ 67 w 68"/>
                <a:gd name="T3" fmla="*/ 58 h 67"/>
                <a:gd name="T4" fmla="*/ 67 w 68"/>
                <a:gd name="T5" fmla="*/ 66 h 67"/>
                <a:gd name="T6" fmla="*/ 0 w 68"/>
                <a:gd name="T7" fmla="*/ 13 h 67"/>
                <a:gd name="T8" fmla="*/ 10 w 68"/>
                <a:gd name="T9" fmla="*/ 0 h 67"/>
              </a:gdLst>
              <a:ahLst/>
              <a:cxnLst>
                <a:cxn ang="0">
                  <a:pos x="T0" y="T1"/>
                </a:cxn>
                <a:cxn ang="0">
                  <a:pos x="T2" y="T3"/>
                </a:cxn>
                <a:cxn ang="0">
                  <a:pos x="T4" y="T5"/>
                </a:cxn>
                <a:cxn ang="0">
                  <a:pos x="T6" y="T7"/>
                </a:cxn>
                <a:cxn ang="0">
                  <a:pos x="T8" y="T9"/>
                </a:cxn>
              </a:cxnLst>
              <a:rect l="0" t="0" r="r" b="b"/>
              <a:pathLst>
                <a:path w="68" h="67">
                  <a:moveTo>
                    <a:pt x="10" y="0"/>
                  </a:moveTo>
                  <a:lnTo>
                    <a:pt x="67" y="58"/>
                  </a:lnTo>
                  <a:lnTo>
                    <a:pt x="67" y="66"/>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52" name="Freeform 348"/>
            <p:cNvSpPr>
              <a:spLocks/>
            </p:cNvSpPr>
            <p:nvPr/>
          </p:nvSpPr>
          <p:spPr bwMode="auto">
            <a:xfrm>
              <a:off x="4859" y="1441"/>
              <a:ext cx="47" cy="66"/>
            </a:xfrm>
            <a:custGeom>
              <a:avLst/>
              <a:gdLst>
                <a:gd name="T0" fmla="*/ 36 w 47"/>
                <a:gd name="T1" fmla="*/ 0 h 66"/>
                <a:gd name="T2" fmla="*/ 0 w 47"/>
                <a:gd name="T3" fmla="*/ 52 h 66"/>
                <a:gd name="T4" fmla="*/ 0 w 47"/>
                <a:gd name="T5" fmla="*/ 65 h 66"/>
                <a:gd name="T6" fmla="*/ 46 w 47"/>
                <a:gd name="T7" fmla="*/ 13 h 66"/>
                <a:gd name="T8" fmla="*/ 36 w 47"/>
                <a:gd name="T9" fmla="*/ 0 h 66"/>
              </a:gdLst>
              <a:ahLst/>
              <a:cxnLst>
                <a:cxn ang="0">
                  <a:pos x="T0" y="T1"/>
                </a:cxn>
                <a:cxn ang="0">
                  <a:pos x="T2" y="T3"/>
                </a:cxn>
                <a:cxn ang="0">
                  <a:pos x="T4" y="T5"/>
                </a:cxn>
                <a:cxn ang="0">
                  <a:pos x="T6" y="T7"/>
                </a:cxn>
                <a:cxn ang="0">
                  <a:pos x="T8" y="T9"/>
                </a:cxn>
              </a:cxnLst>
              <a:rect l="0" t="0" r="r" b="b"/>
              <a:pathLst>
                <a:path w="47" h="66">
                  <a:moveTo>
                    <a:pt x="36" y="0"/>
                  </a:moveTo>
                  <a:lnTo>
                    <a:pt x="0" y="52"/>
                  </a:lnTo>
                  <a:lnTo>
                    <a:pt x="0" y="65"/>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53" name="Freeform 349"/>
            <p:cNvSpPr>
              <a:spLocks/>
            </p:cNvSpPr>
            <p:nvPr/>
          </p:nvSpPr>
          <p:spPr bwMode="auto">
            <a:xfrm>
              <a:off x="4823" y="1438"/>
              <a:ext cx="75" cy="17"/>
            </a:xfrm>
            <a:custGeom>
              <a:avLst/>
              <a:gdLst>
                <a:gd name="T0" fmla="*/ 68 w 75"/>
                <a:gd name="T1" fmla="*/ 2 h 17"/>
                <a:gd name="T2" fmla="*/ 0 w 75"/>
                <a:gd name="T3" fmla="*/ 0 h 17"/>
                <a:gd name="T4" fmla="*/ 0 w 75"/>
                <a:gd name="T5" fmla="*/ 5 h 17"/>
                <a:gd name="T6" fmla="*/ 74 w 75"/>
                <a:gd name="T7" fmla="*/ 16 h 17"/>
                <a:gd name="T8" fmla="*/ 68 w 75"/>
                <a:gd name="T9" fmla="*/ 2 h 17"/>
              </a:gdLst>
              <a:ahLst/>
              <a:cxnLst>
                <a:cxn ang="0">
                  <a:pos x="T0" y="T1"/>
                </a:cxn>
                <a:cxn ang="0">
                  <a:pos x="T2" y="T3"/>
                </a:cxn>
                <a:cxn ang="0">
                  <a:pos x="T4" y="T5"/>
                </a:cxn>
                <a:cxn ang="0">
                  <a:pos x="T6" y="T7"/>
                </a:cxn>
                <a:cxn ang="0">
                  <a:pos x="T8" y="T9"/>
                </a:cxn>
              </a:cxnLst>
              <a:rect l="0" t="0" r="r" b="b"/>
              <a:pathLst>
                <a:path w="75" h="17">
                  <a:moveTo>
                    <a:pt x="68" y="2"/>
                  </a:moveTo>
                  <a:lnTo>
                    <a:pt x="0" y="0"/>
                  </a:lnTo>
                  <a:lnTo>
                    <a:pt x="0" y="5"/>
                  </a:lnTo>
                  <a:lnTo>
                    <a:pt x="74" y="16"/>
                  </a:lnTo>
                  <a:lnTo>
                    <a:pt x="68"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54" name="Freeform 350"/>
            <p:cNvSpPr>
              <a:spLocks/>
            </p:cNvSpPr>
            <p:nvPr/>
          </p:nvSpPr>
          <p:spPr bwMode="auto">
            <a:xfrm>
              <a:off x="4905" y="1432"/>
              <a:ext cx="53" cy="19"/>
            </a:xfrm>
            <a:custGeom>
              <a:avLst/>
              <a:gdLst>
                <a:gd name="T0" fmla="*/ 0 w 53"/>
                <a:gd name="T1" fmla="*/ 8 h 19"/>
                <a:gd name="T2" fmla="*/ 52 w 53"/>
                <a:gd name="T3" fmla="*/ 0 h 19"/>
                <a:gd name="T4" fmla="*/ 52 w 53"/>
                <a:gd name="T5" fmla="*/ 4 h 19"/>
                <a:gd name="T6" fmla="*/ 0 w 53"/>
                <a:gd name="T7" fmla="*/ 18 h 19"/>
                <a:gd name="T8" fmla="*/ 0 w 53"/>
                <a:gd name="T9" fmla="*/ 8 h 19"/>
              </a:gdLst>
              <a:ahLst/>
              <a:cxnLst>
                <a:cxn ang="0">
                  <a:pos x="T0" y="T1"/>
                </a:cxn>
                <a:cxn ang="0">
                  <a:pos x="T2" y="T3"/>
                </a:cxn>
                <a:cxn ang="0">
                  <a:pos x="T4" y="T5"/>
                </a:cxn>
                <a:cxn ang="0">
                  <a:pos x="T6" y="T7"/>
                </a:cxn>
                <a:cxn ang="0">
                  <a:pos x="T8" y="T9"/>
                </a:cxn>
              </a:cxnLst>
              <a:rect l="0" t="0" r="r" b="b"/>
              <a:pathLst>
                <a:path w="53" h="19">
                  <a:moveTo>
                    <a:pt x="0" y="8"/>
                  </a:moveTo>
                  <a:lnTo>
                    <a:pt x="52" y="0"/>
                  </a:lnTo>
                  <a:lnTo>
                    <a:pt x="52" y="4"/>
                  </a:lnTo>
                  <a:lnTo>
                    <a:pt x="0" y="18"/>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55" name="Freeform 351"/>
            <p:cNvSpPr>
              <a:spLocks/>
            </p:cNvSpPr>
            <p:nvPr/>
          </p:nvSpPr>
          <p:spPr bwMode="auto">
            <a:xfrm>
              <a:off x="4870" y="1404"/>
              <a:ext cx="29" cy="44"/>
            </a:xfrm>
            <a:custGeom>
              <a:avLst/>
              <a:gdLst>
                <a:gd name="T0" fmla="*/ 28 w 29"/>
                <a:gd name="T1" fmla="*/ 33 h 44"/>
                <a:gd name="T2" fmla="*/ 0 w 29"/>
                <a:gd name="T3" fmla="*/ 0 h 44"/>
                <a:gd name="T4" fmla="*/ 0 w 29"/>
                <a:gd name="T5" fmla="*/ 5 h 44"/>
                <a:gd name="T6" fmla="*/ 23 w 29"/>
                <a:gd name="T7" fmla="*/ 43 h 44"/>
                <a:gd name="T8" fmla="*/ 28 w 29"/>
                <a:gd name="T9" fmla="*/ 33 h 44"/>
              </a:gdLst>
              <a:ahLst/>
              <a:cxnLst>
                <a:cxn ang="0">
                  <a:pos x="T0" y="T1"/>
                </a:cxn>
                <a:cxn ang="0">
                  <a:pos x="T2" y="T3"/>
                </a:cxn>
                <a:cxn ang="0">
                  <a:pos x="T4" y="T5"/>
                </a:cxn>
                <a:cxn ang="0">
                  <a:pos x="T6" y="T7"/>
                </a:cxn>
                <a:cxn ang="0">
                  <a:pos x="T8" y="T9"/>
                </a:cxn>
              </a:cxnLst>
              <a:rect l="0" t="0" r="r" b="b"/>
              <a:pathLst>
                <a:path w="29" h="44">
                  <a:moveTo>
                    <a:pt x="28" y="33"/>
                  </a:moveTo>
                  <a:lnTo>
                    <a:pt x="0" y="0"/>
                  </a:lnTo>
                  <a:lnTo>
                    <a:pt x="0" y="5"/>
                  </a:lnTo>
                  <a:lnTo>
                    <a:pt x="23" y="43"/>
                  </a:lnTo>
                  <a:lnTo>
                    <a:pt x="28" y="3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56" name="Freeform 352"/>
            <p:cNvSpPr>
              <a:spLocks/>
            </p:cNvSpPr>
            <p:nvPr/>
          </p:nvSpPr>
          <p:spPr bwMode="auto">
            <a:xfrm>
              <a:off x="4847" y="1500"/>
              <a:ext cx="29" cy="30"/>
            </a:xfrm>
            <a:custGeom>
              <a:avLst/>
              <a:gdLst>
                <a:gd name="T0" fmla="*/ 13 w 29"/>
                <a:gd name="T1" fmla="*/ 29 h 30"/>
                <a:gd name="T2" fmla="*/ 16 w 29"/>
                <a:gd name="T3" fmla="*/ 29 h 30"/>
                <a:gd name="T4" fmla="*/ 19 w 29"/>
                <a:gd name="T5" fmla="*/ 29 h 30"/>
                <a:gd name="T6" fmla="*/ 22 w 29"/>
                <a:gd name="T7" fmla="*/ 28 h 30"/>
                <a:gd name="T8" fmla="*/ 23 w 29"/>
                <a:gd name="T9" fmla="*/ 26 h 30"/>
                <a:gd name="T10" fmla="*/ 25 w 29"/>
                <a:gd name="T11" fmla="*/ 24 h 30"/>
                <a:gd name="T12" fmla="*/ 27 w 29"/>
                <a:gd name="T13" fmla="*/ 21 h 30"/>
                <a:gd name="T14" fmla="*/ 28 w 29"/>
                <a:gd name="T15" fmla="*/ 19 h 30"/>
                <a:gd name="T16" fmla="*/ 28 w 29"/>
                <a:gd name="T17" fmla="*/ 16 h 30"/>
                <a:gd name="T18" fmla="*/ 28 w 29"/>
                <a:gd name="T19" fmla="*/ 14 h 30"/>
                <a:gd name="T20" fmla="*/ 27 w 29"/>
                <a:gd name="T21" fmla="*/ 11 h 30"/>
                <a:gd name="T22" fmla="*/ 25 w 29"/>
                <a:gd name="T23" fmla="*/ 7 h 30"/>
                <a:gd name="T24" fmla="*/ 23 w 29"/>
                <a:gd name="T25" fmla="*/ 6 h 30"/>
                <a:gd name="T26" fmla="*/ 22 w 29"/>
                <a:gd name="T27" fmla="*/ 3 h 30"/>
                <a:gd name="T28" fmla="*/ 19 w 29"/>
                <a:gd name="T29" fmla="*/ 1 h 30"/>
                <a:gd name="T30" fmla="*/ 16 w 29"/>
                <a:gd name="T31" fmla="*/ 0 h 30"/>
                <a:gd name="T32" fmla="*/ 13 w 29"/>
                <a:gd name="T33" fmla="*/ 0 h 30"/>
                <a:gd name="T34" fmla="*/ 11 w 29"/>
                <a:gd name="T35" fmla="*/ 0 h 30"/>
                <a:gd name="T36" fmla="*/ 8 w 29"/>
                <a:gd name="T37" fmla="*/ 0 h 30"/>
                <a:gd name="T38" fmla="*/ 5 w 29"/>
                <a:gd name="T39" fmla="*/ 0 h 30"/>
                <a:gd name="T40" fmla="*/ 4 w 29"/>
                <a:gd name="T41" fmla="*/ 2 h 30"/>
                <a:gd name="T42" fmla="*/ 2 w 29"/>
                <a:gd name="T43" fmla="*/ 4 h 30"/>
                <a:gd name="T44" fmla="*/ 0 w 29"/>
                <a:gd name="T45" fmla="*/ 6 h 30"/>
                <a:gd name="T46" fmla="*/ 0 w 29"/>
                <a:gd name="T47" fmla="*/ 8 h 30"/>
                <a:gd name="T48" fmla="*/ 0 w 29"/>
                <a:gd name="T49" fmla="*/ 11 h 30"/>
                <a:gd name="T50" fmla="*/ 0 w 29"/>
                <a:gd name="T51" fmla="*/ 14 h 30"/>
                <a:gd name="T52" fmla="*/ 0 w 29"/>
                <a:gd name="T53" fmla="*/ 17 h 30"/>
                <a:gd name="T54" fmla="*/ 2 w 29"/>
                <a:gd name="T55" fmla="*/ 20 h 30"/>
                <a:gd name="T56" fmla="*/ 4 w 29"/>
                <a:gd name="T57" fmla="*/ 22 h 30"/>
                <a:gd name="T58" fmla="*/ 5 w 29"/>
                <a:gd name="T59" fmla="*/ 24 h 30"/>
                <a:gd name="T60" fmla="*/ 8 w 29"/>
                <a:gd name="T61" fmla="*/ 26 h 30"/>
                <a:gd name="T62" fmla="*/ 11 w 29"/>
                <a:gd name="T63" fmla="*/ 28 h 30"/>
                <a:gd name="T64" fmla="*/ 13 w 29"/>
                <a:gd name="T6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57" name="Freeform 353"/>
            <p:cNvSpPr>
              <a:spLocks/>
            </p:cNvSpPr>
            <p:nvPr/>
          </p:nvSpPr>
          <p:spPr bwMode="auto">
            <a:xfrm>
              <a:off x="4808" y="1442"/>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3 h 29"/>
                <a:gd name="T28" fmla="*/ 20 w 30"/>
                <a:gd name="T29" fmla="*/ 1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5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58" name="Freeform 354"/>
            <p:cNvSpPr>
              <a:spLocks/>
            </p:cNvSpPr>
            <p:nvPr/>
          </p:nvSpPr>
          <p:spPr bwMode="auto">
            <a:xfrm>
              <a:off x="4949" y="1501"/>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4 h 29"/>
                <a:gd name="T28" fmla="*/ 20 w 30"/>
                <a:gd name="T29" fmla="*/ 2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6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59" name="Freeform 355"/>
            <p:cNvSpPr>
              <a:spLocks/>
            </p:cNvSpPr>
            <p:nvPr/>
          </p:nvSpPr>
          <p:spPr bwMode="auto">
            <a:xfrm>
              <a:off x="4821" y="1253"/>
              <a:ext cx="52" cy="96"/>
            </a:xfrm>
            <a:custGeom>
              <a:avLst/>
              <a:gdLst>
                <a:gd name="T0" fmla="*/ 9 w 52"/>
                <a:gd name="T1" fmla="*/ 0 h 96"/>
                <a:gd name="T2" fmla="*/ 8 w 52"/>
                <a:gd name="T3" fmla="*/ 0 h 96"/>
                <a:gd name="T4" fmla="*/ 7 w 52"/>
                <a:gd name="T5" fmla="*/ 3 h 96"/>
                <a:gd name="T6" fmla="*/ 6 w 52"/>
                <a:gd name="T7" fmla="*/ 7 h 96"/>
                <a:gd name="T8" fmla="*/ 5 w 52"/>
                <a:gd name="T9" fmla="*/ 12 h 96"/>
                <a:gd name="T10" fmla="*/ 3 w 52"/>
                <a:gd name="T11" fmla="*/ 18 h 96"/>
                <a:gd name="T12" fmla="*/ 1 w 52"/>
                <a:gd name="T13" fmla="*/ 25 h 96"/>
                <a:gd name="T14" fmla="*/ 0 w 52"/>
                <a:gd name="T15" fmla="*/ 33 h 96"/>
                <a:gd name="T16" fmla="*/ 0 w 52"/>
                <a:gd name="T17" fmla="*/ 40 h 96"/>
                <a:gd name="T18" fmla="*/ 0 w 52"/>
                <a:gd name="T19" fmla="*/ 47 h 96"/>
                <a:gd name="T20" fmla="*/ 1 w 52"/>
                <a:gd name="T21" fmla="*/ 54 h 96"/>
                <a:gd name="T22" fmla="*/ 5 w 52"/>
                <a:gd name="T23" fmla="*/ 61 h 96"/>
                <a:gd name="T24" fmla="*/ 9 w 52"/>
                <a:gd name="T25" fmla="*/ 68 h 96"/>
                <a:gd name="T26" fmla="*/ 13 w 52"/>
                <a:gd name="T27" fmla="*/ 74 h 96"/>
                <a:gd name="T28" fmla="*/ 17 w 52"/>
                <a:gd name="T29" fmla="*/ 79 h 96"/>
                <a:gd name="T30" fmla="*/ 20 w 52"/>
                <a:gd name="T31" fmla="*/ 84 h 96"/>
                <a:gd name="T32" fmla="*/ 22 w 52"/>
                <a:gd name="T33" fmla="*/ 89 h 96"/>
                <a:gd name="T34" fmla="*/ 24 w 52"/>
                <a:gd name="T35" fmla="*/ 92 h 96"/>
                <a:gd name="T36" fmla="*/ 28 w 52"/>
                <a:gd name="T37" fmla="*/ 94 h 96"/>
                <a:gd name="T38" fmla="*/ 33 w 52"/>
                <a:gd name="T39" fmla="*/ 95 h 96"/>
                <a:gd name="T40" fmla="*/ 38 w 52"/>
                <a:gd name="T41" fmla="*/ 95 h 96"/>
                <a:gd name="T42" fmla="*/ 43 w 52"/>
                <a:gd name="T43" fmla="*/ 94 h 96"/>
                <a:gd name="T44" fmla="*/ 46 w 52"/>
                <a:gd name="T45" fmla="*/ 93 h 96"/>
                <a:gd name="T46" fmla="*/ 50 w 52"/>
                <a:gd name="T47" fmla="*/ 92 h 96"/>
                <a:gd name="T48" fmla="*/ 51 w 52"/>
                <a:gd name="T49" fmla="*/ 91 h 96"/>
                <a:gd name="T50" fmla="*/ 50 w 52"/>
                <a:gd name="T51" fmla="*/ 91 h 96"/>
                <a:gd name="T52" fmla="*/ 48 w 52"/>
                <a:gd name="T53" fmla="*/ 91 h 96"/>
                <a:gd name="T54" fmla="*/ 46 w 52"/>
                <a:gd name="T55" fmla="*/ 91 h 96"/>
                <a:gd name="T56" fmla="*/ 44 w 52"/>
                <a:gd name="T57" fmla="*/ 90 h 96"/>
                <a:gd name="T58" fmla="*/ 40 w 52"/>
                <a:gd name="T59" fmla="*/ 89 h 96"/>
                <a:gd name="T60" fmla="*/ 38 w 52"/>
                <a:gd name="T61" fmla="*/ 88 h 96"/>
                <a:gd name="T62" fmla="*/ 35 w 52"/>
                <a:gd name="T63" fmla="*/ 85 h 96"/>
                <a:gd name="T64" fmla="*/ 34 w 52"/>
                <a:gd name="T65" fmla="*/ 83 h 96"/>
                <a:gd name="T66" fmla="*/ 30 w 52"/>
                <a:gd name="T67" fmla="*/ 78 h 96"/>
                <a:gd name="T68" fmla="*/ 27 w 52"/>
                <a:gd name="T69" fmla="*/ 74 h 96"/>
                <a:gd name="T70" fmla="*/ 22 w 52"/>
                <a:gd name="T71" fmla="*/ 68 h 96"/>
                <a:gd name="T72" fmla="*/ 17 w 52"/>
                <a:gd name="T73" fmla="*/ 61 h 96"/>
                <a:gd name="T74" fmla="*/ 11 w 52"/>
                <a:gd name="T75" fmla="*/ 53 h 96"/>
                <a:gd name="T76" fmla="*/ 8 w 52"/>
                <a:gd name="T77" fmla="*/ 46 h 96"/>
                <a:gd name="T78" fmla="*/ 5 w 52"/>
                <a:gd name="T79" fmla="*/ 36 h 96"/>
                <a:gd name="T80" fmla="*/ 6 w 52"/>
                <a:gd name="T81" fmla="*/ 28 h 96"/>
                <a:gd name="T82" fmla="*/ 8 w 52"/>
                <a:gd name="T83" fmla="*/ 22 h 96"/>
                <a:gd name="T84" fmla="*/ 10 w 52"/>
                <a:gd name="T85" fmla="*/ 17 h 96"/>
                <a:gd name="T86" fmla="*/ 11 w 52"/>
                <a:gd name="T87" fmla="*/ 13 h 96"/>
                <a:gd name="T88" fmla="*/ 12 w 52"/>
                <a:gd name="T89" fmla="*/ 10 h 96"/>
                <a:gd name="T90" fmla="*/ 13 w 52"/>
                <a:gd name="T91" fmla="*/ 7 h 96"/>
                <a:gd name="T92" fmla="*/ 14 w 52"/>
                <a:gd name="T93" fmla="*/ 5 h 96"/>
                <a:gd name="T94" fmla="*/ 14 w 52"/>
                <a:gd name="T95" fmla="*/ 4 h 96"/>
                <a:gd name="T96" fmla="*/ 15 w 52"/>
                <a:gd name="T97" fmla="*/ 4 h 96"/>
                <a:gd name="T98" fmla="*/ 9 w 52"/>
                <a:gd name="T9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 h="96">
                  <a:moveTo>
                    <a:pt x="9" y="0"/>
                  </a:moveTo>
                  <a:lnTo>
                    <a:pt x="8" y="0"/>
                  </a:lnTo>
                  <a:lnTo>
                    <a:pt x="7" y="3"/>
                  </a:lnTo>
                  <a:lnTo>
                    <a:pt x="6" y="7"/>
                  </a:lnTo>
                  <a:lnTo>
                    <a:pt x="5" y="12"/>
                  </a:lnTo>
                  <a:lnTo>
                    <a:pt x="3" y="18"/>
                  </a:lnTo>
                  <a:lnTo>
                    <a:pt x="1" y="25"/>
                  </a:lnTo>
                  <a:lnTo>
                    <a:pt x="0" y="33"/>
                  </a:lnTo>
                  <a:lnTo>
                    <a:pt x="0" y="40"/>
                  </a:lnTo>
                  <a:lnTo>
                    <a:pt x="0" y="47"/>
                  </a:lnTo>
                  <a:lnTo>
                    <a:pt x="1" y="54"/>
                  </a:lnTo>
                  <a:lnTo>
                    <a:pt x="5" y="61"/>
                  </a:lnTo>
                  <a:lnTo>
                    <a:pt x="9" y="68"/>
                  </a:lnTo>
                  <a:lnTo>
                    <a:pt x="13" y="74"/>
                  </a:lnTo>
                  <a:lnTo>
                    <a:pt x="17" y="79"/>
                  </a:lnTo>
                  <a:lnTo>
                    <a:pt x="20" y="84"/>
                  </a:lnTo>
                  <a:lnTo>
                    <a:pt x="22" y="89"/>
                  </a:lnTo>
                  <a:lnTo>
                    <a:pt x="24" y="92"/>
                  </a:lnTo>
                  <a:lnTo>
                    <a:pt x="28" y="94"/>
                  </a:lnTo>
                  <a:lnTo>
                    <a:pt x="33" y="95"/>
                  </a:lnTo>
                  <a:lnTo>
                    <a:pt x="38" y="95"/>
                  </a:lnTo>
                  <a:lnTo>
                    <a:pt x="43" y="94"/>
                  </a:lnTo>
                  <a:lnTo>
                    <a:pt x="46" y="93"/>
                  </a:lnTo>
                  <a:lnTo>
                    <a:pt x="50" y="92"/>
                  </a:lnTo>
                  <a:lnTo>
                    <a:pt x="51" y="91"/>
                  </a:lnTo>
                  <a:lnTo>
                    <a:pt x="50" y="91"/>
                  </a:lnTo>
                  <a:lnTo>
                    <a:pt x="48" y="91"/>
                  </a:lnTo>
                  <a:lnTo>
                    <a:pt x="46" y="91"/>
                  </a:lnTo>
                  <a:lnTo>
                    <a:pt x="44" y="90"/>
                  </a:lnTo>
                  <a:lnTo>
                    <a:pt x="40" y="89"/>
                  </a:lnTo>
                  <a:lnTo>
                    <a:pt x="38" y="88"/>
                  </a:lnTo>
                  <a:lnTo>
                    <a:pt x="35" y="85"/>
                  </a:lnTo>
                  <a:lnTo>
                    <a:pt x="34" y="83"/>
                  </a:lnTo>
                  <a:lnTo>
                    <a:pt x="30" y="78"/>
                  </a:lnTo>
                  <a:lnTo>
                    <a:pt x="27" y="74"/>
                  </a:lnTo>
                  <a:lnTo>
                    <a:pt x="22" y="68"/>
                  </a:lnTo>
                  <a:lnTo>
                    <a:pt x="17" y="61"/>
                  </a:lnTo>
                  <a:lnTo>
                    <a:pt x="11" y="53"/>
                  </a:lnTo>
                  <a:lnTo>
                    <a:pt x="8" y="46"/>
                  </a:lnTo>
                  <a:lnTo>
                    <a:pt x="5" y="36"/>
                  </a:lnTo>
                  <a:lnTo>
                    <a:pt x="6" y="28"/>
                  </a:lnTo>
                  <a:lnTo>
                    <a:pt x="8" y="22"/>
                  </a:lnTo>
                  <a:lnTo>
                    <a:pt x="10" y="17"/>
                  </a:lnTo>
                  <a:lnTo>
                    <a:pt x="11" y="13"/>
                  </a:lnTo>
                  <a:lnTo>
                    <a:pt x="12" y="10"/>
                  </a:lnTo>
                  <a:lnTo>
                    <a:pt x="13" y="7"/>
                  </a:lnTo>
                  <a:lnTo>
                    <a:pt x="14" y="5"/>
                  </a:lnTo>
                  <a:lnTo>
                    <a:pt x="14" y="4"/>
                  </a:lnTo>
                  <a:lnTo>
                    <a:pt x="15" y="4"/>
                  </a:lnTo>
                  <a:lnTo>
                    <a:pt x="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60" name="Freeform 356"/>
            <p:cNvSpPr>
              <a:spLocks/>
            </p:cNvSpPr>
            <p:nvPr/>
          </p:nvSpPr>
          <p:spPr bwMode="auto">
            <a:xfrm>
              <a:off x="4807" y="1311"/>
              <a:ext cx="182" cy="103"/>
            </a:xfrm>
            <a:custGeom>
              <a:avLst/>
              <a:gdLst>
                <a:gd name="T0" fmla="*/ 22 w 182"/>
                <a:gd name="T1" fmla="*/ 78 h 103"/>
                <a:gd name="T2" fmla="*/ 154 w 182"/>
                <a:gd name="T3" fmla="*/ 102 h 103"/>
                <a:gd name="T4" fmla="*/ 155 w 182"/>
                <a:gd name="T5" fmla="*/ 101 h 103"/>
                <a:gd name="T6" fmla="*/ 158 w 182"/>
                <a:gd name="T7" fmla="*/ 98 h 103"/>
                <a:gd name="T8" fmla="*/ 164 w 182"/>
                <a:gd name="T9" fmla="*/ 95 h 103"/>
                <a:gd name="T10" fmla="*/ 169 w 182"/>
                <a:gd name="T11" fmla="*/ 90 h 103"/>
                <a:gd name="T12" fmla="*/ 174 w 182"/>
                <a:gd name="T13" fmla="*/ 85 h 103"/>
                <a:gd name="T14" fmla="*/ 178 w 182"/>
                <a:gd name="T15" fmla="*/ 80 h 103"/>
                <a:gd name="T16" fmla="*/ 181 w 182"/>
                <a:gd name="T17" fmla="*/ 75 h 103"/>
                <a:gd name="T18" fmla="*/ 181 w 182"/>
                <a:gd name="T19" fmla="*/ 71 h 103"/>
                <a:gd name="T20" fmla="*/ 180 w 182"/>
                <a:gd name="T21" fmla="*/ 65 h 103"/>
                <a:gd name="T22" fmla="*/ 179 w 182"/>
                <a:gd name="T23" fmla="*/ 61 h 103"/>
                <a:gd name="T24" fmla="*/ 178 w 182"/>
                <a:gd name="T25" fmla="*/ 56 h 103"/>
                <a:gd name="T26" fmla="*/ 176 w 182"/>
                <a:gd name="T27" fmla="*/ 53 h 103"/>
                <a:gd name="T28" fmla="*/ 175 w 182"/>
                <a:gd name="T29" fmla="*/ 51 h 103"/>
                <a:gd name="T30" fmla="*/ 171 w 182"/>
                <a:gd name="T31" fmla="*/ 48 h 103"/>
                <a:gd name="T32" fmla="*/ 165 w 182"/>
                <a:gd name="T33" fmla="*/ 46 h 103"/>
                <a:gd name="T34" fmla="*/ 158 w 182"/>
                <a:gd name="T35" fmla="*/ 44 h 103"/>
                <a:gd name="T36" fmla="*/ 149 w 182"/>
                <a:gd name="T37" fmla="*/ 41 h 103"/>
                <a:gd name="T38" fmla="*/ 141 w 182"/>
                <a:gd name="T39" fmla="*/ 35 h 103"/>
                <a:gd name="T40" fmla="*/ 134 w 182"/>
                <a:gd name="T41" fmla="*/ 28 h 103"/>
                <a:gd name="T42" fmla="*/ 125 w 182"/>
                <a:gd name="T43" fmla="*/ 20 h 103"/>
                <a:gd name="T44" fmla="*/ 117 w 182"/>
                <a:gd name="T45" fmla="*/ 12 h 103"/>
                <a:gd name="T46" fmla="*/ 108 w 182"/>
                <a:gd name="T47" fmla="*/ 6 h 103"/>
                <a:gd name="T48" fmla="*/ 99 w 182"/>
                <a:gd name="T49" fmla="*/ 1 h 103"/>
                <a:gd name="T50" fmla="*/ 88 w 182"/>
                <a:gd name="T51" fmla="*/ 0 h 103"/>
                <a:gd name="T52" fmla="*/ 76 w 182"/>
                <a:gd name="T53" fmla="*/ 0 h 103"/>
                <a:gd name="T54" fmla="*/ 62 w 182"/>
                <a:gd name="T55" fmla="*/ 4 h 103"/>
                <a:gd name="T56" fmla="*/ 49 w 182"/>
                <a:gd name="T57" fmla="*/ 8 h 103"/>
                <a:gd name="T58" fmla="*/ 36 w 182"/>
                <a:gd name="T59" fmla="*/ 14 h 103"/>
                <a:gd name="T60" fmla="*/ 25 w 182"/>
                <a:gd name="T61" fmla="*/ 20 h 103"/>
                <a:gd name="T62" fmla="*/ 15 w 182"/>
                <a:gd name="T63" fmla="*/ 26 h 103"/>
                <a:gd name="T64" fmla="*/ 8 w 182"/>
                <a:gd name="T65" fmla="*/ 32 h 103"/>
                <a:gd name="T66" fmla="*/ 5 w 182"/>
                <a:gd name="T67" fmla="*/ 36 h 103"/>
                <a:gd name="T68" fmla="*/ 3 w 182"/>
                <a:gd name="T69" fmla="*/ 39 h 103"/>
                <a:gd name="T70" fmla="*/ 2 w 182"/>
                <a:gd name="T71" fmla="*/ 43 h 103"/>
                <a:gd name="T72" fmla="*/ 0 w 182"/>
                <a:gd name="T73" fmla="*/ 46 h 103"/>
                <a:gd name="T74" fmla="*/ 0 w 182"/>
                <a:gd name="T75" fmla="*/ 50 h 103"/>
                <a:gd name="T76" fmla="*/ 0 w 182"/>
                <a:gd name="T77" fmla="*/ 52 h 103"/>
                <a:gd name="T78" fmla="*/ 0 w 182"/>
                <a:gd name="T79" fmla="*/ 55 h 103"/>
                <a:gd name="T80" fmla="*/ 1 w 182"/>
                <a:gd name="T81" fmla="*/ 57 h 103"/>
                <a:gd name="T82" fmla="*/ 3 w 182"/>
                <a:gd name="T83" fmla="*/ 60 h 103"/>
                <a:gd name="T84" fmla="*/ 5 w 182"/>
                <a:gd name="T85" fmla="*/ 63 h 103"/>
                <a:gd name="T86" fmla="*/ 8 w 182"/>
                <a:gd name="T87" fmla="*/ 66 h 103"/>
                <a:gd name="T88" fmla="*/ 11 w 182"/>
                <a:gd name="T89" fmla="*/ 68 h 103"/>
                <a:gd name="T90" fmla="*/ 14 w 182"/>
                <a:gd name="T91" fmla="*/ 72 h 103"/>
                <a:gd name="T92" fmla="*/ 16 w 182"/>
                <a:gd name="T93" fmla="*/ 74 h 103"/>
                <a:gd name="T94" fmla="*/ 19 w 182"/>
                <a:gd name="T95" fmla="*/ 76 h 103"/>
                <a:gd name="T96" fmla="*/ 21 w 182"/>
                <a:gd name="T97" fmla="*/ 78 h 103"/>
                <a:gd name="T98" fmla="*/ 22 w 182"/>
                <a:gd name="T99" fmla="*/ 7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2" h="103">
                  <a:moveTo>
                    <a:pt x="22" y="78"/>
                  </a:moveTo>
                  <a:lnTo>
                    <a:pt x="154" y="102"/>
                  </a:lnTo>
                  <a:lnTo>
                    <a:pt x="155" y="101"/>
                  </a:lnTo>
                  <a:lnTo>
                    <a:pt x="158" y="98"/>
                  </a:lnTo>
                  <a:lnTo>
                    <a:pt x="164" y="95"/>
                  </a:lnTo>
                  <a:lnTo>
                    <a:pt x="169" y="90"/>
                  </a:lnTo>
                  <a:lnTo>
                    <a:pt x="174" y="85"/>
                  </a:lnTo>
                  <a:lnTo>
                    <a:pt x="178" y="80"/>
                  </a:lnTo>
                  <a:lnTo>
                    <a:pt x="181" y="75"/>
                  </a:lnTo>
                  <a:lnTo>
                    <a:pt x="181" y="71"/>
                  </a:lnTo>
                  <a:lnTo>
                    <a:pt x="180" y="65"/>
                  </a:lnTo>
                  <a:lnTo>
                    <a:pt x="179" y="61"/>
                  </a:lnTo>
                  <a:lnTo>
                    <a:pt x="178" y="56"/>
                  </a:lnTo>
                  <a:lnTo>
                    <a:pt x="176" y="53"/>
                  </a:lnTo>
                  <a:lnTo>
                    <a:pt x="175" y="51"/>
                  </a:lnTo>
                  <a:lnTo>
                    <a:pt x="171" y="48"/>
                  </a:lnTo>
                  <a:lnTo>
                    <a:pt x="165" y="46"/>
                  </a:lnTo>
                  <a:lnTo>
                    <a:pt x="158" y="44"/>
                  </a:lnTo>
                  <a:lnTo>
                    <a:pt x="149" y="41"/>
                  </a:lnTo>
                  <a:lnTo>
                    <a:pt x="141" y="35"/>
                  </a:lnTo>
                  <a:lnTo>
                    <a:pt x="134" y="28"/>
                  </a:lnTo>
                  <a:lnTo>
                    <a:pt x="125" y="20"/>
                  </a:lnTo>
                  <a:lnTo>
                    <a:pt x="117" y="12"/>
                  </a:lnTo>
                  <a:lnTo>
                    <a:pt x="108" y="6"/>
                  </a:lnTo>
                  <a:lnTo>
                    <a:pt x="99" y="1"/>
                  </a:lnTo>
                  <a:lnTo>
                    <a:pt x="88" y="0"/>
                  </a:lnTo>
                  <a:lnTo>
                    <a:pt x="76" y="0"/>
                  </a:lnTo>
                  <a:lnTo>
                    <a:pt x="62" y="4"/>
                  </a:lnTo>
                  <a:lnTo>
                    <a:pt x="49" y="8"/>
                  </a:lnTo>
                  <a:lnTo>
                    <a:pt x="36" y="14"/>
                  </a:lnTo>
                  <a:lnTo>
                    <a:pt x="25" y="20"/>
                  </a:lnTo>
                  <a:lnTo>
                    <a:pt x="15" y="26"/>
                  </a:lnTo>
                  <a:lnTo>
                    <a:pt x="8" y="32"/>
                  </a:lnTo>
                  <a:lnTo>
                    <a:pt x="5" y="36"/>
                  </a:lnTo>
                  <a:lnTo>
                    <a:pt x="3" y="39"/>
                  </a:lnTo>
                  <a:lnTo>
                    <a:pt x="2" y="43"/>
                  </a:lnTo>
                  <a:lnTo>
                    <a:pt x="0" y="46"/>
                  </a:lnTo>
                  <a:lnTo>
                    <a:pt x="0" y="50"/>
                  </a:lnTo>
                  <a:lnTo>
                    <a:pt x="0" y="52"/>
                  </a:lnTo>
                  <a:lnTo>
                    <a:pt x="0" y="55"/>
                  </a:lnTo>
                  <a:lnTo>
                    <a:pt x="1" y="57"/>
                  </a:lnTo>
                  <a:lnTo>
                    <a:pt x="3" y="60"/>
                  </a:lnTo>
                  <a:lnTo>
                    <a:pt x="5" y="63"/>
                  </a:lnTo>
                  <a:lnTo>
                    <a:pt x="8" y="66"/>
                  </a:lnTo>
                  <a:lnTo>
                    <a:pt x="11" y="68"/>
                  </a:lnTo>
                  <a:lnTo>
                    <a:pt x="14" y="72"/>
                  </a:lnTo>
                  <a:lnTo>
                    <a:pt x="16" y="74"/>
                  </a:lnTo>
                  <a:lnTo>
                    <a:pt x="19" y="76"/>
                  </a:lnTo>
                  <a:lnTo>
                    <a:pt x="21" y="78"/>
                  </a:lnTo>
                  <a:lnTo>
                    <a:pt x="22" y="7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61" name="Freeform 357"/>
            <p:cNvSpPr>
              <a:spLocks/>
            </p:cNvSpPr>
            <p:nvPr/>
          </p:nvSpPr>
          <p:spPr bwMode="auto">
            <a:xfrm>
              <a:off x="4752" y="1187"/>
              <a:ext cx="682" cy="242"/>
            </a:xfrm>
            <a:custGeom>
              <a:avLst/>
              <a:gdLst>
                <a:gd name="T0" fmla="*/ 475 w 682"/>
                <a:gd name="T1" fmla="*/ 0 h 242"/>
                <a:gd name="T2" fmla="*/ 0 w 682"/>
                <a:gd name="T3" fmla="*/ 129 h 242"/>
                <a:gd name="T4" fmla="*/ 236 w 682"/>
                <a:gd name="T5" fmla="*/ 241 h 242"/>
                <a:gd name="T6" fmla="*/ 681 w 682"/>
                <a:gd name="T7" fmla="*/ 129 h 242"/>
                <a:gd name="T8" fmla="*/ 475 w 682"/>
                <a:gd name="T9" fmla="*/ 0 h 242"/>
              </a:gdLst>
              <a:ahLst/>
              <a:cxnLst>
                <a:cxn ang="0">
                  <a:pos x="T0" y="T1"/>
                </a:cxn>
                <a:cxn ang="0">
                  <a:pos x="T2" y="T3"/>
                </a:cxn>
                <a:cxn ang="0">
                  <a:pos x="T4" y="T5"/>
                </a:cxn>
                <a:cxn ang="0">
                  <a:pos x="T6" y="T7"/>
                </a:cxn>
                <a:cxn ang="0">
                  <a:pos x="T8" y="T9"/>
                </a:cxn>
              </a:cxnLst>
              <a:rect l="0" t="0" r="r" b="b"/>
              <a:pathLst>
                <a:path w="682" h="242">
                  <a:moveTo>
                    <a:pt x="475" y="0"/>
                  </a:moveTo>
                  <a:lnTo>
                    <a:pt x="0" y="129"/>
                  </a:lnTo>
                  <a:lnTo>
                    <a:pt x="236" y="241"/>
                  </a:lnTo>
                  <a:lnTo>
                    <a:pt x="681" y="129"/>
                  </a:lnTo>
                  <a:lnTo>
                    <a:pt x="475"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62" name="Freeform 358"/>
            <p:cNvSpPr>
              <a:spLocks/>
            </p:cNvSpPr>
            <p:nvPr/>
          </p:nvSpPr>
          <p:spPr bwMode="auto">
            <a:xfrm>
              <a:off x="4838" y="1070"/>
              <a:ext cx="198" cy="213"/>
            </a:xfrm>
            <a:custGeom>
              <a:avLst/>
              <a:gdLst>
                <a:gd name="T0" fmla="*/ 29 w 198"/>
                <a:gd name="T1" fmla="*/ 20 h 213"/>
                <a:gd name="T2" fmla="*/ 36 w 198"/>
                <a:gd name="T3" fmla="*/ 33 h 213"/>
                <a:gd name="T4" fmla="*/ 45 w 198"/>
                <a:gd name="T5" fmla="*/ 54 h 213"/>
                <a:gd name="T6" fmla="*/ 54 w 198"/>
                <a:gd name="T7" fmla="*/ 73 h 213"/>
                <a:gd name="T8" fmla="*/ 58 w 198"/>
                <a:gd name="T9" fmla="*/ 88 h 213"/>
                <a:gd name="T10" fmla="*/ 64 w 198"/>
                <a:gd name="T11" fmla="*/ 103 h 213"/>
                <a:gd name="T12" fmla="*/ 70 w 198"/>
                <a:gd name="T13" fmla="*/ 117 h 213"/>
                <a:gd name="T14" fmla="*/ 77 w 198"/>
                <a:gd name="T15" fmla="*/ 128 h 213"/>
                <a:gd name="T16" fmla="*/ 84 w 198"/>
                <a:gd name="T17" fmla="*/ 133 h 213"/>
                <a:gd name="T18" fmla="*/ 105 w 198"/>
                <a:gd name="T19" fmla="*/ 148 h 213"/>
                <a:gd name="T20" fmla="*/ 129 w 198"/>
                <a:gd name="T21" fmla="*/ 167 h 213"/>
                <a:gd name="T22" fmla="*/ 146 w 198"/>
                <a:gd name="T23" fmla="*/ 181 h 213"/>
                <a:gd name="T24" fmla="*/ 149 w 198"/>
                <a:gd name="T25" fmla="*/ 184 h 213"/>
                <a:gd name="T26" fmla="*/ 152 w 198"/>
                <a:gd name="T27" fmla="*/ 183 h 213"/>
                <a:gd name="T28" fmla="*/ 157 w 198"/>
                <a:gd name="T29" fmla="*/ 182 h 213"/>
                <a:gd name="T30" fmla="*/ 163 w 198"/>
                <a:gd name="T31" fmla="*/ 183 h 213"/>
                <a:gd name="T32" fmla="*/ 169 w 198"/>
                <a:gd name="T33" fmla="*/ 185 h 213"/>
                <a:gd name="T34" fmla="*/ 178 w 198"/>
                <a:gd name="T35" fmla="*/ 189 h 213"/>
                <a:gd name="T36" fmla="*/ 187 w 198"/>
                <a:gd name="T37" fmla="*/ 195 h 213"/>
                <a:gd name="T38" fmla="*/ 195 w 198"/>
                <a:gd name="T39" fmla="*/ 201 h 213"/>
                <a:gd name="T40" fmla="*/ 197 w 198"/>
                <a:gd name="T41" fmla="*/ 206 h 213"/>
                <a:gd name="T42" fmla="*/ 193 w 198"/>
                <a:gd name="T43" fmla="*/ 210 h 213"/>
                <a:gd name="T44" fmla="*/ 184 w 198"/>
                <a:gd name="T45" fmla="*/ 212 h 213"/>
                <a:gd name="T46" fmla="*/ 173 w 198"/>
                <a:gd name="T47" fmla="*/ 211 h 213"/>
                <a:gd name="T48" fmla="*/ 161 w 198"/>
                <a:gd name="T49" fmla="*/ 207 h 213"/>
                <a:gd name="T50" fmla="*/ 153 w 198"/>
                <a:gd name="T51" fmla="*/ 204 h 213"/>
                <a:gd name="T52" fmla="*/ 148 w 198"/>
                <a:gd name="T53" fmla="*/ 202 h 213"/>
                <a:gd name="T54" fmla="*/ 145 w 198"/>
                <a:gd name="T55" fmla="*/ 202 h 213"/>
                <a:gd name="T56" fmla="*/ 140 w 198"/>
                <a:gd name="T57" fmla="*/ 202 h 213"/>
                <a:gd name="T58" fmla="*/ 126 w 198"/>
                <a:gd name="T59" fmla="*/ 197 h 213"/>
                <a:gd name="T60" fmla="*/ 106 w 198"/>
                <a:gd name="T61" fmla="*/ 189 h 213"/>
                <a:gd name="T62" fmla="*/ 89 w 198"/>
                <a:gd name="T63" fmla="*/ 179 h 213"/>
                <a:gd name="T64" fmla="*/ 77 w 198"/>
                <a:gd name="T65" fmla="*/ 171 h 213"/>
                <a:gd name="T66" fmla="*/ 61 w 198"/>
                <a:gd name="T67" fmla="*/ 157 h 213"/>
                <a:gd name="T68" fmla="*/ 45 w 198"/>
                <a:gd name="T69" fmla="*/ 139 h 213"/>
                <a:gd name="T70" fmla="*/ 29 w 198"/>
                <a:gd name="T71" fmla="*/ 119 h 213"/>
                <a:gd name="T72" fmla="*/ 18 w 198"/>
                <a:gd name="T73" fmla="*/ 99 h 213"/>
                <a:gd name="T74" fmla="*/ 12 w 198"/>
                <a:gd name="T75" fmla="*/ 78 h 213"/>
                <a:gd name="T76" fmla="*/ 9 w 198"/>
                <a:gd name="T77" fmla="*/ 59 h 213"/>
                <a:gd name="T78" fmla="*/ 7 w 198"/>
                <a:gd name="T79" fmla="*/ 44 h 213"/>
                <a:gd name="T80" fmla="*/ 6 w 198"/>
                <a:gd name="T81" fmla="*/ 33 h 213"/>
                <a:gd name="T82" fmla="*/ 4 w 198"/>
                <a:gd name="T83" fmla="*/ 22 h 213"/>
                <a:gd name="T84" fmla="*/ 1 w 198"/>
                <a:gd name="T85" fmla="*/ 11 h 213"/>
                <a:gd name="T86" fmla="*/ 0 w 198"/>
                <a:gd name="T87" fmla="*/ 2 h 213"/>
                <a:gd name="T88" fmla="*/ 28 w 198"/>
                <a:gd name="T89" fmla="*/ 1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8" h="213">
                  <a:moveTo>
                    <a:pt x="28" y="17"/>
                  </a:moveTo>
                  <a:lnTo>
                    <a:pt x="29" y="20"/>
                  </a:lnTo>
                  <a:lnTo>
                    <a:pt x="32" y="25"/>
                  </a:lnTo>
                  <a:lnTo>
                    <a:pt x="36" y="33"/>
                  </a:lnTo>
                  <a:lnTo>
                    <a:pt x="40" y="43"/>
                  </a:lnTo>
                  <a:lnTo>
                    <a:pt x="45" y="54"/>
                  </a:lnTo>
                  <a:lnTo>
                    <a:pt x="50" y="64"/>
                  </a:lnTo>
                  <a:lnTo>
                    <a:pt x="54" y="73"/>
                  </a:lnTo>
                  <a:lnTo>
                    <a:pt x="56" y="81"/>
                  </a:lnTo>
                  <a:lnTo>
                    <a:pt x="58" y="88"/>
                  </a:lnTo>
                  <a:lnTo>
                    <a:pt x="61" y="94"/>
                  </a:lnTo>
                  <a:lnTo>
                    <a:pt x="64" y="103"/>
                  </a:lnTo>
                  <a:lnTo>
                    <a:pt x="67" y="111"/>
                  </a:lnTo>
                  <a:lnTo>
                    <a:pt x="70" y="117"/>
                  </a:lnTo>
                  <a:lnTo>
                    <a:pt x="73" y="123"/>
                  </a:lnTo>
                  <a:lnTo>
                    <a:pt x="77" y="128"/>
                  </a:lnTo>
                  <a:lnTo>
                    <a:pt x="79" y="129"/>
                  </a:lnTo>
                  <a:lnTo>
                    <a:pt x="84" y="133"/>
                  </a:lnTo>
                  <a:lnTo>
                    <a:pt x="94" y="139"/>
                  </a:lnTo>
                  <a:lnTo>
                    <a:pt x="105" y="148"/>
                  </a:lnTo>
                  <a:lnTo>
                    <a:pt x="117" y="157"/>
                  </a:lnTo>
                  <a:lnTo>
                    <a:pt x="129" y="167"/>
                  </a:lnTo>
                  <a:lnTo>
                    <a:pt x="139" y="175"/>
                  </a:lnTo>
                  <a:lnTo>
                    <a:pt x="146" y="181"/>
                  </a:lnTo>
                  <a:lnTo>
                    <a:pt x="149" y="184"/>
                  </a:lnTo>
                  <a:lnTo>
                    <a:pt x="149" y="184"/>
                  </a:lnTo>
                  <a:lnTo>
                    <a:pt x="151" y="183"/>
                  </a:lnTo>
                  <a:lnTo>
                    <a:pt x="152" y="183"/>
                  </a:lnTo>
                  <a:lnTo>
                    <a:pt x="155" y="182"/>
                  </a:lnTo>
                  <a:lnTo>
                    <a:pt x="157" y="182"/>
                  </a:lnTo>
                  <a:lnTo>
                    <a:pt x="160" y="182"/>
                  </a:lnTo>
                  <a:lnTo>
                    <a:pt x="163" y="183"/>
                  </a:lnTo>
                  <a:lnTo>
                    <a:pt x="166" y="184"/>
                  </a:lnTo>
                  <a:lnTo>
                    <a:pt x="169" y="185"/>
                  </a:lnTo>
                  <a:lnTo>
                    <a:pt x="174" y="187"/>
                  </a:lnTo>
                  <a:lnTo>
                    <a:pt x="178" y="189"/>
                  </a:lnTo>
                  <a:lnTo>
                    <a:pt x="183" y="192"/>
                  </a:lnTo>
                  <a:lnTo>
                    <a:pt x="187" y="195"/>
                  </a:lnTo>
                  <a:lnTo>
                    <a:pt x="191" y="198"/>
                  </a:lnTo>
                  <a:lnTo>
                    <a:pt x="195" y="201"/>
                  </a:lnTo>
                  <a:lnTo>
                    <a:pt x="197" y="205"/>
                  </a:lnTo>
                  <a:lnTo>
                    <a:pt x="197" y="206"/>
                  </a:lnTo>
                  <a:lnTo>
                    <a:pt x="196" y="209"/>
                  </a:lnTo>
                  <a:lnTo>
                    <a:pt x="193" y="210"/>
                  </a:lnTo>
                  <a:lnTo>
                    <a:pt x="189" y="211"/>
                  </a:lnTo>
                  <a:lnTo>
                    <a:pt x="184" y="212"/>
                  </a:lnTo>
                  <a:lnTo>
                    <a:pt x="179" y="212"/>
                  </a:lnTo>
                  <a:lnTo>
                    <a:pt x="173" y="211"/>
                  </a:lnTo>
                  <a:lnTo>
                    <a:pt x="167" y="209"/>
                  </a:lnTo>
                  <a:lnTo>
                    <a:pt x="161" y="207"/>
                  </a:lnTo>
                  <a:lnTo>
                    <a:pt x="157" y="206"/>
                  </a:lnTo>
                  <a:lnTo>
                    <a:pt x="153" y="204"/>
                  </a:lnTo>
                  <a:lnTo>
                    <a:pt x="151" y="203"/>
                  </a:lnTo>
                  <a:lnTo>
                    <a:pt x="148" y="202"/>
                  </a:lnTo>
                  <a:lnTo>
                    <a:pt x="146" y="202"/>
                  </a:lnTo>
                  <a:lnTo>
                    <a:pt x="145" y="202"/>
                  </a:lnTo>
                  <a:lnTo>
                    <a:pt x="143" y="202"/>
                  </a:lnTo>
                  <a:lnTo>
                    <a:pt x="140" y="202"/>
                  </a:lnTo>
                  <a:lnTo>
                    <a:pt x="134" y="200"/>
                  </a:lnTo>
                  <a:lnTo>
                    <a:pt x="126" y="197"/>
                  </a:lnTo>
                  <a:lnTo>
                    <a:pt x="117" y="193"/>
                  </a:lnTo>
                  <a:lnTo>
                    <a:pt x="106" y="189"/>
                  </a:lnTo>
                  <a:lnTo>
                    <a:pt x="97" y="184"/>
                  </a:lnTo>
                  <a:lnTo>
                    <a:pt x="89" y="179"/>
                  </a:lnTo>
                  <a:lnTo>
                    <a:pt x="83" y="175"/>
                  </a:lnTo>
                  <a:lnTo>
                    <a:pt x="77" y="171"/>
                  </a:lnTo>
                  <a:lnTo>
                    <a:pt x="69" y="165"/>
                  </a:lnTo>
                  <a:lnTo>
                    <a:pt x="61" y="157"/>
                  </a:lnTo>
                  <a:lnTo>
                    <a:pt x="53" y="149"/>
                  </a:lnTo>
                  <a:lnTo>
                    <a:pt x="45" y="139"/>
                  </a:lnTo>
                  <a:lnTo>
                    <a:pt x="36" y="129"/>
                  </a:lnTo>
                  <a:lnTo>
                    <a:pt x="29" y="119"/>
                  </a:lnTo>
                  <a:lnTo>
                    <a:pt x="23" y="109"/>
                  </a:lnTo>
                  <a:lnTo>
                    <a:pt x="18" y="99"/>
                  </a:lnTo>
                  <a:lnTo>
                    <a:pt x="15" y="88"/>
                  </a:lnTo>
                  <a:lnTo>
                    <a:pt x="12" y="78"/>
                  </a:lnTo>
                  <a:lnTo>
                    <a:pt x="10" y="68"/>
                  </a:lnTo>
                  <a:lnTo>
                    <a:pt x="9" y="59"/>
                  </a:lnTo>
                  <a:lnTo>
                    <a:pt x="7" y="50"/>
                  </a:lnTo>
                  <a:lnTo>
                    <a:pt x="7" y="44"/>
                  </a:lnTo>
                  <a:lnTo>
                    <a:pt x="7" y="38"/>
                  </a:lnTo>
                  <a:lnTo>
                    <a:pt x="6" y="33"/>
                  </a:lnTo>
                  <a:lnTo>
                    <a:pt x="5" y="27"/>
                  </a:lnTo>
                  <a:lnTo>
                    <a:pt x="4" y="22"/>
                  </a:lnTo>
                  <a:lnTo>
                    <a:pt x="2" y="16"/>
                  </a:lnTo>
                  <a:lnTo>
                    <a:pt x="1" y="11"/>
                  </a:lnTo>
                  <a:lnTo>
                    <a:pt x="0" y="6"/>
                  </a:lnTo>
                  <a:lnTo>
                    <a:pt x="0" y="2"/>
                  </a:lnTo>
                  <a:lnTo>
                    <a:pt x="0" y="0"/>
                  </a:lnTo>
                  <a:lnTo>
                    <a:pt x="2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63" name="Freeform 359"/>
            <p:cNvSpPr>
              <a:spLocks/>
            </p:cNvSpPr>
            <p:nvPr/>
          </p:nvSpPr>
          <p:spPr bwMode="auto">
            <a:xfrm>
              <a:off x="4829" y="1068"/>
              <a:ext cx="213" cy="211"/>
            </a:xfrm>
            <a:custGeom>
              <a:avLst/>
              <a:gdLst>
                <a:gd name="T0" fmla="*/ 39 w 213"/>
                <a:gd name="T1" fmla="*/ 19 h 211"/>
                <a:gd name="T2" fmla="*/ 44 w 213"/>
                <a:gd name="T3" fmla="*/ 32 h 211"/>
                <a:gd name="T4" fmla="*/ 51 w 213"/>
                <a:gd name="T5" fmla="*/ 51 h 211"/>
                <a:gd name="T6" fmla="*/ 57 w 213"/>
                <a:gd name="T7" fmla="*/ 71 h 211"/>
                <a:gd name="T8" fmla="*/ 62 w 213"/>
                <a:gd name="T9" fmla="*/ 85 h 211"/>
                <a:gd name="T10" fmla="*/ 70 w 213"/>
                <a:gd name="T11" fmla="*/ 101 h 211"/>
                <a:gd name="T12" fmla="*/ 81 w 213"/>
                <a:gd name="T13" fmla="*/ 115 h 211"/>
                <a:gd name="T14" fmla="*/ 91 w 213"/>
                <a:gd name="T15" fmla="*/ 125 h 211"/>
                <a:gd name="T16" fmla="*/ 99 w 213"/>
                <a:gd name="T17" fmla="*/ 130 h 211"/>
                <a:gd name="T18" fmla="*/ 120 w 213"/>
                <a:gd name="T19" fmla="*/ 146 h 211"/>
                <a:gd name="T20" fmla="*/ 143 w 213"/>
                <a:gd name="T21" fmla="*/ 165 h 211"/>
                <a:gd name="T22" fmla="*/ 160 w 213"/>
                <a:gd name="T23" fmla="*/ 180 h 211"/>
                <a:gd name="T24" fmla="*/ 164 w 213"/>
                <a:gd name="T25" fmla="*/ 181 h 211"/>
                <a:gd name="T26" fmla="*/ 167 w 213"/>
                <a:gd name="T27" fmla="*/ 181 h 211"/>
                <a:gd name="T28" fmla="*/ 172 w 213"/>
                <a:gd name="T29" fmla="*/ 181 h 211"/>
                <a:gd name="T30" fmla="*/ 177 w 213"/>
                <a:gd name="T31" fmla="*/ 181 h 211"/>
                <a:gd name="T32" fmla="*/ 184 w 213"/>
                <a:gd name="T33" fmla="*/ 183 h 211"/>
                <a:gd name="T34" fmla="*/ 193 w 213"/>
                <a:gd name="T35" fmla="*/ 187 h 211"/>
                <a:gd name="T36" fmla="*/ 202 w 213"/>
                <a:gd name="T37" fmla="*/ 193 h 211"/>
                <a:gd name="T38" fmla="*/ 210 w 213"/>
                <a:gd name="T39" fmla="*/ 199 h 211"/>
                <a:gd name="T40" fmla="*/ 212 w 213"/>
                <a:gd name="T41" fmla="*/ 205 h 211"/>
                <a:gd name="T42" fmla="*/ 207 w 213"/>
                <a:gd name="T43" fmla="*/ 209 h 211"/>
                <a:gd name="T44" fmla="*/ 199 w 213"/>
                <a:gd name="T45" fmla="*/ 210 h 211"/>
                <a:gd name="T46" fmla="*/ 188 w 213"/>
                <a:gd name="T47" fmla="*/ 209 h 211"/>
                <a:gd name="T48" fmla="*/ 176 w 213"/>
                <a:gd name="T49" fmla="*/ 205 h 211"/>
                <a:gd name="T50" fmla="*/ 168 w 213"/>
                <a:gd name="T51" fmla="*/ 202 h 211"/>
                <a:gd name="T52" fmla="*/ 163 w 213"/>
                <a:gd name="T53" fmla="*/ 200 h 211"/>
                <a:gd name="T54" fmla="*/ 160 w 213"/>
                <a:gd name="T55" fmla="*/ 200 h 211"/>
                <a:gd name="T56" fmla="*/ 154 w 213"/>
                <a:gd name="T57" fmla="*/ 200 h 211"/>
                <a:gd name="T58" fmla="*/ 141 w 213"/>
                <a:gd name="T59" fmla="*/ 196 h 211"/>
                <a:gd name="T60" fmla="*/ 121 w 213"/>
                <a:gd name="T61" fmla="*/ 187 h 211"/>
                <a:gd name="T62" fmla="*/ 103 w 213"/>
                <a:gd name="T63" fmla="*/ 178 h 211"/>
                <a:gd name="T64" fmla="*/ 91 w 213"/>
                <a:gd name="T65" fmla="*/ 170 h 211"/>
                <a:gd name="T66" fmla="*/ 76 w 213"/>
                <a:gd name="T67" fmla="*/ 156 h 211"/>
                <a:gd name="T68" fmla="*/ 59 w 213"/>
                <a:gd name="T69" fmla="*/ 137 h 211"/>
                <a:gd name="T70" fmla="*/ 44 w 213"/>
                <a:gd name="T71" fmla="*/ 118 h 211"/>
                <a:gd name="T72" fmla="*/ 32 w 213"/>
                <a:gd name="T73" fmla="*/ 96 h 211"/>
                <a:gd name="T74" fmla="*/ 19 w 213"/>
                <a:gd name="T75" fmla="*/ 68 h 211"/>
                <a:gd name="T76" fmla="*/ 8 w 213"/>
                <a:gd name="T77" fmla="*/ 40 h 211"/>
                <a:gd name="T78" fmla="*/ 1 w 213"/>
                <a:gd name="T79" fmla="*/ 19 h 211"/>
                <a:gd name="T80" fmla="*/ 0 w 213"/>
                <a:gd name="T81" fmla="*/ 8 h 211"/>
                <a:gd name="T82" fmla="*/ 2 w 213"/>
                <a:gd name="T83" fmla="*/ 4 h 211"/>
                <a:gd name="T84" fmla="*/ 5 w 213"/>
                <a:gd name="T85" fmla="*/ 2 h 211"/>
                <a:gd name="T86" fmla="*/ 10 w 213"/>
                <a:gd name="T87" fmla="*/ 1 h 211"/>
                <a:gd name="T88" fmla="*/ 38 w 213"/>
                <a:gd name="T89" fmla="*/ 1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211">
                  <a:moveTo>
                    <a:pt x="38" y="17"/>
                  </a:moveTo>
                  <a:lnTo>
                    <a:pt x="39" y="19"/>
                  </a:lnTo>
                  <a:lnTo>
                    <a:pt x="40" y="24"/>
                  </a:lnTo>
                  <a:lnTo>
                    <a:pt x="44" y="32"/>
                  </a:lnTo>
                  <a:lnTo>
                    <a:pt x="47" y="41"/>
                  </a:lnTo>
                  <a:lnTo>
                    <a:pt x="51" y="51"/>
                  </a:lnTo>
                  <a:lnTo>
                    <a:pt x="54" y="62"/>
                  </a:lnTo>
                  <a:lnTo>
                    <a:pt x="57" y="71"/>
                  </a:lnTo>
                  <a:lnTo>
                    <a:pt x="59" y="79"/>
                  </a:lnTo>
                  <a:lnTo>
                    <a:pt x="62" y="85"/>
                  </a:lnTo>
                  <a:lnTo>
                    <a:pt x="66" y="92"/>
                  </a:lnTo>
                  <a:lnTo>
                    <a:pt x="70" y="101"/>
                  </a:lnTo>
                  <a:lnTo>
                    <a:pt x="76" y="108"/>
                  </a:lnTo>
                  <a:lnTo>
                    <a:pt x="81" y="115"/>
                  </a:lnTo>
                  <a:lnTo>
                    <a:pt x="86" y="121"/>
                  </a:lnTo>
                  <a:lnTo>
                    <a:pt x="91" y="125"/>
                  </a:lnTo>
                  <a:lnTo>
                    <a:pt x="94" y="128"/>
                  </a:lnTo>
                  <a:lnTo>
                    <a:pt x="99" y="130"/>
                  </a:lnTo>
                  <a:lnTo>
                    <a:pt x="108" y="137"/>
                  </a:lnTo>
                  <a:lnTo>
                    <a:pt x="120" y="146"/>
                  </a:lnTo>
                  <a:lnTo>
                    <a:pt x="131" y="156"/>
                  </a:lnTo>
                  <a:lnTo>
                    <a:pt x="143" y="165"/>
                  </a:lnTo>
                  <a:lnTo>
                    <a:pt x="154" y="174"/>
                  </a:lnTo>
                  <a:lnTo>
                    <a:pt x="160" y="180"/>
                  </a:lnTo>
                  <a:lnTo>
                    <a:pt x="164" y="181"/>
                  </a:lnTo>
                  <a:lnTo>
                    <a:pt x="164" y="181"/>
                  </a:lnTo>
                  <a:lnTo>
                    <a:pt x="166" y="181"/>
                  </a:lnTo>
                  <a:lnTo>
                    <a:pt x="167" y="181"/>
                  </a:lnTo>
                  <a:lnTo>
                    <a:pt x="169" y="181"/>
                  </a:lnTo>
                  <a:lnTo>
                    <a:pt x="172" y="181"/>
                  </a:lnTo>
                  <a:lnTo>
                    <a:pt x="175" y="181"/>
                  </a:lnTo>
                  <a:lnTo>
                    <a:pt x="177" y="181"/>
                  </a:lnTo>
                  <a:lnTo>
                    <a:pt x="181" y="181"/>
                  </a:lnTo>
                  <a:lnTo>
                    <a:pt x="184" y="183"/>
                  </a:lnTo>
                  <a:lnTo>
                    <a:pt x="189" y="186"/>
                  </a:lnTo>
                  <a:lnTo>
                    <a:pt x="193" y="187"/>
                  </a:lnTo>
                  <a:lnTo>
                    <a:pt x="198" y="191"/>
                  </a:lnTo>
                  <a:lnTo>
                    <a:pt x="202" y="193"/>
                  </a:lnTo>
                  <a:lnTo>
                    <a:pt x="206" y="197"/>
                  </a:lnTo>
                  <a:lnTo>
                    <a:pt x="210" y="199"/>
                  </a:lnTo>
                  <a:lnTo>
                    <a:pt x="212" y="203"/>
                  </a:lnTo>
                  <a:lnTo>
                    <a:pt x="212" y="205"/>
                  </a:lnTo>
                  <a:lnTo>
                    <a:pt x="210" y="207"/>
                  </a:lnTo>
                  <a:lnTo>
                    <a:pt x="207" y="209"/>
                  </a:lnTo>
                  <a:lnTo>
                    <a:pt x="204" y="210"/>
                  </a:lnTo>
                  <a:lnTo>
                    <a:pt x="199" y="210"/>
                  </a:lnTo>
                  <a:lnTo>
                    <a:pt x="194" y="210"/>
                  </a:lnTo>
                  <a:lnTo>
                    <a:pt x="188" y="209"/>
                  </a:lnTo>
                  <a:lnTo>
                    <a:pt x="182" y="207"/>
                  </a:lnTo>
                  <a:lnTo>
                    <a:pt x="176" y="205"/>
                  </a:lnTo>
                  <a:lnTo>
                    <a:pt x="171" y="204"/>
                  </a:lnTo>
                  <a:lnTo>
                    <a:pt x="168" y="202"/>
                  </a:lnTo>
                  <a:lnTo>
                    <a:pt x="165" y="201"/>
                  </a:lnTo>
                  <a:lnTo>
                    <a:pt x="163" y="200"/>
                  </a:lnTo>
                  <a:lnTo>
                    <a:pt x="160" y="200"/>
                  </a:lnTo>
                  <a:lnTo>
                    <a:pt x="160" y="200"/>
                  </a:lnTo>
                  <a:lnTo>
                    <a:pt x="158" y="201"/>
                  </a:lnTo>
                  <a:lnTo>
                    <a:pt x="154" y="200"/>
                  </a:lnTo>
                  <a:lnTo>
                    <a:pt x="148" y="198"/>
                  </a:lnTo>
                  <a:lnTo>
                    <a:pt x="141" y="196"/>
                  </a:lnTo>
                  <a:lnTo>
                    <a:pt x="131" y="192"/>
                  </a:lnTo>
                  <a:lnTo>
                    <a:pt x="121" y="187"/>
                  </a:lnTo>
                  <a:lnTo>
                    <a:pt x="112" y="182"/>
                  </a:lnTo>
                  <a:lnTo>
                    <a:pt x="103" y="178"/>
                  </a:lnTo>
                  <a:lnTo>
                    <a:pt x="97" y="174"/>
                  </a:lnTo>
                  <a:lnTo>
                    <a:pt x="91" y="170"/>
                  </a:lnTo>
                  <a:lnTo>
                    <a:pt x="84" y="163"/>
                  </a:lnTo>
                  <a:lnTo>
                    <a:pt x="76" y="156"/>
                  </a:lnTo>
                  <a:lnTo>
                    <a:pt x="68" y="147"/>
                  </a:lnTo>
                  <a:lnTo>
                    <a:pt x="59" y="137"/>
                  </a:lnTo>
                  <a:lnTo>
                    <a:pt x="51" y="128"/>
                  </a:lnTo>
                  <a:lnTo>
                    <a:pt x="44" y="118"/>
                  </a:lnTo>
                  <a:lnTo>
                    <a:pt x="38" y="107"/>
                  </a:lnTo>
                  <a:lnTo>
                    <a:pt x="32" y="96"/>
                  </a:lnTo>
                  <a:lnTo>
                    <a:pt x="26" y="83"/>
                  </a:lnTo>
                  <a:lnTo>
                    <a:pt x="19" y="68"/>
                  </a:lnTo>
                  <a:lnTo>
                    <a:pt x="13" y="54"/>
                  </a:lnTo>
                  <a:lnTo>
                    <a:pt x="8" y="40"/>
                  </a:lnTo>
                  <a:lnTo>
                    <a:pt x="4" y="28"/>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64" name="Freeform 360"/>
            <p:cNvSpPr>
              <a:spLocks/>
            </p:cNvSpPr>
            <p:nvPr/>
          </p:nvSpPr>
          <p:spPr bwMode="auto">
            <a:xfrm>
              <a:off x="4768" y="1331"/>
              <a:ext cx="220" cy="406"/>
            </a:xfrm>
            <a:custGeom>
              <a:avLst/>
              <a:gdLst>
                <a:gd name="T0" fmla="*/ 219 w 220"/>
                <a:gd name="T1" fmla="*/ 405 h 406"/>
                <a:gd name="T2" fmla="*/ 219 w 220"/>
                <a:gd name="T3" fmla="*/ 109 h 406"/>
                <a:gd name="T4" fmla="*/ 0 w 220"/>
                <a:gd name="T5" fmla="*/ 0 h 406"/>
                <a:gd name="T6" fmla="*/ 0 w 220"/>
                <a:gd name="T7" fmla="*/ 276 h 406"/>
                <a:gd name="T8" fmla="*/ 219 w 220"/>
                <a:gd name="T9" fmla="*/ 405 h 406"/>
              </a:gdLst>
              <a:ahLst/>
              <a:cxnLst>
                <a:cxn ang="0">
                  <a:pos x="T0" y="T1"/>
                </a:cxn>
                <a:cxn ang="0">
                  <a:pos x="T2" y="T3"/>
                </a:cxn>
                <a:cxn ang="0">
                  <a:pos x="T4" y="T5"/>
                </a:cxn>
                <a:cxn ang="0">
                  <a:pos x="T6" y="T7"/>
                </a:cxn>
                <a:cxn ang="0">
                  <a:pos x="T8" y="T9"/>
                </a:cxn>
              </a:cxnLst>
              <a:rect l="0" t="0" r="r" b="b"/>
              <a:pathLst>
                <a:path w="220" h="406">
                  <a:moveTo>
                    <a:pt x="219" y="405"/>
                  </a:moveTo>
                  <a:lnTo>
                    <a:pt x="219" y="109"/>
                  </a:lnTo>
                  <a:lnTo>
                    <a:pt x="0" y="0"/>
                  </a:lnTo>
                  <a:lnTo>
                    <a:pt x="0" y="276"/>
                  </a:lnTo>
                  <a:lnTo>
                    <a:pt x="219" y="40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65" name="Freeform 361"/>
            <p:cNvSpPr>
              <a:spLocks/>
            </p:cNvSpPr>
            <p:nvPr/>
          </p:nvSpPr>
          <p:spPr bwMode="auto">
            <a:xfrm>
              <a:off x="4750" y="1582"/>
              <a:ext cx="239" cy="161"/>
            </a:xfrm>
            <a:custGeom>
              <a:avLst/>
              <a:gdLst>
                <a:gd name="T0" fmla="*/ 238 w 239"/>
                <a:gd name="T1" fmla="*/ 160 h 161"/>
                <a:gd name="T2" fmla="*/ 238 w 239"/>
                <a:gd name="T3" fmla="*/ 129 h 161"/>
                <a:gd name="T4" fmla="*/ 0 w 239"/>
                <a:gd name="T5" fmla="*/ 0 h 161"/>
                <a:gd name="T6" fmla="*/ 0 w 239"/>
                <a:gd name="T7" fmla="*/ 28 h 161"/>
                <a:gd name="T8" fmla="*/ 238 w 239"/>
                <a:gd name="T9" fmla="*/ 160 h 161"/>
              </a:gdLst>
              <a:ahLst/>
              <a:cxnLst>
                <a:cxn ang="0">
                  <a:pos x="T0" y="T1"/>
                </a:cxn>
                <a:cxn ang="0">
                  <a:pos x="T2" y="T3"/>
                </a:cxn>
                <a:cxn ang="0">
                  <a:pos x="T4" y="T5"/>
                </a:cxn>
                <a:cxn ang="0">
                  <a:pos x="T6" y="T7"/>
                </a:cxn>
                <a:cxn ang="0">
                  <a:pos x="T8" y="T9"/>
                </a:cxn>
              </a:cxnLst>
              <a:rect l="0" t="0" r="r" b="b"/>
              <a:pathLst>
                <a:path w="239" h="161">
                  <a:moveTo>
                    <a:pt x="238" y="160"/>
                  </a:moveTo>
                  <a:lnTo>
                    <a:pt x="238" y="129"/>
                  </a:lnTo>
                  <a:lnTo>
                    <a:pt x="0" y="0"/>
                  </a:lnTo>
                  <a:lnTo>
                    <a:pt x="0" y="28"/>
                  </a:lnTo>
                  <a:lnTo>
                    <a:pt x="238" y="160"/>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66" name="Freeform 362"/>
            <p:cNvSpPr>
              <a:spLocks/>
            </p:cNvSpPr>
            <p:nvPr/>
          </p:nvSpPr>
          <p:spPr bwMode="auto">
            <a:xfrm>
              <a:off x="4747" y="1315"/>
              <a:ext cx="242" cy="144"/>
            </a:xfrm>
            <a:custGeom>
              <a:avLst/>
              <a:gdLst>
                <a:gd name="T0" fmla="*/ 241 w 242"/>
                <a:gd name="T1" fmla="*/ 143 h 144"/>
                <a:gd name="T2" fmla="*/ 241 w 242"/>
                <a:gd name="T3" fmla="*/ 113 h 144"/>
                <a:gd name="T4" fmla="*/ 0 w 242"/>
                <a:gd name="T5" fmla="*/ 0 h 144"/>
                <a:gd name="T6" fmla="*/ 0 w 242"/>
                <a:gd name="T7" fmla="*/ 29 h 144"/>
                <a:gd name="T8" fmla="*/ 241 w 242"/>
                <a:gd name="T9" fmla="*/ 143 h 144"/>
              </a:gdLst>
              <a:ahLst/>
              <a:cxnLst>
                <a:cxn ang="0">
                  <a:pos x="T0" y="T1"/>
                </a:cxn>
                <a:cxn ang="0">
                  <a:pos x="T2" y="T3"/>
                </a:cxn>
                <a:cxn ang="0">
                  <a:pos x="T4" y="T5"/>
                </a:cxn>
                <a:cxn ang="0">
                  <a:pos x="T6" y="T7"/>
                </a:cxn>
                <a:cxn ang="0">
                  <a:pos x="T8" y="T9"/>
                </a:cxn>
              </a:cxnLst>
              <a:rect l="0" t="0" r="r" b="b"/>
              <a:pathLst>
                <a:path w="242" h="144">
                  <a:moveTo>
                    <a:pt x="241" y="143"/>
                  </a:moveTo>
                  <a:lnTo>
                    <a:pt x="241" y="113"/>
                  </a:lnTo>
                  <a:lnTo>
                    <a:pt x="0" y="0"/>
                  </a:lnTo>
                  <a:lnTo>
                    <a:pt x="0" y="29"/>
                  </a:lnTo>
                  <a:lnTo>
                    <a:pt x="241" y="143"/>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67" name="Freeform 363"/>
            <p:cNvSpPr>
              <a:spLocks/>
            </p:cNvSpPr>
            <p:nvPr/>
          </p:nvSpPr>
          <p:spPr bwMode="auto">
            <a:xfrm>
              <a:off x="4988" y="1595"/>
              <a:ext cx="451" cy="148"/>
            </a:xfrm>
            <a:custGeom>
              <a:avLst/>
              <a:gdLst>
                <a:gd name="T0" fmla="*/ 0 w 451"/>
                <a:gd name="T1" fmla="*/ 147 h 148"/>
                <a:gd name="T2" fmla="*/ 0 w 451"/>
                <a:gd name="T3" fmla="*/ 116 h 148"/>
                <a:gd name="T4" fmla="*/ 450 w 451"/>
                <a:gd name="T5" fmla="*/ 0 h 148"/>
                <a:gd name="T6" fmla="*/ 450 w 451"/>
                <a:gd name="T7" fmla="*/ 28 h 148"/>
                <a:gd name="T8" fmla="*/ 0 w 451"/>
                <a:gd name="T9" fmla="*/ 147 h 148"/>
              </a:gdLst>
              <a:ahLst/>
              <a:cxnLst>
                <a:cxn ang="0">
                  <a:pos x="T0" y="T1"/>
                </a:cxn>
                <a:cxn ang="0">
                  <a:pos x="T2" y="T3"/>
                </a:cxn>
                <a:cxn ang="0">
                  <a:pos x="T4" y="T5"/>
                </a:cxn>
                <a:cxn ang="0">
                  <a:pos x="T6" y="T7"/>
                </a:cxn>
                <a:cxn ang="0">
                  <a:pos x="T8" y="T9"/>
                </a:cxn>
              </a:cxnLst>
              <a:rect l="0" t="0" r="r" b="b"/>
              <a:pathLst>
                <a:path w="451" h="148">
                  <a:moveTo>
                    <a:pt x="0" y="147"/>
                  </a:moveTo>
                  <a:lnTo>
                    <a:pt x="0" y="116"/>
                  </a:lnTo>
                  <a:lnTo>
                    <a:pt x="450" y="0"/>
                  </a:lnTo>
                  <a:lnTo>
                    <a:pt x="450" y="28"/>
                  </a:lnTo>
                  <a:lnTo>
                    <a:pt x="0" y="147"/>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68" name="Freeform 364"/>
            <p:cNvSpPr>
              <a:spLocks/>
            </p:cNvSpPr>
            <p:nvPr/>
          </p:nvSpPr>
          <p:spPr bwMode="auto">
            <a:xfrm>
              <a:off x="4986" y="1312"/>
              <a:ext cx="451" cy="149"/>
            </a:xfrm>
            <a:custGeom>
              <a:avLst/>
              <a:gdLst>
                <a:gd name="T0" fmla="*/ 0 w 451"/>
                <a:gd name="T1" fmla="*/ 148 h 149"/>
                <a:gd name="T2" fmla="*/ 0 w 451"/>
                <a:gd name="T3" fmla="*/ 118 h 149"/>
                <a:gd name="T4" fmla="*/ 450 w 451"/>
                <a:gd name="T5" fmla="*/ 0 h 149"/>
                <a:gd name="T6" fmla="*/ 450 w 451"/>
                <a:gd name="T7" fmla="*/ 27 h 149"/>
                <a:gd name="T8" fmla="*/ 0 w 451"/>
                <a:gd name="T9" fmla="*/ 148 h 149"/>
              </a:gdLst>
              <a:ahLst/>
              <a:cxnLst>
                <a:cxn ang="0">
                  <a:pos x="T0" y="T1"/>
                </a:cxn>
                <a:cxn ang="0">
                  <a:pos x="T2" y="T3"/>
                </a:cxn>
                <a:cxn ang="0">
                  <a:pos x="T4" y="T5"/>
                </a:cxn>
                <a:cxn ang="0">
                  <a:pos x="T6" y="T7"/>
                </a:cxn>
                <a:cxn ang="0">
                  <a:pos x="T8" y="T9"/>
                </a:cxn>
              </a:cxnLst>
              <a:rect l="0" t="0" r="r" b="b"/>
              <a:pathLst>
                <a:path w="451" h="149">
                  <a:moveTo>
                    <a:pt x="0" y="148"/>
                  </a:moveTo>
                  <a:lnTo>
                    <a:pt x="0" y="118"/>
                  </a:lnTo>
                  <a:lnTo>
                    <a:pt x="450" y="0"/>
                  </a:lnTo>
                  <a:lnTo>
                    <a:pt x="450" y="27"/>
                  </a:lnTo>
                  <a:lnTo>
                    <a:pt x="0" y="148"/>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69" name="Freeform 365"/>
            <p:cNvSpPr>
              <a:spLocks/>
            </p:cNvSpPr>
            <p:nvPr/>
          </p:nvSpPr>
          <p:spPr bwMode="auto">
            <a:xfrm>
              <a:off x="4986" y="1346"/>
              <a:ext cx="452" cy="355"/>
            </a:xfrm>
            <a:custGeom>
              <a:avLst/>
              <a:gdLst>
                <a:gd name="T0" fmla="*/ 0 w 452"/>
                <a:gd name="T1" fmla="*/ 354 h 355"/>
                <a:gd name="T2" fmla="*/ 0 w 452"/>
                <a:gd name="T3" fmla="*/ 122 h 355"/>
                <a:gd name="T4" fmla="*/ 451 w 452"/>
                <a:gd name="T5" fmla="*/ 0 h 355"/>
                <a:gd name="T6" fmla="*/ 451 w 452"/>
                <a:gd name="T7" fmla="*/ 243 h 355"/>
                <a:gd name="T8" fmla="*/ 0 w 452"/>
                <a:gd name="T9" fmla="*/ 354 h 355"/>
              </a:gdLst>
              <a:ahLst/>
              <a:cxnLst>
                <a:cxn ang="0">
                  <a:pos x="T0" y="T1"/>
                </a:cxn>
                <a:cxn ang="0">
                  <a:pos x="T2" y="T3"/>
                </a:cxn>
                <a:cxn ang="0">
                  <a:pos x="T4" y="T5"/>
                </a:cxn>
                <a:cxn ang="0">
                  <a:pos x="T6" y="T7"/>
                </a:cxn>
                <a:cxn ang="0">
                  <a:pos x="T8" y="T9"/>
                </a:cxn>
              </a:cxnLst>
              <a:rect l="0" t="0" r="r" b="b"/>
              <a:pathLst>
                <a:path w="452" h="355">
                  <a:moveTo>
                    <a:pt x="0" y="354"/>
                  </a:moveTo>
                  <a:lnTo>
                    <a:pt x="0" y="122"/>
                  </a:lnTo>
                  <a:lnTo>
                    <a:pt x="451" y="0"/>
                  </a:lnTo>
                  <a:lnTo>
                    <a:pt x="451" y="243"/>
                  </a:lnTo>
                  <a:lnTo>
                    <a:pt x="0" y="354"/>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70" name="Freeform 366"/>
            <p:cNvSpPr>
              <a:spLocks/>
            </p:cNvSpPr>
            <p:nvPr/>
          </p:nvSpPr>
          <p:spPr bwMode="auto">
            <a:xfrm>
              <a:off x="4928" y="1083"/>
              <a:ext cx="131" cy="173"/>
            </a:xfrm>
            <a:custGeom>
              <a:avLst/>
              <a:gdLst>
                <a:gd name="T0" fmla="*/ 31 w 131"/>
                <a:gd name="T1" fmla="*/ 17 h 173"/>
                <a:gd name="T2" fmla="*/ 35 w 131"/>
                <a:gd name="T3" fmla="*/ 26 h 173"/>
                <a:gd name="T4" fmla="*/ 39 w 131"/>
                <a:gd name="T5" fmla="*/ 40 h 173"/>
                <a:gd name="T6" fmla="*/ 42 w 131"/>
                <a:gd name="T7" fmla="*/ 52 h 173"/>
                <a:gd name="T8" fmla="*/ 43 w 131"/>
                <a:gd name="T9" fmla="*/ 63 h 173"/>
                <a:gd name="T10" fmla="*/ 47 w 131"/>
                <a:gd name="T11" fmla="*/ 78 h 173"/>
                <a:gd name="T12" fmla="*/ 53 w 131"/>
                <a:gd name="T13" fmla="*/ 92 h 173"/>
                <a:gd name="T14" fmla="*/ 59 w 131"/>
                <a:gd name="T15" fmla="*/ 103 h 173"/>
                <a:gd name="T16" fmla="*/ 65 w 131"/>
                <a:gd name="T17" fmla="*/ 108 h 173"/>
                <a:gd name="T18" fmla="*/ 71 w 131"/>
                <a:gd name="T19" fmla="*/ 121 h 173"/>
                <a:gd name="T20" fmla="*/ 80 w 131"/>
                <a:gd name="T21" fmla="*/ 137 h 173"/>
                <a:gd name="T22" fmla="*/ 85 w 131"/>
                <a:gd name="T23" fmla="*/ 148 h 173"/>
                <a:gd name="T24" fmla="*/ 87 w 131"/>
                <a:gd name="T25" fmla="*/ 149 h 173"/>
                <a:gd name="T26" fmla="*/ 90 w 131"/>
                <a:gd name="T27" fmla="*/ 149 h 173"/>
                <a:gd name="T28" fmla="*/ 96 w 131"/>
                <a:gd name="T29" fmla="*/ 148 h 173"/>
                <a:gd name="T30" fmla="*/ 102 w 131"/>
                <a:gd name="T31" fmla="*/ 148 h 173"/>
                <a:gd name="T32" fmla="*/ 106 w 131"/>
                <a:gd name="T33" fmla="*/ 149 h 173"/>
                <a:gd name="T34" fmla="*/ 114 w 131"/>
                <a:gd name="T35" fmla="*/ 153 h 173"/>
                <a:gd name="T36" fmla="*/ 122 w 131"/>
                <a:gd name="T37" fmla="*/ 158 h 173"/>
                <a:gd name="T38" fmla="*/ 128 w 131"/>
                <a:gd name="T39" fmla="*/ 163 h 173"/>
                <a:gd name="T40" fmla="*/ 129 w 131"/>
                <a:gd name="T41" fmla="*/ 167 h 173"/>
                <a:gd name="T42" fmla="*/ 124 w 131"/>
                <a:gd name="T43" fmla="*/ 170 h 173"/>
                <a:gd name="T44" fmla="*/ 116 w 131"/>
                <a:gd name="T45" fmla="*/ 172 h 173"/>
                <a:gd name="T46" fmla="*/ 106 w 131"/>
                <a:gd name="T47" fmla="*/ 172 h 173"/>
                <a:gd name="T48" fmla="*/ 97 w 131"/>
                <a:gd name="T49" fmla="*/ 170 h 173"/>
                <a:gd name="T50" fmla="*/ 91 w 131"/>
                <a:gd name="T51" fmla="*/ 168 h 173"/>
                <a:gd name="T52" fmla="*/ 88 w 131"/>
                <a:gd name="T53" fmla="*/ 167 h 173"/>
                <a:gd name="T54" fmla="*/ 85 w 131"/>
                <a:gd name="T55" fmla="*/ 166 h 173"/>
                <a:gd name="T56" fmla="*/ 82 w 131"/>
                <a:gd name="T57" fmla="*/ 166 h 173"/>
                <a:gd name="T58" fmla="*/ 70 w 131"/>
                <a:gd name="T59" fmla="*/ 157 h 173"/>
                <a:gd name="T60" fmla="*/ 56 w 131"/>
                <a:gd name="T61" fmla="*/ 143 h 173"/>
                <a:gd name="T62" fmla="*/ 43 w 131"/>
                <a:gd name="T63" fmla="*/ 129 h 173"/>
                <a:gd name="T64" fmla="*/ 36 w 131"/>
                <a:gd name="T65" fmla="*/ 121 h 173"/>
                <a:gd name="T66" fmla="*/ 33 w 131"/>
                <a:gd name="T67" fmla="*/ 114 h 173"/>
                <a:gd name="T68" fmla="*/ 32 w 131"/>
                <a:gd name="T69" fmla="*/ 107 h 173"/>
                <a:gd name="T70" fmla="*/ 30 w 131"/>
                <a:gd name="T71" fmla="*/ 96 h 173"/>
                <a:gd name="T72" fmla="*/ 25 w 131"/>
                <a:gd name="T73" fmla="*/ 80 h 173"/>
                <a:gd name="T74" fmla="*/ 16 w 131"/>
                <a:gd name="T75" fmla="*/ 56 h 173"/>
                <a:gd name="T76" fmla="*/ 5 w 131"/>
                <a:gd name="T77" fmla="*/ 32 h 173"/>
                <a:gd name="T78" fmla="*/ 0 w 131"/>
                <a:gd name="T79" fmla="*/ 13 h 173"/>
                <a:gd name="T80" fmla="*/ 0 w 131"/>
                <a:gd name="T81" fmla="*/ 5 h 173"/>
                <a:gd name="T82" fmla="*/ 4 w 131"/>
                <a:gd name="T83" fmla="*/ 3 h 173"/>
                <a:gd name="T84" fmla="*/ 8 w 131"/>
                <a:gd name="T85" fmla="*/ 1 h 173"/>
                <a:gd name="T86" fmla="*/ 12 w 131"/>
                <a:gd name="T87" fmla="*/ 0 h 173"/>
                <a:gd name="T88" fmla="*/ 31 w 131"/>
                <a:gd name="T89" fmla="*/ 1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1" h="173">
                  <a:moveTo>
                    <a:pt x="31" y="15"/>
                  </a:moveTo>
                  <a:lnTo>
                    <a:pt x="31" y="17"/>
                  </a:lnTo>
                  <a:lnTo>
                    <a:pt x="33" y="20"/>
                  </a:lnTo>
                  <a:lnTo>
                    <a:pt x="35" y="26"/>
                  </a:lnTo>
                  <a:lnTo>
                    <a:pt x="36" y="32"/>
                  </a:lnTo>
                  <a:lnTo>
                    <a:pt x="39" y="40"/>
                  </a:lnTo>
                  <a:lnTo>
                    <a:pt x="41" y="46"/>
                  </a:lnTo>
                  <a:lnTo>
                    <a:pt x="42" y="52"/>
                  </a:lnTo>
                  <a:lnTo>
                    <a:pt x="43" y="57"/>
                  </a:lnTo>
                  <a:lnTo>
                    <a:pt x="43" y="63"/>
                  </a:lnTo>
                  <a:lnTo>
                    <a:pt x="46" y="70"/>
                  </a:lnTo>
                  <a:lnTo>
                    <a:pt x="47" y="78"/>
                  </a:lnTo>
                  <a:lnTo>
                    <a:pt x="51" y="86"/>
                  </a:lnTo>
                  <a:lnTo>
                    <a:pt x="53" y="92"/>
                  </a:lnTo>
                  <a:lnTo>
                    <a:pt x="57" y="99"/>
                  </a:lnTo>
                  <a:lnTo>
                    <a:pt x="59" y="103"/>
                  </a:lnTo>
                  <a:lnTo>
                    <a:pt x="62" y="106"/>
                  </a:lnTo>
                  <a:lnTo>
                    <a:pt x="65" y="108"/>
                  </a:lnTo>
                  <a:lnTo>
                    <a:pt x="68" y="114"/>
                  </a:lnTo>
                  <a:lnTo>
                    <a:pt x="71" y="121"/>
                  </a:lnTo>
                  <a:lnTo>
                    <a:pt x="76" y="129"/>
                  </a:lnTo>
                  <a:lnTo>
                    <a:pt x="80" y="137"/>
                  </a:lnTo>
                  <a:lnTo>
                    <a:pt x="82" y="143"/>
                  </a:lnTo>
                  <a:lnTo>
                    <a:pt x="85" y="148"/>
                  </a:lnTo>
                  <a:lnTo>
                    <a:pt x="86" y="149"/>
                  </a:lnTo>
                  <a:lnTo>
                    <a:pt x="87" y="149"/>
                  </a:lnTo>
                  <a:lnTo>
                    <a:pt x="88" y="149"/>
                  </a:lnTo>
                  <a:lnTo>
                    <a:pt x="90" y="149"/>
                  </a:lnTo>
                  <a:lnTo>
                    <a:pt x="93" y="148"/>
                  </a:lnTo>
                  <a:lnTo>
                    <a:pt x="96" y="148"/>
                  </a:lnTo>
                  <a:lnTo>
                    <a:pt x="99" y="148"/>
                  </a:lnTo>
                  <a:lnTo>
                    <a:pt x="102" y="148"/>
                  </a:lnTo>
                  <a:lnTo>
                    <a:pt x="104" y="149"/>
                  </a:lnTo>
                  <a:lnTo>
                    <a:pt x="106" y="149"/>
                  </a:lnTo>
                  <a:lnTo>
                    <a:pt x="110" y="151"/>
                  </a:lnTo>
                  <a:lnTo>
                    <a:pt x="114" y="153"/>
                  </a:lnTo>
                  <a:lnTo>
                    <a:pt x="118" y="155"/>
                  </a:lnTo>
                  <a:lnTo>
                    <a:pt x="122" y="158"/>
                  </a:lnTo>
                  <a:lnTo>
                    <a:pt x="124" y="160"/>
                  </a:lnTo>
                  <a:lnTo>
                    <a:pt x="128" y="163"/>
                  </a:lnTo>
                  <a:lnTo>
                    <a:pt x="130" y="166"/>
                  </a:lnTo>
                  <a:lnTo>
                    <a:pt x="129" y="167"/>
                  </a:lnTo>
                  <a:lnTo>
                    <a:pt x="128" y="169"/>
                  </a:lnTo>
                  <a:lnTo>
                    <a:pt x="124" y="170"/>
                  </a:lnTo>
                  <a:lnTo>
                    <a:pt x="121" y="171"/>
                  </a:lnTo>
                  <a:lnTo>
                    <a:pt x="116" y="172"/>
                  </a:lnTo>
                  <a:lnTo>
                    <a:pt x="112" y="172"/>
                  </a:lnTo>
                  <a:lnTo>
                    <a:pt x="106" y="172"/>
                  </a:lnTo>
                  <a:lnTo>
                    <a:pt x="101" y="171"/>
                  </a:lnTo>
                  <a:lnTo>
                    <a:pt x="97" y="170"/>
                  </a:lnTo>
                  <a:lnTo>
                    <a:pt x="94" y="169"/>
                  </a:lnTo>
                  <a:lnTo>
                    <a:pt x="91" y="168"/>
                  </a:lnTo>
                  <a:lnTo>
                    <a:pt x="89" y="167"/>
                  </a:lnTo>
                  <a:lnTo>
                    <a:pt x="88" y="167"/>
                  </a:lnTo>
                  <a:lnTo>
                    <a:pt x="86" y="166"/>
                  </a:lnTo>
                  <a:lnTo>
                    <a:pt x="85" y="166"/>
                  </a:lnTo>
                  <a:lnTo>
                    <a:pt x="84" y="167"/>
                  </a:lnTo>
                  <a:lnTo>
                    <a:pt x="82" y="166"/>
                  </a:lnTo>
                  <a:lnTo>
                    <a:pt x="77" y="162"/>
                  </a:lnTo>
                  <a:lnTo>
                    <a:pt x="70" y="157"/>
                  </a:lnTo>
                  <a:lnTo>
                    <a:pt x="64" y="150"/>
                  </a:lnTo>
                  <a:lnTo>
                    <a:pt x="56" y="143"/>
                  </a:lnTo>
                  <a:lnTo>
                    <a:pt x="49" y="135"/>
                  </a:lnTo>
                  <a:lnTo>
                    <a:pt x="43" y="129"/>
                  </a:lnTo>
                  <a:lnTo>
                    <a:pt x="39" y="125"/>
                  </a:lnTo>
                  <a:lnTo>
                    <a:pt x="36" y="121"/>
                  </a:lnTo>
                  <a:lnTo>
                    <a:pt x="35" y="118"/>
                  </a:lnTo>
                  <a:lnTo>
                    <a:pt x="33" y="114"/>
                  </a:lnTo>
                  <a:lnTo>
                    <a:pt x="33" y="111"/>
                  </a:lnTo>
                  <a:lnTo>
                    <a:pt x="32" y="107"/>
                  </a:lnTo>
                  <a:lnTo>
                    <a:pt x="31" y="102"/>
                  </a:lnTo>
                  <a:lnTo>
                    <a:pt x="30" y="96"/>
                  </a:lnTo>
                  <a:lnTo>
                    <a:pt x="29" y="88"/>
                  </a:lnTo>
                  <a:lnTo>
                    <a:pt x="25" y="80"/>
                  </a:lnTo>
                  <a:lnTo>
                    <a:pt x="21" y="68"/>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71" name="Freeform 367"/>
            <p:cNvSpPr>
              <a:spLocks/>
            </p:cNvSpPr>
            <p:nvPr/>
          </p:nvSpPr>
          <p:spPr bwMode="auto">
            <a:xfrm>
              <a:off x="4927" y="1083"/>
              <a:ext cx="135" cy="169"/>
            </a:xfrm>
            <a:custGeom>
              <a:avLst/>
              <a:gdLst>
                <a:gd name="T0" fmla="*/ 35 w 135"/>
                <a:gd name="T1" fmla="*/ 15 h 169"/>
                <a:gd name="T2" fmla="*/ 39 w 135"/>
                <a:gd name="T3" fmla="*/ 23 h 169"/>
                <a:gd name="T4" fmla="*/ 43 w 135"/>
                <a:gd name="T5" fmla="*/ 36 h 169"/>
                <a:gd name="T6" fmla="*/ 46 w 135"/>
                <a:gd name="T7" fmla="*/ 48 h 169"/>
                <a:gd name="T8" fmla="*/ 48 w 135"/>
                <a:gd name="T9" fmla="*/ 59 h 169"/>
                <a:gd name="T10" fmla="*/ 52 w 135"/>
                <a:gd name="T11" fmla="*/ 74 h 169"/>
                <a:gd name="T12" fmla="*/ 58 w 135"/>
                <a:gd name="T13" fmla="*/ 88 h 169"/>
                <a:gd name="T14" fmla="*/ 64 w 135"/>
                <a:gd name="T15" fmla="*/ 99 h 169"/>
                <a:gd name="T16" fmla="*/ 69 w 135"/>
                <a:gd name="T17" fmla="*/ 104 h 169"/>
                <a:gd name="T18" fmla="*/ 76 w 135"/>
                <a:gd name="T19" fmla="*/ 117 h 169"/>
                <a:gd name="T20" fmla="*/ 84 w 135"/>
                <a:gd name="T21" fmla="*/ 133 h 169"/>
                <a:gd name="T22" fmla="*/ 89 w 135"/>
                <a:gd name="T23" fmla="*/ 144 h 169"/>
                <a:gd name="T24" fmla="*/ 91 w 135"/>
                <a:gd name="T25" fmla="*/ 145 h 169"/>
                <a:gd name="T26" fmla="*/ 95 w 135"/>
                <a:gd name="T27" fmla="*/ 144 h 169"/>
                <a:gd name="T28" fmla="*/ 100 w 135"/>
                <a:gd name="T29" fmla="*/ 144 h 169"/>
                <a:gd name="T30" fmla="*/ 106 w 135"/>
                <a:gd name="T31" fmla="*/ 144 h 169"/>
                <a:gd name="T32" fmla="*/ 111 w 135"/>
                <a:gd name="T33" fmla="*/ 145 h 169"/>
                <a:gd name="T34" fmla="*/ 118 w 135"/>
                <a:gd name="T35" fmla="*/ 149 h 169"/>
                <a:gd name="T36" fmla="*/ 126 w 135"/>
                <a:gd name="T37" fmla="*/ 154 h 169"/>
                <a:gd name="T38" fmla="*/ 132 w 135"/>
                <a:gd name="T39" fmla="*/ 159 h 169"/>
                <a:gd name="T40" fmla="*/ 134 w 135"/>
                <a:gd name="T41" fmla="*/ 163 h 169"/>
                <a:gd name="T42" fmla="*/ 129 w 135"/>
                <a:gd name="T43" fmla="*/ 166 h 169"/>
                <a:gd name="T44" fmla="*/ 121 w 135"/>
                <a:gd name="T45" fmla="*/ 168 h 169"/>
                <a:gd name="T46" fmla="*/ 110 w 135"/>
                <a:gd name="T47" fmla="*/ 168 h 169"/>
                <a:gd name="T48" fmla="*/ 102 w 135"/>
                <a:gd name="T49" fmla="*/ 166 h 169"/>
                <a:gd name="T50" fmla="*/ 96 w 135"/>
                <a:gd name="T51" fmla="*/ 164 h 169"/>
                <a:gd name="T52" fmla="*/ 93 w 135"/>
                <a:gd name="T53" fmla="*/ 163 h 169"/>
                <a:gd name="T54" fmla="*/ 90 w 135"/>
                <a:gd name="T55" fmla="*/ 163 h 169"/>
                <a:gd name="T56" fmla="*/ 87 w 135"/>
                <a:gd name="T57" fmla="*/ 162 h 169"/>
                <a:gd name="T58" fmla="*/ 75 w 135"/>
                <a:gd name="T59" fmla="*/ 153 h 169"/>
                <a:gd name="T60" fmla="*/ 61 w 135"/>
                <a:gd name="T61" fmla="*/ 139 h 169"/>
                <a:gd name="T62" fmla="*/ 48 w 135"/>
                <a:gd name="T63" fmla="*/ 125 h 169"/>
                <a:gd name="T64" fmla="*/ 40 w 135"/>
                <a:gd name="T65" fmla="*/ 116 h 169"/>
                <a:gd name="T66" fmla="*/ 30 w 135"/>
                <a:gd name="T67" fmla="*/ 105 h 169"/>
                <a:gd name="T68" fmla="*/ 19 w 135"/>
                <a:gd name="T69" fmla="*/ 91 h 169"/>
                <a:gd name="T70" fmla="*/ 11 w 135"/>
                <a:gd name="T71" fmla="*/ 75 h 169"/>
                <a:gd name="T72" fmla="*/ 5 w 135"/>
                <a:gd name="T73" fmla="*/ 58 h 169"/>
                <a:gd name="T74" fmla="*/ 2 w 135"/>
                <a:gd name="T75" fmla="*/ 40 h 169"/>
                <a:gd name="T76" fmla="*/ 0 w 135"/>
                <a:gd name="T77" fmla="*/ 21 h 169"/>
                <a:gd name="T78" fmla="*/ 0 w 135"/>
                <a:gd name="T79" fmla="*/ 7 h 169"/>
                <a:gd name="T80" fmla="*/ 1 w 135"/>
                <a:gd name="T81" fmla="*/ 0 h 169"/>
                <a:gd name="T82" fmla="*/ 5 w 135"/>
                <a:gd name="T83" fmla="*/ 0 h 169"/>
                <a:gd name="T84" fmla="*/ 8 w 135"/>
                <a:gd name="T85" fmla="*/ 3 h 169"/>
                <a:gd name="T86" fmla="*/ 11 w 135"/>
                <a:gd name="T87" fmla="*/ 5 h 169"/>
                <a:gd name="T88" fmla="*/ 35 w 135"/>
                <a:gd name="T89" fmla="*/ 1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69">
                  <a:moveTo>
                    <a:pt x="35" y="14"/>
                  </a:moveTo>
                  <a:lnTo>
                    <a:pt x="35" y="15"/>
                  </a:lnTo>
                  <a:lnTo>
                    <a:pt x="37" y="18"/>
                  </a:lnTo>
                  <a:lnTo>
                    <a:pt x="39" y="23"/>
                  </a:lnTo>
                  <a:lnTo>
                    <a:pt x="41" y="29"/>
                  </a:lnTo>
                  <a:lnTo>
                    <a:pt x="43" y="36"/>
                  </a:lnTo>
                  <a:lnTo>
                    <a:pt x="45" y="42"/>
                  </a:lnTo>
                  <a:lnTo>
                    <a:pt x="46" y="48"/>
                  </a:lnTo>
                  <a:lnTo>
                    <a:pt x="47" y="54"/>
                  </a:lnTo>
                  <a:lnTo>
                    <a:pt x="48" y="59"/>
                  </a:lnTo>
                  <a:lnTo>
                    <a:pt x="50" y="66"/>
                  </a:lnTo>
                  <a:lnTo>
                    <a:pt x="52" y="74"/>
                  </a:lnTo>
                  <a:lnTo>
                    <a:pt x="55" y="81"/>
                  </a:lnTo>
                  <a:lnTo>
                    <a:pt x="58" y="88"/>
                  </a:lnTo>
                  <a:lnTo>
                    <a:pt x="61" y="95"/>
                  </a:lnTo>
                  <a:lnTo>
                    <a:pt x="64" y="99"/>
                  </a:lnTo>
                  <a:lnTo>
                    <a:pt x="66" y="102"/>
                  </a:lnTo>
                  <a:lnTo>
                    <a:pt x="69" y="104"/>
                  </a:lnTo>
                  <a:lnTo>
                    <a:pt x="72" y="110"/>
                  </a:lnTo>
                  <a:lnTo>
                    <a:pt x="76" y="117"/>
                  </a:lnTo>
                  <a:lnTo>
                    <a:pt x="81" y="125"/>
                  </a:lnTo>
                  <a:lnTo>
                    <a:pt x="84" y="133"/>
                  </a:lnTo>
                  <a:lnTo>
                    <a:pt x="87" y="139"/>
                  </a:lnTo>
                  <a:lnTo>
                    <a:pt x="89" y="144"/>
                  </a:lnTo>
                  <a:lnTo>
                    <a:pt x="91" y="145"/>
                  </a:lnTo>
                  <a:lnTo>
                    <a:pt x="91" y="145"/>
                  </a:lnTo>
                  <a:lnTo>
                    <a:pt x="93" y="145"/>
                  </a:lnTo>
                  <a:lnTo>
                    <a:pt x="95" y="144"/>
                  </a:lnTo>
                  <a:lnTo>
                    <a:pt x="98" y="144"/>
                  </a:lnTo>
                  <a:lnTo>
                    <a:pt x="100" y="144"/>
                  </a:lnTo>
                  <a:lnTo>
                    <a:pt x="104" y="144"/>
                  </a:lnTo>
                  <a:lnTo>
                    <a:pt x="106" y="144"/>
                  </a:lnTo>
                  <a:lnTo>
                    <a:pt x="109" y="144"/>
                  </a:lnTo>
                  <a:lnTo>
                    <a:pt x="111" y="145"/>
                  </a:lnTo>
                  <a:lnTo>
                    <a:pt x="115" y="147"/>
                  </a:lnTo>
                  <a:lnTo>
                    <a:pt x="118" y="149"/>
                  </a:lnTo>
                  <a:lnTo>
                    <a:pt x="122" y="151"/>
                  </a:lnTo>
                  <a:lnTo>
                    <a:pt x="126" y="154"/>
                  </a:lnTo>
                  <a:lnTo>
                    <a:pt x="129" y="156"/>
                  </a:lnTo>
                  <a:lnTo>
                    <a:pt x="132" y="159"/>
                  </a:lnTo>
                  <a:lnTo>
                    <a:pt x="134" y="162"/>
                  </a:lnTo>
                  <a:lnTo>
                    <a:pt x="134" y="163"/>
                  </a:lnTo>
                  <a:lnTo>
                    <a:pt x="132" y="165"/>
                  </a:lnTo>
                  <a:lnTo>
                    <a:pt x="129" y="166"/>
                  </a:lnTo>
                  <a:lnTo>
                    <a:pt x="125" y="167"/>
                  </a:lnTo>
                  <a:lnTo>
                    <a:pt x="121" y="168"/>
                  </a:lnTo>
                  <a:lnTo>
                    <a:pt x="116" y="168"/>
                  </a:lnTo>
                  <a:lnTo>
                    <a:pt x="110" y="168"/>
                  </a:lnTo>
                  <a:lnTo>
                    <a:pt x="106" y="167"/>
                  </a:lnTo>
                  <a:lnTo>
                    <a:pt x="102" y="166"/>
                  </a:lnTo>
                  <a:lnTo>
                    <a:pt x="99" y="165"/>
                  </a:lnTo>
                  <a:lnTo>
                    <a:pt x="96" y="164"/>
                  </a:lnTo>
                  <a:lnTo>
                    <a:pt x="94" y="163"/>
                  </a:lnTo>
                  <a:lnTo>
                    <a:pt x="93" y="163"/>
                  </a:lnTo>
                  <a:lnTo>
                    <a:pt x="91" y="162"/>
                  </a:lnTo>
                  <a:lnTo>
                    <a:pt x="90" y="163"/>
                  </a:lnTo>
                  <a:lnTo>
                    <a:pt x="89" y="163"/>
                  </a:lnTo>
                  <a:lnTo>
                    <a:pt x="87" y="162"/>
                  </a:lnTo>
                  <a:lnTo>
                    <a:pt x="81" y="159"/>
                  </a:lnTo>
                  <a:lnTo>
                    <a:pt x="75" y="153"/>
                  </a:lnTo>
                  <a:lnTo>
                    <a:pt x="69" y="146"/>
                  </a:lnTo>
                  <a:lnTo>
                    <a:pt x="61" y="139"/>
                  </a:lnTo>
                  <a:lnTo>
                    <a:pt x="54" y="131"/>
                  </a:lnTo>
                  <a:lnTo>
                    <a:pt x="48" y="125"/>
                  </a:lnTo>
                  <a:lnTo>
                    <a:pt x="44" y="121"/>
                  </a:lnTo>
                  <a:lnTo>
                    <a:pt x="40" y="116"/>
                  </a:lnTo>
                  <a:lnTo>
                    <a:pt x="35" y="111"/>
                  </a:lnTo>
                  <a:lnTo>
                    <a:pt x="30" y="105"/>
                  </a:lnTo>
                  <a:lnTo>
                    <a:pt x="24" y="98"/>
                  </a:lnTo>
                  <a:lnTo>
                    <a:pt x="19" y="91"/>
                  </a:lnTo>
                  <a:lnTo>
                    <a:pt x="14" y="83"/>
                  </a:lnTo>
                  <a:lnTo>
                    <a:pt x="11" y="75"/>
                  </a:lnTo>
                  <a:lnTo>
                    <a:pt x="7" y="67"/>
                  </a:lnTo>
                  <a:lnTo>
                    <a:pt x="5" y="58"/>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72" name="Freeform 368"/>
            <p:cNvSpPr>
              <a:spLocks/>
            </p:cNvSpPr>
            <p:nvPr/>
          </p:nvSpPr>
          <p:spPr bwMode="auto">
            <a:xfrm>
              <a:off x="4749" y="1355"/>
              <a:ext cx="239" cy="345"/>
            </a:xfrm>
            <a:custGeom>
              <a:avLst/>
              <a:gdLst>
                <a:gd name="T0" fmla="*/ 238 w 239"/>
                <a:gd name="T1" fmla="*/ 344 h 345"/>
                <a:gd name="T2" fmla="*/ 238 w 239"/>
                <a:gd name="T3" fmla="*/ 113 h 345"/>
                <a:gd name="T4" fmla="*/ 0 w 239"/>
                <a:gd name="T5" fmla="*/ 0 h 345"/>
                <a:gd name="T6" fmla="*/ 0 w 239"/>
                <a:gd name="T7" fmla="*/ 215 h 345"/>
                <a:gd name="T8" fmla="*/ 238 w 239"/>
                <a:gd name="T9" fmla="*/ 344 h 345"/>
              </a:gdLst>
              <a:ahLst/>
              <a:cxnLst>
                <a:cxn ang="0">
                  <a:pos x="T0" y="T1"/>
                </a:cxn>
                <a:cxn ang="0">
                  <a:pos x="T2" y="T3"/>
                </a:cxn>
                <a:cxn ang="0">
                  <a:pos x="T4" y="T5"/>
                </a:cxn>
                <a:cxn ang="0">
                  <a:pos x="T6" y="T7"/>
                </a:cxn>
                <a:cxn ang="0">
                  <a:pos x="T8" y="T9"/>
                </a:cxn>
              </a:cxnLst>
              <a:rect l="0" t="0" r="r" b="b"/>
              <a:pathLst>
                <a:path w="239" h="345">
                  <a:moveTo>
                    <a:pt x="238" y="344"/>
                  </a:moveTo>
                  <a:lnTo>
                    <a:pt x="238" y="113"/>
                  </a:lnTo>
                  <a:lnTo>
                    <a:pt x="0" y="0"/>
                  </a:lnTo>
                  <a:lnTo>
                    <a:pt x="0" y="215"/>
                  </a:lnTo>
                  <a:lnTo>
                    <a:pt x="238" y="344"/>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73" name="Freeform 369"/>
            <p:cNvSpPr>
              <a:spLocks/>
            </p:cNvSpPr>
            <p:nvPr/>
          </p:nvSpPr>
          <p:spPr bwMode="auto">
            <a:xfrm>
              <a:off x="4913" y="1233"/>
              <a:ext cx="193" cy="82"/>
            </a:xfrm>
            <a:custGeom>
              <a:avLst/>
              <a:gdLst>
                <a:gd name="T0" fmla="*/ 192 w 193"/>
                <a:gd name="T1" fmla="*/ 14 h 82"/>
                <a:gd name="T2" fmla="*/ 67 w 193"/>
                <a:gd name="T3" fmla="*/ 81 h 82"/>
                <a:gd name="T4" fmla="*/ 0 w 193"/>
                <a:gd name="T5" fmla="*/ 66 h 82"/>
                <a:gd name="T6" fmla="*/ 124 w 193"/>
                <a:gd name="T7" fmla="*/ 0 h 82"/>
                <a:gd name="T8" fmla="*/ 192 w 193"/>
                <a:gd name="T9" fmla="*/ 14 h 82"/>
              </a:gdLst>
              <a:ahLst/>
              <a:cxnLst>
                <a:cxn ang="0">
                  <a:pos x="T0" y="T1"/>
                </a:cxn>
                <a:cxn ang="0">
                  <a:pos x="T2" y="T3"/>
                </a:cxn>
                <a:cxn ang="0">
                  <a:pos x="T4" y="T5"/>
                </a:cxn>
                <a:cxn ang="0">
                  <a:pos x="T6" y="T7"/>
                </a:cxn>
                <a:cxn ang="0">
                  <a:pos x="T8" y="T9"/>
                </a:cxn>
              </a:cxnLst>
              <a:rect l="0" t="0" r="r" b="b"/>
              <a:pathLst>
                <a:path w="193" h="82">
                  <a:moveTo>
                    <a:pt x="192" y="14"/>
                  </a:moveTo>
                  <a:lnTo>
                    <a:pt x="67" y="81"/>
                  </a:lnTo>
                  <a:lnTo>
                    <a:pt x="0" y="66"/>
                  </a:lnTo>
                  <a:lnTo>
                    <a:pt x="124" y="0"/>
                  </a:lnTo>
                  <a:lnTo>
                    <a:pt x="192" y="14"/>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74" name="Freeform 370"/>
            <p:cNvSpPr>
              <a:spLocks/>
            </p:cNvSpPr>
            <p:nvPr/>
          </p:nvSpPr>
          <p:spPr bwMode="auto">
            <a:xfrm>
              <a:off x="4828" y="1067"/>
              <a:ext cx="213" cy="213"/>
            </a:xfrm>
            <a:custGeom>
              <a:avLst/>
              <a:gdLst>
                <a:gd name="T0" fmla="*/ 44 w 213"/>
                <a:gd name="T1" fmla="*/ 20 h 213"/>
                <a:gd name="T2" fmla="*/ 50 w 213"/>
                <a:gd name="T3" fmla="*/ 33 h 213"/>
                <a:gd name="T4" fmla="*/ 59 w 213"/>
                <a:gd name="T5" fmla="*/ 54 h 213"/>
                <a:gd name="T6" fmla="*/ 68 w 213"/>
                <a:gd name="T7" fmla="*/ 74 h 213"/>
                <a:gd name="T8" fmla="*/ 73 w 213"/>
                <a:gd name="T9" fmla="*/ 88 h 213"/>
                <a:gd name="T10" fmla="*/ 78 w 213"/>
                <a:gd name="T11" fmla="*/ 103 h 213"/>
                <a:gd name="T12" fmla="*/ 85 w 213"/>
                <a:gd name="T13" fmla="*/ 118 h 213"/>
                <a:gd name="T14" fmla="*/ 91 w 213"/>
                <a:gd name="T15" fmla="*/ 128 h 213"/>
                <a:gd name="T16" fmla="*/ 99 w 213"/>
                <a:gd name="T17" fmla="*/ 133 h 213"/>
                <a:gd name="T18" fmla="*/ 120 w 213"/>
                <a:gd name="T19" fmla="*/ 148 h 213"/>
                <a:gd name="T20" fmla="*/ 143 w 213"/>
                <a:gd name="T21" fmla="*/ 167 h 213"/>
                <a:gd name="T22" fmla="*/ 160 w 213"/>
                <a:gd name="T23" fmla="*/ 182 h 213"/>
                <a:gd name="T24" fmla="*/ 164 w 213"/>
                <a:gd name="T25" fmla="*/ 184 h 213"/>
                <a:gd name="T26" fmla="*/ 167 w 213"/>
                <a:gd name="T27" fmla="*/ 183 h 213"/>
                <a:gd name="T28" fmla="*/ 171 w 213"/>
                <a:gd name="T29" fmla="*/ 183 h 213"/>
                <a:gd name="T30" fmla="*/ 177 w 213"/>
                <a:gd name="T31" fmla="*/ 183 h 213"/>
                <a:gd name="T32" fmla="*/ 184 w 213"/>
                <a:gd name="T33" fmla="*/ 185 h 213"/>
                <a:gd name="T34" fmla="*/ 193 w 213"/>
                <a:gd name="T35" fmla="*/ 189 h 213"/>
                <a:gd name="T36" fmla="*/ 202 w 213"/>
                <a:gd name="T37" fmla="*/ 195 h 213"/>
                <a:gd name="T38" fmla="*/ 209 w 213"/>
                <a:gd name="T39" fmla="*/ 201 h 213"/>
                <a:gd name="T40" fmla="*/ 212 w 213"/>
                <a:gd name="T41" fmla="*/ 207 h 213"/>
                <a:gd name="T42" fmla="*/ 207 w 213"/>
                <a:gd name="T43" fmla="*/ 211 h 213"/>
                <a:gd name="T44" fmla="*/ 199 w 213"/>
                <a:gd name="T45" fmla="*/ 212 h 213"/>
                <a:gd name="T46" fmla="*/ 188 w 213"/>
                <a:gd name="T47" fmla="*/ 211 h 213"/>
                <a:gd name="T48" fmla="*/ 176 w 213"/>
                <a:gd name="T49" fmla="*/ 207 h 213"/>
                <a:gd name="T50" fmla="*/ 168 w 213"/>
                <a:gd name="T51" fmla="*/ 205 h 213"/>
                <a:gd name="T52" fmla="*/ 163 w 213"/>
                <a:gd name="T53" fmla="*/ 203 h 213"/>
                <a:gd name="T54" fmla="*/ 160 w 213"/>
                <a:gd name="T55" fmla="*/ 202 h 213"/>
                <a:gd name="T56" fmla="*/ 154 w 213"/>
                <a:gd name="T57" fmla="*/ 202 h 213"/>
                <a:gd name="T58" fmla="*/ 140 w 213"/>
                <a:gd name="T59" fmla="*/ 198 h 213"/>
                <a:gd name="T60" fmla="*/ 121 w 213"/>
                <a:gd name="T61" fmla="*/ 189 h 213"/>
                <a:gd name="T62" fmla="*/ 103 w 213"/>
                <a:gd name="T63" fmla="*/ 180 h 213"/>
                <a:gd name="T64" fmla="*/ 91 w 213"/>
                <a:gd name="T65" fmla="*/ 172 h 213"/>
                <a:gd name="T66" fmla="*/ 75 w 213"/>
                <a:gd name="T67" fmla="*/ 158 h 213"/>
                <a:gd name="T68" fmla="*/ 58 w 213"/>
                <a:gd name="T69" fmla="*/ 140 h 213"/>
                <a:gd name="T70" fmla="*/ 44 w 213"/>
                <a:gd name="T71" fmla="*/ 120 h 213"/>
                <a:gd name="T72" fmla="*/ 32 w 213"/>
                <a:gd name="T73" fmla="*/ 98 h 213"/>
                <a:gd name="T74" fmla="*/ 19 w 213"/>
                <a:gd name="T75" fmla="*/ 71 h 213"/>
                <a:gd name="T76" fmla="*/ 8 w 213"/>
                <a:gd name="T77" fmla="*/ 43 h 213"/>
                <a:gd name="T78" fmla="*/ 0 w 213"/>
                <a:gd name="T79" fmla="*/ 22 h 213"/>
                <a:gd name="T80" fmla="*/ 0 w 213"/>
                <a:gd name="T81" fmla="*/ 11 h 213"/>
                <a:gd name="T82" fmla="*/ 2 w 213"/>
                <a:gd name="T83" fmla="*/ 5 h 213"/>
                <a:gd name="T84" fmla="*/ 6 w 213"/>
                <a:gd name="T85" fmla="*/ 3 h 213"/>
                <a:gd name="T86" fmla="*/ 11 w 213"/>
                <a:gd name="T87" fmla="*/ 1 h 213"/>
                <a:gd name="T88" fmla="*/ 42 w 213"/>
                <a:gd name="T89" fmla="*/ 1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213">
                  <a:moveTo>
                    <a:pt x="42" y="18"/>
                  </a:moveTo>
                  <a:lnTo>
                    <a:pt x="44" y="20"/>
                  </a:lnTo>
                  <a:lnTo>
                    <a:pt x="46" y="26"/>
                  </a:lnTo>
                  <a:lnTo>
                    <a:pt x="50" y="33"/>
                  </a:lnTo>
                  <a:lnTo>
                    <a:pt x="55" y="44"/>
                  </a:lnTo>
                  <a:lnTo>
                    <a:pt x="59" y="54"/>
                  </a:lnTo>
                  <a:lnTo>
                    <a:pt x="64" y="65"/>
                  </a:lnTo>
                  <a:lnTo>
                    <a:pt x="68" y="74"/>
                  </a:lnTo>
                  <a:lnTo>
                    <a:pt x="71" y="81"/>
                  </a:lnTo>
                  <a:lnTo>
                    <a:pt x="73" y="88"/>
                  </a:lnTo>
                  <a:lnTo>
                    <a:pt x="75" y="95"/>
                  </a:lnTo>
                  <a:lnTo>
                    <a:pt x="78" y="103"/>
                  </a:lnTo>
                  <a:lnTo>
                    <a:pt x="81" y="111"/>
                  </a:lnTo>
                  <a:lnTo>
                    <a:pt x="85" y="118"/>
                  </a:lnTo>
                  <a:lnTo>
                    <a:pt x="88" y="124"/>
                  </a:lnTo>
                  <a:lnTo>
                    <a:pt x="91" y="128"/>
                  </a:lnTo>
                  <a:lnTo>
                    <a:pt x="94" y="130"/>
                  </a:lnTo>
                  <a:lnTo>
                    <a:pt x="99" y="133"/>
                  </a:lnTo>
                  <a:lnTo>
                    <a:pt x="108" y="139"/>
                  </a:lnTo>
                  <a:lnTo>
                    <a:pt x="120" y="148"/>
                  </a:lnTo>
                  <a:lnTo>
                    <a:pt x="131" y="158"/>
                  </a:lnTo>
                  <a:lnTo>
                    <a:pt x="143" y="167"/>
                  </a:lnTo>
                  <a:lnTo>
                    <a:pt x="154" y="176"/>
                  </a:lnTo>
                  <a:lnTo>
                    <a:pt x="160" y="182"/>
                  </a:lnTo>
                  <a:lnTo>
                    <a:pt x="164" y="184"/>
                  </a:lnTo>
                  <a:lnTo>
                    <a:pt x="164" y="184"/>
                  </a:lnTo>
                  <a:lnTo>
                    <a:pt x="165" y="184"/>
                  </a:lnTo>
                  <a:lnTo>
                    <a:pt x="167" y="183"/>
                  </a:lnTo>
                  <a:lnTo>
                    <a:pt x="169" y="183"/>
                  </a:lnTo>
                  <a:lnTo>
                    <a:pt x="171" y="183"/>
                  </a:lnTo>
                  <a:lnTo>
                    <a:pt x="175" y="183"/>
                  </a:lnTo>
                  <a:lnTo>
                    <a:pt x="177" y="183"/>
                  </a:lnTo>
                  <a:lnTo>
                    <a:pt x="181" y="184"/>
                  </a:lnTo>
                  <a:lnTo>
                    <a:pt x="184" y="185"/>
                  </a:lnTo>
                  <a:lnTo>
                    <a:pt x="189" y="188"/>
                  </a:lnTo>
                  <a:lnTo>
                    <a:pt x="193" y="189"/>
                  </a:lnTo>
                  <a:lnTo>
                    <a:pt x="198" y="193"/>
                  </a:lnTo>
                  <a:lnTo>
                    <a:pt x="202" y="195"/>
                  </a:lnTo>
                  <a:lnTo>
                    <a:pt x="206" y="199"/>
                  </a:lnTo>
                  <a:lnTo>
                    <a:pt x="209" y="201"/>
                  </a:lnTo>
                  <a:lnTo>
                    <a:pt x="212" y="205"/>
                  </a:lnTo>
                  <a:lnTo>
                    <a:pt x="212" y="207"/>
                  </a:lnTo>
                  <a:lnTo>
                    <a:pt x="210" y="209"/>
                  </a:lnTo>
                  <a:lnTo>
                    <a:pt x="207" y="211"/>
                  </a:lnTo>
                  <a:lnTo>
                    <a:pt x="204" y="212"/>
                  </a:lnTo>
                  <a:lnTo>
                    <a:pt x="199" y="212"/>
                  </a:lnTo>
                  <a:lnTo>
                    <a:pt x="194" y="212"/>
                  </a:lnTo>
                  <a:lnTo>
                    <a:pt x="188" y="211"/>
                  </a:lnTo>
                  <a:lnTo>
                    <a:pt x="182" y="209"/>
                  </a:lnTo>
                  <a:lnTo>
                    <a:pt x="176" y="207"/>
                  </a:lnTo>
                  <a:lnTo>
                    <a:pt x="171" y="206"/>
                  </a:lnTo>
                  <a:lnTo>
                    <a:pt x="168" y="205"/>
                  </a:lnTo>
                  <a:lnTo>
                    <a:pt x="165" y="203"/>
                  </a:lnTo>
                  <a:lnTo>
                    <a:pt x="163" y="203"/>
                  </a:lnTo>
                  <a:lnTo>
                    <a:pt x="160" y="202"/>
                  </a:lnTo>
                  <a:lnTo>
                    <a:pt x="160" y="202"/>
                  </a:lnTo>
                  <a:lnTo>
                    <a:pt x="158" y="203"/>
                  </a:lnTo>
                  <a:lnTo>
                    <a:pt x="154" y="202"/>
                  </a:lnTo>
                  <a:lnTo>
                    <a:pt x="148" y="200"/>
                  </a:lnTo>
                  <a:lnTo>
                    <a:pt x="140" y="198"/>
                  </a:lnTo>
                  <a:lnTo>
                    <a:pt x="131" y="194"/>
                  </a:lnTo>
                  <a:lnTo>
                    <a:pt x="121" y="189"/>
                  </a:lnTo>
                  <a:lnTo>
                    <a:pt x="112" y="184"/>
                  </a:lnTo>
                  <a:lnTo>
                    <a:pt x="103" y="180"/>
                  </a:lnTo>
                  <a:lnTo>
                    <a:pt x="97" y="176"/>
                  </a:lnTo>
                  <a:lnTo>
                    <a:pt x="91" y="172"/>
                  </a:lnTo>
                  <a:lnTo>
                    <a:pt x="84" y="165"/>
                  </a:lnTo>
                  <a:lnTo>
                    <a:pt x="75" y="158"/>
                  </a:lnTo>
                  <a:lnTo>
                    <a:pt x="67" y="150"/>
                  </a:lnTo>
                  <a:lnTo>
                    <a:pt x="58" y="140"/>
                  </a:lnTo>
                  <a:lnTo>
                    <a:pt x="51" y="130"/>
                  </a:lnTo>
                  <a:lnTo>
                    <a:pt x="44" y="120"/>
                  </a:lnTo>
                  <a:lnTo>
                    <a:pt x="38" y="110"/>
                  </a:lnTo>
                  <a:lnTo>
                    <a:pt x="32" y="98"/>
                  </a:lnTo>
                  <a:lnTo>
                    <a:pt x="26" y="85"/>
                  </a:lnTo>
                  <a:lnTo>
                    <a:pt x="19" y="71"/>
                  </a:lnTo>
                  <a:lnTo>
                    <a:pt x="13" y="56"/>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75" name="Freeform 371"/>
            <p:cNvSpPr>
              <a:spLocks/>
            </p:cNvSpPr>
            <p:nvPr/>
          </p:nvSpPr>
          <p:spPr bwMode="auto">
            <a:xfrm>
              <a:off x="4925" y="1081"/>
              <a:ext cx="135" cy="173"/>
            </a:xfrm>
            <a:custGeom>
              <a:avLst/>
              <a:gdLst>
                <a:gd name="T0" fmla="*/ 36 w 135"/>
                <a:gd name="T1" fmla="*/ 16 h 173"/>
                <a:gd name="T2" fmla="*/ 39 w 135"/>
                <a:gd name="T3" fmla="*/ 25 h 173"/>
                <a:gd name="T4" fmla="*/ 43 w 135"/>
                <a:gd name="T5" fmla="*/ 39 h 173"/>
                <a:gd name="T6" fmla="*/ 46 w 135"/>
                <a:gd name="T7" fmla="*/ 52 h 173"/>
                <a:gd name="T8" fmla="*/ 48 w 135"/>
                <a:gd name="T9" fmla="*/ 63 h 173"/>
                <a:gd name="T10" fmla="*/ 52 w 135"/>
                <a:gd name="T11" fmla="*/ 77 h 173"/>
                <a:gd name="T12" fmla="*/ 58 w 135"/>
                <a:gd name="T13" fmla="*/ 92 h 173"/>
                <a:gd name="T14" fmla="*/ 64 w 135"/>
                <a:gd name="T15" fmla="*/ 103 h 173"/>
                <a:gd name="T16" fmla="*/ 69 w 135"/>
                <a:gd name="T17" fmla="*/ 108 h 173"/>
                <a:gd name="T18" fmla="*/ 76 w 135"/>
                <a:gd name="T19" fmla="*/ 120 h 173"/>
                <a:gd name="T20" fmla="*/ 84 w 135"/>
                <a:gd name="T21" fmla="*/ 136 h 173"/>
                <a:gd name="T22" fmla="*/ 89 w 135"/>
                <a:gd name="T23" fmla="*/ 147 h 173"/>
                <a:gd name="T24" fmla="*/ 91 w 135"/>
                <a:gd name="T25" fmla="*/ 149 h 173"/>
                <a:gd name="T26" fmla="*/ 95 w 135"/>
                <a:gd name="T27" fmla="*/ 148 h 173"/>
                <a:gd name="T28" fmla="*/ 100 w 135"/>
                <a:gd name="T29" fmla="*/ 148 h 173"/>
                <a:gd name="T30" fmla="*/ 106 w 135"/>
                <a:gd name="T31" fmla="*/ 148 h 173"/>
                <a:gd name="T32" fmla="*/ 111 w 135"/>
                <a:gd name="T33" fmla="*/ 149 h 173"/>
                <a:gd name="T34" fmla="*/ 118 w 135"/>
                <a:gd name="T35" fmla="*/ 153 h 173"/>
                <a:gd name="T36" fmla="*/ 126 w 135"/>
                <a:gd name="T37" fmla="*/ 158 h 173"/>
                <a:gd name="T38" fmla="*/ 132 w 135"/>
                <a:gd name="T39" fmla="*/ 163 h 173"/>
                <a:gd name="T40" fmla="*/ 134 w 135"/>
                <a:gd name="T41" fmla="*/ 167 h 173"/>
                <a:gd name="T42" fmla="*/ 129 w 135"/>
                <a:gd name="T43" fmla="*/ 170 h 173"/>
                <a:gd name="T44" fmla="*/ 121 w 135"/>
                <a:gd name="T45" fmla="*/ 172 h 173"/>
                <a:gd name="T46" fmla="*/ 110 w 135"/>
                <a:gd name="T47" fmla="*/ 171 h 173"/>
                <a:gd name="T48" fmla="*/ 102 w 135"/>
                <a:gd name="T49" fmla="*/ 169 h 173"/>
                <a:gd name="T50" fmla="*/ 96 w 135"/>
                <a:gd name="T51" fmla="*/ 167 h 173"/>
                <a:gd name="T52" fmla="*/ 92 w 135"/>
                <a:gd name="T53" fmla="*/ 166 h 173"/>
                <a:gd name="T54" fmla="*/ 90 w 135"/>
                <a:gd name="T55" fmla="*/ 166 h 173"/>
                <a:gd name="T56" fmla="*/ 87 w 135"/>
                <a:gd name="T57" fmla="*/ 166 h 173"/>
                <a:gd name="T58" fmla="*/ 75 w 135"/>
                <a:gd name="T59" fmla="*/ 156 h 173"/>
                <a:gd name="T60" fmla="*/ 61 w 135"/>
                <a:gd name="T61" fmla="*/ 142 h 173"/>
                <a:gd name="T62" fmla="*/ 48 w 135"/>
                <a:gd name="T63" fmla="*/ 129 h 173"/>
                <a:gd name="T64" fmla="*/ 40 w 135"/>
                <a:gd name="T65" fmla="*/ 120 h 173"/>
                <a:gd name="T66" fmla="*/ 29 w 135"/>
                <a:gd name="T67" fmla="*/ 108 h 173"/>
                <a:gd name="T68" fmla="*/ 19 w 135"/>
                <a:gd name="T69" fmla="*/ 95 h 173"/>
                <a:gd name="T70" fmla="*/ 10 w 135"/>
                <a:gd name="T71" fmla="*/ 79 h 173"/>
                <a:gd name="T72" fmla="*/ 5 w 135"/>
                <a:gd name="T73" fmla="*/ 63 h 173"/>
                <a:gd name="T74" fmla="*/ 2 w 135"/>
                <a:gd name="T75" fmla="*/ 43 h 173"/>
                <a:gd name="T76" fmla="*/ 0 w 135"/>
                <a:gd name="T77" fmla="*/ 25 h 173"/>
                <a:gd name="T78" fmla="*/ 0 w 135"/>
                <a:gd name="T79" fmla="*/ 11 h 173"/>
                <a:gd name="T80" fmla="*/ 2 w 135"/>
                <a:gd name="T81" fmla="*/ 4 h 173"/>
                <a:gd name="T82" fmla="*/ 6 w 135"/>
                <a:gd name="T83" fmla="*/ 1 h 173"/>
                <a:gd name="T84" fmla="*/ 11 w 135"/>
                <a:gd name="T85" fmla="*/ 0 h 173"/>
                <a:gd name="T86" fmla="*/ 17 w 135"/>
                <a:gd name="T87" fmla="*/ 0 h 173"/>
                <a:gd name="T88" fmla="*/ 35 w 135"/>
                <a:gd name="T89" fmla="*/ 1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73">
                  <a:moveTo>
                    <a:pt x="35" y="15"/>
                  </a:moveTo>
                  <a:lnTo>
                    <a:pt x="36" y="16"/>
                  </a:lnTo>
                  <a:lnTo>
                    <a:pt x="37" y="20"/>
                  </a:lnTo>
                  <a:lnTo>
                    <a:pt x="39" y="25"/>
                  </a:lnTo>
                  <a:lnTo>
                    <a:pt x="41" y="32"/>
                  </a:lnTo>
                  <a:lnTo>
                    <a:pt x="43" y="39"/>
                  </a:lnTo>
                  <a:lnTo>
                    <a:pt x="45" y="45"/>
                  </a:lnTo>
                  <a:lnTo>
                    <a:pt x="46" y="52"/>
                  </a:lnTo>
                  <a:lnTo>
                    <a:pt x="47" y="57"/>
                  </a:lnTo>
                  <a:lnTo>
                    <a:pt x="48" y="63"/>
                  </a:lnTo>
                  <a:lnTo>
                    <a:pt x="50" y="69"/>
                  </a:lnTo>
                  <a:lnTo>
                    <a:pt x="52" y="77"/>
                  </a:lnTo>
                  <a:lnTo>
                    <a:pt x="55" y="85"/>
                  </a:lnTo>
                  <a:lnTo>
                    <a:pt x="58" y="92"/>
                  </a:lnTo>
                  <a:lnTo>
                    <a:pt x="61" y="98"/>
                  </a:lnTo>
                  <a:lnTo>
                    <a:pt x="64" y="103"/>
                  </a:lnTo>
                  <a:lnTo>
                    <a:pt x="66" y="105"/>
                  </a:lnTo>
                  <a:lnTo>
                    <a:pt x="69" y="108"/>
                  </a:lnTo>
                  <a:lnTo>
                    <a:pt x="72" y="114"/>
                  </a:lnTo>
                  <a:lnTo>
                    <a:pt x="76" y="120"/>
                  </a:lnTo>
                  <a:lnTo>
                    <a:pt x="81" y="128"/>
                  </a:lnTo>
                  <a:lnTo>
                    <a:pt x="84" y="136"/>
                  </a:lnTo>
                  <a:lnTo>
                    <a:pt x="87" y="143"/>
                  </a:lnTo>
                  <a:lnTo>
                    <a:pt x="89" y="147"/>
                  </a:lnTo>
                  <a:lnTo>
                    <a:pt x="90" y="149"/>
                  </a:lnTo>
                  <a:lnTo>
                    <a:pt x="91" y="149"/>
                  </a:lnTo>
                  <a:lnTo>
                    <a:pt x="93" y="149"/>
                  </a:lnTo>
                  <a:lnTo>
                    <a:pt x="95" y="148"/>
                  </a:lnTo>
                  <a:lnTo>
                    <a:pt x="98" y="148"/>
                  </a:lnTo>
                  <a:lnTo>
                    <a:pt x="100" y="148"/>
                  </a:lnTo>
                  <a:lnTo>
                    <a:pt x="104" y="147"/>
                  </a:lnTo>
                  <a:lnTo>
                    <a:pt x="106" y="148"/>
                  </a:lnTo>
                  <a:lnTo>
                    <a:pt x="109" y="148"/>
                  </a:lnTo>
                  <a:lnTo>
                    <a:pt x="111" y="149"/>
                  </a:lnTo>
                  <a:lnTo>
                    <a:pt x="115" y="150"/>
                  </a:lnTo>
                  <a:lnTo>
                    <a:pt x="118" y="153"/>
                  </a:lnTo>
                  <a:lnTo>
                    <a:pt x="122" y="155"/>
                  </a:lnTo>
                  <a:lnTo>
                    <a:pt x="126" y="158"/>
                  </a:lnTo>
                  <a:lnTo>
                    <a:pt x="129" y="160"/>
                  </a:lnTo>
                  <a:lnTo>
                    <a:pt x="132" y="163"/>
                  </a:lnTo>
                  <a:lnTo>
                    <a:pt x="134" y="166"/>
                  </a:lnTo>
                  <a:lnTo>
                    <a:pt x="134" y="167"/>
                  </a:lnTo>
                  <a:lnTo>
                    <a:pt x="132" y="168"/>
                  </a:lnTo>
                  <a:lnTo>
                    <a:pt x="129" y="170"/>
                  </a:lnTo>
                  <a:lnTo>
                    <a:pt x="125" y="171"/>
                  </a:lnTo>
                  <a:lnTo>
                    <a:pt x="121" y="172"/>
                  </a:lnTo>
                  <a:lnTo>
                    <a:pt x="116" y="172"/>
                  </a:lnTo>
                  <a:lnTo>
                    <a:pt x="110" y="171"/>
                  </a:lnTo>
                  <a:lnTo>
                    <a:pt x="106" y="171"/>
                  </a:lnTo>
                  <a:lnTo>
                    <a:pt x="102" y="169"/>
                  </a:lnTo>
                  <a:lnTo>
                    <a:pt x="99" y="168"/>
                  </a:lnTo>
                  <a:lnTo>
                    <a:pt x="96" y="167"/>
                  </a:lnTo>
                  <a:lnTo>
                    <a:pt x="93" y="167"/>
                  </a:lnTo>
                  <a:lnTo>
                    <a:pt x="92" y="166"/>
                  </a:lnTo>
                  <a:lnTo>
                    <a:pt x="91" y="166"/>
                  </a:lnTo>
                  <a:lnTo>
                    <a:pt x="90" y="166"/>
                  </a:lnTo>
                  <a:lnTo>
                    <a:pt x="88" y="167"/>
                  </a:lnTo>
                  <a:lnTo>
                    <a:pt x="87" y="166"/>
                  </a:lnTo>
                  <a:lnTo>
                    <a:pt x="81" y="162"/>
                  </a:lnTo>
                  <a:lnTo>
                    <a:pt x="75" y="156"/>
                  </a:lnTo>
                  <a:lnTo>
                    <a:pt x="69" y="149"/>
                  </a:lnTo>
                  <a:lnTo>
                    <a:pt x="61" y="142"/>
                  </a:lnTo>
                  <a:lnTo>
                    <a:pt x="54" y="135"/>
                  </a:lnTo>
                  <a:lnTo>
                    <a:pt x="48" y="129"/>
                  </a:lnTo>
                  <a:lnTo>
                    <a:pt x="44" y="124"/>
                  </a:lnTo>
                  <a:lnTo>
                    <a:pt x="40" y="120"/>
                  </a:lnTo>
                  <a:lnTo>
                    <a:pt x="35" y="114"/>
                  </a:lnTo>
                  <a:lnTo>
                    <a:pt x="29" y="108"/>
                  </a:lnTo>
                  <a:lnTo>
                    <a:pt x="24" y="102"/>
                  </a:lnTo>
                  <a:lnTo>
                    <a:pt x="19" y="95"/>
                  </a:lnTo>
                  <a:lnTo>
                    <a:pt x="14" y="86"/>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76" name="Freeform 372"/>
            <p:cNvSpPr>
              <a:spLocks/>
            </p:cNvSpPr>
            <p:nvPr/>
          </p:nvSpPr>
          <p:spPr bwMode="auto">
            <a:xfrm>
              <a:off x="5019" y="1264"/>
              <a:ext cx="193" cy="93"/>
            </a:xfrm>
            <a:custGeom>
              <a:avLst/>
              <a:gdLst>
                <a:gd name="T0" fmla="*/ 0 w 193"/>
                <a:gd name="T1" fmla="*/ 0 h 93"/>
                <a:gd name="T2" fmla="*/ 0 w 193"/>
                <a:gd name="T3" fmla="*/ 50 h 93"/>
                <a:gd name="T4" fmla="*/ 192 w 193"/>
                <a:gd name="T5" fmla="*/ 92 h 93"/>
                <a:gd name="T6" fmla="*/ 192 w 193"/>
                <a:gd name="T7" fmla="*/ 41 h 93"/>
                <a:gd name="T8" fmla="*/ 0 w 193"/>
                <a:gd name="T9" fmla="*/ 0 h 93"/>
              </a:gdLst>
              <a:ahLst/>
              <a:cxnLst>
                <a:cxn ang="0">
                  <a:pos x="T0" y="T1"/>
                </a:cxn>
                <a:cxn ang="0">
                  <a:pos x="T2" y="T3"/>
                </a:cxn>
                <a:cxn ang="0">
                  <a:pos x="T4" y="T5"/>
                </a:cxn>
                <a:cxn ang="0">
                  <a:pos x="T6" y="T7"/>
                </a:cxn>
                <a:cxn ang="0">
                  <a:pos x="T8" y="T9"/>
                </a:cxn>
              </a:cxnLst>
              <a:rect l="0" t="0" r="r" b="b"/>
              <a:pathLst>
                <a:path w="193" h="93">
                  <a:moveTo>
                    <a:pt x="0" y="0"/>
                  </a:moveTo>
                  <a:lnTo>
                    <a:pt x="0" y="50"/>
                  </a:lnTo>
                  <a:lnTo>
                    <a:pt x="192" y="92"/>
                  </a:lnTo>
                  <a:lnTo>
                    <a:pt x="192" y="41"/>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77" name="Freeform 373"/>
            <p:cNvSpPr>
              <a:spLocks/>
            </p:cNvSpPr>
            <p:nvPr/>
          </p:nvSpPr>
          <p:spPr bwMode="auto">
            <a:xfrm>
              <a:off x="5211" y="1258"/>
              <a:ext cx="59" cy="99"/>
            </a:xfrm>
            <a:custGeom>
              <a:avLst/>
              <a:gdLst>
                <a:gd name="T0" fmla="*/ 0 w 59"/>
                <a:gd name="T1" fmla="*/ 47 h 99"/>
                <a:gd name="T2" fmla="*/ 0 w 59"/>
                <a:gd name="T3" fmla="*/ 98 h 99"/>
                <a:gd name="T4" fmla="*/ 58 w 59"/>
                <a:gd name="T5" fmla="*/ 43 h 99"/>
                <a:gd name="T6" fmla="*/ 58 w 59"/>
                <a:gd name="T7" fmla="*/ 0 h 99"/>
                <a:gd name="T8" fmla="*/ 0 w 59"/>
                <a:gd name="T9" fmla="*/ 47 h 99"/>
              </a:gdLst>
              <a:ahLst/>
              <a:cxnLst>
                <a:cxn ang="0">
                  <a:pos x="T0" y="T1"/>
                </a:cxn>
                <a:cxn ang="0">
                  <a:pos x="T2" y="T3"/>
                </a:cxn>
                <a:cxn ang="0">
                  <a:pos x="T4" y="T5"/>
                </a:cxn>
                <a:cxn ang="0">
                  <a:pos x="T6" y="T7"/>
                </a:cxn>
                <a:cxn ang="0">
                  <a:pos x="T8" y="T9"/>
                </a:cxn>
              </a:cxnLst>
              <a:rect l="0" t="0" r="r" b="b"/>
              <a:pathLst>
                <a:path w="59" h="99">
                  <a:moveTo>
                    <a:pt x="0" y="47"/>
                  </a:moveTo>
                  <a:lnTo>
                    <a:pt x="0" y="98"/>
                  </a:lnTo>
                  <a:lnTo>
                    <a:pt x="58" y="43"/>
                  </a:lnTo>
                  <a:lnTo>
                    <a:pt x="58" y="0"/>
                  </a:lnTo>
                  <a:lnTo>
                    <a:pt x="0" y="4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78" name="Freeform 374"/>
            <p:cNvSpPr>
              <a:spLocks/>
            </p:cNvSpPr>
            <p:nvPr/>
          </p:nvSpPr>
          <p:spPr bwMode="auto">
            <a:xfrm>
              <a:off x="5019" y="1218"/>
              <a:ext cx="250" cy="88"/>
            </a:xfrm>
            <a:custGeom>
              <a:avLst/>
              <a:gdLst>
                <a:gd name="T0" fmla="*/ 79 w 250"/>
                <a:gd name="T1" fmla="*/ 0 h 88"/>
                <a:gd name="T2" fmla="*/ 0 w 250"/>
                <a:gd name="T3" fmla="*/ 46 h 88"/>
                <a:gd name="T4" fmla="*/ 191 w 250"/>
                <a:gd name="T5" fmla="*/ 87 h 88"/>
                <a:gd name="T6" fmla="*/ 249 w 250"/>
                <a:gd name="T7" fmla="*/ 39 h 88"/>
                <a:gd name="T8" fmla="*/ 79 w 250"/>
                <a:gd name="T9" fmla="*/ 0 h 88"/>
              </a:gdLst>
              <a:ahLst/>
              <a:cxnLst>
                <a:cxn ang="0">
                  <a:pos x="T0" y="T1"/>
                </a:cxn>
                <a:cxn ang="0">
                  <a:pos x="T2" y="T3"/>
                </a:cxn>
                <a:cxn ang="0">
                  <a:pos x="T4" y="T5"/>
                </a:cxn>
                <a:cxn ang="0">
                  <a:pos x="T6" y="T7"/>
                </a:cxn>
                <a:cxn ang="0">
                  <a:pos x="T8" y="T9"/>
                </a:cxn>
              </a:cxnLst>
              <a:rect l="0" t="0" r="r" b="b"/>
              <a:pathLst>
                <a:path w="250" h="88">
                  <a:moveTo>
                    <a:pt x="79" y="0"/>
                  </a:moveTo>
                  <a:lnTo>
                    <a:pt x="0" y="46"/>
                  </a:lnTo>
                  <a:lnTo>
                    <a:pt x="191" y="87"/>
                  </a:lnTo>
                  <a:lnTo>
                    <a:pt x="249" y="39"/>
                  </a:lnTo>
                  <a:lnTo>
                    <a:pt x="79"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79" name="Freeform 375"/>
            <p:cNvSpPr>
              <a:spLocks/>
            </p:cNvSpPr>
            <p:nvPr/>
          </p:nvSpPr>
          <p:spPr bwMode="auto">
            <a:xfrm>
              <a:off x="5054" y="1101"/>
              <a:ext cx="31" cy="133"/>
            </a:xfrm>
            <a:custGeom>
              <a:avLst/>
              <a:gdLst>
                <a:gd name="T0" fmla="*/ 30 w 31"/>
                <a:gd name="T1" fmla="*/ 0 h 133"/>
                <a:gd name="T2" fmla="*/ 29 w 31"/>
                <a:gd name="T3" fmla="*/ 0 h 133"/>
                <a:gd name="T4" fmla="*/ 27 w 31"/>
                <a:gd name="T5" fmla="*/ 3 h 133"/>
                <a:gd name="T6" fmla="*/ 24 w 31"/>
                <a:gd name="T7" fmla="*/ 6 h 133"/>
                <a:gd name="T8" fmla="*/ 21 w 31"/>
                <a:gd name="T9" fmla="*/ 12 h 133"/>
                <a:gd name="T10" fmla="*/ 17 w 31"/>
                <a:gd name="T11" fmla="*/ 21 h 133"/>
                <a:gd name="T12" fmla="*/ 13 w 31"/>
                <a:gd name="T13" fmla="*/ 31 h 133"/>
                <a:gd name="T14" fmla="*/ 9 w 31"/>
                <a:gd name="T15" fmla="*/ 44 h 133"/>
                <a:gd name="T16" fmla="*/ 6 w 31"/>
                <a:gd name="T17" fmla="*/ 60 h 133"/>
                <a:gd name="T18" fmla="*/ 2 w 31"/>
                <a:gd name="T19" fmla="*/ 76 h 133"/>
                <a:gd name="T20" fmla="*/ 0 w 31"/>
                <a:gd name="T21" fmla="*/ 90 h 133"/>
                <a:gd name="T22" fmla="*/ 0 w 31"/>
                <a:gd name="T23" fmla="*/ 103 h 133"/>
                <a:gd name="T24" fmla="*/ 0 w 31"/>
                <a:gd name="T25" fmla="*/ 113 h 133"/>
                <a:gd name="T26" fmla="*/ 0 w 31"/>
                <a:gd name="T27" fmla="*/ 121 h 133"/>
                <a:gd name="T28" fmla="*/ 1 w 31"/>
                <a:gd name="T29" fmla="*/ 127 h 133"/>
                <a:gd name="T30" fmla="*/ 2 w 31"/>
                <a:gd name="T31" fmla="*/ 131 h 133"/>
                <a:gd name="T32" fmla="*/ 2 w 31"/>
                <a:gd name="T33" fmla="*/ 132 h 133"/>
                <a:gd name="T34" fmla="*/ 30 w 31"/>
                <a:gd name="T3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133">
                  <a:moveTo>
                    <a:pt x="30" y="0"/>
                  </a:moveTo>
                  <a:lnTo>
                    <a:pt x="29" y="0"/>
                  </a:lnTo>
                  <a:lnTo>
                    <a:pt x="27" y="3"/>
                  </a:lnTo>
                  <a:lnTo>
                    <a:pt x="24" y="6"/>
                  </a:lnTo>
                  <a:lnTo>
                    <a:pt x="21" y="12"/>
                  </a:lnTo>
                  <a:lnTo>
                    <a:pt x="17" y="21"/>
                  </a:lnTo>
                  <a:lnTo>
                    <a:pt x="13" y="31"/>
                  </a:lnTo>
                  <a:lnTo>
                    <a:pt x="9" y="44"/>
                  </a:lnTo>
                  <a:lnTo>
                    <a:pt x="6" y="60"/>
                  </a:lnTo>
                  <a:lnTo>
                    <a:pt x="2" y="76"/>
                  </a:lnTo>
                  <a:lnTo>
                    <a:pt x="0" y="90"/>
                  </a:lnTo>
                  <a:lnTo>
                    <a:pt x="0" y="103"/>
                  </a:lnTo>
                  <a:lnTo>
                    <a:pt x="0" y="113"/>
                  </a:lnTo>
                  <a:lnTo>
                    <a:pt x="0" y="121"/>
                  </a:lnTo>
                  <a:lnTo>
                    <a:pt x="1" y="127"/>
                  </a:lnTo>
                  <a:lnTo>
                    <a:pt x="2" y="131"/>
                  </a:lnTo>
                  <a:lnTo>
                    <a:pt x="2" y="132"/>
                  </a:lnTo>
                  <a:lnTo>
                    <a:pt x="3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80" name="Freeform 376"/>
            <p:cNvSpPr>
              <a:spLocks/>
            </p:cNvSpPr>
            <p:nvPr/>
          </p:nvSpPr>
          <p:spPr bwMode="auto">
            <a:xfrm>
              <a:off x="5083" y="1162"/>
              <a:ext cx="117" cy="117"/>
            </a:xfrm>
            <a:custGeom>
              <a:avLst/>
              <a:gdLst>
                <a:gd name="T0" fmla="*/ 58 w 117"/>
                <a:gd name="T1" fmla="*/ 116 h 117"/>
                <a:gd name="T2" fmla="*/ 69 w 117"/>
                <a:gd name="T3" fmla="*/ 116 h 117"/>
                <a:gd name="T4" fmla="*/ 81 w 117"/>
                <a:gd name="T5" fmla="*/ 113 h 117"/>
                <a:gd name="T6" fmla="*/ 90 w 117"/>
                <a:gd name="T7" fmla="*/ 109 h 117"/>
                <a:gd name="T8" fmla="*/ 98 w 117"/>
                <a:gd name="T9" fmla="*/ 102 h 117"/>
                <a:gd name="T10" fmla="*/ 105 w 117"/>
                <a:gd name="T11" fmla="*/ 94 h 117"/>
                <a:gd name="T12" fmla="*/ 111 w 117"/>
                <a:gd name="T13" fmla="*/ 85 h 117"/>
                <a:gd name="T14" fmla="*/ 115 w 117"/>
                <a:gd name="T15" fmla="*/ 74 h 117"/>
                <a:gd name="T16" fmla="*/ 116 w 117"/>
                <a:gd name="T17" fmla="*/ 63 h 117"/>
                <a:gd name="T18" fmla="*/ 115 w 117"/>
                <a:gd name="T19" fmla="*/ 51 h 117"/>
                <a:gd name="T20" fmla="*/ 111 w 117"/>
                <a:gd name="T21" fmla="*/ 40 h 117"/>
                <a:gd name="T22" fmla="*/ 105 w 117"/>
                <a:gd name="T23" fmla="*/ 29 h 117"/>
                <a:gd name="T24" fmla="*/ 98 w 117"/>
                <a:gd name="T25" fmla="*/ 20 h 117"/>
                <a:gd name="T26" fmla="*/ 90 w 117"/>
                <a:gd name="T27" fmla="*/ 12 h 117"/>
                <a:gd name="T28" fmla="*/ 81 w 117"/>
                <a:gd name="T29" fmla="*/ 6 h 117"/>
                <a:gd name="T30" fmla="*/ 69 w 117"/>
                <a:gd name="T31" fmla="*/ 2 h 117"/>
                <a:gd name="T32" fmla="*/ 58 w 117"/>
                <a:gd name="T33" fmla="*/ 0 h 117"/>
                <a:gd name="T34" fmla="*/ 46 w 117"/>
                <a:gd name="T35" fmla="*/ 0 h 117"/>
                <a:gd name="T36" fmla="*/ 35 w 117"/>
                <a:gd name="T37" fmla="*/ 2 h 117"/>
                <a:gd name="T38" fmla="*/ 25 w 117"/>
                <a:gd name="T39" fmla="*/ 6 h 117"/>
                <a:gd name="T40" fmla="*/ 17 w 117"/>
                <a:gd name="T41" fmla="*/ 13 h 117"/>
                <a:gd name="T42" fmla="*/ 10 w 117"/>
                <a:gd name="T43" fmla="*/ 21 h 117"/>
                <a:gd name="T44" fmla="*/ 5 w 117"/>
                <a:gd name="T45" fmla="*/ 30 h 117"/>
                <a:gd name="T46" fmla="*/ 1 w 117"/>
                <a:gd name="T47" fmla="*/ 41 h 117"/>
                <a:gd name="T48" fmla="*/ 0 w 117"/>
                <a:gd name="T49" fmla="*/ 52 h 117"/>
                <a:gd name="T50" fmla="*/ 1 w 117"/>
                <a:gd name="T51" fmla="*/ 64 h 117"/>
                <a:gd name="T52" fmla="*/ 5 w 117"/>
                <a:gd name="T53" fmla="*/ 75 h 117"/>
                <a:gd name="T54" fmla="*/ 10 w 117"/>
                <a:gd name="T55" fmla="*/ 86 h 117"/>
                <a:gd name="T56" fmla="*/ 17 w 117"/>
                <a:gd name="T57" fmla="*/ 95 h 117"/>
                <a:gd name="T58" fmla="*/ 25 w 117"/>
                <a:gd name="T59" fmla="*/ 103 h 117"/>
                <a:gd name="T60" fmla="*/ 35 w 117"/>
                <a:gd name="T61" fmla="*/ 109 h 117"/>
                <a:gd name="T62" fmla="*/ 46 w 117"/>
                <a:gd name="T63" fmla="*/ 113 h 117"/>
                <a:gd name="T64" fmla="*/ 58 w 117"/>
                <a:gd name="T65" fmla="*/ 1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81" name="Freeform 377"/>
            <p:cNvSpPr>
              <a:spLocks/>
            </p:cNvSpPr>
            <p:nvPr/>
          </p:nvSpPr>
          <p:spPr bwMode="auto">
            <a:xfrm>
              <a:off x="5050" y="1085"/>
              <a:ext cx="164" cy="190"/>
            </a:xfrm>
            <a:custGeom>
              <a:avLst/>
              <a:gdLst>
                <a:gd name="T0" fmla="*/ 124 w 164"/>
                <a:gd name="T1" fmla="*/ 47 h 190"/>
                <a:gd name="T2" fmla="*/ 73 w 164"/>
                <a:gd name="T3" fmla="*/ 11 h 190"/>
                <a:gd name="T4" fmla="*/ 35 w 164"/>
                <a:gd name="T5" fmla="*/ 0 h 190"/>
                <a:gd name="T6" fmla="*/ 0 w 164"/>
                <a:gd name="T7" fmla="*/ 177 h 190"/>
                <a:gd name="T8" fmla="*/ 38 w 164"/>
                <a:gd name="T9" fmla="*/ 189 h 190"/>
                <a:gd name="T10" fmla="*/ 98 w 164"/>
                <a:gd name="T11" fmla="*/ 173 h 190"/>
                <a:gd name="T12" fmla="*/ 138 w 164"/>
                <a:gd name="T13" fmla="*/ 184 h 190"/>
                <a:gd name="T14" fmla="*/ 163 w 164"/>
                <a:gd name="T15" fmla="*/ 60 h 190"/>
                <a:gd name="T16" fmla="*/ 124 w 164"/>
                <a:gd name="T17" fmla="*/ 4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90">
                  <a:moveTo>
                    <a:pt x="124" y="47"/>
                  </a:moveTo>
                  <a:lnTo>
                    <a:pt x="73" y="11"/>
                  </a:lnTo>
                  <a:lnTo>
                    <a:pt x="35" y="0"/>
                  </a:lnTo>
                  <a:lnTo>
                    <a:pt x="0" y="177"/>
                  </a:lnTo>
                  <a:lnTo>
                    <a:pt x="38" y="189"/>
                  </a:lnTo>
                  <a:lnTo>
                    <a:pt x="98" y="173"/>
                  </a:lnTo>
                  <a:lnTo>
                    <a:pt x="138" y="184"/>
                  </a:lnTo>
                  <a:lnTo>
                    <a:pt x="163" y="60"/>
                  </a:lnTo>
                  <a:lnTo>
                    <a:pt x="124" y="4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82" name="Freeform 378"/>
            <p:cNvSpPr>
              <a:spLocks/>
            </p:cNvSpPr>
            <p:nvPr/>
          </p:nvSpPr>
          <p:spPr bwMode="auto">
            <a:xfrm>
              <a:off x="5189" y="1132"/>
              <a:ext cx="61" cy="138"/>
            </a:xfrm>
            <a:custGeom>
              <a:avLst/>
              <a:gdLst>
                <a:gd name="T0" fmla="*/ 24 w 61"/>
                <a:gd name="T1" fmla="*/ 13 h 138"/>
                <a:gd name="T2" fmla="*/ 0 w 61"/>
                <a:gd name="T3" fmla="*/ 137 h 138"/>
                <a:gd name="T4" fmla="*/ 41 w 61"/>
                <a:gd name="T5" fmla="*/ 109 h 138"/>
                <a:gd name="T6" fmla="*/ 60 w 61"/>
                <a:gd name="T7" fmla="*/ 0 h 138"/>
                <a:gd name="T8" fmla="*/ 24 w 61"/>
                <a:gd name="T9" fmla="*/ 13 h 138"/>
              </a:gdLst>
              <a:ahLst/>
              <a:cxnLst>
                <a:cxn ang="0">
                  <a:pos x="T0" y="T1"/>
                </a:cxn>
                <a:cxn ang="0">
                  <a:pos x="T2" y="T3"/>
                </a:cxn>
                <a:cxn ang="0">
                  <a:pos x="T4" y="T5"/>
                </a:cxn>
                <a:cxn ang="0">
                  <a:pos x="T6" y="T7"/>
                </a:cxn>
                <a:cxn ang="0">
                  <a:pos x="T8" y="T9"/>
                </a:cxn>
              </a:cxnLst>
              <a:rect l="0" t="0" r="r" b="b"/>
              <a:pathLst>
                <a:path w="61" h="138">
                  <a:moveTo>
                    <a:pt x="24" y="13"/>
                  </a:moveTo>
                  <a:lnTo>
                    <a:pt x="0" y="137"/>
                  </a:lnTo>
                  <a:lnTo>
                    <a:pt x="41" y="109"/>
                  </a:lnTo>
                  <a:lnTo>
                    <a:pt x="60" y="0"/>
                  </a:lnTo>
                  <a:lnTo>
                    <a:pt x="24" y="13"/>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83" name="Freeform 379"/>
            <p:cNvSpPr>
              <a:spLocks/>
            </p:cNvSpPr>
            <p:nvPr/>
          </p:nvSpPr>
          <p:spPr bwMode="auto">
            <a:xfrm>
              <a:off x="5151" y="1141"/>
              <a:ext cx="54" cy="123"/>
            </a:xfrm>
            <a:custGeom>
              <a:avLst/>
              <a:gdLst>
                <a:gd name="T0" fmla="*/ 53 w 54"/>
                <a:gd name="T1" fmla="*/ 7 h 123"/>
                <a:gd name="T2" fmla="*/ 24 w 54"/>
                <a:gd name="T3" fmla="*/ 0 h 123"/>
                <a:gd name="T4" fmla="*/ 0 w 54"/>
                <a:gd name="T5" fmla="*/ 111 h 123"/>
                <a:gd name="T6" fmla="*/ 32 w 54"/>
                <a:gd name="T7" fmla="*/ 122 h 123"/>
                <a:gd name="T8" fmla="*/ 53 w 54"/>
                <a:gd name="T9" fmla="*/ 7 h 123"/>
              </a:gdLst>
              <a:ahLst/>
              <a:cxnLst>
                <a:cxn ang="0">
                  <a:pos x="T0" y="T1"/>
                </a:cxn>
                <a:cxn ang="0">
                  <a:pos x="T2" y="T3"/>
                </a:cxn>
                <a:cxn ang="0">
                  <a:pos x="T4" y="T5"/>
                </a:cxn>
                <a:cxn ang="0">
                  <a:pos x="T6" y="T7"/>
                </a:cxn>
                <a:cxn ang="0">
                  <a:pos x="T8" y="T9"/>
                </a:cxn>
              </a:cxnLst>
              <a:rect l="0" t="0" r="r" b="b"/>
              <a:pathLst>
                <a:path w="54" h="123">
                  <a:moveTo>
                    <a:pt x="53" y="7"/>
                  </a:moveTo>
                  <a:lnTo>
                    <a:pt x="24" y="0"/>
                  </a:lnTo>
                  <a:lnTo>
                    <a:pt x="0" y="111"/>
                  </a:lnTo>
                  <a:lnTo>
                    <a:pt x="32" y="122"/>
                  </a:lnTo>
                  <a:lnTo>
                    <a:pt x="53"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84" name="Freeform 380"/>
            <p:cNvSpPr>
              <a:spLocks/>
            </p:cNvSpPr>
            <p:nvPr/>
          </p:nvSpPr>
          <p:spPr bwMode="auto">
            <a:xfrm>
              <a:off x="5090" y="1106"/>
              <a:ext cx="78" cy="159"/>
            </a:xfrm>
            <a:custGeom>
              <a:avLst/>
              <a:gdLst>
                <a:gd name="T0" fmla="*/ 77 w 78"/>
                <a:gd name="T1" fmla="*/ 30 h 159"/>
                <a:gd name="T2" fmla="*/ 34 w 78"/>
                <a:gd name="T3" fmla="*/ 0 h 159"/>
                <a:gd name="T4" fmla="*/ 0 w 78"/>
                <a:gd name="T5" fmla="*/ 158 h 159"/>
                <a:gd name="T6" fmla="*/ 54 w 78"/>
                <a:gd name="T7" fmla="*/ 145 h 159"/>
                <a:gd name="T8" fmla="*/ 77 w 78"/>
                <a:gd name="T9" fmla="*/ 30 h 159"/>
              </a:gdLst>
              <a:ahLst/>
              <a:cxnLst>
                <a:cxn ang="0">
                  <a:pos x="T0" y="T1"/>
                </a:cxn>
                <a:cxn ang="0">
                  <a:pos x="T2" y="T3"/>
                </a:cxn>
                <a:cxn ang="0">
                  <a:pos x="T4" y="T5"/>
                </a:cxn>
                <a:cxn ang="0">
                  <a:pos x="T6" y="T7"/>
                </a:cxn>
                <a:cxn ang="0">
                  <a:pos x="T8" y="T9"/>
                </a:cxn>
              </a:cxnLst>
              <a:rect l="0" t="0" r="r" b="b"/>
              <a:pathLst>
                <a:path w="78" h="159">
                  <a:moveTo>
                    <a:pt x="77" y="30"/>
                  </a:moveTo>
                  <a:lnTo>
                    <a:pt x="34" y="0"/>
                  </a:lnTo>
                  <a:lnTo>
                    <a:pt x="0" y="158"/>
                  </a:lnTo>
                  <a:lnTo>
                    <a:pt x="54" y="145"/>
                  </a:lnTo>
                  <a:lnTo>
                    <a:pt x="77" y="3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85" name="Freeform 381"/>
            <p:cNvSpPr>
              <a:spLocks/>
            </p:cNvSpPr>
            <p:nvPr/>
          </p:nvSpPr>
          <p:spPr bwMode="auto">
            <a:xfrm>
              <a:off x="5056" y="1094"/>
              <a:ext cx="61" cy="170"/>
            </a:xfrm>
            <a:custGeom>
              <a:avLst/>
              <a:gdLst>
                <a:gd name="T0" fmla="*/ 60 w 61"/>
                <a:gd name="T1" fmla="*/ 7 h 170"/>
                <a:gd name="T2" fmla="*/ 32 w 61"/>
                <a:gd name="T3" fmla="*/ 0 h 170"/>
                <a:gd name="T4" fmla="*/ 0 w 61"/>
                <a:gd name="T5" fmla="*/ 161 h 170"/>
                <a:gd name="T6" fmla="*/ 26 w 61"/>
                <a:gd name="T7" fmla="*/ 169 h 170"/>
                <a:gd name="T8" fmla="*/ 60 w 61"/>
                <a:gd name="T9" fmla="*/ 7 h 170"/>
              </a:gdLst>
              <a:ahLst/>
              <a:cxnLst>
                <a:cxn ang="0">
                  <a:pos x="T0" y="T1"/>
                </a:cxn>
                <a:cxn ang="0">
                  <a:pos x="T2" y="T3"/>
                </a:cxn>
                <a:cxn ang="0">
                  <a:pos x="T4" y="T5"/>
                </a:cxn>
                <a:cxn ang="0">
                  <a:pos x="T6" y="T7"/>
                </a:cxn>
                <a:cxn ang="0">
                  <a:pos x="T8" y="T9"/>
                </a:cxn>
              </a:cxnLst>
              <a:rect l="0" t="0" r="r" b="b"/>
              <a:pathLst>
                <a:path w="61" h="170">
                  <a:moveTo>
                    <a:pt x="60" y="7"/>
                  </a:moveTo>
                  <a:lnTo>
                    <a:pt x="32" y="0"/>
                  </a:lnTo>
                  <a:lnTo>
                    <a:pt x="0" y="161"/>
                  </a:lnTo>
                  <a:lnTo>
                    <a:pt x="26" y="169"/>
                  </a:lnTo>
                  <a:lnTo>
                    <a:pt x="60"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86" name="Freeform 382"/>
            <p:cNvSpPr>
              <a:spLocks/>
            </p:cNvSpPr>
            <p:nvPr/>
          </p:nvSpPr>
          <p:spPr bwMode="auto">
            <a:xfrm>
              <a:off x="5086" y="1066"/>
              <a:ext cx="164" cy="78"/>
            </a:xfrm>
            <a:custGeom>
              <a:avLst/>
              <a:gdLst>
                <a:gd name="T0" fmla="*/ 0 w 164"/>
                <a:gd name="T1" fmla="*/ 18 h 78"/>
                <a:gd name="T2" fmla="*/ 42 w 164"/>
                <a:gd name="T3" fmla="*/ 0 h 78"/>
                <a:gd name="T4" fmla="*/ 75 w 164"/>
                <a:gd name="T5" fmla="*/ 11 h 78"/>
                <a:gd name="T6" fmla="*/ 116 w 164"/>
                <a:gd name="T7" fmla="*/ 49 h 78"/>
                <a:gd name="T8" fmla="*/ 163 w 164"/>
                <a:gd name="T9" fmla="*/ 65 h 78"/>
                <a:gd name="T10" fmla="*/ 127 w 164"/>
                <a:gd name="T11" fmla="*/ 77 h 78"/>
                <a:gd name="T12" fmla="*/ 89 w 164"/>
                <a:gd name="T13" fmla="*/ 66 h 78"/>
                <a:gd name="T14" fmla="*/ 39 w 164"/>
                <a:gd name="T15" fmla="*/ 28 h 78"/>
                <a:gd name="T16" fmla="*/ 0 w 164"/>
                <a:gd name="T17" fmla="*/ 1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78">
                  <a:moveTo>
                    <a:pt x="0" y="18"/>
                  </a:moveTo>
                  <a:lnTo>
                    <a:pt x="42" y="0"/>
                  </a:lnTo>
                  <a:lnTo>
                    <a:pt x="75" y="11"/>
                  </a:lnTo>
                  <a:lnTo>
                    <a:pt x="116" y="49"/>
                  </a:lnTo>
                  <a:lnTo>
                    <a:pt x="163" y="65"/>
                  </a:lnTo>
                  <a:lnTo>
                    <a:pt x="127" y="77"/>
                  </a:lnTo>
                  <a:lnTo>
                    <a:pt x="89" y="66"/>
                  </a:lnTo>
                  <a:lnTo>
                    <a:pt x="39" y="28"/>
                  </a:lnTo>
                  <a:lnTo>
                    <a:pt x="0" y="1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grpSp>
    </p:spTree>
  </p:cSld>
  <p:clrMapOvr>
    <a:masterClrMapping/>
  </p:clrMapOvr>
  <p:transition spd="slow"/>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1596</TotalTime>
  <Words>2380</Words>
  <Application>Microsoft Office PowerPoint</Application>
  <PresentationFormat>On-screen Show (4:3)</PresentationFormat>
  <Paragraphs>308</Paragraphs>
  <Slides>21</Slides>
  <Notes>18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Spectrum</vt:lpstr>
      <vt:lpstr>Document</vt:lpstr>
      <vt:lpstr>Controlling User Access</vt:lpstr>
      <vt:lpstr>Lecture Outline</vt:lpstr>
      <vt:lpstr>Controlling User Access</vt:lpstr>
      <vt:lpstr>Privileges</vt:lpstr>
      <vt:lpstr>System Privileges</vt:lpstr>
      <vt:lpstr>Creating Users</vt:lpstr>
      <vt:lpstr>User System Privileges</vt:lpstr>
      <vt:lpstr>Granting System Privileges</vt:lpstr>
      <vt:lpstr>What Is a Role?</vt:lpstr>
      <vt:lpstr>Creating and Granting Privileges to a Role</vt:lpstr>
      <vt:lpstr>Changing Your Password</vt:lpstr>
      <vt:lpstr>Object Privileges</vt:lpstr>
      <vt:lpstr>Object Privileges</vt:lpstr>
      <vt:lpstr>Granting Object Privileges</vt:lpstr>
      <vt:lpstr>Using WITH GRANT OPTION and PUBLIC Keywords</vt:lpstr>
      <vt:lpstr>Confirming Privileges Granted</vt:lpstr>
      <vt:lpstr>How to Revoke Object Privileges</vt:lpstr>
      <vt:lpstr>Revoking Object Privileges</vt:lpstr>
      <vt:lpstr>Summary</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Teacher</cp:lastModifiedBy>
  <cp:revision>156</cp:revision>
  <cp:lastPrinted>1998-04-16T00:55:06Z</cp:lastPrinted>
  <dcterms:created xsi:type="dcterms:W3CDTF">1995-06-17T23:31:02Z</dcterms:created>
  <dcterms:modified xsi:type="dcterms:W3CDTF">2020-08-25T02:33:04Z</dcterms:modified>
</cp:coreProperties>
</file>