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6"/>
  </p:notesMasterIdLst>
  <p:handoutMasterIdLst>
    <p:handoutMasterId r:id="rId17"/>
  </p:handoutMasterIdLst>
  <p:sldIdLst>
    <p:sldId id="385" r:id="rId3"/>
    <p:sldId id="257" r:id="rId4"/>
    <p:sldId id="294" r:id="rId5"/>
    <p:sldId id="386" r:id="rId6"/>
    <p:sldId id="307" r:id="rId7"/>
    <p:sldId id="308" r:id="rId8"/>
    <p:sldId id="280" r:id="rId9"/>
    <p:sldId id="384" r:id="rId10"/>
    <p:sldId id="281" r:id="rId11"/>
    <p:sldId id="264" r:id="rId12"/>
    <p:sldId id="259" r:id="rId13"/>
    <p:sldId id="387" r:id="rId14"/>
    <p:sldId id="388"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ANY </a:t>
            </a:r>
            <a:r>
              <a:rPr lang="en-US"/>
              <a:t>operator (and its synonym SOME operator) compares a value to </a:t>
            </a:r>
            <a:r>
              <a:rPr lang="en-US" i="1"/>
              <a:t>each</a:t>
            </a:r>
            <a:r>
              <a:rPr lang="en-US" b="1" i="1"/>
              <a:t> </a:t>
            </a:r>
            <a:r>
              <a:rPr lang="en-US"/>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a:t>&lt;ANY means less than the maximum. &gt;ANY means more than the minimum. =ANY is equivalent to IN.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When using SOME or ANY, you often use the DISTINCT keyword to prevent rows from being selected several times.</a:t>
            </a: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ALL </a:t>
            </a:r>
            <a:r>
              <a:rPr lang="en-US"/>
              <a:t>operator compares a value to </a:t>
            </a:r>
            <a:r>
              <a:rPr lang="en-US" i="1"/>
              <a:t>every</a:t>
            </a:r>
            <a:r>
              <a:rPr 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t>&gt;ALL means more than the maximum and &lt;ALL means less than the minimum.</a:t>
            </a:r>
          </a:p>
          <a:p>
            <a:pPr lvl="1"/>
            <a:r>
              <a:rPr lang="en-US"/>
              <a:t>The NOT operator can be used with IN, ANY, and ALL operators.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8/23/2020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8/23/2020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8/23/2020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8/23/2020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8/23/2020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8/23/2020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8/23/2020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8/23/2020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8/23/2020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8/23/2020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8/23/2020</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8/23/2020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8/23/2020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8/23/2020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8/23/2020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8/23/2020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8/23/2020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8/23/2020</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8/23/2020</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Multiple-Row </a:t>
            </a:r>
            <a:r>
              <a:rPr lang="en-US" dirty="0" err="1" smtClean="0"/>
              <a:t>Subquery</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3956530387"/>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12</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08</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err="1" smtClean="0"/>
                        <a:t>Kawser</a:t>
                      </a:r>
                      <a:r>
                        <a:rPr lang="en-US" sz="1800" i="1" baseline="0" dirty="0" smtClean="0"/>
                        <a:t> </a:t>
                      </a:r>
                      <a:r>
                        <a:rPr lang="en-US" sz="1800" i="1" baseline="0" dirty="0" err="1" smtClean="0"/>
                        <a:t>Irom</a:t>
                      </a:r>
                      <a:r>
                        <a:rPr lang="en-US" sz="1800" i="1" baseline="0" dirty="0" smtClean="0"/>
                        <a:t> </a:t>
                      </a:r>
                      <a:r>
                        <a:rPr lang="en-US" sz="1800" i="1" baseline="0" dirty="0" err="1" smtClean="0"/>
                        <a:t>Rushee</a:t>
                      </a:r>
                      <a:r>
                        <a:rPr lang="en-US" sz="1800" i="1" baseline="0" dirty="0" smtClean="0"/>
                        <a:t> </a:t>
                      </a:r>
                      <a:r>
                        <a:rPr lang="en-US" sz="1800" i="1" baseline="0" smtClean="0"/>
                        <a:t>, rushee@aiub.edu</a:t>
                      </a:r>
                      <a:endParaRPr lang="en-US" sz="1800" i="1" dirty="0"/>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46150" y="3341067"/>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73475" y="4201492"/>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pPr algn="l"/>
            <a:r>
              <a:rPr lang="en-US" dirty="0"/>
              <a:t>Summary</a:t>
            </a:r>
          </a:p>
        </p:txBody>
      </p:sp>
      <p:sp>
        <p:nvSpPr>
          <p:cNvPr id="37893" name="Rectangle 5"/>
          <p:cNvSpPr>
            <a:spLocks noGrp="1" noChangeArrowheads="1"/>
          </p:cNvSpPr>
          <p:nvPr>
            <p:ph idx="1"/>
          </p:nvPr>
        </p:nvSpPr>
        <p:spPr>
          <a:xfrm>
            <a:off x="927274" y="1690057"/>
            <a:ext cx="7385050" cy="904875"/>
          </a:xfrm>
          <a:noFill/>
          <a:ln/>
        </p:spPr>
        <p:txBody>
          <a:bodyPr/>
          <a:lstStyle/>
          <a:p>
            <a:r>
              <a:rPr lang="en-US" dirty="0" err="1"/>
              <a:t>Subqueries</a:t>
            </a:r>
            <a:r>
              <a:rPr lang="en-US" dirty="0"/>
              <a:t> are useful when a query is based on unknown values.</a:t>
            </a:r>
          </a:p>
        </p:txBody>
      </p:sp>
      <p:sp>
        <p:nvSpPr>
          <p:cNvPr id="37894" name="Rectangle 6"/>
          <p:cNvSpPr>
            <a:spLocks noChangeArrowheads="1"/>
          </p:cNvSpPr>
          <p:nvPr/>
        </p:nvSpPr>
        <p:spPr bwMode="blackWhite">
          <a:xfrm>
            <a:off x="952500" y="3328367"/>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 pos="25717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Practice Overview</a:t>
            </a:r>
          </a:p>
        </p:txBody>
      </p:sp>
      <p:sp>
        <p:nvSpPr>
          <p:cNvPr id="39939" name="Rectangle 3"/>
          <p:cNvSpPr>
            <a:spLocks noGrp="1" noChangeArrowheads="1"/>
          </p:cNvSpPr>
          <p:nvPr>
            <p:ph idx="1"/>
          </p:nvPr>
        </p:nvSpPr>
        <p:spPr>
          <a:xfrm>
            <a:off x="858838" y="1795463"/>
            <a:ext cx="7385050" cy="498475"/>
          </a:xfrm>
          <a:noFill/>
          <a:ln/>
        </p:spPr>
        <p:txBody>
          <a:bodyPr/>
          <a:lstStyle/>
          <a:p>
            <a:pPr lvl="1"/>
            <a:r>
              <a:rPr lang="en-US" dirty="0"/>
              <a:t>Creating </a:t>
            </a:r>
            <a:r>
              <a:rPr lang="en-US" dirty="0" err="1"/>
              <a:t>subqueries</a:t>
            </a:r>
            <a:r>
              <a:rPr lang="en-US"/>
              <a:t> to query values based on unknown criteria</a:t>
            </a:r>
          </a:p>
          <a:p>
            <a:pPr lvl="1"/>
            <a:r>
              <a:rPr lang="en-US" dirty="0"/>
              <a:t>Using </a:t>
            </a:r>
            <a:r>
              <a:rPr lang="en-US" dirty="0" err="1"/>
              <a:t>subqueries</a:t>
            </a:r>
            <a:r>
              <a:rPr lang="en-US" dirty="0"/>
              <a:t> to find out what values exist in one set of data and not in another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Modern Database Management (Sixth Edition) by Fred R. McFadden, Jeffrey A. </a:t>
            </a:r>
            <a:r>
              <a:rPr lang="en-US" sz="1800" b="0" dirty="0" err="1" smtClean="0">
                <a:solidFill>
                  <a:prstClr val="black"/>
                </a:solidFill>
                <a:latin typeface="Calibri"/>
                <a:cs typeface="+mn-cs"/>
              </a:rPr>
              <a:t>Hoffer</a:t>
            </a:r>
            <a:r>
              <a:rPr lang="en-US" sz="1800" b="0" dirty="0" smtClean="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Systems: A Practical Approach to Design, Implementation and Management (4th Edition) by Thomas M. Connolly, Carolyn E. </a:t>
            </a:r>
            <a:r>
              <a:rPr lang="en-US" sz="1800" b="0" dirty="0" err="1" smtClean="0">
                <a:solidFill>
                  <a:prstClr val="black"/>
                </a:solidFill>
                <a:latin typeface="Calibri"/>
                <a:cs typeface="+mn-cs"/>
              </a:rPr>
              <a:t>Begg</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Fundamentals of Database Systems, 5th Edition by </a:t>
            </a:r>
            <a:r>
              <a:rPr lang="en-US" sz="1800" b="0" dirty="0" err="1" smtClean="0">
                <a:solidFill>
                  <a:prstClr val="black"/>
                </a:solidFill>
                <a:latin typeface="Calibri"/>
                <a:cs typeface="+mn-cs"/>
              </a:rPr>
              <a:t>RamezElmasri</a:t>
            </a:r>
            <a:r>
              <a:rPr lang="en-US" sz="1800" b="0" dirty="0" smtClean="0">
                <a:solidFill>
                  <a:prstClr val="black"/>
                </a:solidFill>
                <a:latin typeface="Calibri"/>
                <a:cs typeface="+mn-cs"/>
              </a:rPr>
              <a:t>, </a:t>
            </a:r>
            <a:r>
              <a:rPr lang="en-US" sz="1800" b="0" dirty="0" err="1" smtClean="0">
                <a:solidFill>
                  <a:prstClr val="black"/>
                </a:solidFill>
                <a:latin typeface="Calibri"/>
                <a:cs typeface="+mn-cs"/>
              </a:rPr>
              <a:t>Shamkant</a:t>
            </a:r>
            <a:r>
              <a:rPr lang="en-US" sz="1800" b="0" dirty="0" smtClean="0">
                <a:solidFill>
                  <a:prstClr val="black"/>
                </a:solidFill>
                <a:latin typeface="Calibri"/>
                <a:cs typeface="+mn-cs"/>
              </a:rPr>
              <a:t> B. </a:t>
            </a:r>
            <a:r>
              <a:rPr lang="en-US" sz="1800" b="0" dirty="0" err="1" smtClean="0">
                <a:solidFill>
                  <a:prstClr val="black"/>
                </a:solidFill>
                <a:latin typeface="Calibri"/>
                <a:cs typeface="+mn-cs"/>
              </a:rPr>
              <a:t>Navathe</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2"/>
              </a:rPr>
              <a:t>https://www.db-book.com/db6/slide-dir/index.html</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3"/>
              </a:rPr>
              <a:t>https://docs.oracle.com/en/database/oracle/oracle-database/20/sqlrf/SQL-Standards.html#GUID-BCCCFF75-D2A4-43AD-8CAF-C3C97D92AC63</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4"/>
              </a:rPr>
              <a:t>https://www.slideshare.net/HaaMeemMohiyuddin1/data-knowledge-and-information</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5"/>
              </a:rPr>
              <a:t>https://www.slideshare.net/tabinhasan/from-data-to-wisdom</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6"/>
              </a:rPr>
              <a:t>https://www.slideshare.net/thinnaphat.bo/</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smtClean="0"/>
              <a:t>Write multiple-row </a:t>
            </a:r>
            <a:r>
              <a:rPr lang="en-US" dirty="0" err="1"/>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smtClean="0"/>
              <a:t>Multiple-Row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smtClean="0"/>
              <a:t>Definition:</a:t>
            </a:r>
          </a:p>
          <a:p>
            <a:r>
              <a:rPr lang="en-US" sz="1800" dirty="0" err="1" smtClean="0"/>
              <a:t>Subquery</a:t>
            </a:r>
            <a:r>
              <a:rPr lang="en-US" sz="1800" dirty="0" smtClean="0"/>
              <a:t> that returns multiple rows is  called Multiple Row </a:t>
            </a:r>
            <a:r>
              <a:rPr lang="en-US" sz="1800" dirty="0" err="1" smtClean="0"/>
              <a:t>Subquery</a:t>
            </a:r>
            <a:endParaRPr lang="en-US" sz="18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a:t>Multiple-Row Subqueries</a:t>
            </a:r>
          </a:p>
        </p:txBody>
      </p:sp>
      <p:sp>
        <p:nvSpPr>
          <p:cNvPr id="31747" name="Rectangle 3"/>
          <p:cNvSpPr>
            <a:spLocks noGrp="1" noChangeArrowheads="1"/>
          </p:cNvSpPr>
          <p:nvPr>
            <p:ph idx="1"/>
          </p:nvPr>
        </p:nvSpPr>
        <p:spPr>
          <a:xfrm>
            <a:off x="685800" y="1924050"/>
            <a:ext cx="7673975" cy="1054100"/>
          </a:xfrm>
          <a:noFill/>
          <a:ln/>
        </p:spPr>
        <p:txBody>
          <a:bodyPr/>
          <a:lstStyle/>
          <a:p>
            <a:pPr lvl="1"/>
            <a:r>
              <a:rPr lang="en-US" dirty="0"/>
              <a:t>Return more than one row</a:t>
            </a:r>
          </a:p>
          <a:p>
            <a:pPr lvl="1"/>
            <a:r>
              <a:rPr lang="en-US" dirty="0"/>
              <a:t>Use multiple-row comparison operators</a:t>
            </a:r>
          </a:p>
        </p:txBody>
      </p:sp>
      <p:sp>
        <p:nvSpPr>
          <p:cNvPr id="31748" name="Rectangle 4"/>
          <p:cNvSpPr>
            <a:spLocks noChangeArrowheads="1"/>
          </p:cNvSpPr>
          <p:nvPr/>
        </p:nvSpPr>
        <p:spPr bwMode="auto">
          <a:xfrm>
            <a:off x="1157288" y="3222625"/>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073400" y="3222625"/>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162050" y="3640137"/>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162050" y="41322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162050" y="50466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80587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 </a:t>
            </a:r>
          </a:p>
          <a:p>
            <a:pPr algn="l">
              <a:lnSpc>
                <a:spcPct val="100000"/>
              </a:lnSpc>
              <a:spcBef>
                <a:spcPct val="0"/>
              </a:spcBef>
              <a:tabLst>
                <a:tab pos="1200150" algn="l"/>
                <a:tab pos="3087688" algn="l"/>
              </a:tabLst>
            </a:pPr>
            <a:r>
              <a:rPr lang="en-US" sz="1800" dirty="0">
                <a:solidFill>
                  <a:srgbClr val="000000"/>
                </a:solidFill>
                <a:latin typeface="Courier New" pitchFamily="49" charset="0"/>
              </a:rPr>
              <a:t>  4		(SELECT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3087688"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normAutofit fontScale="90000"/>
          </a:bodyPr>
          <a:lstStyle/>
          <a:p>
            <a:pPr algn="l"/>
            <a:r>
              <a:rPr lang="en-US" dirty="0"/>
              <a:t>Using ANY Operator </a:t>
            </a:r>
            <a:br>
              <a:rPr lang="en-US" dirty="0"/>
            </a:br>
            <a:r>
              <a:rPr lang="en-US" dirty="0"/>
              <a:t>in Multiple-Row </a:t>
            </a:r>
            <a:r>
              <a:rPr lang="en-US" dirty="0" err="1"/>
              <a:t>Subqueries</a:t>
            </a:r>
            <a:endParaRPr lang="en-US" dirty="0"/>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3  WHERE   sal &lt; ANY </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4			(SELECT	sal</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200"/>
              <a:t>Find the employee names who get the department wise lowest salary</a:t>
            </a:r>
          </a:p>
        </p:txBody>
      </p:sp>
      <p:sp>
        <p:nvSpPr>
          <p:cNvPr id="46083" name="Rectangle 3"/>
          <p:cNvSpPr>
            <a:spLocks noGrp="1" noChangeArrowheads="1"/>
          </p:cNvSpPr>
          <p:nvPr>
            <p:ph idx="1"/>
          </p:nvPr>
        </p:nvSpPr>
        <p:spPr>
          <a:xfrm>
            <a:off x="860425" y="1795463"/>
            <a:ext cx="7385050" cy="1609725"/>
          </a:xfrm>
        </p:spPr>
        <p:txBody>
          <a:bodyPr/>
          <a:lstStyle/>
          <a:p>
            <a:r>
              <a:rPr lang="en-US"/>
              <a:t>Select ename from emp</a:t>
            </a:r>
          </a:p>
          <a:p>
            <a:r>
              <a:rPr lang="en-US"/>
              <a:t>Where sal in (Select min(sal) from emp</a:t>
            </a:r>
          </a:p>
          <a:p>
            <a:r>
              <a:rPr lang="en-US"/>
              <a:t>Group by deptno);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normAutofit fontScale="90000"/>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sal &gt; ALL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avg(sal)</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GROUP BY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2090</TotalTime>
  <Words>1387</Words>
  <Application>Microsoft Office PowerPoint</Application>
  <PresentationFormat>On-screen Show (4:3)</PresentationFormat>
  <Paragraphs>187</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Spectrum</vt:lpstr>
      <vt:lpstr>1_Spectrum</vt:lpstr>
      <vt:lpstr>Multiple-Row Subquery</vt:lpstr>
      <vt:lpstr>Lecture Outline</vt:lpstr>
      <vt:lpstr>Multiple-Row Subqueries</vt:lpstr>
      <vt:lpstr>Multiple-Row Subqueries</vt:lpstr>
      <vt:lpstr>What Is Wrong  with This Statement?</vt:lpstr>
      <vt:lpstr>Will This Statement Work?</vt:lpstr>
      <vt:lpstr>Using ANY Operator  in Multiple-Row Subqueries</vt:lpstr>
      <vt:lpstr>Find the employee names who get the department wise lowest salary</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196</cp:revision>
  <cp:lastPrinted>1998-06-30T21:15:58Z</cp:lastPrinted>
  <dcterms:created xsi:type="dcterms:W3CDTF">1995-06-17T23:31:02Z</dcterms:created>
  <dcterms:modified xsi:type="dcterms:W3CDTF">2020-08-23T03:03:21Z</dcterms:modified>
</cp:coreProperties>
</file>