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78" r:id="rId7"/>
    <p:sldId id="279" r:id="rId8"/>
    <p:sldId id="269" r:id="rId9"/>
    <p:sldId id="270" r:id="rId10"/>
    <p:sldId id="258" r:id="rId11"/>
    <p:sldId id="272" r:id="rId12"/>
    <p:sldId id="271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153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err="1" smtClean="0"/>
                        <a:t>Kawser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Irom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Rushee</a:t>
                      </a:r>
                      <a:r>
                        <a:rPr lang="en-US" sz="1800" i="1" baseline="0" smtClean="0"/>
                        <a:t> </a:t>
                      </a:r>
                      <a:r>
                        <a:rPr lang="en-US" sz="1800" i="1" smtClean="0"/>
                        <a:t>&amp; rushee@aiub.edu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First Normal Form (1NF)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1NF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23058"/>
              </p:ext>
            </p:extLst>
          </p:nvPr>
        </p:nvGraphicFramePr>
        <p:xfrm>
          <a:off x="1066987" y="2329841"/>
          <a:ext cx="7791263" cy="3311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491"/>
                <a:gridCol w="821187"/>
                <a:gridCol w="1482143"/>
                <a:gridCol w="881274"/>
                <a:gridCol w="1552244"/>
                <a:gridCol w="2022924"/>
              </a:tblGrid>
              <a:tr h="57548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7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date_completed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52000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Tally ACC 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2NF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Second Normal </a:t>
            </a:r>
            <a:r>
              <a:rPr lang="en-US" b="1" i="1" dirty="0" smtClean="0"/>
              <a:t>Form Rule:</a:t>
            </a:r>
            <a:endParaRPr lang="en-US" dirty="0"/>
          </a:p>
          <a:p>
            <a:r>
              <a:rPr lang="en-US" dirty="0"/>
              <a:t>A relation in First Normal Form in which every attribute in fully functionally dependent in the primary key or Partial Functional dependency should be removed.</a:t>
            </a:r>
          </a:p>
          <a:p>
            <a:endParaRPr lang="en-US" dirty="0"/>
          </a:p>
          <a:p>
            <a:pPr lvl="1"/>
            <a:r>
              <a:rPr lang="en-US" b="1" i="1" dirty="0"/>
              <a:t>Partial Functional Dependency</a:t>
            </a:r>
            <a:endParaRPr lang="en-US" dirty="0"/>
          </a:p>
          <a:p>
            <a:pPr lvl="1"/>
            <a:r>
              <a:rPr lang="en-US" dirty="0"/>
              <a:t>A functional dependency in which one or more non-key attribute are functionally dependent in part (but not all) of the primary key.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Functional Dependency</a:t>
            </a:r>
          </a:p>
          <a:p>
            <a:pPr lvl="1"/>
            <a:r>
              <a:rPr lang="en-US" dirty="0"/>
              <a:t>A constrain between two attribute or two sets of attributes.</a:t>
            </a:r>
          </a:p>
        </p:txBody>
      </p:sp>
    </p:spTree>
    <p:extLst>
      <p:ext uri="{BB962C8B-B14F-4D97-AF65-F5344CB8AC3E}">
        <p14:creationId xmlns:p14="http://schemas.microsoft.com/office/powerpoint/2010/main" val="30916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Second </a:t>
            </a:r>
            <a:r>
              <a:rPr lang="en-US" sz="2600" dirty="0"/>
              <a:t>Normal Form </a:t>
            </a:r>
            <a:r>
              <a:rPr lang="en-US" sz="2600" dirty="0" smtClean="0"/>
              <a:t>(2NF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2NF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8578"/>
              </p:ext>
            </p:extLst>
          </p:nvPr>
        </p:nvGraphicFramePr>
        <p:xfrm>
          <a:off x="1066987" y="2313630"/>
          <a:ext cx="7077075" cy="1641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214"/>
                <a:gridCol w="1351164"/>
                <a:gridCol w="2437764"/>
                <a:gridCol w="1577933"/>
              </a:tblGrid>
              <a:tr h="35102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salary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68000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0531"/>
              </p:ext>
            </p:extLst>
          </p:nvPr>
        </p:nvGraphicFramePr>
        <p:xfrm>
          <a:off x="1031888" y="4468068"/>
          <a:ext cx="7077075" cy="225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573"/>
                <a:gridCol w="2415642"/>
                <a:gridCol w="3047860"/>
              </a:tblGrid>
              <a:tr h="15031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Courses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date_employed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Introduction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The 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Modification Anomalies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Real 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Why </a:t>
            </a:r>
            <a:r>
              <a:rPr lang="en-US" altLang="en-US" dirty="0"/>
              <a:t>Normalize?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we need this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5256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Flexibility</a:t>
            </a:r>
          </a:p>
          <a:p>
            <a:pPr lvl="1"/>
            <a:r>
              <a:rPr lang="en-US" altLang="en-US" dirty="0"/>
              <a:t>Structure supports many ways to look at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Data Integrity</a:t>
            </a:r>
          </a:p>
          <a:p>
            <a:pPr lvl="1"/>
            <a:r>
              <a:rPr lang="en-US" altLang="en-US" dirty="0"/>
              <a:t>“Modification Anomalies”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Deletion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Insertion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Efficiency</a:t>
            </a:r>
          </a:p>
          <a:p>
            <a:pPr lvl="1"/>
            <a:r>
              <a:rPr lang="en-US" altLang="en-US" dirty="0"/>
              <a:t>Eliminate redundant data and save space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Normalization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Normalization</a:t>
            </a:r>
          </a:p>
          <a:p>
            <a:r>
              <a:rPr lang="en-US" dirty="0"/>
              <a:t>The process of decomposing relations with Anomalies to produce smaller Well-Structure relations.</a:t>
            </a:r>
          </a:p>
          <a:p>
            <a:endParaRPr lang="en-US" dirty="0"/>
          </a:p>
          <a:p>
            <a:r>
              <a:rPr lang="en-US" sz="2000" b="1" i="1" dirty="0"/>
              <a:t>Normal Form</a:t>
            </a:r>
          </a:p>
          <a:p>
            <a:r>
              <a:rPr lang="en-US" dirty="0"/>
              <a:t>A relation that results from applying simple rules regarding Functional Dependences (or relationship between attributes) to that relation.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Anomaly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Modification Anomalies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Anomaly</a:t>
            </a:r>
          </a:p>
          <a:p>
            <a:r>
              <a:rPr lang="en-US" dirty="0"/>
              <a:t>An error or inconsistency that may result when a user attempts to update a table that contains redundant data.</a:t>
            </a:r>
          </a:p>
          <a:p>
            <a:r>
              <a:rPr lang="en-US" dirty="0"/>
              <a:t>There are three types of Anomaly - </a:t>
            </a:r>
            <a:r>
              <a:rPr lang="en-US" b="1" dirty="0"/>
              <a:t>Insertion Anomaly, Deletion Anomaly, Modification Anomaly</a:t>
            </a:r>
          </a:p>
          <a:p>
            <a:endParaRPr lang="en-US" b="1" dirty="0"/>
          </a:p>
          <a:p>
            <a:r>
              <a:rPr lang="en-US" b="1" i="1" dirty="0"/>
              <a:t>Well Structure Relation</a:t>
            </a:r>
          </a:p>
          <a:p>
            <a:r>
              <a:rPr lang="en-US" dirty="0"/>
              <a:t>A relation that contains minimal redundancy and allows users to insert, modify and delete the rows without error or inconsistencies.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18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91D9A9-3278-4A5F-967F-C5886268FFB4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36" y="676245"/>
            <a:ext cx="7772400" cy="762000"/>
          </a:xfrm>
        </p:spPr>
        <p:txBody>
          <a:bodyPr/>
          <a:lstStyle/>
          <a:p>
            <a:pPr algn="l"/>
            <a:r>
              <a:rPr lang="en-US" altLang="en-US" sz="3600" dirty="0" smtClean="0"/>
              <a:t>Example  of Anomalies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347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Is this a relation?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114800" y="44958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Yes: unique rows and no multivalued attributes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4324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00600" y="52578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Composite: Emp_ID, Course_Title</a:t>
            </a:r>
          </a:p>
        </p:txBody>
      </p:sp>
      <p:pic>
        <p:nvPicPr>
          <p:cNvPr id="17417" name="Picture 7" descr="FIG5-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1462870"/>
            <a:ext cx="8458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24F4A-D595-4F0B-8681-9FDAF678015A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98" y="417535"/>
            <a:ext cx="7772400" cy="1143000"/>
          </a:xfrm>
        </p:spPr>
        <p:txBody>
          <a:bodyPr/>
          <a:lstStyle/>
          <a:p>
            <a:pPr algn="l"/>
            <a:r>
              <a:rPr lang="en-US" altLang="en-US" smtClean="0"/>
              <a:t>Anomalies in this Table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389"/>
            <a:ext cx="8839200" cy="3352800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Insertion</a:t>
            </a:r>
            <a:r>
              <a:rPr lang="en-US" altLang="en-US" sz="1800" dirty="0" smtClean="0"/>
              <a:t> – can’t enter a new employee without having the employee take a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Deletion</a:t>
            </a:r>
            <a:r>
              <a:rPr lang="en-US" altLang="en-US" sz="1800" dirty="0" smtClean="0"/>
              <a:t> – if we remove employee 140, we lose information about the existence of a Tax </a:t>
            </a:r>
            <a:r>
              <a:rPr lang="en-US" altLang="en-US" sz="1800" dirty="0" err="1" smtClean="0"/>
              <a:t>Acc</a:t>
            </a:r>
            <a:r>
              <a:rPr lang="en-US" altLang="en-US" sz="1800" dirty="0" smtClean="0"/>
              <a:t>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Modification</a:t>
            </a:r>
            <a:r>
              <a:rPr lang="en-US" altLang="en-US" sz="1800" dirty="0" smtClean="0"/>
              <a:t> – giving a salary increase to employee 100 forces us to update multiple records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0259" y="4062680"/>
            <a:ext cx="76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9900"/>
                </a:solidFill>
              </a:rPr>
              <a:t>Why do these anomalies exist? </a:t>
            </a:r>
          </a:p>
          <a:p>
            <a:pPr lvl="1"/>
            <a:r>
              <a:rPr lang="en-US" altLang="en-US" sz="2000" dirty="0">
                <a:solidFill>
                  <a:srgbClr val="FF9900"/>
                </a:solidFill>
              </a:rPr>
              <a:t>Because we’ve combined two themes (entity types) into one relation. This results in duplication, and an unnecessary dependency between the entities</a:t>
            </a:r>
          </a:p>
        </p:txBody>
      </p:sp>
    </p:spTree>
    <p:extLst>
      <p:ext uri="{BB962C8B-B14F-4D97-AF65-F5344CB8AC3E}">
        <p14:creationId xmlns:p14="http://schemas.microsoft.com/office/powerpoint/2010/main" val="15793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 Form Rules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First Normal Form (1NF)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Second Normal Form (2NF)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Third Normal Form (3NF)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Boyce-</a:t>
            </a:r>
            <a:r>
              <a:rPr lang="en-US" b="1" i="1" dirty="0" err="1"/>
              <a:t>Codd</a:t>
            </a:r>
            <a:r>
              <a:rPr lang="en-US" b="1" i="1" dirty="0"/>
              <a:t> Normal Form (BCNF)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Fourth Normal Form (4NF)</a:t>
            </a:r>
          </a:p>
          <a:p>
            <a:endParaRPr lang="en-US" dirty="0"/>
          </a:p>
          <a:p>
            <a:r>
              <a:rPr lang="en-US" dirty="0"/>
              <a:t>Except 1NF each Normal Form ensures it’s previous Normal Forms are satisfied. </a:t>
            </a:r>
          </a:p>
        </p:txBody>
      </p:sp>
    </p:spTree>
    <p:extLst>
      <p:ext uri="{BB962C8B-B14F-4D97-AF65-F5344CB8AC3E}">
        <p14:creationId xmlns:p14="http://schemas.microsoft.com/office/powerpoint/2010/main" val="1168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1NF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First Normal Form </a:t>
            </a:r>
            <a:r>
              <a:rPr lang="en-US" b="1" i="1" dirty="0" smtClean="0"/>
              <a:t>Rule:</a:t>
            </a:r>
            <a:endParaRPr lang="en-US" b="1" i="1" dirty="0"/>
          </a:p>
          <a:p>
            <a:r>
              <a:rPr lang="en-US" dirty="0"/>
              <a:t>A relation that contains no multivalued Attributes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1" i="1" dirty="0" smtClean="0"/>
              <a:t>Before </a:t>
            </a:r>
            <a:r>
              <a:rPr lang="en-US" b="1" i="1" dirty="0"/>
              <a:t>1NF </a:t>
            </a:r>
            <a:r>
              <a:rPr lang="en-US" b="1" i="1" dirty="0" smtClean="0"/>
              <a:t>applied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0288"/>
              </p:ext>
            </p:extLst>
          </p:nvPr>
        </p:nvGraphicFramePr>
        <p:xfrm>
          <a:off x="783771" y="3531100"/>
          <a:ext cx="7224767" cy="268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135"/>
                <a:gridCol w="752977"/>
                <a:gridCol w="1362984"/>
                <a:gridCol w="819697"/>
                <a:gridCol w="1439234"/>
                <a:gridCol w="1896740"/>
              </a:tblGrid>
              <a:tr h="292167">
                <a:tc gridSpan="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 marL="50484" marR="50484" marT="70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course_title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date_completed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8/9/16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10/7/16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Tally ACC  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12/8/16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C.L.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CTT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1/12/16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4/12/16</a:t>
                      </a:r>
                    </a:p>
                  </a:txBody>
                  <a:tcPr marL="50484" marR="50484" marT="70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749</Words>
  <Application>Microsoft Office PowerPoint</Application>
  <PresentationFormat>On-screen Show (4:3)</PresentationFormat>
  <Paragraphs>214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Normalization</vt:lpstr>
      <vt:lpstr>Lecture Outline</vt:lpstr>
      <vt:lpstr>Why Normalize?..</vt:lpstr>
      <vt:lpstr>Normalization</vt:lpstr>
      <vt:lpstr>Anomaly</vt:lpstr>
      <vt:lpstr>Example  of Anomalies</vt:lpstr>
      <vt:lpstr>Anomalies in this Table</vt:lpstr>
      <vt:lpstr>Normal Forms</vt:lpstr>
      <vt:lpstr>Normal Form : 1NF</vt:lpstr>
      <vt:lpstr>PowerPoint Presentation</vt:lpstr>
      <vt:lpstr>Normal Form : 2NF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35</cp:revision>
  <dcterms:created xsi:type="dcterms:W3CDTF">2018-12-10T17:20:29Z</dcterms:created>
  <dcterms:modified xsi:type="dcterms:W3CDTF">2020-08-25T02:31:19Z</dcterms:modified>
</cp:coreProperties>
</file>