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02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BC566-97D1-403E-8DF6-BAEB0388D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252833-1F03-4AE0-A99E-AEA34650B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2FCD7-E2BC-47CF-9B94-8C41BB37A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E7E8D-5C75-440F-8E26-FCC9A545EA9B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CA5A7-E510-4FB2-8DF3-F420D2471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2E4C4-EF8A-47EF-97A2-21C977AFF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8427-8C74-430A-89B3-ABA0F8CDA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204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18EEF-77FF-4B29-BA8B-AEFDDFD93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148934-6EAA-4DD6-9474-9E56FEC51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59408-BE95-409C-BCFC-E9D335C6B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E7E8D-5C75-440F-8E26-FCC9A545EA9B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6286F-B22B-445E-8BA5-551BD5AD7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E0B33-50BB-4B5B-BDC7-1057DCB9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8427-8C74-430A-89B3-ABA0F8CDA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28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C7725-A5F7-4645-A767-5CC3BE0295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F3BFC-3050-4A2E-A5DE-F8203AC72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1F3E9-5DB1-413B-8C1C-AE34203FC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E7E8D-5C75-440F-8E26-FCC9A545EA9B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A07E7-F079-44DF-BCE3-0405BDAE6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72DF-8C87-4786-B222-D12028978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8427-8C74-430A-89B3-ABA0F8CDA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258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FEBAA-A2FF-4934-A90E-B2B7095E0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63C5C-4DBE-4DAA-83B8-6F3041941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BD9DD-3AD6-4110-844E-FC40E07F7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E7E8D-5C75-440F-8E26-FCC9A545EA9B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5450E-74F8-420E-BDF4-39FA8C3A8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889D0-C0BD-474C-A683-7FEB92BB3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8427-8C74-430A-89B3-ABA0F8CDA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130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0610C-83FA-41CB-8F39-AE1374D8C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AEC63-1283-45A0-97CE-C548F12C1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6BC6A-8B87-4A1B-A12D-A87FEB9DD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E7E8D-5C75-440F-8E26-FCC9A545EA9B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25B74-EBE7-485B-86CB-01ED01956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C9DF8-7A26-49BD-973A-A14B855C0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8427-8C74-430A-89B3-ABA0F8CDA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04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0645E-AE34-4BD2-B2A9-22A4FB1BB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BF8C4-A9C6-4C3F-8876-8CEB701BC4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7EFFB-CB2C-4258-8E67-7AB663C9D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CFBF9-0BAE-43E7-8173-89F4D621C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E7E8D-5C75-440F-8E26-FCC9A545EA9B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735E4-E38E-447A-937E-33F7945AF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E3F21-55CA-4DE3-88B8-BAC010082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8427-8C74-430A-89B3-ABA0F8CDA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53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39603-E05A-4D10-B564-93AB30F3D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DA9CB-C77A-4601-89C8-2221F552A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6C7E8-73D2-4B1E-B133-0B8637C93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C69B29-14BF-41E2-B1E3-4F3B310304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3130B-C21D-4F33-9067-F5C81EA20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DE2370-6DF6-429C-8E12-BB708FD0E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E7E8D-5C75-440F-8E26-FCC9A545EA9B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44D8F2-DF88-44E2-8513-B8D5B7584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EAA221-974A-44A9-8BC8-08A36E650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8427-8C74-430A-89B3-ABA0F8CDA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783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41CD6-3589-46D4-AFFC-B359FC3C4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CE779-8504-4DBF-9041-57F5724AC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E7E8D-5C75-440F-8E26-FCC9A545EA9B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C63F71-9A66-4664-8755-B7F71B8B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F75E4-83B0-485E-9C91-7ADEBDB3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8427-8C74-430A-89B3-ABA0F8CDA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485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0EF86B-E278-4437-B5A1-DDA4D2769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E7E8D-5C75-440F-8E26-FCC9A545EA9B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0A696C-6B8D-44C8-A17A-4B40D2C0B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495DD-063D-41C5-9304-511909659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8427-8C74-430A-89B3-ABA0F8CDA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757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F49F5-53D2-47F0-B202-7E9346D9A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B8A1A-26E9-453F-8F59-6BFA7155B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D13B36-B121-4C9C-8B1E-BA21B87FC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732F9-2873-4EF6-BE2C-28FBC6AFE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E7E8D-5C75-440F-8E26-FCC9A545EA9B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26D86-22F3-4580-9358-3F0BF5F8B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528B6-9EC5-4B29-9588-DE2E76B11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8427-8C74-430A-89B3-ABA0F8CDA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56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6404-7E5C-41D9-BAF1-ED4072AB8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01F795-D88C-4E2D-A46D-6416E45016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581CF-C795-47A0-81AB-1D8A05B01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1064F-4D65-474F-B31E-C30BA6A39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E7E8D-5C75-440F-8E26-FCC9A545EA9B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DDCFE-CD10-44E7-A4E5-605A94483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84B8F-7E4A-44AA-80E6-449828485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8427-8C74-430A-89B3-ABA0F8CDA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08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2B27FE-072A-4487-A216-7F598FDCE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77AB4-E66B-4F26-92F3-735EF1D56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62F7D-2ABD-4DAB-9453-6FEF3C49BC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E7E8D-5C75-440F-8E26-FCC9A545EA9B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C98BC-FC6D-46DE-962E-04E881B155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AB3B0-887E-4847-AEB1-756A95A097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E8427-8C74-430A-89B3-ABA0F8CDA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00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976D11-AF79-480D-8EFE-525BC4B43761}"/>
              </a:ext>
            </a:extLst>
          </p:cNvPr>
          <p:cNvSpPr/>
          <p:nvPr/>
        </p:nvSpPr>
        <p:spPr>
          <a:xfrm>
            <a:off x="407847" y="436966"/>
            <a:ext cx="11071139" cy="1372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u="sng" dirty="0">
                <a:solidFill>
                  <a:srgbClr val="FF0000"/>
                </a:solidFill>
              </a:rPr>
              <a:t>Periodic Motion: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If the motion of a body is such that it crosses from the same direction a particular point in its path of motion at regular interval, then the motion is called 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periodic motion or harmonic motion.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55A64C-E4D4-4A33-A43C-9CCFDD033B59}"/>
              </a:ext>
            </a:extLst>
          </p:cNvPr>
          <p:cNvSpPr/>
          <p:nvPr/>
        </p:nvSpPr>
        <p:spPr>
          <a:xfrm>
            <a:off x="203923" y="1354129"/>
            <a:ext cx="11784153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u="sng" dirty="0">
                <a:solidFill>
                  <a:srgbClr val="FF0000"/>
                </a:solidFill>
              </a:rPr>
              <a:t>Simple Harmonic Motion :</a:t>
            </a:r>
          </a:p>
          <a:p>
            <a:r>
              <a:rPr lang="en-IN" dirty="0"/>
              <a:t>If acceleration of a body executing periodic motion acts along a fixed point in its path of motion in a such a way that its magnitude from that point is proportional to its displacement, then the motion of the body is called </a:t>
            </a:r>
            <a:r>
              <a:rPr lang="en-IN" dirty="0">
                <a:solidFill>
                  <a:srgbClr val="FF0000"/>
                </a:solidFill>
              </a:rPr>
              <a:t>Simple Harmonic Motion.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2675BF-986D-4749-BB76-B60F8AE1C0B8}"/>
              </a:ext>
            </a:extLst>
          </p:cNvPr>
          <p:cNvSpPr/>
          <p:nvPr/>
        </p:nvSpPr>
        <p:spPr>
          <a:xfrm>
            <a:off x="407846" y="2659339"/>
            <a:ext cx="3169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Time Period </a:t>
            </a:r>
            <a:r>
              <a:rPr lang="en-IN" dirty="0">
                <a:highlight>
                  <a:srgbClr val="FFFF00"/>
                </a:highlight>
              </a:rPr>
              <a:t>T = 𝟏 /𝒇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FDE50E-9905-4C34-950F-D58985316789}"/>
              </a:ext>
            </a:extLst>
          </p:cNvPr>
          <p:cNvSpPr/>
          <p:nvPr/>
        </p:nvSpPr>
        <p:spPr>
          <a:xfrm>
            <a:off x="407846" y="3059668"/>
            <a:ext cx="1723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Frequency</a:t>
            </a:r>
            <a:r>
              <a:rPr lang="en-IN" dirty="0">
                <a:highlight>
                  <a:srgbClr val="FFFF00"/>
                </a:highlight>
              </a:rPr>
              <a:t> f=1/T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0A9F8A-2B03-4321-AE76-2F7697979786}"/>
              </a:ext>
            </a:extLst>
          </p:cNvPr>
          <p:cNvSpPr/>
          <p:nvPr/>
        </p:nvSpPr>
        <p:spPr>
          <a:xfrm>
            <a:off x="4338754" y="2673242"/>
            <a:ext cx="2595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Angular Frequency</a:t>
            </a:r>
            <a:r>
              <a:rPr lang="en-IN" dirty="0">
                <a:highlight>
                  <a:srgbClr val="FFFF00"/>
                </a:highlight>
              </a:rPr>
              <a:t> </a:t>
            </a:r>
            <a:r>
              <a:rPr lang="el-GR" dirty="0">
                <a:highlight>
                  <a:srgbClr val="FFFF00"/>
                </a:highlight>
              </a:rPr>
              <a:t>ω</a:t>
            </a:r>
            <a:r>
              <a:rPr lang="en-IN" dirty="0">
                <a:highlight>
                  <a:srgbClr val="FFFF00"/>
                </a:highlight>
              </a:rPr>
              <a:t>=</a:t>
            </a:r>
            <a:r>
              <a:rPr lang="el-GR" dirty="0">
                <a:highlight>
                  <a:srgbClr val="FFFF00"/>
                </a:highlight>
              </a:rPr>
              <a:t>2π</a:t>
            </a:r>
            <a:r>
              <a:rPr lang="en-IN" dirty="0">
                <a:highlight>
                  <a:srgbClr val="FFFF00"/>
                </a:highlight>
              </a:rPr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6D780D-4EA4-426A-8EE2-9558445316FB}"/>
                  </a:ext>
                </a:extLst>
              </p:cNvPr>
              <p:cNvSpPr txBox="1"/>
              <p:nvPr/>
            </p:nvSpPr>
            <p:spPr>
              <a:xfrm>
                <a:off x="7058567" y="2425968"/>
                <a:ext cx="889026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dirty="0" smtClean="0">
                          <a:highlight>
                            <a:srgbClr val="FFFF00"/>
                          </a:highlight>
                        </a:rPr>
                        <m:t>ω</m:t>
                      </m:r>
                      <m:r>
                        <a:rPr lang="en-IN" b="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IN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IN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IN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6D780D-4EA4-426A-8EE2-955844531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567" y="2425968"/>
                <a:ext cx="889026" cy="818366"/>
              </a:xfrm>
              <a:prstGeom prst="rect">
                <a:avLst/>
              </a:prstGeom>
              <a:blipFill>
                <a:blip r:embed="rId2"/>
                <a:stretch>
                  <a:fillRect t="-7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095AEBC8-6CCB-4553-9B66-CE79C28A87A1}"/>
              </a:ext>
            </a:extLst>
          </p:cNvPr>
          <p:cNvSpPr/>
          <p:nvPr/>
        </p:nvSpPr>
        <p:spPr>
          <a:xfrm>
            <a:off x="3290160" y="3253188"/>
            <a:ext cx="2629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spring constant </a:t>
            </a:r>
            <a:r>
              <a:rPr lang="en-IN" dirty="0">
                <a:highlight>
                  <a:srgbClr val="FFFF00"/>
                </a:highlight>
              </a:rPr>
              <a:t>k = m </a:t>
            </a:r>
            <a:r>
              <a:rPr lang="el-GR" dirty="0">
                <a:highlight>
                  <a:srgbClr val="FFFF00"/>
                </a:highlight>
              </a:rPr>
              <a:t>ω</a:t>
            </a:r>
            <a:r>
              <a:rPr lang="en-IN" dirty="0">
                <a:highlight>
                  <a:srgbClr val="FFFF00"/>
                </a:highlight>
              </a:rPr>
              <a:t>^</a:t>
            </a:r>
            <a:r>
              <a:rPr lang="el-GR" dirty="0">
                <a:highlight>
                  <a:srgbClr val="FFFF00"/>
                </a:highlight>
              </a:rPr>
              <a:t>2</a:t>
            </a:r>
            <a:endParaRPr lang="en-IN" dirty="0">
              <a:highlight>
                <a:srgbClr val="FFFF00"/>
              </a:highligh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B56985-7891-470F-B6C2-7CB984715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472" y="2600733"/>
            <a:ext cx="13716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598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685AA53-407A-47F5-9811-3ACB50EF7FE6}"/>
              </a:ext>
            </a:extLst>
          </p:cNvPr>
          <p:cNvSpPr/>
          <p:nvPr/>
        </p:nvSpPr>
        <p:spPr>
          <a:xfrm>
            <a:off x="352927" y="127301"/>
            <a:ext cx="11983452" cy="530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105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IN" sz="105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N" b="1" u="sng" dirty="0">
                <a:solidFill>
                  <a:srgbClr val="FF0000"/>
                </a:solidFill>
                <a:latin typeface="Arial" panose="020B0604020202020204" pitchFamily="34" charset="0"/>
              </a:rPr>
              <a:t>Wave front: </a:t>
            </a:r>
            <a:r>
              <a:rPr lang="en-IN" dirty="0">
                <a:solidFill>
                  <a:srgbClr val="00AF50"/>
                </a:solidFill>
                <a:latin typeface="Arial" panose="020B0604020202020204" pitchFamily="34" charset="0"/>
              </a:rPr>
              <a:t>The wave front of a time-varying field is the set of </a:t>
            </a:r>
            <a:r>
              <a:rPr lang="en-IN" dirty="0">
                <a:solidFill>
                  <a:srgbClr val="FF0000"/>
                </a:solidFill>
                <a:latin typeface="Arial" panose="020B0604020202020204" pitchFamily="34" charset="0"/>
              </a:rPr>
              <a:t>all points where the wave has the same phase</a:t>
            </a:r>
            <a:r>
              <a:rPr lang="en-IN" dirty="0">
                <a:solidFill>
                  <a:srgbClr val="00AF50"/>
                </a:solidFill>
                <a:latin typeface="Arial" panose="020B0604020202020204" pitchFamily="34" charset="0"/>
              </a:rPr>
              <a:t>.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3AE206-7897-4BDA-8FC6-2DB5FD87712A}"/>
              </a:ext>
            </a:extLst>
          </p:cNvPr>
          <p:cNvSpPr/>
          <p:nvPr/>
        </p:nvSpPr>
        <p:spPr>
          <a:xfrm>
            <a:off x="352927" y="873295"/>
            <a:ext cx="117267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AFEF"/>
                </a:solidFill>
                <a:latin typeface="Arial" panose="020B0604020202020204" pitchFamily="34" charset="0"/>
              </a:rPr>
              <a:t>Huygens’ wave theory is based on a geometrical construction that allows us to tell where a given wave front will be at any time in the future if we know its present position. </a:t>
            </a:r>
            <a:r>
              <a:rPr lang="en-IN" b="1" u="sng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Huygens’ principle </a:t>
            </a:r>
            <a:r>
              <a:rPr lang="en-IN" dirty="0">
                <a:solidFill>
                  <a:srgbClr val="00AFEF"/>
                </a:solidFill>
                <a:latin typeface="Arial" panose="020B0604020202020204" pitchFamily="34" charset="0"/>
              </a:rPr>
              <a:t>is:</a:t>
            </a:r>
          </a:p>
          <a:p>
            <a:endParaRPr lang="en-IN" dirty="0"/>
          </a:p>
          <a:p>
            <a:r>
              <a:rPr lang="en-IN" dirty="0">
                <a:highlight>
                  <a:srgbClr val="FFFF00"/>
                </a:highlight>
              </a:rPr>
              <a:t>All points on a wave front serve as point sources of spherical secondary wavelets. After a time t the new position of the wave front will be that of a surface tangent to these secondary wavelets</a:t>
            </a:r>
            <a:r>
              <a:rPr lang="en-IN" dirty="0"/>
              <a:t>.</a:t>
            </a:r>
            <a:endParaRPr lang="en-IN" dirty="0">
              <a:solidFill>
                <a:srgbClr val="00AFEF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E9F7A4-0982-43DF-8D64-B6586649D3DD}"/>
              </a:ext>
            </a:extLst>
          </p:cNvPr>
          <p:cNvSpPr/>
          <p:nvPr/>
        </p:nvSpPr>
        <p:spPr>
          <a:xfrm>
            <a:off x="352926" y="2565702"/>
            <a:ext cx="117267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YOUNG’S INTERFERENCE EXPERIMENT</a:t>
            </a:r>
            <a:r>
              <a:rPr lang="en-IN" dirty="0"/>
              <a:t>:</a:t>
            </a:r>
          </a:p>
          <a:p>
            <a:r>
              <a:rPr lang="en-IN" dirty="0"/>
              <a:t>To form Interference, the incident light satisfy </a:t>
            </a:r>
            <a:r>
              <a:rPr lang="en-IN" dirty="0">
                <a:highlight>
                  <a:srgbClr val="FFFF00"/>
                </a:highlight>
              </a:rPr>
              <a:t>two conditions</a:t>
            </a:r>
            <a:r>
              <a:rPr lang="en-IN" dirty="0"/>
              <a:t>:</a:t>
            </a:r>
          </a:p>
          <a:p>
            <a:r>
              <a:rPr lang="en-IN" dirty="0"/>
              <a:t>(1</a:t>
            </a:r>
            <a:r>
              <a:rPr lang="en-IN" dirty="0">
                <a:highlight>
                  <a:srgbClr val="FFFF00"/>
                </a:highlight>
              </a:rPr>
              <a:t>) Monochromatic source: </a:t>
            </a:r>
            <a:r>
              <a:rPr lang="en-IN" dirty="0"/>
              <a:t>Light consists of one colour or one wavelength.</a:t>
            </a:r>
          </a:p>
          <a:p>
            <a:r>
              <a:rPr lang="en-IN" dirty="0"/>
              <a:t>(2) </a:t>
            </a:r>
            <a:r>
              <a:rPr lang="en-IN" dirty="0">
                <a:highlight>
                  <a:srgbClr val="FFFF00"/>
                </a:highlight>
              </a:rPr>
              <a:t>Coherent source</a:t>
            </a:r>
            <a:r>
              <a:rPr lang="en-IN" dirty="0"/>
              <a:t>: Plane waves from the monochromatic source maintain a </a:t>
            </a:r>
            <a:r>
              <a:rPr lang="en-IN" dirty="0">
                <a:highlight>
                  <a:srgbClr val="FFFF00"/>
                </a:highlight>
              </a:rPr>
              <a:t>constant phase relation</a:t>
            </a:r>
            <a:r>
              <a:rPr lang="en-IN" dirty="0"/>
              <a:t>. If two waves are out of phase, this phase difference must not change with time.</a:t>
            </a:r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B90B03-73F5-4784-AE4B-276A27CAE831}"/>
              </a:ext>
            </a:extLst>
          </p:cNvPr>
          <p:cNvSpPr/>
          <p:nvPr/>
        </p:nvSpPr>
        <p:spPr>
          <a:xfrm>
            <a:off x="352926" y="4054570"/>
            <a:ext cx="6096000" cy="53091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sz="1050" dirty="0">
              <a:solidFill>
                <a:srgbClr val="000000"/>
              </a:solidFill>
              <a:latin typeface="Cambria Math" panose="02040503050406030204" pitchFamily="18" charset="0"/>
            </a:endParaRPr>
          </a:p>
          <a:p>
            <a:r>
              <a:rPr lang="en-IN" dirty="0">
                <a:solidFill>
                  <a:srgbClr val="6F2F9F"/>
                </a:solidFill>
                <a:latin typeface="Cambria Math" panose="02040503050406030204" pitchFamily="18" charset="0"/>
              </a:rPr>
              <a:t>Path length difference , </a:t>
            </a:r>
            <a:r>
              <a:rPr lang="el-GR" dirty="0">
                <a:solidFill>
                  <a:srgbClr val="6F2F9F"/>
                </a:solidFill>
                <a:latin typeface="Cambria Math" panose="02040503050406030204" pitchFamily="18" charset="0"/>
              </a:rPr>
              <a:t>Δ</a:t>
            </a:r>
            <a:r>
              <a:rPr lang="en-IN" dirty="0">
                <a:solidFill>
                  <a:srgbClr val="6F2F9F"/>
                </a:solidFill>
                <a:latin typeface="Arial" panose="020B0604020202020204" pitchFamily="34" charset="0"/>
              </a:rPr>
              <a:t>L = d sin</a:t>
            </a:r>
            <a:r>
              <a:rPr lang="el-GR" dirty="0">
                <a:solidFill>
                  <a:srgbClr val="6F2F9F"/>
                </a:solidFill>
                <a:latin typeface="Cambria Math" panose="02040503050406030204" pitchFamily="18" charset="0"/>
              </a:rPr>
              <a:t>θ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FA2A5B-C40C-4196-BF15-F1E6F08F1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26" y="4775333"/>
            <a:ext cx="5219700" cy="342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CE9567-ED54-4100-A5CE-5186B2C78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25" y="5308081"/>
            <a:ext cx="6037603" cy="5008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2593C2-3D9B-4917-A266-57A6C85A96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5583" y="4200344"/>
            <a:ext cx="2019300" cy="5048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34F33D7-33DC-4BF0-B611-6A6C6EF3BE44}"/>
              </a:ext>
            </a:extLst>
          </p:cNvPr>
          <p:cNvSpPr txBox="1"/>
          <p:nvPr/>
        </p:nvSpPr>
        <p:spPr>
          <a:xfrm>
            <a:off x="6448926" y="4268091"/>
            <a:ext cx="2536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Distance between fringes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4D585A8-5BD2-4A8E-8363-8277EB37CDA1}"/>
                  </a:ext>
                </a:extLst>
              </p:cNvPr>
              <p:cNvSpPr/>
              <p:nvPr/>
            </p:nvSpPr>
            <p:spPr>
              <a:xfrm>
                <a:off x="7717254" y="4772916"/>
                <a:ext cx="4331186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dirty="0"/>
                  <a:t>d is the distance between slit separation.</a:t>
                </a:r>
              </a:p>
              <a:p>
                <a:r>
                  <a:rPr lang="en-IN" dirty="0"/>
                  <a:t>L is the distance between the slit and screen</a:t>
                </a:r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 is the wavelength of light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4D585A8-5BD2-4A8E-8363-8277EB37CD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254" y="4772916"/>
                <a:ext cx="4331186" cy="923330"/>
              </a:xfrm>
              <a:prstGeom prst="rect">
                <a:avLst/>
              </a:prstGeom>
              <a:blipFill>
                <a:blip r:embed="rId5"/>
                <a:stretch>
                  <a:fillRect l="-1268" t="-3974" r="-423" b="-99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6712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4DBE5F-6241-4DF3-B972-370AFA3B8052}"/>
              </a:ext>
            </a:extLst>
          </p:cNvPr>
          <p:cNvSpPr/>
          <p:nvPr/>
        </p:nvSpPr>
        <p:spPr>
          <a:xfrm>
            <a:off x="240631" y="173322"/>
            <a:ext cx="11438022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u="sng" dirty="0">
                <a:solidFill>
                  <a:srgbClr val="FF0000"/>
                </a:solidFill>
              </a:rPr>
              <a:t>Incoherent Sources:</a:t>
            </a:r>
          </a:p>
          <a:p>
            <a:r>
              <a:rPr lang="en-IN" dirty="0"/>
              <a:t>If the phase difference between the waves emitted by the sources varies randomly then the sources are called incoherent sources.</a:t>
            </a:r>
          </a:p>
          <a:p>
            <a:endParaRPr lang="en-IN" dirty="0"/>
          </a:p>
          <a:p>
            <a:r>
              <a:rPr lang="en-IN" sz="2000" b="1" u="sng" dirty="0">
                <a:solidFill>
                  <a:srgbClr val="FF0000"/>
                </a:solidFill>
              </a:rPr>
              <a:t>Coherent Sources:</a:t>
            </a:r>
          </a:p>
          <a:p>
            <a:r>
              <a:rPr lang="en-IN" dirty="0"/>
              <a:t>If the phase difference between the waves emitted by the sources remains constant then the sources are called coherent sources.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30C31C-3BAF-4FB8-A0B4-B1D82B227E78}"/>
              </a:ext>
            </a:extLst>
          </p:cNvPr>
          <p:cNvSpPr/>
          <p:nvPr/>
        </p:nvSpPr>
        <p:spPr>
          <a:xfrm>
            <a:off x="240631" y="235185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i="1" dirty="0">
                <a:solidFill>
                  <a:srgbClr val="FF0000"/>
                </a:solidFill>
                <a:latin typeface="Arial" panose="020B0604020202020204" pitchFamily="34" charset="0"/>
              </a:rPr>
              <a:t>Intensity in Double-Slit Interference:</a:t>
            </a:r>
            <a:endParaRPr lang="en-IN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509940-294C-4A3C-8546-1305D1400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55" y="2868126"/>
            <a:ext cx="2095500" cy="371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0152FF-C73C-4496-BAE7-32302E48A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5454" y="2868126"/>
            <a:ext cx="2771775" cy="390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134F11-5003-4F42-897A-FAE63AEC3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631" y="3370158"/>
            <a:ext cx="5057775" cy="276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C816D4-45BD-40A5-A087-06A2E5B2BC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631" y="3856574"/>
            <a:ext cx="4800600" cy="266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A8D29B-77E3-4223-969D-96E6E318FA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631" y="4333465"/>
            <a:ext cx="3276600" cy="285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B2D57F-7A41-4600-ACA4-23D66BBCCC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6631" y="2855831"/>
            <a:ext cx="2171700" cy="6381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A0B9E71-9985-42A9-A160-613F23DBDF8D}"/>
              </a:ext>
            </a:extLst>
          </p:cNvPr>
          <p:cNvSpPr/>
          <p:nvPr/>
        </p:nvSpPr>
        <p:spPr>
          <a:xfrm>
            <a:off x="147941" y="4831510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</a:rPr>
              <a:t>the phase difference,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6F8AF7-27CA-41CE-B591-3DEA81E858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80773" y="4673276"/>
            <a:ext cx="2171700" cy="6858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C0F733C-5E40-42DE-90FA-2B10548BFA41}"/>
              </a:ext>
            </a:extLst>
          </p:cNvPr>
          <p:cNvSpPr/>
          <p:nvPr/>
        </p:nvSpPr>
        <p:spPr>
          <a:xfrm>
            <a:off x="6787570" y="3871712"/>
            <a:ext cx="271099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</a:rPr>
              <a:t>Condition for Intensity </a:t>
            </a:r>
          </a:p>
          <a:p>
            <a:endParaRPr lang="en-IN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</a:rPr>
              <a:t>Maxima </a:t>
            </a:r>
          </a:p>
          <a:p>
            <a:endParaRPr lang="en-IN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</a:rPr>
              <a:t>Minima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D316D62-9B24-4E4A-A8CD-AECB297E4B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01477" y="4333465"/>
            <a:ext cx="1809750" cy="4000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1A357D-050D-4820-B8A0-FEA21FD871D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01477" y="4828555"/>
            <a:ext cx="2447925" cy="7334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A1E16AE-2036-42D7-9BD5-8A60A3853D1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7941" y="5566426"/>
            <a:ext cx="5286375" cy="6000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D5F9041-9F16-48D4-839E-20346583E33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03534" y="5557969"/>
            <a:ext cx="1228725" cy="85725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D26D627-8CC7-4DF6-A0D1-8CFEF090AD4E}"/>
              </a:ext>
            </a:extLst>
          </p:cNvPr>
          <p:cNvSpPr/>
          <p:nvPr/>
        </p:nvSpPr>
        <p:spPr>
          <a:xfrm>
            <a:off x="5959642" y="6439482"/>
            <a:ext cx="1396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i="1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I= </a:t>
            </a:r>
            <a:r>
              <a:rPr lang="en-IN" b="1" i="1" dirty="0">
                <a:solidFill>
                  <a:srgbClr val="FF0000"/>
                </a:solidFill>
                <a:latin typeface="Arial" panose="020B0604020202020204" pitchFamily="34" charset="0"/>
              </a:rPr>
              <a:t>Intensity</a:t>
            </a:r>
            <a:endParaRPr lang="en-I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75CCA65-97A0-453F-88D3-3179A28A503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22481" y="5811965"/>
            <a:ext cx="17907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635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173A4D-8D9A-4C47-9885-129F6D951259}"/>
              </a:ext>
            </a:extLst>
          </p:cNvPr>
          <p:cNvSpPr/>
          <p:nvPr/>
        </p:nvSpPr>
        <p:spPr>
          <a:xfrm>
            <a:off x="229957" y="244461"/>
            <a:ext cx="58768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  <a:latin typeface="Arial" panose="020B0604020202020204" pitchFamily="34" charset="0"/>
              </a:rPr>
              <a:t>Intensity in Double-Slit Interference </a:t>
            </a:r>
            <a:r>
              <a:rPr lang="en-IN" sz="2000" dirty="0"/>
              <a:t>without phasor.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F45D5D-820A-44F3-9379-208243437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57" y="801854"/>
            <a:ext cx="3486150" cy="409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27789F-6F17-4D4D-A8E9-6E3C0536D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583" y="782804"/>
            <a:ext cx="5172075" cy="857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AB4207-32F7-48D3-9A59-45F0D3F21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957" y="1300533"/>
            <a:ext cx="2466975" cy="552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1DFA4C-BC7E-4A8E-AA3D-EBA33D6B1D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9583" y="2024561"/>
            <a:ext cx="1057275" cy="3905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B864DDB-ED8E-461E-875D-07301FD47AE5}"/>
              </a:ext>
            </a:extLst>
          </p:cNvPr>
          <p:cNvSpPr/>
          <p:nvPr/>
        </p:nvSpPr>
        <p:spPr>
          <a:xfrm>
            <a:off x="229957" y="2035158"/>
            <a:ext cx="54649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Corbel" panose="020B0503020204020204" pitchFamily="34" charset="0"/>
              </a:rPr>
              <a:t>intensity I that is proportional to </a:t>
            </a:r>
            <a:r>
              <a:rPr lang="en-IN" dirty="0">
                <a:latin typeface="Cambria Math" panose="02040503050406030204" pitchFamily="18" charset="0"/>
              </a:rPr>
              <a:t>𝐸^2, </a:t>
            </a:r>
            <a:r>
              <a:rPr lang="en-IN" dirty="0">
                <a:latin typeface="Corbel" panose="020B0503020204020204" pitchFamily="34" charset="0"/>
              </a:rPr>
              <a:t>intensity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1AA975-C38B-4ABD-9DC0-2CCC7B0E35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4557" y="2024561"/>
            <a:ext cx="1762125" cy="5905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A7A841D-C761-41B3-886A-0E293F3251AE}"/>
              </a:ext>
            </a:extLst>
          </p:cNvPr>
          <p:cNvSpPr/>
          <p:nvPr/>
        </p:nvSpPr>
        <p:spPr>
          <a:xfrm>
            <a:off x="229957" y="2851476"/>
            <a:ext cx="2076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Cambria Math" panose="02040503050406030204" pitchFamily="18" charset="0"/>
              </a:rPr>
              <a:t>Phase difference 𝜑: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3AF4CB-FDAF-4964-AB28-9648433935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6359" y="2780544"/>
            <a:ext cx="15430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442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1E3C8C-E5D2-49A3-A1C4-46734BF2F220}"/>
              </a:ext>
            </a:extLst>
          </p:cNvPr>
          <p:cNvSpPr/>
          <p:nvPr/>
        </p:nvSpPr>
        <p:spPr>
          <a:xfrm>
            <a:off x="192506" y="137465"/>
            <a:ext cx="8598568" cy="530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105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IN" sz="105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N" b="1">
                <a:solidFill>
                  <a:srgbClr val="000000"/>
                </a:solidFill>
                <a:latin typeface="Arial" panose="020B0604020202020204" pitchFamily="34" charset="0"/>
              </a:rPr>
              <a:t>General Equation of Diffraction </a:t>
            </a:r>
            <a:r>
              <a:rPr lang="en-IN" b="1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Minima by a Single-Slit: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C15E16-581C-413A-B932-40CD08E0C61F}"/>
              </a:ext>
            </a:extLst>
          </p:cNvPr>
          <p:cNvSpPr/>
          <p:nvPr/>
        </p:nvSpPr>
        <p:spPr>
          <a:xfrm>
            <a:off x="192506" y="1046565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</a:rPr>
              <a:t>For the first minima,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74C18F-ADAC-44B1-BDD9-8765C83FE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728" y="1018673"/>
            <a:ext cx="2020902" cy="5309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4CE6B3E-3F12-4C56-A486-A5CC6CCDA079}"/>
              </a:ext>
            </a:extLst>
          </p:cNvPr>
          <p:cNvSpPr/>
          <p:nvPr/>
        </p:nvSpPr>
        <p:spPr>
          <a:xfrm>
            <a:off x="5903494" y="67723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Width of the slit = a</a:t>
            </a:r>
          </a:p>
          <a:p>
            <a:r>
              <a:rPr lang="en-IN" dirty="0"/>
              <a:t>𝝀 = </a:t>
            </a:r>
            <a:r>
              <a:rPr lang="en-IN" b="1" dirty="0"/>
              <a:t>wavelength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00D8E5-D1E9-485C-8672-D531A7AA936C}"/>
              </a:ext>
            </a:extLst>
          </p:cNvPr>
          <p:cNvSpPr/>
          <p:nvPr/>
        </p:nvSpPr>
        <p:spPr>
          <a:xfrm>
            <a:off x="192506" y="1743107"/>
            <a:ext cx="96295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</a:rPr>
              <a:t>The general equation of diffraction Minima is, </a:t>
            </a:r>
            <a:r>
              <a:rPr lang="en-IN" sz="2000" dirty="0">
                <a:highlight>
                  <a:srgbClr val="FFFF00"/>
                </a:highlight>
              </a:rPr>
              <a:t>𝒂 𝒔𝒊𝒏 𝜽 = 𝒎𝝀 	</a:t>
            </a:r>
            <a:r>
              <a:rPr lang="en-IN" dirty="0">
                <a:highlight>
                  <a:srgbClr val="FFFF00"/>
                </a:highlight>
              </a:rPr>
              <a:t> [ 𝒎 = 𝟏, 𝟐, 𝟑 … … … ] </a:t>
            </a:r>
          </a:p>
        </p:txBody>
      </p:sp>
    </p:spTree>
    <p:extLst>
      <p:ext uri="{BB962C8B-B14F-4D97-AF65-F5344CB8AC3E}">
        <p14:creationId xmlns:p14="http://schemas.microsoft.com/office/powerpoint/2010/main" val="2768260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3B43AF-61CC-473F-BEAA-20BB717E8CA3}"/>
              </a:ext>
            </a:extLst>
          </p:cNvPr>
          <p:cNvSpPr/>
          <p:nvPr/>
        </p:nvSpPr>
        <p:spPr>
          <a:xfrm>
            <a:off x="275900" y="356755"/>
            <a:ext cx="123973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u="sng" dirty="0">
                <a:solidFill>
                  <a:srgbClr val="FF0000"/>
                </a:solidFill>
              </a:rPr>
              <a:t>ENERGY IN SIMPLE HARMONIC MOTION</a:t>
            </a:r>
          </a:p>
          <a:p>
            <a:r>
              <a:rPr lang="en-IN" sz="2000" dirty="0"/>
              <a:t>Mechanical Energy = Kinetic Energy + Potential Energy = constant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F38D7F-1F22-4312-95C2-087CC8909988}"/>
              </a:ext>
            </a:extLst>
          </p:cNvPr>
          <p:cNvSpPr/>
          <p:nvPr/>
        </p:nvSpPr>
        <p:spPr>
          <a:xfrm>
            <a:off x="275900" y="1171657"/>
            <a:ext cx="4151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Potential Energy (elastic potential energy)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2003A9-ADFC-401C-9AB1-B9A85588ADA4}"/>
              </a:ext>
            </a:extLst>
          </p:cNvPr>
          <p:cNvSpPr/>
          <p:nvPr/>
        </p:nvSpPr>
        <p:spPr>
          <a:xfrm>
            <a:off x="275900" y="1896797"/>
            <a:ext cx="1514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Kinetic Energy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1524D1-5A7E-4563-B029-EA587495F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678" y="1064641"/>
            <a:ext cx="4524375" cy="695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71010D-7F21-46FC-B093-BD6245EFD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863" y="1896797"/>
            <a:ext cx="1295400" cy="428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2BFA85-2FD8-41BC-B7F5-81170919A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931" y="1866982"/>
            <a:ext cx="2914650" cy="6762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24DD55B-1AAF-472C-8135-44456973F767}"/>
              </a:ext>
            </a:extLst>
          </p:cNvPr>
          <p:cNvSpPr/>
          <p:nvPr/>
        </p:nvSpPr>
        <p:spPr>
          <a:xfrm>
            <a:off x="344797" y="2811197"/>
            <a:ext cx="2007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Mechanical Energy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5360A7-3664-4089-A5CD-991129D865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1821" y="2667148"/>
            <a:ext cx="1787298" cy="6762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7DA4DB-433E-4200-8BFE-D48D0F858C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0953" y="1843169"/>
            <a:ext cx="1866399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859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08B0FB-DF82-4B24-B725-A9438FAE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774" y="3292138"/>
            <a:ext cx="3114675" cy="4000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6193654-DDD6-4B35-84A8-0112CD482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916" y="2575942"/>
            <a:ext cx="2943225" cy="4762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81AF6A-C42A-4F6B-A30D-B3D7D19B60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016" y="1858833"/>
            <a:ext cx="2905125" cy="4762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3922BCC-5F0E-4BE3-B8AD-BC4270DDC472}"/>
              </a:ext>
            </a:extLst>
          </p:cNvPr>
          <p:cNvSpPr/>
          <p:nvPr/>
        </p:nvSpPr>
        <p:spPr>
          <a:xfrm>
            <a:off x="239378" y="257268"/>
            <a:ext cx="116799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u="sng" dirty="0">
                <a:solidFill>
                  <a:srgbClr val="FF0000"/>
                </a:solidFill>
              </a:rPr>
              <a:t>Simple Harmonic Motion and Uniform Circular Motion:</a:t>
            </a:r>
          </a:p>
          <a:p>
            <a:r>
              <a:rPr lang="en-IN" sz="2400" dirty="0"/>
              <a:t>Simple harmonic motion is the projection of uniform circular motion on a diameter of the circle in which the circular motion occurs.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E11E59-EDEF-4446-927A-43066C28E5C7}"/>
              </a:ext>
            </a:extLst>
          </p:cNvPr>
          <p:cNvSpPr/>
          <p:nvPr/>
        </p:nvSpPr>
        <p:spPr>
          <a:xfrm>
            <a:off x="239378" y="1858833"/>
            <a:ext cx="936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Position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E26628-C3C8-4CE9-A4A9-6C49E0FCF01C}"/>
              </a:ext>
            </a:extLst>
          </p:cNvPr>
          <p:cNvSpPr/>
          <p:nvPr/>
        </p:nvSpPr>
        <p:spPr>
          <a:xfrm>
            <a:off x="239378" y="2629401"/>
            <a:ext cx="926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Velocity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BD1B4D-C0A0-44B9-BA0C-8FA416249777}"/>
              </a:ext>
            </a:extLst>
          </p:cNvPr>
          <p:cNvSpPr/>
          <p:nvPr/>
        </p:nvSpPr>
        <p:spPr>
          <a:xfrm>
            <a:off x="239378" y="3292138"/>
            <a:ext cx="1354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Acceleration</a:t>
            </a:r>
          </a:p>
        </p:txBody>
      </p:sp>
    </p:spTree>
    <p:extLst>
      <p:ext uri="{BB962C8B-B14F-4D97-AF65-F5344CB8AC3E}">
        <p14:creationId xmlns:p14="http://schemas.microsoft.com/office/powerpoint/2010/main" val="3478232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035A45-2600-422D-B488-17B7542A190B}"/>
              </a:ext>
            </a:extLst>
          </p:cNvPr>
          <p:cNvSpPr/>
          <p:nvPr/>
        </p:nvSpPr>
        <p:spPr>
          <a:xfrm>
            <a:off x="240962" y="324671"/>
            <a:ext cx="103716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u="sng" dirty="0">
                <a:solidFill>
                  <a:srgbClr val="FF0000"/>
                </a:solidFill>
              </a:rPr>
              <a:t>Damped Simple Harmonic Motion </a:t>
            </a:r>
          </a:p>
          <a:p>
            <a:r>
              <a:rPr lang="en-IN" dirty="0"/>
              <a:t>When the motion of an oscillator reduces due to an external force, the oscillator and its motion are </a:t>
            </a:r>
            <a:r>
              <a:rPr lang="en-IN" b="1" dirty="0"/>
              <a:t>damped</a:t>
            </a:r>
            <a:r>
              <a:rPr lang="en-IN" dirty="0"/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6E07F5-AC5F-4BD7-91DB-4E627244C826}"/>
              </a:ext>
            </a:extLst>
          </p:cNvPr>
          <p:cNvSpPr/>
          <p:nvPr/>
        </p:nvSpPr>
        <p:spPr>
          <a:xfrm>
            <a:off x="240962" y="1287197"/>
            <a:ext cx="3073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Damped 𝑚𝑒𝑐ℎ𝑎𝑛𝑖𝑐𝑎𝑙 𝑒𝑛𝑒𝑟𝑔𝑦: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7F73DA-7E6C-4D3D-9768-0F15E3FEE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1656529"/>
            <a:ext cx="5857875" cy="5810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B55613-2578-4935-8C9B-1954EDB1DDC5}"/>
              </a:ext>
            </a:extLst>
          </p:cNvPr>
          <p:cNvSpPr/>
          <p:nvPr/>
        </p:nvSpPr>
        <p:spPr>
          <a:xfrm>
            <a:off x="325728" y="2553749"/>
            <a:ext cx="5101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𝑇ℎ𝑒 𝑚𝑒𝑐ℎ𝑎𝑛𝑖𝑐𝑎𝑙 𝑒𝑛𝑒𝑟𝑔𝑦 𝑓𝑜𝑟 𝑎 𝑑𝑎𝑚𝑝𝑒𝑑 𝑜𝑠𝑐𝑖𝑙𝑙𝑎𝑡𝑜r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C65749-54EF-44C4-9CEB-B0D4AE25E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804" y="2371702"/>
            <a:ext cx="2305050" cy="7334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82E1D6-5818-4AB6-8A38-C7DF10DC8024}"/>
              </a:ext>
            </a:extLst>
          </p:cNvPr>
          <p:cNvSpPr/>
          <p:nvPr/>
        </p:nvSpPr>
        <p:spPr>
          <a:xfrm>
            <a:off x="7731854" y="1630027"/>
            <a:ext cx="2325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Unit Damping  </a:t>
            </a:r>
            <a:r>
              <a:rPr lang="en-IN" dirty="0">
                <a:highlight>
                  <a:srgbClr val="FFFF00"/>
                </a:highlight>
              </a:rPr>
              <a:t>b = kg/s</a:t>
            </a:r>
          </a:p>
        </p:txBody>
      </p:sp>
    </p:spTree>
    <p:extLst>
      <p:ext uri="{BB962C8B-B14F-4D97-AF65-F5344CB8AC3E}">
        <p14:creationId xmlns:p14="http://schemas.microsoft.com/office/powerpoint/2010/main" val="3074129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16561F-7DF5-4EA3-9010-026E76DB41A3}"/>
              </a:ext>
            </a:extLst>
          </p:cNvPr>
          <p:cNvSpPr/>
          <p:nvPr/>
        </p:nvSpPr>
        <p:spPr>
          <a:xfrm>
            <a:off x="256674" y="394719"/>
            <a:ext cx="11341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>
                <a:solidFill>
                  <a:srgbClr val="FF0000"/>
                </a:solidFill>
              </a:rPr>
              <a:t>Transverse wave: </a:t>
            </a:r>
            <a:r>
              <a:rPr lang="en-IN" dirty="0"/>
              <a:t>Vibration of particles of the string perpendicular to the velocity of the propagation of wave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96117C-E7FB-4F68-AB7A-96BB8EC8CC40}"/>
              </a:ext>
            </a:extLst>
          </p:cNvPr>
          <p:cNvSpPr/>
          <p:nvPr/>
        </p:nvSpPr>
        <p:spPr>
          <a:xfrm>
            <a:off x="256673" y="1132656"/>
            <a:ext cx="104915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>
                <a:solidFill>
                  <a:srgbClr val="FF0000"/>
                </a:solidFill>
              </a:rPr>
              <a:t>Longitudinal wave: </a:t>
            </a:r>
            <a:r>
              <a:rPr lang="en-IN" dirty="0"/>
              <a:t>Vibration of the particle of air parallel to velocity of the propagation of wave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B157BF-9EE0-4F01-9BEA-B9E37CA772A8}"/>
              </a:ext>
            </a:extLst>
          </p:cNvPr>
          <p:cNvSpPr/>
          <p:nvPr/>
        </p:nvSpPr>
        <p:spPr>
          <a:xfrm>
            <a:off x="483449" y="1885347"/>
            <a:ext cx="2073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Sinusoidal Function: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C6D41E-3CE3-4FD1-AF44-003E048D3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411" y="1870593"/>
            <a:ext cx="4200525" cy="13144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F1F0142-6F33-4B92-A014-07115BFB61C6}"/>
              </a:ext>
            </a:extLst>
          </p:cNvPr>
          <p:cNvSpPr/>
          <p:nvPr/>
        </p:nvSpPr>
        <p:spPr>
          <a:xfrm>
            <a:off x="9655810" y="2200505"/>
            <a:ext cx="20527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/>
              <a:t>Wavelength= </a:t>
            </a:r>
            <a:r>
              <a:rPr lang="en-IN" sz="2400" dirty="0">
                <a:highlight>
                  <a:srgbClr val="FFFF00"/>
                </a:highlight>
              </a:rPr>
              <a:t>𝜆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E424CD-AB9A-45D7-8E24-DD3E878B0881}"/>
              </a:ext>
            </a:extLst>
          </p:cNvPr>
          <p:cNvSpPr/>
          <p:nvPr/>
        </p:nvSpPr>
        <p:spPr>
          <a:xfrm>
            <a:off x="256672" y="3257918"/>
            <a:ext cx="115824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A sine function begins to repeat itself when its angle (or argument) is increased by 𝑘𝜆 = 2𝜋 𝑟𝑎𝑑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74D166-F48F-4A7F-86DE-E9D31390A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61" y="3780791"/>
            <a:ext cx="4533900" cy="590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CF142E-52C1-4278-8F7E-B72A5CA04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946" y="4519166"/>
            <a:ext cx="3076575" cy="457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30A734-BB19-4F34-84B6-A875078DBE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5361" y="5255646"/>
            <a:ext cx="3333750" cy="6953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5BAD22E-42D8-4F24-9A48-2A67D3A03CCE}"/>
              </a:ext>
            </a:extLst>
          </p:cNvPr>
          <p:cNvSpPr/>
          <p:nvPr/>
        </p:nvSpPr>
        <p:spPr>
          <a:xfrm>
            <a:off x="256672" y="5418643"/>
            <a:ext cx="4919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moving in the positive direction of x, wave speed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9A35C2-2EA0-4DE9-ACCC-D174DB908B60}"/>
              </a:ext>
            </a:extLst>
          </p:cNvPr>
          <p:cNvSpPr/>
          <p:nvPr/>
        </p:nvSpPr>
        <p:spPr>
          <a:xfrm>
            <a:off x="3538323" y="4511947"/>
            <a:ext cx="4029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When wave moves positive direction of 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446EBB-33A8-4202-9B7C-054378E0D30E}"/>
              </a:ext>
            </a:extLst>
          </p:cNvPr>
          <p:cNvSpPr/>
          <p:nvPr/>
        </p:nvSpPr>
        <p:spPr>
          <a:xfrm>
            <a:off x="3538323" y="4940973"/>
            <a:ext cx="4214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When wave positive negative direction of x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AE070C0-CF6B-4195-91EB-F7683D98B3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461" y="4918362"/>
            <a:ext cx="29527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53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1BAB58-51D5-474C-AEBA-64136D160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45" y="244642"/>
            <a:ext cx="5915025" cy="914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8E44BE-8B1B-4C76-878F-F3768F2AE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245" y="2004762"/>
            <a:ext cx="7048500" cy="666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DBFE03-397B-4976-BAD5-AC4F0110D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0371" y="1008875"/>
            <a:ext cx="857250" cy="762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4E7C7F-4829-4848-9DED-4C3317684D0A}"/>
              </a:ext>
            </a:extLst>
          </p:cNvPr>
          <p:cNvSpPr/>
          <p:nvPr/>
        </p:nvSpPr>
        <p:spPr>
          <a:xfrm>
            <a:off x="395287" y="1159042"/>
            <a:ext cx="33572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u="sng" dirty="0">
                <a:solidFill>
                  <a:srgbClr val="FF0000"/>
                </a:solidFill>
              </a:rPr>
              <a:t>Radial restoring force: </a:t>
            </a:r>
            <a:r>
              <a:rPr lang="en-IN" sz="2400" dirty="0"/>
              <a:t>F=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CFA9D1-7AEA-4754-9E75-7C9C2EE924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9563" y="2004762"/>
            <a:ext cx="1076325" cy="638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592305-66A8-4C29-AE82-2C610923CA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8458" y="2671512"/>
            <a:ext cx="1362075" cy="4095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4E8CDE2-65E3-4318-B1A9-0F0EDA89E35D}"/>
              </a:ext>
            </a:extLst>
          </p:cNvPr>
          <p:cNvSpPr/>
          <p:nvPr/>
        </p:nvSpPr>
        <p:spPr>
          <a:xfrm>
            <a:off x="379245" y="3055567"/>
            <a:ext cx="2463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Centripetal acceleration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1EF5D1-336C-4F71-BA4C-02E7FD0E75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7645" y="2911620"/>
            <a:ext cx="1085850" cy="6572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2D0ADBD-EE56-4404-BAFF-6A947B7D95A3}"/>
              </a:ext>
            </a:extLst>
          </p:cNvPr>
          <p:cNvSpPr/>
          <p:nvPr/>
        </p:nvSpPr>
        <p:spPr>
          <a:xfrm>
            <a:off x="7427745" y="639543"/>
            <a:ext cx="3048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𝜇 = linear density of the string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C202A5-0D8B-4BF8-9727-AA257718AC35}"/>
              </a:ext>
            </a:extLst>
          </p:cNvPr>
          <p:cNvSpPr/>
          <p:nvPr/>
        </p:nvSpPr>
        <p:spPr>
          <a:xfrm>
            <a:off x="7427745" y="1016236"/>
            <a:ext cx="2369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τ </a:t>
            </a:r>
            <a:r>
              <a:rPr lang="en-IN" dirty="0"/>
              <a:t>= tension in the string</a:t>
            </a:r>
          </a:p>
        </p:txBody>
      </p:sp>
    </p:spTree>
    <p:extLst>
      <p:ext uri="{BB962C8B-B14F-4D97-AF65-F5344CB8AC3E}">
        <p14:creationId xmlns:p14="http://schemas.microsoft.com/office/powerpoint/2010/main" val="1832205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031F26-2B2D-42EB-B865-0D76A547D12B}"/>
              </a:ext>
            </a:extLst>
          </p:cNvPr>
          <p:cNvSpPr/>
          <p:nvPr/>
        </p:nvSpPr>
        <p:spPr>
          <a:xfrm>
            <a:off x="368969" y="298467"/>
            <a:ext cx="1142197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u="sng" dirty="0">
                <a:solidFill>
                  <a:srgbClr val="FF0000"/>
                </a:solidFill>
              </a:rPr>
              <a:t>Superposition  Waves :  </a:t>
            </a:r>
          </a:p>
          <a:p>
            <a:r>
              <a:rPr lang="en-IN" dirty="0"/>
              <a:t>When two sinusoidal waves of the same wavelength and amplitude in the opposite direction along a stretched string is called Superposition  Waves.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6B76C8-6030-48D5-8B6A-FF0E7C84F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68" y="2385596"/>
            <a:ext cx="4419600" cy="12668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A6B3B6-F88C-4F18-81C1-EC243586C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29" y="3937396"/>
            <a:ext cx="7058025" cy="466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45F5C7-938B-43E5-B9D8-F01BAEEAD9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968" y="4681994"/>
            <a:ext cx="5124450" cy="333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6185CD-B998-4A37-875A-C51EDEACA2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129" y="5134938"/>
            <a:ext cx="6781800" cy="476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FC6476-544B-4AAB-B613-29AC20F5C0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129" y="5730758"/>
            <a:ext cx="5400675" cy="333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D7345F-DB28-49B0-BB67-1416CEE000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5160" y="5700210"/>
            <a:ext cx="1362075" cy="3619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41FB471-4A3D-418D-9807-216204DF8E68}"/>
              </a:ext>
            </a:extLst>
          </p:cNvPr>
          <p:cNvSpPr/>
          <p:nvPr/>
        </p:nvSpPr>
        <p:spPr>
          <a:xfrm>
            <a:off x="368968" y="1293526"/>
            <a:ext cx="114219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u="sng" dirty="0">
                <a:solidFill>
                  <a:srgbClr val="FF0000"/>
                </a:solidFill>
              </a:rPr>
              <a:t>Interference of Waves: </a:t>
            </a:r>
          </a:p>
          <a:p>
            <a:r>
              <a:rPr lang="en-IN" sz="2000" dirty="0"/>
              <a:t>Suppose we send two sinusoidal waves of the same wavelength and amplitude in the same direction along a stretched string.</a:t>
            </a:r>
          </a:p>
        </p:txBody>
      </p:sp>
    </p:spTree>
    <p:extLst>
      <p:ext uri="{BB962C8B-B14F-4D97-AF65-F5344CB8AC3E}">
        <p14:creationId xmlns:p14="http://schemas.microsoft.com/office/powerpoint/2010/main" val="3047571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9FDF2A-19B1-4273-AD44-B164A525E061}"/>
              </a:ext>
            </a:extLst>
          </p:cNvPr>
          <p:cNvSpPr/>
          <p:nvPr/>
        </p:nvSpPr>
        <p:spPr>
          <a:xfrm>
            <a:off x="144378" y="230015"/>
            <a:ext cx="116946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>
                <a:solidFill>
                  <a:srgbClr val="FF0000"/>
                </a:solidFill>
              </a:rPr>
              <a:t>Standing Waves:</a:t>
            </a:r>
          </a:p>
          <a:p>
            <a:r>
              <a:rPr lang="en-IN" dirty="0"/>
              <a:t> If two sinusoidal waves of the same amplitude and wavelength travel in opposite directions along a stretched string, their interference with each other produces a standing wave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1E6FC8-DC2E-4A9E-A037-8D8EFB17A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1410703"/>
            <a:ext cx="4467225" cy="1181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C0602E-3A11-40D3-BE64-92C260C3A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981" y="1375929"/>
            <a:ext cx="2762250" cy="4000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BA54564-3A32-43C5-83F4-4AEB9D74E06A}"/>
              </a:ext>
            </a:extLst>
          </p:cNvPr>
          <p:cNvSpPr/>
          <p:nvPr/>
        </p:nvSpPr>
        <p:spPr>
          <a:xfrm>
            <a:off x="144378" y="3805628"/>
            <a:ext cx="116946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u="sng" dirty="0">
                <a:solidFill>
                  <a:srgbClr val="FF0000"/>
                </a:solidFill>
              </a:rPr>
              <a:t>Antinodes: </a:t>
            </a:r>
            <a:r>
              <a:rPr lang="en-IN" sz="2400" dirty="0"/>
              <a:t>The halfway between nodes are called antinodes, where the amplitude of the resultant wave will be maximum. </a:t>
            </a:r>
            <a:r>
              <a:rPr lang="en-IN" sz="2400" dirty="0">
                <a:highlight>
                  <a:srgbClr val="FFFF00"/>
                </a:highlight>
              </a:rPr>
              <a:t>Antinodes points oscillate the most.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CAC65-7AE6-43EF-9BB7-0F2DE75672F5}"/>
              </a:ext>
            </a:extLst>
          </p:cNvPr>
          <p:cNvSpPr/>
          <p:nvPr/>
        </p:nvSpPr>
        <p:spPr>
          <a:xfrm>
            <a:off x="247650" y="2782669"/>
            <a:ext cx="112705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Nodes: The string never moves. The amplitude of the resultant wave will be zero. </a:t>
            </a:r>
            <a:r>
              <a:rPr lang="en-IN" sz="2400" dirty="0">
                <a:highlight>
                  <a:srgbClr val="FFFF00"/>
                </a:highlight>
              </a:rPr>
              <a:t>Nodes points never oscillate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4F4F97-848C-40C2-BCE4-2DFA02E16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50" y="4827491"/>
            <a:ext cx="574357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74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9995C7-ED74-4CE1-B3E8-80BC49274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23" y="2338453"/>
            <a:ext cx="7686675" cy="12477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26DC94-C597-46D6-90FC-CCA2131C1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48914"/>
            <a:ext cx="1123950" cy="16954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79FC08-80D4-480A-BF3B-DABB79A7F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3232" y="133168"/>
            <a:ext cx="1457325" cy="800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152195-73AC-4F5B-A662-D978AC077E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23" y="1196639"/>
            <a:ext cx="4162425" cy="590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D98F7B-9203-45B5-A6E5-069BD76BA2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2612" y="474996"/>
            <a:ext cx="800100" cy="4857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43E97F2-0568-42F1-8004-FA437DC4BD18}"/>
              </a:ext>
            </a:extLst>
          </p:cNvPr>
          <p:cNvSpPr/>
          <p:nvPr/>
        </p:nvSpPr>
        <p:spPr>
          <a:xfrm>
            <a:off x="441923" y="533218"/>
            <a:ext cx="1292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u="sng" dirty="0">
                <a:solidFill>
                  <a:srgbClr val="FF0000"/>
                </a:solidFill>
              </a:rPr>
              <a:t>wavelength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52C7C8-5A5B-4FF4-AD1F-CE911D225D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924" y="4506579"/>
            <a:ext cx="2657475" cy="1876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18BDFE-5B4C-42ED-9976-798D825640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7987" y="4367212"/>
            <a:ext cx="2886075" cy="1857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6EA8CE-2A5B-4D87-AAD0-3751917D9B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90974" y="3824959"/>
            <a:ext cx="2667000" cy="7715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F2BD09-62E5-4E7A-AF39-FCABCFC3A12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32248" y="4551698"/>
            <a:ext cx="2581275" cy="7334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140201-FBA6-4249-B794-24A8B5BD1DA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84624" y="5275598"/>
            <a:ext cx="2600325" cy="7715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F6E472-E77F-4F62-8E20-1E578C9D04F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10024" y="5964237"/>
            <a:ext cx="26479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58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814</Words>
  <Application>Microsoft Office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Corbel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MAHFUZUL HAQUE SHAFE</dc:creator>
  <cp:lastModifiedBy>NOKIBUL ARFIN SIAM</cp:lastModifiedBy>
  <cp:revision>27</cp:revision>
  <dcterms:created xsi:type="dcterms:W3CDTF">2021-12-11T17:52:50Z</dcterms:created>
  <dcterms:modified xsi:type="dcterms:W3CDTF">2021-12-12T07:13:01Z</dcterms:modified>
</cp:coreProperties>
</file>