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Entity-Relationship Model: </a:t>
            </a:r>
            <a:r>
              <a:rPr lang="en-US" sz="2400" dirty="0" smtClean="0"/>
              <a:t>PART 01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9781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that involve two entity sets are </a:t>
            </a:r>
            <a:r>
              <a:rPr lang="en-US" sz="2400" i="1" dirty="0" smtClean="0">
                <a:solidFill>
                  <a:schemeClr val="tx2"/>
                </a:solidFill>
              </a:rPr>
              <a:t>binary</a:t>
            </a:r>
            <a:r>
              <a:rPr lang="en-US" sz="2400" dirty="0" smtClean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We express cardinality constraints by drawing either a directed line (</a:t>
            </a:r>
            <a:r>
              <a:rPr lang="en-US" sz="2000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many</a:t>
            </a:r>
            <a:endParaRPr lang="en-US" sz="2000" dirty="0" smtClean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Alternate ER Notation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Partial participation</a:t>
            </a: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Cardinality Limits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super key</a:t>
            </a:r>
            <a:r>
              <a:rPr lang="en-US" sz="2400" dirty="0" smtClean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candidate key</a:t>
            </a:r>
            <a:r>
              <a:rPr lang="en-US" sz="2400" dirty="0" smtClean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several candidate keys may exist, one of the candidate keys is selected to be the </a:t>
            </a:r>
            <a:r>
              <a:rPr lang="en-US" sz="2400" i="1" dirty="0" smtClean="0">
                <a:solidFill>
                  <a:schemeClr val="tx2"/>
                </a:solidFill>
              </a:rPr>
              <a:t>primary key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/>
              <a:t>Foreign Key</a:t>
            </a:r>
            <a:r>
              <a:rPr lang="en-US" sz="2400" dirty="0" smtClean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existence of a weak entity set depends on the existence of a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 smtClean="0"/>
              <a:t>payment-number</a:t>
            </a:r>
            <a:r>
              <a:rPr lang="en-US" sz="2000" dirty="0" smtClean="0"/>
              <a:t> – discriminator of the </a:t>
            </a:r>
            <a:r>
              <a:rPr lang="en-US" sz="2000" i="1" dirty="0" smtClean="0"/>
              <a:t>payment </a:t>
            </a:r>
            <a:r>
              <a:rPr lang="en-US" sz="2000" dirty="0" smtClean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Primary key for </a:t>
            </a:r>
            <a:r>
              <a:rPr lang="en-US" sz="2000" i="1" dirty="0" smtClean="0"/>
              <a:t>payment </a:t>
            </a:r>
            <a:r>
              <a:rPr lang="en-US" sz="2000" dirty="0" smtClean="0"/>
              <a:t>– (</a:t>
            </a:r>
            <a:r>
              <a:rPr lang="en-US" sz="2000" i="1" dirty="0" smtClean="0"/>
              <a:t>loan-number, payment-number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Generalization and Specialization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Aggregation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database</a:t>
            </a:r>
            <a:r>
              <a:rPr lang="en-US" sz="2400" dirty="0" smtClean="0"/>
              <a:t> can be modeled as a collection of entities or</a:t>
            </a:r>
          </a:p>
          <a:p>
            <a:pPr algn="just"/>
            <a:r>
              <a:rPr lang="en-US" sz="2400" dirty="0" smtClean="0"/>
              <a:t>relationship among entities.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</a:t>
            </a:r>
            <a:r>
              <a:rPr lang="en-US" sz="2400" dirty="0" smtClean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Entities have </a:t>
            </a:r>
            <a:r>
              <a:rPr lang="en-US" sz="2400" i="1" dirty="0" smtClean="0"/>
              <a:t>attributes. </a:t>
            </a:r>
            <a:r>
              <a:rPr lang="en-US" sz="2400" dirty="0" smtClean="0"/>
              <a:t>Example: people have </a:t>
            </a:r>
            <a:r>
              <a:rPr lang="en-US" sz="2400" i="1" dirty="0" smtClean="0"/>
              <a:t>names </a:t>
            </a:r>
            <a:r>
              <a:rPr lang="en-US" sz="2400" dirty="0" smtClean="0"/>
              <a:t>and </a:t>
            </a:r>
            <a:r>
              <a:rPr lang="en-US" sz="2400" i="1" dirty="0" smtClean="0"/>
              <a:t>addresses</a:t>
            </a:r>
          </a:p>
          <a:p>
            <a:pPr algn="just"/>
            <a:r>
              <a:rPr lang="en-US" sz="2400" i="1" dirty="0" smtClean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 set</a:t>
            </a:r>
            <a:r>
              <a:rPr lang="en-US" sz="2400" dirty="0" smtClean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Domain</a:t>
            </a:r>
            <a:r>
              <a:rPr lang="en-US" sz="2400" dirty="0" smtClean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Simple</a:t>
            </a:r>
            <a:r>
              <a:rPr lang="en-US" sz="2400" dirty="0" smtClean="0"/>
              <a:t> and </a:t>
            </a:r>
            <a:r>
              <a:rPr lang="en-US" sz="2400" i="1" dirty="0" smtClean="0"/>
              <a:t>composite</a:t>
            </a:r>
            <a:r>
              <a:rPr lang="en-US" sz="2400" dirty="0" smtClean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Single-valued</a:t>
            </a:r>
            <a:r>
              <a:rPr lang="en-US" sz="2400" dirty="0" smtClean="0"/>
              <a:t> and </a:t>
            </a:r>
            <a:r>
              <a:rPr lang="en-US" sz="2400" i="1" dirty="0" smtClean="0"/>
              <a:t>multi-valued</a:t>
            </a:r>
            <a:r>
              <a:rPr lang="en-US" sz="2400" dirty="0" smtClean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multi-valued attribute: </a:t>
            </a:r>
            <a:r>
              <a:rPr lang="en-US" sz="2400" i="1" dirty="0" smtClean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Derived</a:t>
            </a:r>
            <a:r>
              <a:rPr lang="en-US" sz="2400" dirty="0" smtClean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 </a:t>
            </a:r>
            <a:r>
              <a:rPr lang="en-US" sz="2400" i="1" dirty="0" smtClean="0"/>
              <a:t>age</a:t>
            </a:r>
            <a:r>
              <a:rPr lang="en-US" sz="2400" dirty="0" smtClean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relationship</a:t>
            </a:r>
            <a:r>
              <a:rPr lang="en-US" sz="2400" dirty="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relationship </a:t>
            </a:r>
            <a:r>
              <a:rPr lang="en-US" sz="2400" dirty="0" smtClean="0">
                <a:solidFill>
                  <a:schemeClr val="tx2"/>
                </a:solidFill>
              </a:rPr>
              <a:t>set</a:t>
            </a:r>
            <a:r>
              <a:rPr lang="en-US" sz="2400" dirty="0" smtClean="0"/>
              <a:t> is a mathematical relation among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An </a:t>
            </a:r>
            <a:r>
              <a:rPr lang="en-US" sz="2400" i="1" dirty="0" smtClean="0"/>
              <a:t>attribute</a:t>
            </a:r>
            <a:r>
              <a:rPr lang="en-US" sz="2400" dirty="0" smtClean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</TotalTime>
  <Words>973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26</cp:revision>
  <dcterms:created xsi:type="dcterms:W3CDTF">2018-12-10T17:20:29Z</dcterms:created>
  <dcterms:modified xsi:type="dcterms:W3CDTF">2020-07-06T17:04:31Z</dcterms:modified>
</cp:coreProperties>
</file>