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Single-Row Functions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3314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Character Manipulation Functions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812800" y="3260725"/>
            <a:ext cx="4349750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CONCAT(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Good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SUBSTR(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,1,3)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LENGTH(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Trim(‘S’ from ‘SSMITH’)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Replace(‘toy’,’y’,’let’)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041900" y="3259137"/>
            <a:ext cx="3195638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GoodString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Str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MITH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tolet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812800" y="2774950"/>
            <a:ext cx="424338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blackWhite">
          <a:xfrm>
            <a:off x="5041900" y="2774950"/>
            <a:ext cx="319563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6" name="Arc 6"/>
          <p:cNvSpPr>
            <a:spLocks/>
          </p:cNvSpPr>
          <p:nvPr/>
        </p:nvSpPr>
        <p:spPr bwMode="ltGray">
          <a:xfrm>
            <a:off x="5459413" y="2752725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8"/>
          <p:cNvSpPr txBox="1">
            <a:spLocks noChangeArrowheads="1"/>
          </p:cNvSpPr>
          <p:nvPr/>
        </p:nvSpPr>
        <p:spPr>
          <a:xfrm>
            <a:off x="693738" y="2159000"/>
            <a:ext cx="8281987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>
                <a:tab pos="571500" algn="l"/>
                <a:tab pos="555625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Manipulate 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Character Manipulation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08013" y="3735388"/>
            <a:ext cx="7710487" cy="14636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6080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2019300" y="2192338"/>
            <a:ext cx="3860800" cy="2976562"/>
            <a:chOff x="1496" y="1381"/>
            <a:chExt cx="2432" cy="187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4483100" y="2190750"/>
            <a:ext cx="3479800" cy="2978150"/>
            <a:chOff x="3048" y="1380"/>
            <a:chExt cx="2192" cy="1876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2298700" y="2587625"/>
            <a:ext cx="5918200" cy="2581275"/>
            <a:chOff x="1672" y="1630"/>
            <a:chExt cx="3728" cy="1626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4"/>
          <p:cNvSpPr>
            <a:spLocks noChangeArrowheads="1"/>
          </p:cNvSpPr>
          <p:nvPr/>
        </p:nvSpPr>
        <p:spPr bwMode="blackWhite">
          <a:xfrm>
            <a:off x="5953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2987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241550" y="3048000"/>
            <a:ext cx="37512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blackWhite">
          <a:xfrm>
            <a:off x="6588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Number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07041" y="2094846"/>
            <a:ext cx="8016875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ROUND: Rounds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ROUND(45.926, 2)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45.93</a:t>
            </a:r>
          </a:p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TRUNC: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Truncates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TRUNC(45.926,   2)	</a:t>
            </a:r>
            <a:r>
              <a:rPr lang="en-US" sz="2000" dirty="0" smtClean="0">
                <a:solidFill>
                  <a:srgbClr val="FF3300"/>
                </a:solidFill>
              </a:rPr>
              <a:t>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45.92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MOD: Returns remainder of division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tabLst/>
              <a:defRPr/>
            </a:pPr>
            <a:r>
              <a:rPr lang="en-US" sz="2200" dirty="0" smtClean="0"/>
              <a:t>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MOD(1600, 300)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 smtClean="0">
                <a:solidFill>
                  <a:srgbClr val="FF3300"/>
                </a:solidFill>
              </a:rPr>
              <a:t>            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</a:p>
        </p:txBody>
      </p:sp>
      <p:sp>
        <p:nvSpPr>
          <p:cNvPr id="31" name="Arc 4"/>
          <p:cNvSpPr>
            <a:spLocks/>
          </p:cNvSpPr>
          <p:nvPr/>
        </p:nvSpPr>
        <p:spPr bwMode="ltGray">
          <a:xfrm>
            <a:off x="5102879" y="3488671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3324084" y="273302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3324084" y="348867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3117312" y="4616245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ROUND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488905" y="4164013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488905" y="2614613"/>
            <a:ext cx="7289800" cy="8905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76205" y="2633663"/>
            <a:ext cx="3811587" cy="2359025"/>
            <a:chOff x="599" y="1266"/>
            <a:chExt cx="2401" cy="148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730455" y="2633663"/>
            <a:ext cx="3894137" cy="2359025"/>
            <a:chOff x="2019" y="1266"/>
            <a:chExt cx="2453" cy="148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2138317" y="2932113"/>
            <a:ext cx="5133975" cy="2060575"/>
            <a:chOff x="1646" y="1454"/>
            <a:chExt cx="3234" cy="129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14"/>
          <p:cNvSpPr>
            <a:spLocks noChangeArrowheads="1"/>
          </p:cNvSpPr>
          <p:nvPr/>
        </p:nvSpPr>
        <p:spPr bwMode="blackWhite">
          <a:xfrm>
            <a:off x="476205" y="2284413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blackWhite">
          <a:xfrm>
            <a:off x="501605" y="4176713"/>
            <a:ext cx="72580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TRUNC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480968" y="25146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6205" y="41544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477793" y="2562225"/>
            <a:ext cx="3811587" cy="2457450"/>
            <a:chOff x="599" y="1382"/>
            <a:chExt cx="2401" cy="1548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2746330" y="2562225"/>
            <a:ext cx="3638550" cy="2457450"/>
            <a:chOff x="2028" y="1382"/>
            <a:chExt cx="2292" cy="1548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2155780" y="2940050"/>
            <a:ext cx="4781550" cy="2079625"/>
            <a:chOff x="1656" y="1620"/>
            <a:chExt cx="3012" cy="1310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13"/>
          <p:cNvSpPr>
            <a:spLocks noChangeArrowheads="1"/>
          </p:cNvSpPr>
          <p:nvPr/>
        </p:nvSpPr>
        <p:spPr bwMode="blackWhite">
          <a:xfrm>
            <a:off x="477793" y="22764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blackWhite">
          <a:xfrm>
            <a:off x="477793" y="4159250"/>
            <a:ext cx="7289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MOD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blackWhite">
          <a:xfrm>
            <a:off x="539706" y="4316412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76205" y="201295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Calculate the remainder of the ratio of salary to commission for all employees whose job title is salesman.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blackWhite">
          <a:xfrm>
            <a:off x="533356" y="2968624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50843" y="2949574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4797381" y="3082924"/>
            <a:ext cx="2135187" cy="2789238"/>
            <a:chOff x="3253" y="1912"/>
            <a:chExt cx="1345" cy="1757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36543" y="3062287"/>
            <a:ext cx="71501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sz="1800">
              <a:latin typeface="Courier New" pitchFamily="49" charset="0"/>
            </a:endParaRPr>
          </a:p>
          <a:p>
            <a:pPr algn="l"/>
            <a:endParaRPr lang="en-US" sz="1800">
              <a:latin typeface="Courier New" pitchFamily="49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blackWhite">
          <a:xfrm>
            <a:off x="515893" y="4329112"/>
            <a:ext cx="72898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Working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274838"/>
            <a:ext cx="7754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dirty="0" smtClean="0"/>
              <a:t>Oracle stores dates in an internal numeric format: century, year, month, day, hours, minutes, seconds.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default date format is DD-MON-YY.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SYSDATE is a function returning date and time.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DUAL is a dummy table used to view SYSDATE.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Arithmetic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86000"/>
            <a:ext cx="775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dirty="0" smtClean="0"/>
              <a:t>Add or subtract a number to or from a date for a resultant </a:t>
            </a:r>
            <a:r>
              <a:rPr lang="en-US" i="1" dirty="0" smtClean="0"/>
              <a:t>date</a:t>
            </a:r>
            <a:r>
              <a:rPr lang="en-US" dirty="0" smtClean="0"/>
              <a:t> value.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Subtract two dates to find the </a:t>
            </a:r>
            <a:r>
              <a:rPr lang="en-US" i="1" dirty="0" smtClean="0"/>
              <a:t>number </a:t>
            </a:r>
            <a:r>
              <a:rPr lang="en-US" dirty="0" smtClean="0"/>
              <a:t>of days between those dates.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Add </a:t>
            </a:r>
            <a:r>
              <a:rPr lang="en-US" i="1" dirty="0" smtClean="0"/>
              <a:t>hours</a:t>
            </a:r>
            <a:r>
              <a:rPr lang="en-US" dirty="0" smtClean="0"/>
              <a:t> to a date by dividing the number of hours by 24.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Arithmetic Operators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21341" y="2384425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421341" y="3883025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72316" y="2420937"/>
            <a:ext cx="4076700" cy="2759075"/>
            <a:chOff x="1512" y="1538"/>
            <a:chExt cx="2568" cy="173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421341" y="2135187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(SYSDATE-hiredate)/7 WEEKS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deptno = 10;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2929" y="3887787"/>
            <a:ext cx="7289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83253" y="2154237"/>
            <a:ext cx="2814638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3301066" y="2154237"/>
            <a:ext cx="3614737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29641" y="2776537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Number of months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between two dates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0553" y="27765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MONTHS_BETWEEN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0553" y="355441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ADD_MONTHS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0553" y="42465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NEXT_DAY	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0553" y="5045075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LAST_DAY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70553" y="55292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	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70553" y="6038850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 	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329641" y="355441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 calendar months to date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329641" y="424656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Next day of the date specified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329641" y="5045075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 day of the month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29641" y="5529262"/>
            <a:ext cx="3617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 date 	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329641" y="6038850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Truncate date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491191" y="34274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91191" y="413226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491191" y="48752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491191" y="54086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91191" y="59594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91191" y="2722562"/>
            <a:ext cx="64373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7055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34710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017059"/>
            <a:ext cx="6942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Types of 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Single-Row Functions 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Character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Number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Date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Conversion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TO_NUMBER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TO_CHAR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TO_DATE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General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NVL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NVL2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NULLIF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Decode Function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65175" y="2068513"/>
            <a:ext cx="7826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500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MONTHS_BETWEEN ('01-SEP-95','11-JAN-94')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65175" y="3197225"/>
            <a:ext cx="7754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ADD_MONTHS ('11-JAN-94',6)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46125" y="4395788"/>
            <a:ext cx="791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NEXT_DAY ('01-SEP-95','FRIDAY') 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65175" y="5778500"/>
            <a:ext cx="6764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LAST_DAY('01-SEP-95')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786312" y="2701925"/>
            <a:ext cx="10287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6081712" y="24987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19.6774194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6634162" y="31972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'11-JUL-94'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634162" y="4491038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'08-SEP-95'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6634162" y="5778500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'30-SEP-95'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38862" y="468312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6138862" y="34067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6138862" y="59975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76205" y="2362200"/>
            <a:ext cx="6629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01-Aug-05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81005" y="3048000"/>
            <a:ext cx="6248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01-Jan-06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314405" y="3810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01-Jul-05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609805" y="4572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Conversion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4618037" y="3514725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2960687" y="4105275"/>
            <a:ext cx="322103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0" y="0"/>
              </a:cxn>
              <a:cxn ang="0">
                <a:pos x="2028" y="0"/>
              </a:cxn>
              <a:cxn ang="0">
                <a:pos x="2028" y="300"/>
              </a:cxn>
            </a:cxnLst>
            <a:rect l="0" t="0" r="r" b="b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16081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Implicit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blackWhite">
          <a:xfrm>
            <a:off x="48085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blackWhite">
          <a:xfrm>
            <a:off x="3225800" y="253841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95337" y="2017059"/>
            <a:ext cx="7769225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assignments, the Oracle can automatically convert the following: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blackWhite">
          <a:xfrm>
            <a:off x="854075" y="2510771"/>
            <a:ext cx="3633787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blackWhite">
          <a:xfrm>
            <a:off x="4510087" y="2510771"/>
            <a:ext cx="3614738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841375" y="30759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41375" y="2488546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598987" y="2488546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41375" y="38093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41375" y="450149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grpSp>
        <p:nvGrpSpPr>
          <p:cNvPr id="39" name="Group 15"/>
          <p:cNvGrpSpPr>
            <a:grpSpLocks/>
          </p:cNvGrpSpPr>
          <p:nvPr/>
        </p:nvGrpSpPr>
        <p:grpSpPr bwMode="auto">
          <a:xfrm>
            <a:off x="841375" y="2898121"/>
            <a:ext cx="7278687" cy="2201863"/>
            <a:chOff x="599" y="1952"/>
            <a:chExt cx="4585" cy="1387"/>
          </a:xfrm>
        </p:grpSpPr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599" y="2402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99" y="1952"/>
              <a:ext cx="458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99" y="287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599" y="333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841375" y="51936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4570412" y="3075921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4570412" y="38093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570412" y="450149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4570412" y="51936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27856" y="2017059"/>
            <a:ext cx="79835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expression evaluation, the Oracle Server can automatically convert the following: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blackWhite">
          <a:xfrm>
            <a:off x="963613" y="2886075"/>
            <a:ext cx="3633787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blackWhite">
          <a:xfrm>
            <a:off x="4619625" y="2886075"/>
            <a:ext cx="3614738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50913" y="34512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950913" y="286385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708525" y="2863850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950913" y="3273425"/>
            <a:ext cx="7297737" cy="714375"/>
            <a:chOff x="599" y="2062"/>
            <a:chExt cx="4597" cy="450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599" y="2512"/>
              <a:ext cx="45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599" y="2062"/>
              <a:ext cx="459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50913" y="4184650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4679950" y="34512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4679950" y="4184650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3101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0288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966913" y="4294188"/>
            <a:ext cx="2644775" cy="1182687"/>
            <a:chOff x="1248" y="2363"/>
            <a:chExt cx="1666" cy="745"/>
          </a:xfrm>
        </p:grpSpPr>
        <p:sp>
          <p:nvSpPr>
            <p:cNvPr id="19" name="Arc 5"/>
            <p:cNvSpPr>
              <a:spLocks/>
            </p:cNvSpPr>
            <p:nvPr/>
          </p:nvSpPr>
          <p:spPr bwMode="auto">
            <a:xfrm>
              <a:off x="2081" y="2363"/>
              <a:ext cx="833" cy="745"/>
            </a:xfrm>
            <a:custGeom>
              <a:avLst/>
              <a:gdLst>
                <a:gd name="G0" fmla="+- 26 0 0"/>
                <a:gd name="G1" fmla="+- 0 0 0"/>
                <a:gd name="G2" fmla="+- 21600 0 0"/>
                <a:gd name="T0" fmla="*/ 21625 w 21625"/>
                <a:gd name="T1" fmla="*/ 203 h 21600"/>
                <a:gd name="T2" fmla="*/ 0 w 21625"/>
                <a:gd name="T3" fmla="*/ 21600 h 21600"/>
                <a:gd name="T4" fmla="*/ 26 w 216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</a:path>
                <a:path w="21625" h="21600" stroke="0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  <a:lnTo>
                    <a:pt x="26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Arc 6"/>
            <p:cNvSpPr>
              <a:spLocks/>
            </p:cNvSpPr>
            <p:nvPr/>
          </p:nvSpPr>
          <p:spPr bwMode="auto">
            <a:xfrm>
              <a:off x="1248" y="2363"/>
              <a:ext cx="832" cy="745"/>
            </a:xfrm>
            <a:custGeom>
              <a:avLst/>
              <a:gdLst>
                <a:gd name="G0" fmla="+- 21599 0 0"/>
                <a:gd name="G1" fmla="+- 0 0 0"/>
                <a:gd name="G2" fmla="+- 21600 0 0"/>
                <a:gd name="T0" fmla="*/ 21599 w 21599"/>
                <a:gd name="T1" fmla="*/ 21600 h 21600"/>
                <a:gd name="T2" fmla="*/ 0 w 21599"/>
                <a:gd name="T3" fmla="*/ 203 h 21600"/>
                <a:gd name="T4" fmla="*/ 21599 w 2159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</a:path>
                <a:path w="21599" h="21600" stroke="0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828801" y="5576888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TO_CHAR</a:t>
            </a:r>
          </a:p>
        </p:txBody>
      </p: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1885951" y="2109788"/>
            <a:ext cx="2740025" cy="1725612"/>
            <a:chOff x="1197" y="987"/>
            <a:chExt cx="1726" cy="1087"/>
          </a:xfrm>
        </p:grpSpPr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1257" y="1329"/>
              <a:ext cx="1666" cy="745"/>
              <a:chOff x="1257" y="1329"/>
              <a:chExt cx="1666" cy="745"/>
            </a:xfrm>
          </p:grpSpPr>
          <p:sp>
            <p:nvSpPr>
              <p:cNvPr id="33" name="Arc 9"/>
              <p:cNvSpPr>
                <a:spLocks/>
              </p:cNvSpPr>
              <p:nvPr/>
            </p:nvSpPr>
            <p:spPr bwMode="auto">
              <a:xfrm rot="10800000">
                <a:off x="2091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Arc 10"/>
              <p:cNvSpPr>
                <a:spLocks/>
              </p:cNvSpPr>
              <p:nvPr/>
            </p:nvSpPr>
            <p:spPr bwMode="auto">
              <a:xfrm rot="10800000">
                <a:off x="1257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197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TO_NUMBER</a:t>
              </a: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4706938" y="3897313"/>
            <a:ext cx="3554413" cy="2136775"/>
            <a:chOff x="2974" y="2113"/>
            <a:chExt cx="2239" cy="1346"/>
          </a:xfrm>
        </p:grpSpPr>
        <p:grpSp>
          <p:nvGrpSpPr>
            <p:cNvPr id="36" name="Group 16"/>
            <p:cNvGrpSpPr>
              <a:grpSpLocks/>
            </p:cNvGrpSpPr>
            <p:nvPr/>
          </p:nvGrpSpPr>
          <p:grpSpPr bwMode="auto">
            <a:xfrm>
              <a:off x="2992" y="2363"/>
              <a:ext cx="1666" cy="745"/>
              <a:chOff x="2992" y="2363"/>
              <a:chExt cx="1666" cy="745"/>
            </a:xfrm>
          </p:grpSpPr>
          <p:sp>
            <p:nvSpPr>
              <p:cNvPr id="40" name="Arc 14"/>
              <p:cNvSpPr>
                <a:spLocks/>
              </p:cNvSpPr>
              <p:nvPr/>
            </p:nvSpPr>
            <p:spPr bwMode="auto">
              <a:xfrm>
                <a:off x="3825" y="2363"/>
                <a:ext cx="833" cy="745"/>
              </a:xfrm>
              <a:custGeom>
                <a:avLst/>
                <a:gdLst>
                  <a:gd name="G0" fmla="+- 26 0 0"/>
                  <a:gd name="G1" fmla="+- 0 0 0"/>
                  <a:gd name="G2" fmla="+- 21600 0 0"/>
                  <a:gd name="T0" fmla="*/ 21625 w 21625"/>
                  <a:gd name="T1" fmla="*/ 203 h 21600"/>
                  <a:gd name="T2" fmla="*/ 0 w 21625"/>
                  <a:gd name="T3" fmla="*/ 21600 h 21600"/>
                  <a:gd name="T4" fmla="*/ 26 w 216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5" h="21600" fill="none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</a:path>
                  <a:path w="21625" h="21600" stroke="0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  <a:lnTo>
                      <a:pt x="26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Arc 15"/>
              <p:cNvSpPr>
                <a:spLocks/>
              </p:cNvSpPr>
              <p:nvPr/>
            </p:nvSpPr>
            <p:spPr bwMode="auto">
              <a:xfrm>
                <a:off x="2992" y="2363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99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</a:path>
                  <a:path w="21599" h="21600" stroke="0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121" y="2113"/>
              <a:ext cx="1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DATE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974" y="3171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TO_CHAR</a:t>
              </a:r>
            </a:p>
          </p:txBody>
        </p:sp>
      </p:grp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4681538" y="2109788"/>
            <a:ext cx="2673350" cy="1725612"/>
            <a:chOff x="2958" y="987"/>
            <a:chExt cx="1684" cy="1087"/>
          </a:xfrm>
        </p:grpSpPr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2976" y="1329"/>
              <a:ext cx="1666" cy="745"/>
              <a:chOff x="2976" y="1329"/>
              <a:chExt cx="1666" cy="745"/>
            </a:xfrm>
          </p:grpSpPr>
          <p:sp>
            <p:nvSpPr>
              <p:cNvPr id="45" name="Arc 20"/>
              <p:cNvSpPr>
                <a:spLocks/>
              </p:cNvSpPr>
              <p:nvPr/>
            </p:nvSpPr>
            <p:spPr bwMode="auto">
              <a:xfrm rot="10800000">
                <a:off x="3810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Arc 21"/>
              <p:cNvSpPr>
                <a:spLocks/>
              </p:cNvSpPr>
              <p:nvPr/>
            </p:nvSpPr>
            <p:spPr bwMode="auto">
              <a:xfrm rot="10800000">
                <a:off x="2976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2958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TO_CHAR Function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35667" y="2817812"/>
            <a:ext cx="8047038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format model: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enclosed in single quotation marks and is case sensitive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include any valid date format element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to remove padded blanks or suppress leading zeros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separated from the date value by a comma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956392" y="2108200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Elements of Date Format Model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88905" y="2017059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2854280" y="2017059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6205" y="21948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YYYY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9235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6205" y="363313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205" y="429988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MONTH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6205" y="50523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DY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76205" y="576197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43192" y="2194859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year in numbers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043192" y="292352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 spelled out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43192" y="363313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Two-digit value for month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43192" y="4869796"/>
            <a:ext cx="4681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Three-letter abbreviation of the day of the week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043192" y="576197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day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043192" y="429988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month</a:t>
            </a: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76205" y="2753659"/>
            <a:ext cx="7278687" cy="2936875"/>
            <a:chOff x="599" y="1419"/>
            <a:chExt cx="4585" cy="1850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Elements of Date Format Model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21341" y="2179638"/>
            <a:ext cx="7385050" cy="35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Time elements format the time portion of the date.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 character strings by enclosing them in double quotation marks.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 suffixes spell out numbers.</a:t>
            </a:r>
          </a:p>
        </p:txBody>
      </p:sp>
      <p:grpSp>
        <p:nvGrpSpPr>
          <p:cNvPr id="43" name="Group 8"/>
          <p:cNvGrpSpPr>
            <a:grpSpLocks/>
          </p:cNvGrpSpPr>
          <p:nvPr/>
        </p:nvGrpSpPr>
        <p:grpSpPr bwMode="auto">
          <a:xfrm>
            <a:off x="783291" y="2628901"/>
            <a:ext cx="6843713" cy="522287"/>
            <a:chOff x="808" y="1565"/>
            <a:chExt cx="4311" cy="329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</a:rPr>
                <a:t>HH24:MI:SS AM</a:t>
              </a:r>
              <a:endParaRPr lang="en-US" sz="2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15:45:32 PM</a:t>
              </a:r>
            </a:p>
          </p:txBody>
        </p:sp>
      </p:grpSp>
      <p:grpSp>
        <p:nvGrpSpPr>
          <p:cNvPr id="48" name="Group 13"/>
          <p:cNvGrpSpPr>
            <a:grpSpLocks/>
          </p:cNvGrpSpPr>
          <p:nvPr/>
        </p:nvGrpSpPr>
        <p:grpSpPr bwMode="auto">
          <a:xfrm>
            <a:off x="842029" y="3746090"/>
            <a:ext cx="6864350" cy="522288"/>
            <a:chOff x="797" y="2522"/>
            <a:chExt cx="4324" cy="329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 "of" MONTH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12 of OCTOBER</a:t>
              </a:r>
            </a:p>
          </p:txBody>
        </p:sp>
      </p:grp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854729" y="4911213"/>
            <a:ext cx="6864350" cy="522288"/>
            <a:chOff x="797" y="3198"/>
            <a:chExt cx="4324" cy="329"/>
          </a:xfrm>
        </p:grpSpPr>
        <p:sp>
          <p:nvSpPr>
            <p:cNvPr id="54" name="Rectangle 14"/>
            <p:cNvSpPr>
              <a:spLocks noChangeArrowheads="1"/>
            </p:cNvSpPr>
            <p:nvPr/>
          </p:nvSpPr>
          <p:spPr bwMode="blackWhite">
            <a:xfrm>
              <a:off x="805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blackWhite">
            <a:xfrm>
              <a:off x="2973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797" y="3233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ddspth</a:t>
              </a: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2950" y="3233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fourteenth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TO_CHAR Function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593726" y="2401094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593726" y="3771106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141538" y="2701131"/>
            <a:ext cx="6297613" cy="3294063"/>
            <a:chOff x="1386" y="1388"/>
            <a:chExt cx="3967" cy="2075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573088" y="2204244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	TO_CHAR(hiredate, 'fmDD Month YYYY')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598488" y="3775869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3444875" y="2617788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762000" y="2689225"/>
            <a:ext cx="2595563" cy="3163888"/>
            <a:chOff x="480" y="1314"/>
            <a:chExt cx="1635" cy="1993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80" y="1314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ysClr val="windowText" lastClr="00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/>
              <a:ahLst/>
              <a:cxnLst>
                <a:cxn ang="0">
                  <a:pos x="0" y="1308"/>
                </a:cxn>
                <a:cxn ang="0">
                  <a:pos x="0" y="0"/>
                </a:cxn>
                <a:cxn ang="0">
                  <a:pos x="410" y="0"/>
                </a:cxn>
              </a:cxnLst>
              <a:rect l="0" t="0" r="r" b="b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674" y="0"/>
                </a:cxn>
              </a:cxnLst>
              <a:rect l="0" t="0" r="r" b="b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2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34" name="Rectangle 11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295650" y="3575050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 performs action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810250" y="2689225"/>
            <a:ext cx="2549525" cy="2555875"/>
            <a:chOff x="3660" y="1314"/>
            <a:chExt cx="1606" cy="1610"/>
          </a:xfrm>
        </p:grpSpPr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0"/>
                </a:cxn>
                <a:cxn ang="0">
                  <a:pos x="780" y="794"/>
                </a:cxn>
              </a:cxnLst>
              <a:rect l="0" t="0" r="r" b="b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521" y="1314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Result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TO_CHAR Function with Numbers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65879" y="28956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these formats with the TO_CHAR function to display a number value as a character: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42079" y="2286000"/>
            <a:ext cx="7265988" cy="48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754779" y="2917825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2020017" y="2917825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42079" y="29464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42079" y="33861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42079" y="38703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$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42079" y="43513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742079" y="336867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42079" y="38354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742079" y="529113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42079" y="47974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42079" y="522287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,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742079" y="432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742079" y="4830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099392" y="294640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Represents a number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099392" y="33861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Forces a zero to be displayed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2099392" y="38703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Places a floating dollar sign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2099392" y="43513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Uses the floating local currency symbol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2099392" y="47974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decimal point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099392" y="528478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thousand indicator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TO_CHAR Function with Numbers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blackWhite">
          <a:xfrm>
            <a:off x="441978" y="2590801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blackWhite">
          <a:xfrm>
            <a:off x="454678" y="4176713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524528" y="2711451"/>
            <a:ext cx="4860925" cy="2311400"/>
            <a:chOff x="642" y="1513"/>
            <a:chExt cx="3062" cy="145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8"/>
          <p:cNvSpPr>
            <a:spLocks noChangeArrowheads="1"/>
          </p:cNvSpPr>
          <p:nvPr/>
        </p:nvSpPr>
        <p:spPr bwMode="blackWhite">
          <a:xfrm>
            <a:off x="421341" y="2459038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= 'SCOTT';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blackWhite">
          <a:xfrm>
            <a:off x="467378" y="416083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TO_NUMBER and TO_DATE Functions 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2685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a character string to a number format using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TO_NUMBER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31792" y="3443287"/>
            <a:ext cx="7116763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1567" y="4414837"/>
            <a:ext cx="73850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798513" lvl="2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3300"/>
              </a:buClr>
              <a:buSzPct val="100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latin typeface="+mn-lt"/>
              </a:rPr>
              <a:t>Convert a character string to a date format using the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TO_DATE</a:t>
            </a:r>
            <a:r>
              <a:rPr lang="en-US" sz="2200" b="0" dirty="0">
                <a:solidFill>
                  <a:schemeClr val="tx1"/>
                </a:solidFill>
                <a:latin typeface="+mn-lt"/>
              </a:rPr>
              <a:t>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769892" y="5489575"/>
            <a:ext cx="7078663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NVL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1341" y="2241755"/>
            <a:ext cx="7385050" cy="368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Converts null to an actual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can be used are date, character, and number.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match 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NVL(comm,0)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NVL(hiredate,'01-JAN-97')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job,'No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Job Yet')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NVL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441978" y="228917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16578" y="339883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66303" y="2324100"/>
            <a:ext cx="2978150" cy="3271838"/>
            <a:chOff x="3200" y="1140"/>
            <a:chExt cx="1876" cy="206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blackWhite">
          <a:xfrm>
            <a:off x="421341" y="218281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comm, (sal*12)+NVL(comm,0)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1341" y="338296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NVL2(expr1,expr2,expr3)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21341" y="2344994"/>
            <a:ext cx="7385050" cy="330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exp1 is not null it returns exp2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exp1 is null it returns exp3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nvl2(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comm,comm+sal,sal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NULLIF(expr1,expr2)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0993" y="2315497"/>
            <a:ext cx="738505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Compares 2 expressions and returns null if they are equal or the first expression if they are not equal.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ename,length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(ename),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job,length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(job),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NULLIF(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ename,job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DECODE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245" y="24511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Facilitates conditional inquiries by doing the work of a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IF-THEN-ELSE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statement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315145" y="3414712"/>
            <a:ext cx="7267575" cy="1060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DECODE(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col/expression, search1, result1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search2, result2,...,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default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DECODE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8803" y="2058334"/>
            <a:ext cx="7292975" cy="2119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43566" y="4357034"/>
            <a:ext cx="7291387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097741" y="2391709"/>
            <a:ext cx="4638675" cy="3365500"/>
            <a:chOff x="1643" y="1330"/>
            <a:chExt cx="2922" cy="212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643" y="1330"/>
              <a:ext cx="2922" cy="8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2370" y="2581"/>
              <a:ext cx="1327" cy="86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017059"/>
            <a:ext cx="731837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job, sal,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DECODE(job, 'ANALYST',  SAL*1.1,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                   'CLERK',   SAL*1.15,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                   'MANAGER', SAL*1.20,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                              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              REVISED_SALARY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7  FROM   emp;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8" y="4341159"/>
            <a:ext cx="7265988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    SAL REVISED_SALARY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PRESIDENT      5000     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2850           3420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2450           2940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Nesting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1073804" y="4603096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421341" y="2017059"/>
            <a:ext cx="738505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Single-row functions can be nested to any level.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Nested functions are evaluated from deepest level to the least-deep level.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503891" y="3903009"/>
            <a:ext cx="7300913" cy="6810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0754" y="4071284"/>
            <a:ext cx="658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  <a:tabLst>
                <a:tab pos="1200150" algn="l"/>
              </a:tabLst>
            </a:pP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dirty="0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85066" y="474597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Helvetica" charset="0"/>
              </a:rPr>
              <a:t>Step 1 = Result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285066" y="522222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latin typeface="Helvetica" charset="0"/>
              </a:rPr>
              <a:t>Step 2 = Result 2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85066" y="5714346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rgbClr val="FFCC00"/>
                </a:solidFill>
                <a:latin typeface="Helvetica" charset="0"/>
              </a:rPr>
              <a:t>Step 3 = Result 3</a:t>
            </a: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1681816" y="4582459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46954" y="4601509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SQL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4280617" y="3367881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3" name="Freeform 3"/>
          <p:cNvSpPr>
            <a:spLocks/>
          </p:cNvSpPr>
          <p:nvPr/>
        </p:nvSpPr>
        <p:spPr bwMode="auto">
          <a:xfrm>
            <a:off x="1975567" y="3993356"/>
            <a:ext cx="4706938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964" y="0"/>
              </a:cxn>
              <a:cxn ang="0">
                <a:pos x="2964" y="148"/>
              </a:cxn>
              <a:cxn ang="0">
                <a:pos x="2964" y="336"/>
              </a:cxn>
            </a:cxnLst>
            <a:rect l="0" t="0" r="r" b="b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blackWhite">
          <a:xfrm>
            <a:off x="3124917" y="2445544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04005" y="4502944"/>
            <a:ext cx="2284412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blackWhite">
          <a:xfrm>
            <a:off x="5458542" y="4488656"/>
            <a:ext cx="2263775" cy="9509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Multiple-row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grpSp>
        <p:nvGrpSpPr>
          <p:cNvPr id="42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4833067" y="4658519"/>
            <a:ext cx="3524250" cy="552450"/>
            <a:chOff x="3228" y="2663"/>
            <a:chExt cx="2220" cy="348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294405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3188417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Nesting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243502" y="2487613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243502" y="4256088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810365" y="2757488"/>
            <a:ext cx="4545012" cy="1868487"/>
            <a:chOff x="1585" y="1487"/>
            <a:chExt cx="2863" cy="1177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230802" y="2360613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256202" y="426878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76205" y="2068513"/>
            <a:ext cx="738505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Manipulate data items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arguments and return one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 on each row returned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one result per row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modify the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nested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blackWhite">
          <a:xfrm>
            <a:off x="498430" y="5624513"/>
            <a:ext cx="7237413" cy="3667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function_name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arg1, arg2,...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V="1">
            <a:off x="4641851" y="2987674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 flipV="1">
            <a:off x="2700338" y="3903662"/>
            <a:ext cx="1960563" cy="50323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4660901" y="3886199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2916238" y="4406899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660901" y="4406899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2065338" y="5565774"/>
            <a:ext cx="1785938" cy="9318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blackWhite">
          <a:xfrm>
            <a:off x="3792538" y="2284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blackWhite">
          <a:xfrm>
            <a:off x="6269038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Number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blackWhite">
          <a:xfrm>
            <a:off x="5413376" y="5586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blackWhite">
          <a:xfrm>
            <a:off x="1279526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General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blackWhite">
          <a:xfrm>
            <a:off x="3586163" y="3924299"/>
            <a:ext cx="2152650" cy="931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3435350" y="2066131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584325" y="4695031"/>
            <a:ext cx="140335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LOWER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UPPER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INITCAP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819650" y="4661693"/>
            <a:ext cx="1422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CONCAT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SUBSTR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LENGTH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LPAD, RPAD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4591050" y="3009106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2632075" y="3348831"/>
            <a:ext cx="3848100" cy="534987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723900" y="3629818"/>
            <a:ext cx="3754438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Case conversion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4673600" y="3615531"/>
            <a:ext cx="3719513" cy="950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 manipulation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419850" y="4737893"/>
            <a:ext cx="133985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Ltrim, Rtrim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2" grpId="0" autoUpdateAnimBg="0"/>
      <p:bldP spid="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Conversion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76218" y="3268663"/>
            <a:ext cx="371157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313193" y="32686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4" name="Arc 4"/>
          <p:cNvSpPr>
            <a:spLocks/>
          </p:cNvSpPr>
          <p:nvPr/>
        </p:nvSpPr>
        <p:spPr bwMode="ltGray">
          <a:xfrm>
            <a:off x="5075193" y="3246438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476205" y="2633663"/>
            <a:ext cx="738505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Convert case for character strings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blackWhite">
          <a:xfrm>
            <a:off x="580980" y="3765550"/>
            <a:ext cx="3784600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LOWER(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UPPER(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INITCAP(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4313193" y="3757613"/>
            <a:ext cx="3540125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Case Conversion Functions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2405" y="2017059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number, name, and department number for employee Blake.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479380" y="2906059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SQL&gt; SELECT	empno, ename, deptno     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3  WHERE	ename = 'blake';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no rows selected</a:t>
            </a: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76205" y="4369734"/>
            <a:ext cx="7396163" cy="2236788"/>
            <a:chOff x="576" y="2394"/>
            <a:chExt cx="4659" cy="1409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blackWhite">
            <a:xfrm>
              <a:off x="576" y="2402"/>
              <a:ext cx="4634" cy="69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blackWhite">
            <a:xfrm>
              <a:off x="583" y="3261"/>
              <a:ext cx="4608" cy="54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EMPNO ENAME         DEPTNO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--------- ---------- ---------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 7698 BLAKE             30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1757" y="2828"/>
              <a:ext cx="1134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blackWhite">
            <a:xfrm>
              <a:off x="585" y="2394"/>
              <a:ext cx="4650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SQL&gt; SELECT	empno, ename, deptno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3  WHERE 	LOWER(ename) = 'blake';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428</TotalTime>
  <Words>1470</Words>
  <Application>Microsoft Office PowerPoint</Application>
  <PresentationFormat>On-screen Show (4:3)</PresentationFormat>
  <Paragraphs>435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Spectrum</vt:lpstr>
      <vt:lpstr>Single-Row Functions </vt:lpstr>
      <vt:lpstr>Lecture Outline</vt:lpstr>
      <vt:lpstr>SQL Functions</vt:lpstr>
      <vt:lpstr>Two Types of SQL Functions</vt:lpstr>
      <vt:lpstr>Single-Row Functions</vt:lpstr>
      <vt:lpstr>Single-Row Functions</vt:lpstr>
      <vt:lpstr>Character Functions</vt:lpstr>
      <vt:lpstr>Case Conversion Functions</vt:lpstr>
      <vt:lpstr>Using Case Conversion Functions</vt:lpstr>
      <vt:lpstr>Character Manipulation Functions</vt:lpstr>
      <vt:lpstr>Using the Character 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Arithmetic with Dates</vt:lpstr>
      <vt:lpstr>Using Arithmetic Operators with Dates</vt:lpstr>
      <vt:lpstr>Date Functions</vt:lpstr>
      <vt:lpstr>Using Date Functions</vt:lpstr>
      <vt:lpstr>Using Date Functions</vt:lpstr>
      <vt:lpstr>Conversion Functions</vt:lpstr>
      <vt:lpstr>Implicit Datatype Conversion</vt:lpstr>
      <vt:lpstr>Implicit Datatype Conversion</vt:lpstr>
      <vt:lpstr>Explicit Datatype Conversion</vt:lpstr>
      <vt:lpstr>TO_CHAR Function with Dates</vt:lpstr>
      <vt:lpstr>Elements of Date Format Model</vt:lpstr>
      <vt:lpstr>Elements of Date Format Model</vt:lpstr>
      <vt:lpstr>Using TO_CHAR Function with Dates</vt:lpstr>
      <vt:lpstr>TO_CHAR Function with Numbers</vt:lpstr>
      <vt:lpstr>Using TO_CHAR Function with Numbers</vt:lpstr>
      <vt:lpstr>TO_NUMBER and TO_DATE Functions </vt:lpstr>
      <vt:lpstr>NVL Function</vt:lpstr>
      <vt:lpstr>Using the NVL Function</vt:lpstr>
      <vt:lpstr>NVL2(expr1,expr2,expr3)</vt:lpstr>
      <vt:lpstr>NULLIF(expr1,expr2)</vt:lpstr>
      <vt:lpstr>DECODE Function</vt:lpstr>
      <vt:lpstr>Using the DECODE Function</vt:lpstr>
      <vt:lpstr>Nesting Functions</vt:lpstr>
      <vt:lpstr>Nesting Functions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31</cp:revision>
  <dcterms:created xsi:type="dcterms:W3CDTF">2018-12-10T17:20:29Z</dcterms:created>
  <dcterms:modified xsi:type="dcterms:W3CDTF">2020-07-06T17:05:05Z</dcterms:modified>
</cp:coreProperties>
</file>