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64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Aggregate Functions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 CSC 2108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390316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Summer</a:t>
                      </a:r>
                      <a:r>
                        <a:rPr lang="en-US" baseline="0" smtClean="0"/>
                        <a:t> 2019-2020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Kawser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Irom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Rushee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dirty="0" smtClean="0"/>
                        <a:t>&amp; rushee@aiub.edu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Introduction To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Group Functions and Null Values</a:t>
            </a:r>
            <a:endParaRPr lang="en-US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blackWhite">
          <a:xfrm>
            <a:off x="906462" y="3513138"/>
            <a:ext cx="728980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blackWhite">
          <a:xfrm>
            <a:off x="901699" y="4716463"/>
            <a:ext cx="7289800" cy="941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7" name="Group 6"/>
          <p:cNvGrpSpPr>
            <a:grpSpLocks/>
          </p:cNvGrpSpPr>
          <p:nvPr/>
        </p:nvGrpSpPr>
        <p:grpSpPr bwMode="auto">
          <a:xfrm>
            <a:off x="963612" y="3559176"/>
            <a:ext cx="2909887" cy="2044700"/>
            <a:chOff x="645" y="1675"/>
            <a:chExt cx="1833" cy="1288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ltGray">
            <a:xfrm>
              <a:off x="1671" y="1675"/>
              <a:ext cx="807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645" y="2435"/>
              <a:ext cx="885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Rectangle 8"/>
          <p:cNvSpPr txBox="1">
            <a:spLocks noChangeArrowheads="1"/>
          </p:cNvSpPr>
          <p:nvPr/>
        </p:nvSpPr>
        <p:spPr>
          <a:xfrm>
            <a:off x="800099" y="2436813"/>
            <a:ext cx="7385050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Group functions ignore null values in the column.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blackWhite">
          <a:xfrm>
            <a:off x="881062" y="3500438"/>
            <a:ext cx="73152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AVG(comm)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blackWhite">
          <a:xfrm>
            <a:off x="901699" y="4729163"/>
            <a:ext cx="72644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AVG(COMM)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550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Using the NVL Function with Group Functions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blackWhite">
          <a:xfrm>
            <a:off x="528593" y="3544887"/>
            <a:ext cx="728980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blackWhite">
          <a:xfrm>
            <a:off x="538118" y="4754562"/>
            <a:ext cx="7315200" cy="941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4" name="Group 6"/>
          <p:cNvGrpSpPr>
            <a:grpSpLocks/>
          </p:cNvGrpSpPr>
          <p:nvPr/>
        </p:nvGrpSpPr>
        <p:grpSpPr bwMode="auto">
          <a:xfrm>
            <a:off x="603205" y="3582987"/>
            <a:ext cx="3848100" cy="2066925"/>
            <a:chOff x="620" y="2044"/>
            <a:chExt cx="2424" cy="1302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ltGray">
            <a:xfrm>
              <a:off x="620" y="2818"/>
              <a:ext cx="1428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ltGray">
            <a:xfrm>
              <a:off x="1640" y="2044"/>
              <a:ext cx="140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Rectangle 8"/>
          <p:cNvSpPr txBox="1">
            <a:spLocks noChangeArrowheads="1"/>
          </p:cNvSpPr>
          <p:nvPr/>
        </p:nvSpPr>
        <p:spPr>
          <a:xfrm>
            <a:off x="476205" y="2289175"/>
            <a:ext cx="7385050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NVL function forces group functions to include null values.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blackWhite">
          <a:xfrm>
            <a:off x="515893" y="3532187"/>
            <a:ext cx="73152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AVG(NVL(comm,0))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blackWhite">
          <a:xfrm>
            <a:off x="550818" y="4767262"/>
            <a:ext cx="7289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AVG(NVL(COMM,0))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157.14286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Creating Groups of Data 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blackWhite">
          <a:xfrm>
            <a:off x="5875337" y="3487736"/>
            <a:ext cx="2546350" cy="17113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blackWhite">
          <a:xfrm>
            <a:off x="717550" y="2338386"/>
            <a:ext cx="3233737" cy="40798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22300" y="1952624"/>
            <a:ext cx="735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EMP</a:t>
            </a:r>
          </a:p>
        </p:txBody>
      </p:sp>
      <p:sp>
        <p:nvSpPr>
          <p:cNvPr id="18" name="Freeform 6"/>
          <p:cNvSpPr>
            <a:spLocks/>
          </p:cNvSpPr>
          <p:nvPr/>
        </p:nvSpPr>
        <p:spPr bwMode="auto">
          <a:xfrm>
            <a:off x="3962400" y="2333624"/>
            <a:ext cx="1920875" cy="4079875"/>
          </a:xfrm>
          <a:custGeom>
            <a:avLst/>
            <a:gdLst>
              <a:gd name="T0" fmla="*/ 0 w 1210"/>
              <a:gd name="T1" fmla="*/ 4078288 h 2570"/>
              <a:gd name="T2" fmla="*/ 0 w 1210"/>
              <a:gd name="T3" fmla="*/ 0 h 2570"/>
              <a:gd name="T4" fmla="*/ 1919288 w 1210"/>
              <a:gd name="T5" fmla="*/ 1160462 h 2570"/>
              <a:gd name="T6" fmla="*/ 1919288 w 1210"/>
              <a:gd name="T7" fmla="*/ 2894012 h 2570"/>
              <a:gd name="T8" fmla="*/ 0 w 1210"/>
              <a:gd name="T9" fmla="*/ 4078288 h 2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10"/>
              <a:gd name="T16" fmla="*/ 0 h 2570"/>
              <a:gd name="T17" fmla="*/ 1210 w 1210"/>
              <a:gd name="T18" fmla="*/ 2570 h 2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10" h="2570">
                <a:moveTo>
                  <a:pt x="0" y="2569"/>
                </a:moveTo>
                <a:lnTo>
                  <a:pt x="0" y="0"/>
                </a:lnTo>
                <a:lnTo>
                  <a:pt x="1209" y="731"/>
                </a:lnTo>
                <a:lnTo>
                  <a:pt x="1209" y="1823"/>
                </a:lnTo>
                <a:lnTo>
                  <a:pt x="0" y="2569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4362450" y="3459161"/>
            <a:ext cx="15430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“average</a:t>
            </a:r>
            <a:b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salary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in EMP</a:t>
            </a:r>
            <a:b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table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for each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department”</a:t>
            </a:r>
          </a:p>
        </p:txBody>
      </p:sp>
      <p:grpSp>
        <p:nvGrpSpPr>
          <p:cNvPr id="20" name="Group 12"/>
          <p:cNvGrpSpPr>
            <a:grpSpLocks/>
          </p:cNvGrpSpPr>
          <p:nvPr/>
        </p:nvGrpSpPr>
        <p:grpSpPr bwMode="auto">
          <a:xfrm>
            <a:off x="787400" y="2844799"/>
            <a:ext cx="7561262" cy="1644650"/>
            <a:chOff x="547" y="1535"/>
            <a:chExt cx="4763" cy="1036"/>
          </a:xfrm>
        </p:grpSpPr>
        <p:grpSp>
          <p:nvGrpSpPr>
            <p:cNvPr id="21" name="Group 10"/>
            <p:cNvGrpSpPr>
              <a:grpSpLocks/>
            </p:cNvGrpSpPr>
            <p:nvPr/>
          </p:nvGrpSpPr>
          <p:grpSpPr bwMode="auto">
            <a:xfrm>
              <a:off x="547" y="1535"/>
              <a:ext cx="4763" cy="1036"/>
              <a:chOff x="547" y="1535"/>
              <a:chExt cx="4763" cy="1036"/>
            </a:xfrm>
          </p:grpSpPr>
          <p:sp>
            <p:nvSpPr>
              <p:cNvPr id="27" name="Rectangle 8"/>
              <p:cNvSpPr>
                <a:spLocks noChangeArrowheads="1"/>
              </p:cNvSpPr>
              <p:nvPr/>
            </p:nvSpPr>
            <p:spPr bwMode="ltGray">
              <a:xfrm>
                <a:off x="547" y="1535"/>
                <a:ext cx="1965" cy="48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9"/>
              <p:cNvSpPr>
                <a:spLocks noChangeArrowheads="1"/>
              </p:cNvSpPr>
              <p:nvPr/>
            </p:nvSpPr>
            <p:spPr bwMode="ltGray">
              <a:xfrm>
                <a:off x="3800" y="2392"/>
                <a:ext cx="1510" cy="17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2536" y="1709"/>
              <a:ext cx="59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FF505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2916.6667</a:t>
              </a:r>
            </a:p>
          </p:txBody>
        </p:sp>
      </p:grpSp>
      <p:grpSp>
        <p:nvGrpSpPr>
          <p:cNvPr id="29" name="Group 17"/>
          <p:cNvGrpSpPr>
            <a:grpSpLocks/>
          </p:cNvGrpSpPr>
          <p:nvPr/>
        </p:nvGrpSpPr>
        <p:grpSpPr bwMode="auto">
          <a:xfrm>
            <a:off x="787400" y="3632199"/>
            <a:ext cx="7561262" cy="1233487"/>
            <a:chOff x="547" y="2031"/>
            <a:chExt cx="4763" cy="777"/>
          </a:xfrm>
        </p:grpSpPr>
        <p:grpSp>
          <p:nvGrpSpPr>
            <p:cNvPr id="30" name="Group 15"/>
            <p:cNvGrpSpPr>
              <a:grpSpLocks/>
            </p:cNvGrpSpPr>
            <p:nvPr/>
          </p:nvGrpSpPr>
          <p:grpSpPr bwMode="auto">
            <a:xfrm>
              <a:off x="547" y="2031"/>
              <a:ext cx="4763" cy="777"/>
              <a:chOff x="547" y="2031"/>
              <a:chExt cx="4763" cy="777"/>
            </a:xfrm>
          </p:grpSpPr>
          <p:sp>
            <p:nvSpPr>
              <p:cNvPr id="32" name="Rectangle 13"/>
              <p:cNvSpPr>
                <a:spLocks noChangeArrowheads="1"/>
              </p:cNvSpPr>
              <p:nvPr/>
            </p:nvSpPr>
            <p:spPr bwMode="ltGray">
              <a:xfrm>
                <a:off x="3800" y="2602"/>
                <a:ext cx="1510" cy="179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14"/>
              <p:cNvSpPr>
                <a:spLocks noChangeArrowheads="1"/>
              </p:cNvSpPr>
              <p:nvPr/>
            </p:nvSpPr>
            <p:spPr bwMode="ltGray">
              <a:xfrm>
                <a:off x="547" y="2031"/>
                <a:ext cx="1965" cy="777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2536" y="2333"/>
              <a:ext cx="3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33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2175</a:t>
              </a:r>
            </a:p>
          </p:txBody>
        </p:sp>
      </p:grpSp>
      <p:grpSp>
        <p:nvGrpSpPr>
          <p:cNvPr id="34" name="Group 22"/>
          <p:cNvGrpSpPr>
            <a:grpSpLocks/>
          </p:cNvGrpSpPr>
          <p:nvPr/>
        </p:nvGrpSpPr>
        <p:grpSpPr bwMode="auto">
          <a:xfrm>
            <a:off x="787400" y="4872036"/>
            <a:ext cx="7561262" cy="1479550"/>
            <a:chOff x="547" y="2812"/>
            <a:chExt cx="4763" cy="932"/>
          </a:xfrm>
        </p:grpSpPr>
        <p:grpSp>
          <p:nvGrpSpPr>
            <p:cNvPr id="35" name="Group 20"/>
            <p:cNvGrpSpPr>
              <a:grpSpLocks/>
            </p:cNvGrpSpPr>
            <p:nvPr/>
          </p:nvGrpSpPr>
          <p:grpSpPr bwMode="auto">
            <a:xfrm>
              <a:off x="547" y="2812"/>
              <a:ext cx="4763" cy="932"/>
              <a:chOff x="547" y="2812"/>
              <a:chExt cx="4763" cy="932"/>
            </a:xfrm>
          </p:grpSpPr>
          <p:sp>
            <p:nvSpPr>
              <p:cNvPr id="37" name="Rectangle 18"/>
              <p:cNvSpPr>
                <a:spLocks noChangeArrowheads="1"/>
              </p:cNvSpPr>
              <p:nvPr/>
            </p:nvSpPr>
            <p:spPr bwMode="ltGray">
              <a:xfrm>
                <a:off x="3800" y="2812"/>
                <a:ext cx="1510" cy="179"/>
              </a:xfrm>
              <a:prstGeom prst="rect">
                <a:avLst/>
              </a:prstGeom>
              <a:solidFill>
                <a:srgbClr val="3399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19"/>
              <p:cNvSpPr>
                <a:spLocks noChangeArrowheads="1"/>
              </p:cNvSpPr>
              <p:nvPr/>
            </p:nvSpPr>
            <p:spPr bwMode="ltGray">
              <a:xfrm>
                <a:off x="547" y="2815"/>
                <a:ext cx="1965" cy="929"/>
              </a:xfrm>
              <a:prstGeom prst="rect">
                <a:avLst/>
              </a:prstGeom>
              <a:solidFill>
                <a:srgbClr val="3399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2536" y="3125"/>
              <a:ext cx="59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66CC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1566.6667</a:t>
              </a:r>
            </a:p>
          </p:txBody>
        </p:sp>
      </p:grp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1228725" y="2357436"/>
            <a:ext cx="2790825" cy="457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      SAL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10      2450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10      1300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20       800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20      1100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20      2975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30      1600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30      2850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30       950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30      1500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0" name="Rectangle 24"/>
          <p:cNvSpPr>
            <a:spLocks noChangeArrowheads="1"/>
          </p:cNvSpPr>
          <p:nvPr/>
        </p:nvSpPr>
        <p:spPr bwMode="auto">
          <a:xfrm>
            <a:off x="5638800" y="3440111"/>
            <a:ext cx="2790825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 AVG(SAL)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------- 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10 2916.6667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20      2175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30 1566.6667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Creating Groups of Data: GROUP BY Clause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blackWhite">
          <a:xfrm>
            <a:off x="1008063" y="2541588"/>
            <a:ext cx="7169150" cy="1465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9" name="Rectangle 6"/>
          <p:cNvSpPr txBox="1">
            <a:spLocks noChangeArrowheads="1"/>
          </p:cNvSpPr>
          <p:nvPr/>
        </p:nvSpPr>
        <p:spPr>
          <a:xfrm>
            <a:off x="850900" y="4530725"/>
            <a:ext cx="7577138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Divide rows in a table into smaller groups by using the GROUP BY clause.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ltGray">
          <a:xfrm>
            <a:off x="1092200" y="3429000"/>
            <a:ext cx="4648200" cy="284163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blackWhite">
          <a:xfrm>
            <a:off x="982663" y="2528888"/>
            <a:ext cx="7194550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SELECT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group_function(column)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FROM	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[WHERE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condition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[GROUP BY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group_by_expression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  <a:endParaRPr lang="en-US" sz="1800" i="1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[ORDER BY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Using the GROUP BY Clause 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923925" y="3236913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938213" y="4743450"/>
            <a:ext cx="7289800" cy="1465263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762000" y="2235200"/>
            <a:ext cx="7577138" cy="131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All columns in the SELECT list that are not in group functions must be in the GROUP BY clause.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1016000" y="3262313"/>
            <a:ext cx="2895600" cy="2925762"/>
            <a:chOff x="640" y="1855"/>
            <a:chExt cx="1824" cy="1843"/>
          </a:xfrm>
        </p:grpSpPr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640" y="2210"/>
              <a:ext cx="1824" cy="1488"/>
              <a:chOff x="640" y="2210"/>
              <a:chExt cx="1824" cy="1488"/>
            </a:xfrm>
          </p:grpSpPr>
          <p:sp>
            <p:nvSpPr>
              <p:cNvPr id="14" name="Rectangle 6"/>
              <p:cNvSpPr>
                <a:spLocks noChangeArrowheads="1"/>
              </p:cNvSpPr>
              <p:nvPr/>
            </p:nvSpPr>
            <p:spPr bwMode="ltGray">
              <a:xfrm>
                <a:off x="1016" y="2210"/>
                <a:ext cx="1448" cy="17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7"/>
              <p:cNvSpPr>
                <a:spLocks noChangeArrowheads="1"/>
              </p:cNvSpPr>
              <p:nvPr/>
            </p:nvSpPr>
            <p:spPr bwMode="ltGray">
              <a:xfrm>
                <a:off x="640" y="3154"/>
                <a:ext cx="1664" cy="17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8"/>
              <p:cNvSpPr>
                <a:spLocks noChangeArrowheads="1"/>
              </p:cNvSpPr>
              <p:nvPr/>
            </p:nvSpPr>
            <p:spPr bwMode="ltGray">
              <a:xfrm>
                <a:off x="640" y="3335"/>
                <a:ext cx="1664" cy="179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/>
            </p:nvSpPr>
            <p:spPr bwMode="ltGray">
              <a:xfrm>
                <a:off x="640" y="3519"/>
                <a:ext cx="1664" cy="179"/>
              </a:xfrm>
              <a:prstGeom prst="rect">
                <a:avLst/>
              </a:prstGeom>
              <a:solidFill>
                <a:srgbClr val="3399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Rectangle 11"/>
            <p:cNvSpPr>
              <a:spLocks noChangeArrowheads="1"/>
            </p:cNvSpPr>
            <p:nvPr/>
          </p:nvSpPr>
          <p:spPr bwMode="ltGray">
            <a:xfrm>
              <a:off x="1772" y="1855"/>
              <a:ext cx="58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3"/>
          <p:cNvSpPr>
            <a:spLocks noChangeArrowheads="1"/>
          </p:cNvSpPr>
          <p:nvPr/>
        </p:nvSpPr>
        <p:spPr bwMode="blackWhite">
          <a:xfrm>
            <a:off x="889000" y="3224213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deptno, AVG(sal)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GROUP BY deptno;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blackWhite">
          <a:xfrm>
            <a:off x="903288" y="4730750"/>
            <a:ext cx="73152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 AVG(SAL)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10 2916.6667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20      2175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30 1566.6667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Using the GROUP BY Clause 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blackWhite">
          <a:xfrm>
            <a:off x="889000" y="3259137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blackWhite">
          <a:xfrm>
            <a:off x="903288" y="4765675"/>
            <a:ext cx="7289800" cy="1465262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2" name="Rectangle 5"/>
          <p:cNvSpPr txBox="1">
            <a:spLocks noChangeArrowheads="1"/>
          </p:cNvSpPr>
          <p:nvPr/>
        </p:nvSpPr>
        <p:spPr>
          <a:xfrm>
            <a:off x="889000" y="2147887"/>
            <a:ext cx="7577138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GROUP BY column does not have to be in the SELECT list.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3" name="Group 10"/>
          <p:cNvGrpSpPr>
            <a:grpSpLocks/>
          </p:cNvGrpSpPr>
          <p:nvPr/>
        </p:nvGrpSpPr>
        <p:grpSpPr bwMode="auto">
          <a:xfrm>
            <a:off x="952500" y="3835400"/>
            <a:ext cx="2895600" cy="2362200"/>
            <a:chOff x="600" y="2009"/>
            <a:chExt cx="1824" cy="1488"/>
          </a:xfrm>
        </p:grpSpPr>
        <p:sp>
          <p:nvSpPr>
            <p:cNvPr id="24" name="Rectangle 6"/>
            <p:cNvSpPr>
              <a:spLocks noChangeArrowheads="1"/>
            </p:cNvSpPr>
            <p:nvPr/>
          </p:nvSpPr>
          <p:spPr bwMode="ltGray">
            <a:xfrm>
              <a:off x="976" y="2009"/>
              <a:ext cx="144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ltGray">
            <a:xfrm>
              <a:off x="600" y="2953"/>
              <a:ext cx="84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ltGray">
            <a:xfrm>
              <a:off x="600" y="3134"/>
              <a:ext cx="848" cy="179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9"/>
            <p:cNvSpPr>
              <a:spLocks noChangeArrowheads="1"/>
            </p:cNvSpPr>
            <p:nvPr/>
          </p:nvSpPr>
          <p:spPr bwMode="ltGray">
            <a:xfrm>
              <a:off x="600" y="3318"/>
              <a:ext cx="848" cy="179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Rectangle 11"/>
          <p:cNvSpPr>
            <a:spLocks noChangeArrowheads="1"/>
          </p:cNvSpPr>
          <p:nvPr/>
        </p:nvSpPr>
        <p:spPr bwMode="blackWhite">
          <a:xfrm>
            <a:off x="863600" y="3246437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AVG(sal)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GROUP BY deptno;</a:t>
            </a: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blackWhite">
          <a:xfrm>
            <a:off x="877888" y="4752975"/>
            <a:ext cx="7315200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AVG(SAL)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2916.6667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2175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1566.6667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Grouping by More Than One Column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blackWhite">
          <a:xfrm>
            <a:off x="5452128" y="2951162"/>
            <a:ext cx="3263900" cy="30892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blackWhite">
          <a:xfrm>
            <a:off x="464203" y="2314575"/>
            <a:ext cx="3241675" cy="43275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70541" y="1947862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EMP</a:t>
            </a:r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3710641" y="2327275"/>
            <a:ext cx="1730375" cy="4321175"/>
          </a:xfrm>
          <a:custGeom>
            <a:avLst/>
            <a:gdLst>
              <a:gd name="T0" fmla="*/ 0 w 1090"/>
              <a:gd name="T1" fmla="*/ 4319588 h 2722"/>
              <a:gd name="T2" fmla="*/ 0 w 1090"/>
              <a:gd name="T3" fmla="*/ 0 h 2722"/>
              <a:gd name="T4" fmla="*/ 1728788 w 1090"/>
              <a:gd name="T5" fmla="*/ 636587 h 2722"/>
              <a:gd name="T6" fmla="*/ 1728788 w 1090"/>
              <a:gd name="T7" fmla="*/ 3708400 h 2722"/>
              <a:gd name="T8" fmla="*/ 0 w 1090"/>
              <a:gd name="T9" fmla="*/ 4319588 h 27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0"/>
              <a:gd name="T16" fmla="*/ 0 h 2722"/>
              <a:gd name="T17" fmla="*/ 1090 w 1090"/>
              <a:gd name="T18" fmla="*/ 2722 h 27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0" h="2722">
                <a:moveTo>
                  <a:pt x="0" y="2721"/>
                </a:moveTo>
                <a:lnTo>
                  <a:pt x="0" y="0"/>
                </a:lnTo>
                <a:lnTo>
                  <a:pt x="1089" y="401"/>
                </a:lnTo>
                <a:lnTo>
                  <a:pt x="1089" y="2336"/>
                </a:lnTo>
                <a:lnTo>
                  <a:pt x="0" y="2721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3704291" y="3690937"/>
            <a:ext cx="1811337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“sum salaries in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 EMP table</a:t>
            </a:r>
            <a:b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for each job,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grouped by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department”</a:t>
            </a:r>
          </a:p>
        </p:txBody>
      </p:sp>
      <p:grpSp>
        <p:nvGrpSpPr>
          <p:cNvPr id="19" name="Group 10"/>
          <p:cNvGrpSpPr>
            <a:grpSpLocks/>
          </p:cNvGrpSpPr>
          <p:nvPr/>
        </p:nvGrpSpPr>
        <p:grpSpPr bwMode="auto">
          <a:xfrm>
            <a:off x="522941" y="2886075"/>
            <a:ext cx="8140700" cy="1411287"/>
            <a:chOff x="335" y="1487"/>
            <a:chExt cx="5128" cy="889"/>
          </a:xfrm>
        </p:grpSpPr>
        <p:sp>
          <p:nvSpPr>
            <p:cNvPr id="23" name="Rectangle 8"/>
            <p:cNvSpPr>
              <a:spLocks noChangeArrowheads="1"/>
            </p:cNvSpPr>
            <p:nvPr/>
          </p:nvSpPr>
          <p:spPr bwMode="ltGray">
            <a:xfrm>
              <a:off x="335" y="1487"/>
              <a:ext cx="1965" cy="48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ltGray">
            <a:xfrm>
              <a:off x="3531" y="1896"/>
              <a:ext cx="1932" cy="48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13"/>
          <p:cNvGrpSpPr>
            <a:grpSpLocks/>
          </p:cNvGrpSpPr>
          <p:nvPr/>
        </p:nvGrpSpPr>
        <p:grpSpPr bwMode="auto">
          <a:xfrm>
            <a:off x="522941" y="3668712"/>
            <a:ext cx="8140700" cy="1462088"/>
            <a:chOff x="335" y="1980"/>
            <a:chExt cx="5128" cy="921"/>
          </a:xfrm>
        </p:grpSpPr>
        <p:sp>
          <p:nvSpPr>
            <p:cNvPr id="32" name="Rectangle 11"/>
            <p:cNvSpPr>
              <a:spLocks noChangeArrowheads="1"/>
            </p:cNvSpPr>
            <p:nvPr/>
          </p:nvSpPr>
          <p:spPr bwMode="ltGray">
            <a:xfrm>
              <a:off x="3531" y="2380"/>
              <a:ext cx="1932" cy="521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ltGray">
            <a:xfrm>
              <a:off x="335" y="1980"/>
              <a:ext cx="1965" cy="85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16"/>
          <p:cNvGrpSpPr>
            <a:grpSpLocks/>
          </p:cNvGrpSpPr>
          <p:nvPr/>
        </p:nvGrpSpPr>
        <p:grpSpPr bwMode="auto">
          <a:xfrm>
            <a:off x="526116" y="5027612"/>
            <a:ext cx="8137525" cy="1550988"/>
            <a:chOff x="337" y="2836"/>
            <a:chExt cx="5126" cy="977"/>
          </a:xfrm>
        </p:grpSpPr>
        <p:sp>
          <p:nvSpPr>
            <p:cNvPr id="35" name="Rectangle 14"/>
            <p:cNvSpPr>
              <a:spLocks noChangeArrowheads="1"/>
            </p:cNvSpPr>
            <p:nvPr/>
          </p:nvSpPr>
          <p:spPr bwMode="ltGray">
            <a:xfrm>
              <a:off x="3531" y="2905"/>
              <a:ext cx="1932" cy="488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ltGray">
            <a:xfrm>
              <a:off x="337" y="2836"/>
              <a:ext cx="1965" cy="977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421341" y="2300287"/>
            <a:ext cx="3278187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DEPTNO JOB             SAL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--------- --------- 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MANAGER        2450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PRESIDENT      5000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CLERK          1300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CLERK           800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CLERK          1100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ANALYST        3000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ANALYST        3000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MANAGER        2975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SALESMAN       1600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MANAGER        2850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SALESMAN       1250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CLERK           950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SALESMAN       1500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SALESMAN       1250</a:t>
            </a:r>
          </a:p>
        </p:txBody>
      </p:sp>
      <p:sp>
        <p:nvSpPr>
          <p:cNvPr id="38" name="Rectangle 18"/>
          <p:cNvSpPr>
            <a:spLocks noChangeArrowheads="1"/>
          </p:cNvSpPr>
          <p:nvPr/>
        </p:nvSpPr>
        <p:spPr bwMode="auto">
          <a:xfrm>
            <a:off x="6496703" y="2947987"/>
            <a:ext cx="2211388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JOB        SUM(SAL)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CLERK          1300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MANAGER        2450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PRESIDENT      5000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ANALYST        6000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CLERK          1900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MANAGER        2975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CLERK           950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MANAGER        2850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SALESMAN       5600</a:t>
            </a:r>
          </a:p>
        </p:txBody>
      </p:sp>
      <p:sp>
        <p:nvSpPr>
          <p:cNvPr id="39" name="Rectangle 19"/>
          <p:cNvSpPr>
            <a:spLocks noChangeArrowheads="1"/>
          </p:cNvSpPr>
          <p:nvPr/>
        </p:nvSpPr>
        <p:spPr bwMode="auto">
          <a:xfrm>
            <a:off x="5463241" y="2947987"/>
            <a:ext cx="1038225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DEPTNO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--------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10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10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10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20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20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20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30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30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the GROUP BY Clause on Multiple Columns</a:t>
            </a:r>
            <a:endParaRPr lang="en-US" sz="2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blackWhite">
          <a:xfrm>
            <a:off x="476205" y="2088356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blackWhite">
          <a:xfrm>
            <a:off x="477793" y="3602831"/>
            <a:ext cx="7326312" cy="2566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4" name="Group 7"/>
          <p:cNvGrpSpPr>
            <a:grpSpLocks/>
          </p:cNvGrpSpPr>
          <p:nvPr/>
        </p:nvGrpSpPr>
        <p:grpSpPr bwMode="auto">
          <a:xfrm>
            <a:off x="544468" y="2643981"/>
            <a:ext cx="3484562" cy="3198813"/>
            <a:chOff x="619" y="1604"/>
            <a:chExt cx="2195" cy="2015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ltGray">
            <a:xfrm>
              <a:off x="1024" y="1604"/>
              <a:ext cx="1790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ltGray">
            <a:xfrm>
              <a:off x="619" y="2233"/>
              <a:ext cx="1701" cy="138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Rectangle 8"/>
          <p:cNvSpPr>
            <a:spLocks noChangeArrowheads="1"/>
          </p:cNvSpPr>
          <p:nvPr/>
        </p:nvSpPr>
        <p:spPr bwMode="blackWhite">
          <a:xfrm>
            <a:off x="476205" y="2075656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deptno, job, sum(sal)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GROUP BY deptno, job;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blackWhite">
          <a:xfrm>
            <a:off x="477793" y="3590131"/>
            <a:ext cx="7351712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JOB        SUM(SAL)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CLERK          1300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MANAGER        2450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PRESIDENT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ANALYST        6000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CLERK          1900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9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Illegal Queries Using Group Functions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76205" y="2189414"/>
            <a:ext cx="7712075" cy="131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Any column or expression in the SELECT list that is not an aggregate function must be in the GROUP BY clause.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blackWhite">
          <a:xfrm>
            <a:off x="625430" y="3816601"/>
            <a:ext cx="7137400" cy="8032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deptno, COUNT(ename)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emp;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blackWhite">
          <a:xfrm>
            <a:off x="644480" y="4892926"/>
            <a:ext cx="7137400" cy="13462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SELECT deptno, COUNT(ename)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*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ERROR at line 1: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ORA-00937: not a single-group group function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 rot="21180000">
            <a:off x="950867" y="4305551"/>
            <a:ext cx="6615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Column missing in the GROUP BY clause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Illegal Queries Using Group Functions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21341" y="2394891"/>
            <a:ext cx="8628063" cy="146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33"/>
              </a:buClr>
              <a:buSzPct val="10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cannot use the WHERE clause to restrict groups.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33"/>
              </a:buClr>
              <a:buSzPct val="10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use the HAVING clause to restrict groups.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blackWhite">
          <a:xfrm>
            <a:off x="902354" y="3982391"/>
            <a:ext cx="7385050" cy="1270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 deptno, AVG(sal)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 AVG(sal) &gt; 2000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GROUP BY	 deptno;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blackWhite">
          <a:xfrm>
            <a:off x="940454" y="5449241"/>
            <a:ext cx="7385050" cy="12747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WHERE AVG(sal) &gt; 2000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*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ERROR at line 3: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ORA-00934: group function is not allowed here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 rot="19980000">
            <a:off x="2845454" y="4899966"/>
            <a:ext cx="52006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Cannot use the WHERE clause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          to restrict groups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205" y="2413338"/>
            <a:ext cx="65735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Aggregate Functions/Group Functions/Multiple-Row Functions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Types of Group Functions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Group By Clause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Having Clause 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Nesting Group Functions</a:t>
            </a:r>
          </a:p>
          <a:p>
            <a:pPr marL="274320" indent="-274320">
              <a:buFont typeface="Wingdings 2"/>
              <a:buChar char="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Excluding Group Results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6276975" y="3983971"/>
            <a:ext cx="2209800" cy="11080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993775" y="2383771"/>
            <a:ext cx="2273300" cy="43275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Freeform 4"/>
          <p:cNvSpPr>
            <a:spLocks/>
          </p:cNvSpPr>
          <p:nvPr/>
        </p:nvSpPr>
        <p:spPr bwMode="auto">
          <a:xfrm>
            <a:off x="3271838" y="2382184"/>
            <a:ext cx="3044825" cy="4321175"/>
          </a:xfrm>
          <a:custGeom>
            <a:avLst/>
            <a:gdLst>
              <a:gd name="T0" fmla="*/ 0 w 1918"/>
              <a:gd name="T1" fmla="*/ 4319588 h 2722"/>
              <a:gd name="T2" fmla="*/ 0 w 1918"/>
              <a:gd name="T3" fmla="*/ 0 h 2722"/>
              <a:gd name="T4" fmla="*/ 3043238 w 1918"/>
              <a:gd name="T5" fmla="*/ 1612900 h 2722"/>
              <a:gd name="T6" fmla="*/ 3043238 w 1918"/>
              <a:gd name="T7" fmla="*/ 2706687 h 2722"/>
              <a:gd name="T8" fmla="*/ 0 w 1918"/>
              <a:gd name="T9" fmla="*/ 4319588 h 27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18"/>
              <a:gd name="T16" fmla="*/ 0 h 2722"/>
              <a:gd name="T17" fmla="*/ 1918 w 1918"/>
              <a:gd name="T18" fmla="*/ 2722 h 27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18" h="2722">
                <a:moveTo>
                  <a:pt x="0" y="2721"/>
                </a:moveTo>
                <a:lnTo>
                  <a:pt x="0" y="0"/>
                </a:lnTo>
                <a:lnTo>
                  <a:pt x="1917" y="1016"/>
                </a:lnTo>
                <a:lnTo>
                  <a:pt x="1917" y="1705"/>
                </a:lnTo>
                <a:lnTo>
                  <a:pt x="0" y="2721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262438" y="3891896"/>
            <a:ext cx="18478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“maximum</a:t>
            </a:r>
            <a:b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salary</a:t>
            </a:r>
            <a:b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per department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greater than</a:t>
            </a:r>
            <a:b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$2900”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915988" y="2017059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EMP</a:t>
            </a: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062038" y="2966384"/>
            <a:ext cx="7348537" cy="1843087"/>
            <a:chOff x="547" y="1391"/>
            <a:chExt cx="4629" cy="1161"/>
          </a:xfrm>
        </p:grpSpPr>
        <p:grpSp>
          <p:nvGrpSpPr>
            <p:cNvPr id="14" name="Group 10"/>
            <p:cNvGrpSpPr>
              <a:grpSpLocks/>
            </p:cNvGrpSpPr>
            <p:nvPr/>
          </p:nvGrpSpPr>
          <p:grpSpPr bwMode="auto">
            <a:xfrm>
              <a:off x="547" y="1391"/>
              <a:ext cx="4629" cy="1161"/>
              <a:chOff x="547" y="1391"/>
              <a:chExt cx="4629" cy="1161"/>
            </a:xfrm>
          </p:grpSpPr>
          <p:sp>
            <p:nvSpPr>
              <p:cNvPr id="20" name="Rectangle 8"/>
              <p:cNvSpPr>
                <a:spLocks noChangeArrowheads="1"/>
              </p:cNvSpPr>
              <p:nvPr/>
            </p:nvSpPr>
            <p:spPr bwMode="ltGray">
              <a:xfrm>
                <a:off x="547" y="1391"/>
                <a:ext cx="1333" cy="48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ltGray">
              <a:xfrm>
                <a:off x="3873" y="2382"/>
                <a:ext cx="1303" cy="170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026" y="1493"/>
              <a:ext cx="462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25000"/>
                </a:lnSpc>
                <a:spcBef>
                  <a:spcPct val="0"/>
                </a:spcBef>
                <a:defRPr/>
              </a:pPr>
              <a:r>
                <a:rPr lang="en-US" sz="1800">
                  <a:solidFill>
                    <a:srgbClr val="FF66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5000</a:t>
              </a:r>
            </a:p>
          </p:txBody>
        </p:sp>
      </p:grp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1062038" y="3749021"/>
            <a:ext cx="7348537" cy="1352550"/>
            <a:chOff x="547" y="1884"/>
            <a:chExt cx="4629" cy="852"/>
          </a:xfrm>
        </p:grpSpPr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2026" y="2205"/>
              <a:ext cx="462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25000"/>
                </a:lnSpc>
                <a:spcBef>
                  <a:spcPct val="0"/>
                </a:spcBef>
                <a:defRPr/>
              </a:pPr>
              <a:r>
                <a:rPr lang="en-US" sz="1800">
                  <a:solidFill>
                    <a:srgbClr val="33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3000</a:t>
              </a:r>
            </a:p>
          </p:txBody>
        </p:sp>
        <p:grpSp>
          <p:nvGrpSpPr>
            <p:cNvPr id="24" name="Group 16"/>
            <p:cNvGrpSpPr>
              <a:grpSpLocks/>
            </p:cNvGrpSpPr>
            <p:nvPr/>
          </p:nvGrpSpPr>
          <p:grpSpPr bwMode="auto">
            <a:xfrm>
              <a:off x="547" y="1884"/>
              <a:ext cx="4629" cy="852"/>
              <a:chOff x="547" y="1884"/>
              <a:chExt cx="4629" cy="852"/>
            </a:xfrm>
          </p:grpSpPr>
          <p:sp>
            <p:nvSpPr>
              <p:cNvPr id="25" name="Rectangle 14"/>
              <p:cNvSpPr>
                <a:spLocks noChangeArrowheads="1"/>
              </p:cNvSpPr>
              <p:nvPr/>
            </p:nvSpPr>
            <p:spPr bwMode="ltGray">
              <a:xfrm>
                <a:off x="3872" y="2555"/>
                <a:ext cx="1304" cy="160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5"/>
              <p:cNvSpPr>
                <a:spLocks noChangeArrowheads="1"/>
              </p:cNvSpPr>
              <p:nvPr/>
            </p:nvSpPr>
            <p:spPr bwMode="ltGray">
              <a:xfrm>
                <a:off x="547" y="1884"/>
                <a:ext cx="1333" cy="852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1065213" y="5107921"/>
            <a:ext cx="3078162" cy="1550988"/>
            <a:chOff x="549" y="2740"/>
            <a:chExt cx="1939" cy="977"/>
          </a:xfrm>
        </p:grpSpPr>
        <p:sp>
          <p:nvSpPr>
            <p:cNvPr id="28" name="Rectangle 18"/>
            <p:cNvSpPr>
              <a:spLocks noChangeArrowheads="1"/>
            </p:cNvSpPr>
            <p:nvPr/>
          </p:nvSpPr>
          <p:spPr bwMode="ltGray">
            <a:xfrm>
              <a:off x="549" y="2740"/>
              <a:ext cx="1333" cy="977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2026" y="3085"/>
              <a:ext cx="462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25000"/>
                </a:lnSpc>
                <a:spcBef>
                  <a:spcPct val="0"/>
                </a:spcBef>
                <a:defRPr/>
              </a:pPr>
              <a:r>
                <a:rPr lang="en-US" sz="1800">
                  <a:solidFill>
                    <a:srgbClr val="66CC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2850</a:t>
              </a:r>
            </a:p>
          </p:txBody>
        </p:sp>
      </p:grp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1014413" y="2369484"/>
            <a:ext cx="2211387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DEPTNO       SAL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10      2450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10      1300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20       800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20      1100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20      2975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30      1600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30      2850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30       950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30      1500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6267450" y="3955396"/>
            <a:ext cx="2211388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DEPTNO  MAX(SAL)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Excluding Group Results: HAVING Clause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blackWhite">
          <a:xfrm>
            <a:off x="968375" y="4671359"/>
            <a:ext cx="7213600" cy="17399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7" name="Rectangle 4"/>
          <p:cNvSpPr txBox="1">
            <a:spLocks noChangeArrowheads="1"/>
          </p:cNvSpPr>
          <p:nvPr/>
        </p:nvSpPr>
        <p:spPr>
          <a:xfrm>
            <a:off x="911225" y="2017059"/>
            <a:ext cx="7699375" cy="1935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the HAVING clause to restrict groups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Rows are grouped.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group function is applied.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Groups matching the HAVING clause are displayed.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ltGray">
          <a:xfrm>
            <a:off x="1046163" y="5812771"/>
            <a:ext cx="4059237" cy="3048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blackWhite">
          <a:xfrm>
            <a:off x="955675" y="4658659"/>
            <a:ext cx="7239000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SELECT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group_function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FROM	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[WHERE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condition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[GROUP BY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group_by_expression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  <a:endParaRPr lang="en-US" sz="1800" i="1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[HAVING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group_condition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[ORDER BY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Using the HAVING Clause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434041" y="2655888"/>
            <a:ext cx="7289800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461029" y="4491038"/>
            <a:ext cx="7289800" cy="1190625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1150004" y="3482976"/>
            <a:ext cx="3259137" cy="2135187"/>
            <a:chOff x="1035" y="1759"/>
            <a:chExt cx="2053" cy="134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ltGray">
            <a:xfrm>
              <a:off x="1035" y="1759"/>
              <a:ext cx="2053" cy="19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ltGray">
            <a:xfrm>
              <a:off x="1539" y="2431"/>
              <a:ext cx="797" cy="67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8"/>
          <p:cNvSpPr>
            <a:spLocks noChangeArrowheads="1"/>
          </p:cNvSpPr>
          <p:nvPr/>
        </p:nvSpPr>
        <p:spPr bwMode="blackWhite">
          <a:xfrm>
            <a:off x="421341" y="2643188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deptno, max(sal)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GROUP BY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HAVING   max(sal)&gt;2900;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blackWhite">
          <a:xfrm>
            <a:off x="448329" y="4478338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 MAX(SAL)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Using the HAVING Clause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blackWhite">
          <a:xfrm>
            <a:off x="676275" y="2168525"/>
            <a:ext cx="7518400" cy="1955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blackWhite">
          <a:xfrm>
            <a:off x="739775" y="2527300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 job, SUM(sal) PAYROLL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  job NOT LIKE 'SALES%'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GROUP BY 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  HAVING    SUM(sal)&gt;5000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6  ORDER BY  SUM(sal);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blackWhite">
          <a:xfrm>
            <a:off x="684213" y="4413250"/>
            <a:ext cx="7515225" cy="1190625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blackWhite">
          <a:xfrm>
            <a:off x="671513" y="4400550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JOB         PAYROLL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ANALYST        6000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MANAGER        8275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Nesting Group Functions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573088" y="3436937"/>
            <a:ext cx="7289800" cy="9271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600076" y="4789487"/>
            <a:ext cx="7289800" cy="1003300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557213" y="2320925"/>
            <a:ext cx="7699375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Display the maximum average salary.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622301" y="3473450"/>
            <a:ext cx="3767137" cy="2274887"/>
            <a:chOff x="615" y="1579"/>
            <a:chExt cx="2373" cy="1433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ltGray">
            <a:xfrm>
              <a:off x="1803" y="1579"/>
              <a:ext cx="1185" cy="197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ltGray">
            <a:xfrm>
              <a:off x="615" y="2431"/>
              <a:ext cx="1173" cy="58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Rectangle 8"/>
          <p:cNvSpPr>
            <a:spLocks noChangeArrowheads="1"/>
          </p:cNvSpPr>
          <p:nvPr/>
        </p:nvSpPr>
        <p:spPr bwMode="blackWhite">
          <a:xfrm>
            <a:off x="598488" y="3300412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max(avg(sal))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GROUP BY deptno;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blackWhite">
          <a:xfrm>
            <a:off x="587376" y="4678362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MAX(AVG(SAL))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2916.6667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Order of Evaluation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6205" y="2228671"/>
            <a:ext cx="67357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Order of evaluation of the clauses:</a:t>
            </a:r>
          </a:p>
          <a:p>
            <a:pPr lvl="1"/>
            <a:r>
              <a:rPr lang="en-US" dirty="0" smtClean="0"/>
              <a:t>WHERE clause</a:t>
            </a:r>
          </a:p>
          <a:p>
            <a:pPr lvl="1"/>
            <a:r>
              <a:rPr lang="en-US" dirty="0" smtClean="0"/>
              <a:t>GROUP BY clause</a:t>
            </a:r>
          </a:p>
          <a:p>
            <a:pPr lvl="1"/>
            <a:r>
              <a:rPr lang="en-US" dirty="0" smtClean="0"/>
              <a:t>HAVING clause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</a:t>
            </a:r>
            <a:r>
              <a:rPr lang="en-US" smtClean="0">
                <a:hlinkClick r:id="rId6"/>
              </a:rPr>
              <a:t>://www.slideshare.net/thinnaphat.bo/</a:t>
            </a:r>
            <a:endParaRPr lang="en-US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Group Functions?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421341" y="2017059"/>
            <a:ext cx="8686800" cy="71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Group functions operate on sets of rows to give one result per group.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6081667" y="4148932"/>
            <a:ext cx="1430338" cy="116205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576217" y="2585244"/>
            <a:ext cx="2905125" cy="40925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76205" y="2229644"/>
            <a:ext cx="735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EMP</a:t>
            </a: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479755" y="2593182"/>
            <a:ext cx="2608262" cy="4079875"/>
          </a:xfrm>
          <a:custGeom>
            <a:avLst/>
            <a:gdLst>
              <a:gd name="T0" fmla="*/ 0 w 1643"/>
              <a:gd name="T1" fmla="*/ 4078288 h 2570"/>
              <a:gd name="T2" fmla="*/ 0 w 1643"/>
              <a:gd name="T3" fmla="*/ 0 h 2570"/>
              <a:gd name="T4" fmla="*/ 2606675 w 1643"/>
              <a:gd name="T5" fmla="*/ 1544637 h 2570"/>
              <a:gd name="T6" fmla="*/ 2606675 w 1643"/>
              <a:gd name="T7" fmla="*/ 2732087 h 2570"/>
              <a:gd name="T8" fmla="*/ 0 w 1643"/>
              <a:gd name="T9" fmla="*/ 4078288 h 2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43"/>
              <a:gd name="T16" fmla="*/ 0 h 2570"/>
              <a:gd name="T17" fmla="*/ 1643 w 1643"/>
              <a:gd name="T18" fmla="*/ 2570 h 2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43" h="2570">
                <a:moveTo>
                  <a:pt x="0" y="2569"/>
                </a:moveTo>
                <a:lnTo>
                  <a:pt x="0" y="0"/>
                </a:lnTo>
                <a:lnTo>
                  <a:pt x="1642" y="973"/>
                </a:lnTo>
                <a:lnTo>
                  <a:pt x="1642" y="1721"/>
                </a:lnTo>
                <a:lnTo>
                  <a:pt x="0" y="2569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809955" y="4194969"/>
            <a:ext cx="19764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“maximum 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salary in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 EMP table”</a:t>
            </a: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130380" y="3090069"/>
            <a:ext cx="5297487" cy="3525838"/>
            <a:chOff x="1709" y="1658"/>
            <a:chExt cx="3337" cy="2221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ltGray">
            <a:xfrm>
              <a:off x="1709" y="1658"/>
              <a:ext cx="786" cy="222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ltGray">
            <a:xfrm>
              <a:off x="4258" y="2820"/>
              <a:ext cx="788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636542" y="2615407"/>
            <a:ext cx="3192463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DEPTNO       SAL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10      2450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10      1300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20       800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20      1100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20      2975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30      1600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30      2850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30       950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30      1500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6076905" y="4155282"/>
            <a:ext cx="1419225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MAX(SAL)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5000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Group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9611" y="2413338"/>
            <a:ext cx="65104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 smtClean="0"/>
              <a:t>AVG 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 smtClean="0"/>
              <a:t>COUNT 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 smtClean="0"/>
              <a:t>MAX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 smtClean="0"/>
              <a:t>MIN 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 smtClean="0"/>
              <a:t>STDDEV 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 smtClean="0"/>
              <a:t>SUM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 smtClean="0"/>
              <a:t>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Group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603250" y="2487613"/>
            <a:ext cx="7169150" cy="1719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783012" y="2643188"/>
            <a:ext cx="3130550" cy="265113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blackWhite">
          <a:xfrm>
            <a:off x="577850" y="2587626"/>
            <a:ext cx="7194550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SELECT	[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,] 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group_function(column)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FROM	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[WHERE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condition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[GROUP BY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[ORDER BY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AVG and SUM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18"/>
          <p:cNvSpPr txBox="1">
            <a:spLocks noChangeArrowheads="1"/>
          </p:cNvSpPr>
          <p:nvPr/>
        </p:nvSpPr>
        <p:spPr>
          <a:xfrm>
            <a:off x="221226" y="2227006"/>
            <a:ext cx="9142413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You can use AVG and SUM for numeric data.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blackWhite">
          <a:xfrm>
            <a:off x="558006" y="4686300"/>
            <a:ext cx="7265988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blackWhite">
          <a:xfrm>
            <a:off x="570706" y="2878137"/>
            <a:ext cx="7240588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637381" y="2932112"/>
            <a:ext cx="2984500" cy="2644775"/>
            <a:chOff x="660" y="1472"/>
            <a:chExt cx="1880" cy="1666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ltGray">
            <a:xfrm>
              <a:off x="1776" y="1472"/>
              <a:ext cx="76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ltGray">
            <a:xfrm>
              <a:off x="660" y="2610"/>
              <a:ext cx="726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1904206" y="2932112"/>
            <a:ext cx="3076575" cy="2644775"/>
            <a:chOff x="1458" y="1472"/>
            <a:chExt cx="1938" cy="1666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ltGray">
            <a:xfrm>
              <a:off x="1458" y="2610"/>
              <a:ext cx="798" cy="52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ltGray">
            <a:xfrm>
              <a:off x="2648" y="1472"/>
              <a:ext cx="748" cy="179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2409031" y="3224212"/>
            <a:ext cx="2114550" cy="2352675"/>
            <a:chOff x="1776" y="1656"/>
            <a:chExt cx="1332" cy="1482"/>
          </a:xfrm>
        </p:grpSpPr>
        <p:sp>
          <p:nvSpPr>
            <p:cNvPr id="18" name="Rectangle 10"/>
            <p:cNvSpPr>
              <a:spLocks noChangeArrowheads="1"/>
            </p:cNvSpPr>
            <p:nvPr/>
          </p:nvSpPr>
          <p:spPr bwMode="ltGray">
            <a:xfrm>
              <a:off x="1776" y="1656"/>
              <a:ext cx="764" cy="179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ltGray">
            <a:xfrm>
              <a:off x="2310" y="2610"/>
              <a:ext cx="798" cy="528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3793331" y="3224212"/>
            <a:ext cx="2120900" cy="2352675"/>
            <a:chOff x="2648" y="1656"/>
            <a:chExt cx="1336" cy="1482"/>
          </a:xfrm>
        </p:grpSpPr>
        <p:sp>
          <p:nvSpPr>
            <p:cNvPr id="21" name="Rectangle 13"/>
            <p:cNvSpPr>
              <a:spLocks noChangeArrowheads="1"/>
            </p:cNvSpPr>
            <p:nvPr/>
          </p:nvSpPr>
          <p:spPr bwMode="ltGray">
            <a:xfrm>
              <a:off x="2648" y="1656"/>
              <a:ext cx="748" cy="179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ltGray">
            <a:xfrm>
              <a:off x="3186" y="2610"/>
              <a:ext cx="798" cy="528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Rectangle 17"/>
          <p:cNvSpPr>
            <a:spLocks noChangeArrowheads="1"/>
          </p:cNvSpPr>
          <p:nvPr/>
        </p:nvSpPr>
        <p:spPr bwMode="blackWhite">
          <a:xfrm>
            <a:off x="583406" y="4699000"/>
            <a:ext cx="724058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AVG(SAL)  MAX(SAL)  MIN(SAL)  SUM(SAL)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 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1400      1600      1250      5600</a:t>
            </a: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blackWhite">
          <a:xfrm>
            <a:off x="570706" y="2865437"/>
            <a:ext cx="7265988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AVG(sal), MAX(sal),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		MIN(sal), SUM(sal)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	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	WHERE	job LIKE 'SALES%';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MIN and MAX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6205" y="2315497"/>
            <a:ext cx="4576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You can use MIN and MAX for any </a:t>
            </a:r>
            <a:r>
              <a:rPr lang="en-US" dirty="0" err="1" smtClean="0"/>
              <a:t>datatype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blackWhite">
          <a:xfrm>
            <a:off x="824578" y="2909888"/>
            <a:ext cx="690245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blackWhite">
          <a:xfrm>
            <a:off x="810291" y="4125913"/>
            <a:ext cx="6927850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8" name="Group 6"/>
          <p:cNvGrpSpPr>
            <a:grpSpLocks/>
          </p:cNvGrpSpPr>
          <p:nvPr/>
        </p:nvGrpSpPr>
        <p:grpSpPr bwMode="auto">
          <a:xfrm>
            <a:off x="875378" y="2959100"/>
            <a:ext cx="3676650" cy="2073275"/>
            <a:chOff x="756" y="1502"/>
            <a:chExt cx="2316" cy="1306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ltGray">
            <a:xfrm>
              <a:off x="1914" y="1502"/>
              <a:ext cx="115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5"/>
            <p:cNvSpPr>
              <a:spLocks noChangeArrowheads="1"/>
            </p:cNvSpPr>
            <p:nvPr/>
          </p:nvSpPr>
          <p:spPr bwMode="ltGray">
            <a:xfrm>
              <a:off x="756" y="2280"/>
              <a:ext cx="840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9"/>
          <p:cNvGrpSpPr>
            <a:grpSpLocks/>
          </p:cNvGrpSpPr>
          <p:nvPr/>
        </p:nvGrpSpPr>
        <p:grpSpPr bwMode="auto">
          <a:xfrm>
            <a:off x="2256503" y="2959100"/>
            <a:ext cx="4352925" cy="2073275"/>
            <a:chOff x="1626" y="1502"/>
            <a:chExt cx="2742" cy="1306"/>
          </a:xfrm>
        </p:grpSpPr>
        <p:sp>
          <p:nvSpPr>
            <p:cNvPr id="32" name="Rectangle 7"/>
            <p:cNvSpPr>
              <a:spLocks noChangeArrowheads="1"/>
            </p:cNvSpPr>
            <p:nvPr/>
          </p:nvSpPr>
          <p:spPr bwMode="ltGray">
            <a:xfrm>
              <a:off x="3198" y="1502"/>
              <a:ext cx="1170" cy="179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8"/>
            <p:cNvSpPr>
              <a:spLocks noChangeArrowheads="1"/>
            </p:cNvSpPr>
            <p:nvPr/>
          </p:nvSpPr>
          <p:spPr bwMode="ltGray">
            <a:xfrm>
              <a:off x="1626" y="2280"/>
              <a:ext cx="846" cy="52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Rectangle 12"/>
          <p:cNvSpPr>
            <a:spLocks noChangeArrowheads="1"/>
          </p:cNvSpPr>
          <p:nvPr/>
        </p:nvSpPr>
        <p:spPr bwMode="blackWhite">
          <a:xfrm>
            <a:off x="837278" y="2897188"/>
            <a:ext cx="69278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MIN(hiredate), MAX(hiredate)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blackWhite">
          <a:xfrm>
            <a:off x="848391" y="4138613"/>
            <a:ext cx="69024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MIN(HIRED MAX(HIRED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17-DEC-80 12-JAN-83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COUNT Function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6205" y="2227006"/>
            <a:ext cx="6249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COUNT(*) returns the number of rows in a table.</a:t>
            </a:r>
            <a:endParaRPr lang="en-US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blackWhite">
          <a:xfrm>
            <a:off x="812800" y="2886037"/>
            <a:ext cx="68326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blackWhite">
          <a:xfrm>
            <a:off x="809625" y="4127462"/>
            <a:ext cx="6858000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8" name="Group 7"/>
          <p:cNvGrpSpPr>
            <a:grpSpLocks/>
          </p:cNvGrpSpPr>
          <p:nvPr/>
        </p:nvGrpSpPr>
        <p:grpSpPr bwMode="auto">
          <a:xfrm>
            <a:off x="871537" y="2913024"/>
            <a:ext cx="3003550" cy="2084388"/>
            <a:chOff x="780" y="1490"/>
            <a:chExt cx="1892" cy="1313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1908" y="1490"/>
              <a:ext cx="76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780" y="2275"/>
              <a:ext cx="864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8"/>
          <p:cNvSpPr>
            <a:spLocks noChangeArrowheads="1"/>
          </p:cNvSpPr>
          <p:nvPr/>
        </p:nvSpPr>
        <p:spPr bwMode="blackWhite">
          <a:xfrm>
            <a:off x="835025" y="4140162"/>
            <a:ext cx="68326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COUNT(*)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 6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blackWhite">
          <a:xfrm>
            <a:off x="812800" y="2873337"/>
            <a:ext cx="68580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COUNT(*)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deptno = 30;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COUNT Function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6205" y="2459504"/>
            <a:ext cx="7473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COUNT(</a:t>
            </a:r>
            <a:r>
              <a:rPr lang="en-US" i="1" dirty="0" err="1" smtClean="0"/>
              <a:t>expr</a:t>
            </a:r>
            <a:r>
              <a:rPr lang="en-US" dirty="0" smtClean="0"/>
              <a:t>) returns the number of </a:t>
            </a:r>
            <a:r>
              <a:rPr lang="en-US" dirty="0" err="1" smtClean="0"/>
              <a:t>nonnull</a:t>
            </a:r>
            <a:r>
              <a:rPr lang="en-US" dirty="0" smtClean="0"/>
              <a:t> rows.</a:t>
            </a:r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845524" y="2947988"/>
            <a:ext cx="68326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848699" y="4170363"/>
            <a:ext cx="6858000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8" name="Group 6"/>
          <p:cNvGrpSpPr>
            <a:grpSpLocks/>
          </p:cNvGrpSpPr>
          <p:nvPr/>
        </p:nvGrpSpPr>
        <p:grpSpPr bwMode="auto">
          <a:xfrm>
            <a:off x="913786" y="2997200"/>
            <a:ext cx="3390900" cy="2063750"/>
            <a:chOff x="780" y="1670"/>
            <a:chExt cx="2136" cy="1300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ltGray">
            <a:xfrm>
              <a:off x="1932" y="1670"/>
              <a:ext cx="98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5"/>
            <p:cNvSpPr>
              <a:spLocks noChangeArrowheads="1"/>
            </p:cNvSpPr>
            <p:nvPr/>
          </p:nvSpPr>
          <p:spPr bwMode="ltGray">
            <a:xfrm>
              <a:off x="780" y="2442"/>
              <a:ext cx="1026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Rectangle 9"/>
          <p:cNvSpPr>
            <a:spLocks noChangeArrowheads="1"/>
          </p:cNvSpPr>
          <p:nvPr/>
        </p:nvSpPr>
        <p:spPr bwMode="blackWhite">
          <a:xfrm>
            <a:off x="858224" y="2935288"/>
            <a:ext cx="68580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COUNT(comm)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deptno = 30;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blackWhite">
          <a:xfrm>
            <a:off x="886799" y="4183063"/>
            <a:ext cx="68326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COUNT(COMM)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   4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398</TotalTime>
  <Words>1167</Words>
  <Application>Microsoft Office PowerPoint</Application>
  <PresentationFormat>On-screen Show (4:3)</PresentationFormat>
  <Paragraphs>413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Spectrum</vt:lpstr>
      <vt:lpstr>Aggregate Functions</vt:lpstr>
      <vt:lpstr>Lecture Outline</vt:lpstr>
      <vt:lpstr>What Are Group Functions?</vt:lpstr>
      <vt:lpstr>Types of Group Functions</vt:lpstr>
      <vt:lpstr>Using Group Functions</vt:lpstr>
      <vt:lpstr>Using AVG and SUM Functions</vt:lpstr>
      <vt:lpstr>Using MIN and MAX Functions</vt:lpstr>
      <vt:lpstr>Using the COUNT Function</vt:lpstr>
      <vt:lpstr>Using the COUNT Function</vt:lpstr>
      <vt:lpstr>Group Functions and Null Values</vt:lpstr>
      <vt:lpstr>Using the NVL Function with Group Functions</vt:lpstr>
      <vt:lpstr>Creating Groups of Data </vt:lpstr>
      <vt:lpstr>Creating Groups of Data: GROUP BY Clause</vt:lpstr>
      <vt:lpstr>Using the GROUP BY Clause </vt:lpstr>
      <vt:lpstr>Using the GROUP BY Clause </vt:lpstr>
      <vt:lpstr>Grouping by More Than One Column</vt:lpstr>
      <vt:lpstr>Using the GROUP BY Clause on Multiple Columns</vt:lpstr>
      <vt:lpstr>Illegal Queries Using Group Functions</vt:lpstr>
      <vt:lpstr>Illegal Queries Using Group Functions</vt:lpstr>
      <vt:lpstr>Excluding Group Results</vt:lpstr>
      <vt:lpstr>Excluding Group Results: HAVING Clause</vt:lpstr>
      <vt:lpstr>Using the HAVING Clause</vt:lpstr>
      <vt:lpstr>Using the HAVING Clause</vt:lpstr>
      <vt:lpstr>Nesting Group Functions</vt:lpstr>
      <vt:lpstr>Order of Evaluation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26</cp:revision>
  <dcterms:created xsi:type="dcterms:W3CDTF">2018-12-10T17:20:29Z</dcterms:created>
  <dcterms:modified xsi:type="dcterms:W3CDTF">2020-07-06T17:06:16Z</dcterms:modified>
</cp:coreProperties>
</file>