
<file path=[Content_Types].xml><?xml version="1.0" encoding="utf-8"?>
<Types xmlns="http://schemas.openxmlformats.org/package/2006/content-types">
  <Default Extension="bin" ContentType="image/unknown"/>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7" r:id="rId6"/>
    <p:sldId id="270" r:id="rId7"/>
    <p:sldId id="264" r:id="rId8"/>
    <p:sldId id="272" r:id="rId9"/>
    <p:sldId id="273" r:id="rId10"/>
    <p:sldId id="274" r:id="rId11"/>
    <p:sldId id="271" r:id="rId12"/>
    <p:sldId id="268" r:id="rId13"/>
    <p:sldId id="262" r:id="rId14"/>
    <p:sldId id="275" r:id="rId15"/>
    <p:sldId id="260" r:id="rId16"/>
    <p:sldId id="261" r:id="rId17"/>
    <p:sldId id="279" r:id="rId18"/>
    <p:sldId id="276" r:id="rId19"/>
    <p:sldId id="277" r:id="rId20"/>
    <p:sldId id="278" r:id="rId21"/>
    <p:sldId id="269" r:id="rId22"/>
    <p:sldId id="265" r:id="rId23"/>
  </p:sldIdLst>
  <p:sldSz cx="18288000" cy="10287000"/>
  <p:notesSz cx="6858000" cy="9144000"/>
  <p:embeddedFontLst>
    <p:embeddedFont>
      <p:font typeface="Bahnschrift Light" panose="020B0502040204020203" pitchFamily="34" charset="0"/>
      <p:regular r:id="rId25"/>
    </p:embeddedFont>
    <p:embeddedFont>
      <p:font typeface="Bodoni MT Black" panose="02070A03080606020203" pitchFamily="18" charset="0"/>
      <p:bold r:id="rId26"/>
      <p:boldItalic r:id="rId27"/>
    </p:embeddedFont>
    <p:embeddedFont>
      <p:font typeface="Calibri" panose="020F0502020204030204" pitchFamily="34" charset="0"/>
      <p:regular r:id="rId28"/>
      <p:bold r:id="rId29"/>
      <p:italic r:id="rId30"/>
      <p:boldItalic r:id="rId31"/>
    </p:embeddedFont>
    <p:embeddedFont>
      <p:font typeface="Lilita One" panose="020B0604020202020204" charset="0"/>
      <p:regular r:id="rId32"/>
    </p:embeddedFont>
    <p:embeddedFont>
      <p:font typeface="Solway"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D445CC-6021-44AB-B741-A37E6075DAA0}">
          <p14:sldIdLst>
            <p14:sldId id="256"/>
            <p14:sldId id="257"/>
          </p14:sldIdLst>
        </p14:section>
        <p14:section name="Overview" id="{6089F14C-31A1-427F-9947-291E2D53EAAB}">
          <p14:sldIdLst>
            <p14:sldId id="258"/>
          </p14:sldIdLst>
        </p14:section>
        <p14:section name="AES" id="{4DD22656-A623-4887-8451-927ED57CCFB7}">
          <p14:sldIdLst>
            <p14:sldId id="259"/>
            <p14:sldId id="267"/>
            <p14:sldId id="270"/>
            <p14:sldId id="264"/>
            <p14:sldId id="272"/>
            <p14:sldId id="273"/>
            <p14:sldId id="274"/>
            <p14:sldId id="271"/>
          </p14:sldIdLst>
        </p14:section>
        <p14:section name="XTS" id="{4EE9ACAF-0BD1-4C62-8176-D87B5DFA9FCA}">
          <p14:sldIdLst>
            <p14:sldId id="268"/>
            <p14:sldId id="262"/>
            <p14:sldId id="275"/>
            <p14:sldId id="260"/>
          </p14:sldIdLst>
        </p14:section>
        <p14:section name="Implementation" id="{6563B7DA-650E-44AC-B932-300998B652F0}">
          <p14:sldIdLst>
            <p14:sldId id="261"/>
            <p14:sldId id="279"/>
            <p14:sldId id="276"/>
            <p14:sldId id="277"/>
            <p14:sldId id="278"/>
            <p14:sldId id="26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C36"/>
    <a:srgbClr val="EDB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314" autoAdjust="0"/>
  </p:normalViewPr>
  <p:slideViewPr>
    <p:cSldViewPr>
      <p:cViewPr varScale="1">
        <p:scale>
          <a:sx n="53" d="100"/>
          <a:sy n="53" d="100"/>
        </p:scale>
        <p:origin x="-58"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8724C-D433-4B26-B4CF-330A4F33E915}"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6C953-EED4-45EA-B13B-38BD571BE8D1}" type="slidenum">
              <a:rPr lang="en-US" smtClean="0"/>
              <a:t>‹#›</a:t>
            </a:fld>
            <a:endParaRPr lang="en-US"/>
          </a:p>
        </p:txBody>
      </p:sp>
    </p:spTree>
    <p:extLst>
      <p:ext uri="{BB962C8B-B14F-4D97-AF65-F5344CB8AC3E}">
        <p14:creationId xmlns:p14="http://schemas.microsoft.com/office/powerpoint/2010/main" val="414566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Tiêu chuẩn mã hóa nâng cao (AES), còn được gọi theo tên gốc là Rijndael (phát âm tiếng Hà Lan: [ˈrɛindaːl]),[5] là một thông số kỹ thuật để mã hóa dữ liệu điện tử do Viện Tiêu chuẩn và Công nghệ Quốc gia Hoa Kỳ (NIST) thiết lập vào năm 2001.</a:t>
            </a:r>
            <a:endParaRPr lang="en-US" dirty="0"/>
          </a:p>
          <a:p>
            <a:r>
              <a:rPr lang="vi-VN" dirty="0"/>
              <a:t>Năm 1997, Viện Tiêu chuẩn và Công nghệ Hoa Kỳ (NIST) tổ chức cuộc thi quốc tế để tìm một tiêu chuẩn mã hóa mới thay thế cho DES (Data Encryption Standard), vốn đã trở nên lỗi thời trước các tiến bộ trong công nghệ và tấn công mật mã.</a:t>
            </a:r>
          </a:p>
          <a:p>
            <a:endParaRPr lang="en-US" dirty="0"/>
          </a:p>
        </p:txBody>
      </p:sp>
      <p:sp>
        <p:nvSpPr>
          <p:cNvPr id="4" name="Slide Number Placeholder 3"/>
          <p:cNvSpPr>
            <a:spLocks noGrp="1"/>
          </p:cNvSpPr>
          <p:nvPr>
            <p:ph type="sldNum" sz="quarter" idx="5"/>
          </p:nvPr>
        </p:nvSpPr>
        <p:spPr/>
        <p:txBody>
          <a:bodyPr/>
          <a:lstStyle/>
          <a:p>
            <a:fld id="{ADB6C953-EED4-45EA-B13B-38BD571BE8D1}" type="slidenum">
              <a:rPr lang="en-US" smtClean="0"/>
              <a:t>4</a:t>
            </a:fld>
            <a:endParaRPr lang="en-US"/>
          </a:p>
        </p:txBody>
      </p:sp>
    </p:spTree>
    <p:extLst>
      <p:ext uri="{BB962C8B-B14F-4D97-AF65-F5344CB8AC3E}">
        <p14:creationId xmlns:p14="http://schemas.microsoft.com/office/powerpoint/2010/main" val="176544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B6C953-EED4-45EA-B13B-38BD571BE8D1}" type="slidenum">
              <a:rPr lang="en-US" smtClean="0"/>
              <a:t>6</a:t>
            </a:fld>
            <a:endParaRPr lang="en-US"/>
          </a:p>
        </p:txBody>
      </p:sp>
    </p:spTree>
    <p:extLst>
      <p:ext uri="{BB962C8B-B14F-4D97-AF65-F5344CB8AC3E}">
        <p14:creationId xmlns:p14="http://schemas.microsoft.com/office/powerpoint/2010/main" val="32581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96338-AA85-6F09-9859-292425412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43581-C22F-F40D-C158-BD8E90F054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746CA1-B7E8-F870-EBA4-ACA0C3693F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124E3B-C263-5ED9-43C2-E1C1C12A5345}"/>
              </a:ext>
            </a:extLst>
          </p:cNvPr>
          <p:cNvSpPr>
            <a:spLocks noGrp="1"/>
          </p:cNvSpPr>
          <p:nvPr>
            <p:ph type="sldNum" sz="quarter" idx="5"/>
          </p:nvPr>
        </p:nvSpPr>
        <p:spPr/>
        <p:txBody>
          <a:bodyPr/>
          <a:lstStyle/>
          <a:p>
            <a:fld id="{ADB6C953-EED4-45EA-B13B-38BD571BE8D1}" type="slidenum">
              <a:rPr lang="en-US" smtClean="0"/>
              <a:t>11</a:t>
            </a:fld>
            <a:endParaRPr lang="en-US"/>
          </a:p>
        </p:txBody>
      </p:sp>
    </p:spTree>
    <p:extLst>
      <p:ext uri="{BB962C8B-B14F-4D97-AF65-F5344CB8AC3E}">
        <p14:creationId xmlns:p14="http://schemas.microsoft.com/office/powerpoint/2010/main" val="29604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7" name="Slide Number Placeholder 22">
            <a:extLst>
              <a:ext uri="{FF2B5EF4-FFF2-40B4-BE49-F238E27FC236}">
                <a16:creationId xmlns:a16="http://schemas.microsoft.com/office/drawing/2014/main" id="{477462FB-CAC1-E581-E2C4-4D563BFCB621}"/>
              </a:ext>
            </a:extLst>
          </p:cNvPr>
          <p:cNvSpPr>
            <a:spLocks noGrp="1"/>
          </p:cNvSpPr>
          <p:nvPr>
            <p:ph type="sldNum" sz="quarter" idx="12"/>
          </p:nvPr>
        </p:nvSpPr>
        <p:spPr>
          <a:xfrm>
            <a:off x="16002000" y="9715500"/>
            <a:ext cx="2133600" cy="365125"/>
          </a:xfrm>
        </p:spPr>
        <p:txBody>
          <a:bodyPr/>
          <a:lstStyle>
            <a:lvl1pPr>
              <a:defRPr sz="300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608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svg"/><Relationship Id="rId2" Type="http://schemas.openxmlformats.org/officeDocument/2006/relationships/image" Target="../media/image26.jpg"/><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slide" Target="slide2.xml"/><Relationship Id="rId10" Type="http://schemas.openxmlformats.org/officeDocument/2006/relationships/image" Target="../media/image31.png"/><Relationship Id="rId4" Type="http://schemas.openxmlformats.org/officeDocument/2006/relationships/image" Target="../media/image2.sv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34.sv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slide" Target="slide16.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 Target="slide12.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2.svg"/><Relationship Id="rId2" Type="http://schemas.openxmlformats.org/officeDocument/2006/relationships/image" Target="../media/image39.pn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42.sv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 Target="slide2.xml"/><Relationship Id="rId5" Type="http://schemas.openxmlformats.org/officeDocument/2006/relationships/image" Target="../media/image44.sv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7.bin"/><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20051">
            <a:off x="435396" y="268257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135709">
            <a:off x="13918364" y="-17252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223083" y="1028700"/>
            <a:ext cx="13841835" cy="8229600"/>
          </a:xfrm>
          <a:custGeom>
            <a:avLst/>
            <a:gdLst/>
            <a:ahLst/>
            <a:cxnLst/>
            <a:rect l="l" t="t" r="r" b="b"/>
            <a:pathLst>
              <a:path w="13841835" h="8229600">
                <a:moveTo>
                  <a:pt x="0" y="0"/>
                </a:moveTo>
                <a:lnTo>
                  <a:pt x="13841834" y="0"/>
                </a:lnTo>
                <a:lnTo>
                  <a:pt x="1384183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4100915" y="2057400"/>
            <a:ext cx="10116605" cy="5756858"/>
            <a:chOff x="0" y="0"/>
            <a:chExt cx="2664456" cy="1516209"/>
          </a:xfrm>
        </p:grpSpPr>
        <p:sp>
          <p:nvSpPr>
            <p:cNvPr id="6" name="Freeform 6"/>
            <p:cNvSpPr/>
            <p:nvPr/>
          </p:nvSpPr>
          <p:spPr>
            <a:xfrm>
              <a:off x="0" y="0"/>
              <a:ext cx="2664456" cy="1516209"/>
            </a:xfrm>
            <a:custGeom>
              <a:avLst/>
              <a:gdLst/>
              <a:ahLst/>
              <a:cxnLst/>
              <a:rect l="l" t="t" r="r" b="b"/>
              <a:pathLst>
                <a:path w="2664456" h="1516209">
                  <a:moveTo>
                    <a:pt x="0" y="0"/>
                  </a:moveTo>
                  <a:lnTo>
                    <a:pt x="2664456" y="0"/>
                  </a:lnTo>
                  <a:lnTo>
                    <a:pt x="2664456" y="1516209"/>
                  </a:lnTo>
                  <a:lnTo>
                    <a:pt x="0" y="1516209"/>
                  </a:lnTo>
                  <a:close/>
                </a:path>
              </a:pathLst>
            </a:custGeom>
            <a:solidFill>
              <a:srgbClr val="FFFFFF"/>
            </a:solidFill>
          </p:spPr>
        </p:sp>
        <p:sp>
          <p:nvSpPr>
            <p:cNvPr id="7" name="TextBox 7"/>
            <p:cNvSpPr txBox="1"/>
            <p:nvPr/>
          </p:nvSpPr>
          <p:spPr>
            <a:xfrm>
              <a:off x="0" y="-38100"/>
              <a:ext cx="2664456" cy="155430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13550" y="0"/>
            <a:ext cx="3403258" cy="4435525"/>
          </a:xfrm>
          <a:custGeom>
            <a:avLst/>
            <a:gdLst/>
            <a:ahLst/>
            <a:cxnLst/>
            <a:rect l="l" t="t" r="r" b="b"/>
            <a:pathLst>
              <a:path w="3403258" h="4435525">
                <a:moveTo>
                  <a:pt x="0" y="0"/>
                </a:moveTo>
                <a:lnTo>
                  <a:pt x="3403258" y="0"/>
                </a:lnTo>
                <a:lnTo>
                  <a:pt x="3403258" y="4435525"/>
                </a:lnTo>
                <a:lnTo>
                  <a:pt x="0" y="44355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V="1">
            <a:off x="16343638" y="2785248"/>
            <a:ext cx="2825580" cy="6046961"/>
          </a:xfrm>
          <a:custGeom>
            <a:avLst/>
            <a:gdLst/>
            <a:ahLst/>
            <a:cxnLst/>
            <a:rect l="l" t="t" r="r" b="b"/>
            <a:pathLst>
              <a:path w="2825580" h="6046961">
                <a:moveTo>
                  <a:pt x="0" y="6046961"/>
                </a:moveTo>
                <a:lnTo>
                  <a:pt x="2825580" y="6046961"/>
                </a:lnTo>
                <a:lnTo>
                  <a:pt x="2825580" y="0"/>
                </a:lnTo>
                <a:lnTo>
                  <a:pt x="0" y="0"/>
                </a:lnTo>
                <a:lnTo>
                  <a:pt x="0" y="6046961"/>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28700" y="5808728"/>
            <a:ext cx="1329969" cy="1317187"/>
          </a:xfrm>
          <a:custGeom>
            <a:avLst/>
            <a:gdLst/>
            <a:ahLst/>
            <a:cxnLst/>
            <a:rect l="l" t="t" r="r" b="b"/>
            <a:pathLst>
              <a:path w="1329969" h="1317187">
                <a:moveTo>
                  <a:pt x="0" y="0"/>
                </a:moveTo>
                <a:lnTo>
                  <a:pt x="1329969" y="0"/>
                </a:lnTo>
                <a:lnTo>
                  <a:pt x="1329969" y="1317188"/>
                </a:lnTo>
                <a:lnTo>
                  <a:pt x="0" y="1317188"/>
                </a:lnTo>
                <a:lnTo>
                  <a:pt x="0" y="0"/>
                </a:lnTo>
                <a:close/>
              </a:path>
            </a:pathLst>
          </a:custGeom>
          <a:blipFill>
            <a:blip r:embed="rId10">
              <a:extLst>
                <a:ext uri="{96DAC541-7B7A-43D3-8B79-37D633B846F1}">
                  <asvg:svgBlip xmlns:asvg="http://schemas.microsoft.com/office/drawing/2016/SVG/main" r:embed="rId11"/>
                </a:ext>
              </a:extLst>
            </a:blip>
            <a:stretch>
              <a:fillRect r="-444882" b="-318129"/>
            </a:stretch>
          </a:blipFill>
        </p:spPr>
      </p:sp>
      <p:grpSp>
        <p:nvGrpSpPr>
          <p:cNvPr id="11" name="Group 11"/>
          <p:cNvGrpSpPr/>
          <p:nvPr/>
        </p:nvGrpSpPr>
        <p:grpSpPr>
          <a:xfrm>
            <a:off x="5673930" y="6564102"/>
            <a:ext cx="6940140" cy="971228"/>
            <a:chOff x="0" y="0"/>
            <a:chExt cx="1754794" cy="245572"/>
          </a:xfrm>
        </p:grpSpPr>
        <p:sp>
          <p:nvSpPr>
            <p:cNvPr id="12" name="Freeform 12"/>
            <p:cNvSpPr/>
            <p:nvPr/>
          </p:nvSpPr>
          <p:spPr>
            <a:xfrm>
              <a:off x="0" y="0"/>
              <a:ext cx="1754794" cy="245572"/>
            </a:xfrm>
            <a:custGeom>
              <a:avLst/>
              <a:gdLst/>
              <a:ahLst/>
              <a:cxnLst/>
              <a:rect l="l" t="t" r="r" b="b"/>
              <a:pathLst>
                <a:path w="1754794" h="245572">
                  <a:moveTo>
                    <a:pt x="111553" y="0"/>
                  </a:moveTo>
                  <a:lnTo>
                    <a:pt x="1643241" y="0"/>
                  </a:lnTo>
                  <a:cubicBezTo>
                    <a:pt x="1672827" y="0"/>
                    <a:pt x="1701201" y="11753"/>
                    <a:pt x="1722121" y="32673"/>
                  </a:cubicBezTo>
                  <a:cubicBezTo>
                    <a:pt x="1743041" y="53593"/>
                    <a:pt x="1754794" y="81967"/>
                    <a:pt x="1754794" y="111553"/>
                  </a:cubicBezTo>
                  <a:lnTo>
                    <a:pt x="1754794" y="134019"/>
                  </a:lnTo>
                  <a:cubicBezTo>
                    <a:pt x="1754794" y="163605"/>
                    <a:pt x="1743041" y="191979"/>
                    <a:pt x="1722121" y="212899"/>
                  </a:cubicBezTo>
                  <a:cubicBezTo>
                    <a:pt x="1701201" y="233819"/>
                    <a:pt x="1672827" y="245572"/>
                    <a:pt x="1643241" y="245572"/>
                  </a:cubicBezTo>
                  <a:lnTo>
                    <a:pt x="111553" y="245572"/>
                  </a:lnTo>
                  <a:cubicBezTo>
                    <a:pt x="81967" y="245572"/>
                    <a:pt x="53593" y="233819"/>
                    <a:pt x="32673" y="212899"/>
                  </a:cubicBezTo>
                  <a:cubicBezTo>
                    <a:pt x="11753" y="191979"/>
                    <a:pt x="0" y="163605"/>
                    <a:pt x="0" y="134019"/>
                  </a:cubicBezTo>
                  <a:lnTo>
                    <a:pt x="0" y="111553"/>
                  </a:lnTo>
                  <a:cubicBezTo>
                    <a:pt x="0" y="81967"/>
                    <a:pt x="11753" y="53593"/>
                    <a:pt x="32673" y="32673"/>
                  </a:cubicBezTo>
                  <a:cubicBezTo>
                    <a:pt x="53593" y="11753"/>
                    <a:pt x="81967" y="0"/>
                    <a:pt x="111553" y="0"/>
                  </a:cubicBezTo>
                  <a:close/>
                </a:path>
              </a:pathLst>
            </a:custGeom>
            <a:solidFill>
              <a:srgbClr val="EDBD3A"/>
            </a:solidFill>
          </p:spPr>
        </p:sp>
        <p:sp>
          <p:nvSpPr>
            <p:cNvPr id="13" name="TextBox 13"/>
            <p:cNvSpPr txBox="1"/>
            <p:nvPr/>
          </p:nvSpPr>
          <p:spPr>
            <a:xfrm>
              <a:off x="0" y="-57150"/>
              <a:ext cx="1754794" cy="302722"/>
            </a:xfrm>
            <a:prstGeom prst="rect">
              <a:avLst/>
            </a:prstGeom>
          </p:spPr>
          <p:txBody>
            <a:bodyPr lIns="50800" tIns="50800" rIns="50800" bIns="50800" rtlCol="0" anchor="ctr"/>
            <a:lstStyle/>
            <a:p>
              <a:pPr algn="ctr">
                <a:lnSpc>
                  <a:spcPts val="4480"/>
                </a:lnSpc>
                <a:spcBef>
                  <a:spcPct val="0"/>
                </a:spcBef>
              </a:pPr>
              <a:r>
                <a:rPr lang="en-US" sz="3200">
                  <a:solidFill>
                    <a:srgbClr val="FFFFFF"/>
                  </a:solidFill>
                  <a:latin typeface="Solway"/>
                  <a:ea typeface="Solway"/>
                  <a:cs typeface="Solway"/>
                  <a:sym typeface="Solway"/>
                </a:rPr>
                <a:t>by vansy.le</a:t>
              </a:r>
            </a:p>
          </p:txBody>
        </p:sp>
      </p:grpSp>
      <p:sp>
        <p:nvSpPr>
          <p:cNvPr id="14" name="TextBox 14"/>
          <p:cNvSpPr txBox="1"/>
          <p:nvPr/>
        </p:nvSpPr>
        <p:spPr>
          <a:xfrm>
            <a:off x="5277750" y="3335890"/>
            <a:ext cx="7720391" cy="1807610"/>
          </a:xfrm>
          <a:prstGeom prst="rect">
            <a:avLst/>
          </a:prstGeom>
        </p:spPr>
        <p:txBody>
          <a:bodyPr lIns="0" tIns="0" rIns="0" bIns="0" rtlCol="0" anchor="t">
            <a:spAutoFit/>
          </a:bodyPr>
          <a:lstStyle/>
          <a:p>
            <a:pPr algn="ctr">
              <a:lnSpc>
                <a:spcPts val="9798"/>
              </a:lnSpc>
            </a:pPr>
            <a:r>
              <a:rPr lang="en-US" sz="10887">
                <a:solidFill>
                  <a:srgbClr val="242622"/>
                </a:solidFill>
                <a:latin typeface="Lilita One"/>
                <a:ea typeface="Lilita One"/>
                <a:cs typeface="Lilita One"/>
                <a:sym typeface="Lilita One"/>
              </a:rPr>
              <a:t>AES-XTS</a:t>
            </a:r>
          </a:p>
          <a:p>
            <a:pPr algn="ctr">
              <a:lnSpc>
                <a:spcPts val="4500"/>
              </a:lnSpc>
            </a:pPr>
            <a:r>
              <a:rPr lang="en-US" sz="5000" dirty="0">
                <a:solidFill>
                  <a:srgbClr val="242622"/>
                </a:solidFill>
                <a:latin typeface="Lilita One"/>
                <a:ea typeface="Lilita One"/>
                <a:cs typeface="Lilita One"/>
                <a:sym typeface="Lilita One"/>
              </a:rPr>
              <a:t>SYMMETRIC ENCRYPTION</a:t>
            </a:r>
          </a:p>
        </p:txBody>
      </p:sp>
      <p:grpSp>
        <p:nvGrpSpPr>
          <p:cNvPr id="15" name="Group 15"/>
          <p:cNvGrpSpPr/>
          <p:nvPr/>
        </p:nvGrpSpPr>
        <p:grpSpPr>
          <a:xfrm>
            <a:off x="14816796" y="4935829"/>
            <a:ext cx="927565" cy="92756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531529" y="2321465"/>
            <a:ext cx="927565" cy="9275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3" name="Slide Number Placeholder 22">
            <a:extLst>
              <a:ext uri="{FF2B5EF4-FFF2-40B4-BE49-F238E27FC236}">
                <a16:creationId xmlns:a16="http://schemas.microsoft.com/office/drawing/2014/main" id="{B0B442B6-0E2A-C9D1-FC48-B35A6851690E}"/>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1FB1A54-D24C-F50B-A8CE-729DBD694A02}"/>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66BFF1A7-D1B1-9CFD-66D1-05D8644C1DC1}"/>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EC093B17-AC7B-9436-85FD-6ED6FE8BE02A}"/>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5A8DD2B-CFF5-74B3-48F6-3208CB6D14F3}"/>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8266FFFF-3B41-A8DA-5984-6E45C3E54530}"/>
              </a:ext>
            </a:extLst>
          </p:cNvPr>
          <p:cNvSpPr txBox="1"/>
          <p:nvPr/>
        </p:nvSpPr>
        <p:spPr>
          <a:xfrm>
            <a:off x="10072737" y="1231496"/>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MixColumns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3188DC37-4601-4591-1E8A-FE504F70EB61}"/>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D2C738D9-2C5E-D73A-6C15-7A1A827CFC53}"/>
              </a:ext>
            </a:extLst>
          </p:cNvPr>
          <p:cNvGrpSpPr/>
          <p:nvPr/>
        </p:nvGrpSpPr>
        <p:grpSpPr>
          <a:xfrm>
            <a:off x="9984606" y="3277330"/>
            <a:ext cx="8063579" cy="4868882"/>
            <a:chOff x="9984606" y="3277330"/>
            <a:chExt cx="8063579" cy="4868882"/>
          </a:xfrm>
        </p:grpSpPr>
        <p:grpSp>
          <p:nvGrpSpPr>
            <p:cNvPr id="3" name="Group 3">
              <a:extLst>
                <a:ext uri="{FF2B5EF4-FFF2-40B4-BE49-F238E27FC236}">
                  <a16:creationId xmlns:a16="http://schemas.microsoft.com/office/drawing/2014/main" id="{7D2FFB30-8D40-803B-1D5D-0A99316A2849}"/>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A08073EE-7F56-A794-AEDC-41F7A26B57CB}"/>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531939A0-9233-E49F-6DC0-04D8A1471EFA}"/>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4B1D8324-B4B6-69C0-D5B5-E48C9B09AC52}"/>
                </a:ext>
              </a:extLst>
            </p:cNvPr>
            <p:cNvSpPr txBox="1"/>
            <p:nvPr/>
          </p:nvSpPr>
          <p:spPr>
            <a:xfrm>
              <a:off x="10593530" y="4608097"/>
              <a:ext cx="7454655" cy="535403"/>
            </a:xfrm>
            <a:prstGeom prst="rect">
              <a:avLst/>
            </a:prstGeom>
          </p:spPr>
          <p:txBody>
            <a:bodyPr wrap="square" lIns="0" tIns="0" rIns="0" bIns="0" rtlCol="0" anchor="t">
              <a:spAutoFit/>
            </a:bodyPr>
            <a:lstStyle/>
            <a:p>
              <a:pPr algn="l">
                <a:lnSpc>
                  <a:spcPts val="4480"/>
                </a:lnSpc>
              </a:pPr>
              <a:r>
                <a:rPr lang="en-US" sz="3200" dirty="0" err="1">
                  <a:solidFill>
                    <a:srgbClr val="242622"/>
                  </a:solidFill>
                  <a:latin typeface="Solway"/>
                  <a:ea typeface="Solway"/>
                  <a:cs typeface="Solway"/>
                  <a:sym typeface="Solway"/>
                </a:rPr>
                <a:t>Nhân</a:t>
              </a:r>
              <a:r>
                <a:rPr lang="en-US" sz="3200" dirty="0">
                  <a:solidFill>
                    <a:srgbClr val="242622"/>
                  </a:solidFill>
                  <a:latin typeface="Solway"/>
                  <a:ea typeface="Solway"/>
                  <a:cs typeface="Solway"/>
                  <a:sym typeface="Solway"/>
                </a:rPr>
                <a:t> ma </a:t>
              </a:r>
              <a:r>
                <a:rPr lang="en-US" sz="3200" dirty="0" err="1">
                  <a:solidFill>
                    <a:srgbClr val="242622"/>
                  </a:solidFill>
                  <a:latin typeface="Solway"/>
                  <a:ea typeface="Solway"/>
                  <a:cs typeface="Solway"/>
                  <a:sym typeface="Solway"/>
                </a:rPr>
                <a:t>trận</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trong</a:t>
              </a:r>
              <a:r>
                <a:rPr lang="en-US" sz="3200" dirty="0">
                  <a:solidFill>
                    <a:srgbClr val="242622"/>
                  </a:solidFill>
                  <a:latin typeface="Solway"/>
                  <a:ea typeface="Solway"/>
                  <a:cs typeface="Solway"/>
                  <a:sym typeface="Solway"/>
                </a:rPr>
                <a:t> GF(2^8)</a:t>
              </a:r>
            </a:p>
          </p:txBody>
        </p:sp>
      </p:grpSp>
      <p:sp>
        <p:nvSpPr>
          <p:cNvPr id="10" name="Freeform 10">
            <a:extLst>
              <a:ext uri="{FF2B5EF4-FFF2-40B4-BE49-F238E27FC236}">
                <a16:creationId xmlns:a16="http://schemas.microsoft.com/office/drawing/2014/main" id="{0C39BCE2-331F-E6E5-7A98-FD5970234D33}"/>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0CB85903-3A34-51F4-9F6A-A764B77CD71B}"/>
              </a:ext>
            </a:extLst>
          </p:cNvPr>
          <p:cNvGrpSpPr/>
          <p:nvPr/>
        </p:nvGrpSpPr>
        <p:grpSpPr>
          <a:xfrm>
            <a:off x="17210644" y="7682429"/>
            <a:ext cx="927565" cy="927565"/>
            <a:chOff x="0" y="0"/>
            <a:chExt cx="812800" cy="812800"/>
          </a:xfrm>
        </p:grpSpPr>
        <p:sp>
          <p:nvSpPr>
            <p:cNvPr id="12" name="Freeform 12">
              <a:extLst>
                <a:ext uri="{FF2B5EF4-FFF2-40B4-BE49-F238E27FC236}">
                  <a16:creationId xmlns:a16="http://schemas.microsoft.com/office/drawing/2014/main" id="{777DF2E0-A3B0-7878-3015-36096FA3222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CC882B71-0554-9050-15E8-5820893E3D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D0A60EDB-E63A-EC22-E0CE-0F322297B461}"/>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B1F0ADD9-C7B5-D609-54A9-6E32FAFEE10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739E0CD6-02B8-5C34-9AF2-E8AE71C6860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3DC4C7A4-AA41-1DAC-A57A-0E1E96CE77A1}"/>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10</a:t>
            </a:fld>
            <a:endParaRPr lang="en-US" dirty="0"/>
          </a:p>
        </p:txBody>
      </p:sp>
      <p:sp>
        <p:nvSpPr>
          <p:cNvPr id="21" name="AutoShape 2">
            <a:extLst>
              <a:ext uri="{FF2B5EF4-FFF2-40B4-BE49-F238E27FC236}">
                <a16:creationId xmlns:a16="http://schemas.microsoft.com/office/drawing/2014/main" id="{F63DF9CC-3C69-15F8-AC0F-2A0D35F94C4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rrow: Right 1">
            <a:extLst>
              <a:ext uri="{FF2B5EF4-FFF2-40B4-BE49-F238E27FC236}">
                <a16:creationId xmlns:a16="http://schemas.microsoft.com/office/drawing/2014/main" id="{BF01BA72-BAAB-C11C-7C56-3E2A2D6DDB2A}"/>
              </a:ext>
            </a:extLst>
          </p:cNvPr>
          <p:cNvSpPr/>
          <p:nvPr/>
        </p:nvSpPr>
        <p:spPr>
          <a:xfrm>
            <a:off x="13060647" y="5932515"/>
            <a:ext cx="1772904" cy="1055514"/>
          </a:xfrm>
          <a:prstGeom prst="rightArrow">
            <a:avLst/>
          </a:prstGeom>
          <a:solidFill>
            <a:srgbClr val="4C6C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Solway"/>
                <a:ea typeface="Solway"/>
                <a:cs typeface="Solway"/>
                <a:sym typeface="Solway"/>
              </a:rPr>
              <a:t>GF(2^8)</a:t>
            </a:r>
            <a:endParaRPr lang="en-US" sz="2000" dirty="0">
              <a:solidFill>
                <a:schemeClr val="bg1"/>
              </a:solidFill>
            </a:endParaRPr>
          </a:p>
        </p:txBody>
      </p:sp>
    </p:spTree>
    <p:extLst>
      <p:ext uri="{BB962C8B-B14F-4D97-AF65-F5344CB8AC3E}">
        <p14:creationId xmlns:p14="http://schemas.microsoft.com/office/powerpoint/2010/main" val="234134649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C8D061E-C512-3CAC-4870-6E8C621C39B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D199D6E-22C3-9E81-775A-BDCA7ADC1186}"/>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521EF388-4E37-682F-F982-1071DEAE881C}"/>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96073418-5957-C8D7-07A9-CA6EBBFCD1AF}"/>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a:extLst>
              <a:ext uri="{FF2B5EF4-FFF2-40B4-BE49-F238E27FC236}">
                <a16:creationId xmlns:a16="http://schemas.microsoft.com/office/drawing/2014/main" id="{BE844A50-48C6-3F2C-6A5A-57E2995B2D0B}"/>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grpSp>
        <p:nvGrpSpPr>
          <p:cNvPr id="11" name="Group 11">
            <a:extLst>
              <a:ext uri="{FF2B5EF4-FFF2-40B4-BE49-F238E27FC236}">
                <a16:creationId xmlns:a16="http://schemas.microsoft.com/office/drawing/2014/main" id="{75E6A64A-B8DC-CCCE-BC7C-380B10783AC0}"/>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98643F76-8B9B-C85C-71BF-0AB5655BB89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B6F8527F-0487-4BC4-E3CA-87644A9BA70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164BEF9C-BC6B-53E8-B537-3CD3A4648B22}"/>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11</a:t>
            </a:fld>
            <a:endParaRPr lang="en-US" dirty="0"/>
          </a:p>
        </p:txBody>
      </p:sp>
      <p:pic>
        <p:nvPicPr>
          <p:cNvPr id="6" name="Picture 5">
            <a:extLst>
              <a:ext uri="{FF2B5EF4-FFF2-40B4-BE49-F238E27FC236}">
                <a16:creationId xmlns:a16="http://schemas.microsoft.com/office/drawing/2014/main" id="{A99B7897-8136-6BCD-3E61-BD3C5A253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698" y="1462721"/>
            <a:ext cx="13648603" cy="7361558"/>
          </a:xfrm>
          <a:prstGeom prst="rect">
            <a:avLst/>
          </a:prstGeom>
        </p:spPr>
      </p:pic>
      <p:sp>
        <p:nvSpPr>
          <p:cNvPr id="8" name="Freeform 8">
            <a:extLst>
              <a:ext uri="{FF2B5EF4-FFF2-40B4-BE49-F238E27FC236}">
                <a16:creationId xmlns:a16="http://schemas.microsoft.com/office/drawing/2014/main" id="{DDF47DEC-D163-A18A-21D7-18A8733E4824}"/>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a:extLst>
              <a:ext uri="{FF2B5EF4-FFF2-40B4-BE49-F238E27FC236}">
                <a16:creationId xmlns:a16="http://schemas.microsoft.com/office/drawing/2014/main" id="{2718810D-985E-F8AE-739A-87E5CD38D677}"/>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 name="Group 14">
            <a:extLst>
              <a:ext uri="{FF2B5EF4-FFF2-40B4-BE49-F238E27FC236}">
                <a16:creationId xmlns:a16="http://schemas.microsoft.com/office/drawing/2014/main" id="{214A2938-E399-8B02-F3F8-B47B9DEA0A53}"/>
              </a:ext>
            </a:extLst>
          </p:cNvPr>
          <p:cNvGrpSpPr/>
          <p:nvPr/>
        </p:nvGrpSpPr>
        <p:grpSpPr>
          <a:xfrm>
            <a:off x="838200" y="9196149"/>
            <a:ext cx="927565" cy="927565"/>
            <a:chOff x="0" y="0"/>
            <a:chExt cx="812800" cy="812800"/>
          </a:xfrm>
        </p:grpSpPr>
        <p:sp>
          <p:nvSpPr>
            <p:cNvPr id="9" name="Freeform 15">
              <a:hlinkClick r:id="rId6" action="ppaction://hlinksldjump"/>
              <a:extLst>
                <a:ext uri="{FF2B5EF4-FFF2-40B4-BE49-F238E27FC236}">
                  <a16:creationId xmlns:a16="http://schemas.microsoft.com/office/drawing/2014/main" id="{DB347E93-B345-6254-529C-AD7015DA07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7" name="TextBox 16">
              <a:hlinkClick r:id="rId6" action="ppaction://hlinksldjump"/>
              <a:extLst>
                <a:ext uri="{FF2B5EF4-FFF2-40B4-BE49-F238E27FC236}">
                  <a16:creationId xmlns:a16="http://schemas.microsoft.com/office/drawing/2014/main" id="{CFCCC297-DDD1-7F5E-2DAD-D43B0374542F}"/>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Tree>
    <p:extLst>
      <p:ext uri="{BB962C8B-B14F-4D97-AF65-F5344CB8AC3E}">
        <p14:creationId xmlns:p14="http://schemas.microsoft.com/office/powerpoint/2010/main" val="7528989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217D8E1-0B70-DE79-D1CF-8E8A46F8DD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E0BA1C5-C1B1-FCEA-12DF-59369701F30C}"/>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C9BBBDB-FB62-9113-793A-C326F9E9531F}"/>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1094B907-01E0-95FA-B3D5-1E311629783B}"/>
              </a:ext>
            </a:extLst>
          </p:cNvPr>
          <p:cNvGrpSpPr/>
          <p:nvPr/>
        </p:nvGrpSpPr>
        <p:grpSpPr>
          <a:xfrm>
            <a:off x="1949547" y="1434937"/>
            <a:ext cx="14388907" cy="8504878"/>
            <a:chOff x="0" y="-366703"/>
            <a:chExt cx="3638192" cy="2150433"/>
          </a:xfrm>
        </p:grpSpPr>
        <p:sp>
          <p:nvSpPr>
            <p:cNvPr id="5" name="Freeform 5">
              <a:extLst>
                <a:ext uri="{FF2B5EF4-FFF2-40B4-BE49-F238E27FC236}">
                  <a16:creationId xmlns:a16="http://schemas.microsoft.com/office/drawing/2014/main" id="{853A61D0-6184-7226-1F6B-0E04C86BFD60}"/>
                </a:ext>
              </a:extLst>
            </p:cNvPr>
            <p:cNvSpPr/>
            <p:nvPr/>
          </p:nvSpPr>
          <p:spPr>
            <a:xfrm>
              <a:off x="0" y="-366703"/>
              <a:ext cx="3638192" cy="2150433"/>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sp>
        <p:sp>
          <p:nvSpPr>
            <p:cNvPr id="6" name="TextBox 6">
              <a:extLst>
                <a:ext uri="{FF2B5EF4-FFF2-40B4-BE49-F238E27FC236}">
                  <a16:creationId xmlns:a16="http://schemas.microsoft.com/office/drawing/2014/main" id="{5054773F-1CEE-EAE7-305C-02B3E80E4C34}"/>
                </a:ext>
              </a:extLst>
            </p:cNvPr>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8E1CD77F-7D60-EF1A-FC4B-FB931EEB487B}"/>
              </a:ext>
            </a:extLst>
          </p:cNvPr>
          <p:cNvSpPr txBox="1"/>
          <p:nvPr/>
        </p:nvSpPr>
        <p:spPr>
          <a:xfrm>
            <a:off x="1663659" y="347184"/>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Modes of Operation</a:t>
            </a:r>
          </a:p>
        </p:txBody>
      </p:sp>
      <p:grpSp>
        <p:nvGrpSpPr>
          <p:cNvPr id="38" name="Group 37">
            <a:extLst>
              <a:ext uri="{FF2B5EF4-FFF2-40B4-BE49-F238E27FC236}">
                <a16:creationId xmlns:a16="http://schemas.microsoft.com/office/drawing/2014/main" id="{1BD1334F-352A-6E1C-5FBF-AD6D1E65DDDD}"/>
              </a:ext>
            </a:extLst>
          </p:cNvPr>
          <p:cNvGrpSpPr/>
          <p:nvPr/>
        </p:nvGrpSpPr>
        <p:grpSpPr>
          <a:xfrm>
            <a:off x="2794102" y="1840318"/>
            <a:ext cx="12471880" cy="1399701"/>
            <a:chOff x="2998370" y="3490128"/>
            <a:chExt cx="12471880" cy="1537555"/>
          </a:xfrm>
        </p:grpSpPr>
        <p:grpSp>
          <p:nvGrpSpPr>
            <p:cNvPr id="7" name="Group 7">
              <a:extLst>
                <a:ext uri="{FF2B5EF4-FFF2-40B4-BE49-F238E27FC236}">
                  <a16:creationId xmlns:a16="http://schemas.microsoft.com/office/drawing/2014/main" id="{B7494111-C3BE-29A4-FEA5-B44C7881F573}"/>
                </a:ext>
              </a:extLst>
            </p:cNvPr>
            <p:cNvGrpSpPr/>
            <p:nvPr/>
          </p:nvGrpSpPr>
          <p:grpSpPr>
            <a:xfrm>
              <a:off x="6690500" y="3490129"/>
              <a:ext cx="8779750" cy="1537554"/>
              <a:chOff x="-323473" y="43128"/>
              <a:chExt cx="2219934" cy="388766"/>
            </a:xfrm>
          </p:grpSpPr>
          <p:sp>
            <p:nvSpPr>
              <p:cNvPr id="8" name="Freeform 8">
                <a:extLst>
                  <a:ext uri="{FF2B5EF4-FFF2-40B4-BE49-F238E27FC236}">
                    <a16:creationId xmlns:a16="http://schemas.microsoft.com/office/drawing/2014/main" id="{3194FA55-21CE-A3DF-E4D2-6307AE4F7CAE}"/>
                  </a:ext>
                </a:extLst>
              </p:cNvPr>
              <p:cNvSpPr/>
              <p:nvPr/>
            </p:nvSpPr>
            <p:spPr>
              <a:xfrm>
                <a:off x="-319412" y="43128"/>
                <a:ext cx="2215873"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9" name="TextBox 9">
                <a:extLst>
                  <a:ext uri="{FF2B5EF4-FFF2-40B4-BE49-F238E27FC236}">
                    <a16:creationId xmlns:a16="http://schemas.microsoft.com/office/drawing/2014/main" id="{49BFAD4F-F709-B2B5-BCA0-D7791618B179}"/>
                  </a:ext>
                </a:extLst>
              </p:cNvPr>
              <p:cNvSpPr txBox="1"/>
              <p:nvPr/>
            </p:nvSpPr>
            <p:spPr>
              <a:xfrm>
                <a:off x="-323473" y="47625"/>
                <a:ext cx="2219934" cy="384269"/>
              </a:xfrm>
              <a:prstGeom prst="rect">
                <a:avLst/>
              </a:prstGeom>
            </p:spPr>
            <p:txBody>
              <a:bodyPr lIns="50800" tIns="50800" rIns="50800" bIns="50800" rtlCol="0" anchor="ctr"/>
              <a:lstStyle/>
              <a:p>
                <a:pPr algn="ctr">
                  <a:lnSpc>
                    <a:spcPts val="2799"/>
                  </a:lnSpc>
                </a:pPr>
                <a:endParaRPr/>
              </a:p>
            </p:txBody>
          </p:sp>
        </p:grpSp>
        <p:grpSp>
          <p:nvGrpSpPr>
            <p:cNvPr id="10" name="Group 10">
              <a:extLst>
                <a:ext uri="{FF2B5EF4-FFF2-40B4-BE49-F238E27FC236}">
                  <a16:creationId xmlns:a16="http://schemas.microsoft.com/office/drawing/2014/main" id="{534BEFA1-C00F-8364-D6A2-996D74C0D0DE}"/>
                </a:ext>
              </a:extLst>
            </p:cNvPr>
            <p:cNvGrpSpPr/>
            <p:nvPr/>
          </p:nvGrpSpPr>
          <p:grpSpPr>
            <a:xfrm>
              <a:off x="4350220" y="3490128"/>
              <a:ext cx="2102449" cy="1358730"/>
              <a:chOff x="0" y="43128"/>
              <a:chExt cx="531598" cy="343551"/>
            </a:xfrm>
          </p:grpSpPr>
          <p:sp>
            <p:nvSpPr>
              <p:cNvPr id="11" name="Freeform 11">
                <a:extLst>
                  <a:ext uri="{FF2B5EF4-FFF2-40B4-BE49-F238E27FC236}">
                    <a16:creationId xmlns:a16="http://schemas.microsoft.com/office/drawing/2014/main" id="{04032C84-71C3-64B6-96CA-46F77BCCEB5E}"/>
                  </a:ext>
                </a:extLst>
              </p:cNvPr>
              <p:cNvSpPr/>
              <p:nvPr/>
            </p:nvSpPr>
            <p:spPr>
              <a:xfrm>
                <a:off x="0" y="43128"/>
                <a:ext cx="531598"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2" name="TextBox 12">
                <a:extLst>
                  <a:ext uri="{FF2B5EF4-FFF2-40B4-BE49-F238E27FC236}">
                    <a16:creationId xmlns:a16="http://schemas.microsoft.com/office/drawing/2014/main" id="{3283B2F2-4950-45E7-D9C8-8433640608A0}"/>
                  </a:ext>
                </a:extLst>
              </p:cNvPr>
              <p:cNvSpPr txBox="1"/>
              <p:nvPr/>
            </p:nvSpPr>
            <p:spPr>
              <a:xfrm>
                <a:off x="5011" y="116680"/>
                <a:ext cx="526587"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ECB</a:t>
                </a:r>
              </a:p>
            </p:txBody>
          </p:sp>
        </p:grpSp>
        <p:sp>
          <p:nvSpPr>
            <p:cNvPr id="26" name="TextBox 26">
              <a:extLst>
                <a:ext uri="{FF2B5EF4-FFF2-40B4-BE49-F238E27FC236}">
                  <a16:creationId xmlns:a16="http://schemas.microsoft.com/office/drawing/2014/main" id="{3303C2E8-660F-A82F-6C9D-2D791997987F}"/>
                </a:ext>
              </a:extLst>
            </p:cNvPr>
            <p:cNvSpPr txBox="1"/>
            <p:nvPr/>
          </p:nvSpPr>
          <p:spPr>
            <a:xfrm>
              <a:off x="6858477" y="3603033"/>
              <a:ext cx="8509591" cy="1058219"/>
            </a:xfrm>
            <a:prstGeom prst="rect">
              <a:avLst/>
            </a:prstGeom>
          </p:spPr>
          <p:txBody>
            <a:bodyPr wrap="square"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Mỗi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lập</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Dữ</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liệu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giống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nhau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sẽ</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tạo</a:t>
              </a:r>
              <a:r>
                <a:rPr lang="en-US" sz="2799" dirty="0">
                  <a:solidFill>
                    <a:srgbClr val="FFFFFF"/>
                  </a:solidFill>
                  <a:latin typeface="Solway"/>
                  <a:ea typeface="Solway"/>
                  <a:cs typeface="Solway"/>
                  <a:sym typeface="Solway"/>
                </a:rPr>
                <a:t> ra </a:t>
              </a:r>
              <a:r>
                <a:rPr lang="en-US" sz="2799" dirty="0" err="1">
                  <a:solidFill>
                    <a:srgbClr val="FFFFFF"/>
                  </a:solidFill>
                  <a:latin typeface="Solway"/>
                  <a:ea typeface="Solway"/>
                  <a:cs typeface="Solway"/>
                  <a:sym typeface="Solway"/>
                </a:rPr>
                <a:t>kết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quả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giống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nhau</a:t>
              </a:r>
              <a:r>
                <a:rPr lang="en-US" sz="2799" dirty="0">
                  <a:solidFill>
                    <a:srgbClr val="FFFFFF"/>
                  </a:solidFill>
                  <a:latin typeface="Solway"/>
                  <a:ea typeface="Solway"/>
                  <a:cs typeface="Solway"/>
                  <a:sym typeface="Solway"/>
                </a:rPr>
                <a:t>.</a:t>
              </a:r>
            </a:p>
          </p:txBody>
        </p:sp>
        <p:sp>
          <p:nvSpPr>
            <p:cNvPr id="29" name="TextBox 29">
              <a:extLst>
                <a:ext uri="{FF2B5EF4-FFF2-40B4-BE49-F238E27FC236}">
                  <a16:creationId xmlns:a16="http://schemas.microsoft.com/office/drawing/2014/main" id="{CAD01CF8-365F-9EE8-3E7D-1418EB63B986}"/>
                </a:ext>
              </a:extLst>
            </p:cNvPr>
            <p:cNvSpPr txBox="1"/>
            <p:nvPr/>
          </p:nvSpPr>
          <p:spPr>
            <a:xfrm>
              <a:off x="2998370" y="3870726"/>
              <a:ext cx="1351849" cy="786765"/>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01</a:t>
              </a:r>
            </a:p>
          </p:txBody>
        </p:sp>
      </p:grpSp>
      <p:grpSp>
        <p:nvGrpSpPr>
          <p:cNvPr id="32" name="Group 32">
            <a:extLst>
              <a:ext uri="{FF2B5EF4-FFF2-40B4-BE49-F238E27FC236}">
                <a16:creationId xmlns:a16="http://schemas.microsoft.com/office/drawing/2014/main" id="{F1A91C08-80B8-304D-6187-DB5520050708}"/>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95DB20C0-B113-8BAB-17AD-5E3238676E0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CD92607A-371C-CCE4-DD70-F27A861897A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74A60FB0-0BCB-B358-68ED-C7E1827B66A2}"/>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97778B9E-DE28-9B72-AE52-E55F2B228AA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04C369EA-5F64-2D50-91C6-A10A59240E5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E283E5B9-4655-939E-CC60-915F5BF70E61}"/>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12</a:t>
            </a:fld>
            <a:endParaRPr lang="en-US" dirty="0"/>
          </a:p>
        </p:txBody>
      </p:sp>
      <p:grpSp>
        <p:nvGrpSpPr>
          <p:cNvPr id="39" name="Group 38">
            <a:extLst>
              <a:ext uri="{FF2B5EF4-FFF2-40B4-BE49-F238E27FC236}">
                <a16:creationId xmlns:a16="http://schemas.microsoft.com/office/drawing/2014/main" id="{37CCE4E9-2CCD-76C8-DFE4-42DE0186CCD3}"/>
              </a:ext>
            </a:extLst>
          </p:cNvPr>
          <p:cNvGrpSpPr/>
          <p:nvPr/>
        </p:nvGrpSpPr>
        <p:grpSpPr>
          <a:xfrm>
            <a:off x="2794102" y="3390900"/>
            <a:ext cx="12522098" cy="1399701"/>
            <a:chOff x="2998370" y="3490128"/>
            <a:chExt cx="12522098" cy="1537555"/>
          </a:xfrm>
        </p:grpSpPr>
        <p:grpSp>
          <p:nvGrpSpPr>
            <p:cNvPr id="41" name="Group 7">
              <a:extLst>
                <a:ext uri="{FF2B5EF4-FFF2-40B4-BE49-F238E27FC236}">
                  <a16:creationId xmlns:a16="http://schemas.microsoft.com/office/drawing/2014/main" id="{2BAAE111-772F-924A-37D1-9B2FFB1494A1}"/>
                </a:ext>
              </a:extLst>
            </p:cNvPr>
            <p:cNvGrpSpPr/>
            <p:nvPr/>
          </p:nvGrpSpPr>
          <p:grpSpPr>
            <a:xfrm>
              <a:off x="6697066" y="3490129"/>
              <a:ext cx="8773184" cy="1537554"/>
              <a:chOff x="-321813" y="43128"/>
              <a:chExt cx="2218274" cy="388766"/>
            </a:xfrm>
          </p:grpSpPr>
          <p:sp>
            <p:nvSpPr>
              <p:cNvPr id="47" name="Freeform 8">
                <a:extLst>
                  <a:ext uri="{FF2B5EF4-FFF2-40B4-BE49-F238E27FC236}">
                    <a16:creationId xmlns:a16="http://schemas.microsoft.com/office/drawing/2014/main" id="{3CFCFB7C-EEBC-C4DE-A109-3479E6662E15}"/>
                  </a:ext>
                </a:extLst>
              </p:cNvPr>
              <p:cNvSpPr/>
              <p:nvPr/>
            </p:nvSpPr>
            <p:spPr>
              <a:xfrm>
                <a:off x="-321813" y="43128"/>
                <a:ext cx="2218274"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48" name="TextBox 9">
                <a:extLst>
                  <a:ext uri="{FF2B5EF4-FFF2-40B4-BE49-F238E27FC236}">
                    <a16:creationId xmlns:a16="http://schemas.microsoft.com/office/drawing/2014/main" id="{3B22FD93-4ABD-B98C-210C-0EB3BA162143}"/>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42" name="Group 10">
              <a:extLst>
                <a:ext uri="{FF2B5EF4-FFF2-40B4-BE49-F238E27FC236}">
                  <a16:creationId xmlns:a16="http://schemas.microsoft.com/office/drawing/2014/main" id="{A29A1C9F-A569-6144-8703-87E42B304A32}"/>
                </a:ext>
              </a:extLst>
            </p:cNvPr>
            <p:cNvGrpSpPr/>
            <p:nvPr/>
          </p:nvGrpSpPr>
          <p:grpSpPr>
            <a:xfrm>
              <a:off x="4350220" y="3490128"/>
              <a:ext cx="2102449" cy="1358730"/>
              <a:chOff x="0" y="43128"/>
              <a:chExt cx="531598" cy="343551"/>
            </a:xfrm>
          </p:grpSpPr>
          <p:sp>
            <p:nvSpPr>
              <p:cNvPr id="45" name="Freeform 11">
                <a:extLst>
                  <a:ext uri="{FF2B5EF4-FFF2-40B4-BE49-F238E27FC236}">
                    <a16:creationId xmlns:a16="http://schemas.microsoft.com/office/drawing/2014/main" id="{12C81C94-B01D-2634-A5C0-E7D7899312D7}"/>
                  </a:ext>
                </a:extLst>
              </p:cNvPr>
              <p:cNvSpPr/>
              <p:nvPr/>
            </p:nvSpPr>
            <p:spPr>
              <a:xfrm>
                <a:off x="0" y="43128"/>
                <a:ext cx="531598"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46" name="TextBox 12">
                <a:extLst>
                  <a:ext uri="{FF2B5EF4-FFF2-40B4-BE49-F238E27FC236}">
                    <a16:creationId xmlns:a16="http://schemas.microsoft.com/office/drawing/2014/main" id="{F44EB01B-BA7F-9534-AD0E-C1DBE5519747}"/>
                  </a:ext>
                </a:extLst>
              </p:cNvPr>
              <p:cNvSpPr txBox="1"/>
              <p:nvPr/>
            </p:nvSpPr>
            <p:spPr>
              <a:xfrm>
                <a:off x="5011" y="91478"/>
                <a:ext cx="518732"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CBC</a:t>
                </a:r>
              </a:p>
            </p:txBody>
          </p:sp>
        </p:grpSp>
        <p:sp>
          <p:nvSpPr>
            <p:cNvPr id="43" name="TextBox 26">
              <a:extLst>
                <a:ext uri="{FF2B5EF4-FFF2-40B4-BE49-F238E27FC236}">
                  <a16:creationId xmlns:a16="http://schemas.microsoft.com/office/drawing/2014/main" id="{90FFC979-C20E-4512-B73E-00CB7ACDB516}"/>
                </a:ext>
              </a:extLst>
            </p:cNvPr>
            <p:cNvSpPr txBox="1"/>
            <p:nvPr/>
          </p:nvSpPr>
          <p:spPr>
            <a:xfrm>
              <a:off x="6706560" y="3657538"/>
              <a:ext cx="8813908" cy="1058219"/>
            </a:xfrm>
            <a:prstGeom prst="rect">
              <a:avLst/>
            </a:prstGeom>
          </p:spPr>
          <p:txBody>
            <a:bodyPr wrap="square" lIns="0" tIns="0" rIns="0" bIns="0" rtlCol="0" anchor="t">
              <a:spAutoFit/>
            </a:bodyPr>
            <a:lstStyle/>
            <a:p>
              <a:pPr algn="ctr">
                <a:lnSpc>
                  <a:spcPts val="3919"/>
                </a:lnSpc>
              </a:pPr>
              <a:r>
                <a:rPr lang="vi-VN" sz="2799" dirty="0">
                  <a:solidFill>
                    <a:srgbClr val="FFFFFF"/>
                  </a:solidFill>
                  <a:latin typeface="Solway"/>
                  <a:ea typeface="Solway"/>
                  <a:cs typeface="Solway"/>
                  <a:sym typeface="Solway"/>
                </a:rPr>
                <a:t>Kết hợp khối hiện tại với khối trước, giảm lộ mẫu.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Nhưng</a:t>
              </a:r>
              <a:r>
                <a:rPr lang="en-US" sz="2799" dirty="0">
                  <a:solidFill>
                    <a:srgbClr val="FFFFFF"/>
                  </a:solidFill>
                  <a:latin typeface="Solway"/>
                  <a:ea typeface="Solway"/>
                  <a:cs typeface="Solway"/>
                  <a:sym typeface="Solway"/>
                </a:rPr>
                <a:t> ko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song </a:t>
              </a:r>
              <a:r>
                <a:rPr lang="en-US" sz="2799" dirty="0" err="1">
                  <a:solidFill>
                    <a:srgbClr val="FFFFFF"/>
                  </a:solidFill>
                  <a:latin typeface="Solway"/>
                  <a:ea typeface="Solway"/>
                  <a:cs typeface="Solway"/>
                  <a:sym typeface="Solway"/>
                </a:rPr>
                <a:t>song</a:t>
              </a:r>
              <a:endParaRPr lang="en-US" sz="2799" dirty="0">
                <a:solidFill>
                  <a:srgbClr val="FFFFFF"/>
                </a:solidFill>
                <a:latin typeface="Solway"/>
                <a:ea typeface="Solway"/>
                <a:cs typeface="Solway"/>
                <a:sym typeface="Solway"/>
              </a:endParaRPr>
            </a:p>
          </p:txBody>
        </p:sp>
        <p:sp>
          <p:nvSpPr>
            <p:cNvPr id="44" name="TextBox 29">
              <a:extLst>
                <a:ext uri="{FF2B5EF4-FFF2-40B4-BE49-F238E27FC236}">
                  <a16:creationId xmlns:a16="http://schemas.microsoft.com/office/drawing/2014/main" id="{28B9ED37-DEEE-BD1D-A1B3-907608C2A8D2}"/>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02</a:t>
              </a:r>
            </a:p>
          </p:txBody>
        </p:sp>
      </p:grpSp>
      <p:grpSp>
        <p:nvGrpSpPr>
          <p:cNvPr id="49" name="Group 48">
            <a:extLst>
              <a:ext uri="{FF2B5EF4-FFF2-40B4-BE49-F238E27FC236}">
                <a16:creationId xmlns:a16="http://schemas.microsoft.com/office/drawing/2014/main" id="{F7695558-862A-E61E-4F66-DD1F94CF979E}"/>
              </a:ext>
            </a:extLst>
          </p:cNvPr>
          <p:cNvGrpSpPr/>
          <p:nvPr/>
        </p:nvGrpSpPr>
        <p:grpSpPr>
          <a:xfrm>
            <a:off x="2761445" y="4914900"/>
            <a:ext cx="12471880" cy="1399701"/>
            <a:chOff x="2998370" y="3490128"/>
            <a:chExt cx="12471880" cy="1537555"/>
          </a:xfrm>
        </p:grpSpPr>
        <p:grpSp>
          <p:nvGrpSpPr>
            <p:cNvPr id="50" name="Group 7">
              <a:extLst>
                <a:ext uri="{FF2B5EF4-FFF2-40B4-BE49-F238E27FC236}">
                  <a16:creationId xmlns:a16="http://schemas.microsoft.com/office/drawing/2014/main" id="{1D16A792-6B05-5249-1BE7-DBD0433A941F}"/>
                </a:ext>
              </a:extLst>
            </p:cNvPr>
            <p:cNvGrpSpPr/>
            <p:nvPr/>
          </p:nvGrpSpPr>
          <p:grpSpPr>
            <a:xfrm>
              <a:off x="6729722" y="3490129"/>
              <a:ext cx="8740528" cy="1537554"/>
              <a:chOff x="-313556" y="43128"/>
              <a:chExt cx="2210017" cy="388766"/>
            </a:xfrm>
          </p:grpSpPr>
          <p:sp>
            <p:nvSpPr>
              <p:cNvPr id="56" name="Freeform 8">
                <a:extLst>
                  <a:ext uri="{FF2B5EF4-FFF2-40B4-BE49-F238E27FC236}">
                    <a16:creationId xmlns:a16="http://schemas.microsoft.com/office/drawing/2014/main" id="{89578D72-5A3A-7F02-D35D-F13AA802FFFF}"/>
                  </a:ext>
                </a:extLst>
              </p:cNvPr>
              <p:cNvSpPr/>
              <p:nvPr/>
            </p:nvSpPr>
            <p:spPr>
              <a:xfrm>
                <a:off x="-313556" y="43128"/>
                <a:ext cx="2210017"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57" name="TextBox 9">
                <a:extLst>
                  <a:ext uri="{FF2B5EF4-FFF2-40B4-BE49-F238E27FC236}">
                    <a16:creationId xmlns:a16="http://schemas.microsoft.com/office/drawing/2014/main" id="{E7FFAB12-B2E1-81C0-5146-66E914F76BBD}"/>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51" name="Group 10">
              <a:extLst>
                <a:ext uri="{FF2B5EF4-FFF2-40B4-BE49-F238E27FC236}">
                  <a16:creationId xmlns:a16="http://schemas.microsoft.com/office/drawing/2014/main" id="{89CA299E-CB1C-B9A4-3B25-76D1ADCC2D45}"/>
                </a:ext>
              </a:extLst>
            </p:cNvPr>
            <p:cNvGrpSpPr/>
            <p:nvPr/>
          </p:nvGrpSpPr>
          <p:grpSpPr>
            <a:xfrm>
              <a:off x="4350220" y="3490128"/>
              <a:ext cx="2135105" cy="1358730"/>
              <a:chOff x="0" y="43128"/>
              <a:chExt cx="539855" cy="343551"/>
            </a:xfrm>
          </p:grpSpPr>
          <p:sp>
            <p:nvSpPr>
              <p:cNvPr id="54" name="Freeform 11">
                <a:extLst>
                  <a:ext uri="{FF2B5EF4-FFF2-40B4-BE49-F238E27FC236}">
                    <a16:creationId xmlns:a16="http://schemas.microsoft.com/office/drawing/2014/main" id="{557F47BC-3A46-8110-1F88-89468CF03112}"/>
                  </a:ext>
                </a:extLst>
              </p:cNvPr>
              <p:cNvSpPr/>
              <p:nvPr/>
            </p:nvSpPr>
            <p:spPr>
              <a:xfrm>
                <a:off x="0" y="43128"/>
                <a:ext cx="539855"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55" name="TextBox 12">
                <a:extLst>
                  <a:ext uri="{FF2B5EF4-FFF2-40B4-BE49-F238E27FC236}">
                    <a16:creationId xmlns:a16="http://schemas.microsoft.com/office/drawing/2014/main" id="{4AA21781-6565-2867-2749-21AAB9130023}"/>
                  </a:ext>
                </a:extLst>
              </p:cNvPr>
              <p:cNvSpPr txBox="1"/>
              <p:nvPr/>
            </p:nvSpPr>
            <p:spPr>
              <a:xfrm>
                <a:off x="5011" y="91478"/>
                <a:ext cx="526989"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CFB</a:t>
                </a:r>
              </a:p>
            </p:txBody>
          </p:sp>
        </p:grpSp>
        <p:sp>
          <p:nvSpPr>
            <p:cNvPr id="52" name="TextBox 26">
              <a:extLst>
                <a:ext uri="{FF2B5EF4-FFF2-40B4-BE49-F238E27FC236}">
                  <a16:creationId xmlns:a16="http://schemas.microsoft.com/office/drawing/2014/main" id="{8C2E5586-D066-BA0E-BE7B-8820D581B102}"/>
                </a:ext>
              </a:extLst>
            </p:cNvPr>
            <p:cNvSpPr txBox="1"/>
            <p:nvPr/>
          </p:nvSpPr>
          <p:spPr>
            <a:xfrm>
              <a:off x="6797224" y="3657538"/>
              <a:ext cx="8603501" cy="1058219"/>
            </a:xfrm>
            <a:prstGeom prst="rect">
              <a:avLst/>
            </a:prstGeom>
          </p:spPr>
          <p:txBody>
            <a:bodyPr wrap="square"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Biến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thành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dòng</a:t>
              </a:r>
              <a:r>
                <a:rPr lang="en-US" sz="2799" dirty="0">
                  <a:solidFill>
                    <a:srgbClr val="FFFFFF"/>
                  </a:solidFill>
                  <a:latin typeface="Solway"/>
                  <a:ea typeface="Solway"/>
                  <a:cs typeface="Solway"/>
                  <a:sym typeface="Solway"/>
                </a:rPr>
                <a:t> (stream). </a:t>
              </a:r>
              <a:r>
                <a:rPr lang="en-US" sz="2799" dirty="0" err="1">
                  <a:solidFill>
                    <a:srgbClr val="FFFFFF"/>
                  </a:solidFill>
                  <a:latin typeface="Solway"/>
                  <a:ea typeface="Solway"/>
                  <a:cs typeface="Solway"/>
                  <a:sym typeface="Solway"/>
                </a:rPr>
                <a:t>Nhạy</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cảm</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với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lỗi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trong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một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có</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thể</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lan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truyền</a:t>
              </a:r>
              <a:r>
                <a:rPr lang="en-US" sz="2799" dirty="0">
                  <a:solidFill>
                    <a:srgbClr val="FFFFFF"/>
                  </a:solidFill>
                  <a:latin typeface="Solway"/>
                  <a:ea typeface="Solway"/>
                  <a:cs typeface="Solway"/>
                  <a:sym typeface="Solway"/>
                </a:rPr>
                <a:t>.</a:t>
              </a:r>
            </a:p>
          </p:txBody>
        </p:sp>
        <p:sp>
          <p:nvSpPr>
            <p:cNvPr id="53" name="TextBox 29">
              <a:extLst>
                <a:ext uri="{FF2B5EF4-FFF2-40B4-BE49-F238E27FC236}">
                  <a16:creationId xmlns:a16="http://schemas.microsoft.com/office/drawing/2014/main" id="{9FD4D90C-20AF-7F55-59F6-A4FC50F36AEC}"/>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03</a:t>
              </a:r>
            </a:p>
          </p:txBody>
        </p:sp>
      </p:grpSp>
      <p:grpSp>
        <p:nvGrpSpPr>
          <p:cNvPr id="58" name="Group 57">
            <a:extLst>
              <a:ext uri="{FF2B5EF4-FFF2-40B4-BE49-F238E27FC236}">
                <a16:creationId xmlns:a16="http://schemas.microsoft.com/office/drawing/2014/main" id="{55BAB547-DB57-B2DD-0D85-A210D48D7079}"/>
              </a:ext>
            </a:extLst>
          </p:cNvPr>
          <p:cNvGrpSpPr/>
          <p:nvPr/>
        </p:nvGrpSpPr>
        <p:grpSpPr>
          <a:xfrm>
            <a:off x="2761445" y="6410799"/>
            <a:ext cx="12471880" cy="1399701"/>
            <a:chOff x="2998370" y="3490128"/>
            <a:chExt cx="12471880" cy="1537555"/>
          </a:xfrm>
        </p:grpSpPr>
        <p:grpSp>
          <p:nvGrpSpPr>
            <p:cNvPr id="59" name="Group 7">
              <a:extLst>
                <a:ext uri="{FF2B5EF4-FFF2-40B4-BE49-F238E27FC236}">
                  <a16:creationId xmlns:a16="http://schemas.microsoft.com/office/drawing/2014/main" id="{6BBC9EA3-70F9-E55A-D828-79D9B77A8F11}"/>
                </a:ext>
              </a:extLst>
            </p:cNvPr>
            <p:cNvGrpSpPr/>
            <p:nvPr/>
          </p:nvGrpSpPr>
          <p:grpSpPr>
            <a:xfrm>
              <a:off x="6729722" y="3490129"/>
              <a:ext cx="8740528" cy="1537554"/>
              <a:chOff x="-313556" y="43128"/>
              <a:chExt cx="2210017" cy="388766"/>
            </a:xfrm>
          </p:grpSpPr>
          <p:sp>
            <p:nvSpPr>
              <p:cNvPr id="65" name="Freeform 8">
                <a:extLst>
                  <a:ext uri="{FF2B5EF4-FFF2-40B4-BE49-F238E27FC236}">
                    <a16:creationId xmlns:a16="http://schemas.microsoft.com/office/drawing/2014/main" id="{F69F3F80-DB64-68B7-54DC-CA2317A95B38}"/>
                  </a:ext>
                </a:extLst>
              </p:cNvPr>
              <p:cNvSpPr/>
              <p:nvPr/>
            </p:nvSpPr>
            <p:spPr>
              <a:xfrm>
                <a:off x="-313556" y="43128"/>
                <a:ext cx="2210017"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66" name="TextBox 9">
                <a:extLst>
                  <a:ext uri="{FF2B5EF4-FFF2-40B4-BE49-F238E27FC236}">
                    <a16:creationId xmlns:a16="http://schemas.microsoft.com/office/drawing/2014/main" id="{BEE2D2CE-4617-0C9B-012C-57A26F8E91FA}"/>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60" name="Group 10">
              <a:extLst>
                <a:ext uri="{FF2B5EF4-FFF2-40B4-BE49-F238E27FC236}">
                  <a16:creationId xmlns:a16="http://schemas.microsoft.com/office/drawing/2014/main" id="{9FD0B20D-6AC8-C413-CD4F-6225C09021A7}"/>
                </a:ext>
              </a:extLst>
            </p:cNvPr>
            <p:cNvGrpSpPr/>
            <p:nvPr/>
          </p:nvGrpSpPr>
          <p:grpSpPr>
            <a:xfrm>
              <a:off x="4350220" y="3490128"/>
              <a:ext cx="2071382" cy="1358730"/>
              <a:chOff x="0" y="43128"/>
              <a:chExt cx="523743" cy="343551"/>
            </a:xfrm>
          </p:grpSpPr>
          <p:sp>
            <p:nvSpPr>
              <p:cNvPr id="63" name="Freeform 11">
                <a:extLst>
                  <a:ext uri="{FF2B5EF4-FFF2-40B4-BE49-F238E27FC236}">
                    <a16:creationId xmlns:a16="http://schemas.microsoft.com/office/drawing/2014/main" id="{D1E37C18-621D-BCD7-2FC4-43D2FB0CE3B1}"/>
                  </a:ext>
                </a:extLst>
              </p:cNvPr>
              <p:cNvSpPr/>
              <p:nvPr/>
            </p:nvSpPr>
            <p:spPr>
              <a:xfrm>
                <a:off x="0" y="43128"/>
                <a:ext cx="523743"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64" name="TextBox 12">
                <a:extLst>
                  <a:ext uri="{FF2B5EF4-FFF2-40B4-BE49-F238E27FC236}">
                    <a16:creationId xmlns:a16="http://schemas.microsoft.com/office/drawing/2014/main" id="{69F0557D-D610-786C-66DC-1CEE9D2EFD3A}"/>
                  </a:ext>
                </a:extLst>
              </p:cNvPr>
              <p:cNvSpPr txBox="1"/>
              <p:nvPr/>
            </p:nvSpPr>
            <p:spPr>
              <a:xfrm>
                <a:off x="5011" y="91478"/>
                <a:ext cx="518732"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CTR</a:t>
                </a:r>
              </a:p>
            </p:txBody>
          </p:sp>
        </p:grpSp>
        <p:sp>
          <p:nvSpPr>
            <p:cNvPr id="61" name="TextBox 26">
              <a:extLst>
                <a:ext uri="{FF2B5EF4-FFF2-40B4-BE49-F238E27FC236}">
                  <a16:creationId xmlns:a16="http://schemas.microsoft.com/office/drawing/2014/main" id="{7C82B473-D6A5-6B57-63B9-15DA0328E92B}"/>
                </a:ext>
              </a:extLst>
            </p:cNvPr>
            <p:cNvSpPr txBox="1"/>
            <p:nvPr/>
          </p:nvSpPr>
          <p:spPr>
            <a:xfrm>
              <a:off x="6797224" y="3604700"/>
              <a:ext cx="8603501" cy="1058218"/>
            </a:xfrm>
            <a:prstGeom prst="rect">
              <a:avLst/>
            </a:prstGeom>
          </p:spPr>
          <p:txBody>
            <a:bodyPr wrap="square"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song </a:t>
              </a:r>
              <a:r>
                <a:rPr lang="en-US" sz="2799" dirty="0" err="1">
                  <a:solidFill>
                    <a:srgbClr val="FFFFFF"/>
                  </a:solidFill>
                  <a:latin typeface="Solway"/>
                  <a:ea typeface="Solway"/>
                  <a:cs typeface="Solway"/>
                  <a:sym typeface="Solway"/>
                </a:rPr>
                <a:t>song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Không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lan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truyền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lỗi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Nếu</a:t>
              </a:r>
              <a:r>
                <a:rPr lang="en-US" sz="2799" dirty="0">
                  <a:solidFill>
                    <a:srgbClr val="FFFFFF"/>
                  </a:solidFill>
                  <a:latin typeface="Solway"/>
                  <a:ea typeface="Solway"/>
                  <a:cs typeface="Solway"/>
                  <a:sym typeface="Solway"/>
                </a:rPr>
                <a:t> counter </a:t>
              </a:r>
              <a:r>
                <a:rPr lang="en-US" sz="2799" dirty="0" err="1">
                  <a:solidFill>
                    <a:srgbClr val="FFFFFF"/>
                  </a:solidFill>
                  <a:latin typeface="Solway"/>
                  <a:ea typeface="Solway"/>
                  <a:cs typeface="Solway"/>
                  <a:sym typeface="Solway"/>
                </a:rPr>
                <a:t>bị</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lặp</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dễ</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bị</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tấn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công</a:t>
              </a:r>
              <a:r>
                <a:rPr lang="en-US" sz="2799" dirty="0">
                  <a:solidFill>
                    <a:srgbClr val="FFFFFF"/>
                  </a:solidFill>
                  <a:latin typeface="Solway"/>
                  <a:ea typeface="Solway"/>
                  <a:cs typeface="Solway"/>
                  <a:sym typeface="Solway"/>
                </a:rPr>
                <a:t>.</a:t>
              </a:r>
            </a:p>
          </p:txBody>
        </p:sp>
        <p:sp>
          <p:nvSpPr>
            <p:cNvPr id="62" name="TextBox 29">
              <a:extLst>
                <a:ext uri="{FF2B5EF4-FFF2-40B4-BE49-F238E27FC236}">
                  <a16:creationId xmlns:a16="http://schemas.microsoft.com/office/drawing/2014/main" id="{B5E5DFB1-EACA-5B81-D187-B8EC8989785F}"/>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04</a:t>
              </a:r>
            </a:p>
          </p:txBody>
        </p:sp>
      </p:grpSp>
      <p:grpSp>
        <p:nvGrpSpPr>
          <p:cNvPr id="67" name="Group 66">
            <a:extLst>
              <a:ext uri="{FF2B5EF4-FFF2-40B4-BE49-F238E27FC236}">
                <a16:creationId xmlns:a16="http://schemas.microsoft.com/office/drawing/2014/main" id="{E8CF7E34-8156-2B8A-E0A1-BBE5AAE3F793}"/>
              </a:ext>
            </a:extLst>
          </p:cNvPr>
          <p:cNvGrpSpPr/>
          <p:nvPr/>
        </p:nvGrpSpPr>
        <p:grpSpPr>
          <a:xfrm>
            <a:off x="2794102" y="7870663"/>
            <a:ext cx="12471880" cy="1399701"/>
            <a:chOff x="2998370" y="3490128"/>
            <a:chExt cx="12471880" cy="1537555"/>
          </a:xfrm>
        </p:grpSpPr>
        <p:grpSp>
          <p:nvGrpSpPr>
            <p:cNvPr id="68" name="Group 7">
              <a:extLst>
                <a:ext uri="{FF2B5EF4-FFF2-40B4-BE49-F238E27FC236}">
                  <a16:creationId xmlns:a16="http://schemas.microsoft.com/office/drawing/2014/main" id="{6386CC62-09D6-78B9-100A-72924EE1CFBE}"/>
                </a:ext>
              </a:extLst>
            </p:cNvPr>
            <p:cNvGrpSpPr/>
            <p:nvPr/>
          </p:nvGrpSpPr>
          <p:grpSpPr>
            <a:xfrm>
              <a:off x="6681269" y="3490129"/>
              <a:ext cx="8788981" cy="1537554"/>
              <a:chOff x="-325807" y="43128"/>
              <a:chExt cx="2222268" cy="388766"/>
            </a:xfrm>
          </p:grpSpPr>
          <p:sp>
            <p:nvSpPr>
              <p:cNvPr id="74" name="Freeform 8">
                <a:extLst>
                  <a:ext uri="{FF2B5EF4-FFF2-40B4-BE49-F238E27FC236}">
                    <a16:creationId xmlns:a16="http://schemas.microsoft.com/office/drawing/2014/main" id="{9856BC66-B367-950D-7D08-98DCBADFB8E1}"/>
                  </a:ext>
                </a:extLst>
              </p:cNvPr>
              <p:cNvSpPr/>
              <p:nvPr/>
            </p:nvSpPr>
            <p:spPr>
              <a:xfrm>
                <a:off x="-325807" y="43128"/>
                <a:ext cx="2222268" cy="343551"/>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75" name="TextBox 9">
                <a:extLst>
                  <a:ext uri="{FF2B5EF4-FFF2-40B4-BE49-F238E27FC236}">
                    <a16:creationId xmlns:a16="http://schemas.microsoft.com/office/drawing/2014/main" id="{AF47FB21-EF49-6242-BF0F-5AD4C280B556}"/>
                  </a:ext>
                </a:extLst>
              </p:cNvPr>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69" name="Group 10">
              <a:extLst>
                <a:ext uri="{FF2B5EF4-FFF2-40B4-BE49-F238E27FC236}">
                  <a16:creationId xmlns:a16="http://schemas.microsoft.com/office/drawing/2014/main" id="{375381BE-A125-4EA3-0FDF-92C0E562C0F0}"/>
                </a:ext>
              </a:extLst>
            </p:cNvPr>
            <p:cNvGrpSpPr/>
            <p:nvPr/>
          </p:nvGrpSpPr>
          <p:grpSpPr>
            <a:xfrm>
              <a:off x="4350220" y="3490128"/>
              <a:ext cx="2038726" cy="1358730"/>
              <a:chOff x="0" y="43128"/>
              <a:chExt cx="515486" cy="343551"/>
            </a:xfrm>
          </p:grpSpPr>
          <p:sp>
            <p:nvSpPr>
              <p:cNvPr id="72" name="Freeform 11">
                <a:extLst>
                  <a:ext uri="{FF2B5EF4-FFF2-40B4-BE49-F238E27FC236}">
                    <a16:creationId xmlns:a16="http://schemas.microsoft.com/office/drawing/2014/main" id="{5E773BF9-0BD4-696F-1A14-019C94FE14A7}"/>
                  </a:ext>
                </a:extLst>
              </p:cNvPr>
              <p:cNvSpPr/>
              <p:nvPr/>
            </p:nvSpPr>
            <p:spPr>
              <a:xfrm>
                <a:off x="0" y="43128"/>
                <a:ext cx="515486" cy="343551"/>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73" name="TextBox 12">
                <a:extLst>
                  <a:ext uri="{FF2B5EF4-FFF2-40B4-BE49-F238E27FC236}">
                    <a16:creationId xmlns:a16="http://schemas.microsoft.com/office/drawing/2014/main" id="{5B4C4BE3-D7EF-C7F7-ED28-F5E5C0FF7788}"/>
                  </a:ext>
                </a:extLst>
              </p:cNvPr>
              <p:cNvSpPr txBox="1"/>
              <p:nvPr/>
            </p:nvSpPr>
            <p:spPr>
              <a:xfrm>
                <a:off x="5011" y="91478"/>
                <a:ext cx="510475" cy="208970"/>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GCM</a:t>
                </a:r>
              </a:p>
            </p:txBody>
          </p:sp>
        </p:grpSp>
        <p:sp>
          <p:nvSpPr>
            <p:cNvPr id="70" name="TextBox 26">
              <a:extLst>
                <a:ext uri="{FF2B5EF4-FFF2-40B4-BE49-F238E27FC236}">
                  <a16:creationId xmlns:a16="http://schemas.microsoft.com/office/drawing/2014/main" id="{EF317781-AB15-2226-A4C0-C2955B717256}"/>
                </a:ext>
              </a:extLst>
            </p:cNvPr>
            <p:cNvSpPr txBox="1"/>
            <p:nvPr/>
          </p:nvSpPr>
          <p:spPr>
            <a:xfrm>
              <a:off x="7478159" y="3894856"/>
              <a:ext cx="7465700" cy="508824"/>
            </a:xfrm>
            <a:prstGeom prst="rect">
              <a:avLst/>
            </a:prstGeom>
          </p:spPr>
          <p:txBody>
            <a:bodyPr wrap="square"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Đảm</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bảo</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tính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toàn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vẹn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và</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tính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bảo</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mật</a:t>
              </a:r>
              <a:endParaRPr lang="en-US" sz="2799" dirty="0">
                <a:solidFill>
                  <a:srgbClr val="FFFFFF"/>
                </a:solidFill>
                <a:latin typeface="Solway"/>
                <a:ea typeface="Solway"/>
                <a:cs typeface="Solway"/>
                <a:sym typeface="Solway"/>
              </a:endParaRPr>
            </a:p>
          </p:txBody>
        </p:sp>
        <p:sp>
          <p:nvSpPr>
            <p:cNvPr id="71" name="TextBox 29">
              <a:extLst>
                <a:ext uri="{FF2B5EF4-FFF2-40B4-BE49-F238E27FC236}">
                  <a16:creationId xmlns:a16="http://schemas.microsoft.com/office/drawing/2014/main" id="{02E12250-FC5F-4296-9E5F-BEC575B1A65A}"/>
                </a:ext>
              </a:extLst>
            </p:cNvPr>
            <p:cNvSpPr txBox="1"/>
            <p:nvPr/>
          </p:nvSpPr>
          <p:spPr>
            <a:xfrm>
              <a:off x="2998370" y="3870726"/>
              <a:ext cx="1351849" cy="820992"/>
            </a:xfrm>
            <a:prstGeom prst="rect">
              <a:avLst/>
            </a:prstGeom>
          </p:spPr>
          <p:txBody>
            <a:bodyPr lIns="0" tIns="0" rIns="0" bIns="0" rtlCol="0" anchor="t">
              <a:spAutoFit/>
            </a:bodyPr>
            <a:lstStyle/>
            <a:p>
              <a:pPr algn="l">
                <a:lnSpc>
                  <a:spcPts val="5759"/>
                </a:lnSpc>
              </a:pPr>
              <a:r>
                <a:rPr lang="en-US" sz="6399" dirty="0">
                  <a:solidFill>
                    <a:srgbClr val="242622"/>
                  </a:solidFill>
                  <a:latin typeface="Lilita One"/>
                  <a:ea typeface="Lilita One"/>
                  <a:cs typeface="Lilita One"/>
                  <a:sym typeface="Lilita One"/>
                </a:rPr>
                <a:t>05</a:t>
              </a:r>
            </a:p>
          </p:txBody>
        </p:sp>
      </p:grpSp>
    </p:spTree>
    <p:extLst>
      <p:ext uri="{BB962C8B-B14F-4D97-AF65-F5344CB8AC3E}">
        <p14:creationId xmlns:p14="http://schemas.microsoft.com/office/powerpoint/2010/main" val="4140482184"/>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949547" y="2885233"/>
            <a:ext cx="14388907" cy="6373067"/>
            <a:chOff x="0" y="0"/>
            <a:chExt cx="3638192" cy="1611411"/>
          </a:xfrm>
        </p:grpSpPr>
        <p:sp>
          <p:nvSpPr>
            <p:cNvPr id="5" name="Freeform 5"/>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sp>
        <p:sp>
          <p:nvSpPr>
            <p:cNvPr id="6" name="TextBox 6"/>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a:off x="7969823" y="3319559"/>
            <a:ext cx="7500427" cy="1708124"/>
            <a:chOff x="0" y="0"/>
            <a:chExt cx="1896461" cy="431894"/>
          </a:xfrm>
        </p:grpSpPr>
        <p:sp>
          <p:nvSpPr>
            <p:cNvPr id="8" name="Freeform 8"/>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9" name="TextBox 9"/>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4350220" y="3319559"/>
            <a:ext cx="3512495" cy="1708124"/>
            <a:chOff x="0" y="0"/>
            <a:chExt cx="888124" cy="431894"/>
          </a:xfrm>
        </p:grpSpPr>
        <p:sp>
          <p:nvSpPr>
            <p:cNvPr id="11" name="Freeform 11"/>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2" name="TextBox 12"/>
            <p:cNvSpPr txBox="1"/>
            <p:nvPr/>
          </p:nvSpPr>
          <p:spPr>
            <a:xfrm>
              <a:off x="0" y="57150"/>
              <a:ext cx="888124" cy="374744"/>
            </a:xfrm>
            <a:prstGeom prst="rect">
              <a:avLst/>
            </a:prstGeom>
          </p:spPr>
          <p:txBody>
            <a:bodyPr lIns="50800" tIns="50800" rIns="50800" bIns="50800" rtlCol="0" anchor="ctr"/>
            <a:lstStyle/>
            <a:p>
              <a:pPr algn="ctr">
                <a:lnSpc>
                  <a:spcPts val="3200"/>
                </a:lnSpc>
              </a:pPr>
              <a:r>
                <a:rPr lang="en-US" sz="3200" dirty="0" err="1">
                  <a:solidFill>
                    <a:srgbClr val="FFFFFF"/>
                  </a:solidFill>
                  <a:latin typeface="Solway"/>
                  <a:ea typeface="Solway"/>
                  <a:cs typeface="Solway"/>
                  <a:sym typeface="Solway"/>
                </a:rPr>
                <a:t>Mã</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hóa</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độc</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lập</a:t>
              </a:r>
              <a:endParaRPr lang="en-US" sz="3200" dirty="0">
                <a:solidFill>
                  <a:srgbClr val="FFFFFF"/>
                </a:solidFill>
                <a:latin typeface="Solway"/>
                <a:ea typeface="Solway"/>
                <a:cs typeface="Solway"/>
                <a:sym typeface="Solway"/>
              </a:endParaRPr>
            </a:p>
          </p:txBody>
        </p:sp>
      </p:grpSp>
      <p:grpSp>
        <p:nvGrpSpPr>
          <p:cNvPr id="13" name="Group 13"/>
          <p:cNvGrpSpPr/>
          <p:nvPr/>
        </p:nvGrpSpPr>
        <p:grpSpPr>
          <a:xfrm>
            <a:off x="7969823" y="5141983"/>
            <a:ext cx="7500427" cy="1708124"/>
            <a:chOff x="0" y="0"/>
            <a:chExt cx="1896461" cy="431894"/>
          </a:xfrm>
        </p:grpSpPr>
        <p:sp>
          <p:nvSpPr>
            <p:cNvPr id="14" name="Freeform 14"/>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15" name="TextBox 15"/>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16" name="Group 16"/>
          <p:cNvGrpSpPr/>
          <p:nvPr/>
        </p:nvGrpSpPr>
        <p:grpSpPr>
          <a:xfrm>
            <a:off x="4350220" y="5141983"/>
            <a:ext cx="3512495" cy="1708124"/>
            <a:chOff x="0" y="0"/>
            <a:chExt cx="888124" cy="431894"/>
          </a:xfrm>
        </p:grpSpPr>
        <p:sp>
          <p:nvSpPr>
            <p:cNvPr id="17" name="Freeform 17"/>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18" name="TextBox 18"/>
            <p:cNvSpPr txBox="1"/>
            <p:nvPr/>
          </p:nvSpPr>
          <p:spPr>
            <a:xfrm>
              <a:off x="0" y="57150"/>
              <a:ext cx="888124" cy="374744"/>
            </a:xfrm>
            <a:prstGeom prst="rect">
              <a:avLst/>
            </a:prstGeom>
          </p:spPr>
          <p:txBody>
            <a:bodyPr lIns="50800" tIns="50800" rIns="50800" bIns="50800" rtlCol="0" anchor="ctr"/>
            <a:lstStyle/>
            <a:p>
              <a:pPr algn="ctr">
                <a:lnSpc>
                  <a:spcPts val="3200"/>
                </a:lnSpc>
              </a:pPr>
              <a:r>
                <a:rPr lang="en-US" sz="3200" dirty="0" err="1">
                  <a:solidFill>
                    <a:srgbClr val="FFFFFF"/>
                  </a:solidFill>
                  <a:latin typeface="Solway"/>
                  <a:ea typeface="Solway"/>
                  <a:cs typeface="Solway"/>
                  <a:sym typeface="Solway"/>
                </a:rPr>
                <a:t>Chống</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tấn</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công</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sao</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chép</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và</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chỉnh</a:t>
              </a:r>
              <a:r>
                <a:rPr lang="en-US" sz="3200" dirty="0">
                  <a:solidFill>
                    <a:srgbClr val="FFFFFF"/>
                  </a:solidFill>
                  <a:latin typeface="Solway"/>
                  <a:ea typeface="Solway"/>
                  <a:cs typeface="Solway"/>
                  <a:sym typeface="Solway"/>
                </a:rPr>
                <a:t> </a:t>
              </a:r>
              <a:r>
                <a:rPr lang="en-US" sz="3200" dirty="0" err="1">
                  <a:solidFill>
                    <a:srgbClr val="FFFFFF"/>
                  </a:solidFill>
                  <a:latin typeface="Solway"/>
                  <a:ea typeface="Solway"/>
                  <a:cs typeface="Solway"/>
                  <a:sym typeface="Solway"/>
                </a:rPr>
                <a:t>sửa</a:t>
              </a:r>
              <a:endParaRPr lang="en-US" sz="3200" dirty="0">
                <a:solidFill>
                  <a:srgbClr val="FFFFFF"/>
                </a:solidFill>
                <a:latin typeface="Solway"/>
                <a:ea typeface="Solway"/>
                <a:cs typeface="Solway"/>
                <a:sym typeface="Solway"/>
              </a:endParaRPr>
            </a:p>
          </p:txBody>
        </p:sp>
      </p:grpSp>
      <p:grpSp>
        <p:nvGrpSpPr>
          <p:cNvPr id="19" name="Group 19"/>
          <p:cNvGrpSpPr/>
          <p:nvPr/>
        </p:nvGrpSpPr>
        <p:grpSpPr>
          <a:xfrm>
            <a:off x="7969823" y="6966196"/>
            <a:ext cx="7500427" cy="1708124"/>
            <a:chOff x="0" y="0"/>
            <a:chExt cx="1896461" cy="431894"/>
          </a:xfrm>
        </p:grpSpPr>
        <p:sp>
          <p:nvSpPr>
            <p:cNvPr id="20" name="Freeform 20"/>
            <p:cNvSpPr/>
            <p:nvPr/>
          </p:nvSpPr>
          <p:spPr>
            <a:xfrm>
              <a:off x="0" y="0"/>
              <a:ext cx="1896461" cy="431894"/>
            </a:xfrm>
            <a:custGeom>
              <a:avLst/>
              <a:gdLst/>
              <a:ahLst/>
              <a:cxnLst/>
              <a:rect l="l" t="t" r="r" b="b"/>
              <a:pathLst>
                <a:path w="1896461" h="431894">
                  <a:moveTo>
                    <a:pt x="51610" y="0"/>
                  </a:moveTo>
                  <a:lnTo>
                    <a:pt x="1844851" y="0"/>
                  </a:lnTo>
                  <a:cubicBezTo>
                    <a:pt x="1858539" y="0"/>
                    <a:pt x="1871666" y="5437"/>
                    <a:pt x="1881345" y="15116"/>
                  </a:cubicBezTo>
                  <a:cubicBezTo>
                    <a:pt x="1891023" y="24795"/>
                    <a:pt x="1896461" y="37922"/>
                    <a:pt x="1896461" y="51610"/>
                  </a:cubicBezTo>
                  <a:lnTo>
                    <a:pt x="1896461" y="380284"/>
                  </a:lnTo>
                  <a:cubicBezTo>
                    <a:pt x="1896461" y="393972"/>
                    <a:pt x="1891023" y="407099"/>
                    <a:pt x="1881345" y="416778"/>
                  </a:cubicBezTo>
                  <a:cubicBezTo>
                    <a:pt x="1871666" y="426457"/>
                    <a:pt x="1858539" y="431894"/>
                    <a:pt x="1844851" y="431894"/>
                  </a:cubicBezTo>
                  <a:lnTo>
                    <a:pt x="51610" y="431894"/>
                  </a:lnTo>
                  <a:cubicBezTo>
                    <a:pt x="37922" y="431894"/>
                    <a:pt x="24795" y="426457"/>
                    <a:pt x="15116" y="416778"/>
                  </a:cubicBezTo>
                  <a:cubicBezTo>
                    <a:pt x="5437" y="407099"/>
                    <a:pt x="0" y="393972"/>
                    <a:pt x="0" y="380284"/>
                  </a:cubicBezTo>
                  <a:lnTo>
                    <a:pt x="0" y="51610"/>
                  </a:lnTo>
                  <a:cubicBezTo>
                    <a:pt x="0" y="37922"/>
                    <a:pt x="5437" y="24795"/>
                    <a:pt x="15116" y="15116"/>
                  </a:cubicBezTo>
                  <a:cubicBezTo>
                    <a:pt x="24795" y="5437"/>
                    <a:pt x="37922" y="0"/>
                    <a:pt x="51610" y="0"/>
                  </a:cubicBezTo>
                  <a:close/>
                </a:path>
              </a:pathLst>
            </a:custGeom>
            <a:solidFill>
              <a:srgbClr val="EDBD3A"/>
            </a:solidFill>
          </p:spPr>
        </p:sp>
        <p:sp>
          <p:nvSpPr>
            <p:cNvPr id="21" name="TextBox 21"/>
            <p:cNvSpPr txBox="1"/>
            <p:nvPr/>
          </p:nvSpPr>
          <p:spPr>
            <a:xfrm>
              <a:off x="0" y="47625"/>
              <a:ext cx="1896461" cy="384269"/>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350220" y="6966196"/>
            <a:ext cx="3512495" cy="1708124"/>
            <a:chOff x="0" y="0"/>
            <a:chExt cx="888124" cy="431894"/>
          </a:xfrm>
        </p:grpSpPr>
        <p:sp>
          <p:nvSpPr>
            <p:cNvPr id="23" name="Freeform 23"/>
            <p:cNvSpPr/>
            <p:nvPr/>
          </p:nvSpPr>
          <p:spPr>
            <a:xfrm>
              <a:off x="0" y="0"/>
              <a:ext cx="888124" cy="431894"/>
            </a:xfrm>
            <a:custGeom>
              <a:avLst/>
              <a:gdLst/>
              <a:ahLst/>
              <a:cxnLst/>
              <a:rect l="l" t="t" r="r" b="b"/>
              <a:pathLst>
                <a:path w="888124" h="431894">
                  <a:moveTo>
                    <a:pt x="110205" y="0"/>
                  </a:moveTo>
                  <a:lnTo>
                    <a:pt x="777919" y="0"/>
                  </a:lnTo>
                  <a:cubicBezTo>
                    <a:pt x="838783" y="0"/>
                    <a:pt x="888124" y="49341"/>
                    <a:pt x="888124" y="110205"/>
                  </a:cubicBezTo>
                  <a:lnTo>
                    <a:pt x="888124" y="321689"/>
                  </a:lnTo>
                  <a:cubicBezTo>
                    <a:pt x="888124" y="382554"/>
                    <a:pt x="838783" y="431894"/>
                    <a:pt x="777919" y="431894"/>
                  </a:cubicBezTo>
                  <a:lnTo>
                    <a:pt x="110205" y="431894"/>
                  </a:lnTo>
                  <a:cubicBezTo>
                    <a:pt x="49341" y="431894"/>
                    <a:pt x="0" y="382554"/>
                    <a:pt x="0" y="321689"/>
                  </a:cubicBezTo>
                  <a:lnTo>
                    <a:pt x="0" y="110205"/>
                  </a:lnTo>
                  <a:cubicBezTo>
                    <a:pt x="0" y="49341"/>
                    <a:pt x="49341" y="0"/>
                    <a:pt x="110205" y="0"/>
                  </a:cubicBezTo>
                  <a:close/>
                </a:path>
              </a:pathLst>
            </a:custGeom>
            <a:solidFill>
              <a:srgbClr val="4C6C36"/>
            </a:solidFill>
          </p:spPr>
        </p:sp>
        <p:sp>
          <p:nvSpPr>
            <p:cNvPr id="24" name="TextBox 24"/>
            <p:cNvSpPr txBox="1"/>
            <p:nvPr/>
          </p:nvSpPr>
          <p:spPr>
            <a:xfrm>
              <a:off x="0" y="57150"/>
              <a:ext cx="888124" cy="374744"/>
            </a:xfrm>
            <a:prstGeom prst="rect">
              <a:avLst/>
            </a:prstGeom>
          </p:spPr>
          <p:txBody>
            <a:bodyPr lIns="50800" tIns="50800" rIns="50800" bIns="50800" rtlCol="0" anchor="ctr"/>
            <a:lstStyle/>
            <a:p>
              <a:pPr algn="ctr">
                <a:lnSpc>
                  <a:spcPts val="3200"/>
                </a:lnSpc>
              </a:pPr>
              <a:r>
                <a:rPr lang="vi-VN" sz="3200" dirty="0">
                  <a:solidFill>
                    <a:srgbClr val="FFFFFF"/>
                  </a:solidFill>
                  <a:latin typeface="Solway"/>
                  <a:ea typeface="Solway"/>
                  <a:cs typeface="Solway"/>
                  <a:sym typeface="Solway"/>
                </a:rPr>
                <a:t>Hỗ trợ kích thước</a:t>
              </a:r>
              <a:endParaRPr lang="en-US" sz="3200" dirty="0">
                <a:solidFill>
                  <a:srgbClr val="FFFFFF"/>
                </a:solidFill>
                <a:latin typeface="Solway"/>
                <a:ea typeface="Solway"/>
                <a:cs typeface="Solway"/>
                <a:sym typeface="Solway"/>
              </a:endParaRPr>
            </a:p>
          </p:txBody>
        </p:sp>
      </p:grpSp>
      <p:sp>
        <p:nvSpPr>
          <p:cNvPr id="25" name="TextBox 25"/>
          <p:cNvSpPr txBox="1"/>
          <p:nvPr/>
        </p:nvSpPr>
        <p:spPr>
          <a:xfrm>
            <a:off x="1663659" y="1311704"/>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Positive of XTS</a:t>
            </a:r>
          </a:p>
        </p:txBody>
      </p:sp>
      <p:sp>
        <p:nvSpPr>
          <p:cNvPr id="26" name="TextBox 26"/>
          <p:cNvSpPr txBox="1"/>
          <p:nvPr/>
        </p:nvSpPr>
        <p:spPr>
          <a:xfrm>
            <a:off x="8402819" y="3462971"/>
            <a:ext cx="6371152" cy="1463478"/>
          </a:xfrm>
          <a:prstGeom prst="rect">
            <a:avLst/>
          </a:prstGeom>
        </p:spPr>
        <p:txBody>
          <a:bodyPr lIns="0" tIns="0" rIns="0" bIns="0" rtlCol="0" anchor="t">
            <a:spAutoFit/>
          </a:bodyPr>
          <a:lstStyle/>
          <a:p>
            <a:pPr algn="ctr">
              <a:lnSpc>
                <a:spcPts val="3919"/>
              </a:lnSpc>
            </a:pP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từng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một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cách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lập</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sử</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dụng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một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giá</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trị</a:t>
            </a:r>
            <a:r>
              <a:rPr lang="en-US" sz="2799" dirty="0">
                <a:solidFill>
                  <a:srgbClr val="FFFFFF"/>
                </a:solidFill>
                <a:latin typeface="Solway"/>
                <a:ea typeface="Solway"/>
                <a:cs typeface="Solway"/>
                <a:sym typeface="Solway"/>
              </a:rPr>
              <a:t> "tweak" </a:t>
            </a:r>
            <a:r>
              <a:rPr lang="en-US" sz="2799" dirty="0" err="1">
                <a:solidFill>
                  <a:srgbClr val="FFFFFF"/>
                </a:solidFill>
                <a:latin typeface="Solway"/>
                <a:ea typeface="Solway"/>
                <a:cs typeface="Solway"/>
                <a:sym typeface="Solway"/>
              </a:rPr>
              <a:t>duy</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nhất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cho</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từng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để</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tránh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trùng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lặp</a:t>
            </a:r>
            <a:endParaRPr lang="en-US" sz="2799" dirty="0">
              <a:solidFill>
                <a:srgbClr val="FFFFFF"/>
              </a:solidFill>
              <a:latin typeface="Solway"/>
              <a:ea typeface="Solway"/>
              <a:cs typeface="Solway"/>
              <a:sym typeface="Solway"/>
            </a:endParaRPr>
          </a:p>
        </p:txBody>
      </p:sp>
      <p:sp>
        <p:nvSpPr>
          <p:cNvPr id="27" name="TextBox 27"/>
          <p:cNvSpPr txBox="1"/>
          <p:nvPr/>
        </p:nvSpPr>
        <p:spPr>
          <a:xfrm>
            <a:off x="8446201" y="5196106"/>
            <a:ext cx="6371152" cy="1463478"/>
          </a:xfrm>
          <a:prstGeom prst="rect">
            <a:avLst/>
          </a:prstGeom>
        </p:spPr>
        <p:txBody>
          <a:bodyPr lIns="0" tIns="0" rIns="0" bIns="0" rtlCol="0" anchor="t">
            <a:spAutoFit/>
          </a:bodyPr>
          <a:lstStyle/>
          <a:p>
            <a:pPr algn="ctr">
              <a:lnSpc>
                <a:spcPts val="3919"/>
              </a:lnSpc>
            </a:pPr>
            <a:r>
              <a:rPr lang="vi-VN" sz="2799" dirty="0">
                <a:solidFill>
                  <a:srgbClr val="FFFFFF"/>
                </a:solidFill>
                <a:latin typeface="Solway"/>
                <a:ea typeface="Solway"/>
                <a:cs typeface="Solway"/>
                <a:sym typeface="Solway"/>
              </a:rPr>
              <a:t>XTS sử dụng "tweak" dựa trên chỉ số khối để đảm bảo rằng mã hóa phụ thuộc vào vị trí của dữ liệu trên đĩa.</a:t>
            </a:r>
            <a:endParaRPr lang="en-US" sz="2799" dirty="0">
              <a:solidFill>
                <a:srgbClr val="FFFFFF"/>
              </a:solidFill>
              <a:latin typeface="Solway"/>
              <a:ea typeface="Solway"/>
              <a:cs typeface="Solway"/>
              <a:sym typeface="Solway"/>
            </a:endParaRPr>
          </a:p>
        </p:txBody>
      </p:sp>
      <p:sp>
        <p:nvSpPr>
          <p:cNvPr id="28" name="TextBox 28"/>
          <p:cNvSpPr txBox="1"/>
          <p:nvPr/>
        </p:nvSpPr>
        <p:spPr>
          <a:xfrm>
            <a:off x="8119281" y="7011682"/>
            <a:ext cx="7170349" cy="1463478"/>
          </a:xfrm>
          <a:prstGeom prst="rect">
            <a:avLst/>
          </a:prstGeom>
        </p:spPr>
        <p:txBody>
          <a:bodyPr wrap="square" lIns="0" tIns="0" rIns="0" bIns="0" rtlCol="0" anchor="t">
            <a:spAutoFit/>
          </a:bodyPr>
          <a:lstStyle/>
          <a:p>
            <a:pPr algn="ctr">
              <a:lnSpc>
                <a:spcPts val="3919"/>
              </a:lnSpc>
            </a:pPr>
            <a:r>
              <a:rPr lang="vi-VN" sz="2799" dirty="0">
                <a:solidFill>
                  <a:srgbClr val="FFFFFF"/>
                </a:solidFill>
                <a:latin typeface="Solway"/>
                <a:ea typeface="Solway"/>
                <a:cs typeface="Solway"/>
                <a:sym typeface="Solway"/>
              </a:rPr>
              <a:t>Với tính năng Ciphertext Stealing, XTS mã hóa dữ liệu có kích thước không chia hết cho kích thước khối AES (128 bit)</a:t>
            </a:r>
            <a:endParaRPr lang="en-US" sz="2799" dirty="0">
              <a:solidFill>
                <a:srgbClr val="FFFFFF"/>
              </a:solidFill>
              <a:latin typeface="Solway"/>
              <a:ea typeface="Solway"/>
              <a:cs typeface="Solway"/>
              <a:sym typeface="Solway"/>
            </a:endParaRPr>
          </a:p>
        </p:txBody>
      </p:sp>
      <p:sp>
        <p:nvSpPr>
          <p:cNvPr id="29" name="TextBox 29"/>
          <p:cNvSpPr txBox="1"/>
          <p:nvPr/>
        </p:nvSpPr>
        <p:spPr>
          <a:xfrm>
            <a:off x="2998370" y="3870726"/>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01</a:t>
            </a:r>
          </a:p>
        </p:txBody>
      </p:sp>
      <p:sp>
        <p:nvSpPr>
          <p:cNvPr id="30" name="TextBox 30"/>
          <p:cNvSpPr txBox="1"/>
          <p:nvPr/>
        </p:nvSpPr>
        <p:spPr>
          <a:xfrm>
            <a:off x="2998370" y="5669021"/>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02</a:t>
            </a:r>
          </a:p>
        </p:txBody>
      </p:sp>
      <p:sp>
        <p:nvSpPr>
          <p:cNvPr id="31" name="TextBox 31"/>
          <p:cNvSpPr txBox="1"/>
          <p:nvPr/>
        </p:nvSpPr>
        <p:spPr>
          <a:xfrm>
            <a:off x="2998370" y="7467315"/>
            <a:ext cx="1351849" cy="786765"/>
          </a:xfrm>
          <a:prstGeom prst="rect">
            <a:avLst/>
          </a:prstGeom>
        </p:spPr>
        <p:txBody>
          <a:bodyPr lIns="0" tIns="0" rIns="0" bIns="0" rtlCol="0" anchor="t">
            <a:spAutoFit/>
          </a:bodyPr>
          <a:lstStyle/>
          <a:p>
            <a:pPr algn="l">
              <a:lnSpc>
                <a:spcPts val="5759"/>
              </a:lnSpc>
            </a:pPr>
            <a:r>
              <a:rPr lang="en-US" sz="6399">
                <a:solidFill>
                  <a:srgbClr val="242622"/>
                </a:solidFill>
                <a:latin typeface="Lilita One"/>
                <a:ea typeface="Lilita One"/>
                <a:cs typeface="Lilita One"/>
                <a:sym typeface="Lilita One"/>
              </a:rPr>
              <a:t>03</a:t>
            </a:r>
          </a:p>
        </p:txBody>
      </p:sp>
      <p:grpSp>
        <p:nvGrpSpPr>
          <p:cNvPr id="32" name="Group 32"/>
          <p:cNvGrpSpPr/>
          <p:nvPr/>
        </p:nvGrpSpPr>
        <p:grpSpPr>
          <a:xfrm>
            <a:off x="16795517" y="2551406"/>
            <a:ext cx="927565" cy="927565"/>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564917" y="6038631"/>
            <a:ext cx="927565" cy="927565"/>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D15E8D35-187D-0B79-8DF4-233838EF514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13</a:t>
            </a:fld>
            <a:endParaRPr lang="en-US" dirty="0"/>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82BB525-26F3-6AFC-51BA-EA239AABACA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E4B8265-E9FC-1C6B-5591-ED36182CBA64}"/>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AC18894-D90B-9051-77A2-70104F5767D4}"/>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00FAD199-DCB4-075B-A64B-6D297EE363FA}"/>
              </a:ext>
            </a:extLst>
          </p:cNvPr>
          <p:cNvGrpSpPr/>
          <p:nvPr/>
        </p:nvGrpSpPr>
        <p:grpSpPr>
          <a:xfrm>
            <a:off x="1436904" y="1162706"/>
            <a:ext cx="16012896" cy="8552793"/>
            <a:chOff x="0" y="0"/>
            <a:chExt cx="3638192" cy="1611411"/>
          </a:xfrm>
          <a:blipFill>
            <a:blip r:embed="rId4"/>
            <a:stretch>
              <a:fillRect/>
            </a:stretch>
          </a:blipFill>
        </p:grpSpPr>
        <p:sp>
          <p:nvSpPr>
            <p:cNvPr id="5" name="Freeform 5">
              <a:extLst>
                <a:ext uri="{FF2B5EF4-FFF2-40B4-BE49-F238E27FC236}">
                  <a16:creationId xmlns:a16="http://schemas.microsoft.com/office/drawing/2014/main" id="{07FF4A90-AE03-C544-38C2-50AE242E878E}"/>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grpFill/>
          </p:spPr>
        </p:sp>
        <p:sp>
          <p:nvSpPr>
            <p:cNvPr id="6" name="TextBox 6">
              <a:extLst>
                <a:ext uri="{FF2B5EF4-FFF2-40B4-BE49-F238E27FC236}">
                  <a16:creationId xmlns:a16="http://schemas.microsoft.com/office/drawing/2014/main" id="{E96FD6EA-12A7-45B4-7A20-E8D988F491F6}"/>
                </a:ext>
              </a:extLst>
            </p:cNvPr>
            <p:cNvSpPr txBox="1"/>
            <p:nvPr/>
          </p:nvSpPr>
          <p:spPr>
            <a:xfrm>
              <a:off x="0" y="47625"/>
              <a:ext cx="3638192" cy="1563786"/>
            </a:xfrm>
            <a:prstGeom prst="rect">
              <a:avLst/>
            </a:prstGeom>
            <a:grpFill/>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7E84D759-7104-58CB-6ED7-689E1BC8AA66}"/>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XTS working mode</a:t>
            </a:r>
          </a:p>
        </p:txBody>
      </p:sp>
      <p:grpSp>
        <p:nvGrpSpPr>
          <p:cNvPr id="32" name="Group 32">
            <a:extLst>
              <a:ext uri="{FF2B5EF4-FFF2-40B4-BE49-F238E27FC236}">
                <a16:creationId xmlns:a16="http://schemas.microsoft.com/office/drawing/2014/main" id="{EC674F3F-EE2A-ED0D-D655-E6B9D9F6E05E}"/>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18E872EA-EC73-FCC9-2BBD-795C7586FF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744C19E-7613-C4AD-A199-2F4A56C9A6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7ACFA496-1FEC-0DD7-4B4F-3B18BBC67081}"/>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4A45472D-B4D7-436D-FBC8-40CA84A014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07CF9E74-6CEB-F717-3243-7BE0E20C24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8BDC9F9E-7237-5A61-82AF-09FA317F1214}"/>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562746968"/>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2190214-89C8-49D3-9D8B-4F86DA4C3962}"/>
              </a:ext>
            </a:extLst>
          </p:cNvPr>
          <p:cNvPicPr>
            <a:picLocks noChangeAspect="1"/>
          </p:cNvPicPr>
          <p:nvPr/>
        </p:nvPicPr>
        <p:blipFill rotWithShape="1">
          <a:blip r:embed="rId2">
            <a:extLst>
              <a:ext uri="{28A0092B-C50C-407E-A947-70E740481C1C}">
                <a14:useLocalDpi xmlns:a14="http://schemas.microsoft.com/office/drawing/2010/main" val="0"/>
              </a:ext>
            </a:extLst>
          </a:blip>
          <a:srcRect l="6991" r="7623"/>
          <a:stretch/>
        </p:blipFill>
        <p:spPr>
          <a:xfrm>
            <a:off x="2421167" y="2673400"/>
            <a:ext cx="13527572" cy="5881087"/>
          </a:xfrm>
          <a:prstGeom prst="rect">
            <a:avLst/>
          </a:prstGeom>
        </p:spPr>
      </p:pic>
      <p:grpSp>
        <p:nvGrpSpPr>
          <p:cNvPr id="2" name="Group 2"/>
          <p:cNvGrpSpPr/>
          <p:nvPr/>
        </p:nvGrpSpPr>
        <p:grpSpPr>
          <a:xfrm>
            <a:off x="1028700" y="1028700"/>
            <a:ext cx="1384151" cy="13841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2632270">
            <a:off x="1628452" y="3259847"/>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2429830">
            <a:off x="14923521" y="-3943451"/>
            <a:ext cx="4470391" cy="11927911"/>
          </a:xfrm>
          <a:custGeom>
            <a:avLst/>
            <a:gdLst/>
            <a:ahLst/>
            <a:cxnLst/>
            <a:rect l="l" t="t" r="r" b="b"/>
            <a:pathLst>
              <a:path w="4470391" h="11927911">
                <a:moveTo>
                  <a:pt x="0" y="0"/>
                </a:moveTo>
                <a:lnTo>
                  <a:pt x="4470391" y="0"/>
                </a:lnTo>
                <a:lnTo>
                  <a:pt x="4470391" y="11927911"/>
                </a:lnTo>
                <a:lnTo>
                  <a:pt x="0" y="119279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5" name="Group 25"/>
          <p:cNvGrpSpPr/>
          <p:nvPr/>
        </p:nvGrpSpPr>
        <p:grpSpPr>
          <a:xfrm>
            <a:off x="16189648" y="5999941"/>
            <a:ext cx="1116256" cy="11162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5141956" y="813715"/>
            <a:ext cx="8004087"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XTS</a:t>
            </a:r>
          </a:p>
        </p:txBody>
      </p:sp>
      <p:sp>
        <p:nvSpPr>
          <p:cNvPr id="37" name="Slide Number Placeholder 22">
            <a:extLst>
              <a:ext uri="{FF2B5EF4-FFF2-40B4-BE49-F238E27FC236}">
                <a16:creationId xmlns:a16="http://schemas.microsoft.com/office/drawing/2014/main" id="{2EA076DF-60B5-25B8-51A5-24561884DFB9}"/>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15</a:t>
            </a:fld>
            <a:endParaRPr lang="en-US" dirty="0"/>
          </a:p>
        </p:txBody>
      </p:sp>
      <p:grpSp>
        <p:nvGrpSpPr>
          <p:cNvPr id="38" name="Group 14">
            <a:extLst>
              <a:ext uri="{FF2B5EF4-FFF2-40B4-BE49-F238E27FC236}">
                <a16:creationId xmlns:a16="http://schemas.microsoft.com/office/drawing/2014/main" id="{881FED3D-CC8E-E602-243A-77A703909A51}"/>
              </a:ext>
            </a:extLst>
          </p:cNvPr>
          <p:cNvGrpSpPr/>
          <p:nvPr/>
        </p:nvGrpSpPr>
        <p:grpSpPr>
          <a:xfrm>
            <a:off x="838200" y="9196149"/>
            <a:ext cx="927565" cy="927565"/>
            <a:chOff x="0" y="0"/>
            <a:chExt cx="812800" cy="812800"/>
          </a:xfrm>
        </p:grpSpPr>
        <p:sp>
          <p:nvSpPr>
            <p:cNvPr id="39" name="Freeform 15">
              <a:hlinkClick r:id="rId5" action="ppaction://hlinksldjump"/>
              <a:extLst>
                <a:ext uri="{FF2B5EF4-FFF2-40B4-BE49-F238E27FC236}">
                  <a16:creationId xmlns:a16="http://schemas.microsoft.com/office/drawing/2014/main" id="{9DA26312-1DA4-7DA4-FE15-FF71D52DA9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40" name="TextBox 16">
              <a:hlinkClick r:id="rId5" action="ppaction://hlinksldjump"/>
              <a:extLst>
                <a:ext uri="{FF2B5EF4-FFF2-40B4-BE49-F238E27FC236}">
                  <a16:creationId xmlns:a16="http://schemas.microsoft.com/office/drawing/2014/main" id="{2584CB93-78C8-45DF-85A6-788740C75A6B}"/>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
        <p:nvSpPr>
          <p:cNvPr id="28" name="Freeform 28"/>
          <p:cNvSpPr/>
          <p:nvPr/>
        </p:nvSpPr>
        <p:spPr>
          <a:xfrm>
            <a:off x="1720775" y="1754257"/>
            <a:ext cx="1651957" cy="1636080"/>
          </a:xfrm>
          <a:custGeom>
            <a:avLst/>
            <a:gdLst/>
            <a:ahLst/>
            <a:cxnLst/>
            <a:rect l="l" t="t" r="r" b="b"/>
            <a:pathLst>
              <a:path w="1651957" h="1636080">
                <a:moveTo>
                  <a:pt x="0" y="0"/>
                </a:moveTo>
                <a:lnTo>
                  <a:pt x="1651957" y="0"/>
                </a:lnTo>
                <a:lnTo>
                  <a:pt x="1651957" y="1636081"/>
                </a:lnTo>
                <a:lnTo>
                  <a:pt x="0" y="1636081"/>
                </a:lnTo>
                <a:lnTo>
                  <a:pt x="0" y="0"/>
                </a:lnTo>
                <a:close/>
              </a:path>
            </a:pathLst>
          </a:custGeom>
          <a:blipFill>
            <a:blip r:embed="rId6">
              <a:extLst>
                <a:ext uri="{96DAC541-7B7A-43D3-8B79-37D633B846F1}">
                  <asvg:svgBlip xmlns:asvg="http://schemas.microsoft.com/office/drawing/2016/SVG/main" r:embed="rId7"/>
                </a:ext>
              </a:extLst>
            </a:blip>
            <a:stretch>
              <a:fillRect r="-444882" b="-318129"/>
            </a:stretch>
          </a:blipFill>
        </p:spPr>
      </p:sp>
      <p:grpSp>
        <p:nvGrpSpPr>
          <p:cNvPr id="41" name="Group 40">
            <a:extLst>
              <a:ext uri="{FF2B5EF4-FFF2-40B4-BE49-F238E27FC236}">
                <a16:creationId xmlns:a16="http://schemas.microsoft.com/office/drawing/2014/main" id="{4BB9C00A-8A91-43B3-9DA9-FF36799368ED}"/>
              </a:ext>
            </a:extLst>
          </p:cNvPr>
          <p:cNvGrpSpPr/>
          <p:nvPr/>
        </p:nvGrpSpPr>
        <p:grpSpPr>
          <a:xfrm>
            <a:off x="15921798" y="3771900"/>
            <a:ext cx="1651957" cy="1636080"/>
            <a:chOff x="15397986" y="5143500"/>
            <a:chExt cx="1651957" cy="1636080"/>
          </a:xfrm>
        </p:grpSpPr>
        <p:sp>
          <p:nvSpPr>
            <p:cNvPr id="33" name="Freeform 33"/>
            <p:cNvSpPr/>
            <p:nvPr/>
          </p:nvSpPr>
          <p:spPr>
            <a:xfrm>
              <a:off x="15397986" y="5143500"/>
              <a:ext cx="1651957" cy="1636080"/>
            </a:xfrm>
            <a:custGeom>
              <a:avLst/>
              <a:gdLst/>
              <a:ahLst/>
              <a:cxnLst/>
              <a:rect l="l" t="t" r="r" b="b"/>
              <a:pathLst>
                <a:path w="1651957" h="1636080">
                  <a:moveTo>
                    <a:pt x="0" y="0"/>
                  </a:moveTo>
                  <a:lnTo>
                    <a:pt x="1651957" y="0"/>
                  </a:lnTo>
                  <a:lnTo>
                    <a:pt x="1651957" y="1636080"/>
                  </a:lnTo>
                  <a:lnTo>
                    <a:pt x="0" y="1636080"/>
                  </a:lnTo>
                  <a:lnTo>
                    <a:pt x="0" y="0"/>
                  </a:lnTo>
                  <a:close/>
                </a:path>
              </a:pathLst>
            </a:custGeom>
            <a:blipFill>
              <a:blip r:embed="rId8">
                <a:extLst>
                  <a:ext uri="{96DAC541-7B7A-43D3-8B79-37D633B846F1}">
                    <asvg:svgBlip xmlns:asvg="http://schemas.microsoft.com/office/drawing/2016/SVG/main" r:embed="rId9"/>
                  </a:ext>
                </a:extLst>
              </a:blip>
              <a:stretch>
                <a:fillRect r="-444882" b="-318129"/>
              </a:stretch>
            </a:blipFill>
          </p:spPr>
        </p:sp>
        <p:sp>
          <p:nvSpPr>
            <p:cNvPr id="34" name="Freeform 34"/>
            <p:cNvSpPr/>
            <p:nvPr/>
          </p:nvSpPr>
          <p:spPr>
            <a:xfrm>
              <a:off x="15808712" y="5411465"/>
              <a:ext cx="738799" cy="1000836"/>
            </a:xfrm>
            <a:custGeom>
              <a:avLst/>
              <a:gdLst/>
              <a:ahLst/>
              <a:cxnLst/>
              <a:rect l="l" t="t" r="r" b="b"/>
              <a:pathLst>
                <a:path w="738799" h="1000836">
                  <a:moveTo>
                    <a:pt x="0" y="0"/>
                  </a:moveTo>
                  <a:lnTo>
                    <a:pt x="738799" y="0"/>
                  </a:lnTo>
                  <a:lnTo>
                    <a:pt x="738799" y="1000836"/>
                  </a:lnTo>
                  <a:lnTo>
                    <a:pt x="0" y="10008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012228" y="3898952"/>
            <a:ext cx="7247072" cy="1708124"/>
            <a:chOff x="0" y="0"/>
            <a:chExt cx="1832401" cy="431894"/>
          </a:xfrm>
        </p:grpSpPr>
        <p:sp>
          <p:nvSpPr>
            <p:cNvPr id="3" name="Freeform 3"/>
            <p:cNvSpPr/>
            <p:nvPr/>
          </p:nvSpPr>
          <p:spPr>
            <a:xfrm>
              <a:off x="0" y="0"/>
              <a:ext cx="1832401" cy="431894"/>
            </a:xfrm>
            <a:custGeom>
              <a:avLst/>
              <a:gdLst/>
              <a:ahLst/>
              <a:cxnLst/>
              <a:rect l="l" t="t" r="r" b="b"/>
              <a:pathLst>
                <a:path w="1832401" h="431894">
                  <a:moveTo>
                    <a:pt x="53414" y="0"/>
                  </a:moveTo>
                  <a:lnTo>
                    <a:pt x="1778986" y="0"/>
                  </a:lnTo>
                  <a:cubicBezTo>
                    <a:pt x="1793153" y="0"/>
                    <a:pt x="1806739" y="5628"/>
                    <a:pt x="1816756" y="15645"/>
                  </a:cubicBezTo>
                  <a:cubicBezTo>
                    <a:pt x="1826773" y="25662"/>
                    <a:pt x="1832401" y="39248"/>
                    <a:pt x="1832401" y="53414"/>
                  </a:cubicBezTo>
                  <a:lnTo>
                    <a:pt x="1832401" y="378480"/>
                  </a:lnTo>
                  <a:cubicBezTo>
                    <a:pt x="1832401" y="392646"/>
                    <a:pt x="1826773" y="406232"/>
                    <a:pt x="1816756" y="416250"/>
                  </a:cubicBezTo>
                  <a:cubicBezTo>
                    <a:pt x="1806739" y="426267"/>
                    <a:pt x="1793153" y="431894"/>
                    <a:pt x="1778986" y="431894"/>
                  </a:cubicBezTo>
                  <a:lnTo>
                    <a:pt x="53414" y="431894"/>
                  </a:lnTo>
                  <a:cubicBezTo>
                    <a:pt x="39248" y="431894"/>
                    <a:pt x="25662" y="426267"/>
                    <a:pt x="15645" y="416250"/>
                  </a:cubicBezTo>
                  <a:cubicBezTo>
                    <a:pt x="5628" y="406232"/>
                    <a:pt x="0" y="392646"/>
                    <a:pt x="0" y="378480"/>
                  </a:cubicBezTo>
                  <a:lnTo>
                    <a:pt x="0" y="53414"/>
                  </a:lnTo>
                  <a:cubicBezTo>
                    <a:pt x="0" y="39248"/>
                    <a:pt x="5628" y="25662"/>
                    <a:pt x="15645" y="15645"/>
                  </a:cubicBezTo>
                  <a:cubicBezTo>
                    <a:pt x="25662" y="5628"/>
                    <a:pt x="39248" y="0"/>
                    <a:pt x="53414" y="0"/>
                  </a:cubicBezTo>
                  <a:close/>
                </a:path>
              </a:pathLst>
            </a:custGeom>
            <a:solidFill>
              <a:srgbClr val="EDBD3A"/>
            </a:solidFill>
          </p:spPr>
        </p:sp>
        <p:sp>
          <p:nvSpPr>
            <p:cNvPr id="4" name="TextBox 4"/>
            <p:cNvSpPr txBox="1"/>
            <p:nvPr/>
          </p:nvSpPr>
          <p:spPr>
            <a:xfrm>
              <a:off x="0" y="47625"/>
              <a:ext cx="1832401" cy="384269"/>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8320062" y="3898952"/>
            <a:ext cx="3196625" cy="1708124"/>
            <a:chOff x="0" y="0"/>
            <a:chExt cx="808257" cy="431894"/>
          </a:xfrm>
        </p:grpSpPr>
        <p:sp>
          <p:nvSpPr>
            <p:cNvPr id="6" name="Freeform 6"/>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sp>
        <p:sp>
          <p:nvSpPr>
            <p:cNvPr id="7" name="TextBox 7"/>
            <p:cNvSpPr txBox="1"/>
            <p:nvPr/>
          </p:nvSpPr>
          <p:spPr>
            <a:xfrm>
              <a:off x="0" y="57150"/>
              <a:ext cx="808257" cy="374744"/>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Language</a:t>
              </a:r>
            </a:p>
          </p:txBody>
        </p:sp>
      </p:grpSp>
      <p:grpSp>
        <p:nvGrpSpPr>
          <p:cNvPr id="8" name="Group 8"/>
          <p:cNvGrpSpPr/>
          <p:nvPr/>
        </p:nvGrpSpPr>
        <p:grpSpPr>
          <a:xfrm>
            <a:off x="10012228" y="5721376"/>
            <a:ext cx="7247072" cy="1708124"/>
            <a:chOff x="0" y="0"/>
            <a:chExt cx="1832401" cy="431894"/>
          </a:xfrm>
        </p:grpSpPr>
        <p:sp>
          <p:nvSpPr>
            <p:cNvPr id="9" name="Freeform 9"/>
            <p:cNvSpPr/>
            <p:nvPr/>
          </p:nvSpPr>
          <p:spPr>
            <a:xfrm>
              <a:off x="0" y="0"/>
              <a:ext cx="1832401" cy="431894"/>
            </a:xfrm>
            <a:custGeom>
              <a:avLst/>
              <a:gdLst/>
              <a:ahLst/>
              <a:cxnLst/>
              <a:rect l="l" t="t" r="r" b="b"/>
              <a:pathLst>
                <a:path w="1832401" h="431894">
                  <a:moveTo>
                    <a:pt x="53414" y="0"/>
                  </a:moveTo>
                  <a:lnTo>
                    <a:pt x="1778986" y="0"/>
                  </a:lnTo>
                  <a:cubicBezTo>
                    <a:pt x="1793153" y="0"/>
                    <a:pt x="1806739" y="5628"/>
                    <a:pt x="1816756" y="15645"/>
                  </a:cubicBezTo>
                  <a:cubicBezTo>
                    <a:pt x="1826773" y="25662"/>
                    <a:pt x="1832401" y="39248"/>
                    <a:pt x="1832401" y="53414"/>
                  </a:cubicBezTo>
                  <a:lnTo>
                    <a:pt x="1832401" y="378480"/>
                  </a:lnTo>
                  <a:cubicBezTo>
                    <a:pt x="1832401" y="392646"/>
                    <a:pt x="1826773" y="406232"/>
                    <a:pt x="1816756" y="416250"/>
                  </a:cubicBezTo>
                  <a:cubicBezTo>
                    <a:pt x="1806739" y="426267"/>
                    <a:pt x="1793153" y="431894"/>
                    <a:pt x="1778986" y="431894"/>
                  </a:cubicBezTo>
                  <a:lnTo>
                    <a:pt x="53414" y="431894"/>
                  </a:lnTo>
                  <a:cubicBezTo>
                    <a:pt x="39248" y="431894"/>
                    <a:pt x="25662" y="426267"/>
                    <a:pt x="15645" y="416250"/>
                  </a:cubicBezTo>
                  <a:cubicBezTo>
                    <a:pt x="5628" y="406232"/>
                    <a:pt x="0" y="392646"/>
                    <a:pt x="0" y="378480"/>
                  </a:cubicBezTo>
                  <a:lnTo>
                    <a:pt x="0" y="53414"/>
                  </a:lnTo>
                  <a:cubicBezTo>
                    <a:pt x="0" y="39248"/>
                    <a:pt x="5628" y="25662"/>
                    <a:pt x="15645" y="15645"/>
                  </a:cubicBezTo>
                  <a:cubicBezTo>
                    <a:pt x="25662" y="5628"/>
                    <a:pt x="39248" y="0"/>
                    <a:pt x="53414" y="0"/>
                  </a:cubicBezTo>
                  <a:close/>
                </a:path>
              </a:pathLst>
            </a:custGeom>
            <a:solidFill>
              <a:srgbClr val="EDBD3A"/>
            </a:solidFill>
          </p:spPr>
        </p:sp>
        <p:sp>
          <p:nvSpPr>
            <p:cNvPr id="10" name="TextBox 10"/>
            <p:cNvSpPr txBox="1"/>
            <p:nvPr/>
          </p:nvSpPr>
          <p:spPr>
            <a:xfrm>
              <a:off x="0" y="47625"/>
              <a:ext cx="1832401" cy="384269"/>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8320062" y="5721376"/>
            <a:ext cx="3196625" cy="1708124"/>
            <a:chOff x="0" y="0"/>
            <a:chExt cx="808257" cy="431894"/>
          </a:xfrm>
        </p:grpSpPr>
        <p:sp>
          <p:nvSpPr>
            <p:cNvPr id="12" name="Freeform 12"/>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sp>
        <p:sp>
          <p:nvSpPr>
            <p:cNvPr id="13" name="TextBox 13"/>
            <p:cNvSpPr txBox="1"/>
            <p:nvPr/>
          </p:nvSpPr>
          <p:spPr>
            <a:xfrm>
              <a:off x="0" y="57150"/>
              <a:ext cx="808257" cy="374744"/>
            </a:xfrm>
            <a:prstGeom prst="rect">
              <a:avLst/>
            </a:prstGeom>
          </p:spPr>
          <p:txBody>
            <a:bodyPr lIns="50800" tIns="50800" rIns="50800" bIns="50800" rtlCol="0" anchor="ctr"/>
            <a:lstStyle/>
            <a:p>
              <a:pPr algn="ctr">
                <a:lnSpc>
                  <a:spcPts val="3200"/>
                </a:lnSpc>
              </a:pPr>
              <a:r>
                <a:rPr lang="en-US" sz="3200" dirty="0">
                  <a:solidFill>
                    <a:srgbClr val="FFFFFF"/>
                  </a:solidFill>
                  <a:latin typeface="Solway"/>
                  <a:ea typeface="Solway"/>
                  <a:cs typeface="Solway"/>
                  <a:sym typeface="Solway"/>
                </a:rPr>
                <a:t>IDE</a:t>
              </a:r>
            </a:p>
          </p:txBody>
        </p:sp>
      </p:grpSp>
      <p:sp>
        <p:nvSpPr>
          <p:cNvPr id="20" name="Freeform 20"/>
          <p:cNvSpPr/>
          <p:nvPr/>
        </p:nvSpPr>
        <p:spPr>
          <a:xfrm rot="2699999">
            <a:off x="-1923273" y="-2074356"/>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891446" y="4563234"/>
            <a:ext cx="7006383" cy="7013005"/>
          </a:xfrm>
          <a:custGeom>
            <a:avLst/>
            <a:gdLst/>
            <a:ahLst/>
            <a:cxnLst/>
            <a:rect l="l" t="t" r="r" b="b"/>
            <a:pathLst>
              <a:path w="6023536" h="5716883">
                <a:moveTo>
                  <a:pt x="0" y="0"/>
                </a:moveTo>
                <a:lnTo>
                  <a:pt x="6023536" y="0"/>
                </a:lnTo>
                <a:lnTo>
                  <a:pt x="6023536" y="5716883"/>
                </a:lnTo>
                <a:lnTo>
                  <a:pt x="0" y="5716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1865829" y="1706161"/>
            <a:ext cx="8764075" cy="1111523"/>
          </a:xfrm>
          <a:prstGeom prst="rect">
            <a:avLst/>
          </a:prstGeom>
        </p:spPr>
        <p:txBody>
          <a:bodyPr wrap="square" lIns="0" tIns="0" rIns="0" bIns="0" rtlCol="0" anchor="t">
            <a:spAutoFit/>
          </a:bodyPr>
          <a:lstStyle/>
          <a:p>
            <a:pPr algn="l">
              <a:lnSpc>
                <a:spcPts val="8640"/>
              </a:lnSpc>
            </a:pPr>
            <a:r>
              <a:rPr lang="en-US" sz="9600" dirty="0">
                <a:solidFill>
                  <a:srgbClr val="242622"/>
                </a:solidFill>
                <a:latin typeface="Lilita One"/>
                <a:ea typeface="Lilita One"/>
                <a:cs typeface="Lilita One"/>
                <a:sym typeface="Lilita One"/>
              </a:rPr>
              <a:t>Implementation</a:t>
            </a:r>
          </a:p>
        </p:txBody>
      </p:sp>
      <p:sp>
        <p:nvSpPr>
          <p:cNvPr id="23" name="TextBox 23"/>
          <p:cNvSpPr txBox="1"/>
          <p:nvPr/>
        </p:nvSpPr>
        <p:spPr>
          <a:xfrm>
            <a:off x="11869239" y="4474249"/>
            <a:ext cx="4978714" cy="477695"/>
          </a:xfrm>
          <a:prstGeom prst="rect">
            <a:avLst/>
          </a:prstGeom>
        </p:spPr>
        <p:txBody>
          <a:bodyPr lIns="0" tIns="0" rIns="0" bIns="0" rtlCol="0" anchor="t">
            <a:spAutoFit/>
          </a:bodyPr>
          <a:lstStyle/>
          <a:p>
            <a:pPr algn="ctr">
              <a:lnSpc>
                <a:spcPts val="3919"/>
              </a:lnSpc>
            </a:pPr>
            <a:r>
              <a:rPr lang="en-US" sz="3200" dirty="0">
                <a:solidFill>
                  <a:srgbClr val="FFFFFF"/>
                </a:solidFill>
                <a:latin typeface="Solway"/>
                <a:ea typeface="Solway"/>
                <a:cs typeface="Solway"/>
                <a:sym typeface="Solway"/>
              </a:rPr>
              <a:t>C plus </a:t>
            </a:r>
            <a:r>
              <a:rPr lang="en-US" sz="3200" dirty="0" err="1">
                <a:solidFill>
                  <a:srgbClr val="FFFFFF"/>
                </a:solidFill>
                <a:latin typeface="Solway"/>
                <a:ea typeface="Solway"/>
                <a:cs typeface="Solway"/>
                <a:sym typeface="Solway"/>
              </a:rPr>
              <a:t>plus</a:t>
            </a:r>
            <a:endParaRPr lang="en-US" sz="3200" dirty="0">
              <a:solidFill>
                <a:srgbClr val="FFFFFF"/>
              </a:solidFill>
              <a:latin typeface="Solway"/>
              <a:ea typeface="Solway"/>
              <a:cs typeface="Solway"/>
              <a:sym typeface="Solway"/>
            </a:endParaRPr>
          </a:p>
        </p:txBody>
      </p:sp>
      <p:sp>
        <p:nvSpPr>
          <p:cNvPr id="24" name="TextBox 24"/>
          <p:cNvSpPr txBox="1"/>
          <p:nvPr/>
        </p:nvSpPr>
        <p:spPr>
          <a:xfrm>
            <a:off x="11869239" y="6236492"/>
            <a:ext cx="4978714" cy="477695"/>
          </a:xfrm>
          <a:prstGeom prst="rect">
            <a:avLst/>
          </a:prstGeom>
        </p:spPr>
        <p:txBody>
          <a:bodyPr lIns="0" tIns="0" rIns="0" bIns="0" rtlCol="0" anchor="t">
            <a:spAutoFit/>
          </a:bodyPr>
          <a:lstStyle/>
          <a:p>
            <a:pPr algn="ctr">
              <a:lnSpc>
                <a:spcPts val="3919"/>
              </a:lnSpc>
            </a:pPr>
            <a:r>
              <a:rPr lang="en-US" sz="3200" dirty="0">
                <a:solidFill>
                  <a:srgbClr val="FFFFFF"/>
                </a:solidFill>
                <a:latin typeface="Solway"/>
                <a:ea typeface="Solway"/>
                <a:cs typeface="Solway"/>
                <a:sym typeface="Solway"/>
              </a:rPr>
              <a:t>Visual studio code</a:t>
            </a:r>
          </a:p>
        </p:txBody>
      </p:sp>
      <p:sp>
        <p:nvSpPr>
          <p:cNvPr id="26" name="Freeform 26"/>
          <p:cNvSpPr/>
          <p:nvPr/>
        </p:nvSpPr>
        <p:spPr>
          <a:xfrm rot="-6036632">
            <a:off x="12618802" y="412661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a:off x="11377835" y="8397838"/>
            <a:ext cx="982808" cy="98280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4000985" y="-1186741"/>
            <a:ext cx="2215441" cy="221544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5" name="Slide Number Placeholder 22">
            <a:extLst>
              <a:ext uri="{FF2B5EF4-FFF2-40B4-BE49-F238E27FC236}">
                <a16:creationId xmlns:a16="http://schemas.microsoft.com/office/drawing/2014/main" id="{6D425B55-30DF-3B03-8A33-D6AACE55FA84}"/>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16</a:t>
            </a:fld>
            <a:endParaRPr lang="en-US" dirty="0"/>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6438916-F4B5-E5EC-935B-5F15AEB26D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F18B35-FD6D-8239-C0BC-0637EA15AAA5}"/>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0FCB170-B729-11EC-F8BC-2C3C977EA2B5}"/>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a:extLst>
              <a:ext uri="{FF2B5EF4-FFF2-40B4-BE49-F238E27FC236}">
                <a16:creationId xmlns:a16="http://schemas.microsoft.com/office/drawing/2014/main" id="{11D490A6-3F7D-3038-EE59-53F36C1E7D62}"/>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Expand Key</a:t>
            </a:r>
          </a:p>
        </p:txBody>
      </p:sp>
      <p:grpSp>
        <p:nvGrpSpPr>
          <p:cNvPr id="35" name="Group 35">
            <a:extLst>
              <a:ext uri="{FF2B5EF4-FFF2-40B4-BE49-F238E27FC236}">
                <a16:creationId xmlns:a16="http://schemas.microsoft.com/office/drawing/2014/main" id="{D387E772-CFC1-9A5E-D02F-DFB72AB27DB9}"/>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FD5576C-C15E-5082-3DD9-85A5F6139B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B9C759FF-FB74-21EB-BAEC-D7A924C7F31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CDF956B7-AC51-F4A3-4493-3D5C4855807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17</a:t>
            </a:fld>
            <a:endParaRPr lang="en-US" dirty="0"/>
          </a:p>
        </p:txBody>
      </p:sp>
      <p:pic>
        <p:nvPicPr>
          <p:cNvPr id="6" name="Picture 5">
            <a:extLst>
              <a:ext uri="{FF2B5EF4-FFF2-40B4-BE49-F238E27FC236}">
                <a16:creationId xmlns:a16="http://schemas.microsoft.com/office/drawing/2014/main" id="{60D2DB32-F30C-4322-9036-E0DCCCDF7B91}"/>
              </a:ext>
            </a:extLst>
          </p:cNvPr>
          <p:cNvPicPr>
            <a:picLocks noChangeAspect="1"/>
          </p:cNvPicPr>
          <p:nvPr/>
        </p:nvPicPr>
        <p:blipFill>
          <a:blip r:embed="rId4"/>
          <a:stretch>
            <a:fillRect/>
          </a:stretch>
        </p:blipFill>
        <p:spPr>
          <a:xfrm>
            <a:off x="1393252" y="1866900"/>
            <a:ext cx="15501497" cy="7693051"/>
          </a:xfrm>
          <a:prstGeom prst="rect">
            <a:avLst/>
          </a:prstGeom>
        </p:spPr>
      </p:pic>
      <p:grpSp>
        <p:nvGrpSpPr>
          <p:cNvPr id="32" name="Group 32">
            <a:extLst>
              <a:ext uri="{FF2B5EF4-FFF2-40B4-BE49-F238E27FC236}">
                <a16:creationId xmlns:a16="http://schemas.microsoft.com/office/drawing/2014/main" id="{D46AC270-7B89-028F-55A0-EFF96CE0D107}"/>
              </a:ext>
            </a:extLst>
          </p:cNvPr>
          <p:cNvGrpSpPr/>
          <p:nvPr/>
        </p:nvGrpSpPr>
        <p:grpSpPr>
          <a:xfrm>
            <a:off x="16522235" y="2551405"/>
            <a:ext cx="927565" cy="927565"/>
            <a:chOff x="0" y="0"/>
            <a:chExt cx="812800" cy="812800"/>
          </a:xfrm>
        </p:grpSpPr>
        <p:sp>
          <p:nvSpPr>
            <p:cNvPr id="33" name="Freeform 33">
              <a:extLst>
                <a:ext uri="{FF2B5EF4-FFF2-40B4-BE49-F238E27FC236}">
                  <a16:creationId xmlns:a16="http://schemas.microsoft.com/office/drawing/2014/main" id="{FF2D98E8-DFE4-16A6-DB11-D5755DC5D2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008FA9F-C659-43F0-BA99-D18CF2D15B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19087510"/>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0718BAB-A6EE-CABE-01FE-1F029E9D3F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46DA87-3176-6A87-5CEF-CF3EE2F36D77}"/>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a:extLst>
              <a:ext uri="{FF2B5EF4-FFF2-40B4-BE49-F238E27FC236}">
                <a16:creationId xmlns:a16="http://schemas.microsoft.com/office/drawing/2014/main" id="{38DE33BE-0876-A688-DE4D-467B9930808A}"/>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Gen Tweak</a:t>
            </a:r>
          </a:p>
        </p:txBody>
      </p:sp>
      <p:grpSp>
        <p:nvGrpSpPr>
          <p:cNvPr id="32" name="Group 32">
            <a:extLst>
              <a:ext uri="{FF2B5EF4-FFF2-40B4-BE49-F238E27FC236}">
                <a16:creationId xmlns:a16="http://schemas.microsoft.com/office/drawing/2014/main" id="{C4016E3B-CEC7-C7EA-63A3-4123AD2782F0}"/>
              </a:ext>
            </a:extLst>
          </p:cNvPr>
          <p:cNvGrpSpPr/>
          <p:nvPr/>
        </p:nvGrpSpPr>
        <p:grpSpPr>
          <a:xfrm>
            <a:off x="17350562" y="2301336"/>
            <a:ext cx="927565" cy="927565"/>
            <a:chOff x="0" y="0"/>
            <a:chExt cx="812800" cy="812800"/>
          </a:xfrm>
        </p:grpSpPr>
        <p:sp>
          <p:nvSpPr>
            <p:cNvPr id="33" name="Freeform 33">
              <a:extLst>
                <a:ext uri="{FF2B5EF4-FFF2-40B4-BE49-F238E27FC236}">
                  <a16:creationId xmlns:a16="http://schemas.microsoft.com/office/drawing/2014/main" id="{681244F6-4EA0-354B-28EB-7390B1D4872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2316A122-5E3C-E709-6978-6D8163E122B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EE9287C7-6601-3D83-26C8-E8F561C53C3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18</a:t>
            </a:fld>
            <a:endParaRPr lang="en-US" dirty="0"/>
          </a:p>
        </p:txBody>
      </p:sp>
      <p:pic>
        <p:nvPicPr>
          <p:cNvPr id="5" name="Picture 4">
            <a:extLst>
              <a:ext uri="{FF2B5EF4-FFF2-40B4-BE49-F238E27FC236}">
                <a16:creationId xmlns:a16="http://schemas.microsoft.com/office/drawing/2014/main" id="{A2FE57B8-F56D-4B31-BC6C-ECC4B9845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182" y="1671725"/>
            <a:ext cx="15525264" cy="5119012"/>
          </a:xfrm>
          <a:prstGeom prst="rect">
            <a:avLst/>
          </a:prstGeom>
        </p:spPr>
      </p:pic>
      <p:grpSp>
        <p:nvGrpSpPr>
          <p:cNvPr id="35" name="Group 35">
            <a:extLst>
              <a:ext uri="{FF2B5EF4-FFF2-40B4-BE49-F238E27FC236}">
                <a16:creationId xmlns:a16="http://schemas.microsoft.com/office/drawing/2014/main" id="{16F24760-F747-8366-A4B7-B8AB5E52C6DB}"/>
              </a:ext>
            </a:extLst>
          </p:cNvPr>
          <p:cNvGrpSpPr/>
          <p:nvPr/>
        </p:nvGrpSpPr>
        <p:grpSpPr>
          <a:xfrm>
            <a:off x="914400" y="858333"/>
            <a:ext cx="927565" cy="927565"/>
            <a:chOff x="0" y="0"/>
            <a:chExt cx="812800" cy="812800"/>
          </a:xfrm>
        </p:grpSpPr>
        <p:sp>
          <p:nvSpPr>
            <p:cNvPr id="36" name="Freeform 36">
              <a:extLst>
                <a:ext uri="{FF2B5EF4-FFF2-40B4-BE49-F238E27FC236}">
                  <a16:creationId xmlns:a16="http://schemas.microsoft.com/office/drawing/2014/main" id="{92E39673-9D8C-A832-E341-489E4D2A97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5FEF17EA-DE7F-D764-5C72-3D7D9824C86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 name="Freeform 3">
            <a:extLst>
              <a:ext uri="{FF2B5EF4-FFF2-40B4-BE49-F238E27FC236}">
                <a16:creationId xmlns:a16="http://schemas.microsoft.com/office/drawing/2014/main" id="{5A6B53A9-94DD-46F2-6C72-1D9F8FC25A69}"/>
              </a:ext>
            </a:extLst>
          </p:cNvPr>
          <p:cNvSpPr/>
          <p:nvPr/>
        </p:nvSpPr>
        <p:spPr>
          <a:xfrm rot="13739648">
            <a:off x="13269642" y="223560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4195896683"/>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6438916-F4B5-E5EC-935B-5F15AEB26D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F18B35-FD6D-8239-C0BC-0637EA15AAA5}"/>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0FCB170-B729-11EC-F8BC-2C3C977EA2B5}"/>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FE6A3CC0-0240-848D-6406-9662D1D1A814}"/>
              </a:ext>
            </a:extLst>
          </p:cNvPr>
          <p:cNvSpPr/>
          <p:nvPr/>
        </p:nvSpPr>
        <p:spPr>
          <a:xfrm>
            <a:off x="1137552" y="1162707"/>
            <a:ext cx="16012896" cy="8552793"/>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blipFill>
            <a:blip r:embed="rId4"/>
            <a:stretch>
              <a:fillRect/>
            </a:stretch>
          </a:blipFill>
        </p:spPr>
      </p:sp>
      <p:sp>
        <p:nvSpPr>
          <p:cNvPr id="25" name="TextBox 25">
            <a:extLst>
              <a:ext uri="{FF2B5EF4-FFF2-40B4-BE49-F238E27FC236}">
                <a16:creationId xmlns:a16="http://schemas.microsoft.com/office/drawing/2014/main" id="{11D490A6-3F7D-3038-EE59-53F36C1E7D62}"/>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Encode XTS</a:t>
            </a:r>
          </a:p>
        </p:txBody>
      </p:sp>
      <p:grpSp>
        <p:nvGrpSpPr>
          <p:cNvPr id="32" name="Group 32">
            <a:extLst>
              <a:ext uri="{FF2B5EF4-FFF2-40B4-BE49-F238E27FC236}">
                <a16:creationId xmlns:a16="http://schemas.microsoft.com/office/drawing/2014/main" id="{D46AC270-7B89-028F-55A0-EFF96CE0D107}"/>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F2D98E8-DFE4-16A6-DB11-D5755DC5D2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008FA9F-C659-43F0-BA99-D18CF2D15B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D387E772-CFC1-9A5E-D02F-DFB72AB27DB9}"/>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FD5576C-C15E-5082-3DD9-85A5F6139B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B9C759FF-FB74-21EB-BAEC-D7A924C7F31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CDF956B7-AC51-F4A3-4493-3D5C4855807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891136964"/>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534963">
            <a:off x="175130" y="242330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7039091" y="1846878"/>
            <a:ext cx="9932243"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Table of content</a:t>
            </a:r>
          </a:p>
        </p:txBody>
      </p:sp>
      <p:grpSp>
        <p:nvGrpSpPr>
          <p:cNvPr id="43" name="Group 42">
            <a:extLst>
              <a:ext uri="{FF2B5EF4-FFF2-40B4-BE49-F238E27FC236}">
                <a16:creationId xmlns:a16="http://schemas.microsoft.com/office/drawing/2014/main" id="{B308A90D-1782-2408-F32C-5521AD72DDA7}"/>
              </a:ext>
            </a:extLst>
          </p:cNvPr>
          <p:cNvGrpSpPr/>
          <p:nvPr/>
        </p:nvGrpSpPr>
        <p:grpSpPr>
          <a:xfrm>
            <a:off x="4445307" y="3696580"/>
            <a:ext cx="3133954" cy="4626754"/>
            <a:chOff x="5213653" y="3518316"/>
            <a:chExt cx="3257369" cy="4805018"/>
          </a:xfrm>
        </p:grpSpPr>
        <p:grpSp>
          <p:nvGrpSpPr>
            <p:cNvPr id="3" name="Group 3"/>
            <p:cNvGrpSpPr/>
            <p:nvPr/>
          </p:nvGrpSpPr>
          <p:grpSpPr>
            <a:xfrm>
              <a:off x="5213653" y="4130584"/>
              <a:ext cx="3257369" cy="4192750"/>
              <a:chOff x="0" y="0"/>
              <a:chExt cx="823616" cy="1060124"/>
            </a:xfrm>
          </p:grpSpPr>
          <p:sp>
            <p:nvSpPr>
              <p:cNvPr id="4" name="Freeform 4">
                <a:hlinkClick r:id="rId4"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dirty="0"/>
              </a:p>
            </p:txBody>
          </p:sp>
          <p:sp>
            <p:nvSpPr>
              <p:cNvPr id="5" name="TextBox 5"/>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6268966" y="3518316"/>
              <a:ext cx="1146744" cy="11467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1</a:t>
                </a:r>
              </a:p>
            </p:txBody>
          </p:sp>
        </p:grpSp>
        <p:sp>
          <p:nvSpPr>
            <p:cNvPr id="23" name="TextBox 23"/>
            <p:cNvSpPr txBox="1"/>
            <p:nvPr/>
          </p:nvSpPr>
          <p:spPr>
            <a:xfrm>
              <a:off x="5213653" y="4814147"/>
              <a:ext cx="3257368" cy="1789556"/>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Overview</a:t>
              </a:r>
            </a:p>
            <a:p>
              <a:pPr algn="ctr">
                <a:lnSpc>
                  <a:spcPts val="3359"/>
                </a:lnSpc>
              </a:pPr>
              <a:r>
                <a:rPr lang="en-US" sz="2799" dirty="0" err="1">
                  <a:solidFill>
                    <a:srgbClr val="FFFFFF"/>
                  </a:solidFill>
                  <a:latin typeface="Solway"/>
                  <a:ea typeface="Solway"/>
                  <a:cs typeface="Solway"/>
                  <a:sym typeface="Solway"/>
                </a:rPr>
                <a:t>Giới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thiệu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về</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thuật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toán</a:t>
              </a:r>
              <a:r>
                <a:rPr lang="en-US" sz="2799" dirty="0">
                  <a:solidFill>
                    <a:srgbClr val="FFFFFF"/>
                  </a:solidFill>
                  <a:latin typeface="Solway"/>
                  <a:ea typeface="Solway"/>
                  <a:cs typeface="Solway"/>
                  <a:sym typeface="Solway"/>
                </a:rPr>
                <a:t> AES,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XTS</a:t>
              </a:r>
            </a:p>
          </p:txBody>
        </p:sp>
      </p:grpSp>
      <p:grpSp>
        <p:nvGrpSpPr>
          <p:cNvPr id="42" name="Group 41">
            <a:extLst>
              <a:ext uri="{FF2B5EF4-FFF2-40B4-BE49-F238E27FC236}">
                <a16:creationId xmlns:a16="http://schemas.microsoft.com/office/drawing/2014/main" id="{7088E781-03D2-1CB9-26E5-45F114859145}"/>
              </a:ext>
            </a:extLst>
          </p:cNvPr>
          <p:cNvGrpSpPr/>
          <p:nvPr/>
        </p:nvGrpSpPr>
        <p:grpSpPr>
          <a:xfrm>
            <a:off x="7888637" y="3715306"/>
            <a:ext cx="3133955" cy="4608027"/>
            <a:chOff x="8656983" y="3537764"/>
            <a:chExt cx="3257370" cy="4785570"/>
          </a:xfrm>
        </p:grpSpPr>
        <p:grpSp>
          <p:nvGrpSpPr>
            <p:cNvPr id="6" name="Group 6"/>
            <p:cNvGrpSpPr/>
            <p:nvPr/>
          </p:nvGrpSpPr>
          <p:grpSpPr>
            <a:xfrm>
              <a:off x="8656984" y="4130584"/>
              <a:ext cx="3257369" cy="4192750"/>
              <a:chOff x="0" y="0"/>
              <a:chExt cx="823616" cy="1060124"/>
            </a:xfrm>
          </p:grpSpPr>
          <p:sp>
            <p:nvSpPr>
              <p:cNvPr id="7" name="Freeform 7">
                <a:hlinkClick r:id="rId5"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8" name="TextBox 8"/>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9712297" y="3537764"/>
              <a:ext cx="1146744" cy="11467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7" name="TextBox 17"/>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2</a:t>
                </a:r>
              </a:p>
            </p:txBody>
          </p:sp>
        </p:grpSp>
        <p:sp>
          <p:nvSpPr>
            <p:cNvPr id="24" name="TextBox 24"/>
            <p:cNvSpPr txBox="1"/>
            <p:nvPr/>
          </p:nvSpPr>
          <p:spPr>
            <a:xfrm>
              <a:off x="8656983" y="4864962"/>
              <a:ext cx="3257369" cy="1789556"/>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AES</a:t>
              </a:r>
            </a:p>
            <a:p>
              <a:pPr algn="ctr">
                <a:lnSpc>
                  <a:spcPts val="3359"/>
                </a:lnSpc>
              </a:pPr>
              <a:r>
                <a:rPr lang="en-US" sz="2799" dirty="0">
                  <a:solidFill>
                    <a:srgbClr val="FFFFFF"/>
                  </a:solidFill>
                  <a:latin typeface="Solway"/>
                  <a:ea typeface="Solway"/>
                  <a:cs typeface="Solway"/>
                  <a:sym typeface="Solway"/>
                </a:rPr>
                <a:t>Chi </a:t>
              </a:r>
              <a:r>
                <a:rPr lang="en-US" sz="2799" dirty="0" err="1">
                  <a:solidFill>
                    <a:srgbClr val="FFFFFF"/>
                  </a:solidFill>
                  <a:latin typeface="Solway"/>
                  <a:ea typeface="Solway"/>
                  <a:cs typeface="Solway"/>
                  <a:sym typeface="Solway"/>
                </a:rPr>
                <a:t>tiết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về</a:t>
              </a:r>
              <a:r>
                <a:rPr lang="en-US" sz="2799" dirty="0">
                  <a:solidFill>
                    <a:srgbClr val="FFFFFF"/>
                  </a:solidFill>
                  <a:latin typeface="Solway"/>
                  <a:ea typeface="Solway"/>
                  <a:cs typeface="Solway"/>
                  <a:sym typeface="Solway"/>
                </a:rPr>
                <a:t> AES, </a:t>
              </a:r>
              <a:r>
                <a:rPr lang="en-US" sz="2799" dirty="0" err="1">
                  <a:solidFill>
                    <a:srgbClr val="FFFFFF"/>
                  </a:solidFill>
                  <a:latin typeface="Solway"/>
                  <a:ea typeface="Solway"/>
                  <a:cs typeface="Solway"/>
                  <a:sym typeface="Solway"/>
                </a:rPr>
                <a:t>cách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thức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a:t>
              </a:r>
            </a:p>
          </p:txBody>
        </p:sp>
      </p:grpSp>
      <p:grpSp>
        <p:nvGrpSpPr>
          <p:cNvPr id="25" name="Group 25"/>
          <p:cNvGrpSpPr/>
          <p:nvPr/>
        </p:nvGrpSpPr>
        <p:grpSpPr>
          <a:xfrm>
            <a:off x="2932177" y="-2255769"/>
            <a:ext cx="3284469" cy="328446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59300" y="1593856"/>
            <a:ext cx="1647720" cy="164772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7266873">
            <a:off x="13465693" y="5208208"/>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1" name="Group 40">
            <a:extLst>
              <a:ext uri="{FF2B5EF4-FFF2-40B4-BE49-F238E27FC236}">
                <a16:creationId xmlns:a16="http://schemas.microsoft.com/office/drawing/2014/main" id="{51FE5D87-F154-F309-E858-6D8C74375505}"/>
              </a:ext>
            </a:extLst>
          </p:cNvPr>
          <p:cNvGrpSpPr/>
          <p:nvPr/>
        </p:nvGrpSpPr>
        <p:grpSpPr>
          <a:xfrm>
            <a:off x="11331968" y="3734032"/>
            <a:ext cx="3133956" cy="4589301"/>
            <a:chOff x="12100314" y="3557212"/>
            <a:chExt cx="3257371" cy="4766122"/>
          </a:xfrm>
        </p:grpSpPr>
        <p:grpSp>
          <p:nvGrpSpPr>
            <p:cNvPr id="9" name="Group 9"/>
            <p:cNvGrpSpPr/>
            <p:nvPr/>
          </p:nvGrpSpPr>
          <p:grpSpPr>
            <a:xfrm>
              <a:off x="12100316" y="4130584"/>
              <a:ext cx="3257369" cy="4192750"/>
              <a:chOff x="0" y="0"/>
              <a:chExt cx="823616" cy="1060124"/>
            </a:xfrm>
          </p:grpSpPr>
          <p:sp>
            <p:nvSpPr>
              <p:cNvPr id="10" name="Freeform 10">
                <a:hlinkClick r:id="rId6" action="ppaction://hlinksldjump"/>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11" name="TextBox 11"/>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3155628" y="3557212"/>
              <a:ext cx="1146744" cy="11467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sp>
          <p:nvSpPr>
            <p:cNvPr id="32" name="TextBox 32"/>
            <p:cNvSpPr txBox="1"/>
            <p:nvPr/>
          </p:nvSpPr>
          <p:spPr>
            <a:xfrm>
              <a:off x="12100314" y="4863311"/>
              <a:ext cx="3257369" cy="2242372"/>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XTS</a:t>
              </a:r>
            </a:p>
            <a:p>
              <a:pPr algn="ctr">
                <a:lnSpc>
                  <a:spcPts val="3359"/>
                </a:lnSpc>
              </a:pPr>
              <a:r>
                <a:rPr lang="en-US" sz="2799" dirty="0" err="1">
                  <a:solidFill>
                    <a:srgbClr val="FFFFFF"/>
                  </a:solidFill>
                  <a:latin typeface="Solway"/>
                  <a:ea typeface="Solway"/>
                  <a:cs typeface="Solway"/>
                  <a:sym typeface="Solway"/>
                </a:rPr>
                <a:t>Các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ưu</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nhược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điểm</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và</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cách</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hoạt</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của</a:t>
              </a:r>
              <a:r>
                <a:rPr lang="en-US" sz="2799" dirty="0">
                  <a:solidFill>
                    <a:srgbClr val="FFFFFF"/>
                  </a:solidFill>
                  <a:latin typeface="Solway"/>
                  <a:ea typeface="Solway"/>
                  <a:cs typeface="Solway"/>
                  <a:sym typeface="Solway"/>
                </a:rPr>
                <a:t> XTS.</a:t>
              </a:r>
            </a:p>
          </p:txBody>
        </p:sp>
      </p:grpSp>
      <p:grpSp>
        <p:nvGrpSpPr>
          <p:cNvPr id="44" name="Group 43">
            <a:extLst>
              <a:ext uri="{FF2B5EF4-FFF2-40B4-BE49-F238E27FC236}">
                <a16:creationId xmlns:a16="http://schemas.microsoft.com/office/drawing/2014/main" id="{2DAAC0F4-5E9C-927E-CF60-30CCDFACFE6F}"/>
              </a:ext>
            </a:extLst>
          </p:cNvPr>
          <p:cNvGrpSpPr/>
          <p:nvPr/>
        </p:nvGrpSpPr>
        <p:grpSpPr>
          <a:xfrm>
            <a:off x="14696844" y="3695699"/>
            <a:ext cx="3133956" cy="4589301"/>
            <a:chOff x="15465190" y="3518879"/>
            <a:chExt cx="3257371" cy="4766122"/>
          </a:xfrm>
        </p:grpSpPr>
        <p:grpSp>
          <p:nvGrpSpPr>
            <p:cNvPr id="40" name="Group 39">
              <a:extLst>
                <a:ext uri="{FF2B5EF4-FFF2-40B4-BE49-F238E27FC236}">
                  <a16:creationId xmlns:a16="http://schemas.microsoft.com/office/drawing/2014/main" id="{F54CE2C3-6231-6240-3CDA-7B684D3F224D}"/>
                </a:ext>
              </a:extLst>
            </p:cNvPr>
            <p:cNvGrpSpPr/>
            <p:nvPr/>
          </p:nvGrpSpPr>
          <p:grpSpPr>
            <a:xfrm>
              <a:off x="15465192" y="3518879"/>
              <a:ext cx="3257369" cy="4766122"/>
              <a:chOff x="15465192" y="3518879"/>
              <a:chExt cx="3257369" cy="4766122"/>
            </a:xfrm>
          </p:grpSpPr>
          <p:grpSp>
            <p:nvGrpSpPr>
              <p:cNvPr id="33" name="Group 9">
                <a:extLst>
                  <a:ext uri="{FF2B5EF4-FFF2-40B4-BE49-F238E27FC236}">
                    <a16:creationId xmlns:a16="http://schemas.microsoft.com/office/drawing/2014/main" id="{45E0C664-36F4-FFA9-E750-91BD9CEAAFBE}"/>
                  </a:ext>
                </a:extLst>
              </p:cNvPr>
              <p:cNvGrpSpPr/>
              <p:nvPr/>
            </p:nvGrpSpPr>
            <p:grpSpPr>
              <a:xfrm>
                <a:off x="15465192" y="4092251"/>
                <a:ext cx="3257369" cy="4192750"/>
                <a:chOff x="0" y="0"/>
                <a:chExt cx="823616" cy="1060124"/>
              </a:xfrm>
            </p:grpSpPr>
            <p:sp>
              <p:nvSpPr>
                <p:cNvPr id="34" name="Freeform 10">
                  <a:hlinkClick r:id="rId7" action="ppaction://hlinksldjump"/>
                  <a:extLst>
                    <a:ext uri="{FF2B5EF4-FFF2-40B4-BE49-F238E27FC236}">
                      <a16:creationId xmlns:a16="http://schemas.microsoft.com/office/drawing/2014/main" id="{E50EFBAB-BD44-84E5-4299-AE81A73AD5B6}"/>
                    </a:ext>
                  </a:extLst>
                </p:cNvPr>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sp>
            <p:sp>
              <p:nvSpPr>
                <p:cNvPr id="35" name="TextBox 11">
                  <a:extLst>
                    <a:ext uri="{FF2B5EF4-FFF2-40B4-BE49-F238E27FC236}">
                      <a16:creationId xmlns:a16="http://schemas.microsoft.com/office/drawing/2014/main" id="{EE6C7B67-CDD0-B9E2-39C1-5BE7A67987B4}"/>
                    </a:ext>
                  </a:extLst>
                </p:cNvPr>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36" name="Group 18">
                <a:extLst>
                  <a:ext uri="{FF2B5EF4-FFF2-40B4-BE49-F238E27FC236}">
                    <a16:creationId xmlns:a16="http://schemas.microsoft.com/office/drawing/2014/main" id="{65C3278D-0D87-EBE6-1AA2-C306A3DB30B6}"/>
                  </a:ext>
                </a:extLst>
              </p:cNvPr>
              <p:cNvGrpSpPr/>
              <p:nvPr/>
            </p:nvGrpSpPr>
            <p:grpSpPr>
              <a:xfrm>
                <a:off x="16520504" y="3518879"/>
                <a:ext cx="1146744" cy="1146744"/>
                <a:chOff x="0" y="0"/>
                <a:chExt cx="812800" cy="812800"/>
              </a:xfrm>
            </p:grpSpPr>
            <p:sp>
              <p:nvSpPr>
                <p:cNvPr id="37" name="Freeform 19">
                  <a:extLst>
                    <a:ext uri="{FF2B5EF4-FFF2-40B4-BE49-F238E27FC236}">
                      <a16:creationId xmlns:a16="http://schemas.microsoft.com/office/drawing/2014/main" id="{E951747D-7573-DD09-3F2C-1B3D9A8D2F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8" name="TextBox 20">
                  <a:extLst>
                    <a:ext uri="{FF2B5EF4-FFF2-40B4-BE49-F238E27FC236}">
                      <a16:creationId xmlns:a16="http://schemas.microsoft.com/office/drawing/2014/main" id="{0C34B838-8068-2B51-3A24-EA1029C3106C}"/>
                    </a:ext>
                  </a:extLst>
                </p:cNvPr>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grpSp>
        <p:sp>
          <p:nvSpPr>
            <p:cNvPr id="39" name="TextBox 32">
              <a:extLst>
                <a:ext uri="{FF2B5EF4-FFF2-40B4-BE49-F238E27FC236}">
                  <a16:creationId xmlns:a16="http://schemas.microsoft.com/office/drawing/2014/main" id="{6F67D544-B04F-D4DB-3BC6-B093C9A78E46}"/>
                </a:ext>
              </a:extLst>
            </p:cNvPr>
            <p:cNvSpPr txBox="1"/>
            <p:nvPr/>
          </p:nvSpPr>
          <p:spPr>
            <a:xfrm>
              <a:off x="15465190" y="4864788"/>
              <a:ext cx="3257369" cy="1791287"/>
            </a:xfrm>
            <a:prstGeom prst="rect">
              <a:avLst/>
            </a:prstGeom>
          </p:spPr>
          <p:txBody>
            <a:bodyPr wrap="square" lIns="0" tIns="0" rIns="0" bIns="0" rtlCol="0" anchor="t">
              <a:spAutoFit/>
            </a:bodyPr>
            <a:lstStyle/>
            <a:p>
              <a:pPr algn="ctr">
                <a:lnSpc>
                  <a:spcPts val="3359"/>
                </a:lnSpc>
              </a:pPr>
              <a:r>
                <a:rPr lang="en-US" sz="2799" dirty="0">
                  <a:solidFill>
                    <a:srgbClr val="FFFFFF"/>
                  </a:solidFill>
                  <a:latin typeface="Solway"/>
                  <a:ea typeface="Solway"/>
                  <a:cs typeface="Solway"/>
                  <a:sym typeface="Solway"/>
                </a:rPr>
                <a:t>Implementation</a:t>
              </a:r>
            </a:p>
            <a:p>
              <a:pPr algn="ctr">
                <a:lnSpc>
                  <a:spcPts val="3359"/>
                </a:lnSpc>
              </a:pPr>
              <a:r>
                <a:rPr lang="en-US" sz="2799" dirty="0" err="1">
                  <a:solidFill>
                    <a:srgbClr val="FFFFFF"/>
                  </a:solidFill>
                  <a:latin typeface="Solway"/>
                  <a:ea typeface="Solway"/>
                  <a:cs typeface="Solway"/>
                  <a:sym typeface="Solway"/>
                </a:rPr>
                <a:t>Triển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khai</a:t>
              </a:r>
              <a:r>
                <a:rPr lang="en-US" sz="2799" dirty="0">
                  <a:solidFill>
                    <a:srgbClr val="FFFFFF"/>
                  </a:solidFill>
                  <a:latin typeface="Solway"/>
                  <a:ea typeface="Solway"/>
                  <a:cs typeface="Solway"/>
                  <a:sym typeface="Solway"/>
                </a:rPr>
                <a:t> AES XTS </a:t>
              </a:r>
              <a:r>
                <a:rPr lang="en-US" sz="2799" dirty="0" err="1">
                  <a:solidFill>
                    <a:srgbClr val="FFFFFF"/>
                  </a:solidFill>
                  <a:latin typeface="Solway"/>
                  <a:ea typeface="Solway"/>
                  <a:cs typeface="Solway"/>
                  <a:sym typeface="Solway"/>
                </a:rPr>
                <a:t>với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ngôn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ngữ</a:t>
              </a:r>
              <a:r>
                <a:rPr lang="en-US" sz="2799" dirty="0">
                  <a:solidFill>
                    <a:srgbClr val="FFFFFF"/>
                  </a:solidFill>
                  <a:latin typeface="Solway"/>
                  <a:ea typeface="Solway"/>
                  <a:cs typeface="Solway"/>
                  <a:sym typeface="Solway"/>
                </a:rPr>
                <a:t> C++</a:t>
              </a:r>
            </a:p>
          </p:txBody>
        </p:sp>
      </p:grpSp>
      <p:sp>
        <p:nvSpPr>
          <p:cNvPr id="21" name="Freeform 21"/>
          <p:cNvSpPr/>
          <p:nvPr/>
        </p:nvSpPr>
        <p:spPr>
          <a:xfrm>
            <a:off x="25707" y="1894959"/>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47" name="Slide Number Placeholder 22">
            <a:extLst>
              <a:ext uri="{FF2B5EF4-FFF2-40B4-BE49-F238E27FC236}">
                <a16:creationId xmlns:a16="http://schemas.microsoft.com/office/drawing/2014/main" id="{E8419DC7-BC5D-094F-B4AC-F67726D5F317}"/>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2</a:t>
            </a:fld>
            <a:endParaRPr lang="en-US" dirty="0"/>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6438916-F4B5-E5EC-935B-5F15AEB26D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F18B35-FD6D-8239-C0BC-0637EA15AAA5}"/>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0FCB170-B729-11EC-F8BC-2C3C977EA2B5}"/>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FE6A3CC0-0240-848D-6406-9662D1D1A814}"/>
              </a:ext>
            </a:extLst>
          </p:cNvPr>
          <p:cNvSpPr/>
          <p:nvPr/>
        </p:nvSpPr>
        <p:spPr>
          <a:xfrm>
            <a:off x="1436904" y="1162706"/>
            <a:ext cx="16012896" cy="8552793"/>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blipFill>
            <a:blip r:embed="rId4"/>
            <a:stretch>
              <a:fillRect/>
            </a:stretch>
          </a:blipFill>
        </p:spPr>
      </p:sp>
      <p:sp>
        <p:nvSpPr>
          <p:cNvPr id="25" name="TextBox 25">
            <a:extLst>
              <a:ext uri="{FF2B5EF4-FFF2-40B4-BE49-F238E27FC236}">
                <a16:creationId xmlns:a16="http://schemas.microsoft.com/office/drawing/2014/main" id="{11D490A6-3F7D-3038-EE59-53F36C1E7D62}"/>
              </a:ext>
            </a:extLst>
          </p:cNvPr>
          <p:cNvSpPr txBox="1"/>
          <p:nvPr/>
        </p:nvSpPr>
        <p:spPr>
          <a:xfrm>
            <a:off x="1663659" y="214059"/>
            <a:ext cx="14960682" cy="1020472"/>
          </a:xfrm>
          <a:prstGeom prst="rect">
            <a:avLst/>
          </a:prstGeom>
        </p:spPr>
        <p:txBody>
          <a:bodyPr lIns="0" tIns="0" rIns="0" bIns="0" rtlCol="0" anchor="t">
            <a:spAutoFit/>
          </a:bodyPr>
          <a:lstStyle/>
          <a:p>
            <a:pPr algn="ctr">
              <a:lnSpc>
                <a:spcPts val="7919"/>
              </a:lnSpc>
            </a:pPr>
            <a:r>
              <a:rPr lang="en-US" sz="8799" dirty="0">
                <a:solidFill>
                  <a:srgbClr val="242622"/>
                </a:solidFill>
                <a:latin typeface="Lilita One"/>
                <a:ea typeface="Lilita One"/>
                <a:cs typeface="Lilita One"/>
                <a:sym typeface="Lilita One"/>
              </a:rPr>
              <a:t>Decode XTS</a:t>
            </a:r>
          </a:p>
        </p:txBody>
      </p:sp>
      <p:grpSp>
        <p:nvGrpSpPr>
          <p:cNvPr id="32" name="Group 32">
            <a:extLst>
              <a:ext uri="{FF2B5EF4-FFF2-40B4-BE49-F238E27FC236}">
                <a16:creationId xmlns:a16="http://schemas.microsoft.com/office/drawing/2014/main" id="{D46AC270-7B89-028F-55A0-EFF96CE0D107}"/>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F2D98E8-DFE4-16A6-DB11-D5755DC5D2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4" name="TextBox 34">
              <a:extLst>
                <a:ext uri="{FF2B5EF4-FFF2-40B4-BE49-F238E27FC236}">
                  <a16:creationId xmlns:a16="http://schemas.microsoft.com/office/drawing/2014/main" id="{F008FA9F-C659-43F0-BA99-D18CF2D15B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D387E772-CFC1-9A5E-D02F-DFB72AB27DB9}"/>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FD5576C-C15E-5082-3DD9-85A5F6139B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37" name="TextBox 37">
              <a:extLst>
                <a:ext uri="{FF2B5EF4-FFF2-40B4-BE49-F238E27FC236}">
                  <a16:creationId xmlns:a16="http://schemas.microsoft.com/office/drawing/2014/main" id="{B9C759FF-FB74-21EB-BAEC-D7A924C7F31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0" name="Slide Number Placeholder 22">
            <a:extLst>
              <a:ext uri="{FF2B5EF4-FFF2-40B4-BE49-F238E27FC236}">
                <a16:creationId xmlns:a16="http://schemas.microsoft.com/office/drawing/2014/main" id="{CDF956B7-AC51-F4A3-4493-3D5C4855807A}"/>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015900194"/>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7E6FF3B-BBF4-B03E-9B28-248C0D8600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2E2D0E-8164-7026-46F7-072961F969BE}"/>
              </a:ext>
            </a:extLst>
          </p:cNvPr>
          <p:cNvSpPr/>
          <p:nvPr/>
        </p:nvSpPr>
        <p:spPr>
          <a:xfrm>
            <a:off x="1028700" y="1028700"/>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a:extLst>
              <a:ext uri="{FF2B5EF4-FFF2-40B4-BE49-F238E27FC236}">
                <a16:creationId xmlns:a16="http://schemas.microsoft.com/office/drawing/2014/main" id="{FDD763DD-F4F6-ECEF-7C69-8EE3D370B0B0}"/>
              </a:ext>
            </a:extLst>
          </p:cNvPr>
          <p:cNvGrpSpPr/>
          <p:nvPr/>
        </p:nvGrpSpPr>
        <p:grpSpPr>
          <a:xfrm>
            <a:off x="4276525" y="3277330"/>
            <a:ext cx="12982775" cy="4868882"/>
            <a:chOff x="0" y="0"/>
            <a:chExt cx="3282656" cy="1231082"/>
          </a:xfrm>
        </p:grpSpPr>
        <p:sp>
          <p:nvSpPr>
            <p:cNvPr id="4" name="Freeform 4">
              <a:extLst>
                <a:ext uri="{FF2B5EF4-FFF2-40B4-BE49-F238E27FC236}">
                  <a16:creationId xmlns:a16="http://schemas.microsoft.com/office/drawing/2014/main" id="{B95690C8-BC7C-5B99-C3E6-BE2541D43A06}"/>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DAC0424E-C9C0-E023-1092-5BEE4EE3C5E4}"/>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5E630972-43F1-725A-F978-164191822B6B}"/>
              </a:ext>
            </a:extLst>
          </p:cNvPr>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a:extLst>
              <a:ext uri="{FF2B5EF4-FFF2-40B4-BE49-F238E27FC236}">
                <a16:creationId xmlns:a16="http://schemas.microsoft.com/office/drawing/2014/main" id="{8BFC3C59-3740-6D16-669A-D97EB98A9660}"/>
              </a:ext>
            </a:extLst>
          </p:cNvPr>
          <p:cNvSpPr txBox="1"/>
          <p:nvPr/>
        </p:nvSpPr>
        <p:spPr>
          <a:xfrm>
            <a:off x="10767912" y="1688431"/>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Demo</a:t>
            </a:r>
          </a:p>
        </p:txBody>
      </p:sp>
      <p:sp>
        <p:nvSpPr>
          <p:cNvPr id="8" name="Freeform 8">
            <a:extLst>
              <a:ext uri="{FF2B5EF4-FFF2-40B4-BE49-F238E27FC236}">
                <a16:creationId xmlns:a16="http://schemas.microsoft.com/office/drawing/2014/main" id="{22580862-B641-EC55-D7F6-7CA3B6583979}"/>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a:extLst>
              <a:ext uri="{FF2B5EF4-FFF2-40B4-BE49-F238E27FC236}">
                <a16:creationId xmlns:a16="http://schemas.microsoft.com/office/drawing/2014/main" id="{593DB708-6929-6E9D-D7CE-7FD31A3225E5}"/>
              </a:ext>
            </a:extLst>
          </p:cNvPr>
          <p:cNvSpPr txBox="1"/>
          <p:nvPr/>
        </p:nvSpPr>
        <p:spPr>
          <a:xfrm>
            <a:off x="10767912" y="4669688"/>
            <a:ext cx="4963081" cy="1112484"/>
          </a:xfrm>
          <a:prstGeom prst="rect">
            <a:avLst/>
          </a:prstGeom>
        </p:spPr>
        <p:txBody>
          <a:bodyPr lIns="0" tIns="0" rIns="0" bIns="0" rtlCol="0" anchor="t">
            <a:spAutoFit/>
          </a:bodyPr>
          <a:lstStyle/>
          <a:p>
            <a:pPr algn="l">
              <a:lnSpc>
                <a:spcPts val="4480"/>
              </a:lnSpc>
            </a:pPr>
            <a:r>
              <a:rPr lang="en-US" sz="3200" dirty="0" err="1">
                <a:solidFill>
                  <a:srgbClr val="242622"/>
                </a:solidFill>
                <a:latin typeface="Solway"/>
                <a:ea typeface="Solway"/>
                <a:cs typeface="Solway"/>
                <a:sym typeface="Solway"/>
              </a:rPr>
              <a:t>Chạy</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chương</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trình</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mã</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hóa</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dữ</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liệu</a:t>
            </a:r>
            <a:r>
              <a:rPr lang="en-US" sz="3200" dirty="0">
                <a:solidFill>
                  <a:srgbClr val="242622"/>
                </a:solidFill>
                <a:latin typeface="Solway"/>
                <a:ea typeface="Solway"/>
                <a:cs typeface="Solway"/>
                <a:sym typeface="Solway"/>
              </a:rPr>
              <a:t>.</a:t>
            </a:r>
          </a:p>
        </p:txBody>
      </p:sp>
      <p:sp>
        <p:nvSpPr>
          <p:cNvPr id="10" name="Freeform 10">
            <a:extLst>
              <a:ext uri="{FF2B5EF4-FFF2-40B4-BE49-F238E27FC236}">
                <a16:creationId xmlns:a16="http://schemas.microsoft.com/office/drawing/2014/main" id="{67EAFD96-6783-FC17-C643-35ECFBE5762E}"/>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a:extLst>
              <a:ext uri="{FF2B5EF4-FFF2-40B4-BE49-F238E27FC236}">
                <a16:creationId xmlns:a16="http://schemas.microsoft.com/office/drawing/2014/main" id="{DCCDEFC6-574F-C00E-55CE-043E6F59F279}"/>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F879FC66-876D-EE10-F9C3-0C4EAD6B93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B1C1350F-1072-DAF4-F516-BEF2F592BB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00CC38DD-292A-1459-A0B5-340579B851CE}"/>
              </a:ext>
            </a:extLst>
          </p:cNvPr>
          <p:cNvGrpSpPr/>
          <p:nvPr/>
        </p:nvGrpSpPr>
        <p:grpSpPr>
          <a:xfrm>
            <a:off x="9144000" y="7682429"/>
            <a:ext cx="927565" cy="927565"/>
            <a:chOff x="0" y="0"/>
            <a:chExt cx="812800" cy="812800"/>
          </a:xfrm>
        </p:grpSpPr>
        <p:sp>
          <p:nvSpPr>
            <p:cNvPr id="15" name="Freeform 15">
              <a:extLst>
                <a:ext uri="{FF2B5EF4-FFF2-40B4-BE49-F238E27FC236}">
                  <a16:creationId xmlns:a16="http://schemas.microsoft.com/office/drawing/2014/main" id="{2942C986-7B29-BED2-1B46-1365A5919E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B90A7CCE-4F47-C526-2C68-55C8761818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E99F4A2A-5CCB-E91B-3C1F-C9B3240C8A96}"/>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591306811"/>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4498524" y="2763238"/>
            <a:ext cx="7813039" cy="4861619"/>
            <a:chOff x="0" y="0"/>
            <a:chExt cx="1975504" cy="1229246"/>
          </a:xfrm>
        </p:grpSpPr>
        <p:sp>
          <p:nvSpPr>
            <p:cNvPr id="5" name="Freeform 5"/>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sp>
        <p:sp>
          <p:nvSpPr>
            <p:cNvPr id="6" name="TextBox 6"/>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5007234" y="3623198"/>
            <a:ext cx="6795620" cy="3440653"/>
          </a:xfrm>
          <a:prstGeom prst="rect">
            <a:avLst/>
          </a:prstGeom>
        </p:spPr>
        <p:txBody>
          <a:bodyPr lIns="0" tIns="0" rIns="0" bIns="0" rtlCol="0" anchor="t">
            <a:spAutoFit/>
          </a:bodyPr>
          <a:lstStyle/>
          <a:p>
            <a:pPr algn="ctr">
              <a:lnSpc>
                <a:spcPts val="12964"/>
              </a:lnSpc>
            </a:pPr>
            <a:r>
              <a:rPr lang="en-US" sz="14405">
                <a:solidFill>
                  <a:srgbClr val="242622"/>
                </a:solidFill>
                <a:latin typeface="Lilita One"/>
                <a:ea typeface="Lilita One"/>
                <a:cs typeface="Lilita One"/>
                <a:sym typeface="Lilita One"/>
              </a:rPr>
              <a:t>THANK YOU!</a:t>
            </a:r>
          </a:p>
        </p:txBody>
      </p:sp>
      <p:grpSp>
        <p:nvGrpSpPr>
          <p:cNvPr id="8" name="Group 8"/>
          <p:cNvGrpSpPr/>
          <p:nvPr/>
        </p:nvGrpSpPr>
        <p:grpSpPr>
          <a:xfrm>
            <a:off x="15244925" y="7323173"/>
            <a:ext cx="1229249" cy="122924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482167" y="3914251"/>
            <a:ext cx="1229249" cy="122924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Slide Number Placeholder 22">
            <a:extLst>
              <a:ext uri="{FF2B5EF4-FFF2-40B4-BE49-F238E27FC236}">
                <a16:creationId xmlns:a16="http://schemas.microsoft.com/office/drawing/2014/main" id="{F709DF30-770E-A962-F2D2-69BAD6E09E05}"/>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22</a:t>
            </a:fld>
            <a:endParaRPr lang="en-US" dirty="0"/>
          </a:p>
        </p:txBody>
      </p:sp>
      <p:grpSp>
        <p:nvGrpSpPr>
          <p:cNvPr id="18" name="Group 14">
            <a:extLst>
              <a:ext uri="{FF2B5EF4-FFF2-40B4-BE49-F238E27FC236}">
                <a16:creationId xmlns:a16="http://schemas.microsoft.com/office/drawing/2014/main" id="{6B2A5C35-BC1D-A3A3-AAF2-FD8C76A9EF74}"/>
              </a:ext>
            </a:extLst>
          </p:cNvPr>
          <p:cNvGrpSpPr/>
          <p:nvPr/>
        </p:nvGrpSpPr>
        <p:grpSpPr>
          <a:xfrm>
            <a:off x="838200" y="9196149"/>
            <a:ext cx="927565" cy="927565"/>
            <a:chOff x="0" y="0"/>
            <a:chExt cx="812800" cy="812800"/>
          </a:xfrm>
        </p:grpSpPr>
        <p:sp>
          <p:nvSpPr>
            <p:cNvPr id="19" name="Freeform 15">
              <a:hlinkClick r:id="rId6" action="ppaction://hlinksldjump"/>
              <a:extLst>
                <a:ext uri="{FF2B5EF4-FFF2-40B4-BE49-F238E27FC236}">
                  <a16:creationId xmlns:a16="http://schemas.microsoft.com/office/drawing/2014/main" id="{CB608AC3-725A-07B1-B2C5-56B373EA5F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0" name="TextBox 16">
              <a:hlinkClick r:id="rId6" action="ppaction://hlinksldjump"/>
              <a:extLst>
                <a:ext uri="{FF2B5EF4-FFF2-40B4-BE49-F238E27FC236}">
                  <a16:creationId xmlns:a16="http://schemas.microsoft.com/office/drawing/2014/main" id="{155063AE-8A87-FD34-C51A-C06CE9671DE2}"/>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5" name="Freeform 5"/>
          <p:cNvSpPr/>
          <p:nvPr/>
        </p:nvSpPr>
        <p:spPr>
          <a:xfrm rot="-8401832">
            <a:off x="13575313" y="353912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2485821">
            <a:off x="-1923273" y="-162920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34709" y="3502480"/>
            <a:ext cx="4416284" cy="5755820"/>
          </a:xfrm>
          <a:custGeom>
            <a:avLst/>
            <a:gdLst/>
            <a:ahLst/>
            <a:cxnLst/>
            <a:rect l="l" t="t" r="r" b="b"/>
            <a:pathLst>
              <a:path w="4416284" h="5755820">
                <a:moveTo>
                  <a:pt x="0" y="0"/>
                </a:moveTo>
                <a:lnTo>
                  <a:pt x="4416284" y="0"/>
                </a:lnTo>
                <a:lnTo>
                  <a:pt x="4416284" y="5755820"/>
                </a:lnTo>
                <a:lnTo>
                  <a:pt x="0" y="57558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V="1">
            <a:off x="15784658" y="1028700"/>
            <a:ext cx="3641360" cy="7792794"/>
          </a:xfrm>
          <a:custGeom>
            <a:avLst/>
            <a:gdLst/>
            <a:ahLst/>
            <a:cxnLst/>
            <a:rect l="l" t="t" r="r" b="b"/>
            <a:pathLst>
              <a:path w="3641360" h="7792794">
                <a:moveTo>
                  <a:pt x="0" y="7792794"/>
                </a:moveTo>
                <a:lnTo>
                  <a:pt x="3641360" y="7792794"/>
                </a:lnTo>
                <a:lnTo>
                  <a:pt x="3641360" y="0"/>
                </a:lnTo>
                <a:lnTo>
                  <a:pt x="0" y="0"/>
                </a:lnTo>
                <a:lnTo>
                  <a:pt x="0" y="779279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957949" y="1767853"/>
            <a:ext cx="2137953" cy="1504341"/>
          </a:xfrm>
          <a:custGeom>
            <a:avLst/>
            <a:gdLst/>
            <a:ahLst/>
            <a:cxnLst/>
            <a:rect l="l" t="t" r="r" b="b"/>
            <a:pathLst>
              <a:path w="2137953" h="1504341">
                <a:moveTo>
                  <a:pt x="0" y="0"/>
                </a:moveTo>
                <a:lnTo>
                  <a:pt x="2137953" y="0"/>
                </a:lnTo>
                <a:lnTo>
                  <a:pt x="2137953" y="1504341"/>
                </a:lnTo>
                <a:lnTo>
                  <a:pt x="0" y="15043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4880102" y="1728041"/>
            <a:ext cx="8527796" cy="1212127"/>
          </a:xfrm>
          <a:prstGeom prst="rect">
            <a:avLst/>
          </a:prstGeom>
        </p:spPr>
        <p:txBody>
          <a:bodyPr lIns="0" tIns="0" rIns="0" bIns="0" rtlCol="0" anchor="t">
            <a:spAutoFit/>
          </a:bodyPr>
          <a:lstStyle/>
          <a:p>
            <a:pPr algn="ctr">
              <a:lnSpc>
                <a:spcPts val="9360"/>
              </a:lnSpc>
            </a:pPr>
            <a:r>
              <a:rPr lang="en-US" sz="10400" dirty="0">
                <a:solidFill>
                  <a:srgbClr val="242622"/>
                </a:solidFill>
                <a:latin typeface="Lilita One"/>
                <a:ea typeface="Lilita One"/>
                <a:cs typeface="Lilita One"/>
                <a:sym typeface="Lilita One"/>
              </a:rPr>
              <a:t>AES-XTS</a:t>
            </a:r>
          </a:p>
        </p:txBody>
      </p:sp>
      <p:grpSp>
        <p:nvGrpSpPr>
          <p:cNvPr id="16" name="Group 16"/>
          <p:cNvGrpSpPr/>
          <p:nvPr/>
        </p:nvGrpSpPr>
        <p:grpSpPr>
          <a:xfrm>
            <a:off x="1254010" y="5398779"/>
            <a:ext cx="927565" cy="92756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320875" y="8330735"/>
            <a:ext cx="927565" cy="92756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Slide Number Placeholder 22">
            <a:extLst>
              <a:ext uri="{FF2B5EF4-FFF2-40B4-BE49-F238E27FC236}">
                <a16:creationId xmlns:a16="http://schemas.microsoft.com/office/drawing/2014/main" id="{FEB5949F-8B37-5BD3-B30A-FC37AEF1BA9A}"/>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3</a:t>
            </a:fld>
            <a:endParaRPr lang="en-US" dirty="0"/>
          </a:p>
        </p:txBody>
      </p:sp>
      <p:grpSp>
        <p:nvGrpSpPr>
          <p:cNvPr id="31" name="Group 30">
            <a:extLst>
              <a:ext uri="{FF2B5EF4-FFF2-40B4-BE49-F238E27FC236}">
                <a16:creationId xmlns:a16="http://schemas.microsoft.com/office/drawing/2014/main" id="{31BFB467-2CF2-4D98-43FF-B3C724CCF617}"/>
              </a:ext>
            </a:extLst>
          </p:cNvPr>
          <p:cNvGrpSpPr/>
          <p:nvPr/>
        </p:nvGrpSpPr>
        <p:grpSpPr>
          <a:xfrm>
            <a:off x="2707508" y="4812932"/>
            <a:ext cx="12872985" cy="2852904"/>
            <a:chOff x="2701675" y="4812932"/>
            <a:chExt cx="12872985" cy="2852904"/>
          </a:xfrm>
        </p:grpSpPr>
        <p:grpSp>
          <p:nvGrpSpPr>
            <p:cNvPr id="25" name="Group 24">
              <a:extLst>
                <a:ext uri="{FF2B5EF4-FFF2-40B4-BE49-F238E27FC236}">
                  <a16:creationId xmlns:a16="http://schemas.microsoft.com/office/drawing/2014/main" id="{75538F42-E02E-E3E0-5439-39C65AE6F26C}"/>
                </a:ext>
              </a:extLst>
            </p:cNvPr>
            <p:cNvGrpSpPr/>
            <p:nvPr/>
          </p:nvGrpSpPr>
          <p:grpSpPr>
            <a:xfrm>
              <a:off x="2701675" y="4812933"/>
              <a:ext cx="6204601" cy="2852903"/>
              <a:chOff x="2558398" y="4812933"/>
              <a:chExt cx="6204601" cy="2852903"/>
            </a:xfrm>
          </p:grpSpPr>
          <p:grpSp>
            <p:nvGrpSpPr>
              <p:cNvPr id="2" name="Group 2"/>
              <p:cNvGrpSpPr/>
              <p:nvPr/>
            </p:nvGrpSpPr>
            <p:grpSpPr>
              <a:xfrm>
                <a:off x="2558398" y="4812933"/>
                <a:ext cx="6204601" cy="2852903"/>
                <a:chOff x="0" y="0"/>
                <a:chExt cx="1382956" cy="721348"/>
              </a:xfrm>
            </p:grpSpPr>
            <p:sp>
              <p:nvSpPr>
                <p:cNvPr id="3" name="Freeform 3"/>
                <p:cNvSpPr/>
                <p:nvPr/>
              </p:nvSpPr>
              <p:spPr>
                <a:xfrm>
                  <a:off x="0" y="0"/>
                  <a:ext cx="1382956" cy="721348"/>
                </a:xfrm>
                <a:custGeom>
                  <a:avLst/>
                  <a:gdLst/>
                  <a:ahLst/>
                  <a:cxnLst/>
                  <a:rect l="l" t="t" r="r" b="b"/>
                  <a:pathLst>
                    <a:path w="1382956" h="721348">
                      <a:moveTo>
                        <a:pt x="70773" y="0"/>
                      </a:moveTo>
                      <a:lnTo>
                        <a:pt x="1312183" y="0"/>
                      </a:lnTo>
                      <a:cubicBezTo>
                        <a:pt x="1330953" y="0"/>
                        <a:pt x="1348955" y="7456"/>
                        <a:pt x="1362227" y="20729"/>
                      </a:cubicBezTo>
                      <a:cubicBezTo>
                        <a:pt x="1375500" y="34001"/>
                        <a:pt x="1382956" y="52003"/>
                        <a:pt x="1382956" y="70773"/>
                      </a:cubicBezTo>
                      <a:lnTo>
                        <a:pt x="1382956" y="650575"/>
                      </a:lnTo>
                      <a:cubicBezTo>
                        <a:pt x="1382956" y="689662"/>
                        <a:pt x="1351270" y="721348"/>
                        <a:pt x="1312183" y="721348"/>
                      </a:cubicBezTo>
                      <a:lnTo>
                        <a:pt x="70773" y="721348"/>
                      </a:lnTo>
                      <a:cubicBezTo>
                        <a:pt x="31686" y="721348"/>
                        <a:pt x="0" y="689662"/>
                        <a:pt x="0" y="650575"/>
                      </a:cubicBezTo>
                      <a:lnTo>
                        <a:pt x="0" y="70773"/>
                      </a:lnTo>
                      <a:cubicBezTo>
                        <a:pt x="0" y="31686"/>
                        <a:pt x="31686" y="0"/>
                        <a:pt x="70773" y="0"/>
                      </a:cubicBezTo>
                      <a:close/>
                    </a:path>
                  </a:pathLst>
                </a:custGeom>
                <a:solidFill>
                  <a:srgbClr val="4C6C36"/>
                </a:solidFill>
              </p:spPr>
            </p:sp>
            <p:sp>
              <p:nvSpPr>
                <p:cNvPr id="4" name="TextBox 4"/>
                <p:cNvSpPr txBox="1"/>
                <p:nvPr/>
              </p:nvSpPr>
              <p:spPr>
                <a:xfrm>
                  <a:off x="0" y="47625"/>
                  <a:ext cx="1382956" cy="673723"/>
                </a:xfrm>
                <a:prstGeom prst="rect">
                  <a:avLst/>
                </a:prstGeom>
              </p:spPr>
              <p:txBody>
                <a:bodyPr lIns="50800" tIns="50800" rIns="50800" bIns="50800" rtlCol="0" anchor="ctr"/>
                <a:lstStyle/>
                <a:p>
                  <a:pPr algn="ctr">
                    <a:lnSpc>
                      <a:spcPts val="2799"/>
                    </a:lnSpc>
                  </a:pPr>
                  <a:endParaRPr/>
                </a:p>
              </p:txBody>
            </p:sp>
          </p:grpSp>
          <p:sp>
            <p:nvSpPr>
              <p:cNvPr id="14" name="TextBox 14"/>
              <p:cNvSpPr txBox="1"/>
              <p:nvPr/>
            </p:nvSpPr>
            <p:spPr>
              <a:xfrm>
                <a:off x="2645358" y="5023059"/>
                <a:ext cx="5968532" cy="1963614"/>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Solway"/>
                    <a:ea typeface="Solway"/>
                    <a:cs typeface="Solway"/>
                    <a:sym typeface="Solway"/>
                  </a:rPr>
                  <a:t>AES </a:t>
                </a:r>
              </a:p>
              <a:p>
                <a:pPr algn="ctr">
                  <a:lnSpc>
                    <a:spcPts val="3919"/>
                  </a:lnSpc>
                </a:pPr>
                <a:r>
                  <a:rPr lang="en-US" sz="2799" dirty="0">
                    <a:solidFill>
                      <a:srgbClr val="FFFFFF"/>
                    </a:solidFill>
                    <a:latin typeface="Solway"/>
                    <a:ea typeface="Solway"/>
                    <a:cs typeface="Solway"/>
                    <a:sym typeface="Solway"/>
                  </a:rPr>
                  <a:t>(Advanced Encryption Standard)</a:t>
                </a:r>
              </a:p>
              <a:p>
                <a:pPr algn="ctr">
                  <a:lnSpc>
                    <a:spcPts val="3919"/>
                  </a:lnSpc>
                </a:pPr>
                <a:r>
                  <a:rPr lang="fr-FR" sz="2799" dirty="0">
                    <a:solidFill>
                      <a:srgbClr val="FFFFFF"/>
                    </a:solidFill>
                    <a:latin typeface="Solway"/>
                    <a:ea typeface="Solway"/>
                    <a:cs typeface="Solway"/>
                    <a:sym typeface="Solway"/>
                  </a:rPr>
                  <a:t>AES là </a:t>
                </a:r>
                <a:r>
                  <a:rPr lang="fr-FR" sz="2799" dirty="0" err="1">
                    <a:solidFill>
                      <a:srgbClr val="FFFFFF"/>
                    </a:solidFill>
                    <a:latin typeface="Solway"/>
                    <a:ea typeface="Solway"/>
                    <a:cs typeface="Solway"/>
                    <a:sym typeface="Solway"/>
                  </a:rPr>
                  <a:t>một</a:t>
                </a:r>
                <a:r>
                  <a:rPr lang="fr-FR" sz="2799" dirty="0">
                    <a:solidFill>
                      <a:srgbClr val="FFFFFF"/>
                    </a:solidFill>
                    <a:latin typeface="Solway"/>
                    <a:ea typeface="Solway"/>
                    <a:cs typeface="Solway"/>
                    <a:sym typeface="Solway"/>
                  </a:rPr>
                  <a:t> </a:t>
                </a:r>
                <a:r>
                  <a:rPr lang="fr-FR" sz="2799" dirty="0" err="1">
                    <a:solidFill>
                      <a:srgbClr val="FFFFFF"/>
                    </a:solidFill>
                    <a:latin typeface="Solway"/>
                    <a:ea typeface="Solway"/>
                    <a:cs typeface="Solway"/>
                    <a:sym typeface="Solway"/>
                  </a:rPr>
                  <a:t>mã</a:t>
                </a:r>
                <a:r>
                  <a:rPr lang="fr-FR" sz="2799" dirty="0">
                    <a:solidFill>
                      <a:srgbClr val="FFFFFF"/>
                    </a:solidFill>
                    <a:latin typeface="Solway"/>
                    <a:ea typeface="Solway"/>
                    <a:cs typeface="Solway"/>
                    <a:sym typeface="Solway"/>
                  </a:rPr>
                  <a:t> </a:t>
                </a:r>
                <a:r>
                  <a:rPr lang="fr-FR" sz="2799" dirty="0" err="1">
                    <a:solidFill>
                      <a:srgbClr val="FFFFFF"/>
                    </a:solidFill>
                    <a:latin typeface="Solway"/>
                    <a:ea typeface="Solway"/>
                    <a:cs typeface="Solway"/>
                    <a:sym typeface="Solway"/>
                  </a:rPr>
                  <a:t>khối</a:t>
                </a:r>
                <a:r>
                  <a:rPr lang="fr-FR"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đối</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xứng</a:t>
                </a:r>
                <a:r>
                  <a:rPr lang="en-US" sz="2799" dirty="0">
                    <a:solidFill>
                      <a:srgbClr val="FFFFFF"/>
                    </a:solidFill>
                    <a:latin typeface="Solway"/>
                    <a:ea typeface="Solway"/>
                    <a:cs typeface="Solway"/>
                    <a:sym typeface="Solway"/>
                  </a:rPr>
                  <a:t>.</a:t>
                </a:r>
              </a:p>
            </p:txBody>
          </p:sp>
        </p:grpSp>
        <p:grpSp>
          <p:nvGrpSpPr>
            <p:cNvPr id="26" name="Group 25">
              <a:extLst>
                <a:ext uri="{FF2B5EF4-FFF2-40B4-BE49-F238E27FC236}">
                  <a16:creationId xmlns:a16="http://schemas.microsoft.com/office/drawing/2014/main" id="{845AD039-6745-AE35-E8F8-C48C0300E2A2}"/>
                </a:ext>
              </a:extLst>
            </p:cNvPr>
            <p:cNvGrpSpPr/>
            <p:nvPr/>
          </p:nvGrpSpPr>
          <p:grpSpPr>
            <a:xfrm>
              <a:off x="9370059" y="4812932"/>
              <a:ext cx="6204601" cy="2852903"/>
              <a:chOff x="2558398" y="4812933"/>
              <a:chExt cx="6204601" cy="2852903"/>
            </a:xfrm>
          </p:grpSpPr>
          <p:grpSp>
            <p:nvGrpSpPr>
              <p:cNvPr id="27" name="Group 2">
                <a:extLst>
                  <a:ext uri="{FF2B5EF4-FFF2-40B4-BE49-F238E27FC236}">
                    <a16:creationId xmlns:a16="http://schemas.microsoft.com/office/drawing/2014/main" id="{59694389-F35A-CDA8-EC00-5BD352CAD52F}"/>
                  </a:ext>
                </a:extLst>
              </p:cNvPr>
              <p:cNvGrpSpPr/>
              <p:nvPr/>
            </p:nvGrpSpPr>
            <p:grpSpPr>
              <a:xfrm>
                <a:off x="2558398" y="4812933"/>
                <a:ext cx="6204601" cy="2852903"/>
                <a:chOff x="0" y="0"/>
                <a:chExt cx="1382956" cy="721348"/>
              </a:xfrm>
            </p:grpSpPr>
            <p:sp>
              <p:nvSpPr>
                <p:cNvPr id="29" name="Freeform 3">
                  <a:extLst>
                    <a:ext uri="{FF2B5EF4-FFF2-40B4-BE49-F238E27FC236}">
                      <a16:creationId xmlns:a16="http://schemas.microsoft.com/office/drawing/2014/main" id="{4B8756DB-A03B-C1C5-CA70-C499E4B113CB}"/>
                    </a:ext>
                  </a:extLst>
                </p:cNvPr>
                <p:cNvSpPr/>
                <p:nvPr/>
              </p:nvSpPr>
              <p:spPr>
                <a:xfrm>
                  <a:off x="0" y="0"/>
                  <a:ext cx="1382956" cy="721348"/>
                </a:xfrm>
                <a:custGeom>
                  <a:avLst/>
                  <a:gdLst/>
                  <a:ahLst/>
                  <a:cxnLst/>
                  <a:rect l="l" t="t" r="r" b="b"/>
                  <a:pathLst>
                    <a:path w="1382956" h="721348">
                      <a:moveTo>
                        <a:pt x="70773" y="0"/>
                      </a:moveTo>
                      <a:lnTo>
                        <a:pt x="1312183" y="0"/>
                      </a:lnTo>
                      <a:cubicBezTo>
                        <a:pt x="1330953" y="0"/>
                        <a:pt x="1348955" y="7456"/>
                        <a:pt x="1362227" y="20729"/>
                      </a:cubicBezTo>
                      <a:cubicBezTo>
                        <a:pt x="1375500" y="34001"/>
                        <a:pt x="1382956" y="52003"/>
                        <a:pt x="1382956" y="70773"/>
                      </a:cubicBezTo>
                      <a:lnTo>
                        <a:pt x="1382956" y="650575"/>
                      </a:lnTo>
                      <a:cubicBezTo>
                        <a:pt x="1382956" y="689662"/>
                        <a:pt x="1351270" y="721348"/>
                        <a:pt x="1312183" y="721348"/>
                      </a:cubicBezTo>
                      <a:lnTo>
                        <a:pt x="70773" y="721348"/>
                      </a:lnTo>
                      <a:cubicBezTo>
                        <a:pt x="31686" y="721348"/>
                        <a:pt x="0" y="689662"/>
                        <a:pt x="0" y="650575"/>
                      </a:cubicBezTo>
                      <a:lnTo>
                        <a:pt x="0" y="70773"/>
                      </a:lnTo>
                      <a:cubicBezTo>
                        <a:pt x="0" y="31686"/>
                        <a:pt x="31686" y="0"/>
                        <a:pt x="70773" y="0"/>
                      </a:cubicBezTo>
                      <a:close/>
                    </a:path>
                  </a:pathLst>
                </a:custGeom>
                <a:solidFill>
                  <a:srgbClr val="4C6C36"/>
                </a:solidFill>
              </p:spPr>
            </p:sp>
            <p:sp>
              <p:nvSpPr>
                <p:cNvPr id="30" name="TextBox 4">
                  <a:extLst>
                    <a:ext uri="{FF2B5EF4-FFF2-40B4-BE49-F238E27FC236}">
                      <a16:creationId xmlns:a16="http://schemas.microsoft.com/office/drawing/2014/main" id="{664B4B4E-481F-FA45-BD63-16EBAE627660}"/>
                    </a:ext>
                  </a:extLst>
                </p:cNvPr>
                <p:cNvSpPr txBox="1"/>
                <p:nvPr/>
              </p:nvSpPr>
              <p:spPr>
                <a:xfrm>
                  <a:off x="0" y="47625"/>
                  <a:ext cx="1382956" cy="673723"/>
                </a:xfrm>
                <a:prstGeom prst="rect">
                  <a:avLst/>
                </a:prstGeom>
              </p:spPr>
              <p:txBody>
                <a:bodyPr lIns="50800" tIns="50800" rIns="50800" bIns="50800" rtlCol="0" anchor="ctr"/>
                <a:lstStyle/>
                <a:p>
                  <a:pPr algn="ctr">
                    <a:lnSpc>
                      <a:spcPts val="2799"/>
                    </a:lnSpc>
                  </a:pPr>
                  <a:endParaRPr/>
                </a:p>
              </p:txBody>
            </p:sp>
          </p:grpSp>
          <p:sp>
            <p:nvSpPr>
              <p:cNvPr id="28" name="TextBox 14">
                <a:extLst>
                  <a:ext uri="{FF2B5EF4-FFF2-40B4-BE49-F238E27FC236}">
                    <a16:creationId xmlns:a16="http://schemas.microsoft.com/office/drawing/2014/main" id="{5B069C88-BE5E-B2D8-D1A9-A9AE1E316E06}"/>
                  </a:ext>
                </a:extLst>
              </p:cNvPr>
              <p:cNvSpPr txBox="1"/>
              <p:nvPr/>
            </p:nvSpPr>
            <p:spPr>
              <a:xfrm>
                <a:off x="2645358" y="5023059"/>
                <a:ext cx="5888975" cy="1965282"/>
              </a:xfrm>
              <a:prstGeom prst="rect">
                <a:avLst/>
              </a:prstGeom>
            </p:spPr>
            <p:txBody>
              <a:bodyPr wrap="square" lIns="0" tIns="0" rIns="0" bIns="0" rtlCol="0" anchor="t">
                <a:spAutoFit/>
              </a:bodyPr>
              <a:lstStyle/>
              <a:p>
                <a:pPr algn="ctr">
                  <a:lnSpc>
                    <a:spcPts val="3919"/>
                  </a:lnSpc>
                </a:pPr>
                <a:r>
                  <a:rPr lang="en-US" sz="2799" dirty="0">
                    <a:solidFill>
                      <a:srgbClr val="FFFFFF"/>
                    </a:solidFill>
                    <a:latin typeface="Solway"/>
                    <a:ea typeface="Solway"/>
                    <a:cs typeface="Solway"/>
                    <a:sym typeface="Solway"/>
                  </a:rPr>
                  <a:t>XTS (XEX Tweakable Block Cipher with Ciphertext Stealing)</a:t>
                </a:r>
              </a:p>
              <a:p>
                <a:pPr algn="ctr">
                  <a:lnSpc>
                    <a:spcPts val="3919"/>
                  </a:lnSpc>
                </a:pPr>
                <a:r>
                  <a:rPr lang="en-US" sz="2799" dirty="0">
                    <a:solidFill>
                      <a:srgbClr val="FFFFFF"/>
                    </a:solidFill>
                    <a:latin typeface="Solway"/>
                    <a:ea typeface="Solway"/>
                    <a:cs typeface="Solway"/>
                    <a:sym typeface="Solway"/>
                  </a:rPr>
                  <a:t>1 </a:t>
                </a:r>
                <a:r>
                  <a:rPr lang="en-US" sz="2799" dirty="0" err="1">
                    <a:solidFill>
                      <a:srgbClr val="FFFFFF"/>
                    </a:solidFill>
                    <a:latin typeface="Solway"/>
                    <a:ea typeface="Solway"/>
                    <a:cs typeface="Solway"/>
                    <a:sym typeface="Solway"/>
                  </a:rPr>
                  <a:t>chế</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độ</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của</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aes</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thường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được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ứng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dụng</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trên</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việc</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mã</a:t>
                </a:r>
                <a:r>
                  <a:rPr lang="en-US" sz="2799" dirty="0">
                    <a:solidFill>
                      <a:srgbClr val="FFFFFF"/>
                    </a:solidFill>
                    <a:latin typeface="Solway"/>
                    <a:ea typeface="Solway"/>
                    <a:cs typeface="Solway"/>
                    <a:sym typeface="Solway"/>
                  </a:rPr>
                  <a:t> </a:t>
                </a:r>
                <a:r>
                  <a:rPr lang="en-US" sz="2799" dirty="0" err="1">
                    <a:solidFill>
                      <a:srgbClr val="FFFFFF"/>
                    </a:solidFill>
                    <a:latin typeface="Solway"/>
                    <a:ea typeface="Solway"/>
                    <a:cs typeface="Solway"/>
                    <a:sym typeface="Solway"/>
                  </a:rPr>
                  <a:t>hóa</a:t>
                </a:r>
                <a:r>
                  <a:rPr lang="en-US" sz="2799" dirty="0">
                    <a:solidFill>
                      <a:srgbClr val="FFFFFF"/>
                    </a:solidFill>
                    <a:latin typeface="Solway"/>
                    <a:ea typeface="Solway"/>
                    <a:cs typeface="Solway"/>
                    <a:sym typeface="Solway"/>
                  </a:rPr>
                  <a:t> ổ </a:t>
                </a:r>
                <a:r>
                  <a:rPr lang="en-US" sz="2799" dirty="0" err="1">
                    <a:solidFill>
                      <a:srgbClr val="FFFFFF"/>
                    </a:solidFill>
                    <a:latin typeface="Solway"/>
                    <a:ea typeface="Solway"/>
                    <a:cs typeface="Solway"/>
                    <a:sym typeface="Solway"/>
                  </a:rPr>
                  <a:t>đĩa</a:t>
                </a:r>
                <a:r>
                  <a:rPr lang="en-US" sz="2799" dirty="0">
                    <a:solidFill>
                      <a:srgbClr val="FFFFFF"/>
                    </a:solidFill>
                    <a:latin typeface="Solway"/>
                    <a:ea typeface="Solway"/>
                    <a:cs typeface="Solway"/>
                    <a:sym typeface="Solway"/>
                  </a:rPr>
                  <a:t>.</a:t>
                </a:r>
              </a:p>
            </p:txBody>
          </p:sp>
        </p:grpSp>
      </p:gr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2037195" y="4625363"/>
            <a:ext cx="5222105" cy="3921504"/>
            <a:chOff x="0" y="0"/>
            <a:chExt cx="1197267" cy="889112"/>
          </a:xfrm>
        </p:grpSpPr>
        <p:sp>
          <p:nvSpPr>
            <p:cNvPr id="4" name="Freeform 4"/>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sp>
        <p:sp>
          <p:nvSpPr>
            <p:cNvPr id="5" name="TextBox 5"/>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6" name="Group 6"/>
          <p:cNvGrpSpPr/>
          <p:nvPr/>
        </p:nvGrpSpPr>
        <p:grpSpPr>
          <a:xfrm>
            <a:off x="13044043" y="3984159"/>
            <a:ext cx="3034157" cy="1083141"/>
            <a:chOff x="0" y="-47408"/>
            <a:chExt cx="767178" cy="273869"/>
          </a:xfrm>
        </p:grpSpPr>
        <p:sp>
          <p:nvSpPr>
            <p:cNvPr id="7" name="Freeform 7"/>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sp>
        <p:sp>
          <p:nvSpPr>
            <p:cNvPr id="8" name="TextBox 8"/>
            <p:cNvSpPr txBox="1"/>
            <p:nvPr/>
          </p:nvSpPr>
          <p:spPr>
            <a:xfrm>
              <a:off x="0" y="-47408"/>
              <a:ext cx="767178" cy="273869"/>
            </a:xfrm>
            <a:prstGeom prst="rect">
              <a:avLst/>
            </a:prstGeom>
          </p:spPr>
          <p:txBody>
            <a:bodyPr lIns="50800" tIns="50800" rIns="50800" bIns="50800" rtlCol="0" anchor="ctr"/>
            <a:lstStyle/>
            <a:p>
              <a:pPr algn="ctr">
                <a:lnSpc>
                  <a:spcPts val="4200"/>
                </a:lnSpc>
                <a:spcBef>
                  <a:spcPct val="0"/>
                </a:spcBef>
              </a:pPr>
              <a:r>
                <a:rPr lang="en-US" sz="3000" dirty="0">
                  <a:solidFill>
                    <a:srgbClr val="FFFFFF"/>
                  </a:solidFill>
                  <a:latin typeface="Solway"/>
                  <a:ea typeface="Solway"/>
                  <a:cs typeface="Solway"/>
                  <a:sym typeface="Solway"/>
                </a:rPr>
                <a:t>Origins</a:t>
              </a:r>
            </a:p>
          </p:txBody>
        </p:sp>
      </p:grpSp>
      <p:sp>
        <p:nvSpPr>
          <p:cNvPr id="9" name="Freeform 9"/>
          <p:cNvSpPr/>
          <p:nvPr/>
        </p:nvSpPr>
        <p:spPr>
          <a:xfrm rot="-3757539">
            <a:off x="-894573" y="-233242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028700" y="1028700"/>
            <a:ext cx="4952723" cy="8229600"/>
          </a:xfrm>
          <a:custGeom>
            <a:avLst/>
            <a:gdLst/>
            <a:ahLst/>
            <a:cxnLst/>
            <a:rect l="l" t="t" r="r" b="b"/>
            <a:pathLst>
              <a:path w="4952723" h="8229600">
                <a:moveTo>
                  <a:pt x="0" y="0"/>
                </a:moveTo>
                <a:lnTo>
                  <a:pt x="4952723" y="0"/>
                </a:lnTo>
                <a:lnTo>
                  <a:pt x="4952723" y="8229600"/>
                </a:lnTo>
                <a:lnTo>
                  <a:pt x="0" y="82296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nvGrpSpPr>
          <p:cNvPr id="11" name="Group 11"/>
          <p:cNvGrpSpPr/>
          <p:nvPr/>
        </p:nvGrpSpPr>
        <p:grpSpPr>
          <a:xfrm>
            <a:off x="6579085" y="4625363"/>
            <a:ext cx="5097093" cy="3921504"/>
            <a:chOff x="0" y="0"/>
            <a:chExt cx="1197267" cy="889112"/>
          </a:xfrm>
        </p:grpSpPr>
        <p:sp>
          <p:nvSpPr>
            <p:cNvPr id="12" name="Freeform 12"/>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sp>
        <p:sp>
          <p:nvSpPr>
            <p:cNvPr id="13" name="TextBox 13"/>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14" name="Group 14"/>
          <p:cNvGrpSpPr/>
          <p:nvPr/>
        </p:nvGrpSpPr>
        <p:grpSpPr>
          <a:xfrm>
            <a:off x="7550189" y="3984157"/>
            <a:ext cx="3034157" cy="1083141"/>
            <a:chOff x="0" y="-58530"/>
            <a:chExt cx="767178" cy="273869"/>
          </a:xfrm>
        </p:grpSpPr>
        <p:sp>
          <p:nvSpPr>
            <p:cNvPr id="15" name="Freeform 15"/>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sp>
        <p:sp>
          <p:nvSpPr>
            <p:cNvPr id="16" name="TextBox 16"/>
            <p:cNvSpPr txBox="1"/>
            <p:nvPr/>
          </p:nvSpPr>
          <p:spPr>
            <a:xfrm>
              <a:off x="0" y="-58530"/>
              <a:ext cx="767178" cy="273869"/>
            </a:xfrm>
            <a:prstGeom prst="rect">
              <a:avLst/>
            </a:prstGeom>
          </p:spPr>
          <p:txBody>
            <a:bodyPr lIns="50800" tIns="50800" rIns="50800" bIns="50800" rtlCol="0" anchor="ctr"/>
            <a:lstStyle/>
            <a:p>
              <a:pPr algn="ctr">
                <a:lnSpc>
                  <a:spcPts val="4200"/>
                </a:lnSpc>
                <a:spcBef>
                  <a:spcPct val="0"/>
                </a:spcBef>
              </a:pPr>
              <a:r>
                <a:rPr lang="en-US" sz="3000" dirty="0">
                  <a:solidFill>
                    <a:srgbClr val="FFFFFF"/>
                  </a:solidFill>
                  <a:latin typeface="Solway"/>
                  <a:ea typeface="Solway"/>
                  <a:cs typeface="Solway"/>
                  <a:sym typeface="Solway"/>
                </a:rPr>
                <a:t>Official</a:t>
              </a:r>
            </a:p>
          </p:txBody>
        </p:sp>
      </p:grpSp>
      <p:grpSp>
        <p:nvGrpSpPr>
          <p:cNvPr id="17" name="Group 17"/>
          <p:cNvGrpSpPr/>
          <p:nvPr/>
        </p:nvGrpSpPr>
        <p:grpSpPr>
          <a:xfrm>
            <a:off x="16308556" y="1028700"/>
            <a:ext cx="927565" cy="92756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2037195" y="4991100"/>
            <a:ext cx="5194891" cy="3452868"/>
          </a:xfrm>
          <a:prstGeom prst="rect">
            <a:avLst/>
          </a:prstGeom>
        </p:spPr>
        <p:txBody>
          <a:bodyPr wrap="square" lIns="0" tIns="0" rIns="0" bIns="0" rtlCol="0" anchor="t">
            <a:spAutoFit/>
          </a:bodyPr>
          <a:lstStyle/>
          <a:p>
            <a:pPr algn="ctr">
              <a:lnSpc>
                <a:spcPts val="3919"/>
              </a:lnSpc>
            </a:pPr>
            <a:r>
              <a:rPr lang="en-US" sz="2400" dirty="0">
                <a:solidFill>
                  <a:srgbClr val="FFFFFF"/>
                </a:solidFill>
                <a:latin typeface="Solway"/>
                <a:ea typeface="Solway"/>
                <a:cs typeface="Solway"/>
                <a:sym typeface="Solway"/>
              </a:rPr>
              <a:t>In 1997, NIST held an international competition to find a new encryption standard to replace DES, which had become obsolete in the face of advances in technology and cryptographic attacks.</a:t>
            </a:r>
          </a:p>
        </p:txBody>
      </p:sp>
      <p:sp>
        <p:nvSpPr>
          <p:cNvPr id="21" name="TextBox 21"/>
          <p:cNvSpPr txBox="1"/>
          <p:nvPr/>
        </p:nvSpPr>
        <p:spPr>
          <a:xfrm>
            <a:off x="7608352" y="1740133"/>
            <a:ext cx="8460614" cy="2180084"/>
          </a:xfrm>
          <a:prstGeom prst="rect">
            <a:avLst/>
          </a:prstGeom>
        </p:spPr>
        <p:txBody>
          <a:bodyPr lIns="0" tIns="0" rIns="0" bIns="0" rtlCol="0" anchor="t">
            <a:spAutoFit/>
          </a:bodyPr>
          <a:lstStyle/>
          <a:p>
            <a:pPr algn="ctr">
              <a:lnSpc>
                <a:spcPts val="8500"/>
              </a:lnSpc>
            </a:pPr>
            <a:r>
              <a:rPr lang="en-US" sz="8799" dirty="0">
                <a:solidFill>
                  <a:srgbClr val="242622"/>
                </a:solidFill>
                <a:latin typeface="Lilita One"/>
                <a:ea typeface="Lilita One"/>
                <a:cs typeface="Lilita One"/>
                <a:sym typeface="Lilita One"/>
              </a:rPr>
              <a:t>Background of AES?</a:t>
            </a:r>
          </a:p>
        </p:txBody>
      </p:sp>
      <p:sp>
        <p:nvSpPr>
          <p:cNvPr id="22" name="TextBox 22"/>
          <p:cNvSpPr txBox="1"/>
          <p:nvPr/>
        </p:nvSpPr>
        <p:spPr>
          <a:xfrm>
            <a:off x="6579084" y="4936290"/>
            <a:ext cx="5031935" cy="3395160"/>
          </a:xfrm>
          <a:prstGeom prst="rect">
            <a:avLst/>
          </a:prstGeom>
        </p:spPr>
        <p:txBody>
          <a:bodyPr wrap="square" lIns="0" tIns="0" rIns="0" bIns="0" rtlCol="0" anchor="t">
            <a:spAutoFit/>
          </a:bodyPr>
          <a:lstStyle/>
          <a:p>
            <a:pPr algn="ctr">
              <a:lnSpc>
                <a:spcPts val="4480"/>
              </a:lnSpc>
            </a:pPr>
            <a:r>
              <a:rPr lang="en-US" sz="2400" dirty="0">
                <a:solidFill>
                  <a:schemeClr val="bg1"/>
                </a:solidFill>
                <a:latin typeface="Solway"/>
                <a:ea typeface="Solway"/>
                <a:cs typeface="Solway"/>
                <a:sym typeface="Solway"/>
              </a:rPr>
              <a:t>The Advanced Encryption Standard (AES) is a specification for the encryption of electronic data established by the U.S. National Institute of Standards and Technology (NIST) in 2001.</a:t>
            </a:r>
          </a:p>
        </p:txBody>
      </p:sp>
      <p:grpSp>
        <p:nvGrpSpPr>
          <p:cNvPr id="23" name="Group 23"/>
          <p:cNvGrpSpPr/>
          <p:nvPr/>
        </p:nvGrpSpPr>
        <p:grpSpPr>
          <a:xfrm>
            <a:off x="4806719" y="7959156"/>
            <a:ext cx="1772367" cy="177236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Slide Number Placeholder 22">
            <a:extLst>
              <a:ext uri="{FF2B5EF4-FFF2-40B4-BE49-F238E27FC236}">
                <a16:creationId xmlns:a16="http://schemas.microsoft.com/office/drawing/2014/main" id="{0309808B-6AE7-F25C-9B40-4CA7B635343C}"/>
              </a:ext>
            </a:extLst>
          </p:cNvPr>
          <p:cNvSpPr>
            <a:spLocks noGrp="1"/>
          </p:cNvSpPr>
          <p:nvPr>
            <p:ph type="sldNum" sz="quarter" idx="12"/>
          </p:nvPr>
        </p:nvSpPr>
        <p:spPr>
          <a:xfrm>
            <a:off x="16002000" y="9715500"/>
            <a:ext cx="2133600" cy="365125"/>
          </a:xfrm>
        </p:spPr>
        <p:txBody>
          <a:bodyPr/>
          <a:lstStyle/>
          <a:p>
            <a:fld id="{B6F15528-21DE-4FAA-801E-634DDDAF4B2B}" type="slidenum">
              <a:rPr lang="en-US" smtClean="0"/>
              <a:pPr/>
              <a:t>4</a:t>
            </a:fld>
            <a:endParaRPr lang="en-US" dirty="0"/>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F11EFA-4400-5CA5-AE3E-C4CC07DBE33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39E956D-A8D6-3431-0046-24C645A803F2}"/>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00CBD5B8-D28F-BF0C-E68A-C03C395B7E7C}"/>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0F1302C2-ED0A-237C-BA5A-F738A27EE38F}"/>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a:extLst>
              <a:ext uri="{FF2B5EF4-FFF2-40B4-BE49-F238E27FC236}">
                <a16:creationId xmlns:a16="http://schemas.microsoft.com/office/drawing/2014/main" id="{6E3F583F-12E5-492F-2FDA-EFE7C69B6D71}"/>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sp>
        <p:nvSpPr>
          <p:cNvPr id="8" name="Freeform 8">
            <a:extLst>
              <a:ext uri="{FF2B5EF4-FFF2-40B4-BE49-F238E27FC236}">
                <a16:creationId xmlns:a16="http://schemas.microsoft.com/office/drawing/2014/main" id="{73A2BCBE-FC68-318E-DDB3-0452535119D9}"/>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B2F72E7E-F9B4-63EF-15CA-64F74837DB93}"/>
              </a:ext>
            </a:extLst>
          </p:cNvPr>
          <p:cNvSpPr txBox="1"/>
          <p:nvPr/>
        </p:nvSpPr>
        <p:spPr>
          <a:xfrm>
            <a:off x="1900820" y="2961173"/>
            <a:ext cx="14596476" cy="4924425"/>
          </a:xfrm>
          <a:prstGeom prst="rect">
            <a:avLst/>
          </a:prstGeom>
        </p:spPr>
        <p:txBody>
          <a:bodyPr wrap="square" lIns="0" tIns="0" rIns="0" bIns="0" rtlCol="0" anchor="t">
            <a:spAutoFit/>
          </a:bodyPr>
          <a:lstStyle/>
          <a:p>
            <a:pPr algn="l">
              <a:buFont typeface="Arial" panose="020B0604020202020204" pitchFamily="34" charset="0"/>
              <a:buChar char="•"/>
            </a:pPr>
            <a:r>
              <a:rPr lang="en-US" sz="3200" b="0" i="0" dirty="0">
                <a:solidFill>
                  <a:srgbClr val="1B1B1B"/>
                </a:solidFill>
                <a:effectLst/>
                <a:latin typeface="Solway" panose="020B0604020202020204" charset="0"/>
              </a:rPr>
              <a:t> </a:t>
            </a:r>
            <a:r>
              <a:rPr lang="vi-VN" sz="3200" b="0" i="0" dirty="0">
                <a:solidFill>
                  <a:srgbClr val="1B1B1B"/>
                </a:solidFill>
                <a:effectLst/>
                <a:latin typeface="Bahnschrift Light" panose="020B0502040204020203" pitchFamily="34" charset="0"/>
              </a:rPr>
              <a:t>Hầu hết các phép toán trong thuật toán AES đều thực hiện trong một trường hữu hạn của các byte. Mỗi khối dữ liệu đầu vào 128bit được chia thành 16byte, có thể xếp thành 4 cột, mỗi cột 4 phần tử hay một ma trận 4x4 của các byte, nó gọi là ma trận trạng thái.</a:t>
            </a:r>
          </a:p>
          <a:p>
            <a:pPr algn="l">
              <a:buFont typeface="Arial" panose="020B0604020202020204" pitchFamily="34" charset="0"/>
              <a:buChar char="•"/>
            </a:pPr>
            <a:r>
              <a:rPr lang="en-US" sz="3200" b="0" i="0" dirty="0">
                <a:solidFill>
                  <a:srgbClr val="1B1B1B"/>
                </a:solidFill>
                <a:effectLst/>
                <a:latin typeface="Solway" panose="020B0604020202020204" charset="0"/>
              </a:rPr>
              <a:t> </a:t>
            </a:r>
            <a:r>
              <a:rPr lang="vi-VN" sz="3200" b="0" i="0" dirty="0">
                <a:solidFill>
                  <a:srgbClr val="1B1B1B"/>
                </a:solidFill>
                <a:effectLst/>
                <a:latin typeface="Bahnschrift Light" panose="020B0502040204020203" pitchFamily="34" charset="0"/>
              </a:rPr>
              <a:t>Tùy thuộc vào độ dài của khóa khi sử dụng 128bit, 192bit hay 256bit mà thuật toán được thực hiện với số lần lặp khác nhau</a:t>
            </a:r>
            <a:r>
              <a:rPr lang="en-US" sz="3200" b="0" i="0" dirty="0">
                <a:solidFill>
                  <a:srgbClr val="1B1B1B"/>
                </a:solidFill>
                <a:effectLst/>
                <a:latin typeface="Solway" panose="020B0604020202020204" charset="0"/>
              </a:rPr>
              <a:t>:</a:t>
            </a:r>
          </a:p>
          <a:p>
            <a:pPr marL="914400" lvl="1" indent="-457200">
              <a:buFont typeface="Courier New" panose="02070309020205020404" pitchFamily="49" charset="0"/>
              <a:buChar char="o"/>
            </a:pPr>
            <a:r>
              <a:rPr lang="en-US" sz="3200" b="0" i="0" dirty="0">
                <a:solidFill>
                  <a:srgbClr val="202122"/>
                </a:solidFill>
                <a:effectLst/>
                <a:latin typeface="Solway" panose="020B0604020202020204" charset="0"/>
              </a:rPr>
              <a:t>10 rounds </a:t>
            </a:r>
            <a:r>
              <a:rPr lang="en-US" sz="3200" b="0" i="0" dirty="0" err="1">
                <a:solidFill>
                  <a:srgbClr val="202122"/>
                </a:solidFill>
                <a:effectLst/>
                <a:latin typeface="Solway" panose="020B0604020202020204" charset="0"/>
              </a:rPr>
              <a:t>cho</a:t>
            </a:r>
            <a:r>
              <a:rPr lang="en-US" sz="3200" b="0" i="0" dirty="0">
                <a:solidFill>
                  <a:srgbClr val="202122"/>
                </a:solidFill>
                <a:effectLst/>
                <a:latin typeface="Solway" panose="020B0604020202020204" charset="0"/>
              </a:rPr>
              <a:t> 128-bit keys.</a:t>
            </a:r>
          </a:p>
          <a:p>
            <a:pPr marL="914400" lvl="1" indent="-457200">
              <a:buFont typeface="Courier New" panose="02070309020205020404" pitchFamily="49" charset="0"/>
              <a:buChar char="o"/>
            </a:pPr>
            <a:r>
              <a:rPr lang="en-US" sz="3200" b="0" i="0" dirty="0">
                <a:solidFill>
                  <a:srgbClr val="202122"/>
                </a:solidFill>
                <a:effectLst/>
                <a:latin typeface="Solway" panose="020B0604020202020204" charset="0"/>
              </a:rPr>
              <a:t>12 rounds </a:t>
            </a:r>
            <a:r>
              <a:rPr lang="en-US" sz="3200" dirty="0" err="1">
                <a:solidFill>
                  <a:srgbClr val="202122"/>
                </a:solidFill>
                <a:latin typeface="Solway" panose="020B0604020202020204" charset="0"/>
              </a:rPr>
              <a:t>cho</a:t>
            </a:r>
            <a:r>
              <a:rPr lang="en-US" sz="3200" b="0" i="0" dirty="0">
                <a:solidFill>
                  <a:srgbClr val="202122"/>
                </a:solidFill>
                <a:effectLst/>
                <a:latin typeface="Solway" panose="020B0604020202020204" charset="0"/>
              </a:rPr>
              <a:t> 192-bit keys.</a:t>
            </a:r>
          </a:p>
          <a:p>
            <a:pPr marL="914400" lvl="1" indent="-457200">
              <a:buFont typeface="Courier New" panose="02070309020205020404" pitchFamily="49" charset="0"/>
              <a:buChar char="o"/>
            </a:pPr>
            <a:r>
              <a:rPr lang="en-US" sz="3200" b="0" i="0" dirty="0">
                <a:solidFill>
                  <a:srgbClr val="202122"/>
                </a:solidFill>
                <a:effectLst/>
                <a:latin typeface="Solway" panose="020B0604020202020204" charset="0"/>
              </a:rPr>
              <a:t>14 rounds </a:t>
            </a:r>
            <a:r>
              <a:rPr lang="en-US" sz="3200" b="0" i="0" dirty="0" err="1">
                <a:solidFill>
                  <a:srgbClr val="202122"/>
                </a:solidFill>
                <a:effectLst/>
                <a:latin typeface="Solway" panose="020B0604020202020204" charset="0"/>
              </a:rPr>
              <a:t>cho</a:t>
            </a:r>
            <a:r>
              <a:rPr lang="en-US" sz="3200" b="0" i="0" dirty="0">
                <a:solidFill>
                  <a:srgbClr val="202122"/>
                </a:solidFill>
                <a:effectLst/>
                <a:latin typeface="Solway" panose="020B0604020202020204" charset="0"/>
              </a:rPr>
              <a:t> 256-bit keys.</a:t>
            </a:r>
          </a:p>
          <a:p>
            <a:pPr lvl="1">
              <a:buFont typeface="Arial" panose="020B0604020202020204" pitchFamily="34" charset="0"/>
              <a:buChar char="•"/>
            </a:pPr>
            <a:endParaRPr lang="en-US" sz="3200" b="0" i="0" dirty="0">
              <a:solidFill>
                <a:srgbClr val="1B1B1B"/>
              </a:solidFill>
              <a:effectLst/>
              <a:latin typeface="Solway" panose="020B0604020202020204" charset="0"/>
            </a:endParaRPr>
          </a:p>
        </p:txBody>
      </p:sp>
      <p:sp>
        <p:nvSpPr>
          <p:cNvPr id="10" name="Freeform 10">
            <a:extLst>
              <a:ext uri="{FF2B5EF4-FFF2-40B4-BE49-F238E27FC236}">
                <a16:creationId xmlns:a16="http://schemas.microsoft.com/office/drawing/2014/main" id="{1CD660CD-A614-5A0A-AAAF-96E42EA43459}"/>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2F84E627-A236-DFF4-6B84-FDB68774B4C5}"/>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29A99A04-D552-B7C7-91A3-A6BE39ECCD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D3448F31-FFEA-6B32-BCC4-115D19B9B7F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6C69EF5A-6CD0-2E70-CC90-43F7A6C2DA82}"/>
              </a:ext>
            </a:extLst>
          </p:cNvPr>
          <p:cNvGrpSpPr/>
          <p:nvPr/>
        </p:nvGrpSpPr>
        <p:grpSpPr>
          <a:xfrm>
            <a:off x="838200" y="9196149"/>
            <a:ext cx="927565" cy="927565"/>
            <a:chOff x="0" y="0"/>
            <a:chExt cx="812800" cy="812800"/>
          </a:xfrm>
        </p:grpSpPr>
        <p:sp>
          <p:nvSpPr>
            <p:cNvPr id="15" name="Freeform 15">
              <a:hlinkClick r:id="rId4" action="ppaction://hlinksldjump"/>
              <a:extLst>
                <a:ext uri="{FF2B5EF4-FFF2-40B4-BE49-F238E27FC236}">
                  <a16:creationId xmlns:a16="http://schemas.microsoft.com/office/drawing/2014/main" id="{277A5271-2734-0FC7-754D-3F5B40CE787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hlinkClick r:id="rId4" action="ppaction://hlinksldjump"/>
              <a:extLst>
                <a:ext uri="{FF2B5EF4-FFF2-40B4-BE49-F238E27FC236}">
                  <a16:creationId xmlns:a16="http://schemas.microsoft.com/office/drawing/2014/main" id="{5FB71983-A2C5-511A-C2A5-B10A8D2678E7}"/>
                </a:ext>
              </a:extLst>
            </p:cNvPr>
            <p:cNvSpPr txBox="1"/>
            <p:nvPr/>
          </p:nvSpPr>
          <p:spPr>
            <a:xfrm>
              <a:off x="76199" y="170786"/>
              <a:ext cx="660400" cy="568615"/>
            </a:xfrm>
            <a:prstGeom prst="rect">
              <a:avLst/>
            </a:prstGeom>
          </p:spPr>
          <p:txBody>
            <a:bodyPr lIns="50800" tIns="50800" rIns="50800" bIns="50800" rtlCol="0" anchor="ctr"/>
            <a:lstStyle/>
            <a:p>
              <a:pPr algn="ctr">
                <a:lnSpc>
                  <a:spcPts val="2659"/>
                </a:lnSpc>
              </a:pPr>
              <a:r>
                <a:rPr lang="en-US" sz="3600" b="1" dirty="0">
                  <a:solidFill>
                    <a:schemeClr val="bg1"/>
                  </a:solidFill>
                  <a:latin typeface="Bodoni MT Black" panose="02070A03080606020203" pitchFamily="18" charset="0"/>
                </a:rPr>
                <a:t>⌂</a:t>
              </a:r>
              <a:endParaRPr sz="3600" b="1" dirty="0">
                <a:solidFill>
                  <a:schemeClr val="bg1"/>
                </a:solidFill>
                <a:latin typeface="Bodoni MT Black" panose="02070A03080606020203" pitchFamily="18" charset="0"/>
              </a:endParaRPr>
            </a:p>
          </p:txBody>
        </p:sp>
      </p:grpSp>
      <p:sp>
        <p:nvSpPr>
          <p:cNvPr id="19" name="Slide Number Placeholder 22">
            <a:extLst>
              <a:ext uri="{FF2B5EF4-FFF2-40B4-BE49-F238E27FC236}">
                <a16:creationId xmlns:a16="http://schemas.microsoft.com/office/drawing/2014/main" id="{889DEEFA-042F-C70E-FFE3-D6AB1AB00EA6}"/>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967315273"/>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DFFCA41-90CA-6D1A-3631-5B55FD3CA31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C0A4E5E-8B59-4CFB-EFFB-7F59945FCD77}"/>
              </a:ext>
            </a:extLst>
          </p:cNvPr>
          <p:cNvGrpSpPr/>
          <p:nvPr/>
        </p:nvGrpSpPr>
        <p:grpSpPr>
          <a:xfrm>
            <a:off x="1028701" y="740822"/>
            <a:ext cx="16268699" cy="8746078"/>
            <a:chOff x="0" y="0"/>
            <a:chExt cx="3282656" cy="1231082"/>
          </a:xfrm>
        </p:grpSpPr>
        <p:sp>
          <p:nvSpPr>
            <p:cNvPr id="4" name="Freeform 4">
              <a:extLst>
                <a:ext uri="{FF2B5EF4-FFF2-40B4-BE49-F238E27FC236}">
                  <a16:creationId xmlns:a16="http://schemas.microsoft.com/office/drawing/2014/main" id="{209D8AAE-DAF6-41D1-85FF-78B0B4214C70}"/>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AAD528B3-4382-AF73-ED2A-BF3365AEE1BE}"/>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190B0DF1-2665-DF90-41B6-FEB1D5F2178F}"/>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958F420D-10F8-4C95-CDD7-4FF5B3E950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34833B7C-6C14-3AFC-2CEB-199A2A94E04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7720EABE-EA1D-90F0-BA0B-B81774C2FD7A}"/>
              </a:ext>
            </a:extLst>
          </p:cNvPr>
          <p:cNvGrpSpPr/>
          <p:nvPr/>
        </p:nvGrpSpPr>
        <p:grpSpPr>
          <a:xfrm>
            <a:off x="838200" y="9196149"/>
            <a:ext cx="927565" cy="927565"/>
            <a:chOff x="0" y="0"/>
            <a:chExt cx="812800" cy="812800"/>
          </a:xfrm>
        </p:grpSpPr>
        <p:sp>
          <p:nvSpPr>
            <p:cNvPr id="15" name="Freeform 15">
              <a:extLst>
                <a:ext uri="{FF2B5EF4-FFF2-40B4-BE49-F238E27FC236}">
                  <a16:creationId xmlns:a16="http://schemas.microsoft.com/office/drawing/2014/main" id="{87D50C65-527E-C5C5-0A7C-8D3A5EFFDA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4B385C14-E66D-AC4C-B205-CEC94C8C40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750CE2D2-C5C7-76DC-5AE9-5D47BF9D2B42}"/>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6</a:t>
            </a:fld>
            <a:endParaRPr lang="en-US" dirty="0"/>
          </a:p>
        </p:txBody>
      </p:sp>
      <p:pic>
        <p:nvPicPr>
          <p:cNvPr id="18" name="Picture 17">
            <a:extLst>
              <a:ext uri="{FF2B5EF4-FFF2-40B4-BE49-F238E27FC236}">
                <a16:creationId xmlns:a16="http://schemas.microsoft.com/office/drawing/2014/main" id="{A42ABC59-BE98-BF10-9117-9FC6AFF5652C}"/>
              </a:ext>
            </a:extLst>
          </p:cNvPr>
          <p:cNvPicPr>
            <a:picLocks noChangeAspect="1"/>
          </p:cNvPicPr>
          <p:nvPr/>
        </p:nvPicPr>
        <p:blipFill>
          <a:blip r:embed="rId3">
            <a:extLst>
              <a:ext uri="{28A0092B-C50C-407E-A947-70E740481C1C}">
                <a14:useLocalDpi xmlns:a14="http://schemas.microsoft.com/office/drawing/2010/main" val="0"/>
              </a:ext>
            </a:extLst>
          </a:blip>
          <a:srcRect r="15125"/>
          <a:stretch/>
        </p:blipFill>
        <p:spPr>
          <a:xfrm>
            <a:off x="3276600" y="800100"/>
            <a:ext cx="11544837" cy="8719383"/>
          </a:xfrm>
          <a:prstGeom prst="rect">
            <a:avLst/>
          </a:prstGeom>
        </p:spPr>
      </p:pic>
      <p:sp>
        <p:nvSpPr>
          <p:cNvPr id="7" name="TextBox 7">
            <a:extLst>
              <a:ext uri="{FF2B5EF4-FFF2-40B4-BE49-F238E27FC236}">
                <a16:creationId xmlns:a16="http://schemas.microsoft.com/office/drawing/2014/main" id="{035F6C27-A898-9710-6701-6738EAC11C58}"/>
              </a:ext>
            </a:extLst>
          </p:cNvPr>
          <p:cNvSpPr txBox="1"/>
          <p:nvPr/>
        </p:nvSpPr>
        <p:spPr>
          <a:xfrm>
            <a:off x="2971800" y="404728"/>
            <a:ext cx="5793602" cy="1020472"/>
          </a:xfrm>
          <a:prstGeom prst="rect">
            <a:avLst/>
          </a:prstGeom>
        </p:spPr>
        <p:txBody>
          <a:bodyPr lIns="0" tIns="0" rIns="0" bIns="0" rtlCol="0" anchor="t">
            <a:spAutoFit/>
          </a:bodyPr>
          <a:lstStyle/>
          <a:p>
            <a:pPr algn="l">
              <a:lnSpc>
                <a:spcPts val="7919"/>
              </a:lnSpc>
            </a:pPr>
            <a:r>
              <a:rPr lang="en-US" sz="8799" dirty="0">
                <a:solidFill>
                  <a:srgbClr val="242622"/>
                </a:solidFill>
                <a:latin typeface="Lilita One"/>
                <a:ea typeface="Lilita One"/>
                <a:cs typeface="Lilita One"/>
                <a:sym typeface="Lilita One"/>
              </a:rPr>
              <a:t>AES</a:t>
            </a:r>
          </a:p>
        </p:txBody>
      </p:sp>
      <p:sp>
        <p:nvSpPr>
          <p:cNvPr id="10" name="Freeform 10">
            <a:extLst>
              <a:ext uri="{FF2B5EF4-FFF2-40B4-BE49-F238E27FC236}">
                <a16:creationId xmlns:a16="http://schemas.microsoft.com/office/drawing/2014/main" id="{D8586BB8-BE06-4CD4-AFD6-347943D49532}"/>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DAA02137-5B4E-B038-366E-386E820A908F}"/>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1244446247"/>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4FD5CE2-4D0C-24D3-597E-E842C43EF176}"/>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0457EE23-CEEF-6387-6B8A-F787153814C3}"/>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310462B-012C-DE2F-7A7E-F6799A22C249}"/>
                </a:ext>
              </a:extLst>
            </p:cNvPr>
            <p:cNvSpPr/>
            <p:nvPr/>
          </p:nvSpPr>
          <p:spPr>
            <a:xfrm>
              <a:off x="3996308" y="3262482"/>
              <a:ext cx="8424292" cy="6223555"/>
            </a:xfrm>
            <a:prstGeom prst="roundRect">
              <a:avLst>
                <a:gd name="adj" fmla="val 8720"/>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p:cNvSpPr txBox="1"/>
          <p:nvPr/>
        </p:nvSpPr>
        <p:spPr>
          <a:xfrm>
            <a:off x="10271994" y="1520596"/>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AddRoundKey</a:t>
            </a:r>
            <a:endParaRPr lang="en-US" sz="8799" dirty="0">
              <a:solidFill>
                <a:srgbClr val="242622"/>
              </a:solidFill>
              <a:latin typeface="Lilita One"/>
              <a:ea typeface="Lilita One"/>
              <a:cs typeface="Lilita One"/>
              <a:sym typeface="Lilita One"/>
            </a:endParaRPr>
          </a:p>
        </p:txBody>
      </p:sp>
      <p:sp>
        <p:nvSpPr>
          <p:cNvPr id="8" name="Freeform 8"/>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3A123428-17FE-E553-49E5-BFF7FF73490E}"/>
              </a:ext>
            </a:extLst>
          </p:cNvPr>
          <p:cNvGrpSpPr/>
          <p:nvPr/>
        </p:nvGrpSpPr>
        <p:grpSpPr>
          <a:xfrm>
            <a:off x="9984606" y="3277330"/>
            <a:ext cx="7671926" cy="4868882"/>
            <a:chOff x="9984606" y="3277330"/>
            <a:chExt cx="7671926" cy="4868882"/>
          </a:xfrm>
        </p:grpSpPr>
        <p:grpSp>
          <p:nvGrpSpPr>
            <p:cNvPr id="3" name="Group 3"/>
            <p:cNvGrpSpPr/>
            <p:nvPr/>
          </p:nvGrpSpPr>
          <p:grpSpPr>
            <a:xfrm>
              <a:off x="9984606" y="3277330"/>
              <a:ext cx="7671926" cy="4868882"/>
              <a:chOff x="0" y="0"/>
              <a:chExt cx="3282656" cy="1231082"/>
            </a:xfrm>
          </p:grpSpPr>
          <p:sp>
            <p:nvSpPr>
              <p:cNvPr id="4" name="Freeform 4"/>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00846" y="3792911"/>
              <a:ext cx="7007189" cy="1695336"/>
            </a:xfrm>
            <a:prstGeom prst="rect">
              <a:avLst/>
            </a:prstGeom>
          </p:spPr>
          <p:txBody>
            <a:bodyPr wrap="square" lIns="0" tIns="0" rIns="0" bIns="0" rtlCol="0" anchor="t">
              <a:spAutoFit/>
            </a:bodyPr>
            <a:lstStyle/>
            <a:p>
              <a:pPr algn="l">
                <a:lnSpc>
                  <a:spcPts val="4480"/>
                </a:lnSpc>
              </a:pPr>
              <a:r>
                <a:rPr lang="vi-VN" sz="2800" b="1" dirty="0">
                  <a:solidFill>
                    <a:srgbClr val="242622"/>
                  </a:solidFill>
                  <a:latin typeface="Calibri" panose="020F0502020204030204" pitchFamily="34" charset="0"/>
                  <a:ea typeface="Solway"/>
                  <a:cs typeface="Calibri" panose="020F0502020204030204" pitchFamily="34" charset="0"/>
                  <a:sym typeface="Solway"/>
                </a:rPr>
                <a:t>Hoạt động</a:t>
              </a:r>
              <a:r>
                <a:rPr lang="vi-VN" sz="2800" dirty="0">
                  <a:solidFill>
                    <a:srgbClr val="242622"/>
                  </a:solidFill>
                  <a:latin typeface="Calibri" panose="020F0502020204030204" pitchFamily="34" charset="0"/>
                  <a:ea typeface="Solway"/>
                  <a:cs typeface="Calibri" panose="020F0502020204030204" pitchFamily="34" charset="0"/>
                  <a:sym typeface="Solway"/>
                </a:rPr>
                <a:t>: Thực hiện phép toán XOR từng byte giữa ma trận trạng thái và các byte tương ứng của ma trận khóa vòng.</a:t>
              </a:r>
              <a:endParaRPr lang="en-US" sz="2800" dirty="0">
                <a:solidFill>
                  <a:srgbClr val="242622"/>
                </a:solidFill>
                <a:latin typeface="Calibri" panose="020F0502020204030204" pitchFamily="34" charset="0"/>
                <a:ea typeface="Solway"/>
                <a:cs typeface="Calibri" panose="020F0502020204030204" pitchFamily="34" charset="0"/>
                <a:sym typeface="Solway"/>
              </a:endParaRPr>
            </a:p>
          </p:txBody>
        </p:sp>
      </p:grpSp>
      <p:sp>
        <p:nvSpPr>
          <p:cNvPr id="10" name="Freeform 10"/>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7208035" y="4527317"/>
            <a:ext cx="927565" cy="9275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253902" y="8352031"/>
            <a:ext cx="927565" cy="9275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44DAC2F0-9F2D-DB79-33A5-B8FB62DD229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7</a:t>
            </a:fld>
            <a:endParaRPr lang="en-US" dirty="0"/>
          </a:p>
        </p:txBody>
      </p:sp>
      <p:sp>
        <p:nvSpPr>
          <p:cNvPr id="21" name="AutoShape 2">
            <a:extLst>
              <a:ext uri="{FF2B5EF4-FFF2-40B4-BE49-F238E27FC236}">
                <a16:creationId xmlns:a16="http://schemas.microsoft.com/office/drawing/2014/main" id="{4FDF1211-6FDF-5E15-C36D-B9FA7B1CE42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284B6D3-AED3-FF19-0B16-B2050A1DCDF6}"/>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90190B8F-7734-75F1-B9BA-278F73341FC7}"/>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36B02A04-9F41-ED30-9133-3F18AE0BC077}"/>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F95DA83-85BD-A880-A2BB-0014DBB780CB}"/>
                </a:ext>
              </a:extLst>
            </p:cNvPr>
            <p:cNvSpPr/>
            <p:nvPr/>
          </p:nvSpPr>
          <p:spPr>
            <a:xfrm>
              <a:off x="3996308" y="3262482"/>
              <a:ext cx="8424292" cy="6223555"/>
            </a:xfrm>
            <a:prstGeom prst="roundRect">
              <a:avLst>
                <a:gd name="adj" fmla="val 3123"/>
              </a:avLst>
            </a:prstGeom>
            <a:blipFill>
              <a:blip r:embed="rId2"/>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BDF99A33-DA6D-E540-C72F-6D7D7A7019A2}"/>
              </a:ext>
            </a:extLst>
          </p:cNvPr>
          <p:cNvSpPr txBox="1"/>
          <p:nvPr/>
        </p:nvSpPr>
        <p:spPr>
          <a:xfrm>
            <a:off x="10271994" y="1430691"/>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SubBytes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19DCF5C6-784B-6CB7-25BD-2E57E3B99C2F}"/>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42EA1265-A28C-2286-FA06-1E348FE5334A}"/>
              </a:ext>
            </a:extLst>
          </p:cNvPr>
          <p:cNvGrpSpPr/>
          <p:nvPr/>
        </p:nvGrpSpPr>
        <p:grpSpPr>
          <a:xfrm>
            <a:off x="9984606" y="3277330"/>
            <a:ext cx="7671926" cy="4868882"/>
            <a:chOff x="9984606" y="3277330"/>
            <a:chExt cx="7671926" cy="4868882"/>
          </a:xfrm>
        </p:grpSpPr>
        <p:grpSp>
          <p:nvGrpSpPr>
            <p:cNvPr id="3" name="Group 3">
              <a:extLst>
                <a:ext uri="{FF2B5EF4-FFF2-40B4-BE49-F238E27FC236}">
                  <a16:creationId xmlns:a16="http://schemas.microsoft.com/office/drawing/2014/main" id="{A21E67B5-1B24-B5D1-A453-FB6B99F792A2}"/>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D7E4495E-789E-5A16-B8B5-0CA4F3D25731}"/>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F28ABB1A-881E-7E42-E640-601FF45DB734}"/>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DCD3F3E3-7D9A-4AAA-3C16-B89B12562D20}"/>
                </a:ext>
              </a:extLst>
            </p:cNvPr>
            <p:cNvSpPr txBox="1"/>
            <p:nvPr/>
          </p:nvSpPr>
          <p:spPr>
            <a:xfrm>
              <a:off x="10392681" y="4093179"/>
              <a:ext cx="6868211" cy="2585323"/>
            </a:xfrm>
            <a:prstGeom prst="rect">
              <a:avLst/>
            </a:prstGeom>
          </p:spPr>
          <p:txBody>
            <a:bodyPr wrap="square" lIns="0" tIns="0" rIns="0" bIns="0" rtlCol="0" anchor="t">
              <a:spAutoFit/>
            </a:bodyPr>
            <a:lstStyle/>
            <a:p>
              <a:pPr algn="l"/>
              <a:r>
                <a:rPr lang="vi-VN" sz="2400" dirty="0">
                  <a:latin typeface="Calibri" panose="020F0502020204030204" pitchFamily="34" charset="0"/>
                  <a:cs typeface="Calibri" panose="020F0502020204030204" pitchFamily="34" charset="0"/>
                </a:rPr>
                <a:t>Phép SubBytes thay thế mỗi byte trong state bằng 1 byte trong bảng S-box.</a:t>
              </a:r>
            </a:p>
            <a:p>
              <a:pPr algn="l"/>
              <a:r>
                <a:rPr lang="vi-VN" sz="2400" dirty="0">
                  <a:latin typeface="Calibri" panose="020F0502020204030204" pitchFamily="34" charset="0"/>
                  <a:cs typeface="Calibri" panose="020F0502020204030204" pitchFamily="34" charset="0"/>
                </a:rPr>
                <a:t>• Ví dụ:</a:t>
              </a:r>
            </a:p>
            <a:p>
              <a:pPr algn="l"/>
              <a:r>
                <a:rPr lang="vi-VN" sz="2400" dirty="0">
                  <a:latin typeface="Calibri" panose="020F0502020204030204" pitchFamily="34" charset="0"/>
                  <a:cs typeface="Calibri" panose="020F0502020204030204" pitchFamily="34" charset="0"/>
                </a:rPr>
                <a:t>Byte {</a:t>
              </a:r>
              <a:r>
                <a:rPr lang="en-US" sz="2400" dirty="0">
                  <a:latin typeface="Calibri" panose="020F0502020204030204" pitchFamily="34" charset="0"/>
                  <a:cs typeface="Calibri" panose="020F0502020204030204" pitchFamily="34" charset="0"/>
                </a:rPr>
                <a:t>2B</a:t>
              </a:r>
              <a:r>
                <a:rPr lang="vi-VN" sz="2400" dirty="0">
                  <a:latin typeface="Calibri" panose="020F0502020204030204" pitchFamily="34" charset="0"/>
                  <a:cs typeface="Calibri" panose="020F0502020204030204" pitchFamily="34" charset="0"/>
                </a:rPr>
                <a:t>} được thay thế thành {</a:t>
              </a:r>
              <a:r>
                <a:rPr lang="en-US" sz="2400" dirty="0">
                  <a:latin typeface="Calibri" panose="020F0502020204030204" pitchFamily="34" charset="0"/>
                  <a:cs typeface="Calibri" panose="020F0502020204030204" pitchFamily="34" charset="0"/>
                </a:rPr>
                <a:t>F1</a:t>
              </a:r>
              <a:r>
                <a:rPr lang="vi-VN" sz="2400" dirty="0">
                  <a:latin typeface="Calibri" panose="020F0502020204030204" pitchFamily="34" charset="0"/>
                  <a:cs typeface="Calibri" panose="020F0502020204030204" pitchFamily="34" charset="0"/>
                </a:rPr>
                <a:t>} (giá trị tại hàng </a:t>
              </a:r>
              <a:r>
                <a:rPr lang="en-US" sz="2400" dirty="0">
                  <a:latin typeface="Calibri" panose="020F0502020204030204" pitchFamily="34" charset="0"/>
                  <a:cs typeface="Calibri" panose="020F0502020204030204" pitchFamily="34" charset="0"/>
                </a:rPr>
                <a:t>2</a:t>
              </a:r>
              <a:r>
                <a:rPr lang="vi-VN" sz="2400" dirty="0">
                  <a:latin typeface="Calibri" panose="020F0502020204030204" pitchFamily="34" charset="0"/>
                  <a:cs typeface="Calibri" panose="020F0502020204030204" pitchFamily="34" charset="0"/>
                </a:rPr>
                <a:t>, cột </a:t>
              </a:r>
              <a:r>
                <a:rPr lang="en-US" sz="2400" dirty="0">
                  <a:latin typeface="Calibri" panose="020F0502020204030204" pitchFamily="34" charset="0"/>
                  <a:cs typeface="Calibri" panose="020F0502020204030204" pitchFamily="34" charset="0"/>
                </a:rPr>
                <a:t>B</a:t>
              </a:r>
              <a:r>
                <a:rPr lang="vi-VN" sz="2400" dirty="0">
                  <a:latin typeface="Calibri" panose="020F0502020204030204" pitchFamily="34" charset="0"/>
                  <a:cs typeface="Calibri" panose="020F0502020204030204" pitchFamily="34" charset="0"/>
                </a:rPr>
                <a:t> của bảng S-box)</a:t>
              </a:r>
            </a:p>
            <a:p>
              <a:pPr algn="l"/>
              <a:r>
                <a:rPr lang="vi-VN" sz="2400" dirty="0">
                  <a:latin typeface="Calibri" panose="020F0502020204030204" pitchFamily="34" charset="0"/>
                  <a:cs typeface="Calibri" panose="020F0502020204030204" pitchFamily="34" charset="0"/>
                </a:rPr>
                <a:t>→SubByte({</a:t>
              </a:r>
              <a:r>
                <a:rPr lang="en-US" sz="2400" dirty="0">
                  <a:latin typeface="Calibri" panose="020F0502020204030204" pitchFamily="34" charset="0"/>
                  <a:cs typeface="Calibri" panose="020F0502020204030204" pitchFamily="34" charset="0"/>
                </a:rPr>
                <a:t>2B</a:t>
              </a:r>
              <a:r>
                <a:rPr lang="vi-VN" sz="24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F1</a:t>
              </a:r>
              <a:r>
                <a:rPr lang="vi-VN"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l"/>
              <a:r>
                <a:rPr lang="vi-VN" sz="2400" dirty="0">
                  <a:latin typeface="Calibri" panose="020F0502020204030204" pitchFamily="34" charset="0"/>
                  <a:cs typeface="Calibri" panose="020F0502020204030204" pitchFamily="34" charset="0"/>
                </a:rPr>
                <a:t>→SubByte({</a:t>
              </a:r>
              <a:r>
                <a:rPr lang="en-US" sz="2400" dirty="0">
                  <a:latin typeface="Calibri" panose="020F0502020204030204" pitchFamily="34" charset="0"/>
                  <a:cs typeface="Calibri" panose="020F0502020204030204" pitchFamily="34" charset="0"/>
                </a:rPr>
                <a:t>91</a:t>
              </a:r>
              <a:r>
                <a:rPr lang="vi-VN" sz="24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81</a:t>
              </a:r>
              <a:r>
                <a:rPr lang="vi-VN"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grpSp>
      <p:sp>
        <p:nvSpPr>
          <p:cNvPr id="10" name="Freeform 10">
            <a:extLst>
              <a:ext uri="{FF2B5EF4-FFF2-40B4-BE49-F238E27FC236}">
                <a16:creationId xmlns:a16="http://schemas.microsoft.com/office/drawing/2014/main" id="{820040B3-8168-58D9-89FC-370DB9ABABDE}"/>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8E66E075-F3EB-7DA1-2C4F-7C9AC3249F42}"/>
              </a:ext>
            </a:extLst>
          </p:cNvPr>
          <p:cNvGrpSpPr/>
          <p:nvPr/>
        </p:nvGrpSpPr>
        <p:grpSpPr>
          <a:xfrm>
            <a:off x="17328917" y="4772880"/>
            <a:ext cx="927565" cy="927565"/>
            <a:chOff x="0" y="0"/>
            <a:chExt cx="812800" cy="812800"/>
          </a:xfrm>
        </p:grpSpPr>
        <p:sp>
          <p:nvSpPr>
            <p:cNvPr id="12" name="Freeform 12">
              <a:extLst>
                <a:ext uri="{FF2B5EF4-FFF2-40B4-BE49-F238E27FC236}">
                  <a16:creationId xmlns:a16="http://schemas.microsoft.com/office/drawing/2014/main" id="{822F52A8-2AF7-D83B-4F30-3FF6EC486A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5B36EA9C-B8A5-7E20-62A2-0C6964BFCCE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884DDCB5-A97E-CA74-44C4-29978127A7CB}"/>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087F052B-5347-A601-C56F-A51C80A23C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38C7B1E2-1DB5-4357-9FAE-D3950EE9631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538F3332-EF61-B16F-032D-A67A9DA3F39E}"/>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8</a:t>
            </a:fld>
            <a:endParaRPr lang="en-US" dirty="0"/>
          </a:p>
        </p:txBody>
      </p:sp>
      <p:sp>
        <p:nvSpPr>
          <p:cNvPr id="21" name="AutoShape 2">
            <a:extLst>
              <a:ext uri="{FF2B5EF4-FFF2-40B4-BE49-F238E27FC236}">
                <a16:creationId xmlns:a16="http://schemas.microsoft.com/office/drawing/2014/main" id="{2A90966B-3BBA-AF33-CCEB-C11D5C401DBC}"/>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7720851"/>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87B3746-DCFA-F4F3-289B-A6ADA4F61163}"/>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F7F7166D-0B1E-E75B-724E-EE7FF18BE73E}"/>
              </a:ext>
            </a:extLst>
          </p:cNvPr>
          <p:cNvGrpSpPr/>
          <p:nvPr/>
        </p:nvGrpSpPr>
        <p:grpSpPr>
          <a:xfrm>
            <a:off x="458296" y="2321390"/>
            <a:ext cx="9134657" cy="6780762"/>
            <a:chOff x="3646533" y="2991613"/>
            <a:chExt cx="9134657" cy="6780762"/>
          </a:xfrm>
        </p:grpSpPr>
        <p:sp>
          <p:nvSpPr>
            <p:cNvPr id="24" name="Rectangle: Rounded Corners 23">
              <a:extLst>
                <a:ext uri="{FF2B5EF4-FFF2-40B4-BE49-F238E27FC236}">
                  <a16:creationId xmlns:a16="http://schemas.microsoft.com/office/drawing/2014/main" id="{95A4D782-CB28-4633-4535-866A5380227C}"/>
                </a:ext>
              </a:extLst>
            </p:cNvPr>
            <p:cNvSpPr/>
            <p:nvPr/>
          </p:nvSpPr>
          <p:spPr>
            <a:xfrm>
              <a:off x="3646533" y="2991613"/>
              <a:ext cx="9134657" cy="6780762"/>
            </a:xfrm>
            <a:prstGeom prst="roundRect">
              <a:avLst>
                <a:gd name="adj" fmla="val 8720"/>
              </a:avLst>
            </a:prstGeom>
            <a:solidFill>
              <a:srgbClr val="4C6C36"/>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7DBA62EA-D34F-3262-BBC1-E2D20F1DA339}"/>
                </a:ext>
              </a:extLst>
            </p:cNvPr>
            <p:cNvSpPr/>
            <p:nvPr/>
          </p:nvSpPr>
          <p:spPr>
            <a:xfrm>
              <a:off x="3996308" y="3262482"/>
              <a:ext cx="8424292" cy="6223555"/>
            </a:xfrm>
            <a:prstGeom prst="roundRect">
              <a:avLst>
                <a:gd name="adj" fmla="val 8720"/>
              </a:avLst>
            </a:prstGeom>
            <a:blipFill dpi="0" rotWithShape="1">
              <a:blip r:embed="rId2"/>
              <a:srcRect/>
              <a:stretch>
                <a:fillRect t="-10000" r="-36000" b="-10000"/>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a:extLst>
              <a:ext uri="{FF2B5EF4-FFF2-40B4-BE49-F238E27FC236}">
                <a16:creationId xmlns:a16="http://schemas.microsoft.com/office/drawing/2014/main" id="{B5334F78-0668-9165-F451-034C29D6F9E4}"/>
              </a:ext>
            </a:extLst>
          </p:cNvPr>
          <p:cNvSpPr txBox="1"/>
          <p:nvPr/>
        </p:nvSpPr>
        <p:spPr>
          <a:xfrm>
            <a:off x="10271994" y="1537204"/>
            <a:ext cx="7097149" cy="1020472"/>
          </a:xfrm>
          <a:prstGeom prst="rect">
            <a:avLst/>
          </a:prstGeom>
        </p:spPr>
        <p:txBody>
          <a:bodyPr wrap="square" lIns="0" tIns="0" rIns="0" bIns="0" rtlCol="0" anchor="t">
            <a:spAutoFit/>
          </a:bodyPr>
          <a:lstStyle/>
          <a:p>
            <a:pPr algn="ctr">
              <a:lnSpc>
                <a:spcPts val="7919"/>
              </a:lnSpc>
            </a:pPr>
            <a:r>
              <a:rPr lang="en-US" sz="8799" dirty="0" err="1">
                <a:solidFill>
                  <a:srgbClr val="242622"/>
                </a:solidFill>
                <a:latin typeface="Lilita One"/>
                <a:ea typeface="Lilita One"/>
                <a:cs typeface="Lilita One"/>
                <a:sym typeface="Lilita One"/>
              </a:rPr>
              <a:t>ShiftRows</a:t>
            </a:r>
            <a:endParaRPr lang="en-US" sz="8799" dirty="0">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6BECCA98-533D-6B6E-7AFE-5D595D7DC3CB}"/>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0" name="Group 19">
            <a:extLst>
              <a:ext uri="{FF2B5EF4-FFF2-40B4-BE49-F238E27FC236}">
                <a16:creationId xmlns:a16="http://schemas.microsoft.com/office/drawing/2014/main" id="{D78A89FD-1C4C-C152-2226-C1F19CDD0D98}"/>
              </a:ext>
            </a:extLst>
          </p:cNvPr>
          <p:cNvGrpSpPr/>
          <p:nvPr/>
        </p:nvGrpSpPr>
        <p:grpSpPr>
          <a:xfrm>
            <a:off x="9984606" y="3277330"/>
            <a:ext cx="7671926" cy="4868882"/>
            <a:chOff x="9984606" y="3277330"/>
            <a:chExt cx="7671926" cy="4868882"/>
          </a:xfrm>
        </p:grpSpPr>
        <p:grpSp>
          <p:nvGrpSpPr>
            <p:cNvPr id="3" name="Group 3">
              <a:extLst>
                <a:ext uri="{FF2B5EF4-FFF2-40B4-BE49-F238E27FC236}">
                  <a16:creationId xmlns:a16="http://schemas.microsoft.com/office/drawing/2014/main" id="{E3319A3B-19C1-7BB8-CAB2-113C22F42E78}"/>
                </a:ext>
              </a:extLst>
            </p:cNvPr>
            <p:cNvGrpSpPr/>
            <p:nvPr/>
          </p:nvGrpSpPr>
          <p:grpSpPr>
            <a:xfrm>
              <a:off x="9984606" y="3277330"/>
              <a:ext cx="7671926" cy="4868882"/>
              <a:chOff x="0" y="0"/>
              <a:chExt cx="3282656" cy="1231082"/>
            </a:xfrm>
          </p:grpSpPr>
          <p:sp>
            <p:nvSpPr>
              <p:cNvPr id="4" name="Freeform 4">
                <a:extLst>
                  <a:ext uri="{FF2B5EF4-FFF2-40B4-BE49-F238E27FC236}">
                    <a16:creationId xmlns:a16="http://schemas.microsoft.com/office/drawing/2014/main" id="{14565A46-A4B6-B1DD-EC6D-D97AA64234BB}"/>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sp>
          <p:sp>
            <p:nvSpPr>
              <p:cNvPr id="5" name="TextBox 5">
                <a:extLst>
                  <a:ext uri="{FF2B5EF4-FFF2-40B4-BE49-F238E27FC236}">
                    <a16:creationId xmlns:a16="http://schemas.microsoft.com/office/drawing/2014/main" id="{D2E319A4-CEDD-802E-6861-E51C4167E0B7}"/>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66B11464-895F-075B-53CE-162999BFECFD}"/>
                </a:ext>
              </a:extLst>
            </p:cNvPr>
            <p:cNvSpPr txBox="1"/>
            <p:nvPr/>
          </p:nvSpPr>
          <p:spPr>
            <a:xfrm>
              <a:off x="10271994" y="3968849"/>
              <a:ext cx="7283057" cy="2266646"/>
            </a:xfrm>
            <a:prstGeom prst="rect">
              <a:avLst/>
            </a:prstGeom>
          </p:spPr>
          <p:txBody>
            <a:bodyPr wrap="square" lIns="0" tIns="0" rIns="0" bIns="0" rtlCol="0" anchor="t">
              <a:spAutoFit/>
            </a:bodyPr>
            <a:lstStyle/>
            <a:p>
              <a:pPr algn="l">
                <a:lnSpc>
                  <a:spcPts val="4480"/>
                </a:lnSpc>
              </a:pPr>
              <a:r>
                <a:rPr lang="en-US" sz="3200" dirty="0" err="1">
                  <a:solidFill>
                    <a:srgbClr val="242622"/>
                  </a:solidFill>
                  <a:latin typeface="Solway"/>
                  <a:ea typeface="Solway"/>
                  <a:cs typeface="Solway"/>
                  <a:sym typeface="Solway"/>
                </a:rPr>
                <a:t>Hàng</a:t>
              </a:r>
              <a:r>
                <a:rPr lang="en-US" sz="3200" dirty="0">
                  <a:solidFill>
                    <a:srgbClr val="242622"/>
                  </a:solidFill>
                  <a:latin typeface="Solway"/>
                  <a:ea typeface="Solway"/>
                  <a:cs typeface="Solway"/>
                  <a:sym typeface="Solway"/>
                </a:rPr>
                <a:t> 0: </a:t>
              </a:r>
              <a:r>
                <a:rPr lang="en-US" sz="3200" dirty="0" err="1">
                  <a:solidFill>
                    <a:srgbClr val="242622"/>
                  </a:solidFill>
                  <a:latin typeface="Solway"/>
                  <a:ea typeface="Solway"/>
                  <a:cs typeface="Solway"/>
                  <a:sym typeface="Solway"/>
                </a:rPr>
                <a:t>Giữ</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nguyên</a:t>
              </a:r>
              <a:r>
                <a:rPr lang="en-US" sz="3200" dirty="0">
                  <a:solidFill>
                    <a:srgbClr val="242622"/>
                  </a:solidFill>
                  <a:latin typeface="Solway"/>
                  <a:ea typeface="Solway"/>
                  <a:cs typeface="Solway"/>
                  <a:sym typeface="Solway"/>
                </a:rPr>
                <a:t>.</a:t>
              </a:r>
            </a:p>
            <a:p>
              <a:pPr algn="l">
                <a:lnSpc>
                  <a:spcPts val="4480"/>
                </a:lnSpc>
              </a:pPr>
              <a:r>
                <a:rPr lang="en-US" sz="3200" dirty="0" err="1">
                  <a:solidFill>
                    <a:srgbClr val="242622"/>
                  </a:solidFill>
                  <a:latin typeface="Solway"/>
                  <a:ea typeface="Solway"/>
                  <a:cs typeface="Solway"/>
                  <a:sym typeface="Solway"/>
                </a:rPr>
                <a:t>Hàng</a:t>
              </a:r>
              <a:r>
                <a:rPr lang="en-US" sz="3200" dirty="0">
                  <a:solidFill>
                    <a:srgbClr val="242622"/>
                  </a:solidFill>
                  <a:latin typeface="Solway"/>
                  <a:ea typeface="Solway"/>
                  <a:cs typeface="Solway"/>
                  <a:sym typeface="Solway"/>
                </a:rPr>
                <a:t> 1: </a:t>
              </a:r>
              <a:r>
                <a:rPr lang="en-US" sz="3200" dirty="0" err="1">
                  <a:solidFill>
                    <a:srgbClr val="242622"/>
                  </a:solidFill>
                  <a:latin typeface="Solway"/>
                  <a:ea typeface="Solway"/>
                  <a:cs typeface="Solway"/>
                  <a:sym typeface="Solway"/>
                </a:rPr>
                <a:t>Dịch</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vòng</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trái</a:t>
              </a:r>
              <a:r>
                <a:rPr lang="en-US" sz="3200" dirty="0">
                  <a:solidFill>
                    <a:srgbClr val="242622"/>
                  </a:solidFill>
                  <a:latin typeface="Solway"/>
                  <a:ea typeface="Solway"/>
                  <a:cs typeface="Solway"/>
                  <a:sym typeface="Solway"/>
                </a:rPr>
                <a:t> 1 byte.</a:t>
              </a:r>
            </a:p>
            <a:p>
              <a:pPr algn="l">
                <a:lnSpc>
                  <a:spcPts val="4480"/>
                </a:lnSpc>
              </a:pPr>
              <a:r>
                <a:rPr lang="en-US" sz="3200" dirty="0" err="1">
                  <a:solidFill>
                    <a:srgbClr val="242622"/>
                  </a:solidFill>
                  <a:latin typeface="Solway"/>
                  <a:ea typeface="Solway"/>
                  <a:cs typeface="Solway"/>
                  <a:sym typeface="Solway"/>
                </a:rPr>
                <a:t>Hàng</a:t>
              </a:r>
              <a:r>
                <a:rPr lang="en-US" sz="3200" dirty="0">
                  <a:solidFill>
                    <a:srgbClr val="242622"/>
                  </a:solidFill>
                  <a:latin typeface="Solway"/>
                  <a:ea typeface="Solway"/>
                  <a:cs typeface="Solway"/>
                  <a:sym typeface="Solway"/>
                </a:rPr>
                <a:t> 2: </a:t>
              </a:r>
              <a:r>
                <a:rPr lang="en-US" sz="3200" dirty="0" err="1">
                  <a:solidFill>
                    <a:srgbClr val="242622"/>
                  </a:solidFill>
                  <a:latin typeface="Solway"/>
                  <a:ea typeface="Solway"/>
                  <a:cs typeface="Solway"/>
                  <a:sym typeface="Solway"/>
                </a:rPr>
                <a:t>Dịch</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vòng</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trái</a:t>
              </a:r>
              <a:r>
                <a:rPr lang="en-US" sz="3200" dirty="0">
                  <a:solidFill>
                    <a:srgbClr val="242622"/>
                  </a:solidFill>
                  <a:latin typeface="Solway"/>
                  <a:ea typeface="Solway"/>
                  <a:cs typeface="Solway"/>
                  <a:sym typeface="Solway"/>
                </a:rPr>
                <a:t> 2 bytes.</a:t>
              </a:r>
            </a:p>
            <a:p>
              <a:pPr algn="l">
                <a:lnSpc>
                  <a:spcPts val="4480"/>
                </a:lnSpc>
              </a:pPr>
              <a:r>
                <a:rPr lang="en-US" sz="3200" dirty="0" err="1">
                  <a:solidFill>
                    <a:srgbClr val="242622"/>
                  </a:solidFill>
                  <a:latin typeface="Solway"/>
                  <a:ea typeface="Solway"/>
                  <a:cs typeface="Solway"/>
                  <a:sym typeface="Solway"/>
                </a:rPr>
                <a:t>Hàng</a:t>
              </a:r>
              <a:r>
                <a:rPr lang="en-US" sz="3200" dirty="0">
                  <a:solidFill>
                    <a:srgbClr val="242622"/>
                  </a:solidFill>
                  <a:latin typeface="Solway"/>
                  <a:ea typeface="Solway"/>
                  <a:cs typeface="Solway"/>
                  <a:sym typeface="Solway"/>
                </a:rPr>
                <a:t> 3: </a:t>
              </a:r>
              <a:r>
                <a:rPr lang="en-US" sz="3200" dirty="0" err="1">
                  <a:solidFill>
                    <a:srgbClr val="242622"/>
                  </a:solidFill>
                  <a:latin typeface="Solway"/>
                  <a:ea typeface="Solway"/>
                  <a:cs typeface="Solway"/>
                  <a:sym typeface="Solway"/>
                </a:rPr>
                <a:t>Dịch</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vòng</a:t>
              </a:r>
              <a:r>
                <a:rPr lang="en-US" sz="3200" dirty="0">
                  <a:solidFill>
                    <a:srgbClr val="242622"/>
                  </a:solidFill>
                  <a:latin typeface="Solway"/>
                  <a:ea typeface="Solway"/>
                  <a:cs typeface="Solway"/>
                  <a:sym typeface="Solway"/>
                </a:rPr>
                <a:t> </a:t>
              </a:r>
              <a:r>
                <a:rPr lang="en-US" sz="3200" dirty="0" err="1">
                  <a:solidFill>
                    <a:srgbClr val="242622"/>
                  </a:solidFill>
                  <a:latin typeface="Solway"/>
                  <a:ea typeface="Solway"/>
                  <a:cs typeface="Solway"/>
                  <a:sym typeface="Solway"/>
                </a:rPr>
                <a:t>trái</a:t>
              </a:r>
              <a:r>
                <a:rPr lang="en-US" sz="3200" dirty="0">
                  <a:solidFill>
                    <a:srgbClr val="242622"/>
                  </a:solidFill>
                  <a:latin typeface="Solway"/>
                  <a:ea typeface="Solway"/>
                  <a:cs typeface="Solway"/>
                  <a:sym typeface="Solway"/>
                </a:rPr>
                <a:t> 3 bytes.</a:t>
              </a:r>
            </a:p>
          </p:txBody>
        </p:sp>
      </p:grpSp>
      <p:sp>
        <p:nvSpPr>
          <p:cNvPr id="10" name="Freeform 10">
            <a:extLst>
              <a:ext uri="{FF2B5EF4-FFF2-40B4-BE49-F238E27FC236}">
                <a16:creationId xmlns:a16="http://schemas.microsoft.com/office/drawing/2014/main" id="{63E4D697-0F0A-6218-6D42-88620B7E2E42}"/>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3988AE24-F8C0-E438-3D5C-584A8E4C8197}"/>
              </a:ext>
            </a:extLst>
          </p:cNvPr>
          <p:cNvGrpSpPr/>
          <p:nvPr/>
        </p:nvGrpSpPr>
        <p:grpSpPr>
          <a:xfrm>
            <a:off x="17186762" y="5332805"/>
            <a:ext cx="927565" cy="927565"/>
            <a:chOff x="0" y="0"/>
            <a:chExt cx="812800" cy="812800"/>
          </a:xfrm>
        </p:grpSpPr>
        <p:sp>
          <p:nvSpPr>
            <p:cNvPr id="12" name="Freeform 12">
              <a:extLst>
                <a:ext uri="{FF2B5EF4-FFF2-40B4-BE49-F238E27FC236}">
                  <a16:creationId xmlns:a16="http://schemas.microsoft.com/office/drawing/2014/main" id="{EC9E089D-44C2-7FBA-F88C-B612A2D3F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sp>
        <p:sp>
          <p:nvSpPr>
            <p:cNvPr id="13" name="TextBox 13">
              <a:extLst>
                <a:ext uri="{FF2B5EF4-FFF2-40B4-BE49-F238E27FC236}">
                  <a16:creationId xmlns:a16="http://schemas.microsoft.com/office/drawing/2014/main" id="{6638C93B-E96A-1414-E894-20A6FBCBA1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A2CFEFE1-4B7A-EFFE-1478-26DD1CD34C34}"/>
              </a:ext>
            </a:extLst>
          </p:cNvPr>
          <p:cNvGrpSpPr/>
          <p:nvPr/>
        </p:nvGrpSpPr>
        <p:grpSpPr>
          <a:xfrm>
            <a:off x="9253902" y="8352031"/>
            <a:ext cx="927565" cy="927565"/>
            <a:chOff x="0" y="0"/>
            <a:chExt cx="812800" cy="812800"/>
          </a:xfrm>
        </p:grpSpPr>
        <p:sp>
          <p:nvSpPr>
            <p:cNvPr id="15" name="Freeform 15">
              <a:extLst>
                <a:ext uri="{FF2B5EF4-FFF2-40B4-BE49-F238E27FC236}">
                  <a16:creationId xmlns:a16="http://schemas.microsoft.com/office/drawing/2014/main" id="{68CE0DAB-D7C9-4F44-9581-941C450F11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sp>
        <p:sp>
          <p:nvSpPr>
            <p:cNvPr id="16" name="TextBox 16">
              <a:extLst>
                <a:ext uri="{FF2B5EF4-FFF2-40B4-BE49-F238E27FC236}">
                  <a16:creationId xmlns:a16="http://schemas.microsoft.com/office/drawing/2014/main" id="{DD27EE49-ABD5-677F-A849-97FE93D434A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Slide Number Placeholder 22">
            <a:extLst>
              <a:ext uri="{FF2B5EF4-FFF2-40B4-BE49-F238E27FC236}">
                <a16:creationId xmlns:a16="http://schemas.microsoft.com/office/drawing/2014/main" id="{FCF2A334-55E2-7C35-E382-48B6256069BB}"/>
              </a:ext>
            </a:extLst>
          </p:cNvPr>
          <p:cNvSpPr>
            <a:spLocks noGrp="1"/>
          </p:cNvSpPr>
          <p:nvPr>
            <p:ph type="sldNum" sz="quarter" idx="12"/>
          </p:nvPr>
        </p:nvSpPr>
        <p:spPr>
          <a:xfrm>
            <a:off x="17449800" y="9715500"/>
            <a:ext cx="685800" cy="381000"/>
          </a:xfrm>
        </p:spPr>
        <p:txBody>
          <a:bodyPr/>
          <a:lstStyle/>
          <a:p>
            <a:fld id="{B6F15528-21DE-4FAA-801E-634DDDAF4B2B}" type="slidenum">
              <a:rPr lang="en-US" smtClean="0"/>
              <a:pPr/>
              <a:t>9</a:t>
            </a:fld>
            <a:endParaRPr lang="en-US" dirty="0"/>
          </a:p>
        </p:txBody>
      </p:sp>
      <p:sp>
        <p:nvSpPr>
          <p:cNvPr id="21" name="AutoShape 2">
            <a:extLst>
              <a:ext uri="{FF2B5EF4-FFF2-40B4-BE49-F238E27FC236}">
                <a16:creationId xmlns:a16="http://schemas.microsoft.com/office/drawing/2014/main" id="{FFD943DE-2BCD-72A4-7CEE-F63CF5EF7046}"/>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6584441"/>
      </p:ext>
    </p:extLst>
  </p:cSld>
  <p:clrMapOvr>
    <a:masterClrMapping/>
  </p:clrMapOvr>
  <p:transition spd="med">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816</Words>
  <Application>Microsoft Office PowerPoint</Application>
  <PresentationFormat>Custom</PresentationFormat>
  <Paragraphs>122</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Bahnschrift Light</vt:lpstr>
      <vt:lpstr>Arial</vt:lpstr>
      <vt:lpstr>Solway</vt:lpstr>
      <vt:lpstr>Bodoni MT Black</vt:lpstr>
      <vt:lpstr>Lilita One</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Illustration Digital Literacy Presentation</dc:title>
  <cp:lastModifiedBy>Sy LV</cp:lastModifiedBy>
  <cp:revision>19</cp:revision>
  <dcterms:created xsi:type="dcterms:W3CDTF">2006-08-16T00:00:00Z</dcterms:created>
  <dcterms:modified xsi:type="dcterms:W3CDTF">2025-01-20T06:14:18Z</dcterms:modified>
  <dc:identifier>DAGcnKTzFLk</dc:identifier>
</cp:coreProperties>
</file>