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1" r:id="rId7"/>
    <p:sldId id="262" r:id="rId8"/>
    <p:sldId id="264" r:id="rId9"/>
    <p:sldId id="263"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89" autoAdjust="0"/>
    <p:restoredTop sz="96429" autoAdjust="0"/>
  </p:normalViewPr>
  <p:slideViewPr>
    <p:cSldViewPr snapToGrid="0">
      <p:cViewPr varScale="1">
        <p:scale>
          <a:sx n="118" d="100"/>
          <a:sy n="118" d="100"/>
        </p:scale>
        <p:origin x="39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F558650-C7CD-4D54-B4AA-5AC4A595C13B}" type="datetimeFigureOut">
              <a:rPr kumimoji="1" lang="ja-JP" altLang="en-US" smtClean="0"/>
              <a:t>2022/2/23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40894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F558650-C7CD-4D54-B4AA-5AC4A595C13B}" type="datetimeFigureOut">
              <a:rPr kumimoji="1" lang="ja-JP" altLang="en-US" smtClean="0"/>
              <a:t>2022/2/23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2629342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F558650-C7CD-4D54-B4AA-5AC4A595C13B}" type="datetimeFigureOut">
              <a:rPr kumimoji="1" lang="ja-JP" altLang="en-US" smtClean="0"/>
              <a:t>2022/2/23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782087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F558650-C7CD-4D54-B4AA-5AC4A595C13B}" type="datetimeFigureOut">
              <a:rPr kumimoji="1" lang="ja-JP" altLang="en-US" smtClean="0"/>
              <a:t>2022/2/23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3477374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F558650-C7CD-4D54-B4AA-5AC4A595C13B}" type="datetimeFigureOut">
              <a:rPr kumimoji="1" lang="ja-JP" altLang="en-US" smtClean="0"/>
              <a:t>2022/2/23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117586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F558650-C7CD-4D54-B4AA-5AC4A595C13B}" type="datetimeFigureOut">
              <a:rPr kumimoji="1" lang="ja-JP" altLang="en-US" smtClean="0"/>
              <a:t>2022/2/23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3467655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F558650-C7CD-4D54-B4AA-5AC4A595C13B}" type="datetimeFigureOut">
              <a:rPr kumimoji="1" lang="ja-JP" altLang="en-US" smtClean="0"/>
              <a:t>2022/2/23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267345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F558650-C7CD-4D54-B4AA-5AC4A595C13B}" type="datetimeFigureOut">
              <a:rPr kumimoji="1" lang="ja-JP" altLang="en-US" smtClean="0"/>
              <a:t>2022/2/23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2124733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F558650-C7CD-4D54-B4AA-5AC4A595C13B}" type="datetimeFigureOut">
              <a:rPr kumimoji="1" lang="ja-JP" altLang="en-US" smtClean="0"/>
              <a:t>2022/2/23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299406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F558650-C7CD-4D54-B4AA-5AC4A595C13B}" type="datetimeFigureOut">
              <a:rPr kumimoji="1" lang="ja-JP" altLang="en-US" smtClean="0"/>
              <a:t>2022/2/23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224849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F558650-C7CD-4D54-B4AA-5AC4A595C13B}" type="datetimeFigureOut">
              <a:rPr kumimoji="1" lang="ja-JP" altLang="en-US" smtClean="0"/>
              <a:t>2022/2/23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421537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58650-C7CD-4D54-B4AA-5AC4A595C13B}" type="datetimeFigureOut">
              <a:rPr kumimoji="1" lang="ja-JP" altLang="en-US" smtClean="0"/>
              <a:t>2022/2/23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B7DA1-B1EE-4ACE-858F-A4BC35A0B934}" type="slidenum">
              <a:rPr kumimoji="1" lang="ja-JP" altLang="en-US" smtClean="0"/>
              <a:t>‹#›</a:t>
            </a:fld>
            <a:endParaRPr kumimoji="1" lang="ja-JP" altLang="en-US"/>
          </a:p>
        </p:txBody>
      </p:sp>
    </p:spTree>
    <p:extLst>
      <p:ext uri="{BB962C8B-B14F-4D97-AF65-F5344CB8AC3E}">
        <p14:creationId xmlns:p14="http://schemas.microsoft.com/office/powerpoint/2010/main" val="3741759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xiv.org/abs/1704.0486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wjc852456/pytorch-mobilenet-v1"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rxiv.org/pdf/1801.04381.pdf" TargetMode="External"/><Relationship Id="rId1" Type="http://schemas.openxmlformats.org/officeDocument/2006/relationships/slideLayout" Target="../slideLayouts/slideLayout2.xml"/><Relationship Id="rId5" Type="http://schemas.openxmlformats.org/officeDocument/2006/relationships/hyperlink" Target="https://metrica-tech.hatenablog.jp/entry/2019/08/03/000000" TargetMode="External"/><Relationship Id="rId4" Type="http://schemas.openxmlformats.org/officeDocument/2006/relationships/hyperlink" Target="https://deepsquare.jp/2020/06/mobilenet-v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thub.com/pytorch/vision/blob/main/torchvision/models/mobilenetv2.py"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1710.05941.pdf" TargetMode="External"/><Relationship Id="rId2" Type="http://schemas.openxmlformats.org/officeDocument/2006/relationships/hyperlink" Target="https://arxiv.org/pdf/1905.11946.pdf"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hyperlink" Target="https://ys0510.hatenablog.com/entry/cnn_backbone" TargetMode="External"/><Relationship Id="rId3" Type="http://schemas.openxmlformats.org/officeDocument/2006/relationships/hyperlink" Target="https://qiita.com/omiita/items/77dadd5a7b16a104df83" TargetMode="External"/><Relationship Id="rId7" Type="http://schemas.openxmlformats.org/officeDocument/2006/relationships/hyperlink" Target="https://ichi.pro/6-tsu-no-moderu-de-no-swish-kansu-no-jikken-265570078399001" TargetMode="External"/><Relationship Id="rId2" Type="http://schemas.openxmlformats.org/officeDocument/2006/relationships/hyperlink" Target="https://qiita.com/omiita/items/83643f78baabfa210ab1" TargetMode="External"/><Relationship Id="rId1" Type="http://schemas.openxmlformats.org/officeDocument/2006/relationships/slideLayout" Target="../slideLayouts/slideLayout2.xml"/><Relationship Id="rId6" Type="http://schemas.openxmlformats.org/officeDocument/2006/relationships/hyperlink" Target="https://www.youtube.com/channel/UCRTV5p4JsXV3YTdYpTJECRA" TargetMode="External"/><Relationship Id="rId5" Type="http://schemas.openxmlformats.org/officeDocument/2006/relationships/hyperlink" Target="https://kikaben.com/efficientnet/" TargetMode="External"/><Relationship Id="rId4" Type="http://schemas.openxmlformats.org/officeDocument/2006/relationships/hyperlink" Target="https://zenn.dev/kleamp1e/articles/202104-efficient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latin typeface="+mn-lt"/>
                <a:ea typeface="メイリオ" panose="020B0604030504040204" pitchFamily="50" charset="-128"/>
              </a:rPr>
              <a:t>CV</a:t>
            </a:r>
            <a:r>
              <a:rPr kumimoji="1" lang="ja-JP" altLang="en-US" dirty="0" smtClean="0">
                <a:latin typeface="+mn-lt"/>
                <a:ea typeface="メイリオ" panose="020B0604030504040204" pitchFamily="50" charset="-128"/>
              </a:rPr>
              <a:t>モデルの歴史</a:t>
            </a:r>
            <a:endParaRPr kumimoji="1" lang="ja-JP" altLang="en-US" dirty="0">
              <a:latin typeface="+mn-lt"/>
              <a:ea typeface="メイリオ" panose="020B0604030504040204" pitchFamily="50" charset="-128"/>
            </a:endParaRPr>
          </a:p>
        </p:txBody>
      </p:sp>
      <p:sp>
        <p:nvSpPr>
          <p:cNvPr id="3" name="サブタイトル 2"/>
          <p:cNvSpPr>
            <a:spLocks noGrp="1"/>
          </p:cNvSpPr>
          <p:nvPr>
            <p:ph type="subTitle" idx="1"/>
          </p:nvPr>
        </p:nvSpPr>
        <p:spPr/>
        <p:txBody>
          <a:bodyPr/>
          <a:lstStyle/>
          <a:p>
            <a:r>
              <a:rPr kumimoji="1" lang="ja-JP" altLang="en-US" dirty="0" smtClean="0">
                <a:ea typeface="メイリオ" panose="020B0604030504040204" pitchFamily="50" charset="-128"/>
              </a:rPr>
              <a:t>中村</a:t>
            </a:r>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341168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195762" y="2062162"/>
            <a:ext cx="3800475" cy="2733675"/>
          </a:xfrm>
          <a:prstGeom prst="rect">
            <a:avLst/>
          </a:prstGeom>
        </p:spPr>
      </p:pic>
      <p:sp>
        <p:nvSpPr>
          <p:cNvPr id="6" name="正方形/長方形 5"/>
          <p:cNvSpPr/>
          <p:nvPr/>
        </p:nvSpPr>
        <p:spPr>
          <a:xfrm>
            <a:off x="2073835" y="2623671"/>
            <a:ext cx="1278965" cy="245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aseline="-3000" dirty="0" smtClean="0">
                <a:solidFill>
                  <a:schemeClr val="tx1"/>
                </a:solidFill>
              </a:rPr>
              <a:t>1x1, </a:t>
            </a:r>
            <a:endParaRPr kumimoji="1" lang="ja-JP" altLang="en-US" baseline="-3000" dirty="0">
              <a:solidFill>
                <a:schemeClr val="tx1"/>
              </a:solidFill>
            </a:endParaRPr>
          </a:p>
        </p:txBody>
      </p:sp>
    </p:spTree>
    <p:extLst>
      <p:ext uri="{BB962C8B-B14F-4D97-AF65-F5344CB8AC3E}">
        <p14:creationId xmlns:p14="http://schemas.microsoft.com/office/powerpoint/2010/main" val="150401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25" y="117475"/>
            <a:ext cx="11887200" cy="409747"/>
          </a:xfrm>
        </p:spPr>
        <p:txBody>
          <a:bodyPr>
            <a:normAutofit fontScale="90000"/>
          </a:bodyPr>
          <a:lstStyle/>
          <a:p>
            <a:r>
              <a:rPr lang="ja-JP" altLang="en-US" sz="3200" dirty="0">
                <a:latin typeface="+mn-lt"/>
                <a:ea typeface="メイリオ" panose="020B0604030504040204" pitchFamily="50" charset="-128"/>
                <a:cs typeface="HackGen" panose="020B0509020203020207" pitchFamily="49" charset="-128"/>
              </a:rPr>
              <a:t>解説</a:t>
            </a:r>
            <a:r>
              <a:rPr lang="ja-JP" altLang="en-US" sz="3200" dirty="0" smtClean="0">
                <a:latin typeface="+mn-lt"/>
                <a:ea typeface="メイリオ" panose="020B0604030504040204" pitchFamily="50" charset="-128"/>
                <a:cs typeface="HackGen" panose="020B0509020203020207" pitchFamily="49" charset="-128"/>
              </a:rPr>
              <a:t>予定のモデル</a:t>
            </a:r>
            <a:endParaRPr kumimoji="1" lang="ja-JP" altLang="en-US" sz="3200" dirty="0">
              <a:latin typeface="+mn-lt"/>
              <a:ea typeface="メイリオ" panose="020B0604030504040204" pitchFamily="50" charset="-128"/>
              <a:cs typeface="HackGen" panose="020B0509020203020207" pitchFamily="49" charset="-128"/>
            </a:endParaRPr>
          </a:p>
        </p:txBody>
      </p:sp>
      <p:sp>
        <p:nvSpPr>
          <p:cNvPr id="3" name="コンテンツ プレースホルダー 2"/>
          <p:cNvSpPr>
            <a:spLocks noGrp="1"/>
          </p:cNvSpPr>
          <p:nvPr>
            <p:ph idx="1"/>
          </p:nvPr>
        </p:nvSpPr>
        <p:spPr>
          <a:xfrm>
            <a:off x="160455" y="568771"/>
            <a:ext cx="5548367" cy="6108253"/>
          </a:xfrm>
        </p:spPr>
        <p:txBody>
          <a:bodyPr>
            <a:normAutofit/>
          </a:bodyPr>
          <a:lstStyle/>
          <a:p>
            <a:r>
              <a:rPr lang="en-US" altLang="ja-JP" sz="2000" dirty="0" smtClean="0">
                <a:ea typeface="メイリオ" panose="020B0604030504040204" pitchFamily="50" charset="-128"/>
                <a:cs typeface="HackGen" panose="020B0509020203020207" pitchFamily="49" charset="-128"/>
              </a:rPr>
              <a:t>MobileNet@2017.04</a:t>
            </a:r>
          </a:p>
          <a:p>
            <a:r>
              <a:rPr lang="en-US" altLang="ja-JP" sz="2000" dirty="0" smtClean="0">
                <a:latin typeface="+mn-lt"/>
                <a:ea typeface="メイリオ" panose="020B0604030504040204" pitchFamily="50" charset="-128"/>
                <a:cs typeface="HackGen" panose="020B0509020203020207" pitchFamily="49" charset="-128"/>
              </a:rPr>
              <a:t>MobileNetV2@2018.01</a:t>
            </a:r>
          </a:p>
          <a:p>
            <a:r>
              <a:rPr lang="en-US" altLang="ja-JP" sz="2000" dirty="0" smtClean="0">
                <a:latin typeface="+mn-lt"/>
                <a:ea typeface="メイリオ" panose="020B0604030504040204" pitchFamily="50" charset="-128"/>
                <a:cs typeface="HackGen" panose="020B0509020203020207" pitchFamily="49" charset="-128"/>
              </a:rPr>
              <a:t>EffcientNet@2019.05</a:t>
            </a:r>
          </a:p>
          <a:p>
            <a:r>
              <a:rPr lang="en-US" altLang="ja-JP" sz="2000" dirty="0" smtClean="0">
                <a:ea typeface="メイリオ" panose="020B0604030504040204" pitchFamily="50" charset="-128"/>
                <a:cs typeface="HackGen" panose="020B0509020203020207" pitchFamily="49" charset="-128"/>
              </a:rPr>
              <a:t>Vision Transformer</a:t>
            </a:r>
          </a:p>
          <a:p>
            <a:r>
              <a:rPr lang="en-US" altLang="ja-JP" sz="2000" dirty="0" err="1" smtClean="0">
                <a:ea typeface="メイリオ" panose="020B0604030504040204" pitchFamily="50" charset="-128"/>
                <a:cs typeface="HackGen" panose="020B0509020203020207" pitchFamily="49" charset="-128"/>
              </a:rPr>
              <a:t>VGGNet</a:t>
            </a:r>
            <a:endParaRPr lang="en-US" altLang="ja-JP" sz="2000" dirty="0" smtClean="0">
              <a:ea typeface="メイリオ" panose="020B0604030504040204" pitchFamily="50" charset="-128"/>
              <a:cs typeface="HackGen" panose="020B0509020203020207" pitchFamily="49" charset="-128"/>
            </a:endParaRPr>
          </a:p>
          <a:p>
            <a:r>
              <a:rPr lang="en-US" altLang="ja-JP" sz="2000" dirty="0" err="1" smtClean="0">
                <a:ea typeface="メイリオ" panose="020B0604030504040204" pitchFamily="50" charset="-128"/>
                <a:cs typeface="HackGen" panose="020B0509020203020207" pitchFamily="49" charset="-128"/>
              </a:rPr>
              <a:t>ResNet</a:t>
            </a:r>
            <a:endParaRPr lang="en-US" altLang="ja-JP" sz="2000" dirty="0" smtClean="0">
              <a:ea typeface="メイリオ" panose="020B0604030504040204" pitchFamily="50" charset="-128"/>
              <a:cs typeface="HackGen" panose="020B0509020203020207" pitchFamily="49" charset="-128"/>
            </a:endParaRPr>
          </a:p>
          <a:p>
            <a:r>
              <a:rPr lang="en-US" altLang="ja-JP" sz="2000" dirty="0" err="1" smtClean="0">
                <a:ea typeface="メイリオ" panose="020B0604030504040204" pitchFamily="50" charset="-128"/>
                <a:cs typeface="HackGen" panose="020B0509020203020207" pitchFamily="49" charset="-128"/>
              </a:rPr>
              <a:t>AlexNet</a:t>
            </a:r>
            <a:endParaRPr lang="en-US" altLang="ja-JP" sz="2000" dirty="0" smtClean="0">
              <a:ea typeface="メイリオ" panose="020B0604030504040204" pitchFamily="50" charset="-128"/>
              <a:cs typeface="HackGen" panose="020B0509020203020207" pitchFamily="49" charset="-128"/>
            </a:endParaRPr>
          </a:p>
          <a:p>
            <a:r>
              <a:rPr lang="en-US" altLang="ja-JP" sz="2000" dirty="0" err="1" smtClean="0">
                <a:ea typeface="メイリオ" panose="020B0604030504040204" pitchFamily="50" charset="-128"/>
                <a:cs typeface="HackGen" panose="020B0509020203020207" pitchFamily="49" charset="-128"/>
              </a:rPr>
              <a:t>GoogLeNet</a:t>
            </a:r>
            <a:endParaRPr lang="en-US" altLang="ja-JP" sz="2000" dirty="0" smtClean="0">
              <a:ea typeface="メイリオ" panose="020B0604030504040204" pitchFamily="50" charset="-128"/>
              <a:cs typeface="HackGen" panose="020B0509020203020207" pitchFamily="49" charset="-128"/>
            </a:endParaRPr>
          </a:p>
          <a:p>
            <a:r>
              <a:rPr lang="en-US" altLang="ja-JP" sz="2000" dirty="0" err="1" smtClean="0">
                <a:ea typeface="メイリオ" panose="020B0604030504040204" pitchFamily="50" charset="-128"/>
                <a:cs typeface="HackGen" panose="020B0509020203020207" pitchFamily="49" charset="-128"/>
              </a:rPr>
              <a:t>SENet</a:t>
            </a:r>
            <a:endParaRPr lang="en-US" altLang="ja-JP" sz="2000" dirty="0" smtClean="0">
              <a:ea typeface="メイリオ" panose="020B0604030504040204" pitchFamily="50" charset="-128"/>
              <a:cs typeface="HackGen" panose="020B0509020203020207" pitchFamily="49" charset="-128"/>
            </a:endParaRPr>
          </a:p>
          <a:p>
            <a:r>
              <a:rPr lang="en-US" altLang="ja-JP" sz="2000" dirty="0" err="1" smtClean="0">
                <a:ea typeface="メイリオ" panose="020B0604030504040204" pitchFamily="50" charset="-128"/>
                <a:cs typeface="HackGen" panose="020B0509020203020207" pitchFamily="49" charset="-128"/>
              </a:rPr>
              <a:t>Xception</a:t>
            </a:r>
            <a:endParaRPr lang="en-US" altLang="ja-JP" sz="2000" dirty="0" smtClean="0">
              <a:ea typeface="メイリオ" panose="020B0604030504040204" pitchFamily="50" charset="-128"/>
              <a:cs typeface="HackGen" panose="020B0509020203020207" pitchFamily="49" charset="-128"/>
            </a:endParaRPr>
          </a:p>
          <a:p>
            <a:r>
              <a:rPr lang="en-US" altLang="ja-JP" sz="2000" dirty="0" smtClean="0">
                <a:ea typeface="メイリオ" panose="020B0604030504040204" pitchFamily="50" charset="-128"/>
                <a:cs typeface="HackGen" panose="020B0509020203020207" pitchFamily="49" charset="-128"/>
              </a:rPr>
              <a:t>MobileNetV3</a:t>
            </a:r>
          </a:p>
          <a:p>
            <a:r>
              <a:rPr lang="en-US" altLang="ja-JP" sz="2000" dirty="0">
                <a:ea typeface="メイリオ" panose="020B0604030504040204" pitchFamily="50" charset="-128"/>
                <a:cs typeface="HackGen" panose="020B0509020203020207" pitchFamily="49" charset="-128"/>
              </a:rPr>
              <a:t>Noisy </a:t>
            </a:r>
            <a:r>
              <a:rPr lang="en-US" altLang="ja-JP" sz="2000" dirty="0" smtClean="0">
                <a:ea typeface="メイリオ" panose="020B0604030504040204" pitchFamily="50" charset="-128"/>
                <a:cs typeface="HackGen" panose="020B0509020203020207" pitchFamily="49" charset="-128"/>
              </a:rPr>
              <a:t>Student</a:t>
            </a:r>
          </a:p>
          <a:p>
            <a:endParaRPr lang="en-US" altLang="ja-JP" sz="2000" dirty="0" smtClean="0">
              <a:ea typeface="メイリオ" panose="020B0604030504040204" pitchFamily="50" charset="-128"/>
              <a:cs typeface="HackGen" panose="020B0509020203020207" pitchFamily="49" charset="-128"/>
            </a:endParaRPr>
          </a:p>
        </p:txBody>
      </p:sp>
      <p:sp>
        <p:nvSpPr>
          <p:cNvPr id="4" name="コンテンツ プレースホルダー 2"/>
          <p:cNvSpPr txBox="1">
            <a:spLocks/>
          </p:cNvSpPr>
          <p:nvPr/>
        </p:nvSpPr>
        <p:spPr>
          <a:xfrm>
            <a:off x="5955774" y="568771"/>
            <a:ext cx="5548367" cy="61082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err="1" smtClean="0">
                <a:ea typeface="メイリオ" panose="020B0604030504040204" pitchFamily="50" charset="-128"/>
                <a:cs typeface="HackGen" panose="020B0509020203020207" pitchFamily="49" charset="-128"/>
              </a:rPr>
              <a:t>ConvNet</a:t>
            </a:r>
            <a:endParaRPr lang="en-US" altLang="ja-JP" sz="2000" dirty="0" smtClean="0">
              <a:ea typeface="メイリオ" panose="020B0604030504040204" pitchFamily="50" charset="-128"/>
              <a:cs typeface="HackGen" panose="020B0509020203020207" pitchFamily="49" charset="-128"/>
            </a:endParaRPr>
          </a:p>
          <a:p>
            <a:r>
              <a:rPr lang="en-US" altLang="ja-JP" sz="2000" dirty="0" err="1" smtClean="0">
                <a:ea typeface="メイリオ" panose="020B0604030504040204" pitchFamily="50" charset="-128"/>
                <a:cs typeface="HackGen" panose="020B0509020203020207" pitchFamily="49" charset="-128"/>
              </a:rPr>
              <a:t>DenseNet</a:t>
            </a:r>
            <a:endParaRPr lang="en-US" altLang="ja-JP" sz="2000" dirty="0" smtClean="0">
              <a:ea typeface="メイリオ" panose="020B0604030504040204" pitchFamily="50" charset="-128"/>
              <a:cs typeface="HackGen" panose="020B0509020203020207" pitchFamily="49" charset="-128"/>
            </a:endParaRPr>
          </a:p>
          <a:p>
            <a:r>
              <a:rPr lang="en-US" altLang="ja-JP" sz="2000" dirty="0" smtClean="0">
                <a:ea typeface="メイリオ" panose="020B0604030504040204" pitchFamily="50" charset="-128"/>
                <a:cs typeface="HackGen" panose="020B0509020203020207" pitchFamily="49" charset="-128"/>
              </a:rPr>
              <a:t>Inception</a:t>
            </a:r>
          </a:p>
          <a:p>
            <a:r>
              <a:rPr lang="en-US" altLang="ja-JP" sz="2000" dirty="0" err="1" smtClean="0">
                <a:ea typeface="メイリオ" panose="020B0604030504040204" pitchFamily="50" charset="-128"/>
                <a:cs typeface="HackGen" panose="020B0509020203020207" pitchFamily="49" charset="-128"/>
              </a:rPr>
              <a:t>Mnasnet</a:t>
            </a:r>
            <a:endParaRPr lang="en-US" altLang="ja-JP" sz="2000" dirty="0" smtClean="0">
              <a:ea typeface="メイリオ" panose="020B0604030504040204" pitchFamily="50" charset="-128"/>
              <a:cs typeface="HackGen" panose="020B0509020203020207" pitchFamily="49" charset="-128"/>
            </a:endParaRPr>
          </a:p>
          <a:p>
            <a:r>
              <a:rPr lang="en-US" altLang="ja-JP" sz="2000" dirty="0" err="1" smtClean="0">
                <a:ea typeface="メイリオ" panose="020B0604030504040204" pitchFamily="50" charset="-128"/>
                <a:cs typeface="HackGen" panose="020B0509020203020207" pitchFamily="49" charset="-128"/>
              </a:rPr>
              <a:t>RegNet</a:t>
            </a:r>
            <a:endParaRPr lang="en-US" altLang="ja-JP" sz="2000" dirty="0" smtClean="0">
              <a:ea typeface="メイリオ" panose="020B0604030504040204" pitchFamily="50" charset="-128"/>
              <a:cs typeface="HackGen" panose="020B0509020203020207" pitchFamily="49" charset="-128"/>
            </a:endParaRPr>
          </a:p>
          <a:p>
            <a:r>
              <a:rPr lang="en-US" altLang="ja-JP" sz="2000" dirty="0" err="1" smtClean="0">
                <a:ea typeface="メイリオ" panose="020B0604030504040204" pitchFamily="50" charset="-128"/>
                <a:cs typeface="HackGen" panose="020B0509020203020207" pitchFamily="49" charset="-128"/>
              </a:rPr>
              <a:t>ShuffleNet</a:t>
            </a:r>
            <a:endParaRPr lang="en-US" altLang="ja-JP" sz="2000" dirty="0" smtClean="0">
              <a:ea typeface="メイリオ" panose="020B0604030504040204" pitchFamily="50" charset="-128"/>
              <a:cs typeface="HackGen" panose="020B0509020203020207" pitchFamily="49" charset="-128"/>
            </a:endParaRPr>
          </a:p>
          <a:p>
            <a:r>
              <a:rPr lang="en-US" altLang="ja-JP" sz="2000" dirty="0" smtClean="0">
                <a:ea typeface="メイリオ" panose="020B0604030504040204" pitchFamily="50" charset="-128"/>
                <a:cs typeface="HackGen" panose="020B0509020203020207" pitchFamily="49" charset="-128"/>
              </a:rPr>
              <a:t>ShuffleNetV2</a:t>
            </a:r>
          </a:p>
          <a:p>
            <a:r>
              <a:rPr lang="en-US" altLang="ja-JP" sz="2000" dirty="0" err="1" smtClean="0">
                <a:ea typeface="メイリオ" panose="020B0604030504040204" pitchFamily="50" charset="-128"/>
                <a:cs typeface="HackGen" panose="020B0509020203020207" pitchFamily="49" charset="-128"/>
              </a:rPr>
              <a:t>SqueezeNet</a:t>
            </a:r>
            <a:endParaRPr lang="en-US" altLang="ja-JP" sz="2000" dirty="0" smtClean="0">
              <a:ea typeface="メイリオ" panose="020B0604030504040204" pitchFamily="50" charset="-128"/>
              <a:cs typeface="HackGen" panose="020B0509020203020207" pitchFamily="49" charset="-128"/>
            </a:endParaRPr>
          </a:p>
          <a:p>
            <a:r>
              <a:rPr lang="en-US" altLang="ja-JP" sz="2000" dirty="0" smtClean="0">
                <a:ea typeface="メイリオ" panose="020B0604030504040204" pitchFamily="50" charset="-128"/>
                <a:cs typeface="HackGen" panose="020B0509020203020207" pitchFamily="49" charset="-128"/>
              </a:rPr>
              <a:t>YOLO</a:t>
            </a:r>
          </a:p>
          <a:p>
            <a:r>
              <a:rPr lang="en-US" altLang="ja-JP" sz="2000" dirty="0" err="1" smtClean="0">
                <a:ea typeface="メイリオ" panose="020B0604030504040204" pitchFamily="50" charset="-128"/>
                <a:cs typeface="HackGen" panose="020B0509020203020207" pitchFamily="49" charset="-128"/>
              </a:rPr>
              <a:t>DeepLab</a:t>
            </a:r>
            <a:endParaRPr lang="en-US" altLang="ja-JP" sz="2000" dirty="0" smtClean="0">
              <a:ea typeface="メイリオ" panose="020B0604030504040204" pitchFamily="50" charset="-128"/>
              <a:cs typeface="HackGen" panose="020B0509020203020207" pitchFamily="49" charset="-128"/>
            </a:endParaRPr>
          </a:p>
          <a:p>
            <a:r>
              <a:rPr lang="en-US" altLang="ja-JP" sz="2000" dirty="0" smtClean="0">
                <a:ea typeface="メイリオ" panose="020B0604030504040204" pitchFamily="50" charset="-128"/>
                <a:cs typeface="HackGen" panose="020B0509020203020207" pitchFamily="49" charset="-128"/>
              </a:rPr>
              <a:t>FCN</a:t>
            </a:r>
          </a:p>
          <a:p>
            <a:r>
              <a:rPr lang="en-US" altLang="ja-JP" sz="2000" dirty="0" err="1" smtClean="0">
                <a:ea typeface="メイリオ" panose="020B0604030504040204" pitchFamily="50" charset="-128"/>
                <a:cs typeface="HackGen" panose="020B0509020203020207" pitchFamily="49" charset="-128"/>
              </a:rPr>
              <a:t>Lraspp</a:t>
            </a:r>
            <a:endParaRPr lang="en-US" altLang="ja-JP" sz="2000" dirty="0" smtClean="0">
              <a:ea typeface="メイリオ" panose="020B0604030504040204" pitchFamily="50" charset="-128"/>
              <a:cs typeface="HackGen" panose="020B0509020203020207" pitchFamily="49" charset="-128"/>
            </a:endParaRPr>
          </a:p>
          <a:p>
            <a:endParaRPr lang="en-US" altLang="ja-JP" sz="2000" dirty="0" smtClean="0">
              <a:ea typeface="メイリオ" panose="020B0604030504040204" pitchFamily="50" charset="-128"/>
              <a:cs typeface="HackGen" panose="020B0509020203020207" pitchFamily="49" charset="-128"/>
            </a:endParaRPr>
          </a:p>
        </p:txBody>
      </p:sp>
    </p:spTree>
    <p:extLst>
      <p:ext uri="{BB962C8B-B14F-4D97-AF65-F5344CB8AC3E}">
        <p14:creationId xmlns:p14="http://schemas.microsoft.com/office/powerpoint/2010/main" val="243392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25" y="117475"/>
            <a:ext cx="11887200" cy="409747"/>
          </a:xfrm>
        </p:spPr>
        <p:txBody>
          <a:bodyPr>
            <a:normAutofit fontScale="90000"/>
          </a:bodyPr>
          <a:lstStyle/>
          <a:p>
            <a:r>
              <a:rPr kumimoji="1" lang="en-US" altLang="ja-JP" sz="3200" dirty="0" err="1" smtClean="0">
                <a:latin typeface="+mn-lt"/>
                <a:ea typeface="メイリオ" panose="020B0604030504040204" pitchFamily="50" charset="-128"/>
                <a:cs typeface="HackGen" panose="020B0509020203020207" pitchFamily="49" charset="-128"/>
              </a:rPr>
              <a:t>MobileNets</a:t>
            </a:r>
            <a:r>
              <a:rPr kumimoji="1" lang="en-US" altLang="ja-JP" sz="3200" dirty="0" smtClean="0">
                <a:latin typeface="+mn-lt"/>
                <a:ea typeface="メイリオ" panose="020B0604030504040204" pitchFamily="50" charset="-128"/>
                <a:cs typeface="HackGen" panose="020B0509020203020207" pitchFamily="49" charset="-128"/>
              </a:rPr>
              <a:t>(v1)@2017.04</a:t>
            </a:r>
            <a:endParaRPr kumimoji="1" lang="ja-JP" altLang="en-US" sz="3200" dirty="0">
              <a:latin typeface="+mn-lt"/>
              <a:ea typeface="メイリオ" panose="020B0604030504040204" pitchFamily="50" charset="-128"/>
              <a:cs typeface="HackGen" panose="020B0509020203020207" pitchFamily="49" charset="-128"/>
            </a:endParaRPr>
          </a:p>
        </p:txBody>
      </p:sp>
      <p:sp>
        <p:nvSpPr>
          <p:cNvPr id="3" name="コンテンツ プレースホルダー 2"/>
          <p:cNvSpPr>
            <a:spLocks noGrp="1"/>
          </p:cNvSpPr>
          <p:nvPr>
            <p:ph idx="1"/>
          </p:nvPr>
        </p:nvSpPr>
        <p:spPr>
          <a:xfrm>
            <a:off x="160455" y="568772"/>
            <a:ext cx="11887200" cy="1240972"/>
          </a:xfrm>
        </p:spPr>
        <p:txBody>
          <a:bodyPr>
            <a:normAutofit/>
          </a:bodyPr>
          <a:lstStyle/>
          <a:p>
            <a:r>
              <a:rPr lang="en-US" altLang="ja-JP" sz="2000" dirty="0" err="1" smtClean="0">
                <a:ea typeface="メイリオ" panose="020B0604030504040204" pitchFamily="50" charset="-128"/>
                <a:cs typeface="HackGen" panose="020B0509020203020207" pitchFamily="49" charset="-128"/>
              </a:rPr>
              <a:t>MobileNets</a:t>
            </a:r>
            <a:r>
              <a:rPr lang="en-US" altLang="ja-JP" sz="2000" dirty="0">
                <a:ea typeface="メイリオ" panose="020B0604030504040204" pitchFamily="50" charset="-128"/>
                <a:cs typeface="HackGen" panose="020B0509020203020207" pitchFamily="49" charset="-128"/>
              </a:rPr>
              <a:t>: Efficient Convolutional Neural Networks for Mobile Vision </a:t>
            </a:r>
            <a:r>
              <a:rPr lang="en-US" altLang="ja-JP" sz="2000" dirty="0" smtClean="0">
                <a:ea typeface="メイリオ" panose="020B0604030504040204" pitchFamily="50" charset="-128"/>
                <a:cs typeface="HackGen" panose="020B0509020203020207" pitchFamily="49" charset="-128"/>
              </a:rPr>
              <a:t>Applications(Google Inc.)</a:t>
            </a:r>
          </a:p>
          <a:p>
            <a:pPr lvl="1"/>
            <a:r>
              <a:rPr lang="en-US" altLang="ja-JP" sz="1600" dirty="0" smtClean="0">
                <a:ea typeface="メイリオ" panose="020B0604030504040204" pitchFamily="50" charset="-128"/>
                <a:cs typeface="HackGen" panose="020B0509020203020207" pitchFamily="49" charset="-128"/>
                <a:hlinkClick r:id="rId2"/>
              </a:rPr>
              <a:t>https://arxiv.org/abs/1704.04861</a:t>
            </a:r>
            <a:endParaRPr lang="en-US" altLang="ja-JP" sz="1600" dirty="0" smtClean="0">
              <a:ea typeface="メイリオ" panose="020B0604030504040204" pitchFamily="50" charset="-128"/>
              <a:cs typeface="HackGen" panose="020B0509020203020207" pitchFamily="49" charset="-128"/>
            </a:endParaRPr>
          </a:p>
          <a:p>
            <a:r>
              <a:rPr lang="ja-JP" altLang="en-US" sz="2000" dirty="0" smtClean="0">
                <a:ea typeface="メイリオ" panose="020B0604030504040204" pitchFamily="50" charset="-128"/>
                <a:cs typeface="HackGen" panose="020B0509020203020207" pitchFamily="49" charset="-128"/>
              </a:rPr>
              <a:t>畳み込みを</a:t>
            </a:r>
            <a:r>
              <a:rPr lang="en-US" altLang="ja-JP" sz="2000" dirty="0" err="1" smtClean="0">
                <a:ea typeface="メイリオ" panose="020B0604030504040204" pitchFamily="50" charset="-128"/>
                <a:cs typeface="HackGen" panose="020B0509020203020207" pitchFamily="49" charset="-128"/>
              </a:rPr>
              <a:t>depthwise</a:t>
            </a:r>
            <a:r>
              <a:rPr lang="en-US" altLang="ja-JP" sz="2000" dirty="0" smtClean="0">
                <a:ea typeface="メイリオ" panose="020B0604030504040204" pitchFamily="50" charset="-128"/>
                <a:cs typeface="HackGen" panose="020B0509020203020207" pitchFamily="49" charset="-128"/>
              </a:rPr>
              <a:t>(</a:t>
            </a:r>
            <a:r>
              <a:rPr lang="en-US" altLang="ja-JP" sz="2000" dirty="0" err="1" smtClean="0">
                <a:ea typeface="メイリオ" panose="020B0604030504040204" pitchFamily="50" charset="-128"/>
                <a:cs typeface="HackGen" panose="020B0509020203020207" pitchFamily="49" charset="-128"/>
              </a:rPr>
              <a:t>dw</a:t>
            </a:r>
            <a:r>
              <a:rPr lang="en-US" altLang="ja-JP" sz="2000" dirty="0" smtClean="0">
                <a:ea typeface="メイリオ" panose="020B0604030504040204" pitchFamily="50" charset="-128"/>
                <a:cs typeface="HackGen" panose="020B0509020203020207" pitchFamily="49" charset="-128"/>
              </a:rPr>
              <a:t>)</a:t>
            </a:r>
            <a:r>
              <a:rPr lang="ja-JP" altLang="en-US" sz="2000" dirty="0" smtClean="0">
                <a:ea typeface="メイリオ" panose="020B0604030504040204" pitchFamily="50" charset="-128"/>
                <a:cs typeface="HackGen" panose="020B0509020203020207" pitchFamily="49" charset="-128"/>
              </a:rPr>
              <a:t>と</a:t>
            </a:r>
            <a:r>
              <a:rPr lang="en-US" altLang="ja-JP" sz="2000" dirty="0" smtClean="0">
                <a:ea typeface="メイリオ" panose="020B0604030504040204" pitchFamily="50" charset="-128"/>
                <a:cs typeface="HackGen" panose="020B0509020203020207" pitchFamily="49" charset="-128"/>
              </a:rPr>
              <a:t>pointwise(pw)</a:t>
            </a:r>
            <a:r>
              <a:rPr lang="ja-JP" altLang="en-US" sz="2000" dirty="0" smtClean="0">
                <a:ea typeface="メイリオ" panose="020B0604030504040204" pitchFamily="50" charset="-128"/>
                <a:cs typeface="HackGen" panose="020B0509020203020207" pitchFamily="49" charset="-128"/>
              </a:rPr>
              <a:t>に分割して効率的な畳み込みを実現</a:t>
            </a:r>
            <a:endParaRPr lang="en-US" altLang="ja-JP" sz="2000" dirty="0" smtClean="0">
              <a:ea typeface="メイリオ" panose="020B0604030504040204" pitchFamily="50" charset="-128"/>
              <a:cs typeface="HackGen" panose="020B0509020203020207" pitchFamily="49" charset="-128"/>
            </a:endParaRPr>
          </a:p>
        </p:txBody>
      </p:sp>
      <p:grpSp>
        <p:nvGrpSpPr>
          <p:cNvPr id="6" name="グループ化 5"/>
          <p:cNvGrpSpPr/>
          <p:nvPr/>
        </p:nvGrpSpPr>
        <p:grpSpPr>
          <a:xfrm>
            <a:off x="447472" y="2172511"/>
            <a:ext cx="11478639" cy="4617395"/>
            <a:chOff x="447472" y="2172511"/>
            <a:chExt cx="11478639" cy="4617395"/>
          </a:xfrm>
        </p:grpSpPr>
        <p:sp>
          <p:nvSpPr>
            <p:cNvPr id="70" name="テキスト ボックス 69"/>
            <p:cNvSpPr txBox="1"/>
            <p:nvPr/>
          </p:nvSpPr>
          <p:spPr>
            <a:xfrm>
              <a:off x="541154" y="2303442"/>
              <a:ext cx="4381969" cy="646331"/>
            </a:xfrm>
            <a:prstGeom prst="rect">
              <a:avLst/>
            </a:prstGeom>
            <a:noFill/>
          </p:spPr>
          <p:txBody>
            <a:bodyPr wrap="none" rtlCol="0">
              <a:spAutoFit/>
            </a:bodyPr>
            <a:lstStyle/>
            <a:p>
              <a:r>
                <a:rPr lang="ja-JP" altLang="en-US" dirty="0" smtClean="0">
                  <a:ea typeface="メイリオ" panose="020B0604030504040204" pitchFamily="50" charset="-128"/>
                  <a:cs typeface="HackGen" panose="020B0509020203020207" pitchFamily="49" charset="-128"/>
                </a:rPr>
                <a:t>通常の畳み込み</a:t>
              </a:r>
              <a:endParaRPr lang="en-US" altLang="ja-JP" dirty="0" smtClean="0">
                <a:ea typeface="メイリオ" panose="020B0604030504040204" pitchFamily="50" charset="-128"/>
                <a:cs typeface="HackGen" panose="020B0509020203020207" pitchFamily="49" charset="-128"/>
              </a:endParaRPr>
            </a:p>
            <a:p>
              <a:r>
                <a:rPr lang="en-US" altLang="ja-JP" dirty="0">
                  <a:ea typeface="メイリオ" panose="020B0604030504040204" pitchFamily="50" charset="-128"/>
                  <a:cs typeface="HackGen" panose="020B0509020203020207" pitchFamily="49" charset="-128"/>
                </a:rPr>
                <a:t>s</a:t>
              </a:r>
              <a:r>
                <a:rPr lang="en-US" altLang="ja-JP" dirty="0" smtClean="0">
                  <a:ea typeface="メイリオ" panose="020B0604030504040204" pitchFamily="50" charset="-128"/>
                  <a:cs typeface="HackGen" panose="020B0509020203020207" pitchFamily="49" charset="-128"/>
                </a:rPr>
                <a:t>hape = </a:t>
              </a:r>
              <a:r>
                <a:rPr lang="en-US" altLang="ja-JP" dirty="0" err="1" smtClean="0">
                  <a:ea typeface="メイリオ" panose="020B0604030504040204" pitchFamily="50" charset="-128"/>
                  <a:cs typeface="HackGen" panose="020B0509020203020207" pitchFamily="49" charset="-128"/>
                </a:rPr>
                <a:t>ksize</a:t>
              </a:r>
              <a:r>
                <a:rPr kumimoji="1" lang="en-US" altLang="ja-JP" dirty="0" smtClean="0">
                  <a:ea typeface="メイリオ" panose="020B0604030504040204" pitchFamily="50" charset="-128"/>
                  <a:cs typeface="HackGen" panose="020B0509020203020207" pitchFamily="49" charset="-128"/>
                </a:rPr>
                <a:t> x </a:t>
              </a:r>
              <a:r>
                <a:rPr kumimoji="1" lang="en-US" altLang="ja-JP" dirty="0" err="1" smtClean="0">
                  <a:ea typeface="メイリオ" panose="020B0604030504040204" pitchFamily="50" charset="-128"/>
                  <a:cs typeface="HackGen" panose="020B0509020203020207" pitchFamily="49" charset="-128"/>
                </a:rPr>
                <a:t>ksize</a:t>
              </a:r>
              <a:r>
                <a:rPr kumimoji="1" lang="en-US" altLang="ja-JP" dirty="0" smtClean="0">
                  <a:ea typeface="メイリオ" panose="020B0604030504040204" pitchFamily="50" charset="-128"/>
                  <a:cs typeface="HackGen" panose="020B0509020203020207" pitchFamily="49" charset="-128"/>
                </a:rPr>
                <a:t> x </a:t>
              </a:r>
              <a:r>
                <a:rPr kumimoji="1" lang="en-US" altLang="ja-JP" dirty="0" err="1" smtClean="0">
                  <a:ea typeface="メイリオ" panose="020B0604030504040204" pitchFamily="50" charset="-128"/>
                  <a:cs typeface="HackGen" panose="020B0509020203020207" pitchFamily="49" charset="-128"/>
                </a:rPr>
                <a:t>InputSize</a:t>
              </a:r>
              <a:r>
                <a:rPr kumimoji="1" lang="en-US" altLang="ja-JP" dirty="0" smtClean="0">
                  <a:ea typeface="メイリオ" panose="020B0604030504040204" pitchFamily="50" charset="-128"/>
                  <a:cs typeface="HackGen" panose="020B0509020203020207" pitchFamily="49" charset="-128"/>
                </a:rPr>
                <a:t> x </a:t>
              </a:r>
              <a:r>
                <a:rPr kumimoji="1" lang="en-US" altLang="ja-JP" dirty="0" err="1" smtClean="0">
                  <a:ea typeface="メイリオ" panose="020B0604030504040204" pitchFamily="50" charset="-128"/>
                  <a:cs typeface="HackGen" panose="020B0509020203020207" pitchFamily="49" charset="-128"/>
                </a:rPr>
                <a:t>OutputSize</a:t>
              </a:r>
              <a:endParaRPr kumimoji="1" lang="ja-JP" altLang="en-US" dirty="0">
                <a:ea typeface="メイリオ" panose="020B0604030504040204" pitchFamily="50" charset="-128"/>
                <a:cs typeface="HackGen" panose="020B0509020203020207" pitchFamily="49" charset="-128"/>
              </a:endParaRPr>
            </a:p>
          </p:txBody>
        </p:sp>
        <p:sp>
          <p:nvSpPr>
            <p:cNvPr id="116" name="テキスト ボックス 115"/>
            <p:cNvSpPr txBox="1"/>
            <p:nvPr/>
          </p:nvSpPr>
          <p:spPr>
            <a:xfrm>
              <a:off x="5894619" y="2287636"/>
              <a:ext cx="3373872" cy="923330"/>
            </a:xfrm>
            <a:prstGeom prst="rect">
              <a:avLst/>
            </a:prstGeom>
            <a:noFill/>
          </p:spPr>
          <p:txBody>
            <a:bodyPr wrap="none" rtlCol="0">
              <a:spAutoFit/>
            </a:bodyPr>
            <a:lstStyle/>
            <a:p>
              <a:r>
                <a:rPr lang="en-US" altLang="ja-JP" dirty="0" err="1" smtClean="0">
                  <a:ea typeface="メイリオ" panose="020B0604030504040204" pitchFamily="50" charset="-128"/>
                  <a:cs typeface="HackGen" panose="020B0509020203020207" pitchFamily="49" charset="-128"/>
                </a:rPr>
                <a:t>MobileNets</a:t>
              </a:r>
              <a:r>
                <a:rPr lang="en-US" altLang="ja-JP" dirty="0" smtClean="0">
                  <a:ea typeface="メイリオ" panose="020B0604030504040204" pitchFamily="50" charset="-128"/>
                  <a:cs typeface="HackGen" panose="020B0509020203020207" pitchFamily="49" charset="-128"/>
                </a:rPr>
                <a:t>(V1): </a:t>
              </a:r>
              <a:r>
                <a:rPr lang="en-US" altLang="ja-JP" dirty="0" err="1" smtClean="0">
                  <a:ea typeface="メイリオ" panose="020B0604030504040204" pitchFamily="50" charset="-128"/>
                  <a:cs typeface="HackGen" panose="020B0509020203020207" pitchFamily="49" charset="-128"/>
                </a:rPr>
                <a:t>dw+pw</a:t>
              </a:r>
              <a:endParaRPr lang="en-US" altLang="ja-JP" dirty="0" smtClean="0">
                <a:ea typeface="メイリオ" panose="020B0604030504040204" pitchFamily="50" charset="-128"/>
                <a:cs typeface="HackGen" panose="020B0509020203020207" pitchFamily="49" charset="-128"/>
              </a:endParaRPr>
            </a:p>
            <a:p>
              <a:r>
                <a:rPr lang="en-US" altLang="ja-JP" dirty="0">
                  <a:ea typeface="メイリオ" panose="020B0604030504040204" pitchFamily="50" charset="-128"/>
                  <a:cs typeface="HackGen" panose="020B0509020203020207" pitchFamily="49" charset="-128"/>
                </a:rPr>
                <a:t>s</a:t>
              </a:r>
              <a:r>
                <a:rPr lang="en-US" altLang="ja-JP" dirty="0" smtClean="0">
                  <a:ea typeface="メイリオ" panose="020B0604030504040204" pitchFamily="50" charset="-128"/>
                  <a:cs typeface="HackGen" panose="020B0509020203020207" pitchFamily="49" charset="-128"/>
                </a:rPr>
                <a:t>hape = </a:t>
              </a:r>
              <a:r>
                <a:rPr lang="en-US" altLang="ja-JP" dirty="0" err="1" smtClean="0">
                  <a:ea typeface="メイリオ" panose="020B0604030504040204" pitchFamily="50" charset="-128"/>
                  <a:cs typeface="HackGen" panose="020B0509020203020207" pitchFamily="49" charset="-128"/>
                </a:rPr>
                <a:t>ksize</a:t>
              </a:r>
              <a:r>
                <a:rPr kumimoji="1" lang="en-US" altLang="ja-JP" dirty="0" smtClean="0">
                  <a:ea typeface="メイリオ" panose="020B0604030504040204" pitchFamily="50" charset="-128"/>
                  <a:cs typeface="HackGen" panose="020B0509020203020207" pitchFamily="49" charset="-128"/>
                </a:rPr>
                <a:t> x </a:t>
              </a:r>
              <a:r>
                <a:rPr kumimoji="1" lang="en-US" altLang="ja-JP" dirty="0" err="1" smtClean="0">
                  <a:ea typeface="メイリオ" panose="020B0604030504040204" pitchFamily="50" charset="-128"/>
                  <a:cs typeface="HackGen" panose="020B0509020203020207" pitchFamily="49" charset="-128"/>
                </a:rPr>
                <a:t>ksize</a:t>
              </a:r>
              <a:r>
                <a:rPr kumimoji="1" lang="en-US" altLang="ja-JP" dirty="0" smtClean="0">
                  <a:ea typeface="メイリオ" panose="020B0604030504040204" pitchFamily="50" charset="-128"/>
                  <a:cs typeface="HackGen" panose="020B0509020203020207" pitchFamily="49" charset="-128"/>
                </a:rPr>
                <a:t> x </a:t>
              </a:r>
              <a:r>
                <a:rPr kumimoji="1" lang="en-US" altLang="ja-JP" dirty="0" err="1" smtClean="0">
                  <a:ea typeface="メイリオ" panose="020B0604030504040204" pitchFamily="50" charset="-128"/>
                  <a:cs typeface="HackGen" panose="020B0509020203020207" pitchFamily="49" charset="-128"/>
                </a:rPr>
                <a:t>InputSize</a:t>
              </a:r>
              <a:r>
                <a:rPr kumimoji="1" lang="en-US" altLang="ja-JP" dirty="0" smtClean="0">
                  <a:ea typeface="メイリオ" panose="020B0604030504040204" pitchFamily="50" charset="-128"/>
                  <a:cs typeface="HackGen" panose="020B0509020203020207" pitchFamily="49" charset="-128"/>
                </a:rPr>
                <a:t> </a:t>
              </a:r>
            </a:p>
            <a:p>
              <a:r>
                <a:rPr lang="en-US" altLang="ja-JP" dirty="0">
                  <a:ea typeface="メイリオ" panose="020B0604030504040204" pitchFamily="50" charset="-128"/>
                  <a:cs typeface="HackGen" panose="020B0509020203020207" pitchFamily="49" charset="-128"/>
                </a:rPr>
                <a:t>	</a:t>
              </a:r>
              <a:r>
                <a:rPr kumimoji="1" lang="en-US" altLang="ja-JP" dirty="0" smtClean="0">
                  <a:ea typeface="メイリオ" panose="020B0604030504040204" pitchFamily="50" charset="-128"/>
                  <a:cs typeface="HackGen" panose="020B0509020203020207" pitchFamily="49" charset="-128"/>
                </a:rPr>
                <a:t>+ </a:t>
              </a:r>
              <a:r>
                <a:rPr kumimoji="1" lang="en-US" altLang="ja-JP" dirty="0" err="1" smtClean="0">
                  <a:ea typeface="メイリオ" panose="020B0604030504040204" pitchFamily="50" charset="-128"/>
                  <a:cs typeface="HackGen" panose="020B0509020203020207" pitchFamily="49" charset="-128"/>
                </a:rPr>
                <a:t>InputSize</a:t>
              </a:r>
              <a:r>
                <a:rPr kumimoji="1" lang="en-US" altLang="ja-JP" dirty="0" smtClean="0">
                  <a:ea typeface="メイリオ" panose="020B0604030504040204" pitchFamily="50" charset="-128"/>
                  <a:cs typeface="HackGen" panose="020B0509020203020207" pitchFamily="49" charset="-128"/>
                </a:rPr>
                <a:t> x </a:t>
              </a:r>
              <a:r>
                <a:rPr kumimoji="1" lang="en-US" altLang="ja-JP" dirty="0" err="1" smtClean="0">
                  <a:ea typeface="メイリオ" panose="020B0604030504040204" pitchFamily="50" charset="-128"/>
                  <a:cs typeface="HackGen" panose="020B0509020203020207" pitchFamily="49" charset="-128"/>
                </a:rPr>
                <a:t>OutputSize</a:t>
              </a:r>
              <a:endParaRPr kumimoji="1" lang="ja-JP" altLang="en-US" dirty="0">
                <a:ea typeface="メイリオ" panose="020B0604030504040204" pitchFamily="50" charset="-128"/>
                <a:cs typeface="HackGen" panose="020B0509020203020207" pitchFamily="49" charset="-128"/>
              </a:endParaRPr>
            </a:p>
          </p:txBody>
        </p:sp>
        <p:grpSp>
          <p:nvGrpSpPr>
            <p:cNvPr id="268" name="グループ化 267"/>
            <p:cNvGrpSpPr/>
            <p:nvPr/>
          </p:nvGrpSpPr>
          <p:grpSpPr>
            <a:xfrm>
              <a:off x="1902981" y="3864762"/>
              <a:ext cx="410280" cy="1935866"/>
              <a:chOff x="1623581" y="3864762"/>
              <a:chExt cx="410280" cy="1935866"/>
            </a:xfrm>
          </p:grpSpPr>
          <p:sp>
            <p:nvSpPr>
              <p:cNvPr id="132" name="フローチャート: データ 131"/>
              <p:cNvSpPr/>
              <p:nvPr/>
            </p:nvSpPr>
            <p:spPr>
              <a:xfrm rot="5400000">
                <a:off x="1514139" y="3974205"/>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136" name="フローチャート: データ 135"/>
              <p:cNvSpPr/>
              <p:nvPr/>
            </p:nvSpPr>
            <p:spPr>
              <a:xfrm rot="5400000">
                <a:off x="1608706" y="3901072"/>
                <a:ext cx="124189" cy="75388"/>
              </a:xfrm>
              <a:prstGeom prst="flowChartInputOutpu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137" name="フローチャート: データ 136"/>
              <p:cNvSpPr/>
              <p:nvPr/>
            </p:nvSpPr>
            <p:spPr>
              <a:xfrm rot="5400000">
                <a:off x="1514139" y="4524372"/>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138" name="フローチャート: データ 137"/>
              <p:cNvSpPr/>
              <p:nvPr/>
            </p:nvSpPr>
            <p:spPr>
              <a:xfrm rot="5400000">
                <a:off x="1608706" y="4451239"/>
                <a:ext cx="124189" cy="75388"/>
              </a:xfrm>
              <a:prstGeom prst="flowChartInputOutpu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139" name="フローチャート: データ 138"/>
              <p:cNvSpPr/>
              <p:nvPr/>
            </p:nvSpPr>
            <p:spPr>
              <a:xfrm rot="5400000">
                <a:off x="1514138" y="5353050"/>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140" name="フローチャート: データ 139"/>
              <p:cNvSpPr/>
              <p:nvPr/>
            </p:nvSpPr>
            <p:spPr>
              <a:xfrm rot="5400000">
                <a:off x="1608705" y="5279917"/>
                <a:ext cx="124189" cy="75388"/>
              </a:xfrm>
              <a:prstGeom prst="flowChartInputOutpu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141" name="テキスト ボックス 140"/>
              <p:cNvSpPr txBox="1"/>
              <p:nvPr/>
            </p:nvSpPr>
            <p:spPr>
              <a:xfrm rot="5400000">
                <a:off x="1677513" y="4920037"/>
                <a:ext cx="343364" cy="369332"/>
              </a:xfrm>
              <a:prstGeom prst="rect">
                <a:avLst/>
              </a:prstGeom>
              <a:noFill/>
            </p:spPr>
            <p:txBody>
              <a:bodyPr wrap="none" rtlCol="0">
                <a:spAutoFit/>
              </a:bodyPr>
              <a:lstStyle/>
              <a:p>
                <a:r>
                  <a:rPr kumimoji="1" lang="en-US" altLang="ja-JP" dirty="0" smtClean="0">
                    <a:ea typeface="メイリオ" panose="020B0604030504040204" pitchFamily="50" charset="-128"/>
                    <a:cs typeface="HackGen" panose="020B0509020203020207" pitchFamily="49" charset="-128"/>
                  </a:rPr>
                  <a:t>…</a:t>
                </a:r>
                <a:endParaRPr kumimoji="1" lang="ja-JP" altLang="en-US" dirty="0">
                  <a:ea typeface="メイリオ" panose="020B0604030504040204" pitchFamily="50" charset="-128"/>
                  <a:cs typeface="HackGen" panose="020B0509020203020207" pitchFamily="49" charset="-128"/>
                </a:endParaRPr>
              </a:p>
            </p:txBody>
          </p:sp>
        </p:grpSp>
        <p:sp>
          <p:nvSpPr>
            <p:cNvPr id="203" name="左中かっこ 202"/>
            <p:cNvSpPr/>
            <p:nvPr/>
          </p:nvSpPr>
          <p:spPr>
            <a:xfrm>
              <a:off x="1593953" y="3864762"/>
              <a:ext cx="220430" cy="1935867"/>
            </a:xfrm>
            <a:prstGeom prst="leftBrace">
              <a:avLst>
                <a:gd name="adj1" fmla="val 157629"/>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04" name="テキスト ボックス 203"/>
            <p:cNvSpPr txBox="1"/>
            <p:nvPr/>
          </p:nvSpPr>
          <p:spPr>
            <a:xfrm>
              <a:off x="612105" y="4506372"/>
              <a:ext cx="1042273" cy="646331"/>
            </a:xfrm>
            <a:prstGeom prst="rect">
              <a:avLst/>
            </a:prstGeom>
            <a:noFill/>
          </p:spPr>
          <p:txBody>
            <a:bodyPr wrap="none" rtlCol="0">
              <a:spAutoFit/>
            </a:bodyPr>
            <a:lstStyle/>
            <a:p>
              <a:r>
                <a:rPr kumimoji="1" lang="en-US" altLang="ja-JP" dirty="0" smtClean="0">
                  <a:ea typeface="メイリオ" panose="020B0604030504040204" pitchFamily="50" charset="-128"/>
                  <a:cs typeface="HackGen" panose="020B0509020203020207" pitchFamily="49" charset="-128"/>
                </a:rPr>
                <a:t>Input</a:t>
              </a:r>
            </a:p>
            <a:p>
              <a:r>
                <a:rPr kumimoji="1" lang="en-US" altLang="ja-JP" dirty="0" smtClean="0">
                  <a:ea typeface="メイリオ" panose="020B0604030504040204" pitchFamily="50" charset="-128"/>
                  <a:cs typeface="HackGen" panose="020B0509020203020207" pitchFamily="49" charset="-128"/>
                </a:rPr>
                <a:t>Channels</a:t>
              </a:r>
              <a:endParaRPr kumimoji="1" lang="ja-JP" altLang="en-US" dirty="0">
                <a:ea typeface="メイリオ" panose="020B0604030504040204" pitchFamily="50" charset="-128"/>
                <a:cs typeface="HackGen" panose="020B0509020203020207" pitchFamily="49" charset="-128"/>
              </a:endParaRPr>
            </a:p>
          </p:txBody>
        </p:sp>
        <p:sp>
          <p:nvSpPr>
            <p:cNvPr id="205" name="左中かっこ 204"/>
            <p:cNvSpPr/>
            <p:nvPr/>
          </p:nvSpPr>
          <p:spPr>
            <a:xfrm rot="10800000">
              <a:off x="10537280" y="3617200"/>
              <a:ext cx="220430" cy="2527732"/>
            </a:xfrm>
            <a:prstGeom prst="leftBrace">
              <a:avLst>
                <a:gd name="adj1" fmla="val 10157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06" name="テキスト ボックス 205"/>
            <p:cNvSpPr txBox="1"/>
            <p:nvPr/>
          </p:nvSpPr>
          <p:spPr>
            <a:xfrm>
              <a:off x="10704479" y="4557900"/>
              <a:ext cx="1042273" cy="646331"/>
            </a:xfrm>
            <a:prstGeom prst="rect">
              <a:avLst/>
            </a:prstGeom>
            <a:noFill/>
          </p:spPr>
          <p:txBody>
            <a:bodyPr wrap="none" rtlCol="0">
              <a:spAutoFit/>
            </a:bodyPr>
            <a:lstStyle/>
            <a:p>
              <a:r>
                <a:rPr kumimoji="1" lang="en-US" altLang="ja-JP" dirty="0" smtClean="0">
                  <a:ea typeface="メイリオ" panose="020B0604030504040204" pitchFamily="50" charset="-128"/>
                  <a:cs typeface="HackGen" panose="020B0509020203020207" pitchFamily="49" charset="-128"/>
                </a:rPr>
                <a:t>Output</a:t>
              </a:r>
            </a:p>
            <a:p>
              <a:r>
                <a:rPr lang="en-US" altLang="ja-JP" dirty="0" smtClean="0">
                  <a:ea typeface="メイリオ" panose="020B0604030504040204" pitchFamily="50" charset="-128"/>
                  <a:cs typeface="HackGen" panose="020B0509020203020207" pitchFamily="49" charset="-128"/>
                </a:rPr>
                <a:t>Channels</a:t>
              </a:r>
              <a:endParaRPr kumimoji="1" lang="ja-JP" altLang="en-US" dirty="0">
                <a:ea typeface="メイリオ" panose="020B0604030504040204" pitchFamily="50" charset="-128"/>
                <a:cs typeface="HackGen" panose="020B0509020203020207" pitchFamily="49" charset="-128"/>
              </a:endParaRPr>
            </a:p>
          </p:txBody>
        </p:sp>
        <p:sp>
          <p:nvSpPr>
            <p:cNvPr id="207" name="正方形/長方形 206"/>
            <p:cNvSpPr/>
            <p:nvPr/>
          </p:nvSpPr>
          <p:spPr>
            <a:xfrm>
              <a:off x="1093158" y="6113696"/>
              <a:ext cx="510745" cy="5107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08" name="テキスト ボックス 207"/>
            <p:cNvSpPr txBox="1"/>
            <p:nvPr/>
          </p:nvSpPr>
          <p:spPr>
            <a:xfrm>
              <a:off x="1081918" y="5822028"/>
              <a:ext cx="533223" cy="307777"/>
            </a:xfrm>
            <a:prstGeom prst="rect">
              <a:avLst/>
            </a:prstGeom>
            <a:noFill/>
          </p:spPr>
          <p:txBody>
            <a:bodyPr wrap="none" rtlCol="0">
              <a:spAutoFit/>
            </a:bodyPr>
            <a:lstStyle/>
            <a:p>
              <a:r>
                <a:rPr kumimoji="1" lang="en-US" altLang="ja-JP" sz="1400" dirty="0" err="1" smtClean="0">
                  <a:ea typeface="メイリオ" panose="020B0604030504040204" pitchFamily="50" charset="-128"/>
                  <a:cs typeface="HackGen" panose="020B0509020203020207" pitchFamily="49" charset="-128"/>
                </a:rPr>
                <a:t>ksize</a:t>
              </a:r>
              <a:endParaRPr kumimoji="1" lang="ja-JP" altLang="en-US" sz="1400" dirty="0">
                <a:ea typeface="メイリオ" panose="020B0604030504040204" pitchFamily="50" charset="-128"/>
                <a:cs typeface="HackGen" panose="020B0509020203020207" pitchFamily="49" charset="-128"/>
              </a:endParaRPr>
            </a:p>
          </p:txBody>
        </p:sp>
        <p:sp>
          <p:nvSpPr>
            <p:cNvPr id="209" name="テキスト ボックス 208"/>
            <p:cNvSpPr txBox="1"/>
            <p:nvPr/>
          </p:nvSpPr>
          <p:spPr>
            <a:xfrm>
              <a:off x="620232" y="6215179"/>
              <a:ext cx="533223" cy="307777"/>
            </a:xfrm>
            <a:prstGeom prst="rect">
              <a:avLst/>
            </a:prstGeom>
            <a:noFill/>
          </p:spPr>
          <p:txBody>
            <a:bodyPr wrap="none" rtlCol="0">
              <a:spAutoFit/>
            </a:bodyPr>
            <a:lstStyle/>
            <a:p>
              <a:r>
                <a:rPr kumimoji="1" lang="en-US" altLang="ja-JP" sz="1400" dirty="0" err="1" smtClean="0">
                  <a:ea typeface="メイリオ" panose="020B0604030504040204" pitchFamily="50" charset="-128"/>
                  <a:cs typeface="HackGen" panose="020B0509020203020207" pitchFamily="49" charset="-128"/>
                </a:rPr>
                <a:t>ksize</a:t>
              </a:r>
              <a:endParaRPr kumimoji="1" lang="ja-JP" altLang="en-US" sz="1400" dirty="0">
                <a:ea typeface="メイリオ" panose="020B0604030504040204" pitchFamily="50" charset="-128"/>
                <a:cs typeface="HackGen" panose="020B0509020203020207" pitchFamily="49" charset="-128"/>
              </a:endParaRPr>
            </a:p>
          </p:txBody>
        </p:sp>
        <p:grpSp>
          <p:nvGrpSpPr>
            <p:cNvPr id="269" name="グループ化 268"/>
            <p:cNvGrpSpPr/>
            <p:nvPr/>
          </p:nvGrpSpPr>
          <p:grpSpPr>
            <a:xfrm>
              <a:off x="3390043" y="3585965"/>
              <a:ext cx="413997" cy="2527730"/>
              <a:chOff x="3110643" y="3585965"/>
              <a:chExt cx="413997" cy="2527730"/>
            </a:xfrm>
          </p:grpSpPr>
          <p:sp>
            <p:nvSpPr>
              <p:cNvPr id="142" name="フローチャート: データ 141"/>
              <p:cNvSpPr/>
              <p:nvPr/>
            </p:nvSpPr>
            <p:spPr>
              <a:xfrm rot="5400000">
                <a:off x="3005773" y="3695408"/>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144" name="フローチャート: データ 143"/>
              <p:cNvSpPr/>
              <p:nvPr/>
            </p:nvSpPr>
            <p:spPr>
              <a:xfrm rot="5400000">
                <a:off x="3005773" y="4245575"/>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146" name="フローチャート: データ 145"/>
              <p:cNvSpPr/>
              <p:nvPr/>
            </p:nvSpPr>
            <p:spPr>
              <a:xfrm rot="5400000">
                <a:off x="3001200" y="5666117"/>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148" name="テキスト ボックス 147"/>
              <p:cNvSpPr txBox="1"/>
              <p:nvPr/>
            </p:nvSpPr>
            <p:spPr>
              <a:xfrm rot="5400000">
                <a:off x="3168292" y="5218901"/>
                <a:ext cx="343364" cy="369332"/>
              </a:xfrm>
              <a:prstGeom prst="rect">
                <a:avLst/>
              </a:prstGeom>
              <a:noFill/>
            </p:spPr>
            <p:txBody>
              <a:bodyPr wrap="none" rtlCol="0">
                <a:spAutoFit/>
              </a:bodyPr>
              <a:lstStyle/>
              <a:p>
                <a:r>
                  <a:rPr kumimoji="1" lang="en-US" altLang="ja-JP" dirty="0" smtClean="0">
                    <a:ea typeface="メイリオ" panose="020B0604030504040204" pitchFamily="50" charset="-128"/>
                    <a:cs typeface="HackGen" panose="020B0509020203020207" pitchFamily="49" charset="-128"/>
                  </a:rPr>
                  <a:t>…</a:t>
                </a:r>
                <a:endParaRPr kumimoji="1" lang="ja-JP" altLang="en-US" dirty="0">
                  <a:ea typeface="メイリオ" panose="020B0604030504040204" pitchFamily="50" charset="-128"/>
                  <a:cs typeface="HackGen" panose="020B0509020203020207" pitchFamily="49" charset="-128"/>
                </a:endParaRPr>
              </a:p>
            </p:txBody>
          </p:sp>
          <p:sp>
            <p:nvSpPr>
              <p:cNvPr id="150" name="フローチャート: データ 149"/>
              <p:cNvSpPr/>
              <p:nvPr/>
            </p:nvSpPr>
            <p:spPr>
              <a:xfrm rot="5400000">
                <a:off x="3003795" y="4802882"/>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11" name="円/楕円 210"/>
              <p:cNvSpPr/>
              <p:nvPr/>
            </p:nvSpPr>
            <p:spPr>
              <a:xfrm>
                <a:off x="3137699" y="363601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26" name="円/楕円 225"/>
              <p:cNvSpPr/>
              <p:nvPr/>
            </p:nvSpPr>
            <p:spPr>
              <a:xfrm>
                <a:off x="3137699" y="4190376"/>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40" name="円/楕円 239"/>
              <p:cNvSpPr/>
              <p:nvPr/>
            </p:nvSpPr>
            <p:spPr>
              <a:xfrm>
                <a:off x="3134734" y="4743731"/>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54" name="円/楕円 253"/>
              <p:cNvSpPr/>
              <p:nvPr/>
            </p:nvSpPr>
            <p:spPr>
              <a:xfrm>
                <a:off x="3134063" y="5606030"/>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grpSp>
        <p:grpSp>
          <p:nvGrpSpPr>
            <p:cNvPr id="255" name="グループ化 254"/>
            <p:cNvGrpSpPr/>
            <p:nvPr/>
          </p:nvGrpSpPr>
          <p:grpSpPr>
            <a:xfrm>
              <a:off x="1945091" y="3657214"/>
              <a:ext cx="1495425" cy="1971675"/>
              <a:chOff x="1612106" y="3319463"/>
              <a:chExt cx="1495425" cy="1971675"/>
            </a:xfrm>
          </p:grpSpPr>
          <p:cxnSp>
            <p:nvCxnSpPr>
              <p:cNvPr id="256" name="直線コネクタ 255"/>
              <p:cNvCxnSpPr/>
              <p:nvPr/>
            </p:nvCxnSpPr>
            <p:spPr>
              <a:xfrm flipV="1">
                <a:off x="1614488" y="3319463"/>
                <a:ext cx="1490662" cy="27146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1616869" y="3593306"/>
                <a:ext cx="1490662" cy="27860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a:off x="1612106" y="3593306"/>
                <a:ext cx="1495425" cy="83581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V="1">
                <a:off x="1616869" y="3319463"/>
                <a:ext cx="1490662" cy="83105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1614488" y="3874294"/>
                <a:ext cx="1493043" cy="27860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a:off x="1616869" y="4152901"/>
                <a:ext cx="1488281" cy="27622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a:off x="1616869" y="3595688"/>
                <a:ext cx="1485900" cy="169545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a:off x="1614488" y="4152900"/>
                <a:ext cx="1488281" cy="113823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flipV="1">
                <a:off x="1616869" y="3321844"/>
                <a:ext cx="1488281" cy="165735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flipV="1">
                <a:off x="1614488" y="3876675"/>
                <a:ext cx="1490662" cy="110013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V="1">
                <a:off x="1612106" y="4429125"/>
                <a:ext cx="1493044" cy="55245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a:off x="1619250" y="4979194"/>
                <a:ext cx="1478756" cy="31194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70" name="グループ化 269"/>
            <p:cNvGrpSpPr/>
            <p:nvPr/>
          </p:nvGrpSpPr>
          <p:grpSpPr>
            <a:xfrm>
              <a:off x="7236981" y="3861604"/>
              <a:ext cx="410280" cy="1935866"/>
              <a:chOff x="1623581" y="3864762"/>
              <a:chExt cx="410280" cy="1935866"/>
            </a:xfrm>
          </p:grpSpPr>
          <p:sp>
            <p:nvSpPr>
              <p:cNvPr id="271" name="フローチャート: データ 270"/>
              <p:cNvSpPr/>
              <p:nvPr/>
            </p:nvSpPr>
            <p:spPr>
              <a:xfrm rot="5400000">
                <a:off x="1514139" y="3974205"/>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72" name="フローチャート: データ 271"/>
              <p:cNvSpPr/>
              <p:nvPr/>
            </p:nvSpPr>
            <p:spPr>
              <a:xfrm rot="5400000">
                <a:off x="1608706" y="3901072"/>
                <a:ext cx="124189" cy="75388"/>
              </a:xfrm>
              <a:prstGeom prst="flowChartInputOutpu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73" name="フローチャート: データ 272"/>
              <p:cNvSpPr/>
              <p:nvPr/>
            </p:nvSpPr>
            <p:spPr>
              <a:xfrm rot="5400000">
                <a:off x="1514139" y="4524372"/>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74" name="フローチャート: データ 273"/>
              <p:cNvSpPr/>
              <p:nvPr/>
            </p:nvSpPr>
            <p:spPr>
              <a:xfrm rot="5400000">
                <a:off x="1608706" y="4451239"/>
                <a:ext cx="124189" cy="75388"/>
              </a:xfrm>
              <a:prstGeom prst="flowChartInputOutpu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75" name="フローチャート: データ 274"/>
              <p:cNvSpPr/>
              <p:nvPr/>
            </p:nvSpPr>
            <p:spPr>
              <a:xfrm rot="5400000">
                <a:off x="1514138" y="5353050"/>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76" name="フローチャート: データ 275"/>
              <p:cNvSpPr/>
              <p:nvPr/>
            </p:nvSpPr>
            <p:spPr>
              <a:xfrm rot="5400000">
                <a:off x="1608705" y="5279917"/>
                <a:ext cx="124189" cy="75388"/>
              </a:xfrm>
              <a:prstGeom prst="flowChartInputOutpu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77" name="テキスト ボックス 276"/>
              <p:cNvSpPr txBox="1"/>
              <p:nvPr/>
            </p:nvSpPr>
            <p:spPr>
              <a:xfrm rot="5400000">
                <a:off x="1677513" y="4920037"/>
                <a:ext cx="343364" cy="369332"/>
              </a:xfrm>
              <a:prstGeom prst="rect">
                <a:avLst/>
              </a:prstGeom>
              <a:noFill/>
            </p:spPr>
            <p:txBody>
              <a:bodyPr wrap="none" rtlCol="0">
                <a:spAutoFit/>
              </a:bodyPr>
              <a:lstStyle/>
              <a:p>
                <a:r>
                  <a:rPr kumimoji="1" lang="en-US" altLang="ja-JP" dirty="0" smtClean="0">
                    <a:ea typeface="メイリオ" panose="020B0604030504040204" pitchFamily="50" charset="-128"/>
                    <a:cs typeface="HackGen" panose="020B0509020203020207" pitchFamily="49" charset="-128"/>
                  </a:rPr>
                  <a:t>…</a:t>
                </a:r>
                <a:endParaRPr kumimoji="1" lang="ja-JP" altLang="en-US" dirty="0">
                  <a:ea typeface="メイリオ" panose="020B0604030504040204" pitchFamily="50" charset="-128"/>
                  <a:cs typeface="HackGen" panose="020B0509020203020207" pitchFamily="49" charset="-128"/>
                </a:endParaRPr>
              </a:p>
            </p:txBody>
          </p:sp>
        </p:grpSp>
        <p:grpSp>
          <p:nvGrpSpPr>
            <p:cNvPr id="298" name="グループ化 297"/>
            <p:cNvGrpSpPr/>
            <p:nvPr/>
          </p:nvGrpSpPr>
          <p:grpSpPr>
            <a:xfrm>
              <a:off x="8600756" y="3855351"/>
              <a:ext cx="410280" cy="1935866"/>
              <a:chOff x="8087881" y="3881896"/>
              <a:chExt cx="410280" cy="1935866"/>
            </a:xfrm>
          </p:grpSpPr>
          <p:sp>
            <p:nvSpPr>
              <p:cNvPr id="279" name="フローチャート: データ 278"/>
              <p:cNvSpPr/>
              <p:nvPr/>
            </p:nvSpPr>
            <p:spPr>
              <a:xfrm rot="5400000">
                <a:off x="7978439" y="3991339"/>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81" name="フローチャート: データ 280"/>
              <p:cNvSpPr/>
              <p:nvPr/>
            </p:nvSpPr>
            <p:spPr>
              <a:xfrm rot="5400000">
                <a:off x="7978439" y="4541506"/>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83" name="フローチャート: データ 282"/>
              <p:cNvSpPr/>
              <p:nvPr/>
            </p:nvSpPr>
            <p:spPr>
              <a:xfrm rot="5400000">
                <a:off x="7978438" y="5370184"/>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85" name="テキスト ボックス 284"/>
              <p:cNvSpPr txBox="1"/>
              <p:nvPr/>
            </p:nvSpPr>
            <p:spPr>
              <a:xfrm rot="5400000">
                <a:off x="8141813" y="4937171"/>
                <a:ext cx="343364" cy="369332"/>
              </a:xfrm>
              <a:prstGeom prst="rect">
                <a:avLst/>
              </a:prstGeom>
              <a:noFill/>
            </p:spPr>
            <p:txBody>
              <a:bodyPr wrap="none" rtlCol="0">
                <a:spAutoFit/>
              </a:bodyPr>
              <a:lstStyle/>
              <a:p>
                <a:r>
                  <a:rPr kumimoji="1" lang="en-US" altLang="ja-JP" dirty="0" smtClean="0">
                    <a:ea typeface="メイリオ" panose="020B0604030504040204" pitchFamily="50" charset="-128"/>
                    <a:cs typeface="HackGen" panose="020B0509020203020207" pitchFamily="49" charset="-128"/>
                  </a:rPr>
                  <a:t>…</a:t>
                </a:r>
                <a:endParaRPr kumimoji="1" lang="ja-JP" altLang="en-US" dirty="0">
                  <a:ea typeface="メイリオ" panose="020B0604030504040204" pitchFamily="50" charset="-128"/>
                  <a:cs typeface="HackGen" panose="020B0509020203020207" pitchFamily="49" charset="-128"/>
                </a:endParaRPr>
              </a:p>
            </p:txBody>
          </p:sp>
          <p:sp>
            <p:nvSpPr>
              <p:cNvPr id="286" name="円/楕円 285"/>
              <p:cNvSpPr/>
              <p:nvPr/>
            </p:nvSpPr>
            <p:spPr>
              <a:xfrm>
                <a:off x="8110539" y="3928171"/>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88" name="円/楕円 287"/>
              <p:cNvSpPr/>
              <p:nvPr/>
            </p:nvSpPr>
            <p:spPr>
              <a:xfrm>
                <a:off x="8110539" y="4478240"/>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290" name="円/楕円 289"/>
              <p:cNvSpPr/>
              <p:nvPr/>
            </p:nvSpPr>
            <p:spPr>
              <a:xfrm>
                <a:off x="8110539" y="5309410"/>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grpSp>
        <p:grpSp>
          <p:nvGrpSpPr>
            <p:cNvPr id="302" name="グループ化 301"/>
            <p:cNvGrpSpPr/>
            <p:nvPr/>
          </p:nvGrpSpPr>
          <p:grpSpPr>
            <a:xfrm>
              <a:off x="7277929" y="3924300"/>
              <a:ext cx="1369184" cy="1389101"/>
              <a:chOff x="6769929" y="3924300"/>
              <a:chExt cx="1369184" cy="1389101"/>
            </a:xfrm>
          </p:grpSpPr>
          <p:cxnSp>
            <p:nvCxnSpPr>
              <p:cNvPr id="292" name="直線コネクタ 291"/>
              <p:cNvCxnSpPr/>
              <p:nvPr/>
            </p:nvCxnSpPr>
            <p:spPr>
              <a:xfrm flipV="1">
                <a:off x="6769929" y="3924300"/>
                <a:ext cx="1369184" cy="1046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0" name="直線コネクタ 299"/>
              <p:cNvCxnSpPr/>
              <p:nvPr/>
            </p:nvCxnSpPr>
            <p:spPr>
              <a:xfrm flipV="1">
                <a:off x="6769929" y="4476089"/>
                <a:ext cx="1369184" cy="1046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1" name="直線コネクタ 300"/>
              <p:cNvCxnSpPr/>
              <p:nvPr/>
            </p:nvCxnSpPr>
            <p:spPr>
              <a:xfrm flipV="1">
                <a:off x="6769929" y="5302935"/>
                <a:ext cx="1369184" cy="1046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16" name="グループ化 315"/>
            <p:cNvGrpSpPr/>
            <p:nvPr/>
          </p:nvGrpSpPr>
          <p:grpSpPr>
            <a:xfrm>
              <a:off x="10095643" y="3579615"/>
              <a:ext cx="413997" cy="2527730"/>
              <a:chOff x="3110643" y="3585965"/>
              <a:chExt cx="413997" cy="2527730"/>
            </a:xfrm>
          </p:grpSpPr>
          <p:sp>
            <p:nvSpPr>
              <p:cNvPr id="317" name="フローチャート: データ 316"/>
              <p:cNvSpPr/>
              <p:nvPr/>
            </p:nvSpPr>
            <p:spPr>
              <a:xfrm rot="5400000">
                <a:off x="3005773" y="3695408"/>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318" name="フローチャート: データ 317"/>
              <p:cNvSpPr/>
              <p:nvPr/>
            </p:nvSpPr>
            <p:spPr>
              <a:xfrm rot="5400000">
                <a:off x="3005773" y="4245575"/>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319" name="フローチャート: データ 318"/>
              <p:cNvSpPr/>
              <p:nvPr/>
            </p:nvSpPr>
            <p:spPr>
              <a:xfrm rot="5400000">
                <a:off x="3001200" y="5666117"/>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320" name="テキスト ボックス 319"/>
              <p:cNvSpPr txBox="1"/>
              <p:nvPr/>
            </p:nvSpPr>
            <p:spPr>
              <a:xfrm rot="5400000">
                <a:off x="3168292" y="5218901"/>
                <a:ext cx="343364" cy="369332"/>
              </a:xfrm>
              <a:prstGeom prst="rect">
                <a:avLst/>
              </a:prstGeom>
              <a:noFill/>
            </p:spPr>
            <p:txBody>
              <a:bodyPr wrap="none" rtlCol="0">
                <a:spAutoFit/>
              </a:bodyPr>
              <a:lstStyle/>
              <a:p>
                <a:r>
                  <a:rPr kumimoji="1" lang="en-US" altLang="ja-JP" dirty="0" smtClean="0">
                    <a:ea typeface="メイリオ" panose="020B0604030504040204" pitchFamily="50" charset="-128"/>
                    <a:cs typeface="HackGen" panose="020B0509020203020207" pitchFamily="49" charset="-128"/>
                  </a:rPr>
                  <a:t>…</a:t>
                </a:r>
                <a:endParaRPr kumimoji="1" lang="ja-JP" altLang="en-US" dirty="0">
                  <a:ea typeface="メイリオ" panose="020B0604030504040204" pitchFamily="50" charset="-128"/>
                  <a:cs typeface="HackGen" panose="020B0509020203020207" pitchFamily="49" charset="-128"/>
                </a:endParaRPr>
              </a:p>
            </p:txBody>
          </p:sp>
          <p:sp>
            <p:nvSpPr>
              <p:cNvPr id="321" name="フローチャート: データ 320"/>
              <p:cNvSpPr/>
              <p:nvPr/>
            </p:nvSpPr>
            <p:spPr>
              <a:xfrm rot="5400000">
                <a:off x="3003795" y="4802882"/>
                <a:ext cx="557021" cy="338136"/>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322" name="円/楕円 321"/>
              <p:cNvSpPr/>
              <p:nvPr/>
            </p:nvSpPr>
            <p:spPr>
              <a:xfrm>
                <a:off x="3137699" y="363601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323" name="円/楕円 322"/>
              <p:cNvSpPr/>
              <p:nvPr/>
            </p:nvSpPr>
            <p:spPr>
              <a:xfrm>
                <a:off x="3137699" y="4190376"/>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324" name="円/楕円 323"/>
              <p:cNvSpPr/>
              <p:nvPr/>
            </p:nvSpPr>
            <p:spPr>
              <a:xfrm>
                <a:off x="3134734" y="4743731"/>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325" name="円/楕円 324"/>
              <p:cNvSpPr/>
              <p:nvPr/>
            </p:nvSpPr>
            <p:spPr>
              <a:xfrm>
                <a:off x="3134063" y="5606030"/>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grpSp>
        <p:grpSp>
          <p:nvGrpSpPr>
            <p:cNvPr id="326" name="グループ化 325"/>
            <p:cNvGrpSpPr/>
            <p:nvPr/>
          </p:nvGrpSpPr>
          <p:grpSpPr>
            <a:xfrm>
              <a:off x="8644512" y="3648332"/>
              <a:ext cx="1495425" cy="1971675"/>
              <a:chOff x="1612106" y="3319463"/>
              <a:chExt cx="1495425" cy="1971675"/>
            </a:xfrm>
          </p:grpSpPr>
          <p:cxnSp>
            <p:nvCxnSpPr>
              <p:cNvPr id="327" name="直線コネクタ 326"/>
              <p:cNvCxnSpPr/>
              <p:nvPr/>
            </p:nvCxnSpPr>
            <p:spPr>
              <a:xfrm flipV="1">
                <a:off x="1614488" y="3319463"/>
                <a:ext cx="1490662" cy="27146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8" name="直線コネクタ 327"/>
              <p:cNvCxnSpPr/>
              <p:nvPr/>
            </p:nvCxnSpPr>
            <p:spPr>
              <a:xfrm>
                <a:off x="1616869" y="3593306"/>
                <a:ext cx="1490662" cy="27860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9" name="直線コネクタ 328"/>
              <p:cNvCxnSpPr/>
              <p:nvPr/>
            </p:nvCxnSpPr>
            <p:spPr>
              <a:xfrm>
                <a:off x="1612106" y="3593306"/>
                <a:ext cx="1495425" cy="83581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0" name="直線コネクタ 329"/>
              <p:cNvCxnSpPr/>
              <p:nvPr/>
            </p:nvCxnSpPr>
            <p:spPr>
              <a:xfrm flipV="1">
                <a:off x="1616869" y="3319463"/>
                <a:ext cx="1490662" cy="83105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1" name="直線コネクタ 330"/>
              <p:cNvCxnSpPr/>
              <p:nvPr/>
            </p:nvCxnSpPr>
            <p:spPr>
              <a:xfrm flipV="1">
                <a:off x="1614488" y="3874294"/>
                <a:ext cx="1493043" cy="27860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2" name="直線コネクタ 331"/>
              <p:cNvCxnSpPr/>
              <p:nvPr/>
            </p:nvCxnSpPr>
            <p:spPr>
              <a:xfrm>
                <a:off x="1616869" y="4152901"/>
                <a:ext cx="1488281" cy="27622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3" name="直線コネクタ 332"/>
              <p:cNvCxnSpPr/>
              <p:nvPr/>
            </p:nvCxnSpPr>
            <p:spPr>
              <a:xfrm>
                <a:off x="1616869" y="3595688"/>
                <a:ext cx="1485900" cy="169545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4" name="直線コネクタ 333"/>
              <p:cNvCxnSpPr/>
              <p:nvPr/>
            </p:nvCxnSpPr>
            <p:spPr>
              <a:xfrm>
                <a:off x="1614488" y="4152900"/>
                <a:ext cx="1488281" cy="113823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5" name="直線コネクタ 334"/>
              <p:cNvCxnSpPr/>
              <p:nvPr/>
            </p:nvCxnSpPr>
            <p:spPr>
              <a:xfrm flipV="1">
                <a:off x="1616869" y="3321844"/>
                <a:ext cx="1488281" cy="165735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6" name="直線コネクタ 335"/>
              <p:cNvCxnSpPr/>
              <p:nvPr/>
            </p:nvCxnSpPr>
            <p:spPr>
              <a:xfrm flipV="1">
                <a:off x="1614488" y="3876675"/>
                <a:ext cx="1490662" cy="110013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7" name="直線コネクタ 336"/>
              <p:cNvCxnSpPr/>
              <p:nvPr/>
            </p:nvCxnSpPr>
            <p:spPr>
              <a:xfrm flipV="1">
                <a:off x="1612106" y="4429125"/>
                <a:ext cx="1493044" cy="55245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8" name="直線コネクタ 337"/>
              <p:cNvCxnSpPr/>
              <p:nvPr/>
            </p:nvCxnSpPr>
            <p:spPr>
              <a:xfrm>
                <a:off x="1619250" y="4979194"/>
                <a:ext cx="1478756" cy="31194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39" name="左中かっこ 338"/>
            <p:cNvSpPr/>
            <p:nvPr/>
          </p:nvSpPr>
          <p:spPr>
            <a:xfrm>
              <a:off x="6915949" y="3855351"/>
              <a:ext cx="220430" cy="1935867"/>
            </a:xfrm>
            <a:prstGeom prst="leftBrace">
              <a:avLst>
                <a:gd name="adj1" fmla="val 157629"/>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340" name="テキスト ボックス 339"/>
            <p:cNvSpPr txBox="1"/>
            <p:nvPr/>
          </p:nvSpPr>
          <p:spPr>
            <a:xfrm>
              <a:off x="5934101" y="4496961"/>
              <a:ext cx="1042273" cy="646331"/>
            </a:xfrm>
            <a:prstGeom prst="rect">
              <a:avLst/>
            </a:prstGeom>
            <a:noFill/>
          </p:spPr>
          <p:txBody>
            <a:bodyPr wrap="none" rtlCol="0">
              <a:spAutoFit/>
            </a:bodyPr>
            <a:lstStyle/>
            <a:p>
              <a:r>
                <a:rPr kumimoji="1" lang="en-US" altLang="ja-JP" dirty="0" smtClean="0">
                  <a:ea typeface="メイリオ" panose="020B0604030504040204" pitchFamily="50" charset="-128"/>
                  <a:cs typeface="HackGen" panose="020B0509020203020207" pitchFamily="49" charset="-128"/>
                </a:rPr>
                <a:t>Input</a:t>
              </a:r>
            </a:p>
            <a:p>
              <a:r>
                <a:rPr kumimoji="1" lang="en-US" altLang="ja-JP" dirty="0" smtClean="0">
                  <a:ea typeface="メイリオ" panose="020B0604030504040204" pitchFamily="50" charset="-128"/>
                  <a:cs typeface="HackGen" panose="020B0509020203020207" pitchFamily="49" charset="-128"/>
                </a:rPr>
                <a:t>Channels</a:t>
              </a:r>
              <a:endParaRPr kumimoji="1" lang="ja-JP" altLang="en-US" dirty="0">
                <a:ea typeface="メイリオ" panose="020B0604030504040204" pitchFamily="50" charset="-128"/>
                <a:cs typeface="HackGen" panose="020B0509020203020207" pitchFamily="49" charset="-128"/>
              </a:endParaRPr>
            </a:p>
          </p:txBody>
        </p:sp>
        <p:sp>
          <p:nvSpPr>
            <p:cNvPr id="341" name="左中かっこ 340"/>
            <p:cNvSpPr/>
            <p:nvPr/>
          </p:nvSpPr>
          <p:spPr>
            <a:xfrm rot="10800000">
              <a:off x="3932168" y="3583317"/>
              <a:ext cx="220430" cy="2527732"/>
            </a:xfrm>
            <a:prstGeom prst="leftBrace">
              <a:avLst>
                <a:gd name="adj1" fmla="val 10157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ea typeface="メイリオ" panose="020B0604030504040204" pitchFamily="50" charset="-128"/>
                <a:cs typeface="HackGen" panose="020B0509020203020207" pitchFamily="49" charset="-128"/>
              </a:endParaRPr>
            </a:p>
          </p:txBody>
        </p:sp>
        <p:sp>
          <p:nvSpPr>
            <p:cNvPr id="342" name="テキスト ボックス 341"/>
            <p:cNvSpPr txBox="1"/>
            <p:nvPr/>
          </p:nvSpPr>
          <p:spPr>
            <a:xfrm>
              <a:off x="4099367" y="4524017"/>
              <a:ext cx="1042273" cy="646331"/>
            </a:xfrm>
            <a:prstGeom prst="rect">
              <a:avLst/>
            </a:prstGeom>
            <a:noFill/>
          </p:spPr>
          <p:txBody>
            <a:bodyPr wrap="none" rtlCol="0">
              <a:spAutoFit/>
            </a:bodyPr>
            <a:lstStyle/>
            <a:p>
              <a:r>
                <a:rPr kumimoji="1" lang="en-US" altLang="ja-JP" dirty="0" smtClean="0">
                  <a:ea typeface="メイリオ" panose="020B0604030504040204" pitchFamily="50" charset="-128"/>
                  <a:cs typeface="HackGen" panose="020B0509020203020207" pitchFamily="49" charset="-128"/>
                </a:rPr>
                <a:t>Output</a:t>
              </a:r>
            </a:p>
            <a:p>
              <a:r>
                <a:rPr lang="en-US" altLang="ja-JP" dirty="0" smtClean="0">
                  <a:ea typeface="メイリオ" panose="020B0604030504040204" pitchFamily="50" charset="-128"/>
                  <a:cs typeface="HackGen" panose="020B0509020203020207" pitchFamily="49" charset="-128"/>
                </a:rPr>
                <a:t>Channels</a:t>
              </a:r>
              <a:endParaRPr kumimoji="1" lang="ja-JP" altLang="en-US" dirty="0">
                <a:ea typeface="メイリオ" panose="020B0604030504040204" pitchFamily="50" charset="-128"/>
                <a:cs typeface="HackGen" panose="020B0509020203020207" pitchFamily="49" charset="-128"/>
              </a:endParaRPr>
            </a:p>
          </p:txBody>
        </p:sp>
        <p:sp>
          <p:nvSpPr>
            <p:cNvPr id="343" name="テキスト ボックス 342"/>
            <p:cNvSpPr txBox="1"/>
            <p:nvPr/>
          </p:nvSpPr>
          <p:spPr>
            <a:xfrm>
              <a:off x="7621828" y="4565720"/>
              <a:ext cx="883575" cy="430887"/>
            </a:xfrm>
            <a:prstGeom prst="rect">
              <a:avLst/>
            </a:prstGeom>
            <a:noFill/>
          </p:spPr>
          <p:txBody>
            <a:bodyPr wrap="none" rtlCol="0">
              <a:spAutoFit/>
            </a:bodyPr>
            <a:lstStyle/>
            <a:p>
              <a:pPr algn="ctr"/>
              <a:r>
                <a:rPr kumimoji="1" lang="en-US" altLang="ja-JP" sz="1100" b="1" dirty="0" err="1" smtClean="0">
                  <a:ea typeface="メイリオ" panose="020B0604030504040204" pitchFamily="50" charset="-128"/>
                  <a:cs typeface="HackGen" panose="020B0509020203020207" pitchFamily="49" charset="-128"/>
                </a:rPr>
                <a:t>dw</a:t>
              </a:r>
              <a:endParaRPr kumimoji="1" lang="en-US" altLang="ja-JP" sz="1100" b="1" dirty="0" smtClean="0">
                <a:ea typeface="メイリオ" panose="020B0604030504040204" pitchFamily="50" charset="-128"/>
                <a:cs typeface="HackGen" panose="020B0509020203020207" pitchFamily="49" charset="-128"/>
              </a:endParaRPr>
            </a:p>
            <a:p>
              <a:pPr algn="ctr"/>
              <a:r>
                <a:rPr lang="en-US" altLang="ja-JP" sz="1100" b="1" dirty="0" smtClean="0">
                  <a:ea typeface="メイリオ" panose="020B0604030504040204" pitchFamily="50" charset="-128"/>
                  <a:cs typeface="HackGen" panose="020B0509020203020207" pitchFamily="49" charset="-128"/>
                </a:rPr>
                <a:t>convolution</a:t>
              </a:r>
              <a:endParaRPr kumimoji="1" lang="ja-JP" altLang="en-US" sz="1100" b="1" dirty="0">
                <a:ea typeface="メイリオ" panose="020B0604030504040204" pitchFamily="50" charset="-128"/>
                <a:cs typeface="HackGen" panose="020B0509020203020207" pitchFamily="49" charset="-128"/>
              </a:endParaRPr>
            </a:p>
          </p:txBody>
        </p:sp>
        <p:sp>
          <p:nvSpPr>
            <p:cNvPr id="344" name="テキスト ボックス 343"/>
            <p:cNvSpPr txBox="1"/>
            <p:nvPr/>
          </p:nvSpPr>
          <p:spPr>
            <a:xfrm>
              <a:off x="9059690" y="4502134"/>
              <a:ext cx="883575" cy="430887"/>
            </a:xfrm>
            <a:prstGeom prst="rect">
              <a:avLst/>
            </a:prstGeom>
            <a:noFill/>
          </p:spPr>
          <p:txBody>
            <a:bodyPr wrap="none" rtlCol="0">
              <a:spAutoFit/>
            </a:bodyPr>
            <a:lstStyle/>
            <a:p>
              <a:pPr algn="ctr"/>
              <a:r>
                <a:rPr kumimoji="1" lang="en-US" altLang="ja-JP" sz="1100" b="1" dirty="0" smtClean="0">
                  <a:ea typeface="メイリオ" panose="020B0604030504040204" pitchFamily="50" charset="-128"/>
                  <a:cs typeface="HackGen" panose="020B0509020203020207" pitchFamily="49" charset="-128"/>
                </a:rPr>
                <a:t>pw</a:t>
              </a:r>
            </a:p>
            <a:p>
              <a:pPr algn="ctr"/>
              <a:r>
                <a:rPr kumimoji="1" lang="en-US" altLang="ja-JP" sz="1100" b="1" dirty="0" smtClean="0">
                  <a:ea typeface="メイリオ" panose="020B0604030504040204" pitchFamily="50" charset="-128"/>
                  <a:cs typeface="HackGen" panose="020B0509020203020207" pitchFamily="49" charset="-128"/>
                </a:rPr>
                <a:t>convolution</a:t>
              </a:r>
              <a:endParaRPr kumimoji="1" lang="ja-JP" altLang="en-US" sz="1100" b="1" dirty="0">
                <a:ea typeface="メイリオ" panose="020B0604030504040204" pitchFamily="50" charset="-128"/>
                <a:cs typeface="HackGen" panose="020B0509020203020207" pitchFamily="49" charset="-128"/>
              </a:endParaRPr>
            </a:p>
          </p:txBody>
        </p:sp>
        <p:sp>
          <p:nvSpPr>
            <p:cNvPr id="5" name="正方形/長方形 4"/>
            <p:cNvSpPr/>
            <p:nvPr/>
          </p:nvSpPr>
          <p:spPr>
            <a:xfrm>
              <a:off x="447472" y="2172511"/>
              <a:ext cx="11478639" cy="4617395"/>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54493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25" y="933451"/>
            <a:ext cx="6535437" cy="1240972"/>
          </a:xfrm>
        </p:spPr>
        <p:txBody>
          <a:bodyPr>
            <a:normAutofit/>
          </a:bodyPr>
          <a:lstStyle/>
          <a:p>
            <a:r>
              <a:rPr lang="ja-JP" altLang="en-US" sz="2000" dirty="0" smtClean="0">
                <a:ea typeface="メイリオ" panose="020B0604030504040204" pitchFamily="50" charset="-128"/>
              </a:rPr>
              <a:t>他の切り口の図解</a:t>
            </a:r>
            <a:endParaRPr lang="en-US" altLang="ja-JP" sz="2000" dirty="0" smtClean="0">
              <a:ea typeface="メイリオ" panose="020B0604030504040204" pitchFamily="50" charset="-128"/>
            </a:endParaRPr>
          </a:p>
        </p:txBody>
      </p:sp>
      <p:pic>
        <p:nvPicPr>
          <p:cNvPr id="1026" name="Picture 2" descr="https://www.mdpi.com/sensors/sensors-21-00832/article_deploy/html/images/sensors-21-00832-g0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7037" y="1438607"/>
            <a:ext cx="6373892" cy="446203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69" name="コンテンツ プレースホルダー 2"/>
          <p:cNvSpPr txBox="1">
            <a:spLocks/>
          </p:cNvSpPr>
          <p:nvPr/>
        </p:nvSpPr>
        <p:spPr>
          <a:xfrm>
            <a:off x="6982474" y="933451"/>
            <a:ext cx="4875894" cy="1240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smtClean="0">
                <a:ea typeface="メイリオ" panose="020B0604030504040204" pitchFamily="50" charset="-128"/>
              </a:rPr>
              <a:t>公式のブロック図</a:t>
            </a:r>
            <a:endParaRPr lang="en-US" altLang="ja-JP" sz="2000" dirty="0" smtClean="0">
              <a:ea typeface="メイリオ" panose="020B0604030504040204" pitchFamily="50" charset="-128"/>
            </a:endParaRPr>
          </a:p>
          <a:p>
            <a:pPr lvl="1"/>
            <a:r>
              <a:rPr lang="ja-JP" altLang="en-US" sz="2000" dirty="0" smtClean="0">
                <a:ea typeface="メイリオ" panose="020B0604030504040204" pitchFamily="50" charset="-128"/>
              </a:rPr>
              <a:t>以下をスタックすることで</a:t>
            </a:r>
            <a:endParaRPr lang="en-US" altLang="ja-JP" sz="2000" dirty="0" smtClean="0">
              <a:ea typeface="メイリオ" panose="020B0604030504040204" pitchFamily="50" charset="-128"/>
            </a:endParaRPr>
          </a:p>
          <a:p>
            <a:pPr marL="457200" lvl="1" indent="0">
              <a:buNone/>
            </a:pPr>
            <a:r>
              <a:rPr lang="ja-JP" altLang="en-US" sz="2000" dirty="0" smtClean="0">
                <a:ea typeface="メイリオ" panose="020B0604030504040204" pitchFamily="50" charset="-128"/>
              </a:rPr>
              <a:t>　最終的なモデルを構成する。</a:t>
            </a:r>
            <a:endParaRPr lang="en-US" altLang="ja-JP" sz="2000" dirty="0">
              <a:ea typeface="メイリオ" panose="020B0604030504040204" pitchFamily="50" charset="-128"/>
            </a:endParaRPr>
          </a:p>
        </p:txBody>
      </p:sp>
      <p:pic>
        <p:nvPicPr>
          <p:cNvPr id="5" name="図 4"/>
          <p:cNvPicPr>
            <a:picLocks noChangeAspect="1"/>
          </p:cNvPicPr>
          <p:nvPr/>
        </p:nvPicPr>
        <p:blipFill>
          <a:blip r:embed="rId3"/>
          <a:stretch>
            <a:fillRect/>
          </a:stretch>
        </p:blipFill>
        <p:spPr>
          <a:xfrm>
            <a:off x="7486583" y="2174423"/>
            <a:ext cx="4289406" cy="2736121"/>
          </a:xfrm>
          <a:prstGeom prst="rect">
            <a:avLst/>
          </a:prstGeom>
          <a:ln>
            <a:solidFill>
              <a:schemeClr val="bg1">
                <a:lumMod val="75000"/>
              </a:schemeClr>
            </a:solidFill>
          </a:ln>
        </p:spPr>
      </p:pic>
      <p:sp>
        <p:nvSpPr>
          <p:cNvPr id="72" name="タイトル 1"/>
          <p:cNvSpPr>
            <a:spLocks noGrp="1"/>
          </p:cNvSpPr>
          <p:nvPr>
            <p:ph type="title"/>
          </p:nvPr>
        </p:nvSpPr>
        <p:spPr>
          <a:xfrm>
            <a:off x="161925" y="117475"/>
            <a:ext cx="11887200" cy="409747"/>
          </a:xfrm>
        </p:spPr>
        <p:txBody>
          <a:bodyPr>
            <a:normAutofit fontScale="90000"/>
          </a:bodyPr>
          <a:lstStyle/>
          <a:p>
            <a:r>
              <a:rPr kumimoji="1" lang="en-US" altLang="ja-JP" sz="3200" dirty="0" err="1" smtClean="0">
                <a:latin typeface="+mn-lt"/>
                <a:ea typeface="メイリオ" panose="020B0604030504040204" pitchFamily="50" charset="-128"/>
                <a:cs typeface="HackGen" panose="020B0509020203020207" pitchFamily="49" charset="-128"/>
              </a:rPr>
              <a:t>MobileNets</a:t>
            </a:r>
            <a:r>
              <a:rPr kumimoji="1" lang="en-US" altLang="ja-JP" sz="3200" dirty="0" smtClean="0">
                <a:latin typeface="+mn-lt"/>
                <a:ea typeface="メイリオ" panose="020B0604030504040204" pitchFamily="50" charset="-128"/>
                <a:cs typeface="HackGen" panose="020B0509020203020207" pitchFamily="49" charset="-128"/>
              </a:rPr>
              <a:t>(v1)@2017.04</a:t>
            </a:r>
            <a:endParaRPr kumimoji="1" lang="ja-JP" altLang="en-US" sz="3200" dirty="0">
              <a:latin typeface="+mn-lt"/>
              <a:ea typeface="メイリオ" panose="020B0604030504040204" pitchFamily="50" charset="-128"/>
              <a:cs typeface="HackGen" panose="020B0509020203020207" pitchFamily="49" charset="-128"/>
            </a:endParaRPr>
          </a:p>
        </p:txBody>
      </p:sp>
    </p:spTree>
    <p:extLst>
      <p:ext uri="{BB962C8B-B14F-4D97-AF65-F5344CB8AC3E}">
        <p14:creationId xmlns:p14="http://schemas.microsoft.com/office/powerpoint/2010/main" val="3098398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25" y="933451"/>
            <a:ext cx="5958789" cy="1240972"/>
          </a:xfrm>
        </p:spPr>
        <p:txBody>
          <a:bodyPr>
            <a:normAutofit/>
          </a:bodyPr>
          <a:lstStyle/>
          <a:p>
            <a:r>
              <a:rPr lang="ja-JP" altLang="en-US" sz="2000" dirty="0" smtClean="0">
                <a:ea typeface="メイリオ" panose="020B0604030504040204" pitchFamily="50" charset="-128"/>
              </a:rPr>
              <a:t>最終的な</a:t>
            </a:r>
            <a:r>
              <a:rPr lang="ja-JP" altLang="en-US" sz="2000" dirty="0">
                <a:ea typeface="メイリオ" panose="020B0604030504040204" pitchFamily="50" charset="-128"/>
              </a:rPr>
              <a:t>スタック</a:t>
            </a:r>
            <a:r>
              <a:rPr lang="ja-JP" altLang="en-US" sz="2000" dirty="0" smtClean="0">
                <a:ea typeface="メイリオ" panose="020B0604030504040204" pitchFamily="50" charset="-128"/>
              </a:rPr>
              <a:t>構造</a:t>
            </a:r>
            <a:endParaRPr lang="en-US" altLang="ja-JP" sz="2000" dirty="0" smtClean="0">
              <a:ea typeface="メイリオ" panose="020B0604030504040204" pitchFamily="50" charset="-128"/>
            </a:endParaRPr>
          </a:p>
        </p:txBody>
      </p:sp>
      <p:pic>
        <p:nvPicPr>
          <p:cNvPr id="4" name="図 3"/>
          <p:cNvPicPr>
            <a:picLocks noChangeAspect="1"/>
          </p:cNvPicPr>
          <p:nvPr/>
        </p:nvPicPr>
        <p:blipFill>
          <a:blip r:embed="rId2"/>
          <a:stretch>
            <a:fillRect/>
          </a:stretch>
        </p:blipFill>
        <p:spPr>
          <a:xfrm>
            <a:off x="742890" y="1390708"/>
            <a:ext cx="4429125" cy="5086350"/>
          </a:xfrm>
          <a:prstGeom prst="rect">
            <a:avLst/>
          </a:prstGeom>
          <a:ln>
            <a:solidFill>
              <a:schemeClr val="bg1">
                <a:lumMod val="75000"/>
              </a:schemeClr>
            </a:solidFill>
          </a:ln>
        </p:spPr>
      </p:pic>
      <p:sp>
        <p:nvSpPr>
          <p:cNvPr id="8" name="コンテンツ プレースホルダー 2"/>
          <p:cNvSpPr txBox="1">
            <a:spLocks/>
          </p:cNvSpPr>
          <p:nvPr/>
        </p:nvSpPr>
        <p:spPr>
          <a:xfrm>
            <a:off x="6120714" y="933451"/>
            <a:ext cx="5958789" cy="1240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err="1" smtClean="0">
                <a:ea typeface="メイリオ" panose="020B0604030504040204" pitchFamily="50" charset="-128"/>
              </a:rPr>
              <a:t>PyTorch</a:t>
            </a:r>
            <a:r>
              <a:rPr lang="ja-JP" altLang="en-US" sz="2000" dirty="0" smtClean="0">
                <a:ea typeface="メイリオ" panose="020B0604030504040204" pitchFamily="50" charset="-128"/>
              </a:rPr>
              <a:t>的にはこんな構造</a:t>
            </a:r>
            <a:endParaRPr lang="en-US" altLang="ja-JP" sz="2000" dirty="0">
              <a:ea typeface="メイリオ" panose="020B0604030504040204" pitchFamily="50" charset="-128"/>
            </a:endParaRPr>
          </a:p>
        </p:txBody>
      </p:sp>
      <p:sp>
        <p:nvSpPr>
          <p:cNvPr id="6" name="正方形/長方形 5"/>
          <p:cNvSpPr/>
          <p:nvPr/>
        </p:nvSpPr>
        <p:spPr>
          <a:xfrm>
            <a:off x="6619532" y="1429522"/>
            <a:ext cx="4231969" cy="5047536"/>
          </a:xfrm>
          <a:prstGeom prst="rect">
            <a:avLst/>
          </a:prstGeom>
          <a:solidFill>
            <a:schemeClr val="bg1">
              <a:lumMod val="95000"/>
            </a:schemeClr>
          </a:solidFill>
        </p:spPr>
        <p:txBody>
          <a:bodyPr wrap="square">
            <a:spAutoFit/>
          </a:bodyPr>
          <a:lstStyle/>
          <a:p>
            <a:r>
              <a:rPr lang="en-US" altLang="ja-JP" sz="700" dirty="0" smtClean="0"/>
              <a:t>class </a:t>
            </a:r>
            <a:r>
              <a:rPr lang="en-US" altLang="ja-JP" sz="700" dirty="0" err="1" smtClean="0"/>
              <a:t>MobileNet</a:t>
            </a:r>
            <a:r>
              <a:rPr lang="en-US" altLang="ja-JP" sz="700" dirty="0" smtClean="0"/>
              <a:t>(</a:t>
            </a:r>
            <a:r>
              <a:rPr lang="en-US" altLang="ja-JP" sz="700" dirty="0" err="1" smtClean="0"/>
              <a:t>nn.Module</a:t>
            </a:r>
            <a:r>
              <a:rPr lang="en-US" altLang="ja-JP" sz="700" dirty="0" smtClean="0"/>
              <a:t>):</a:t>
            </a:r>
          </a:p>
          <a:p>
            <a:r>
              <a:rPr lang="en-US" altLang="ja-JP" sz="700" dirty="0" smtClean="0"/>
              <a:t>    </a:t>
            </a:r>
            <a:r>
              <a:rPr lang="en-US" altLang="ja-JP" sz="700" dirty="0" err="1" smtClean="0"/>
              <a:t>def</a:t>
            </a:r>
            <a:r>
              <a:rPr lang="en-US" altLang="ja-JP" sz="700" dirty="0" smtClean="0"/>
              <a:t> __</a:t>
            </a:r>
            <a:r>
              <a:rPr lang="en-US" altLang="ja-JP" sz="700" dirty="0" err="1" smtClean="0"/>
              <a:t>init</a:t>
            </a:r>
            <a:r>
              <a:rPr lang="en-US" altLang="ja-JP" sz="700" dirty="0" smtClean="0"/>
              <a:t>__(self):</a:t>
            </a:r>
          </a:p>
          <a:p>
            <a:r>
              <a:rPr lang="en-US" altLang="ja-JP" sz="700" dirty="0" smtClean="0"/>
              <a:t>        super(Net, self).__</a:t>
            </a:r>
            <a:r>
              <a:rPr lang="en-US" altLang="ja-JP" sz="700" dirty="0" err="1" smtClean="0"/>
              <a:t>init</a:t>
            </a:r>
            <a:r>
              <a:rPr lang="en-US" altLang="ja-JP" sz="700" dirty="0" smtClean="0"/>
              <a:t>__()</a:t>
            </a:r>
          </a:p>
          <a:p>
            <a:endParaRPr lang="en-US" altLang="ja-JP" sz="700" dirty="0" smtClean="0"/>
          </a:p>
          <a:p>
            <a:r>
              <a:rPr lang="en-US" altLang="ja-JP" sz="700" dirty="0" smtClean="0"/>
              <a:t>        </a:t>
            </a:r>
            <a:r>
              <a:rPr lang="en-US" altLang="ja-JP" sz="700" dirty="0" err="1" smtClean="0"/>
              <a:t>def</a:t>
            </a:r>
            <a:r>
              <a:rPr lang="en-US" altLang="ja-JP" sz="700" dirty="0" smtClean="0"/>
              <a:t> </a:t>
            </a:r>
            <a:r>
              <a:rPr lang="en-US" altLang="ja-JP" sz="700" dirty="0" err="1" smtClean="0"/>
              <a:t>conv_bn</a:t>
            </a:r>
            <a:r>
              <a:rPr lang="en-US" altLang="ja-JP" sz="700" dirty="0" smtClean="0"/>
              <a:t>(</a:t>
            </a:r>
            <a:r>
              <a:rPr lang="en-US" altLang="ja-JP" sz="700" dirty="0" err="1" smtClean="0"/>
              <a:t>inp</a:t>
            </a:r>
            <a:r>
              <a:rPr lang="en-US" altLang="ja-JP" sz="700" dirty="0" smtClean="0"/>
              <a:t>, </a:t>
            </a:r>
            <a:r>
              <a:rPr lang="en-US" altLang="ja-JP" sz="700" dirty="0" err="1" smtClean="0"/>
              <a:t>oup</a:t>
            </a:r>
            <a:r>
              <a:rPr lang="en-US" altLang="ja-JP" sz="700" dirty="0" smtClean="0"/>
              <a:t>, stride):</a:t>
            </a:r>
          </a:p>
          <a:p>
            <a:r>
              <a:rPr lang="en-US" altLang="ja-JP" sz="700" dirty="0" smtClean="0"/>
              <a:t>            return </a:t>
            </a:r>
            <a:r>
              <a:rPr lang="en-US" altLang="ja-JP" sz="700" dirty="0" err="1" smtClean="0"/>
              <a:t>nn.Sequential</a:t>
            </a:r>
            <a:r>
              <a:rPr lang="en-US" altLang="ja-JP" sz="700" dirty="0" smtClean="0"/>
              <a:t>(</a:t>
            </a:r>
          </a:p>
          <a:p>
            <a:r>
              <a:rPr lang="en-US" altLang="ja-JP" sz="700" dirty="0" smtClean="0"/>
              <a:t>                nn.Conv2d(</a:t>
            </a:r>
            <a:r>
              <a:rPr lang="en-US" altLang="ja-JP" sz="700" dirty="0" err="1" smtClean="0"/>
              <a:t>inp</a:t>
            </a:r>
            <a:r>
              <a:rPr lang="en-US" altLang="ja-JP" sz="700" dirty="0" smtClean="0"/>
              <a:t>, </a:t>
            </a:r>
            <a:r>
              <a:rPr lang="en-US" altLang="ja-JP" sz="700" dirty="0" err="1" smtClean="0"/>
              <a:t>oup</a:t>
            </a:r>
            <a:r>
              <a:rPr lang="en-US" altLang="ja-JP" sz="700" dirty="0" smtClean="0"/>
              <a:t>, 3, stride, 1, bias=False),</a:t>
            </a:r>
          </a:p>
          <a:p>
            <a:r>
              <a:rPr lang="en-US" altLang="ja-JP" sz="700" dirty="0" smtClean="0"/>
              <a:t>                nn.BatchNorm2d(</a:t>
            </a:r>
            <a:r>
              <a:rPr lang="en-US" altLang="ja-JP" sz="700" dirty="0" err="1" smtClean="0"/>
              <a:t>oup</a:t>
            </a:r>
            <a:r>
              <a:rPr lang="en-US" altLang="ja-JP" sz="700" dirty="0" smtClean="0"/>
              <a:t>),</a:t>
            </a:r>
          </a:p>
          <a:p>
            <a:r>
              <a:rPr lang="en-US" altLang="ja-JP" sz="700" dirty="0" smtClean="0"/>
              <a:t>                </a:t>
            </a:r>
            <a:r>
              <a:rPr lang="en-US" altLang="ja-JP" sz="700" dirty="0" err="1" smtClean="0"/>
              <a:t>nn.ReLU</a:t>
            </a:r>
            <a:r>
              <a:rPr lang="en-US" altLang="ja-JP" sz="700" dirty="0" smtClean="0"/>
              <a:t>(</a:t>
            </a:r>
            <a:r>
              <a:rPr lang="en-US" altLang="ja-JP" sz="700" dirty="0" err="1" smtClean="0"/>
              <a:t>inplace</a:t>
            </a:r>
            <a:r>
              <a:rPr lang="en-US" altLang="ja-JP" sz="700" dirty="0" smtClean="0"/>
              <a:t>=True)</a:t>
            </a:r>
          </a:p>
          <a:p>
            <a:r>
              <a:rPr lang="en-US" altLang="ja-JP" sz="700" dirty="0" smtClean="0"/>
              <a:t>            )</a:t>
            </a:r>
          </a:p>
          <a:p>
            <a:endParaRPr lang="en-US" altLang="ja-JP" sz="700" dirty="0" smtClean="0"/>
          </a:p>
          <a:p>
            <a:r>
              <a:rPr lang="en-US" altLang="ja-JP" sz="700" dirty="0" smtClean="0"/>
              <a:t>        </a:t>
            </a:r>
            <a:r>
              <a:rPr lang="en-US" altLang="ja-JP" sz="700" dirty="0" err="1" smtClean="0"/>
              <a:t>def</a:t>
            </a:r>
            <a:r>
              <a:rPr lang="en-US" altLang="ja-JP" sz="700" dirty="0" smtClean="0"/>
              <a:t> </a:t>
            </a:r>
            <a:r>
              <a:rPr lang="en-US" altLang="ja-JP" sz="700" dirty="0" err="1" smtClean="0"/>
              <a:t>conv_dw</a:t>
            </a:r>
            <a:r>
              <a:rPr lang="en-US" altLang="ja-JP" sz="700" dirty="0" smtClean="0"/>
              <a:t>(</a:t>
            </a:r>
            <a:r>
              <a:rPr lang="en-US" altLang="ja-JP" sz="700" dirty="0" err="1" smtClean="0"/>
              <a:t>inp</a:t>
            </a:r>
            <a:r>
              <a:rPr lang="en-US" altLang="ja-JP" sz="700" dirty="0" smtClean="0"/>
              <a:t>, </a:t>
            </a:r>
            <a:r>
              <a:rPr lang="en-US" altLang="ja-JP" sz="700" dirty="0" err="1" smtClean="0"/>
              <a:t>oup</a:t>
            </a:r>
            <a:r>
              <a:rPr lang="en-US" altLang="ja-JP" sz="700" dirty="0" smtClean="0"/>
              <a:t>, stride):</a:t>
            </a:r>
          </a:p>
          <a:p>
            <a:r>
              <a:rPr lang="en-US" altLang="ja-JP" sz="700" dirty="0" smtClean="0"/>
              <a:t>            return </a:t>
            </a:r>
            <a:r>
              <a:rPr lang="en-US" altLang="ja-JP" sz="700" dirty="0" err="1" smtClean="0"/>
              <a:t>nn.Sequential</a:t>
            </a:r>
            <a:r>
              <a:rPr lang="en-US" altLang="ja-JP" sz="700" dirty="0" smtClean="0"/>
              <a:t>(</a:t>
            </a:r>
          </a:p>
          <a:p>
            <a:r>
              <a:rPr lang="en-US" altLang="ja-JP" sz="700" dirty="0" smtClean="0"/>
              <a:t>                nn.Conv2d(</a:t>
            </a:r>
            <a:r>
              <a:rPr lang="en-US" altLang="ja-JP" sz="700" dirty="0" err="1" smtClean="0"/>
              <a:t>inp</a:t>
            </a:r>
            <a:r>
              <a:rPr lang="en-US" altLang="ja-JP" sz="700" dirty="0" smtClean="0"/>
              <a:t>, </a:t>
            </a:r>
            <a:r>
              <a:rPr lang="en-US" altLang="ja-JP" sz="700" dirty="0" err="1" smtClean="0"/>
              <a:t>inp</a:t>
            </a:r>
            <a:r>
              <a:rPr lang="en-US" altLang="ja-JP" sz="700" dirty="0" smtClean="0"/>
              <a:t>, 3, stride, 1, groups=</a:t>
            </a:r>
            <a:r>
              <a:rPr lang="en-US" altLang="ja-JP" sz="700" dirty="0" err="1" smtClean="0"/>
              <a:t>inp</a:t>
            </a:r>
            <a:r>
              <a:rPr lang="en-US" altLang="ja-JP" sz="700" dirty="0" smtClean="0"/>
              <a:t>, bias=False),</a:t>
            </a:r>
          </a:p>
          <a:p>
            <a:r>
              <a:rPr lang="en-US" altLang="ja-JP" sz="700" dirty="0" smtClean="0"/>
              <a:t>                nn.BatchNorm2d(</a:t>
            </a:r>
            <a:r>
              <a:rPr lang="en-US" altLang="ja-JP" sz="700" dirty="0" err="1" smtClean="0"/>
              <a:t>inp</a:t>
            </a:r>
            <a:r>
              <a:rPr lang="en-US" altLang="ja-JP" sz="700" dirty="0" smtClean="0"/>
              <a:t>),</a:t>
            </a:r>
          </a:p>
          <a:p>
            <a:r>
              <a:rPr lang="en-US" altLang="ja-JP" sz="700" dirty="0" smtClean="0"/>
              <a:t>                </a:t>
            </a:r>
            <a:r>
              <a:rPr lang="en-US" altLang="ja-JP" sz="700" dirty="0" err="1" smtClean="0"/>
              <a:t>nn.ReLU</a:t>
            </a:r>
            <a:r>
              <a:rPr lang="en-US" altLang="ja-JP" sz="700" dirty="0" smtClean="0"/>
              <a:t>(</a:t>
            </a:r>
            <a:r>
              <a:rPr lang="en-US" altLang="ja-JP" sz="700" dirty="0" err="1" smtClean="0"/>
              <a:t>inplace</a:t>
            </a:r>
            <a:r>
              <a:rPr lang="en-US" altLang="ja-JP" sz="700" dirty="0" smtClean="0"/>
              <a:t>=True),</a:t>
            </a:r>
          </a:p>
          <a:p>
            <a:r>
              <a:rPr lang="en-US" altLang="ja-JP" sz="700" dirty="0" smtClean="0"/>
              <a:t>    </a:t>
            </a:r>
          </a:p>
          <a:p>
            <a:r>
              <a:rPr lang="en-US" altLang="ja-JP" sz="700" dirty="0" smtClean="0"/>
              <a:t>                nn.Conv2d(</a:t>
            </a:r>
            <a:r>
              <a:rPr lang="en-US" altLang="ja-JP" sz="700" dirty="0" err="1" smtClean="0"/>
              <a:t>inp</a:t>
            </a:r>
            <a:r>
              <a:rPr lang="en-US" altLang="ja-JP" sz="700" dirty="0" smtClean="0"/>
              <a:t>, </a:t>
            </a:r>
            <a:r>
              <a:rPr lang="en-US" altLang="ja-JP" sz="700" dirty="0" err="1" smtClean="0"/>
              <a:t>oup</a:t>
            </a:r>
            <a:r>
              <a:rPr lang="en-US" altLang="ja-JP" sz="700" dirty="0" smtClean="0"/>
              <a:t>, 1, 1, 0, bias=False),</a:t>
            </a:r>
          </a:p>
          <a:p>
            <a:r>
              <a:rPr lang="en-US" altLang="ja-JP" sz="700" dirty="0" smtClean="0"/>
              <a:t>                nn.BatchNorm2d(</a:t>
            </a:r>
            <a:r>
              <a:rPr lang="en-US" altLang="ja-JP" sz="700" dirty="0" err="1" smtClean="0"/>
              <a:t>oup</a:t>
            </a:r>
            <a:r>
              <a:rPr lang="en-US" altLang="ja-JP" sz="700" dirty="0" smtClean="0"/>
              <a:t>),</a:t>
            </a:r>
          </a:p>
          <a:p>
            <a:r>
              <a:rPr lang="en-US" altLang="ja-JP" sz="700" dirty="0" smtClean="0"/>
              <a:t>                </a:t>
            </a:r>
            <a:r>
              <a:rPr lang="en-US" altLang="ja-JP" sz="700" dirty="0" err="1" smtClean="0"/>
              <a:t>nn.ReLU</a:t>
            </a:r>
            <a:r>
              <a:rPr lang="en-US" altLang="ja-JP" sz="700" dirty="0" smtClean="0"/>
              <a:t>(</a:t>
            </a:r>
            <a:r>
              <a:rPr lang="en-US" altLang="ja-JP" sz="700" dirty="0" err="1" smtClean="0"/>
              <a:t>inplace</a:t>
            </a:r>
            <a:r>
              <a:rPr lang="en-US" altLang="ja-JP" sz="700" dirty="0" smtClean="0"/>
              <a:t>=True),</a:t>
            </a:r>
          </a:p>
          <a:p>
            <a:r>
              <a:rPr lang="en-US" altLang="ja-JP" sz="700" dirty="0" smtClean="0"/>
              <a:t>            )</a:t>
            </a:r>
          </a:p>
          <a:p>
            <a:endParaRPr lang="en-US" altLang="ja-JP" sz="700" dirty="0" smtClean="0"/>
          </a:p>
          <a:p>
            <a:r>
              <a:rPr lang="en-US" altLang="ja-JP" sz="700" dirty="0" smtClean="0"/>
              <a:t>        </a:t>
            </a:r>
            <a:r>
              <a:rPr lang="en-US" altLang="ja-JP" sz="700" dirty="0" err="1" smtClean="0"/>
              <a:t>self.model</a:t>
            </a:r>
            <a:r>
              <a:rPr lang="en-US" altLang="ja-JP" sz="700" dirty="0" smtClean="0"/>
              <a:t> = </a:t>
            </a:r>
            <a:r>
              <a:rPr lang="en-US" altLang="ja-JP" sz="700" dirty="0" err="1" smtClean="0"/>
              <a:t>nn.Sequential</a:t>
            </a:r>
            <a:r>
              <a:rPr lang="en-US" altLang="ja-JP" sz="700" dirty="0" smtClean="0"/>
              <a:t>(</a:t>
            </a:r>
          </a:p>
          <a:p>
            <a:r>
              <a:rPr lang="en-US" altLang="ja-JP" sz="700" dirty="0" smtClean="0"/>
              <a:t>            </a:t>
            </a:r>
            <a:r>
              <a:rPr lang="en-US" altLang="ja-JP" sz="700" dirty="0" err="1" smtClean="0"/>
              <a:t>conv_bn</a:t>
            </a:r>
            <a:r>
              <a:rPr lang="en-US" altLang="ja-JP" sz="700" dirty="0" smtClean="0"/>
              <a:t>(  3,  32, 2), </a:t>
            </a:r>
          </a:p>
          <a:p>
            <a:r>
              <a:rPr lang="en-US" altLang="ja-JP" sz="700" dirty="0" smtClean="0"/>
              <a:t>            </a:t>
            </a:r>
            <a:r>
              <a:rPr lang="en-US" altLang="ja-JP" sz="700" dirty="0" err="1" smtClean="0"/>
              <a:t>conv_dw</a:t>
            </a:r>
            <a:r>
              <a:rPr lang="en-US" altLang="ja-JP" sz="700" dirty="0" smtClean="0"/>
              <a:t>( 32,  64, 1),</a:t>
            </a:r>
          </a:p>
          <a:p>
            <a:r>
              <a:rPr lang="en-US" altLang="ja-JP" sz="700" dirty="0" smtClean="0"/>
              <a:t>            </a:t>
            </a:r>
            <a:r>
              <a:rPr lang="en-US" altLang="ja-JP" sz="700" dirty="0" err="1" smtClean="0"/>
              <a:t>conv_dw</a:t>
            </a:r>
            <a:r>
              <a:rPr lang="en-US" altLang="ja-JP" sz="700" dirty="0" smtClean="0"/>
              <a:t>( 64, 128, 2),</a:t>
            </a:r>
          </a:p>
          <a:p>
            <a:r>
              <a:rPr lang="en-US" altLang="ja-JP" sz="700" dirty="0" smtClean="0"/>
              <a:t>            </a:t>
            </a:r>
            <a:r>
              <a:rPr lang="en-US" altLang="ja-JP" sz="700" dirty="0" err="1" smtClean="0"/>
              <a:t>conv_dw</a:t>
            </a:r>
            <a:r>
              <a:rPr lang="en-US" altLang="ja-JP" sz="700" dirty="0" smtClean="0"/>
              <a:t>(128, 128, 1),</a:t>
            </a:r>
          </a:p>
          <a:p>
            <a:r>
              <a:rPr lang="en-US" altLang="ja-JP" sz="700" dirty="0" smtClean="0"/>
              <a:t>            </a:t>
            </a:r>
            <a:r>
              <a:rPr lang="en-US" altLang="ja-JP" sz="700" dirty="0" err="1" smtClean="0"/>
              <a:t>conv_dw</a:t>
            </a:r>
            <a:r>
              <a:rPr lang="en-US" altLang="ja-JP" sz="700" dirty="0" smtClean="0"/>
              <a:t>(128, 256, 2),</a:t>
            </a:r>
          </a:p>
          <a:p>
            <a:r>
              <a:rPr lang="en-US" altLang="ja-JP" sz="700" dirty="0" smtClean="0"/>
              <a:t>            </a:t>
            </a:r>
            <a:r>
              <a:rPr lang="en-US" altLang="ja-JP" sz="700" dirty="0" err="1" smtClean="0"/>
              <a:t>conv_dw</a:t>
            </a:r>
            <a:r>
              <a:rPr lang="en-US" altLang="ja-JP" sz="700" dirty="0" smtClean="0"/>
              <a:t>(256, 256, 1),</a:t>
            </a:r>
          </a:p>
          <a:p>
            <a:r>
              <a:rPr lang="en-US" altLang="ja-JP" sz="700" dirty="0" smtClean="0"/>
              <a:t>            </a:t>
            </a:r>
            <a:r>
              <a:rPr lang="en-US" altLang="ja-JP" sz="700" dirty="0" err="1" smtClean="0"/>
              <a:t>conv_dw</a:t>
            </a:r>
            <a:r>
              <a:rPr lang="en-US" altLang="ja-JP" sz="700" dirty="0" smtClean="0"/>
              <a:t>(256, 512, 2),</a:t>
            </a:r>
          </a:p>
          <a:p>
            <a:r>
              <a:rPr lang="en-US" altLang="ja-JP" sz="700" dirty="0" smtClean="0"/>
              <a:t>            </a:t>
            </a:r>
            <a:r>
              <a:rPr lang="en-US" altLang="ja-JP" sz="700" dirty="0" err="1" smtClean="0"/>
              <a:t>conv_dw</a:t>
            </a:r>
            <a:r>
              <a:rPr lang="en-US" altLang="ja-JP" sz="700" dirty="0" smtClean="0"/>
              <a:t>(512, 512, 1),</a:t>
            </a:r>
          </a:p>
          <a:p>
            <a:r>
              <a:rPr lang="en-US" altLang="ja-JP" sz="700" dirty="0" smtClean="0"/>
              <a:t>            </a:t>
            </a:r>
            <a:r>
              <a:rPr lang="en-US" altLang="ja-JP" sz="700" dirty="0" err="1" smtClean="0"/>
              <a:t>conv_dw</a:t>
            </a:r>
            <a:r>
              <a:rPr lang="en-US" altLang="ja-JP" sz="700" dirty="0" smtClean="0"/>
              <a:t>(512, 512, 1),</a:t>
            </a:r>
          </a:p>
          <a:p>
            <a:r>
              <a:rPr lang="en-US" altLang="ja-JP" sz="700" dirty="0" smtClean="0"/>
              <a:t>            </a:t>
            </a:r>
            <a:r>
              <a:rPr lang="en-US" altLang="ja-JP" sz="700" dirty="0" err="1" smtClean="0"/>
              <a:t>conv_dw</a:t>
            </a:r>
            <a:r>
              <a:rPr lang="en-US" altLang="ja-JP" sz="700" dirty="0" smtClean="0"/>
              <a:t>(512, 512, 1),</a:t>
            </a:r>
          </a:p>
          <a:p>
            <a:r>
              <a:rPr lang="en-US" altLang="ja-JP" sz="700" dirty="0" smtClean="0"/>
              <a:t>            </a:t>
            </a:r>
            <a:r>
              <a:rPr lang="en-US" altLang="ja-JP" sz="700" dirty="0" err="1" smtClean="0"/>
              <a:t>conv_dw</a:t>
            </a:r>
            <a:r>
              <a:rPr lang="en-US" altLang="ja-JP" sz="700" dirty="0" smtClean="0"/>
              <a:t>(512, 512, 1),</a:t>
            </a:r>
          </a:p>
          <a:p>
            <a:r>
              <a:rPr lang="en-US" altLang="ja-JP" sz="700" dirty="0" smtClean="0"/>
              <a:t>            </a:t>
            </a:r>
            <a:r>
              <a:rPr lang="en-US" altLang="ja-JP" sz="700" dirty="0" err="1" smtClean="0"/>
              <a:t>conv_dw</a:t>
            </a:r>
            <a:r>
              <a:rPr lang="en-US" altLang="ja-JP" sz="700" dirty="0" smtClean="0"/>
              <a:t>(512, 512, 1),</a:t>
            </a:r>
          </a:p>
          <a:p>
            <a:r>
              <a:rPr lang="en-US" altLang="ja-JP" sz="700" dirty="0" smtClean="0"/>
              <a:t>            </a:t>
            </a:r>
            <a:r>
              <a:rPr lang="en-US" altLang="ja-JP" sz="700" dirty="0" err="1" smtClean="0"/>
              <a:t>conv_dw</a:t>
            </a:r>
            <a:r>
              <a:rPr lang="en-US" altLang="ja-JP" sz="700" dirty="0" smtClean="0"/>
              <a:t>(512, 1024, 2),</a:t>
            </a:r>
          </a:p>
          <a:p>
            <a:r>
              <a:rPr lang="en-US" altLang="ja-JP" sz="700" dirty="0" smtClean="0"/>
              <a:t>            </a:t>
            </a:r>
            <a:r>
              <a:rPr lang="en-US" altLang="ja-JP" sz="700" dirty="0" err="1" smtClean="0"/>
              <a:t>conv_dw</a:t>
            </a:r>
            <a:r>
              <a:rPr lang="en-US" altLang="ja-JP" sz="700" dirty="0" smtClean="0"/>
              <a:t>(1024, 1024, 1),</a:t>
            </a:r>
          </a:p>
          <a:p>
            <a:r>
              <a:rPr lang="en-US" altLang="ja-JP" sz="700" dirty="0" smtClean="0"/>
              <a:t>            nn.AvgPool2d(7),</a:t>
            </a:r>
          </a:p>
          <a:p>
            <a:r>
              <a:rPr lang="en-US" altLang="ja-JP" sz="700" dirty="0" smtClean="0"/>
              <a:t>        )</a:t>
            </a:r>
          </a:p>
          <a:p>
            <a:r>
              <a:rPr lang="en-US" altLang="ja-JP" sz="700" dirty="0" smtClean="0"/>
              <a:t>        </a:t>
            </a:r>
            <a:r>
              <a:rPr lang="en-US" altLang="ja-JP" sz="700" dirty="0" err="1" smtClean="0"/>
              <a:t>self.fc</a:t>
            </a:r>
            <a:r>
              <a:rPr lang="en-US" altLang="ja-JP" sz="700" dirty="0" smtClean="0"/>
              <a:t> = </a:t>
            </a:r>
            <a:r>
              <a:rPr lang="en-US" altLang="ja-JP" sz="700" dirty="0" err="1" smtClean="0"/>
              <a:t>nn.Linear</a:t>
            </a:r>
            <a:r>
              <a:rPr lang="en-US" altLang="ja-JP" sz="700" dirty="0" smtClean="0"/>
              <a:t>(1024, 1000)</a:t>
            </a:r>
          </a:p>
          <a:p>
            <a:endParaRPr lang="en-US" altLang="ja-JP" sz="700" dirty="0" smtClean="0"/>
          </a:p>
          <a:p>
            <a:r>
              <a:rPr lang="en-US" altLang="ja-JP" sz="700" dirty="0" smtClean="0"/>
              <a:t>    </a:t>
            </a:r>
            <a:r>
              <a:rPr lang="en-US" altLang="ja-JP" sz="700" dirty="0" err="1" smtClean="0"/>
              <a:t>def</a:t>
            </a:r>
            <a:r>
              <a:rPr lang="en-US" altLang="ja-JP" sz="700" dirty="0" smtClean="0"/>
              <a:t> forward(self, x):</a:t>
            </a:r>
          </a:p>
          <a:p>
            <a:r>
              <a:rPr lang="en-US" altLang="ja-JP" sz="700" dirty="0" smtClean="0"/>
              <a:t>        x = </a:t>
            </a:r>
            <a:r>
              <a:rPr lang="en-US" altLang="ja-JP" sz="700" dirty="0" err="1" smtClean="0"/>
              <a:t>self.model</a:t>
            </a:r>
            <a:r>
              <a:rPr lang="en-US" altLang="ja-JP" sz="700" dirty="0" smtClean="0"/>
              <a:t>(x)</a:t>
            </a:r>
          </a:p>
          <a:p>
            <a:r>
              <a:rPr lang="en-US" altLang="ja-JP" sz="700" dirty="0" smtClean="0"/>
              <a:t>        x = </a:t>
            </a:r>
            <a:r>
              <a:rPr lang="en-US" altLang="ja-JP" sz="700" dirty="0" err="1" smtClean="0"/>
              <a:t>x.view</a:t>
            </a:r>
            <a:r>
              <a:rPr lang="en-US" altLang="ja-JP" sz="700" dirty="0" smtClean="0"/>
              <a:t>(-1, 1024)</a:t>
            </a:r>
          </a:p>
          <a:p>
            <a:r>
              <a:rPr lang="en-US" altLang="ja-JP" sz="700" dirty="0" smtClean="0"/>
              <a:t>        x = </a:t>
            </a:r>
            <a:r>
              <a:rPr lang="en-US" altLang="ja-JP" sz="700" dirty="0" err="1" smtClean="0"/>
              <a:t>self.fc</a:t>
            </a:r>
            <a:r>
              <a:rPr lang="en-US" altLang="ja-JP" sz="700" dirty="0" smtClean="0"/>
              <a:t>(x)</a:t>
            </a:r>
          </a:p>
          <a:p>
            <a:r>
              <a:rPr lang="en-US" altLang="ja-JP" sz="700" dirty="0" smtClean="0"/>
              <a:t>        return x</a:t>
            </a:r>
            <a:endParaRPr lang="ja-JP" altLang="en-US" sz="700" dirty="0"/>
          </a:p>
        </p:txBody>
      </p:sp>
      <p:sp>
        <p:nvSpPr>
          <p:cNvPr id="7" name="テキスト ボックス 6"/>
          <p:cNvSpPr txBox="1"/>
          <p:nvPr/>
        </p:nvSpPr>
        <p:spPr>
          <a:xfrm>
            <a:off x="6543123" y="6477058"/>
            <a:ext cx="3257623" cy="261610"/>
          </a:xfrm>
          <a:prstGeom prst="rect">
            <a:avLst/>
          </a:prstGeom>
          <a:noFill/>
        </p:spPr>
        <p:txBody>
          <a:bodyPr wrap="none" rtlCol="0">
            <a:spAutoFit/>
          </a:bodyPr>
          <a:lstStyle/>
          <a:p>
            <a:r>
              <a:rPr lang="en-US" altLang="ja-JP" sz="1100" dirty="0">
                <a:hlinkClick r:id="rId3"/>
              </a:rPr>
              <a:t>https://</a:t>
            </a:r>
            <a:r>
              <a:rPr lang="en-US" altLang="ja-JP" sz="1100" dirty="0" smtClean="0">
                <a:hlinkClick r:id="rId3"/>
              </a:rPr>
              <a:t>github.com/wjc852456/pytorch-mobilenet-v1</a:t>
            </a:r>
            <a:endParaRPr lang="en-US" altLang="ja-JP" sz="1100" dirty="0" smtClean="0"/>
          </a:p>
        </p:txBody>
      </p:sp>
      <p:sp>
        <p:nvSpPr>
          <p:cNvPr id="13" name="タイトル 1"/>
          <p:cNvSpPr>
            <a:spLocks noGrp="1"/>
          </p:cNvSpPr>
          <p:nvPr>
            <p:ph type="title"/>
          </p:nvPr>
        </p:nvSpPr>
        <p:spPr>
          <a:xfrm>
            <a:off x="161925" y="117475"/>
            <a:ext cx="11887200" cy="409747"/>
          </a:xfrm>
        </p:spPr>
        <p:txBody>
          <a:bodyPr>
            <a:normAutofit fontScale="90000"/>
          </a:bodyPr>
          <a:lstStyle/>
          <a:p>
            <a:r>
              <a:rPr kumimoji="1" lang="en-US" altLang="ja-JP" sz="3200" dirty="0" err="1" smtClean="0">
                <a:latin typeface="+mn-lt"/>
                <a:ea typeface="メイリオ" panose="020B0604030504040204" pitchFamily="50" charset="-128"/>
                <a:cs typeface="HackGen" panose="020B0509020203020207" pitchFamily="49" charset="-128"/>
              </a:rPr>
              <a:t>MobileNets</a:t>
            </a:r>
            <a:r>
              <a:rPr kumimoji="1" lang="en-US" altLang="ja-JP" sz="3200" dirty="0" smtClean="0">
                <a:latin typeface="+mn-lt"/>
                <a:ea typeface="メイリオ" panose="020B0604030504040204" pitchFamily="50" charset="-128"/>
                <a:cs typeface="HackGen" panose="020B0509020203020207" pitchFamily="49" charset="-128"/>
              </a:rPr>
              <a:t>(v1)@2017.04</a:t>
            </a:r>
            <a:endParaRPr kumimoji="1" lang="ja-JP" altLang="en-US" sz="3200" dirty="0">
              <a:latin typeface="+mn-lt"/>
              <a:ea typeface="メイリオ" panose="020B0604030504040204" pitchFamily="50" charset="-128"/>
              <a:cs typeface="HackGen" panose="020B0509020203020207" pitchFamily="49" charset="-128"/>
            </a:endParaRPr>
          </a:p>
        </p:txBody>
      </p:sp>
    </p:spTree>
    <p:extLst>
      <p:ext uri="{BB962C8B-B14F-4D97-AF65-F5344CB8AC3E}">
        <p14:creationId xmlns:p14="http://schemas.microsoft.com/office/powerpoint/2010/main" val="3810972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161925" y="117475"/>
            <a:ext cx="11887200" cy="409747"/>
          </a:xfrm>
        </p:spPr>
        <p:txBody>
          <a:bodyPr>
            <a:normAutofit fontScale="90000"/>
          </a:bodyPr>
          <a:lstStyle/>
          <a:p>
            <a:r>
              <a:rPr lang="en-US" altLang="ja-JP" sz="3200" dirty="0" smtClean="0">
                <a:latin typeface="+mn-lt"/>
                <a:ea typeface="メイリオ" panose="020B0604030504040204" pitchFamily="50" charset="-128"/>
                <a:cs typeface="HackGen" panose="020B0509020203020207" pitchFamily="49" charset="-128"/>
              </a:rPr>
              <a:t>MobileNetV2@2018.01</a:t>
            </a:r>
            <a:endParaRPr kumimoji="1" lang="ja-JP" altLang="en-US" sz="3200" dirty="0">
              <a:latin typeface="+mn-lt"/>
              <a:ea typeface="メイリオ" panose="020B0604030504040204" pitchFamily="50" charset="-128"/>
              <a:cs typeface="HackGen" panose="020B0509020203020207" pitchFamily="49" charset="-128"/>
            </a:endParaRPr>
          </a:p>
        </p:txBody>
      </p:sp>
      <p:sp>
        <p:nvSpPr>
          <p:cNvPr id="7" name="コンテンツ プレースホルダー 2"/>
          <p:cNvSpPr txBox="1">
            <a:spLocks/>
          </p:cNvSpPr>
          <p:nvPr/>
        </p:nvSpPr>
        <p:spPr>
          <a:xfrm>
            <a:off x="160455" y="568771"/>
            <a:ext cx="11887200" cy="1367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smtClean="0">
                <a:ea typeface="メイリオ" panose="020B0604030504040204" pitchFamily="50" charset="-128"/>
                <a:cs typeface="HackGen" panose="020B0509020203020207" pitchFamily="49" charset="-128"/>
              </a:rPr>
              <a:t>MobileNetV2: Inverted Residuals and Linear Bottlenecks(Google Inc.)</a:t>
            </a:r>
          </a:p>
          <a:p>
            <a:pPr lvl="1"/>
            <a:r>
              <a:rPr lang="en-US" altLang="ja-JP" sz="1600" dirty="0" smtClean="0">
                <a:ea typeface="メイリオ" panose="020B0604030504040204" pitchFamily="50" charset="-128"/>
                <a:cs typeface="HackGen" panose="020B0509020203020207" pitchFamily="49" charset="-128"/>
                <a:hlinkClick r:id="rId2"/>
              </a:rPr>
              <a:t>https://arxiv.org/pdf/1801.04381.pdf</a:t>
            </a:r>
            <a:endParaRPr lang="en-US" altLang="ja-JP" sz="1600" dirty="0" smtClean="0">
              <a:ea typeface="メイリオ" panose="020B0604030504040204" pitchFamily="50" charset="-128"/>
              <a:cs typeface="HackGen" panose="020B0509020203020207" pitchFamily="49" charset="-128"/>
            </a:endParaRPr>
          </a:p>
          <a:p>
            <a:r>
              <a:rPr lang="ja-JP" altLang="en-US" sz="2000" dirty="0" smtClean="0">
                <a:ea typeface="メイリオ" panose="020B0604030504040204" pitchFamily="50" charset="-128"/>
                <a:cs typeface="HackGen" panose="020B0509020203020207" pitchFamily="49" charset="-128"/>
              </a:rPr>
              <a:t>さらなる効率化のため、</a:t>
            </a:r>
            <a:r>
              <a:rPr lang="en-US" altLang="ja-JP" sz="2000" dirty="0" smtClean="0">
                <a:ea typeface="メイリオ" panose="020B0604030504040204" pitchFamily="50" charset="-128"/>
                <a:cs typeface="HackGen" panose="020B0509020203020207" pitchFamily="49" charset="-128"/>
              </a:rPr>
              <a:t>V1</a:t>
            </a:r>
            <a:r>
              <a:rPr lang="ja-JP" altLang="en-US" sz="2000" dirty="0" smtClean="0">
                <a:ea typeface="メイリオ" panose="020B0604030504040204" pitchFamily="50" charset="-128"/>
                <a:cs typeface="HackGen" panose="020B0509020203020207" pitchFamily="49" charset="-128"/>
              </a:rPr>
              <a:t>の</a:t>
            </a:r>
            <a:r>
              <a:rPr lang="en-US" altLang="ja-JP" sz="2000" dirty="0" smtClean="0">
                <a:ea typeface="メイリオ" panose="020B0604030504040204" pitchFamily="50" charset="-128"/>
                <a:cs typeface="HackGen" panose="020B0509020203020207" pitchFamily="49" charset="-128"/>
              </a:rPr>
              <a:t>pw</a:t>
            </a:r>
            <a:r>
              <a:rPr lang="ja-JP" altLang="en-US" sz="2000" dirty="0" smtClean="0">
                <a:ea typeface="メイリオ" panose="020B0604030504040204" pitchFamily="50" charset="-128"/>
                <a:cs typeface="HackGen" panose="020B0509020203020207" pitchFamily="49" charset="-128"/>
              </a:rPr>
              <a:t>のチャンネル数を減らす工夫がされている。</a:t>
            </a:r>
            <a:endParaRPr lang="en-US" altLang="ja-JP" sz="2000" dirty="0" smtClean="0">
              <a:ea typeface="メイリオ" panose="020B0604030504040204" pitchFamily="50" charset="-128"/>
              <a:cs typeface="HackGen" panose="020B0509020203020207" pitchFamily="49" charset="-128"/>
            </a:endParaRPr>
          </a:p>
          <a:p>
            <a:pPr lvl="1"/>
            <a:r>
              <a:rPr lang="ja-JP" altLang="en-US" sz="1600" dirty="0" smtClean="0">
                <a:ea typeface="メイリオ" panose="020B0604030504040204" pitchFamily="50" charset="-128"/>
                <a:cs typeface="HackGen" panose="020B0509020203020207" pitchFamily="49" charset="-128"/>
              </a:rPr>
              <a:t>工夫は、</a:t>
            </a:r>
            <a:r>
              <a:rPr lang="en-US" altLang="ja-JP" sz="1600" dirty="0" err="1" smtClean="0">
                <a:ea typeface="メイリオ" panose="020B0604030504040204" pitchFamily="50" charset="-128"/>
                <a:cs typeface="HackGen" panose="020B0509020203020207" pitchFamily="49" charset="-128"/>
              </a:rPr>
              <a:t>ResNet</a:t>
            </a:r>
            <a:r>
              <a:rPr lang="ja-JP" altLang="en-US" sz="1600" dirty="0" smtClean="0">
                <a:ea typeface="メイリオ" panose="020B0604030504040204" pitchFamily="50" charset="-128"/>
                <a:cs typeface="HackGen" panose="020B0509020203020207" pitchFamily="49" charset="-128"/>
              </a:rPr>
              <a:t>の</a:t>
            </a:r>
            <a:r>
              <a:rPr lang="en-US" altLang="ja-JP" sz="1600" dirty="0" smtClean="0">
                <a:ea typeface="メイリオ" panose="020B0604030504040204" pitchFamily="50" charset="-128"/>
                <a:cs typeface="HackGen" panose="020B0509020203020207" pitchFamily="49" charset="-128"/>
              </a:rPr>
              <a:t>Residual</a:t>
            </a:r>
            <a:r>
              <a:rPr lang="ja-JP" altLang="en-US" sz="1600" dirty="0">
                <a:ea typeface="メイリオ" panose="020B0604030504040204" pitchFamily="50" charset="-128"/>
                <a:cs typeface="HackGen" panose="020B0509020203020207" pitchFamily="49" charset="-128"/>
              </a:rPr>
              <a:t> </a:t>
            </a:r>
            <a:r>
              <a:rPr lang="en-US" altLang="ja-JP" sz="1600" dirty="0" smtClean="0">
                <a:ea typeface="メイリオ" panose="020B0604030504040204" pitchFamily="50" charset="-128"/>
                <a:cs typeface="HackGen" panose="020B0509020203020207" pitchFamily="49" charset="-128"/>
              </a:rPr>
              <a:t>block</a:t>
            </a:r>
            <a:r>
              <a:rPr lang="ja-JP" altLang="en-US" sz="1600" dirty="0" smtClean="0">
                <a:ea typeface="メイリオ" panose="020B0604030504040204" pitchFamily="50" charset="-128"/>
                <a:cs typeface="HackGen" panose="020B0509020203020207" pitchFamily="49" charset="-128"/>
              </a:rPr>
              <a:t>を応用</a:t>
            </a:r>
            <a:r>
              <a:rPr lang="ja-JP" altLang="en-US" sz="1600" dirty="0">
                <a:ea typeface="メイリオ" panose="020B0604030504040204" pitchFamily="50" charset="-128"/>
                <a:cs typeface="HackGen" panose="020B0509020203020207" pitchFamily="49" charset="-128"/>
              </a:rPr>
              <a:t>し</a:t>
            </a:r>
            <a:r>
              <a:rPr lang="en-US" altLang="ja-JP" sz="1600" dirty="0" smtClean="0">
                <a:ea typeface="メイリオ" panose="020B0604030504040204" pitchFamily="50" charset="-128"/>
                <a:cs typeface="HackGen" panose="020B0509020203020207" pitchFamily="49" charset="-128"/>
              </a:rPr>
              <a:t>Inverted </a:t>
            </a:r>
            <a:r>
              <a:rPr lang="en-US" altLang="ja-JP" sz="1600" dirty="0">
                <a:ea typeface="メイリオ" panose="020B0604030504040204" pitchFamily="50" charset="-128"/>
                <a:cs typeface="HackGen" panose="020B0509020203020207" pitchFamily="49" charset="-128"/>
              </a:rPr>
              <a:t>r</a:t>
            </a:r>
            <a:r>
              <a:rPr lang="en-US" altLang="ja-JP" sz="1600" dirty="0" smtClean="0">
                <a:ea typeface="メイリオ" panose="020B0604030504040204" pitchFamily="50" charset="-128"/>
                <a:cs typeface="HackGen" panose="020B0509020203020207" pitchFamily="49" charset="-128"/>
              </a:rPr>
              <a:t>esidual Block</a:t>
            </a:r>
            <a:r>
              <a:rPr lang="ja-JP" altLang="en-US" sz="1600" dirty="0" smtClean="0">
                <a:ea typeface="メイリオ" panose="020B0604030504040204" pitchFamily="50" charset="-128"/>
                <a:cs typeface="HackGen" panose="020B0509020203020207" pitchFamily="49" charset="-128"/>
              </a:rPr>
              <a:t>を実装している。</a:t>
            </a:r>
            <a:endParaRPr lang="en-US" altLang="ja-JP" sz="1600" dirty="0">
              <a:ea typeface="メイリオ" panose="020B0604030504040204" pitchFamily="50" charset="-128"/>
              <a:cs typeface="HackGen" panose="020B0509020203020207" pitchFamily="49" charset="-128"/>
            </a:endParaRPr>
          </a:p>
        </p:txBody>
      </p:sp>
      <p:pic>
        <p:nvPicPr>
          <p:cNvPr id="8" name="図 7"/>
          <p:cNvPicPr>
            <a:picLocks noChangeAspect="1"/>
          </p:cNvPicPr>
          <p:nvPr/>
        </p:nvPicPr>
        <p:blipFill>
          <a:blip r:embed="rId3"/>
          <a:stretch>
            <a:fillRect/>
          </a:stretch>
        </p:blipFill>
        <p:spPr>
          <a:xfrm>
            <a:off x="474697" y="2326856"/>
            <a:ext cx="7326278" cy="2155404"/>
          </a:xfrm>
          <a:prstGeom prst="rect">
            <a:avLst/>
          </a:prstGeom>
          <a:noFill/>
          <a:ln>
            <a:noFill/>
          </a:ln>
        </p:spPr>
      </p:pic>
      <p:sp>
        <p:nvSpPr>
          <p:cNvPr id="9" name="四角形吹き出し 8"/>
          <p:cNvSpPr/>
          <p:nvPr/>
        </p:nvSpPr>
        <p:spPr>
          <a:xfrm>
            <a:off x="918387" y="4873225"/>
            <a:ext cx="2752772" cy="1057275"/>
          </a:xfrm>
          <a:prstGeom prst="wedgeRectCallout">
            <a:avLst>
              <a:gd name="adj1" fmla="val -15989"/>
              <a:gd name="adj2" fmla="val -102365"/>
            </a:avLst>
          </a:prstGeom>
          <a:solidFill>
            <a:schemeClr val="accent4">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1200" dirty="0" smtClean="0">
                <a:ea typeface="メイリオ" panose="020B0604030504040204" pitchFamily="50" charset="-128"/>
              </a:rPr>
              <a:t>Residual block</a:t>
            </a:r>
            <a:r>
              <a:rPr kumimoji="1" lang="ja-JP" altLang="en-US" sz="1200" dirty="0" smtClean="0">
                <a:ea typeface="メイリオ" panose="020B0604030504040204" pitchFamily="50" charset="-128"/>
              </a:rPr>
              <a:t>は</a:t>
            </a:r>
            <a:r>
              <a:rPr lang="en-US" altLang="ja-JP" sz="1200" dirty="0" smtClean="0">
                <a:ea typeface="メイリオ" panose="020B0604030504040204" pitchFamily="50" charset="-128"/>
              </a:rPr>
              <a:t>pw</a:t>
            </a:r>
            <a:r>
              <a:rPr lang="ja-JP" altLang="en-US" sz="1200" dirty="0" smtClean="0">
                <a:ea typeface="メイリオ" panose="020B0604030504040204" pitchFamily="50" charset="-128"/>
              </a:rPr>
              <a:t>で一度</a:t>
            </a:r>
            <a:r>
              <a:rPr lang="en-US" altLang="ja-JP" sz="1200" dirty="0" smtClean="0">
                <a:ea typeface="メイリオ" panose="020B0604030504040204" pitchFamily="50" charset="-128"/>
              </a:rPr>
              <a:t>channel</a:t>
            </a:r>
            <a:r>
              <a:rPr lang="ja-JP" altLang="en-US" sz="1200" dirty="0" smtClean="0">
                <a:ea typeface="メイリオ" panose="020B0604030504040204" pitchFamily="50" charset="-128"/>
              </a:rPr>
              <a:t>を圧縮してから</a:t>
            </a:r>
            <a:r>
              <a:rPr lang="en-US" altLang="ja-JP" sz="1200" dirty="0" smtClean="0">
                <a:ea typeface="メイリオ" panose="020B0604030504040204" pitchFamily="50" charset="-128"/>
              </a:rPr>
              <a:t>3x3</a:t>
            </a:r>
            <a:r>
              <a:rPr lang="ja-JP" altLang="en-US" sz="1200" dirty="0" smtClean="0">
                <a:ea typeface="メイリオ" panose="020B0604030504040204" pitchFamily="50" charset="-128"/>
              </a:rPr>
              <a:t>畳み込み。</a:t>
            </a:r>
            <a:endParaRPr lang="en-US" altLang="ja-JP" sz="1200" dirty="0" smtClean="0">
              <a:ea typeface="メイリオ" panose="020B0604030504040204" pitchFamily="50" charset="-128"/>
            </a:endParaRPr>
          </a:p>
          <a:p>
            <a:r>
              <a:rPr lang="ja-JP" altLang="en-US" sz="1200" dirty="0" smtClean="0">
                <a:ea typeface="メイリオ" panose="020B0604030504040204" pitchFamily="50" charset="-128"/>
              </a:rPr>
              <a:t>その後、</a:t>
            </a:r>
            <a:r>
              <a:rPr lang="en-US" altLang="ja-JP" sz="1200" dirty="0" smtClean="0">
                <a:ea typeface="メイリオ" panose="020B0604030504040204" pitchFamily="50" charset="-128"/>
              </a:rPr>
              <a:t>pw</a:t>
            </a:r>
            <a:r>
              <a:rPr lang="ja-JP" altLang="en-US" sz="1200" dirty="0" smtClean="0">
                <a:ea typeface="メイリオ" panose="020B0604030504040204" pitchFamily="50" charset="-128"/>
              </a:rPr>
              <a:t>でチャンネルを戻す。</a:t>
            </a:r>
            <a:endParaRPr kumimoji="1" lang="ja-JP" altLang="en-US" sz="1200" dirty="0">
              <a:ea typeface="メイリオ" panose="020B0604030504040204" pitchFamily="50" charset="-128"/>
            </a:endParaRPr>
          </a:p>
        </p:txBody>
      </p:sp>
      <p:sp>
        <p:nvSpPr>
          <p:cNvPr id="10" name="四角形吹き出し 9"/>
          <p:cNvSpPr/>
          <p:nvPr/>
        </p:nvSpPr>
        <p:spPr>
          <a:xfrm>
            <a:off x="4137836" y="4873224"/>
            <a:ext cx="2752772" cy="1603776"/>
          </a:xfrm>
          <a:prstGeom prst="wedgeRectCallout">
            <a:avLst>
              <a:gd name="adj1" fmla="val -13913"/>
              <a:gd name="adj2" fmla="val -80390"/>
            </a:avLst>
          </a:prstGeom>
          <a:solidFill>
            <a:schemeClr val="accent4">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1200" dirty="0" smtClean="0">
                <a:ea typeface="メイリオ" panose="020B0604030504040204" pitchFamily="50" charset="-128"/>
              </a:rPr>
              <a:t>Inverted residual block</a:t>
            </a:r>
            <a:r>
              <a:rPr kumimoji="1" lang="ja-JP" altLang="en-US" sz="1200" dirty="0" smtClean="0">
                <a:ea typeface="メイリオ" panose="020B0604030504040204" pitchFamily="50" charset="-128"/>
              </a:rPr>
              <a:t>はその逆で、</a:t>
            </a:r>
            <a:endParaRPr kumimoji="1" lang="en-US" altLang="ja-JP" sz="1200" dirty="0" smtClean="0">
              <a:ea typeface="メイリオ" panose="020B0604030504040204" pitchFamily="50" charset="-128"/>
            </a:endParaRPr>
          </a:p>
          <a:p>
            <a:r>
              <a:rPr lang="en-US" altLang="ja-JP" sz="1200" dirty="0" smtClean="0">
                <a:ea typeface="メイリオ" panose="020B0604030504040204" pitchFamily="50" charset="-128"/>
              </a:rPr>
              <a:t>pw</a:t>
            </a:r>
            <a:r>
              <a:rPr lang="ja-JP" altLang="en-US" sz="1200" dirty="0" smtClean="0">
                <a:ea typeface="メイリオ" panose="020B0604030504040204" pitchFamily="50" charset="-128"/>
              </a:rPr>
              <a:t>で一度</a:t>
            </a:r>
            <a:r>
              <a:rPr lang="en-US" altLang="ja-JP" sz="1200" dirty="0" smtClean="0">
                <a:ea typeface="メイリオ" panose="020B0604030504040204" pitchFamily="50" charset="-128"/>
              </a:rPr>
              <a:t>channel</a:t>
            </a:r>
            <a:r>
              <a:rPr lang="ja-JP" altLang="en-US" sz="1200" dirty="0" smtClean="0">
                <a:ea typeface="メイリオ" panose="020B0604030504040204" pitchFamily="50" charset="-128"/>
              </a:rPr>
              <a:t>を拡張してから</a:t>
            </a:r>
            <a:endParaRPr lang="en-US" altLang="ja-JP" sz="1200" dirty="0" smtClean="0">
              <a:ea typeface="メイリオ" panose="020B0604030504040204" pitchFamily="50" charset="-128"/>
            </a:endParaRPr>
          </a:p>
          <a:p>
            <a:r>
              <a:rPr lang="en-US" altLang="ja-JP" sz="1200" dirty="0" smtClean="0">
                <a:ea typeface="メイリオ" panose="020B0604030504040204" pitchFamily="50" charset="-128"/>
              </a:rPr>
              <a:t>3x3</a:t>
            </a:r>
            <a:r>
              <a:rPr lang="ja-JP" altLang="en-US" sz="1200" dirty="0" smtClean="0">
                <a:ea typeface="メイリオ" panose="020B0604030504040204" pitchFamily="50" charset="-128"/>
              </a:rPr>
              <a:t>畳み込み。</a:t>
            </a:r>
            <a:endParaRPr lang="en-US" altLang="ja-JP" sz="1200" dirty="0" smtClean="0">
              <a:ea typeface="メイリオ" panose="020B0604030504040204" pitchFamily="50" charset="-128"/>
            </a:endParaRPr>
          </a:p>
          <a:p>
            <a:r>
              <a:rPr lang="ja-JP" altLang="en-US" sz="1200" dirty="0" smtClean="0">
                <a:ea typeface="メイリオ" panose="020B0604030504040204" pitchFamily="50" charset="-128"/>
              </a:rPr>
              <a:t>その後、</a:t>
            </a:r>
            <a:r>
              <a:rPr lang="en-US" altLang="ja-JP" sz="1200" dirty="0" smtClean="0">
                <a:ea typeface="メイリオ" panose="020B0604030504040204" pitchFamily="50" charset="-128"/>
              </a:rPr>
              <a:t>pw</a:t>
            </a:r>
            <a:r>
              <a:rPr lang="ja-JP" altLang="en-US" sz="1200" dirty="0" smtClean="0">
                <a:ea typeface="メイリオ" panose="020B0604030504040204" pitchFamily="50" charset="-128"/>
              </a:rPr>
              <a:t>でチャンネルを戻す。</a:t>
            </a:r>
            <a:endParaRPr lang="en-US" altLang="ja-JP" sz="1200" dirty="0" smtClean="0">
              <a:ea typeface="メイリオ" panose="020B0604030504040204" pitchFamily="50" charset="-128"/>
            </a:endParaRPr>
          </a:p>
          <a:p>
            <a:endParaRPr lang="en-US" altLang="ja-JP" sz="1200" dirty="0">
              <a:ea typeface="メイリオ" panose="020B0604030504040204" pitchFamily="50" charset="-128"/>
            </a:endParaRPr>
          </a:p>
          <a:p>
            <a:r>
              <a:rPr lang="en-US" altLang="ja-JP" sz="1200" dirty="0" smtClean="0">
                <a:ea typeface="メイリオ" panose="020B0604030504040204" pitchFamily="50" charset="-128"/>
              </a:rPr>
              <a:t>ReLU6(</a:t>
            </a:r>
            <a:r>
              <a:rPr lang="ja-JP" altLang="en-US" sz="1200" dirty="0" smtClean="0">
                <a:ea typeface="メイリオ" panose="020B0604030504040204" pitchFamily="50" charset="-128"/>
              </a:rPr>
              <a:t>上限が</a:t>
            </a:r>
            <a:r>
              <a:rPr lang="en-US" altLang="ja-JP" sz="1200" dirty="0" smtClean="0">
                <a:ea typeface="メイリオ" panose="020B0604030504040204" pitchFamily="50" charset="-128"/>
              </a:rPr>
              <a:t>6</a:t>
            </a:r>
            <a:r>
              <a:rPr lang="ja-JP" altLang="en-US" sz="1200" dirty="0" smtClean="0">
                <a:ea typeface="メイリオ" panose="020B0604030504040204" pitchFamily="50" charset="-128"/>
              </a:rPr>
              <a:t>となった</a:t>
            </a:r>
            <a:r>
              <a:rPr lang="en-US" altLang="ja-JP" sz="1200" dirty="0" err="1" smtClean="0">
                <a:ea typeface="メイリオ" panose="020B0604030504040204" pitchFamily="50" charset="-128"/>
              </a:rPr>
              <a:t>ReLU</a:t>
            </a:r>
            <a:r>
              <a:rPr lang="en-US" altLang="ja-JP" sz="1200" dirty="0" smtClean="0">
                <a:ea typeface="メイリオ" panose="020B0604030504040204" pitchFamily="50" charset="-128"/>
              </a:rPr>
              <a:t>)</a:t>
            </a:r>
            <a:r>
              <a:rPr lang="ja-JP" altLang="en-US" sz="1200" dirty="0" smtClean="0">
                <a:ea typeface="メイリオ" panose="020B0604030504040204" pitchFamily="50" charset="-128"/>
              </a:rPr>
              <a:t>を</a:t>
            </a:r>
            <a:endParaRPr lang="en-US" altLang="ja-JP" sz="1200" dirty="0" smtClean="0">
              <a:ea typeface="メイリオ" panose="020B0604030504040204" pitchFamily="50" charset="-128"/>
            </a:endParaRPr>
          </a:p>
          <a:p>
            <a:r>
              <a:rPr lang="ja-JP" altLang="en-US" sz="1200" dirty="0">
                <a:ea typeface="メイリオ" panose="020B0604030504040204" pitchFamily="50" charset="-128"/>
              </a:rPr>
              <a:t>使</a:t>
            </a:r>
            <a:r>
              <a:rPr lang="ja-JP" altLang="en-US" sz="1200" dirty="0" smtClean="0">
                <a:ea typeface="メイリオ" panose="020B0604030504040204" pitchFamily="50" charset="-128"/>
              </a:rPr>
              <a:t>うのは、ロバスト性のため。</a:t>
            </a:r>
            <a:endParaRPr lang="en-US" altLang="ja-JP" sz="1200" dirty="0" smtClean="0">
              <a:ea typeface="メイリオ" panose="020B0604030504040204" pitchFamily="50" charset="-128"/>
            </a:endParaRPr>
          </a:p>
        </p:txBody>
      </p:sp>
      <p:sp>
        <p:nvSpPr>
          <p:cNvPr id="11" name="テキスト ボックス 10"/>
          <p:cNvSpPr txBox="1"/>
          <p:nvPr/>
        </p:nvSpPr>
        <p:spPr>
          <a:xfrm>
            <a:off x="8010525" y="2326856"/>
            <a:ext cx="4123245" cy="4078039"/>
          </a:xfrm>
          <a:prstGeom prst="rect">
            <a:avLst/>
          </a:prstGeom>
          <a:noFill/>
        </p:spPr>
        <p:txBody>
          <a:bodyPr wrap="none" rtlCol="0">
            <a:spAutoFit/>
          </a:bodyPr>
          <a:lstStyle/>
          <a:p>
            <a:r>
              <a:rPr lang="en-US" altLang="ja-JP" sz="1600" dirty="0" smtClean="0">
                <a:ea typeface="メイリオ" panose="020B0604030504040204" pitchFamily="50" charset="-128"/>
              </a:rPr>
              <a:t>(a)</a:t>
            </a:r>
            <a:r>
              <a:rPr lang="ja-JP" altLang="en-US" sz="1600" dirty="0" smtClean="0">
                <a:ea typeface="メイリオ" panose="020B0604030504040204" pitchFamily="50" charset="-128"/>
              </a:rPr>
              <a:t>よりも</a:t>
            </a:r>
            <a:r>
              <a:rPr lang="en-US" altLang="ja-JP" sz="1600" dirty="0" smtClean="0">
                <a:ea typeface="メイリオ" panose="020B0604030504040204" pitchFamily="50" charset="-128"/>
              </a:rPr>
              <a:t>(b)</a:t>
            </a:r>
            <a:r>
              <a:rPr lang="ja-JP" altLang="en-US" sz="1600" dirty="0" smtClean="0">
                <a:ea typeface="メイリオ" panose="020B0604030504040204" pitchFamily="50" charset="-128"/>
              </a:rPr>
              <a:t>の方が計算量が多いように</a:t>
            </a:r>
            <a:endParaRPr lang="en-US" altLang="ja-JP" sz="1600" dirty="0" smtClean="0">
              <a:ea typeface="メイリオ" panose="020B0604030504040204" pitchFamily="50" charset="-128"/>
            </a:endParaRPr>
          </a:p>
          <a:p>
            <a:r>
              <a:rPr kumimoji="1" lang="ja-JP" altLang="en-US" sz="1600" dirty="0">
                <a:ea typeface="メイリオ" panose="020B0604030504040204" pitchFamily="50" charset="-128"/>
              </a:rPr>
              <a:t>見</a:t>
            </a:r>
            <a:r>
              <a:rPr kumimoji="1" lang="ja-JP" altLang="en-US" sz="1600" dirty="0" smtClean="0">
                <a:ea typeface="メイリオ" panose="020B0604030504040204" pitchFamily="50" charset="-128"/>
              </a:rPr>
              <a:t>えるが、あくまで考え方の話である。</a:t>
            </a:r>
            <a:endParaRPr kumimoji="1" lang="en-US" altLang="ja-JP" sz="1600" dirty="0" smtClean="0">
              <a:ea typeface="メイリオ" panose="020B0604030504040204" pitchFamily="50" charset="-128"/>
            </a:endParaRPr>
          </a:p>
          <a:p>
            <a:endParaRPr lang="en-US" altLang="ja-JP" sz="1600" dirty="0">
              <a:ea typeface="メイリオ" panose="020B0604030504040204" pitchFamily="50" charset="-128"/>
            </a:endParaRPr>
          </a:p>
          <a:p>
            <a:r>
              <a:rPr kumimoji="1" lang="ja-JP" altLang="en-US" sz="1600" dirty="0" smtClean="0">
                <a:ea typeface="メイリオ" panose="020B0604030504040204" pitchFamily="50" charset="-128"/>
              </a:rPr>
              <a:t>実際は、</a:t>
            </a:r>
            <a:r>
              <a:rPr kumimoji="1" lang="en-US" altLang="ja-JP" sz="1600" dirty="0" smtClean="0">
                <a:ea typeface="メイリオ" panose="020B0604030504040204" pitchFamily="50" charset="-128"/>
              </a:rPr>
              <a:t>V1</a:t>
            </a:r>
            <a:r>
              <a:rPr kumimoji="1" lang="ja-JP" altLang="en-US" sz="1600" dirty="0" smtClean="0">
                <a:ea typeface="メイリオ" panose="020B0604030504040204" pitchFamily="50" charset="-128"/>
              </a:rPr>
              <a:t>を計算量を削減するために、</a:t>
            </a:r>
            <a:endParaRPr kumimoji="1" lang="en-US" altLang="ja-JP" sz="1600" dirty="0" smtClean="0">
              <a:ea typeface="メイリオ" panose="020B0604030504040204" pitchFamily="50" charset="-128"/>
            </a:endParaRPr>
          </a:p>
          <a:p>
            <a:r>
              <a:rPr lang="en-US" altLang="ja-JP" sz="1600" dirty="0">
                <a:ea typeface="メイリオ" panose="020B0604030504040204" pitchFamily="50" charset="-128"/>
              </a:rPr>
              <a:t>p</a:t>
            </a:r>
            <a:r>
              <a:rPr lang="en-US" altLang="ja-JP" sz="1600" dirty="0" smtClean="0">
                <a:ea typeface="メイリオ" panose="020B0604030504040204" pitchFamily="50" charset="-128"/>
              </a:rPr>
              <a:t>w</a:t>
            </a:r>
            <a:r>
              <a:rPr lang="ja-JP" altLang="en-US" sz="1600" dirty="0" smtClean="0">
                <a:ea typeface="メイリオ" panose="020B0604030504040204" pitchFamily="50" charset="-128"/>
              </a:rPr>
              <a:t>のチャンネル数を減らしたいが、</a:t>
            </a:r>
            <a:endParaRPr lang="en-US" altLang="ja-JP" sz="1600" dirty="0" smtClean="0">
              <a:ea typeface="メイリオ" panose="020B0604030504040204" pitchFamily="50" charset="-128"/>
            </a:endParaRPr>
          </a:p>
          <a:p>
            <a:r>
              <a:rPr lang="en-US" altLang="ja-JP" sz="1600" dirty="0">
                <a:ea typeface="メイリオ" panose="020B0604030504040204" pitchFamily="50" charset="-128"/>
              </a:rPr>
              <a:t>p</a:t>
            </a:r>
            <a:r>
              <a:rPr kumimoji="1" lang="en-US" altLang="ja-JP" sz="1600" dirty="0" smtClean="0">
                <a:ea typeface="メイリオ" panose="020B0604030504040204" pitchFamily="50" charset="-128"/>
              </a:rPr>
              <a:t>w</a:t>
            </a:r>
            <a:r>
              <a:rPr kumimoji="1" lang="ja-JP" altLang="en-US" sz="1600" dirty="0" smtClean="0">
                <a:ea typeface="メイリオ" panose="020B0604030504040204" pitchFamily="50" charset="-128"/>
              </a:rPr>
              <a:t>のチャンネル</a:t>
            </a:r>
            <a:r>
              <a:rPr lang="ja-JP" altLang="en-US" sz="1600" dirty="0" smtClean="0">
                <a:ea typeface="メイリオ" panose="020B0604030504040204" pitchFamily="50" charset="-128"/>
              </a:rPr>
              <a:t>数を減らすと、</a:t>
            </a:r>
            <a:endParaRPr lang="en-US" altLang="ja-JP" sz="1600" dirty="0" smtClean="0">
              <a:ea typeface="メイリオ" panose="020B0604030504040204" pitchFamily="50" charset="-128"/>
            </a:endParaRPr>
          </a:p>
          <a:p>
            <a:r>
              <a:rPr kumimoji="1" lang="en-US" altLang="ja-JP" sz="1600" dirty="0" err="1" smtClean="0">
                <a:ea typeface="メイリオ" panose="020B0604030504040204" pitchFamily="50" charset="-128"/>
              </a:rPr>
              <a:t>ReLU</a:t>
            </a:r>
            <a:r>
              <a:rPr kumimoji="1" lang="ja-JP" altLang="en-US" sz="1600" dirty="0" smtClean="0">
                <a:ea typeface="メイリオ" panose="020B0604030504040204" pitchFamily="50" charset="-128"/>
              </a:rPr>
              <a:t>などの非線形な</a:t>
            </a:r>
            <a:r>
              <a:rPr kumimoji="1" lang="en-US" altLang="ja-JP" sz="1600" dirty="0" smtClean="0">
                <a:ea typeface="メイリオ" panose="020B0604030504040204" pitchFamily="50" charset="-128"/>
              </a:rPr>
              <a:t>activation</a:t>
            </a:r>
            <a:r>
              <a:rPr kumimoji="1" lang="ja-JP" altLang="en-US" sz="1600" dirty="0" smtClean="0">
                <a:ea typeface="メイリオ" panose="020B0604030504040204" pitchFamily="50" charset="-128"/>
              </a:rPr>
              <a:t>により、</a:t>
            </a:r>
            <a:endParaRPr kumimoji="1" lang="en-US" altLang="ja-JP" sz="1600" dirty="0" smtClean="0">
              <a:ea typeface="メイリオ" panose="020B0604030504040204" pitchFamily="50" charset="-128"/>
            </a:endParaRPr>
          </a:p>
          <a:p>
            <a:r>
              <a:rPr lang="en-US" altLang="ja-JP" sz="1600" dirty="0" smtClean="0">
                <a:ea typeface="メイリオ" panose="020B0604030504040204" pitchFamily="50" charset="-128"/>
              </a:rPr>
              <a:t>0</a:t>
            </a:r>
            <a:r>
              <a:rPr lang="ja-JP" altLang="en-US" sz="1600" dirty="0" smtClean="0">
                <a:ea typeface="メイリオ" panose="020B0604030504040204" pitchFamily="50" charset="-128"/>
              </a:rPr>
              <a:t>以下の表現が失われ、多様体仮説が</a:t>
            </a:r>
            <a:endParaRPr lang="en-US" altLang="ja-JP" sz="1600" dirty="0" smtClean="0">
              <a:ea typeface="メイリオ" panose="020B0604030504040204" pitchFamily="50" charset="-128"/>
            </a:endParaRPr>
          </a:p>
          <a:p>
            <a:r>
              <a:rPr kumimoji="1" lang="ja-JP" altLang="en-US" sz="1600" dirty="0">
                <a:ea typeface="メイリオ" panose="020B0604030504040204" pitchFamily="50" charset="-128"/>
              </a:rPr>
              <a:t>成り立</a:t>
            </a:r>
            <a:r>
              <a:rPr kumimoji="1" lang="ja-JP" altLang="en-US" sz="1600" dirty="0" smtClean="0">
                <a:ea typeface="メイリオ" panose="020B0604030504040204" pitchFamily="50" charset="-128"/>
              </a:rPr>
              <a:t>たなくなる。</a:t>
            </a:r>
            <a:endParaRPr lang="en-US" altLang="ja-JP" sz="1600" dirty="0" smtClean="0">
              <a:ea typeface="メイリオ" panose="020B0604030504040204" pitchFamily="50" charset="-128"/>
            </a:endParaRPr>
          </a:p>
          <a:p>
            <a:r>
              <a:rPr kumimoji="1" lang="ja-JP" altLang="en-US" sz="1600" dirty="0" smtClean="0">
                <a:ea typeface="メイリオ" panose="020B0604030504040204" pitchFamily="50" charset="-128"/>
              </a:rPr>
              <a:t>その対策とし</a:t>
            </a:r>
            <a:r>
              <a:rPr lang="ja-JP" altLang="en-US" sz="1600" dirty="0" smtClean="0">
                <a:ea typeface="メイリオ" panose="020B0604030504040204" pitchFamily="50" charset="-128"/>
              </a:rPr>
              <a:t>て</a:t>
            </a:r>
            <a:r>
              <a:rPr lang="en-US" altLang="ja-JP" sz="1600" dirty="0" smtClean="0">
                <a:ea typeface="メイリオ" panose="020B0604030504040204" pitchFamily="50" charset="-128"/>
              </a:rPr>
              <a:t>channel</a:t>
            </a:r>
            <a:r>
              <a:rPr lang="ja-JP" altLang="en-US" sz="1600" dirty="0" smtClean="0">
                <a:ea typeface="メイリオ" panose="020B0604030504040204" pitchFamily="50" charset="-128"/>
              </a:rPr>
              <a:t>を拡張する。</a:t>
            </a:r>
            <a:endParaRPr kumimoji="1" lang="en-US" altLang="ja-JP" sz="1600" dirty="0">
              <a:ea typeface="メイリオ" panose="020B0604030504040204" pitchFamily="50" charset="-128"/>
            </a:endParaRPr>
          </a:p>
          <a:p>
            <a:r>
              <a:rPr lang="ja-JP" altLang="en-US" sz="1600" dirty="0" smtClean="0">
                <a:ea typeface="メイリオ" panose="020B0604030504040204" pitchFamily="50" charset="-128"/>
              </a:rPr>
              <a:t>これにより、出力の</a:t>
            </a:r>
            <a:r>
              <a:rPr lang="en-US" altLang="ja-JP" sz="1600" dirty="0" smtClean="0">
                <a:ea typeface="メイリオ" panose="020B0604030504040204" pitchFamily="50" charset="-128"/>
              </a:rPr>
              <a:t>channel</a:t>
            </a:r>
            <a:r>
              <a:rPr lang="ja-JP" altLang="en-US" sz="1600" dirty="0" smtClean="0">
                <a:ea typeface="メイリオ" panose="020B0604030504040204" pitchFamily="50" charset="-128"/>
              </a:rPr>
              <a:t>を減らしても、</a:t>
            </a:r>
            <a:endParaRPr lang="en-US" altLang="ja-JP" sz="1600" dirty="0" smtClean="0">
              <a:ea typeface="メイリオ" panose="020B0604030504040204" pitchFamily="50" charset="-128"/>
            </a:endParaRPr>
          </a:p>
          <a:p>
            <a:r>
              <a:rPr kumimoji="1" lang="ja-JP" altLang="en-US" sz="1600" dirty="0" smtClean="0">
                <a:ea typeface="メイリオ" panose="020B0604030504040204" pitchFamily="50" charset="-128"/>
              </a:rPr>
              <a:t>表現力が落ちなくなる。</a:t>
            </a:r>
            <a:endParaRPr kumimoji="1" lang="en-US" altLang="ja-JP" sz="1600" dirty="0" smtClean="0">
              <a:ea typeface="メイリオ" panose="020B0604030504040204" pitchFamily="50" charset="-128"/>
            </a:endParaRPr>
          </a:p>
          <a:p>
            <a:endParaRPr lang="en-US" altLang="ja-JP" sz="1600" dirty="0">
              <a:ea typeface="メイリオ" panose="020B0604030504040204" pitchFamily="50" charset="-128"/>
            </a:endParaRPr>
          </a:p>
          <a:p>
            <a:r>
              <a:rPr lang="ja-JP" altLang="en-US" sz="1050" dirty="0" smtClean="0">
                <a:ea typeface="メイリオ" panose="020B0604030504040204" pitchFamily="50" charset="-128"/>
              </a:rPr>
              <a:t>参考</a:t>
            </a:r>
            <a:endParaRPr lang="en-US" altLang="ja-JP" sz="1050" dirty="0" smtClean="0">
              <a:ea typeface="メイリオ" panose="020B0604030504040204" pitchFamily="50" charset="-128"/>
            </a:endParaRPr>
          </a:p>
          <a:p>
            <a:r>
              <a:rPr lang="en-US" altLang="ja-JP" sz="1050" dirty="0" smtClean="0">
                <a:ea typeface="メイリオ" panose="020B0604030504040204" pitchFamily="50" charset="-128"/>
                <a:hlinkClick r:id="rId4"/>
              </a:rPr>
              <a:t>https</a:t>
            </a:r>
            <a:r>
              <a:rPr lang="en-US" altLang="ja-JP" sz="1050" dirty="0">
                <a:ea typeface="メイリオ" panose="020B0604030504040204" pitchFamily="50" charset="-128"/>
                <a:hlinkClick r:id="rId4"/>
              </a:rPr>
              <a:t>://deepsquare.jp/2020/06/mobilenet-v2</a:t>
            </a:r>
            <a:r>
              <a:rPr lang="en-US" altLang="ja-JP" sz="1050" dirty="0" smtClean="0">
                <a:ea typeface="メイリオ" panose="020B0604030504040204" pitchFamily="50" charset="-128"/>
                <a:hlinkClick r:id="rId4"/>
              </a:rPr>
              <a:t>/</a:t>
            </a:r>
            <a:endParaRPr lang="en-US" altLang="ja-JP" sz="1050" dirty="0" smtClean="0">
              <a:ea typeface="メイリオ" panose="020B0604030504040204" pitchFamily="50" charset="-128"/>
            </a:endParaRPr>
          </a:p>
          <a:p>
            <a:r>
              <a:rPr lang="en-US" altLang="ja-JP" sz="1050" dirty="0" smtClean="0">
                <a:ea typeface="メイリオ" panose="020B0604030504040204" pitchFamily="50" charset="-128"/>
                <a:hlinkClick r:id="rId5"/>
              </a:rPr>
              <a:t>https://metrica-tech.hatenablog.jp/entry/2019/08/03/000000</a:t>
            </a:r>
            <a:endParaRPr lang="en-US" altLang="ja-JP" sz="1050" dirty="0" smtClean="0">
              <a:ea typeface="メイリオ" panose="020B0604030504040204" pitchFamily="50" charset="-128"/>
            </a:endParaRPr>
          </a:p>
          <a:p>
            <a:endParaRPr lang="en-US" altLang="ja-JP" sz="1200" dirty="0" smtClean="0">
              <a:ea typeface="メイリオ" panose="020B0604030504040204" pitchFamily="50" charset="-128"/>
            </a:endParaRPr>
          </a:p>
        </p:txBody>
      </p:sp>
      <p:sp>
        <p:nvSpPr>
          <p:cNvPr id="12" name="正方形/長方形 11"/>
          <p:cNvSpPr/>
          <p:nvPr/>
        </p:nvSpPr>
        <p:spPr>
          <a:xfrm>
            <a:off x="447473" y="2172511"/>
            <a:ext cx="7477328" cy="442932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8615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161925" y="117475"/>
            <a:ext cx="11887200" cy="409747"/>
          </a:xfrm>
        </p:spPr>
        <p:txBody>
          <a:bodyPr>
            <a:normAutofit fontScale="90000"/>
          </a:bodyPr>
          <a:lstStyle/>
          <a:p>
            <a:r>
              <a:rPr lang="en-US" altLang="ja-JP" sz="3200" dirty="0" smtClean="0">
                <a:latin typeface="+mn-lt"/>
                <a:ea typeface="メイリオ" panose="020B0604030504040204" pitchFamily="50" charset="-128"/>
                <a:cs typeface="HackGen" panose="020B0509020203020207" pitchFamily="49" charset="-128"/>
              </a:rPr>
              <a:t>MobileNetV2@2018.01</a:t>
            </a:r>
            <a:endParaRPr kumimoji="1" lang="ja-JP" altLang="en-US" sz="3200" dirty="0">
              <a:latin typeface="+mn-lt"/>
              <a:ea typeface="メイリオ" panose="020B0604030504040204" pitchFamily="50" charset="-128"/>
              <a:cs typeface="HackGen" panose="020B0509020203020207" pitchFamily="49" charset="-128"/>
            </a:endParaRPr>
          </a:p>
        </p:txBody>
      </p:sp>
      <p:sp>
        <p:nvSpPr>
          <p:cNvPr id="7" name="コンテンツ プレースホルダー 2"/>
          <p:cNvSpPr txBox="1">
            <a:spLocks/>
          </p:cNvSpPr>
          <p:nvPr/>
        </p:nvSpPr>
        <p:spPr>
          <a:xfrm>
            <a:off x="160455" y="568771"/>
            <a:ext cx="11887200" cy="171722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smtClean="0">
                <a:ea typeface="メイリオ" panose="020B0604030504040204" pitchFamily="50" charset="-128"/>
                <a:cs typeface="HackGen" panose="020B0509020203020207" pitchFamily="49" charset="-128"/>
              </a:rPr>
              <a:t>V1</a:t>
            </a:r>
            <a:r>
              <a:rPr lang="ja-JP" altLang="en-US" sz="2000" dirty="0" smtClean="0">
                <a:ea typeface="メイリオ" panose="020B0604030504040204" pitchFamily="50" charset="-128"/>
                <a:cs typeface="HackGen" panose="020B0509020203020207" pitchFamily="49" charset="-128"/>
              </a:rPr>
              <a:t>との比較</a:t>
            </a:r>
            <a:endParaRPr lang="en-US" altLang="ja-JP" sz="2000" dirty="0" smtClean="0">
              <a:ea typeface="メイリオ" panose="020B0604030504040204" pitchFamily="50" charset="-128"/>
              <a:cs typeface="HackGen" panose="020B0509020203020207" pitchFamily="49" charset="-128"/>
            </a:endParaRPr>
          </a:p>
          <a:p>
            <a:r>
              <a:rPr lang="ja-JP" altLang="en-US" sz="2000" dirty="0" smtClean="0">
                <a:ea typeface="メイリオ" panose="020B0604030504040204" pitchFamily="50" charset="-128"/>
                <a:cs typeface="HackGen" panose="020B0509020203020207" pitchFamily="49" charset="-128"/>
              </a:rPr>
              <a:t>構造が違うため、比較が難しいが</a:t>
            </a:r>
            <a:r>
              <a:rPr lang="en-US" altLang="ja-JP" sz="2000" dirty="0" smtClean="0">
                <a:ea typeface="メイリオ" panose="020B0604030504040204" pitchFamily="50" charset="-128"/>
                <a:cs typeface="HackGen" panose="020B0509020203020207" pitchFamily="49" charset="-128"/>
              </a:rPr>
              <a:t>V1</a:t>
            </a:r>
            <a:r>
              <a:rPr lang="ja-JP" altLang="en-US" sz="2000" dirty="0" smtClean="0">
                <a:ea typeface="メイリオ" panose="020B0604030504040204" pitchFamily="50" charset="-128"/>
                <a:cs typeface="HackGen" panose="020B0509020203020207" pitchFamily="49" charset="-128"/>
              </a:rPr>
              <a:t>は画像が</a:t>
            </a:r>
            <a:r>
              <a:rPr lang="en-US" altLang="ja-JP" sz="2000" dirty="0" smtClean="0">
                <a:ea typeface="メイリオ" panose="020B0604030504040204" pitchFamily="50" charset="-128"/>
                <a:cs typeface="HackGen" panose="020B0509020203020207" pitchFamily="49" charset="-128"/>
              </a:rPr>
              <a:t>14x14</a:t>
            </a:r>
            <a:r>
              <a:rPr lang="ja-JP" altLang="en-US" sz="2000" dirty="0" smtClean="0">
                <a:ea typeface="メイリオ" panose="020B0604030504040204" pitchFamily="50" charset="-128"/>
                <a:cs typeface="HackGen" panose="020B0509020203020207" pitchFamily="49" charset="-128"/>
              </a:rPr>
              <a:t>のときに、</a:t>
            </a:r>
            <a:r>
              <a:rPr lang="en-US" altLang="ja-JP" sz="2000" dirty="0" smtClean="0">
                <a:ea typeface="メイリオ" panose="020B0604030504040204" pitchFamily="50" charset="-128"/>
                <a:cs typeface="HackGen" panose="020B0509020203020207" pitchFamily="49" charset="-128"/>
              </a:rPr>
              <a:t>channel</a:t>
            </a:r>
            <a:r>
              <a:rPr lang="ja-JP" altLang="en-US" sz="2000" dirty="0" smtClean="0">
                <a:ea typeface="メイリオ" panose="020B0604030504040204" pitchFamily="50" charset="-128"/>
                <a:cs typeface="HackGen" panose="020B0509020203020207" pitchFamily="49" charset="-128"/>
              </a:rPr>
              <a:t>が</a:t>
            </a:r>
            <a:r>
              <a:rPr lang="en-US" altLang="ja-JP" sz="2000" dirty="0" smtClean="0">
                <a:ea typeface="メイリオ" panose="020B0604030504040204" pitchFamily="50" charset="-128"/>
                <a:cs typeface="HackGen" panose="020B0509020203020207" pitchFamily="49" charset="-128"/>
              </a:rPr>
              <a:t>512</a:t>
            </a:r>
            <a:r>
              <a:rPr lang="ja-JP" altLang="en-US" sz="2000" dirty="0" smtClean="0">
                <a:ea typeface="メイリオ" panose="020B0604030504040204" pitchFamily="50" charset="-128"/>
                <a:cs typeface="HackGen" panose="020B0509020203020207" pitchFamily="49" charset="-128"/>
              </a:rPr>
              <a:t>であるが、</a:t>
            </a:r>
            <a:endParaRPr lang="en-US" altLang="ja-JP" sz="2000" dirty="0" smtClean="0">
              <a:ea typeface="メイリオ" panose="020B0604030504040204" pitchFamily="50" charset="-128"/>
              <a:cs typeface="HackGen" panose="020B0509020203020207" pitchFamily="49" charset="-128"/>
            </a:endParaRPr>
          </a:p>
          <a:p>
            <a:pPr marL="0" indent="0">
              <a:buNone/>
            </a:pPr>
            <a:r>
              <a:rPr lang="ja-JP" altLang="en-US" sz="2000" dirty="0" smtClean="0">
                <a:ea typeface="メイリオ" panose="020B0604030504040204" pitchFamily="50" charset="-128"/>
                <a:cs typeface="HackGen" panose="020B0509020203020207" pitchFamily="49" charset="-128"/>
              </a:rPr>
              <a:t>　</a:t>
            </a:r>
            <a:r>
              <a:rPr lang="en-US" altLang="ja-JP" sz="2000" dirty="0" smtClean="0">
                <a:ea typeface="メイリオ" panose="020B0604030504040204" pitchFamily="50" charset="-128"/>
                <a:cs typeface="HackGen" panose="020B0509020203020207" pitchFamily="49" charset="-128"/>
              </a:rPr>
              <a:t>V2</a:t>
            </a:r>
            <a:r>
              <a:rPr lang="ja-JP" altLang="en-US" sz="2000" dirty="0" smtClean="0">
                <a:ea typeface="メイリオ" panose="020B0604030504040204" pitchFamily="50" charset="-128"/>
                <a:cs typeface="HackGen" panose="020B0509020203020207" pitchFamily="49" charset="-128"/>
              </a:rPr>
              <a:t>は</a:t>
            </a:r>
            <a:r>
              <a:rPr lang="en-US" altLang="ja-JP" sz="2000" dirty="0" smtClean="0">
                <a:ea typeface="メイリオ" panose="020B0604030504040204" pitchFamily="50" charset="-128"/>
                <a:cs typeface="HackGen" panose="020B0509020203020207" pitchFamily="49" charset="-128"/>
              </a:rPr>
              <a:t>14x14</a:t>
            </a:r>
            <a:r>
              <a:rPr lang="ja-JP" altLang="en-US" sz="2000" dirty="0" smtClean="0">
                <a:ea typeface="メイリオ" panose="020B0604030504040204" pitchFamily="50" charset="-128"/>
                <a:cs typeface="HackGen" panose="020B0509020203020207" pitchFamily="49" charset="-128"/>
              </a:rPr>
              <a:t>のときは、</a:t>
            </a:r>
            <a:r>
              <a:rPr lang="en-US" altLang="ja-JP" sz="2000" dirty="0" smtClean="0">
                <a:ea typeface="メイリオ" panose="020B0604030504040204" pitchFamily="50" charset="-128"/>
                <a:cs typeface="HackGen" panose="020B0509020203020207" pitchFamily="49" charset="-128"/>
              </a:rPr>
              <a:t>channel</a:t>
            </a:r>
            <a:r>
              <a:rPr lang="ja-JP" altLang="en-US" sz="2000" dirty="0" smtClean="0">
                <a:ea typeface="メイリオ" panose="020B0604030504040204" pitchFamily="50" charset="-128"/>
                <a:cs typeface="HackGen" panose="020B0509020203020207" pitchFamily="49" charset="-128"/>
              </a:rPr>
              <a:t>が</a:t>
            </a:r>
            <a:r>
              <a:rPr lang="en-US" altLang="ja-JP" sz="2000" dirty="0" smtClean="0">
                <a:ea typeface="メイリオ" panose="020B0604030504040204" pitchFamily="50" charset="-128"/>
                <a:cs typeface="HackGen" panose="020B0509020203020207" pitchFamily="49" charset="-128"/>
              </a:rPr>
              <a:t>96</a:t>
            </a:r>
            <a:r>
              <a:rPr lang="ja-JP" altLang="en-US" sz="2000" dirty="0" smtClean="0">
                <a:ea typeface="メイリオ" panose="020B0604030504040204" pitchFamily="50" charset="-128"/>
                <a:cs typeface="HackGen" panose="020B0509020203020207" pitchFamily="49" charset="-128"/>
              </a:rPr>
              <a:t>もしくは</a:t>
            </a:r>
            <a:r>
              <a:rPr lang="en-US" altLang="ja-JP" sz="2000" dirty="0" smtClean="0">
                <a:ea typeface="メイリオ" panose="020B0604030504040204" pitchFamily="50" charset="-128"/>
                <a:cs typeface="HackGen" panose="020B0509020203020207" pitchFamily="49" charset="-128"/>
              </a:rPr>
              <a:t>160</a:t>
            </a:r>
            <a:r>
              <a:rPr lang="ja-JP" altLang="en-US" sz="2000" dirty="0" smtClean="0">
                <a:ea typeface="メイリオ" panose="020B0604030504040204" pitchFamily="50" charset="-128"/>
                <a:cs typeface="HackGen" panose="020B0509020203020207" pitchFamily="49" charset="-128"/>
              </a:rPr>
              <a:t>で収まっており、</a:t>
            </a:r>
            <a:r>
              <a:rPr lang="en-US" altLang="ja-JP" sz="2000" dirty="0" smtClean="0">
                <a:ea typeface="メイリオ" panose="020B0604030504040204" pitchFamily="50" charset="-128"/>
                <a:cs typeface="HackGen" panose="020B0509020203020207" pitchFamily="49" charset="-128"/>
              </a:rPr>
              <a:t>channel</a:t>
            </a:r>
            <a:r>
              <a:rPr lang="ja-JP" altLang="en-US" sz="2000" dirty="0" smtClean="0">
                <a:ea typeface="メイリオ" panose="020B0604030504040204" pitchFamily="50" charset="-128"/>
                <a:cs typeface="HackGen" panose="020B0509020203020207" pitchFamily="49" charset="-128"/>
              </a:rPr>
              <a:t>の削減に成功している。</a:t>
            </a:r>
            <a:endParaRPr lang="en-US" altLang="ja-JP" sz="2000" dirty="0" smtClean="0">
              <a:ea typeface="メイリオ" panose="020B0604030504040204" pitchFamily="50" charset="-128"/>
              <a:cs typeface="HackGen" panose="020B0509020203020207" pitchFamily="49" charset="-128"/>
            </a:endParaRPr>
          </a:p>
          <a:p>
            <a:r>
              <a:rPr lang="ja-JP" altLang="en-US" sz="2000" dirty="0" smtClean="0">
                <a:ea typeface="メイリオ" panose="020B0604030504040204" pitchFamily="50" charset="-128"/>
                <a:cs typeface="HackGen" panose="020B0509020203020207" pitchFamily="49" charset="-128"/>
              </a:rPr>
              <a:t>通常、層数が多い場合は</a:t>
            </a:r>
            <a:r>
              <a:rPr lang="en-US" altLang="ja-JP" sz="2000" dirty="0" smtClean="0">
                <a:ea typeface="メイリオ" panose="020B0604030504040204" pitchFamily="50" charset="-128"/>
                <a:cs typeface="HackGen" panose="020B0509020203020207" pitchFamily="49" charset="-128"/>
              </a:rPr>
              <a:t>channel</a:t>
            </a:r>
            <a:r>
              <a:rPr lang="ja-JP" altLang="en-US" sz="2000" dirty="0" smtClean="0">
                <a:ea typeface="メイリオ" panose="020B0604030504040204" pitchFamily="50" charset="-128"/>
                <a:cs typeface="HackGen" panose="020B0509020203020207" pitchFamily="49" charset="-128"/>
              </a:rPr>
              <a:t>数が増える構造となるが、拡張により表現力を落とさずスタックが可能なため、</a:t>
            </a:r>
            <a:endParaRPr lang="en-US" altLang="ja-JP" sz="2000" dirty="0" smtClean="0">
              <a:ea typeface="メイリオ" panose="020B0604030504040204" pitchFamily="50" charset="-128"/>
              <a:cs typeface="HackGen" panose="020B0509020203020207" pitchFamily="49" charset="-128"/>
            </a:endParaRPr>
          </a:p>
          <a:p>
            <a:pPr marL="0" indent="0">
              <a:buNone/>
            </a:pPr>
            <a:r>
              <a:rPr lang="ja-JP" altLang="en-US" sz="2000" dirty="0" smtClean="0">
                <a:ea typeface="メイリオ" panose="020B0604030504040204" pitchFamily="50" charset="-128"/>
                <a:cs typeface="HackGen" panose="020B0509020203020207" pitchFamily="49" charset="-128"/>
              </a:rPr>
              <a:t>　</a:t>
            </a:r>
            <a:r>
              <a:rPr lang="en-US" altLang="ja-JP" sz="2000" dirty="0" smtClean="0">
                <a:ea typeface="メイリオ" panose="020B0604030504040204" pitchFamily="50" charset="-128"/>
                <a:cs typeface="HackGen" panose="020B0509020203020207" pitchFamily="49" charset="-128"/>
              </a:rPr>
              <a:t>V2</a:t>
            </a:r>
            <a:r>
              <a:rPr lang="ja-JP" altLang="en-US" sz="2000" dirty="0" smtClean="0">
                <a:ea typeface="メイリオ" panose="020B0604030504040204" pitchFamily="50" charset="-128"/>
                <a:cs typeface="HackGen" panose="020B0509020203020207" pitchFamily="49" charset="-128"/>
              </a:rPr>
              <a:t>の方が層数が多くても、チャネル数が減っている。</a:t>
            </a:r>
          </a:p>
        </p:txBody>
      </p:sp>
      <p:pic>
        <p:nvPicPr>
          <p:cNvPr id="12" name="図 11"/>
          <p:cNvPicPr>
            <a:picLocks noChangeAspect="1"/>
          </p:cNvPicPr>
          <p:nvPr/>
        </p:nvPicPr>
        <p:blipFill>
          <a:blip r:embed="rId2"/>
          <a:stretch>
            <a:fillRect/>
          </a:stretch>
        </p:blipFill>
        <p:spPr>
          <a:xfrm>
            <a:off x="1466791" y="2609879"/>
            <a:ext cx="3429060" cy="3937889"/>
          </a:xfrm>
          <a:prstGeom prst="rect">
            <a:avLst/>
          </a:prstGeom>
          <a:ln>
            <a:solidFill>
              <a:schemeClr val="bg1">
                <a:lumMod val="75000"/>
              </a:schemeClr>
            </a:solidFill>
          </a:ln>
        </p:spPr>
      </p:pic>
      <p:pic>
        <p:nvPicPr>
          <p:cNvPr id="2" name="図 1"/>
          <p:cNvPicPr>
            <a:picLocks noChangeAspect="1"/>
          </p:cNvPicPr>
          <p:nvPr/>
        </p:nvPicPr>
        <p:blipFill>
          <a:blip r:embed="rId3"/>
          <a:stretch>
            <a:fillRect/>
          </a:stretch>
        </p:blipFill>
        <p:spPr>
          <a:xfrm>
            <a:off x="5402055" y="2609879"/>
            <a:ext cx="3383122" cy="3943350"/>
          </a:xfrm>
          <a:prstGeom prst="rect">
            <a:avLst/>
          </a:prstGeom>
          <a:ln>
            <a:solidFill>
              <a:schemeClr val="bg1">
                <a:lumMod val="65000"/>
              </a:schemeClr>
            </a:solidFill>
          </a:ln>
        </p:spPr>
      </p:pic>
      <p:sp>
        <p:nvSpPr>
          <p:cNvPr id="3" name="テキスト ボックス 2"/>
          <p:cNvSpPr txBox="1"/>
          <p:nvPr/>
        </p:nvSpPr>
        <p:spPr>
          <a:xfrm>
            <a:off x="1466790" y="2316747"/>
            <a:ext cx="1125629" cy="369332"/>
          </a:xfrm>
          <a:prstGeom prst="rect">
            <a:avLst/>
          </a:prstGeom>
          <a:noFill/>
        </p:spPr>
        <p:txBody>
          <a:bodyPr wrap="none" rtlCol="0">
            <a:spAutoFit/>
          </a:bodyPr>
          <a:lstStyle/>
          <a:p>
            <a:r>
              <a:rPr kumimoji="1" lang="en-US" altLang="ja-JP" dirty="0" smtClean="0">
                <a:ea typeface="メイリオ" panose="020B0604030504040204" pitchFamily="50" charset="-128"/>
              </a:rPr>
              <a:t>V1</a:t>
            </a:r>
            <a:r>
              <a:rPr kumimoji="1" lang="ja-JP" altLang="en-US" dirty="0" smtClean="0">
                <a:ea typeface="メイリオ" panose="020B0604030504040204" pitchFamily="50" charset="-128"/>
              </a:rPr>
              <a:t>の構造</a:t>
            </a:r>
            <a:endParaRPr kumimoji="1" lang="ja-JP" altLang="en-US" dirty="0">
              <a:ea typeface="メイリオ" panose="020B0604030504040204" pitchFamily="50" charset="-128"/>
            </a:endParaRPr>
          </a:p>
        </p:txBody>
      </p:sp>
      <p:sp>
        <p:nvSpPr>
          <p:cNvPr id="13" name="テキスト ボックス 12"/>
          <p:cNvSpPr txBox="1"/>
          <p:nvPr/>
        </p:nvSpPr>
        <p:spPr>
          <a:xfrm>
            <a:off x="5402055" y="2296640"/>
            <a:ext cx="1125629" cy="369332"/>
          </a:xfrm>
          <a:prstGeom prst="rect">
            <a:avLst/>
          </a:prstGeom>
          <a:noFill/>
        </p:spPr>
        <p:txBody>
          <a:bodyPr wrap="none" rtlCol="0">
            <a:spAutoFit/>
          </a:bodyPr>
          <a:lstStyle/>
          <a:p>
            <a:r>
              <a:rPr kumimoji="1" lang="en-US" altLang="ja-JP" dirty="0" smtClean="0">
                <a:ea typeface="メイリオ" panose="020B0604030504040204" pitchFamily="50" charset="-128"/>
              </a:rPr>
              <a:t>V2</a:t>
            </a:r>
            <a:r>
              <a:rPr kumimoji="1" lang="ja-JP" altLang="en-US" dirty="0" smtClean="0">
                <a:ea typeface="メイリオ" panose="020B0604030504040204" pitchFamily="50" charset="-128"/>
              </a:rPr>
              <a:t>の構造</a:t>
            </a:r>
            <a:endParaRPr kumimoji="1" lang="ja-JP" altLang="en-US" dirty="0">
              <a:ea typeface="メイリオ" panose="020B0604030504040204" pitchFamily="50" charset="-128"/>
            </a:endParaRPr>
          </a:p>
        </p:txBody>
      </p:sp>
      <p:sp>
        <p:nvSpPr>
          <p:cNvPr id="14" name="テキスト ボックス 13"/>
          <p:cNvSpPr txBox="1"/>
          <p:nvPr/>
        </p:nvSpPr>
        <p:spPr>
          <a:xfrm>
            <a:off x="8915400" y="5851106"/>
            <a:ext cx="2836980" cy="892552"/>
          </a:xfrm>
          <a:prstGeom prst="rect">
            <a:avLst/>
          </a:prstGeom>
          <a:noFill/>
        </p:spPr>
        <p:txBody>
          <a:bodyPr wrap="square" rtlCol="0">
            <a:spAutoFit/>
          </a:bodyPr>
          <a:lstStyle/>
          <a:p>
            <a:r>
              <a:rPr lang="en-US" altLang="ja-JP" sz="1600" dirty="0" smtClean="0">
                <a:ea typeface="メイリオ" panose="020B0604030504040204" pitchFamily="50" charset="-128"/>
              </a:rPr>
              <a:t>V2</a:t>
            </a:r>
            <a:r>
              <a:rPr lang="ja-JP" altLang="en-US" sz="1600" dirty="0" smtClean="0">
                <a:ea typeface="メイリオ" panose="020B0604030504040204" pitchFamily="50" charset="-128"/>
              </a:rPr>
              <a:t>の実装は下記を参照。</a:t>
            </a:r>
            <a:endParaRPr lang="en-US" altLang="ja-JP" sz="1050" dirty="0" smtClean="0">
              <a:ea typeface="メイリオ" panose="020B0604030504040204" pitchFamily="50" charset="-128"/>
            </a:endParaRPr>
          </a:p>
          <a:p>
            <a:r>
              <a:rPr lang="en-US" altLang="ja-JP" sz="1200" dirty="0" smtClean="0">
                <a:ea typeface="メイリオ" panose="020B0604030504040204" pitchFamily="50" charset="-128"/>
                <a:hlinkClick r:id="rId4"/>
              </a:rPr>
              <a:t>https://github.com/pytorch/vision/blob/main/torchvision/models/mobilenetv2.py</a:t>
            </a:r>
            <a:endParaRPr lang="en-US" altLang="ja-JP" sz="1200" dirty="0" smtClean="0">
              <a:ea typeface="メイリオ" panose="020B0604030504040204" pitchFamily="50" charset="-128"/>
            </a:endParaRPr>
          </a:p>
          <a:p>
            <a:endParaRPr lang="en-US" altLang="ja-JP" sz="1200" dirty="0" smtClean="0">
              <a:ea typeface="メイリオ" panose="020B0604030504040204" pitchFamily="50" charset="-128"/>
            </a:endParaRPr>
          </a:p>
        </p:txBody>
      </p:sp>
      <p:sp>
        <p:nvSpPr>
          <p:cNvPr id="4" name="角丸四角形 3"/>
          <p:cNvSpPr/>
          <p:nvPr/>
        </p:nvSpPr>
        <p:spPr>
          <a:xfrm>
            <a:off x="1466790" y="5029200"/>
            <a:ext cx="3429061" cy="381000"/>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5402055" y="3829050"/>
            <a:ext cx="3383123" cy="381000"/>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297021" y="2286000"/>
            <a:ext cx="7618378" cy="4374204"/>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71174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161925" y="117475"/>
            <a:ext cx="11887200" cy="409747"/>
          </a:xfrm>
        </p:spPr>
        <p:txBody>
          <a:bodyPr>
            <a:normAutofit fontScale="90000"/>
          </a:bodyPr>
          <a:lstStyle/>
          <a:p>
            <a:r>
              <a:rPr lang="en-US" altLang="ja-JP" sz="3200" dirty="0" smtClean="0">
                <a:latin typeface="+mn-lt"/>
                <a:ea typeface="メイリオ" panose="020B0604030504040204" pitchFamily="50" charset="-128"/>
                <a:cs typeface="HackGen" panose="020B0509020203020207" pitchFamily="49" charset="-128"/>
              </a:rPr>
              <a:t>EffcientNet@2019.05</a:t>
            </a:r>
            <a:endParaRPr kumimoji="1" lang="ja-JP" altLang="en-US" sz="3200" dirty="0">
              <a:latin typeface="+mn-lt"/>
              <a:ea typeface="メイリオ" panose="020B0604030504040204" pitchFamily="50" charset="-128"/>
              <a:cs typeface="HackGen" panose="020B0509020203020207" pitchFamily="49" charset="-128"/>
            </a:endParaRPr>
          </a:p>
        </p:txBody>
      </p:sp>
      <p:sp>
        <p:nvSpPr>
          <p:cNvPr id="11" name="コンテンツ プレースホルダー 2"/>
          <p:cNvSpPr txBox="1">
            <a:spLocks/>
          </p:cNvSpPr>
          <p:nvPr/>
        </p:nvSpPr>
        <p:spPr>
          <a:xfrm>
            <a:off x="160455" y="568771"/>
            <a:ext cx="11887200" cy="61177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err="1" smtClean="0">
                <a:ea typeface="メイリオ" panose="020B0604030504040204" pitchFamily="50" charset="-128"/>
              </a:rPr>
              <a:t>EfficientNet</a:t>
            </a:r>
            <a:r>
              <a:rPr lang="en-US" altLang="ja-JP" sz="2000" dirty="0" smtClean="0">
                <a:ea typeface="メイリオ" panose="020B0604030504040204" pitchFamily="50" charset="-128"/>
              </a:rPr>
              <a:t>: Rethinking Model Scaling for Convolutional Neural Networks</a:t>
            </a:r>
            <a:endParaRPr lang="en-US" altLang="ja-JP" sz="2000" dirty="0" smtClean="0">
              <a:ea typeface="メイリオ" panose="020B0604030504040204" pitchFamily="50" charset="-128"/>
              <a:cs typeface="HackGen" panose="020B0509020203020207" pitchFamily="49" charset="-128"/>
            </a:endParaRPr>
          </a:p>
          <a:p>
            <a:pPr lvl="1"/>
            <a:r>
              <a:rPr lang="en-US" altLang="ja-JP" sz="1600" dirty="0" smtClean="0">
                <a:ea typeface="メイリオ" panose="020B0604030504040204" pitchFamily="50" charset="-128"/>
                <a:cs typeface="HackGen" panose="020B0509020203020207" pitchFamily="49" charset="-128"/>
                <a:hlinkClick r:id="rId2"/>
              </a:rPr>
              <a:t>https://arxiv.org/pdf/1905.11946.pdf</a:t>
            </a:r>
            <a:endParaRPr lang="en-US" altLang="ja-JP" sz="1600" dirty="0" smtClean="0">
              <a:ea typeface="メイリオ" panose="020B0604030504040204" pitchFamily="50" charset="-128"/>
              <a:cs typeface="HackGen" panose="020B0509020203020207" pitchFamily="49" charset="-128"/>
            </a:endParaRPr>
          </a:p>
          <a:p>
            <a:r>
              <a:rPr lang="ja-JP" altLang="en-US" sz="2000" dirty="0" smtClean="0">
                <a:ea typeface="メイリオ" panose="020B0604030504040204" pitchFamily="50" charset="-128"/>
                <a:cs typeface="HackGen" panose="020B0509020203020207" pitchFamily="49" charset="-128"/>
              </a:rPr>
              <a:t>層数の増大、チャネル数の増大、入力画像の</a:t>
            </a:r>
            <a:r>
              <a:rPr lang="ja-JP" altLang="en-US" sz="2000" dirty="0" smtClean="0">
                <a:ea typeface="メイリオ" panose="020B0604030504040204" pitchFamily="50" charset="-128"/>
              </a:rPr>
              <a:t>高解像</a:t>
            </a:r>
            <a:r>
              <a:rPr lang="ja-JP" altLang="en-US" sz="2000" dirty="0" smtClean="0">
                <a:ea typeface="メイリオ" panose="020B0604030504040204" pitchFamily="50" charset="-128"/>
                <a:cs typeface="HackGen" panose="020B0509020203020207" pitchFamily="49" charset="-128"/>
              </a:rPr>
              <a:t>化をそれぞれ独立して上昇させるよりも、</a:t>
            </a:r>
            <a:endParaRPr lang="en-US" altLang="ja-JP" sz="2000" dirty="0" smtClean="0">
              <a:ea typeface="メイリオ" panose="020B0604030504040204" pitchFamily="50" charset="-128"/>
              <a:cs typeface="HackGen" panose="020B0509020203020207" pitchFamily="49" charset="-128"/>
            </a:endParaRPr>
          </a:p>
          <a:p>
            <a:pPr marL="0" indent="0">
              <a:buNone/>
            </a:pPr>
            <a:r>
              <a:rPr lang="ja-JP" altLang="en-US" sz="2000" dirty="0" smtClean="0">
                <a:ea typeface="メイリオ" panose="020B0604030504040204" pitchFamily="50" charset="-128"/>
                <a:cs typeface="HackGen" panose="020B0509020203020207" pitchFamily="49" charset="-128"/>
              </a:rPr>
              <a:t>　同時に上昇させる方がモデルを効率的に大規模にすることができるとした論文。</a:t>
            </a:r>
            <a:endParaRPr lang="en-US" altLang="ja-JP" sz="2000" dirty="0" smtClean="0">
              <a:ea typeface="メイリオ" panose="020B0604030504040204" pitchFamily="50" charset="-128"/>
              <a:cs typeface="HackGen" panose="020B0509020203020207" pitchFamily="49" charset="-128"/>
            </a:endParaRPr>
          </a:p>
          <a:p>
            <a:r>
              <a:rPr lang="ja-JP" altLang="en-US" sz="2000" dirty="0" smtClean="0">
                <a:ea typeface="メイリオ" panose="020B0604030504040204" pitchFamily="50" charset="-128"/>
                <a:cs typeface="HackGen" panose="020B0509020203020207" pitchFamily="49" charset="-128"/>
              </a:rPr>
              <a:t>基準となる</a:t>
            </a:r>
            <a:r>
              <a:rPr lang="en-US" altLang="ja-JP" sz="2000" dirty="0" smtClean="0">
                <a:ea typeface="メイリオ" panose="020B0604030504040204" pitchFamily="50" charset="-128"/>
                <a:cs typeface="HackGen" panose="020B0509020203020207" pitchFamily="49" charset="-128"/>
              </a:rPr>
              <a:t>B0</a:t>
            </a:r>
            <a:r>
              <a:rPr lang="ja-JP" altLang="en-US" sz="2000" dirty="0" smtClean="0">
                <a:ea typeface="メイリオ" panose="020B0604030504040204" pitchFamily="50" charset="-128"/>
                <a:cs typeface="HackGen" panose="020B0509020203020207" pitchFamily="49" charset="-128"/>
              </a:rPr>
              <a:t>は、</a:t>
            </a:r>
            <a:r>
              <a:rPr lang="en-US" altLang="ja-JP" sz="2000" dirty="0" smtClean="0">
                <a:ea typeface="メイリオ" panose="020B0604030504040204" pitchFamily="50" charset="-128"/>
                <a:cs typeface="HackGen" panose="020B0509020203020207" pitchFamily="49" charset="-128"/>
              </a:rPr>
              <a:t>Neural Architecture Search</a:t>
            </a:r>
            <a:r>
              <a:rPr lang="ja-JP" altLang="en-US" sz="2000" dirty="0" smtClean="0">
                <a:ea typeface="メイリオ" panose="020B0604030504040204" pitchFamily="50" charset="-128"/>
                <a:cs typeface="HackGen" panose="020B0509020203020207" pitchFamily="49" charset="-128"/>
              </a:rPr>
              <a:t>で探索された以下のような構造。</a:t>
            </a:r>
            <a:endParaRPr lang="en-US" altLang="ja-JP" sz="2000" dirty="0" smtClean="0">
              <a:ea typeface="メイリオ" panose="020B0604030504040204" pitchFamily="50" charset="-128"/>
              <a:cs typeface="HackGen" panose="020B0509020203020207" pitchFamily="49" charset="-128"/>
            </a:endParaRPr>
          </a:p>
          <a:p>
            <a:r>
              <a:rPr lang="en-US" altLang="ja-JP" sz="2000" dirty="0">
                <a:ea typeface="メイリオ" panose="020B0604030504040204" pitchFamily="50" charset="-128"/>
                <a:cs typeface="HackGen" panose="020B0509020203020207" pitchFamily="49" charset="-128"/>
              </a:rPr>
              <a:t>a</a:t>
            </a:r>
            <a:r>
              <a:rPr lang="en-US" altLang="ja-JP" sz="2000" dirty="0" smtClean="0">
                <a:ea typeface="メイリオ" panose="020B0604030504040204" pitchFamily="50" charset="-128"/>
                <a:cs typeface="HackGen" panose="020B0509020203020207" pitchFamily="49" charset="-128"/>
              </a:rPr>
              <a:t>ctivation</a:t>
            </a:r>
            <a:r>
              <a:rPr lang="ja-JP" altLang="en-US" sz="2000" dirty="0" smtClean="0">
                <a:ea typeface="メイリオ" panose="020B0604030504040204" pitchFamily="50" charset="-128"/>
                <a:cs typeface="HackGen" panose="020B0509020203020207" pitchFamily="49" charset="-128"/>
              </a:rPr>
              <a:t>は、</a:t>
            </a:r>
            <a:r>
              <a:rPr lang="en-US" altLang="ja-JP" sz="2000" dirty="0" err="1" smtClean="0">
                <a:ea typeface="メイリオ" panose="020B0604030504040204" pitchFamily="50" charset="-128"/>
                <a:cs typeface="HackGen" panose="020B0509020203020207" pitchFamily="49" charset="-128"/>
              </a:rPr>
              <a:t>ReLU</a:t>
            </a:r>
            <a:r>
              <a:rPr lang="ja-JP" altLang="en-US" sz="2000" dirty="0" smtClean="0">
                <a:ea typeface="メイリオ" panose="020B0604030504040204" pitchFamily="50" charset="-128"/>
                <a:cs typeface="HackGen" panose="020B0509020203020207" pitchFamily="49" charset="-128"/>
              </a:rPr>
              <a:t>ではなく</a:t>
            </a:r>
            <a:r>
              <a:rPr lang="en-US" altLang="ja-JP" sz="2000" dirty="0" smtClean="0">
                <a:ea typeface="メイリオ" panose="020B0604030504040204" pitchFamily="50" charset="-128"/>
                <a:cs typeface="HackGen" panose="020B0509020203020207" pitchFamily="49" charset="-128"/>
              </a:rPr>
              <a:t>Swish</a:t>
            </a:r>
            <a:r>
              <a:rPr lang="ja-JP" altLang="en-US" sz="2000" dirty="0" smtClean="0">
                <a:ea typeface="メイリオ" panose="020B0604030504040204" pitchFamily="50" charset="-128"/>
                <a:cs typeface="HackGen" panose="020B0509020203020207" pitchFamily="49" charset="-128"/>
              </a:rPr>
              <a:t>が用いられている。</a:t>
            </a:r>
            <a:endParaRPr lang="en-US" altLang="ja-JP" sz="2000" dirty="0" smtClean="0">
              <a:ea typeface="メイリオ" panose="020B0604030504040204" pitchFamily="50" charset="-128"/>
              <a:cs typeface="HackGen" panose="020B0509020203020207" pitchFamily="49" charset="-128"/>
            </a:endParaRPr>
          </a:p>
          <a:p>
            <a:pPr lvl="1"/>
            <a:r>
              <a:rPr lang="en-US" altLang="ja-JP" sz="1600" dirty="0" smtClean="0">
                <a:ea typeface="メイリオ" panose="020B0604030504040204" pitchFamily="50" charset="-128"/>
                <a:cs typeface="HackGen" panose="020B0509020203020207" pitchFamily="49" charset="-128"/>
                <a:hlinkClick r:id="rId3"/>
              </a:rPr>
              <a:t>https://arxiv.org/pdf/1710.05941.pdf</a:t>
            </a:r>
            <a:endParaRPr lang="en-US" altLang="ja-JP" sz="1600" dirty="0" smtClean="0">
              <a:ea typeface="メイリオ" panose="020B0604030504040204" pitchFamily="50" charset="-128"/>
              <a:cs typeface="HackGen" panose="020B0509020203020207" pitchFamily="49" charset="-128"/>
            </a:endParaRPr>
          </a:p>
          <a:p>
            <a:pPr lvl="1"/>
            <a:r>
              <a:rPr lang="en-US" altLang="ja-JP" sz="1600" dirty="0" smtClean="0">
                <a:ea typeface="メイリオ" panose="020B0604030504040204" pitchFamily="50" charset="-128"/>
                <a:cs typeface="HackGen" panose="020B0509020203020207" pitchFamily="49" charset="-128"/>
              </a:rPr>
              <a:t>Swish</a:t>
            </a:r>
            <a:r>
              <a:rPr lang="ja-JP" altLang="en-US" sz="1600" dirty="0" smtClean="0">
                <a:ea typeface="メイリオ" panose="020B0604030504040204" pitchFamily="50" charset="-128"/>
                <a:cs typeface="HackGen" panose="020B0509020203020207" pitchFamily="49" charset="-128"/>
              </a:rPr>
              <a:t>はあらゆるケースで精度が良い傾向はあるが、関数が複雑であるため計算速度が低下する欠点がある。</a:t>
            </a:r>
            <a:endParaRPr lang="en-US" altLang="ja-JP" sz="1600" dirty="0" smtClean="0">
              <a:ea typeface="メイリオ" panose="020B0604030504040204" pitchFamily="50" charset="-128"/>
              <a:cs typeface="HackGen" panose="020B0509020203020207" pitchFamily="49" charset="-128"/>
            </a:endParaRPr>
          </a:p>
          <a:p>
            <a:endParaRPr lang="en-US" altLang="ja-JP" sz="2000" dirty="0" smtClean="0">
              <a:ea typeface="メイリオ" panose="020B0604030504040204" pitchFamily="50" charset="-128"/>
              <a:cs typeface="HackGen" panose="020B0509020203020207" pitchFamily="49" charset="-128"/>
            </a:endParaRPr>
          </a:p>
          <a:p>
            <a:endParaRPr lang="en-US" altLang="ja-JP" sz="1600" dirty="0" smtClean="0">
              <a:ea typeface="メイリオ" panose="020B0604030504040204" pitchFamily="50" charset="-128"/>
              <a:cs typeface="HackGen" panose="020B0509020203020207" pitchFamily="49" charset="-128"/>
            </a:endParaRPr>
          </a:p>
          <a:p>
            <a:pPr marL="0" indent="0">
              <a:buNone/>
            </a:pPr>
            <a:endParaRPr lang="en-US" altLang="ja-JP" sz="1600" dirty="0">
              <a:ea typeface="メイリオ" panose="020B0604030504040204" pitchFamily="50" charset="-128"/>
              <a:cs typeface="HackGen" panose="020B0509020203020207" pitchFamily="49" charset="-128"/>
            </a:endParaRPr>
          </a:p>
        </p:txBody>
      </p:sp>
      <p:pic>
        <p:nvPicPr>
          <p:cNvPr id="6" name="図 5"/>
          <p:cNvPicPr>
            <a:picLocks noChangeAspect="1"/>
          </p:cNvPicPr>
          <p:nvPr/>
        </p:nvPicPr>
        <p:blipFill>
          <a:blip r:embed="rId4"/>
          <a:stretch>
            <a:fillRect/>
          </a:stretch>
        </p:blipFill>
        <p:spPr>
          <a:xfrm>
            <a:off x="1145942" y="3874644"/>
            <a:ext cx="4224337" cy="2717841"/>
          </a:xfrm>
          <a:prstGeom prst="rect">
            <a:avLst/>
          </a:prstGeom>
          <a:ln>
            <a:solidFill>
              <a:schemeClr val="bg1">
                <a:lumMod val="75000"/>
              </a:schemeClr>
            </a:solidFill>
          </a:ln>
        </p:spPr>
      </p:pic>
      <p:pic>
        <p:nvPicPr>
          <p:cNvPr id="8" name="図 7"/>
          <p:cNvPicPr>
            <a:picLocks noChangeAspect="1"/>
          </p:cNvPicPr>
          <p:nvPr/>
        </p:nvPicPr>
        <p:blipFill>
          <a:blip r:embed="rId5"/>
          <a:stretch>
            <a:fillRect/>
          </a:stretch>
        </p:blipFill>
        <p:spPr>
          <a:xfrm>
            <a:off x="5692659" y="4582226"/>
            <a:ext cx="6032616" cy="1244227"/>
          </a:xfrm>
          <a:prstGeom prst="rect">
            <a:avLst/>
          </a:prstGeom>
          <a:ln>
            <a:solidFill>
              <a:schemeClr val="bg1">
                <a:lumMod val="75000"/>
              </a:schemeClr>
            </a:solidFill>
          </a:ln>
        </p:spPr>
      </p:pic>
      <p:sp>
        <p:nvSpPr>
          <p:cNvPr id="16" name="四角形吹き出し 15"/>
          <p:cNvSpPr/>
          <p:nvPr/>
        </p:nvSpPr>
        <p:spPr>
          <a:xfrm>
            <a:off x="7681136" y="3722128"/>
            <a:ext cx="2752772" cy="707419"/>
          </a:xfrm>
          <a:prstGeom prst="wedgeRectCallout">
            <a:avLst>
              <a:gd name="adj1" fmla="val -35366"/>
              <a:gd name="adj2" fmla="val 90660"/>
            </a:avLst>
          </a:prstGeom>
          <a:solidFill>
            <a:schemeClr val="accent4">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1200" dirty="0" err="1" smtClean="0">
                <a:ea typeface="メイリオ" panose="020B0604030504040204" pitchFamily="50" charset="-128"/>
              </a:rPr>
              <a:t>MBConv</a:t>
            </a:r>
            <a:r>
              <a:rPr kumimoji="1" lang="ja-JP" altLang="en-US" sz="1200" dirty="0" smtClean="0">
                <a:ea typeface="メイリオ" panose="020B0604030504040204" pitchFamily="50" charset="-128"/>
              </a:rPr>
              <a:t>は</a:t>
            </a:r>
            <a:r>
              <a:rPr kumimoji="1" lang="en-US" altLang="ja-JP" sz="1200" dirty="0" smtClean="0">
                <a:ea typeface="メイリオ" panose="020B0604030504040204" pitchFamily="50" charset="-128"/>
              </a:rPr>
              <a:t>MobileNetV2</a:t>
            </a:r>
            <a:r>
              <a:rPr kumimoji="1" lang="ja-JP" altLang="en-US" sz="1200" dirty="0" smtClean="0">
                <a:ea typeface="メイリオ" panose="020B0604030504040204" pitchFamily="50" charset="-128"/>
              </a:rPr>
              <a:t>の</a:t>
            </a:r>
            <a:endParaRPr kumimoji="1" lang="en-US" altLang="ja-JP" sz="1200" dirty="0" smtClean="0">
              <a:ea typeface="メイリオ" panose="020B0604030504040204" pitchFamily="50" charset="-128"/>
            </a:endParaRPr>
          </a:p>
          <a:p>
            <a:r>
              <a:rPr lang="en-US" altLang="ja-JP" sz="1200" dirty="0" smtClean="0">
                <a:ea typeface="メイリオ" panose="020B0604030504040204" pitchFamily="50" charset="-128"/>
              </a:rPr>
              <a:t>Inverted Residual Block</a:t>
            </a:r>
            <a:r>
              <a:rPr lang="ja-JP" altLang="en-US" sz="1200" dirty="0" smtClean="0">
                <a:ea typeface="メイリオ" panose="020B0604030504040204" pitchFamily="50" charset="-128"/>
              </a:rPr>
              <a:t>である。</a:t>
            </a:r>
            <a:endParaRPr lang="en-US" altLang="ja-JP" sz="1200" dirty="0" smtClean="0">
              <a:ea typeface="メイリオ" panose="020B0604030504040204" pitchFamily="50" charset="-128"/>
            </a:endParaRPr>
          </a:p>
        </p:txBody>
      </p:sp>
      <p:sp>
        <p:nvSpPr>
          <p:cNvPr id="7" name="正方形/長方形 6"/>
          <p:cNvSpPr/>
          <p:nvPr/>
        </p:nvSpPr>
        <p:spPr>
          <a:xfrm>
            <a:off x="985736" y="3631660"/>
            <a:ext cx="10882009" cy="3028544"/>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102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161925" y="117475"/>
            <a:ext cx="11887200" cy="409747"/>
          </a:xfrm>
        </p:spPr>
        <p:txBody>
          <a:bodyPr>
            <a:normAutofit fontScale="90000"/>
          </a:bodyPr>
          <a:lstStyle/>
          <a:p>
            <a:r>
              <a:rPr lang="ja-JP" altLang="en-US" sz="3200" dirty="0" smtClean="0">
                <a:latin typeface="+mn-lt"/>
                <a:ea typeface="メイリオ" panose="020B0604030504040204" pitchFamily="50" charset="-128"/>
                <a:cs typeface="HackGen" panose="020B0509020203020207" pitchFamily="49" charset="-128"/>
              </a:rPr>
              <a:t>参考ページ</a:t>
            </a:r>
            <a:endParaRPr kumimoji="1" lang="ja-JP" altLang="en-US" sz="3200" dirty="0">
              <a:latin typeface="+mn-lt"/>
              <a:ea typeface="メイリオ" panose="020B0604030504040204" pitchFamily="50" charset="-128"/>
              <a:cs typeface="HackGen" panose="020B0509020203020207" pitchFamily="49" charset="-128"/>
            </a:endParaRPr>
          </a:p>
        </p:txBody>
      </p:sp>
      <p:sp>
        <p:nvSpPr>
          <p:cNvPr id="7" name="コンテンツ プレースホルダー 2"/>
          <p:cNvSpPr txBox="1">
            <a:spLocks/>
          </p:cNvSpPr>
          <p:nvPr/>
        </p:nvSpPr>
        <p:spPr>
          <a:xfrm>
            <a:off x="160455" y="568771"/>
            <a:ext cx="11887200" cy="61177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smtClean="0">
                <a:ea typeface="メイリオ" panose="020B0604030504040204" pitchFamily="50" charset="-128"/>
                <a:cs typeface="HackGen" panose="020B0509020203020207" pitchFamily="49" charset="-128"/>
              </a:rPr>
              <a:t>[2019.10.30] </a:t>
            </a:r>
            <a:r>
              <a:rPr lang="en-US" altLang="ja-JP" sz="2000" dirty="0"/>
              <a:t>2019</a:t>
            </a:r>
            <a:r>
              <a:rPr lang="ja-JP" altLang="en-US" sz="2000" dirty="0"/>
              <a:t>年最強の画像認識モデル</a:t>
            </a:r>
            <a:r>
              <a:rPr lang="en-US" altLang="ja-JP" sz="2000" dirty="0" err="1"/>
              <a:t>EfficientNet</a:t>
            </a:r>
            <a:r>
              <a:rPr lang="ja-JP" altLang="en-US" sz="2000" dirty="0"/>
              <a:t>解説</a:t>
            </a:r>
          </a:p>
          <a:p>
            <a:pPr lvl="1"/>
            <a:r>
              <a:rPr lang="en-US" altLang="ja-JP" sz="1600" dirty="0" smtClean="0">
                <a:ea typeface="メイリオ" panose="020B0604030504040204" pitchFamily="50" charset="-128"/>
                <a:cs typeface="HackGen" panose="020B0509020203020207" pitchFamily="49" charset="-128"/>
                <a:hlinkClick r:id="rId2"/>
              </a:rPr>
              <a:t>https://qiita.com/omiita/items/83643f78baabfa210ab1</a:t>
            </a:r>
            <a:endParaRPr lang="en-US" altLang="ja-JP" sz="1600" dirty="0" smtClean="0">
              <a:ea typeface="メイリオ" panose="020B0604030504040204" pitchFamily="50" charset="-128"/>
              <a:cs typeface="HackGen" panose="020B0509020203020207" pitchFamily="49" charset="-128"/>
            </a:endParaRPr>
          </a:p>
          <a:p>
            <a:r>
              <a:rPr lang="en-US" altLang="ja-JP" sz="2000" dirty="0" smtClean="0">
                <a:ea typeface="メイリオ" panose="020B0604030504040204" pitchFamily="50" charset="-128"/>
                <a:cs typeface="HackGen" panose="020B0509020203020207" pitchFamily="49" charset="-128"/>
              </a:rPr>
              <a:t>[2020.09.09] </a:t>
            </a:r>
            <a:r>
              <a:rPr lang="en-US" altLang="ja-JP" sz="2000" dirty="0" err="1"/>
              <a:t>MobileNet</a:t>
            </a:r>
            <a:r>
              <a:rPr lang="en-US" altLang="ja-JP" sz="2000" dirty="0"/>
              <a:t>(v1,v2,v3)</a:t>
            </a:r>
            <a:r>
              <a:rPr lang="ja-JP" altLang="en-US" sz="2000" dirty="0" err="1"/>
              <a:t>を簡</a:t>
            </a:r>
            <a:r>
              <a:rPr lang="ja-JP" altLang="en-US" sz="2000" dirty="0"/>
              <a:t>単に解説して</a:t>
            </a:r>
            <a:r>
              <a:rPr lang="ja-JP" altLang="en-US" sz="2000" dirty="0" smtClean="0"/>
              <a:t>みた</a:t>
            </a:r>
            <a:endParaRPr lang="en-US" altLang="ja-JP" sz="2000" dirty="0" smtClean="0">
              <a:ea typeface="メイリオ" panose="020B0604030504040204" pitchFamily="50" charset="-128"/>
              <a:cs typeface="HackGen" panose="020B0509020203020207" pitchFamily="49" charset="-128"/>
            </a:endParaRPr>
          </a:p>
          <a:p>
            <a:pPr lvl="1"/>
            <a:r>
              <a:rPr lang="en-US" altLang="ja-JP" sz="1600" dirty="0" smtClean="0">
                <a:ea typeface="メイリオ" panose="020B0604030504040204" pitchFamily="50" charset="-128"/>
                <a:cs typeface="HackGen" panose="020B0509020203020207" pitchFamily="49" charset="-128"/>
                <a:hlinkClick r:id="rId3"/>
              </a:rPr>
              <a:t>https://qiita.com/omiita/items/77dadd5a7b16a104df83</a:t>
            </a:r>
            <a:endParaRPr lang="en-US" altLang="ja-JP" sz="1600" dirty="0" smtClean="0">
              <a:ea typeface="メイリオ" panose="020B0604030504040204" pitchFamily="50" charset="-128"/>
              <a:cs typeface="HackGen" panose="020B0509020203020207" pitchFamily="49" charset="-128"/>
            </a:endParaRPr>
          </a:p>
          <a:p>
            <a:r>
              <a:rPr lang="en-US" altLang="ja-JP" sz="2000" dirty="0" smtClean="0">
                <a:ea typeface="メイリオ" panose="020B0604030504040204" pitchFamily="50" charset="-128"/>
                <a:cs typeface="HackGen" panose="020B0509020203020207" pitchFamily="49" charset="-128"/>
              </a:rPr>
              <a:t>[2021.04.17] </a:t>
            </a:r>
            <a:r>
              <a:rPr lang="en-US" altLang="ja-JP" sz="2000" dirty="0" err="1"/>
              <a:t>EfficientNet</a:t>
            </a:r>
            <a:r>
              <a:rPr lang="en-US" altLang="ja-JP" sz="2000" dirty="0"/>
              <a:t> B0〜B7</a:t>
            </a:r>
            <a:r>
              <a:rPr lang="ja-JP" altLang="en-US" sz="2000" dirty="0"/>
              <a:t>で画像分類器を転移学習してみる</a:t>
            </a:r>
            <a:endParaRPr lang="en-US" altLang="ja-JP" sz="2000" dirty="0" smtClean="0">
              <a:ea typeface="メイリオ" panose="020B0604030504040204" pitchFamily="50" charset="-128"/>
              <a:cs typeface="HackGen" panose="020B0509020203020207" pitchFamily="49" charset="-128"/>
            </a:endParaRPr>
          </a:p>
          <a:p>
            <a:pPr lvl="1"/>
            <a:r>
              <a:rPr lang="en-US" altLang="ja-JP" sz="1600" dirty="0" smtClean="0">
                <a:ea typeface="メイリオ" panose="020B0604030504040204" pitchFamily="50" charset="-128"/>
                <a:cs typeface="HackGen" panose="020B0509020203020207" pitchFamily="49" charset="-128"/>
                <a:hlinkClick r:id="rId4"/>
              </a:rPr>
              <a:t>https://zenn.dev/kleamp1e/articles/202104-efficientnet</a:t>
            </a:r>
            <a:endParaRPr lang="en-US" altLang="ja-JP" sz="1600" dirty="0" smtClean="0">
              <a:ea typeface="メイリオ" panose="020B0604030504040204" pitchFamily="50" charset="-128"/>
              <a:cs typeface="HackGen" panose="020B0509020203020207" pitchFamily="49" charset="-128"/>
            </a:endParaRPr>
          </a:p>
          <a:p>
            <a:r>
              <a:rPr lang="en-US" altLang="ja-JP" sz="2000" dirty="0" smtClean="0">
                <a:ea typeface="メイリオ" panose="020B0604030504040204" pitchFamily="50" charset="-128"/>
                <a:cs typeface="HackGen" panose="020B0509020203020207" pitchFamily="49" charset="-128"/>
              </a:rPr>
              <a:t>[2021.07.30] </a:t>
            </a:r>
            <a:r>
              <a:rPr lang="en-US" altLang="ja-JP" sz="2000" dirty="0" err="1"/>
              <a:t>EfficientNet</a:t>
            </a:r>
            <a:r>
              <a:rPr lang="en-US" altLang="ja-JP" sz="2000" dirty="0"/>
              <a:t>: </a:t>
            </a:r>
            <a:r>
              <a:rPr lang="ja-JP" altLang="en-US" sz="2000" dirty="0"/>
              <a:t>複合スケールによる効率的な画像</a:t>
            </a:r>
            <a:r>
              <a:rPr lang="ja-JP" altLang="en-US" sz="2000" dirty="0" smtClean="0"/>
              <a:t>分類器</a:t>
            </a:r>
            <a:endParaRPr lang="en-US" altLang="ja-JP" sz="2000" dirty="0" smtClean="0">
              <a:ea typeface="メイリオ" panose="020B0604030504040204" pitchFamily="50" charset="-128"/>
              <a:cs typeface="HackGen" panose="020B0509020203020207" pitchFamily="49" charset="-128"/>
            </a:endParaRPr>
          </a:p>
          <a:p>
            <a:pPr lvl="1"/>
            <a:r>
              <a:rPr lang="en-US" altLang="ja-JP" sz="1600" dirty="0" smtClean="0">
                <a:ea typeface="メイリオ" panose="020B0604030504040204" pitchFamily="50" charset="-128"/>
                <a:cs typeface="HackGen" panose="020B0509020203020207" pitchFamily="49" charset="-128"/>
                <a:hlinkClick r:id="rId5"/>
              </a:rPr>
              <a:t>https://kikaben.com/efficientnet/</a:t>
            </a:r>
            <a:endParaRPr lang="en-US" altLang="ja-JP" sz="1600" dirty="0">
              <a:ea typeface="メイリオ" panose="020B0604030504040204" pitchFamily="50" charset="-128"/>
              <a:cs typeface="HackGen" panose="020B0509020203020207" pitchFamily="49" charset="-128"/>
            </a:endParaRPr>
          </a:p>
          <a:p>
            <a:r>
              <a:rPr lang="en-US" altLang="ja-JP" sz="2000" dirty="0" smtClean="0">
                <a:ea typeface="メイリオ" panose="020B0604030504040204" pitchFamily="50" charset="-128"/>
                <a:cs typeface="HackGen" panose="020B0509020203020207" pitchFamily="49" charset="-128"/>
              </a:rPr>
              <a:t>Neural Network Console</a:t>
            </a:r>
          </a:p>
          <a:p>
            <a:pPr lvl="1"/>
            <a:r>
              <a:rPr lang="en-US" altLang="ja-JP" sz="1600" dirty="0" smtClean="0">
                <a:ea typeface="メイリオ" panose="020B0604030504040204" pitchFamily="50" charset="-128"/>
                <a:cs typeface="HackGen" panose="020B0509020203020207" pitchFamily="49" charset="-128"/>
                <a:hlinkClick r:id="rId6"/>
              </a:rPr>
              <a:t>https://www.youtube.com/channel/UCRTV5p4JsXV3YTdYpTJECRA</a:t>
            </a:r>
            <a:endParaRPr lang="en-US" altLang="ja-JP" sz="1600" dirty="0" smtClean="0">
              <a:ea typeface="メイリオ" panose="020B0604030504040204" pitchFamily="50" charset="-128"/>
              <a:cs typeface="HackGen" panose="020B0509020203020207" pitchFamily="49" charset="-128"/>
            </a:endParaRPr>
          </a:p>
          <a:p>
            <a:r>
              <a:rPr lang="en-US" altLang="ja-JP" sz="2000" dirty="0"/>
              <a:t>6</a:t>
            </a:r>
            <a:r>
              <a:rPr lang="ja-JP" altLang="en-US" sz="2000" dirty="0" err="1"/>
              <a:t>つの</a:t>
            </a:r>
            <a:r>
              <a:rPr lang="ja-JP" altLang="en-US" sz="2000" dirty="0"/>
              <a:t>モデルでの</a:t>
            </a:r>
            <a:r>
              <a:rPr lang="en-US" altLang="ja-JP" sz="2000" dirty="0"/>
              <a:t>Swish</a:t>
            </a:r>
            <a:r>
              <a:rPr lang="ja-JP" altLang="en-US" sz="2000" dirty="0"/>
              <a:t>関数の</a:t>
            </a:r>
            <a:r>
              <a:rPr lang="ja-JP" altLang="en-US" sz="2000" dirty="0" smtClean="0"/>
              <a:t>実験</a:t>
            </a:r>
            <a:endParaRPr lang="en-US" altLang="ja-JP" sz="2000" dirty="0" smtClean="0">
              <a:ea typeface="メイリオ" panose="020B0604030504040204" pitchFamily="50" charset="-128"/>
              <a:cs typeface="HackGen" panose="020B0509020203020207" pitchFamily="49" charset="-128"/>
            </a:endParaRPr>
          </a:p>
          <a:p>
            <a:pPr lvl="1"/>
            <a:r>
              <a:rPr lang="en-US" altLang="ja-JP" sz="1600" dirty="0" smtClean="0">
                <a:ea typeface="メイリオ" panose="020B0604030504040204" pitchFamily="50" charset="-128"/>
                <a:cs typeface="HackGen" panose="020B0509020203020207" pitchFamily="49" charset="-128"/>
                <a:hlinkClick r:id="rId7"/>
              </a:rPr>
              <a:t>https://ichi.pro/6-tsu-no-moderu-de-no-swish-kansu-no-jikken-265570078399001</a:t>
            </a:r>
            <a:endParaRPr lang="en-US" altLang="ja-JP" sz="1600" dirty="0" smtClean="0">
              <a:ea typeface="メイリオ" panose="020B0604030504040204" pitchFamily="50" charset="-128"/>
              <a:cs typeface="HackGen" panose="020B0509020203020207" pitchFamily="49" charset="-128"/>
            </a:endParaRPr>
          </a:p>
          <a:p>
            <a:r>
              <a:rPr lang="en-US" altLang="ja-JP" sz="2000" dirty="0" smtClean="0">
                <a:ea typeface="メイリオ" panose="020B0604030504040204" pitchFamily="50" charset="-128"/>
                <a:cs typeface="HackGen" panose="020B0509020203020207" pitchFamily="49" charset="-128"/>
              </a:rPr>
              <a:t>[</a:t>
            </a:r>
            <a:r>
              <a:rPr lang="en-US" altLang="ja-JP" sz="2000" dirty="0">
                <a:ea typeface="メイリオ" panose="020B0604030504040204" pitchFamily="50" charset="-128"/>
                <a:cs typeface="HackGen" panose="020B0509020203020207" pitchFamily="49" charset="-128"/>
              </a:rPr>
              <a:t>2019.10.14] 【</a:t>
            </a:r>
            <a:r>
              <a:rPr lang="ja-JP" altLang="en-US" sz="2000" dirty="0">
                <a:ea typeface="メイリオ" panose="020B0604030504040204" pitchFamily="50" charset="-128"/>
                <a:cs typeface="HackGen" panose="020B0509020203020207" pitchFamily="49" charset="-128"/>
              </a:rPr>
              <a:t>深層学習</a:t>
            </a:r>
            <a:r>
              <a:rPr lang="en-US" altLang="ja-JP" sz="2000" dirty="0">
                <a:ea typeface="メイリオ" panose="020B0604030504040204" pitchFamily="50" charset="-128"/>
                <a:cs typeface="HackGen" panose="020B0509020203020207" pitchFamily="49" charset="-128"/>
              </a:rPr>
              <a:t>】CNN</a:t>
            </a:r>
            <a:r>
              <a:rPr lang="ja-JP" altLang="en-US" sz="2000" dirty="0">
                <a:ea typeface="メイリオ" panose="020B0604030504040204" pitchFamily="50" charset="-128"/>
                <a:cs typeface="HackGen" panose="020B0509020203020207" pitchFamily="49" charset="-128"/>
              </a:rPr>
              <a:t>を用いた画像分類手法まとめ（</a:t>
            </a:r>
            <a:r>
              <a:rPr lang="en-US" altLang="ja-JP" sz="2000" dirty="0">
                <a:ea typeface="メイリオ" panose="020B0604030504040204" pitchFamily="50" charset="-128"/>
                <a:cs typeface="HackGen" panose="020B0509020203020207" pitchFamily="49" charset="-128"/>
              </a:rPr>
              <a:t>VGG, </a:t>
            </a:r>
            <a:r>
              <a:rPr lang="en-US" altLang="ja-JP" sz="2000" dirty="0" err="1">
                <a:ea typeface="メイリオ" panose="020B0604030504040204" pitchFamily="50" charset="-128"/>
                <a:cs typeface="HackGen" panose="020B0509020203020207" pitchFamily="49" charset="-128"/>
              </a:rPr>
              <a:t>ResNet</a:t>
            </a:r>
            <a:r>
              <a:rPr lang="en-US" altLang="ja-JP" sz="2000" dirty="0">
                <a:ea typeface="メイリオ" panose="020B0604030504040204" pitchFamily="50" charset="-128"/>
                <a:cs typeface="HackGen" panose="020B0509020203020207" pitchFamily="49" charset="-128"/>
              </a:rPr>
              <a:t>, Inception</a:t>
            </a:r>
            <a:r>
              <a:rPr lang="ja-JP" altLang="en-US" sz="2000" dirty="0">
                <a:ea typeface="メイリオ" panose="020B0604030504040204" pitchFamily="50" charset="-128"/>
                <a:cs typeface="HackGen" panose="020B0509020203020207" pitchFamily="49" charset="-128"/>
              </a:rPr>
              <a:t>など</a:t>
            </a:r>
            <a:r>
              <a:rPr lang="ja-JP" altLang="en-US" sz="2000" dirty="0" smtClean="0">
                <a:ea typeface="メイリオ" panose="020B0604030504040204" pitchFamily="50" charset="-128"/>
                <a:cs typeface="HackGen" panose="020B0509020203020207" pitchFamily="49" charset="-128"/>
              </a:rPr>
              <a:t>）</a:t>
            </a:r>
            <a:endParaRPr lang="en-US" altLang="ja-JP" sz="2000" dirty="0" smtClean="0">
              <a:ea typeface="メイリオ" panose="020B0604030504040204" pitchFamily="50" charset="-128"/>
              <a:cs typeface="HackGen" panose="020B0509020203020207" pitchFamily="49" charset="-128"/>
            </a:endParaRPr>
          </a:p>
          <a:p>
            <a:pPr lvl="1"/>
            <a:r>
              <a:rPr lang="en-US" altLang="ja-JP" sz="1600" dirty="0">
                <a:ea typeface="メイリオ" panose="020B0604030504040204" pitchFamily="50" charset="-128"/>
                <a:cs typeface="HackGen" panose="020B0509020203020207" pitchFamily="49" charset="-128"/>
                <a:hlinkClick r:id="rId8"/>
              </a:rPr>
              <a:t>https://</a:t>
            </a:r>
            <a:r>
              <a:rPr lang="en-US" altLang="ja-JP" sz="1600" dirty="0" smtClean="0">
                <a:ea typeface="メイリオ" panose="020B0604030504040204" pitchFamily="50" charset="-128"/>
                <a:cs typeface="HackGen" panose="020B0509020203020207" pitchFamily="49" charset="-128"/>
                <a:hlinkClick r:id="rId8"/>
              </a:rPr>
              <a:t>ys0510.hatenablog.com/entry/cnn_backbone</a:t>
            </a:r>
            <a:endParaRPr lang="en-US" altLang="ja-JP" sz="1600" dirty="0" smtClean="0">
              <a:ea typeface="メイリオ" panose="020B0604030504040204" pitchFamily="50" charset="-128"/>
              <a:cs typeface="HackGen" panose="020B0509020203020207" pitchFamily="49" charset="-128"/>
            </a:endParaRPr>
          </a:p>
          <a:p>
            <a:pPr lvl="1"/>
            <a:endParaRPr lang="en-US" altLang="ja-JP" sz="1600" dirty="0" smtClean="0">
              <a:ea typeface="メイリオ" panose="020B0604030504040204" pitchFamily="50" charset="-128"/>
              <a:cs typeface="HackGen" panose="020B0509020203020207" pitchFamily="49" charset="-128"/>
            </a:endParaRPr>
          </a:p>
          <a:p>
            <a:pPr lvl="1"/>
            <a:endParaRPr lang="en-US" altLang="ja-JP" sz="1600" dirty="0" smtClean="0">
              <a:ea typeface="メイリオ" panose="020B0604030504040204" pitchFamily="50" charset="-128"/>
              <a:cs typeface="HackGen" panose="020B0509020203020207" pitchFamily="49" charset="-128"/>
            </a:endParaRPr>
          </a:p>
        </p:txBody>
      </p:sp>
    </p:spTree>
    <p:extLst>
      <p:ext uri="{BB962C8B-B14F-4D97-AF65-F5344CB8AC3E}">
        <p14:creationId xmlns:p14="http://schemas.microsoft.com/office/powerpoint/2010/main" val="13770908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6378</TotalTime>
  <Words>821</Words>
  <Application>Microsoft Office PowerPoint</Application>
  <PresentationFormat>ワイド画面</PresentationFormat>
  <Paragraphs>178</Paragraphs>
  <Slides>10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HackGen</vt:lpstr>
      <vt:lpstr>ＭＳ Ｐゴシック</vt:lpstr>
      <vt:lpstr>メイリオ</vt:lpstr>
      <vt:lpstr>Arial</vt:lpstr>
      <vt:lpstr>Calibri</vt:lpstr>
      <vt:lpstr>Calibri Light</vt:lpstr>
      <vt:lpstr>Office テーマ</vt:lpstr>
      <vt:lpstr>CVモデルの歴史</vt:lpstr>
      <vt:lpstr>解説予定のモデル</vt:lpstr>
      <vt:lpstr>MobileNets(v1)@2017.04</vt:lpstr>
      <vt:lpstr>MobileNets(v1)@2017.04</vt:lpstr>
      <vt:lpstr>MobileNets(v1)@2017.04</vt:lpstr>
      <vt:lpstr>MobileNetV2@2018.01</vt:lpstr>
      <vt:lpstr>MobileNetV2@2018.01</vt:lpstr>
      <vt:lpstr>EffcientNet@2019.05</vt:lpstr>
      <vt:lpstr>参考ページ</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CVモデルの歴史</dc:title>
  <dc:creator>Microsoft アカウント</dc:creator>
  <cp:lastModifiedBy>Microsoft アカウント</cp:lastModifiedBy>
  <cp:revision>43</cp:revision>
  <dcterms:created xsi:type="dcterms:W3CDTF">2022-02-09T12:57:07Z</dcterms:created>
  <dcterms:modified xsi:type="dcterms:W3CDTF">2022-02-24T01:19:18Z</dcterms:modified>
</cp:coreProperties>
</file>