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1" r:id="rId7"/>
    <p:sldId id="262" r:id="rId8"/>
    <p:sldId id="264" r:id="rId9"/>
    <p:sldId id="263"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6429" autoAdjust="0"/>
  </p:normalViewPr>
  <p:slideViewPr>
    <p:cSldViewPr snapToGrid="0">
      <p:cViewPr>
        <p:scale>
          <a:sx n="125" d="100"/>
          <a:sy n="125" d="100"/>
        </p:scale>
        <p:origin x="1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40894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62934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782087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34773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117586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346765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67345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12473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99406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24849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F558650-C7CD-4D54-B4AA-5AC4A595C13B}" type="datetimeFigureOut">
              <a:rPr kumimoji="1" lang="ja-JP" altLang="en-US" smtClean="0"/>
              <a:t>2022/2/24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42153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58650-C7CD-4D54-B4AA-5AC4A595C13B}" type="datetimeFigureOut">
              <a:rPr kumimoji="1" lang="ja-JP" altLang="en-US" smtClean="0"/>
              <a:t>2022/2/24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374175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abs/1704.0486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wjc852456/pytorch-mobilenet-v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xiv.org/pdf/1801.04381.pdf" TargetMode="External"/><Relationship Id="rId1" Type="http://schemas.openxmlformats.org/officeDocument/2006/relationships/slideLayout" Target="../slideLayouts/slideLayout2.xml"/><Relationship Id="rId5" Type="http://schemas.openxmlformats.org/officeDocument/2006/relationships/hyperlink" Target="https://metrica-tech.hatenablog.jp/entry/2019/08/03/000000" TargetMode="External"/><Relationship Id="rId4" Type="http://schemas.openxmlformats.org/officeDocument/2006/relationships/hyperlink" Target="https://deepsquare.jp/2020/06/mobilenet-v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pytorch/vision/blob/main/torchvision/models/mobilenetv2.p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710.05941.pdf" TargetMode="External"/><Relationship Id="rId2" Type="http://schemas.openxmlformats.org/officeDocument/2006/relationships/hyperlink" Target="https://arxiv.org/pdf/1905.11946.pdf"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hyperlink" Target="https://ys0510.hatenablog.com/entry/cnn_backbone" TargetMode="External"/><Relationship Id="rId3" Type="http://schemas.openxmlformats.org/officeDocument/2006/relationships/hyperlink" Target="https://qiita.com/omiita/items/77dadd5a7b16a104df83" TargetMode="External"/><Relationship Id="rId7" Type="http://schemas.openxmlformats.org/officeDocument/2006/relationships/hyperlink" Target="https://ichi.pro/6-tsu-no-moderu-de-no-swish-kansu-no-jikken-265570078399001" TargetMode="External"/><Relationship Id="rId2" Type="http://schemas.openxmlformats.org/officeDocument/2006/relationships/hyperlink" Target="https://qiita.com/omiita/items/83643f78baabfa210ab1" TargetMode="External"/><Relationship Id="rId1" Type="http://schemas.openxmlformats.org/officeDocument/2006/relationships/slideLayout" Target="../slideLayouts/slideLayout2.xml"/><Relationship Id="rId6" Type="http://schemas.openxmlformats.org/officeDocument/2006/relationships/hyperlink" Target="https://www.youtube.com/channel/UCRTV5p4JsXV3YTdYpTJECRA" TargetMode="External"/><Relationship Id="rId5" Type="http://schemas.openxmlformats.org/officeDocument/2006/relationships/hyperlink" Target="https://kikaben.com/efficientnet/" TargetMode="External"/><Relationship Id="rId4" Type="http://schemas.openxmlformats.org/officeDocument/2006/relationships/hyperlink" Target="https://zenn.dev/kleamp1e/articles/202104-efficient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latin typeface="+mn-lt"/>
                <a:ea typeface="メイリオ" panose="020B0604030504040204" pitchFamily="50" charset="-128"/>
              </a:rPr>
              <a:t>CV</a:t>
            </a:r>
            <a:r>
              <a:rPr kumimoji="1" lang="ja-JP" altLang="en-US" dirty="0">
                <a:latin typeface="+mn-lt"/>
                <a:ea typeface="メイリオ" panose="020B0604030504040204" pitchFamily="50" charset="-128"/>
              </a:rPr>
              <a:t>モデルの歴史</a:t>
            </a:r>
          </a:p>
        </p:txBody>
      </p:sp>
      <p:sp>
        <p:nvSpPr>
          <p:cNvPr id="3" name="サブタイトル 2"/>
          <p:cNvSpPr>
            <a:spLocks noGrp="1"/>
          </p:cNvSpPr>
          <p:nvPr>
            <p:ph type="subTitle" idx="1"/>
          </p:nvPr>
        </p:nvSpPr>
        <p:spPr/>
        <p:txBody>
          <a:bodyPr/>
          <a:lstStyle/>
          <a:p>
            <a:r>
              <a:rPr kumimoji="1" lang="ja-JP" altLang="en-US" dirty="0">
                <a:ea typeface="メイリオ" panose="020B0604030504040204" pitchFamily="50" charset="-128"/>
              </a:rPr>
              <a:t>中村</a:t>
            </a:r>
          </a:p>
        </p:txBody>
      </p:sp>
    </p:spTree>
    <p:extLst>
      <p:ext uri="{BB962C8B-B14F-4D97-AF65-F5344CB8AC3E}">
        <p14:creationId xmlns:p14="http://schemas.microsoft.com/office/powerpoint/2010/main" val="341168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573202" y="1746905"/>
            <a:ext cx="3800475" cy="2733675"/>
          </a:xfrm>
          <a:prstGeom prst="rect">
            <a:avLst/>
          </a:prstGeom>
        </p:spPr>
      </p:pic>
      <p:sp>
        <p:nvSpPr>
          <p:cNvPr id="6" name="正方形/長方形 5"/>
          <p:cNvSpPr/>
          <p:nvPr/>
        </p:nvSpPr>
        <p:spPr>
          <a:xfrm>
            <a:off x="1470329" y="1267851"/>
            <a:ext cx="1278965" cy="245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a:solidFill>
                  <a:schemeClr val="tx1"/>
                </a:solidFill>
              </a:rPr>
              <a:t>1x1, 128</a:t>
            </a:r>
            <a:endParaRPr kumimoji="1" lang="ja-JP" altLang="en-US" baseline="-3000" dirty="0">
              <a:solidFill>
                <a:schemeClr val="tx1"/>
              </a:solidFill>
            </a:endParaRPr>
          </a:p>
        </p:txBody>
      </p:sp>
      <p:sp>
        <p:nvSpPr>
          <p:cNvPr id="5" name="正方形/長方形 4">
            <a:extLst>
              <a:ext uri="{FF2B5EF4-FFF2-40B4-BE49-F238E27FC236}">
                <a16:creationId xmlns:a16="http://schemas.microsoft.com/office/drawing/2014/main" id="{991B1113-7529-4061-AB05-EFF3F1E91397}"/>
              </a:ext>
            </a:extLst>
          </p:cNvPr>
          <p:cNvSpPr/>
          <p:nvPr/>
        </p:nvSpPr>
        <p:spPr>
          <a:xfrm>
            <a:off x="1470329" y="1742143"/>
            <a:ext cx="1278965" cy="245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aseline="-3000" dirty="0">
                <a:solidFill>
                  <a:schemeClr val="tx1"/>
                </a:solidFill>
              </a:rPr>
              <a:t>3</a:t>
            </a:r>
            <a:r>
              <a:rPr kumimoji="1" lang="en-US" altLang="ja-JP" baseline="-3000" dirty="0">
                <a:solidFill>
                  <a:schemeClr val="tx1"/>
                </a:solidFill>
              </a:rPr>
              <a:t>x3, 128</a:t>
            </a:r>
            <a:endParaRPr kumimoji="1" lang="ja-JP" altLang="en-US" baseline="-3000" dirty="0">
              <a:solidFill>
                <a:schemeClr val="tx1"/>
              </a:solidFill>
            </a:endParaRPr>
          </a:p>
        </p:txBody>
      </p:sp>
      <p:sp>
        <p:nvSpPr>
          <p:cNvPr id="7" name="正方形/長方形 6">
            <a:extLst>
              <a:ext uri="{FF2B5EF4-FFF2-40B4-BE49-F238E27FC236}">
                <a16:creationId xmlns:a16="http://schemas.microsoft.com/office/drawing/2014/main" id="{07B2BAE7-7A41-4873-836C-D2BB240EF164}"/>
              </a:ext>
            </a:extLst>
          </p:cNvPr>
          <p:cNvSpPr/>
          <p:nvPr/>
        </p:nvSpPr>
        <p:spPr>
          <a:xfrm>
            <a:off x="1470329" y="2216435"/>
            <a:ext cx="1278965" cy="245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a:solidFill>
                  <a:schemeClr val="tx1"/>
                </a:solidFill>
              </a:rPr>
              <a:t>1x1, </a:t>
            </a:r>
            <a:r>
              <a:rPr lang="en-US" altLang="ja-JP" baseline="-3000" dirty="0">
                <a:solidFill>
                  <a:schemeClr val="tx1"/>
                </a:solidFill>
              </a:rPr>
              <a:t>512</a:t>
            </a:r>
            <a:endParaRPr kumimoji="1" lang="ja-JP" altLang="en-US" baseline="-3000" dirty="0">
              <a:solidFill>
                <a:schemeClr val="tx1"/>
              </a:solidFill>
            </a:endParaRPr>
          </a:p>
        </p:txBody>
      </p:sp>
      <p:cxnSp>
        <p:nvCxnSpPr>
          <p:cNvPr id="3" name="直線矢印コネクタ 2">
            <a:extLst>
              <a:ext uri="{FF2B5EF4-FFF2-40B4-BE49-F238E27FC236}">
                <a16:creationId xmlns:a16="http://schemas.microsoft.com/office/drawing/2014/main" id="{A6502483-B5B5-4880-A3CD-45A56AE4862C}"/>
              </a:ext>
            </a:extLst>
          </p:cNvPr>
          <p:cNvCxnSpPr>
            <a:cxnSpLocks/>
            <a:endCxn id="6" idx="0"/>
          </p:cNvCxnSpPr>
          <p:nvPr/>
        </p:nvCxnSpPr>
        <p:spPr>
          <a:xfrm>
            <a:off x="2109812" y="901700"/>
            <a:ext cx="0" cy="366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EA38BD8-FC7F-4F00-B830-EAE24FE53660}"/>
              </a:ext>
            </a:extLst>
          </p:cNvPr>
          <p:cNvCxnSpPr>
            <a:cxnSpLocks/>
            <a:stCxn id="6" idx="2"/>
            <a:endCxn id="5" idx="0"/>
          </p:cNvCxnSpPr>
          <p:nvPr/>
        </p:nvCxnSpPr>
        <p:spPr>
          <a:xfrm>
            <a:off x="2109812" y="1512886"/>
            <a:ext cx="0" cy="229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E143409-19FD-4144-AA19-CFD69725F15A}"/>
              </a:ext>
            </a:extLst>
          </p:cNvPr>
          <p:cNvCxnSpPr>
            <a:cxnSpLocks/>
            <a:stCxn id="5" idx="2"/>
            <a:endCxn id="7" idx="0"/>
          </p:cNvCxnSpPr>
          <p:nvPr/>
        </p:nvCxnSpPr>
        <p:spPr>
          <a:xfrm>
            <a:off x="2109812" y="1987178"/>
            <a:ext cx="0" cy="229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EA412953-8302-45E1-8EAF-402FDCE9D4D2}"/>
              </a:ext>
            </a:extLst>
          </p:cNvPr>
          <p:cNvGrpSpPr/>
          <p:nvPr/>
        </p:nvGrpSpPr>
        <p:grpSpPr>
          <a:xfrm>
            <a:off x="1971722" y="2644233"/>
            <a:ext cx="276178" cy="279009"/>
            <a:chOff x="1933623" y="2662311"/>
            <a:chExt cx="276178" cy="279009"/>
          </a:xfrm>
        </p:grpSpPr>
        <p:sp>
          <p:nvSpPr>
            <p:cNvPr id="16" name="楕円 15">
              <a:extLst>
                <a:ext uri="{FF2B5EF4-FFF2-40B4-BE49-F238E27FC236}">
                  <a16:creationId xmlns:a16="http://schemas.microsoft.com/office/drawing/2014/main" id="{8B990DBA-2458-4A18-B12B-ADCB883F4D86}"/>
                </a:ext>
              </a:extLst>
            </p:cNvPr>
            <p:cNvSpPr/>
            <p:nvPr/>
          </p:nvSpPr>
          <p:spPr>
            <a:xfrm>
              <a:off x="1935480" y="2667000"/>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6C19E8AF-F2E4-4E06-9D80-5C8466DE3A57}"/>
                </a:ext>
              </a:extLst>
            </p:cNvPr>
            <p:cNvSpPr/>
            <p:nvPr/>
          </p:nvSpPr>
          <p:spPr>
            <a:xfrm>
              <a:off x="1933623" y="2662311"/>
              <a:ext cx="276178"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aseline="-3000" dirty="0">
                  <a:solidFill>
                    <a:schemeClr val="tx1"/>
                  </a:solidFill>
                </a:rPr>
                <a:t>+</a:t>
              </a:r>
              <a:endParaRPr kumimoji="1" lang="ja-JP" altLang="en-US" sz="3200" baseline="-3000" dirty="0">
                <a:solidFill>
                  <a:schemeClr val="tx1"/>
                </a:solidFill>
              </a:endParaRPr>
            </a:p>
          </p:txBody>
        </p:sp>
      </p:grpSp>
      <p:cxnSp>
        <p:nvCxnSpPr>
          <p:cNvPr id="19" name="直線矢印コネクタ 18">
            <a:extLst>
              <a:ext uri="{FF2B5EF4-FFF2-40B4-BE49-F238E27FC236}">
                <a16:creationId xmlns:a16="http://schemas.microsoft.com/office/drawing/2014/main" id="{52BCE202-9DF5-445A-857D-FD367C1F332B}"/>
              </a:ext>
            </a:extLst>
          </p:cNvPr>
          <p:cNvCxnSpPr>
            <a:cxnSpLocks/>
            <a:stCxn id="7" idx="2"/>
            <a:endCxn id="17" idx="0"/>
          </p:cNvCxnSpPr>
          <p:nvPr/>
        </p:nvCxnSpPr>
        <p:spPr>
          <a:xfrm flipH="1">
            <a:off x="2109811" y="2461470"/>
            <a:ext cx="1" cy="182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FA846DDF-8446-4FBA-9DD6-62271F7FC6B9}"/>
              </a:ext>
            </a:extLst>
          </p:cNvPr>
          <p:cNvSpPr/>
          <p:nvPr/>
        </p:nvSpPr>
        <p:spPr>
          <a:xfrm>
            <a:off x="2971469" y="1742142"/>
            <a:ext cx="1278965" cy="245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a:solidFill>
                  <a:schemeClr val="tx1"/>
                </a:solidFill>
              </a:rPr>
              <a:t>1x1, 512</a:t>
            </a:r>
            <a:endParaRPr kumimoji="1" lang="ja-JP" altLang="en-US" baseline="-3000" dirty="0">
              <a:solidFill>
                <a:schemeClr val="tx1"/>
              </a:solidFill>
            </a:endParaRPr>
          </a:p>
        </p:txBody>
      </p:sp>
      <p:cxnSp>
        <p:nvCxnSpPr>
          <p:cNvPr id="24" name="コネクタ: カギ線 23">
            <a:extLst>
              <a:ext uri="{FF2B5EF4-FFF2-40B4-BE49-F238E27FC236}">
                <a16:creationId xmlns:a16="http://schemas.microsoft.com/office/drawing/2014/main" id="{D1A1AA56-A255-4120-999C-17B87499DE14}"/>
              </a:ext>
            </a:extLst>
          </p:cNvPr>
          <p:cNvCxnSpPr>
            <a:stCxn id="22" idx="2"/>
            <a:endCxn id="17" idx="3"/>
          </p:cNvCxnSpPr>
          <p:nvPr/>
        </p:nvCxnSpPr>
        <p:spPr>
          <a:xfrm rot="5400000">
            <a:off x="2539639" y="1695438"/>
            <a:ext cx="779574" cy="136305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BED6D763-5AFF-4D74-AE7A-035C67C58C7C}"/>
              </a:ext>
            </a:extLst>
          </p:cNvPr>
          <p:cNvCxnSpPr>
            <a:cxnSpLocks/>
            <a:stCxn id="62" idx="2"/>
            <a:endCxn id="22" idx="0"/>
          </p:cNvCxnSpPr>
          <p:nvPr/>
        </p:nvCxnSpPr>
        <p:spPr>
          <a:xfrm rot="16200000" flipH="1">
            <a:off x="2435279" y="566468"/>
            <a:ext cx="850207" cy="1501140"/>
          </a:xfrm>
          <a:prstGeom prst="bentConnector3">
            <a:avLst>
              <a:gd name="adj1" fmla="val 168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3B3696D5-008D-4D6E-B0AD-DC5DF266E370}"/>
              </a:ext>
            </a:extLst>
          </p:cNvPr>
          <p:cNvSpPr/>
          <p:nvPr/>
        </p:nvSpPr>
        <p:spPr>
          <a:xfrm>
            <a:off x="1729409" y="825818"/>
            <a:ext cx="1278965"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a:solidFill>
                  <a:schemeClr val="tx1"/>
                </a:solidFill>
              </a:rPr>
              <a:t>256-d</a:t>
            </a:r>
            <a:endParaRPr kumimoji="1" lang="ja-JP" altLang="en-US" baseline="-3000" dirty="0">
              <a:solidFill>
                <a:schemeClr val="tx1"/>
              </a:solidFill>
            </a:endParaRPr>
          </a:p>
        </p:txBody>
      </p:sp>
      <p:sp>
        <p:nvSpPr>
          <p:cNvPr id="30" name="正方形/長方形 29">
            <a:extLst>
              <a:ext uri="{FF2B5EF4-FFF2-40B4-BE49-F238E27FC236}">
                <a16:creationId xmlns:a16="http://schemas.microsoft.com/office/drawing/2014/main" id="{49A92599-E9AB-4583-BF32-DFFEA75A9854}"/>
              </a:ext>
            </a:extLst>
          </p:cNvPr>
          <p:cNvSpPr/>
          <p:nvPr/>
        </p:nvSpPr>
        <p:spPr>
          <a:xfrm>
            <a:off x="1660829" y="1473518"/>
            <a:ext cx="1278965"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a:solidFill>
                  <a:schemeClr val="tx1"/>
                </a:solidFill>
              </a:rPr>
              <a:t>relu</a:t>
            </a:r>
            <a:endParaRPr kumimoji="1" lang="ja-JP" altLang="en-US" baseline="-3000" dirty="0">
              <a:solidFill>
                <a:schemeClr val="tx1"/>
              </a:solidFill>
            </a:endParaRPr>
          </a:p>
        </p:txBody>
      </p:sp>
      <p:sp>
        <p:nvSpPr>
          <p:cNvPr id="31" name="正方形/長方形 30">
            <a:extLst>
              <a:ext uri="{FF2B5EF4-FFF2-40B4-BE49-F238E27FC236}">
                <a16:creationId xmlns:a16="http://schemas.microsoft.com/office/drawing/2014/main" id="{E33B40C0-B7EA-4A6F-A0D5-13E0A782CA50}"/>
              </a:ext>
            </a:extLst>
          </p:cNvPr>
          <p:cNvSpPr/>
          <p:nvPr/>
        </p:nvSpPr>
        <p:spPr>
          <a:xfrm>
            <a:off x="1645589" y="1945958"/>
            <a:ext cx="1278965"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err="1">
                <a:solidFill>
                  <a:schemeClr val="tx1"/>
                </a:solidFill>
              </a:rPr>
              <a:t>relu</a:t>
            </a:r>
            <a:endParaRPr kumimoji="1" lang="ja-JP" altLang="en-US" baseline="-3000" dirty="0">
              <a:solidFill>
                <a:schemeClr val="tx1"/>
              </a:solidFill>
            </a:endParaRPr>
          </a:p>
        </p:txBody>
      </p:sp>
      <p:cxnSp>
        <p:nvCxnSpPr>
          <p:cNvPr id="32" name="直線矢印コネクタ 31">
            <a:extLst>
              <a:ext uri="{FF2B5EF4-FFF2-40B4-BE49-F238E27FC236}">
                <a16:creationId xmlns:a16="http://schemas.microsoft.com/office/drawing/2014/main" id="{170963FC-0BAC-4FC8-BE58-6E7D37A1976B}"/>
              </a:ext>
            </a:extLst>
          </p:cNvPr>
          <p:cNvCxnSpPr>
            <a:cxnSpLocks/>
            <a:stCxn id="16" idx="4"/>
            <a:endCxn id="36" idx="0"/>
          </p:cNvCxnSpPr>
          <p:nvPr/>
        </p:nvCxnSpPr>
        <p:spPr>
          <a:xfrm flipH="1">
            <a:off x="2109812" y="2923242"/>
            <a:ext cx="927" cy="701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070167F6-E997-434B-B837-32A4032F6199}"/>
              </a:ext>
            </a:extLst>
          </p:cNvPr>
          <p:cNvSpPr/>
          <p:nvPr/>
        </p:nvSpPr>
        <p:spPr>
          <a:xfrm>
            <a:off x="1645589" y="2860358"/>
            <a:ext cx="1278965"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err="1">
                <a:solidFill>
                  <a:schemeClr val="tx1"/>
                </a:solidFill>
              </a:rPr>
              <a:t>relu</a:t>
            </a:r>
            <a:endParaRPr kumimoji="1" lang="ja-JP" altLang="en-US" baseline="-3000" dirty="0">
              <a:solidFill>
                <a:schemeClr val="tx1"/>
              </a:solidFill>
            </a:endParaRPr>
          </a:p>
        </p:txBody>
      </p:sp>
      <p:sp>
        <p:nvSpPr>
          <p:cNvPr id="36" name="正方形/長方形 35">
            <a:extLst>
              <a:ext uri="{FF2B5EF4-FFF2-40B4-BE49-F238E27FC236}">
                <a16:creationId xmlns:a16="http://schemas.microsoft.com/office/drawing/2014/main" id="{83476933-7448-4A0D-B446-3E8BEBFA1A1C}"/>
              </a:ext>
            </a:extLst>
          </p:cNvPr>
          <p:cNvSpPr/>
          <p:nvPr/>
        </p:nvSpPr>
        <p:spPr>
          <a:xfrm>
            <a:off x="1470329" y="3624448"/>
            <a:ext cx="1278965" cy="245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a:solidFill>
                  <a:schemeClr val="tx1"/>
                </a:solidFill>
              </a:rPr>
              <a:t>1x1, 128</a:t>
            </a:r>
            <a:endParaRPr kumimoji="1" lang="ja-JP" altLang="en-US" baseline="-3000" dirty="0">
              <a:solidFill>
                <a:schemeClr val="tx1"/>
              </a:solidFill>
            </a:endParaRPr>
          </a:p>
        </p:txBody>
      </p:sp>
      <p:sp>
        <p:nvSpPr>
          <p:cNvPr id="37" name="正方形/長方形 36">
            <a:extLst>
              <a:ext uri="{FF2B5EF4-FFF2-40B4-BE49-F238E27FC236}">
                <a16:creationId xmlns:a16="http://schemas.microsoft.com/office/drawing/2014/main" id="{82FF201C-4479-41A4-BBAE-7F562EB71770}"/>
              </a:ext>
            </a:extLst>
          </p:cNvPr>
          <p:cNvSpPr/>
          <p:nvPr/>
        </p:nvSpPr>
        <p:spPr>
          <a:xfrm>
            <a:off x="1470329" y="4098740"/>
            <a:ext cx="1278965" cy="245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aseline="-3000" dirty="0">
                <a:solidFill>
                  <a:schemeClr val="tx1"/>
                </a:solidFill>
              </a:rPr>
              <a:t>3</a:t>
            </a:r>
            <a:r>
              <a:rPr kumimoji="1" lang="en-US" altLang="ja-JP" baseline="-3000" dirty="0">
                <a:solidFill>
                  <a:schemeClr val="tx1"/>
                </a:solidFill>
              </a:rPr>
              <a:t>x3, 128</a:t>
            </a:r>
            <a:endParaRPr kumimoji="1" lang="ja-JP" altLang="en-US" baseline="-3000" dirty="0">
              <a:solidFill>
                <a:schemeClr val="tx1"/>
              </a:solidFill>
            </a:endParaRPr>
          </a:p>
        </p:txBody>
      </p:sp>
      <p:sp>
        <p:nvSpPr>
          <p:cNvPr id="38" name="正方形/長方形 37">
            <a:extLst>
              <a:ext uri="{FF2B5EF4-FFF2-40B4-BE49-F238E27FC236}">
                <a16:creationId xmlns:a16="http://schemas.microsoft.com/office/drawing/2014/main" id="{5BBA0677-E80A-406A-AA4C-736459AAD98B}"/>
              </a:ext>
            </a:extLst>
          </p:cNvPr>
          <p:cNvSpPr/>
          <p:nvPr/>
        </p:nvSpPr>
        <p:spPr>
          <a:xfrm>
            <a:off x="1470329" y="4573032"/>
            <a:ext cx="1278965" cy="245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a:solidFill>
                  <a:schemeClr val="tx1"/>
                </a:solidFill>
              </a:rPr>
              <a:t>1x1, </a:t>
            </a:r>
            <a:r>
              <a:rPr lang="en-US" altLang="ja-JP" baseline="-3000" dirty="0">
                <a:solidFill>
                  <a:schemeClr val="tx1"/>
                </a:solidFill>
              </a:rPr>
              <a:t>512</a:t>
            </a:r>
            <a:endParaRPr kumimoji="1" lang="ja-JP" altLang="en-US" baseline="-3000" dirty="0">
              <a:solidFill>
                <a:schemeClr val="tx1"/>
              </a:solidFill>
            </a:endParaRPr>
          </a:p>
        </p:txBody>
      </p:sp>
      <p:cxnSp>
        <p:nvCxnSpPr>
          <p:cNvPr id="39" name="直線矢印コネクタ 38">
            <a:extLst>
              <a:ext uri="{FF2B5EF4-FFF2-40B4-BE49-F238E27FC236}">
                <a16:creationId xmlns:a16="http://schemas.microsoft.com/office/drawing/2014/main" id="{7C972A59-BCCD-45D1-81B2-57F50D992A39}"/>
              </a:ext>
            </a:extLst>
          </p:cNvPr>
          <p:cNvCxnSpPr>
            <a:cxnSpLocks/>
            <a:stCxn id="36" idx="2"/>
            <a:endCxn id="37" idx="0"/>
          </p:cNvCxnSpPr>
          <p:nvPr/>
        </p:nvCxnSpPr>
        <p:spPr>
          <a:xfrm>
            <a:off x="2109812" y="3869483"/>
            <a:ext cx="0" cy="229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B5F940A-50A4-46DE-B5CE-5ACD82B8E5AD}"/>
              </a:ext>
            </a:extLst>
          </p:cNvPr>
          <p:cNvCxnSpPr>
            <a:cxnSpLocks/>
            <a:stCxn id="37" idx="2"/>
            <a:endCxn id="38" idx="0"/>
          </p:cNvCxnSpPr>
          <p:nvPr/>
        </p:nvCxnSpPr>
        <p:spPr>
          <a:xfrm>
            <a:off x="2109812" y="4343775"/>
            <a:ext cx="0" cy="229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11550D6E-D68F-40EC-B45B-8F978C324DCD}"/>
              </a:ext>
            </a:extLst>
          </p:cNvPr>
          <p:cNvSpPr/>
          <p:nvPr/>
        </p:nvSpPr>
        <p:spPr>
          <a:xfrm>
            <a:off x="1660829" y="3830115"/>
            <a:ext cx="1278965"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a:solidFill>
                  <a:schemeClr val="tx1"/>
                </a:solidFill>
              </a:rPr>
              <a:t>relu</a:t>
            </a:r>
            <a:endParaRPr kumimoji="1" lang="ja-JP" altLang="en-US" baseline="-3000" dirty="0">
              <a:solidFill>
                <a:schemeClr val="tx1"/>
              </a:solidFill>
            </a:endParaRPr>
          </a:p>
        </p:txBody>
      </p:sp>
      <p:sp>
        <p:nvSpPr>
          <p:cNvPr id="42" name="正方形/長方形 41">
            <a:extLst>
              <a:ext uri="{FF2B5EF4-FFF2-40B4-BE49-F238E27FC236}">
                <a16:creationId xmlns:a16="http://schemas.microsoft.com/office/drawing/2014/main" id="{F0D9B4CD-2C50-4B58-91E2-4C16D09102DB}"/>
              </a:ext>
            </a:extLst>
          </p:cNvPr>
          <p:cNvSpPr/>
          <p:nvPr/>
        </p:nvSpPr>
        <p:spPr>
          <a:xfrm>
            <a:off x="1645589" y="4302555"/>
            <a:ext cx="1278965"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err="1">
                <a:solidFill>
                  <a:schemeClr val="tx1"/>
                </a:solidFill>
              </a:rPr>
              <a:t>relu</a:t>
            </a:r>
            <a:endParaRPr kumimoji="1" lang="ja-JP" altLang="en-US" baseline="-3000" dirty="0">
              <a:solidFill>
                <a:schemeClr val="tx1"/>
              </a:solidFill>
            </a:endParaRPr>
          </a:p>
        </p:txBody>
      </p:sp>
      <p:grpSp>
        <p:nvGrpSpPr>
          <p:cNvPr id="44" name="グループ化 43">
            <a:extLst>
              <a:ext uri="{FF2B5EF4-FFF2-40B4-BE49-F238E27FC236}">
                <a16:creationId xmlns:a16="http://schemas.microsoft.com/office/drawing/2014/main" id="{719D08B7-50DE-4E55-95CF-196D391C3C83}"/>
              </a:ext>
            </a:extLst>
          </p:cNvPr>
          <p:cNvGrpSpPr/>
          <p:nvPr/>
        </p:nvGrpSpPr>
        <p:grpSpPr>
          <a:xfrm>
            <a:off x="1973839" y="5050911"/>
            <a:ext cx="276178" cy="279009"/>
            <a:chOff x="1933623" y="2662311"/>
            <a:chExt cx="276178" cy="279009"/>
          </a:xfrm>
        </p:grpSpPr>
        <p:sp>
          <p:nvSpPr>
            <p:cNvPr id="45" name="楕円 44">
              <a:extLst>
                <a:ext uri="{FF2B5EF4-FFF2-40B4-BE49-F238E27FC236}">
                  <a16:creationId xmlns:a16="http://schemas.microsoft.com/office/drawing/2014/main" id="{3F329569-8977-4E91-9D7F-43C9DD3E90CD}"/>
                </a:ext>
              </a:extLst>
            </p:cNvPr>
            <p:cNvSpPr/>
            <p:nvPr/>
          </p:nvSpPr>
          <p:spPr>
            <a:xfrm>
              <a:off x="1935480" y="2667000"/>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6" name="正方形/長方形 45">
              <a:extLst>
                <a:ext uri="{FF2B5EF4-FFF2-40B4-BE49-F238E27FC236}">
                  <a16:creationId xmlns:a16="http://schemas.microsoft.com/office/drawing/2014/main" id="{89A8A84B-E958-430A-A4EF-E23A2E48C345}"/>
                </a:ext>
              </a:extLst>
            </p:cNvPr>
            <p:cNvSpPr/>
            <p:nvPr/>
          </p:nvSpPr>
          <p:spPr>
            <a:xfrm>
              <a:off x="1933623" y="2662311"/>
              <a:ext cx="276178"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aseline="-3000" dirty="0">
                  <a:solidFill>
                    <a:schemeClr val="tx1"/>
                  </a:solidFill>
                </a:rPr>
                <a:t>+</a:t>
              </a:r>
              <a:endParaRPr kumimoji="1" lang="ja-JP" altLang="en-US" sz="3200" baseline="-3000" dirty="0">
                <a:solidFill>
                  <a:schemeClr val="tx1"/>
                </a:solidFill>
              </a:endParaRPr>
            </a:p>
          </p:txBody>
        </p:sp>
      </p:grpSp>
      <p:cxnSp>
        <p:nvCxnSpPr>
          <p:cNvPr id="47" name="直線矢印コネクタ 46">
            <a:extLst>
              <a:ext uri="{FF2B5EF4-FFF2-40B4-BE49-F238E27FC236}">
                <a16:creationId xmlns:a16="http://schemas.microsoft.com/office/drawing/2014/main" id="{D51094C7-5798-4C0B-A4CB-473E3E405C5B}"/>
              </a:ext>
            </a:extLst>
          </p:cNvPr>
          <p:cNvCxnSpPr>
            <a:cxnSpLocks/>
            <a:stCxn id="45" idx="4"/>
          </p:cNvCxnSpPr>
          <p:nvPr/>
        </p:nvCxnSpPr>
        <p:spPr>
          <a:xfrm flipH="1">
            <a:off x="2111929" y="5329920"/>
            <a:ext cx="927" cy="228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D137C71-AF49-4283-8131-6B1A62AF1430}"/>
              </a:ext>
            </a:extLst>
          </p:cNvPr>
          <p:cNvCxnSpPr>
            <a:cxnSpLocks/>
            <a:stCxn id="38" idx="2"/>
            <a:endCxn id="46" idx="0"/>
          </p:cNvCxnSpPr>
          <p:nvPr/>
        </p:nvCxnSpPr>
        <p:spPr>
          <a:xfrm>
            <a:off x="2109812" y="4818067"/>
            <a:ext cx="2116" cy="232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68D001AD-76CB-478D-AC1F-76DC4EE6C1A6}"/>
              </a:ext>
            </a:extLst>
          </p:cNvPr>
          <p:cNvSpPr/>
          <p:nvPr/>
        </p:nvSpPr>
        <p:spPr>
          <a:xfrm>
            <a:off x="1750743" y="3242368"/>
            <a:ext cx="1278965"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a:solidFill>
                  <a:schemeClr val="tx1"/>
                </a:solidFill>
              </a:rPr>
              <a:t>512-d</a:t>
            </a:r>
            <a:endParaRPr kumimoji="1" lang="ja-JP" altLang="en-US" baseline="-3000" dirty="0">
              <a:solidFill>
                <a:schemeClr val="tx1"/>
              </a:solidFill>
            </a:endParaRPr>
          </a:p>
        </p:txBody>
      </p:sp>
      <p:cxnSp>
        <p:nvCxnSpPr>
          <p:cNvPr id="52" name="コネクタ: カギ線 51">
            <a:extLst>
              <a:ext uri="{FF2B5EF4-FFF2-40B4-BE49-F238E27FC236}">
                <a16:creationId xmlns:a16="http://schemas.microsoft.com/office/drawing/2014/main" id="{9A1FA79E-84B3-443C-9E5C-EB21CC40C078}"/>
              </a:ext>
            </a:extLst>
          </p:cNvPr>
          <p:cNvCxnSpPr>
            <a:cxnSpLocks/>
            <a:stCxn id="16" idx="4"/>
            <a:endCxn id="46" idx="3"/>
          </p:cNvCxnSpPr>
          <p:nvPr/>
        </p:nvCxnSpPr>
        <p:spPr>
          <a:xfrm rot="16200000" flipH="1">
            <a:off x="1055285" y="3978696"/>
            <a:ext cx="2250187" cy="139278"/>
          </a:xfrm>
          <a:prstGeom prst="bentConnector4">
            <a:avLst>
              <a:gd name="adj1" fmla="val 24251"/>
              <a:gd name="adj2" fmla="val 107384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a:extLst>
              <a:ext uri="{FF2B5EF4-FFF2-40B4-BE49-F238E27FC236}">
                <a16:creationId xmlns:a16="http://schemas.microsoft.com/office/drawing/2014/main" id="{E4DBF646-4396-4CF6-9B63-6B42926B4817}"/>
              </a:ext>
            </a:extLst>
          </p:cNvPr>
          <p:cNvSpPr/>
          <p:nvPr/>
        </p:nvSpPr>
        <p:spPr>
          <a:xfrm>
            <a:off x="1660829" y="5236312"/>
            <a:ext cx="1278965"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err="1">
                <a:solidFill>
                  <a:schemeClr val="tx1"/>
                </a:solidFill>
              </a:rPr>
              <a:t>relu</a:t>
            </a:r>
            <a:endParaRPr kumimoji="1" lang="ja-JP" altLang="en-US" baseline="-3000" dirty="0">
              <a:solidFill>
                <a:schemeClr val="tx1"/>
              </a:solidFill>
            </a:endParaRPr>
          </a:p>
        </p:txBody>
      </p:sp>
      <p:sp>
        <p:nvSpPr>
          <p:cNvPr id="62" name="正方形/長方形 61">
            <a:extLst>
              <a:ext uri="{FF2B5EF4-FFF2-40B4-BE49-F238E27FC236}">
                <a16:creationId xmlns:a16="http://schemas.microsoft.com/office/drawing/2014/main" id="{84D08C5F-E315-4494-8DA8-DE1C96B28A00}"/>
              </a:ext>
            </a:extLst>
          </p:cNvPr>
          <p:cNvSpPr/>
          <p:nvPr/>
        </p:nvSpPr>
        <p:spPr>
          <a:xfrm>
            <a:off x="1470329" y="646900"/>
            <a:ext cx="1278965" cy="24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aseline="-3000" dirty="0">
              <a:solidFill>
                <a:schemeClr val="tx1"/>
              </a:solidFill>
            </a:endParaRPr>
          </a:p>
        </p:txBody>
      </p:sp>
      <p:sp>
        <p:nvSpPr>
          <p:cNvPr id="67" name="正方形/長方形 66">
            <a:extLst>
              <a:ext uri="{FF2B5EF4-FFF2-40B4-BE49-F238E27FC236}">
                <a16:creationId xmlns:a16="http://schemas.microsoft.com/office/drawing/2014/main" id="{FB47C035-D0E5-4682-A863-650971E56E47}"/>
              </a:ext>
            </a:extLst>
          </p:cNvPr>
          <p:cNvSpPr/>
          <p:nvPr/>
        </p:nvSpPr>
        <p:spPr>
          <a:xfrm>
            <a:off x="764757" y="665590"/>
            <a:ext cx="3875824" cy="5102750"/>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四角形: 角を丸くする 68">
            <a:extLst>
              <a:ext uri="{FF2B5EF4-FFF2-40B4-BE49-F238E27FC236}">
                <a16:creationId xmlns:a16="http://schemas.microsoft.com/office/drawing/2014/main" id="{0059B860-355F-4A69-ACB2-9222937EB9D2}"/>
              </a:ext>
            </a:extLst>
          </p:cNvPr>
          <p:cNvSpPr/>
          <p:nvPr/>
        </p:nvSpPr>
        <p:spPr>
          <a:xfrm>
            <a:off x="2842260" y="1584960"/>
            <a:ext cx="1554474" cy="551838"/>
          </a:xfrm>
          <a:prstGeom prst="round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0401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25" y="117475"/>
            <a:ext cx="11887200" cy="409747"/>
          </a:xfrm>
        </p:spPr>
        <p:txBody>
          <a:bodyPr>
            <a:normAutofit fontScale="90000"/>
          </a:bodyPr>
          <a:lstStyle/>
          <a:p>
            <a:r>
              <a:rPr lang="ja-JP" altLang="en-US" sz="3200" dirty="0">
                <a:latin typeface="+mn-lt"/>
                <a:ea typeface="メイリオ" panose="020B0604030504040204" pitchFamily="50" charset="-128"/>
                <a:cs typeface="HackGen" panose="020B0509020203020207" pitchFamily="49" charset="-128"/>
              </a:rPr>
              <a:t>解説予定のモデル</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3" name="コンテンツ プレースホルダー 2"/>
          <p:cNvSpPr>
            <a:spLocks noGrp="1"/>
          </p:cNvSpPr>
          <p:nvPr>
            <p:ph idx="1"/>
          </p:nvPr>
        </p:nvSpPr>
        <p:spPr>
          <a:xfrm>
            <a:off x="160455" y="568771"/>
            <a:ext cx="5548367" cy="6108253"/>
          </a:xfrm>
        </p:spPr>
        <p:txBody>
          <a:bodyPr>
            <a:normAutofit/>
          </a:bodyPr>
          <a:lstStyle/>
          <a:p>
            <a:r>
              <a:rPr lang="en-US" altLang="ja-JP" sz="2000" dirty="0">
                <a:ea typeface="メイリオ" panose="020B0604030504040204" pitchFamily="50" charset="-128"/>
                <a:cs typeface="HackGen" panose="020B0509020203020207" pitchFamily="49" charset="-128"/>
              </a:rPr>
              <a:t>MobileNet@2017.04</a:t>
            </a:r>
          </a:p>
          <a:p>
            <a:r>
              <a:rPr lang="en-US" altLang="ja-JP" sz="2000" dirty="0">
                <a:latin typeface="+mn-lt"/>
                <a:ea typeface="メイリオ" panose="020B0604030504040204" pitchFamily="50" charset="-128"/>
                <a:cs typeface="HackGen" panose="020B0509020203020207" pitchFamily="49" charset="-128"/>
              </a:rPr>
              <a:t>MobileNetV2@2018.01</a:t>
            </a:r>
          </a:p>
          <a:p>
            <a:r>
              <a:rPr lang="en-US" altLang="ja-JP" sz="2000" dirty="0">
                <a:latin typeface="+mn-lt"/>
                <a:ea typeface="メイリオ" panose="020B0604030504040204" pitchFamily="50" charset="-128"/>
                <a:cs typeface="HackGen" panose="020B0509020203020207" pitchFamily="49" charset="-128"/>
              </a:rPr>
              <a:t>EffcientNet@2019.05</a:t>
            </a:r>
          </a:p>
          <a:p>
            <a:r>
              <a:rPr lang="en-US" altLang="ja-JP" sz="2000" dirty="0">
                <a:ea typeface="メイリオ" panose="020B0604030504040204" pitchFamily="50" charset="-128"/>
                <a:cs typeface="HackGen" panose="020B0509020203020207" pitchFamily="49" charset="-128"/>
              </a:rPr>
              <a:t>Vision Transformer</a:t>
            </a:r>
          </a:p>
          <a:p>
            <a:r>
              <a:rPr lang="en-US" altLang="ja-JP" sz="2000" dirty="0" err="1">
                <a:ea typeface="メイリオ" panose="020B0604030504040204" pitchFamily="50" charset="-128"/>
                <a:cs typeface="HackGen" panose="020B0509020203020207" pitchFamily="49" charset="-128"/>
              </a:rPr>
              <a:t>VGGNet</a:t>
            </a:r>
            <a:endParaRPr lang="en-US" altLang="ja-JP" sz="2000" dirty="0">
              <a:ea typeface="メイリオ" panose="020B0604030504040204" pitchFamily="50" charset="-128"/>
              <a:cs typeface="HackGen" panose="020B0509020203020207" pitchFamily="49" charset="-128"/>
            </a:endParaRPr>
          </a:p>
          <a:p>
            <a:r>
              <a:rPr lang="en-US" altLang="ja-JP" sz="2000" dirty="0" err="1">
                <a:ea typeface="メイリオ" panose="020B0604030504040204" pitchFamily="50" charset="-128"/>
                <a:cs typeface="HackGen" panose="020B0509020203020207" pitchFamily="49" charset="-128"/>
              </a:rPr>
              <a:t>ResNet</a:t>
            </a:r>
            <a:endParaRPr lang="en-US" altLang="ja-JP" sz="2000" dirty="0">
              <a:ea typeface="メイリオ" panose="020B0604030504040204" pitchFamily="50" charset="-128"/>
              <a:cs typeface="HackGen" panose="020B0509020203020207" pitchFamily="49" charset="-128"/>
            </a:endParaRPr>
          </a:p>
          <a:p>
            <a:r>
              <a:rPr lang="en-US" altLang="ja-JP" sz="2000" dirty="0" err="1">
                <a:ea typeface="メイリオ" panose="020B0604030504040204" pitchFamily="50" charset="-128"/>
                <a:cs typeface="HackGen" panose="020B0509020203020207" pitchFamily="49" charset="-128"/>
              </a:rPr>
              <a:t>AlexNet</a:t>
            </a:r>
            <a:endParaRPr lang="en-US" altLang="ja-JP" sz="2000" dirty="0">
              <a:ea typeface="メイリオ" panose="020B0604030504040204" pitchFamily="50" charset="-128"/>
              <a:cs typeface="HackGen" panose="020B0509020203020207" pitchFamily="49" charset="-128"/>
            </a:endParaRPr>
          </a:p>
          <a:p>
            <a:r>
              <a:rPr lang="en-US" altLang="ja-JP" sz="2000" dirty="0" err="1">
                <a:ea typeface="メイリオ" panose="020B0604030504040204" pitchFamily="50" charset="-128"/>
                <a:cs typeface="HackGen" panose="020B0509020203020207" pitchFamily="49" charset="-128"/>
              </a:rPr>
              <a:t>GoogLeNet</a:t>
            </a:r>
            <a:endParaRPr lang="en-US" altLang="ja-JP" sz="2000" dirty="0">
              <a:ea typeface="メイリオ" panose="020B0604030504040204" pitchFamily="50" charset="-128"/>
              <a:cs typeface="HackGen" panose="020B0509020203020207" pitchFamily="49" charset="-128"/>
            </a:endParaRPr>
          </a:p>
          <a:p>
            <a:r>
              <a:rPr lang="en-US" altLang="ja-JP" sz="2000" dirty="0" err="1">
                <a:ea typeface="メイリオ" panose="020B0604030504040204" pitchFamily="50" charset="-128"/>
                <a:cs typeface="HackGen" panose="020B0509020203020207" pitchFamily="49" charset="-128"/>
              </a:rPr>
              <a:t>SENet</a:t>
            </a:r>
            <a:endParaRPr lang="en-US" altLang="ja-JP" sz="2000" dirty="0">
              <a:ea typeface="メイリオ" panose="020B0604030504040204" pitchFamily="50" charset="-128"/>
              <a:cs typeface="HackGen" panose="020B0509020203020207" pitchFamily="49" charset="-128"/>
            </a:endParaRPr>
          </a:p>
          <a:p>
            <a:r>
              <a:rPr lang="en-US" altLang="ja-JP" sz="2000" dirty="0" err="1">
                <a:ea typeface="メイリオ" panose="020B0604030504040204" pitchFamily="50" charset="-128"/>
                <a:cs typeface="HackGen" panose="020B0509020203020207" pitchFamily="49" charset="-128"/>
              </a:rPr>
              <a:t>Xception</a:t>
            </a:r>
            <a:endParaRPr lang="en-US" altLang="ja-JP" sz="20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MobileNetV3</a:t>
            </a:r>
          </a:p>
          <a:p>
            <a:r>
              <a:rPr lang="en-US" altLang="ja-JP" sz="2000" dirty="0">
                <a:ea typeface="メイリオ" panose="020B0604030504040204" pitchFamily="50" charset="-128"/>
                <a:cs typeface="HackGen" panose="020B0509020203020207" pitchFamily="49" charset="-128"/>
              </a:rPr>
              <a:t>Noisy Student</a:t>
            </a:r>
          </a:p>
          <a:p>
            <a:endParaRPr lang="en-US" altLang="ja-JP" sz="2000" dirty="0">
              <a:ea typeface="メイリオ" panose="020B0604030504040204" pitchFamily="50" charset="-128"/>
              <a:cs typeface="HackGen" panose="020B0509020203020207" pitchFamily="49" charset="-128"/>
            </a:endParaRPr>
          </a:p>
        </p:txBody>
      </p:sp>
      <p:sp>
        <p:nvSpPr>
          <p:cNvPr id="4" name="コンテンツ プレースホルダー 2"/>
          <p:cNvSpPr txBox="1">
            <a:spLocks/>
          </p:cNvSpPr>
          <p:nvPr/>
        </p:nvSpPr>
        <p:spPr>
          <a:xfrm>
            <a:off x="5955774" y="568771"/>
            <a:ext cx="5548367" cy="6108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a:ea typeface="メイリオ" panose="020B0604030504040204" pitchFamily="50" charset="-128"/>
                <a:cs typeface="HackGen" panose="020B0509020203020207" pitchFamily="49" charset="-128"/>
              </a:rPr>
              <a:t>ConvNet</a:t>
            </a:r>
            <a:endParaRPr lang="en-US" altLang="ja-JP" sz="2000" dirty="0">
              <a:ea typeface="メイリオ" panose="020B0604030504040204" pitchFamily="50" charset="-128"/>
              <a:cs typeface="HackGen" panose="020B0509020203020207" pitchFamily="49" charset="-128"/>
            </a:endParaRPr>
          </a:p>
          <a:p>
            <a:r>
              <a:rPr lang="en-US" altLang="ja-JP" sz="2000" dirty="0" err="1">
                <a:ea typeface="メイリオ" panose="020B0604030504040204" pitchFamily="50" charset="-128"/>
                <a:cs typeface="HackGen" panose="020B0509020203020207" pitchFamily="49" charset="-128"/>
              </a:rPr>
              <a:t>DenseNet</a:t>
            </a:r>
            <a:endParaRPr lang="en-US" altLang="ja-JP" sz="20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Inception</a:t>
            </a:r>
          </a:p>
          <a:p>
            <a:r>
              <a:rPr lang="en-US" altLang="ja-JP" sz="2000" dirty="0" err="1">
                <a:ea typeface="メイリオ" panose="020B0604030504040204" pitchFamily="50" charset="-128"/>
                <a:cs typeface="HackGen" panose="020B0509020203020207" pitchFamily="49" charset="-128"/>
              </a:rPr>
              <a:t>Mnasnet</a:t>
            </a:r>
            <a:endParaRPr lang="en-US" altLang="ja-JP" sz="2000" dirty="0">
              <a:ea typeface="メイリオ" panose="020B0604030504040204" pitchFamily="50" charset="-128"/>
              <a:cs typeface="HackGen" panose="020B0509020203020207" pitchFamily="49" charset="-128"/>
            </a:endParaRPr>
          </a:p>
          <a:p>
            <a:r>
              <a:rPr lang="en-US" altLang="ja-JP" sz="2000" dirty="0" err="1">
                <a:ea typeface="メイリオ" panose="020B0604030504040204" pitchFamily="50" charset="-128"/>
                <a:cs typeface="HackGen" panose="020B0509020203020207" pitchFamily="49" charset="-128"/>
              </a:rPr>
              <a:t>RegNet</a:t>
            </a:r>
            <a:endParaRPr lang="en-US" altLang="ja-JP" sz="2000" dirty="0">
              <a:ea typeface="メイリオ" panose="020B0604030504040204" pitchFamily="50" charset="-128"/>
              <a:cs typeface="HackGen" panose="020B0509020203020207" pitchFamily="49" charset="-128"/>
            </a:endParaRPr>
          </a:p>
          <a:p>
            <a:r>
              <a:rPr lang="en-US" altLang="ja-JP" sz="2000" dirty="0" err="1">
                <a:ea typeface="メイリオ" panose="020B0604030504040204" pitchFamily="50" charset="-128"/>
                <a:cs typeface="HackGen" panose="020B0509020203020207" pitchFamily="49" charset="-128"/>
              </a:rPr>
              <a:t>ShuffleNet</a:t>
            </a:r>
            <a:endParaRPr lang="en-US" altLang="ja-JP" sz="20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ShuffleNetV2</a:t>
            </a:r>
          </a:p>
          <a:p>
            <a:r>
              <a:rPr lang="en-US" altLang="ja-JP" sz="2000" dirty="0" err="1">
                <a:ea typeface="メイリオ" panose="020B0604030504040204" pitchFamily="50" charset="-128"/>
                <a:cs typeface="HackGen" panose="020B0509020203020207" pitchFamily="49" charset="-128"/>
              </a:rPr>
              <a:t>SqueezeNet</a:t>
            </a:r>
            <a:endParaRPr lang="en-US" altLang="ja-JP" sz="20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YOLO</a:t>
            </a:r>
          </a:p>
          <a:p>
            <a:r>
              <a:rPr lang="en-US" altLang="ja-JP" sz="2000" dirty="0" err="1">
                <a:ea typeface="メイリオ" panose="020B0604030504040204" pitchFamily="50" charset="-128"/>
                <a:cs typeface="HackGen" panose="020B0509020203020207" pitchFamily="49" charset="-128"/>
              </a:rPr>
              <a:t>DeepLab</a:t>
            </a:r>
            <a:endParaRPr lang="en-US" altLang="ja-JP" sz="20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FCN</a:t>
            </a:r>
          </a:p>
          <a:p>
            <a:r>
              <a:rPr lang="en-US" altLang="ja-JP" sz="2000" dirty="0" err="1">
                <a:ea typeface="メイリオ" panose="020B0604030504040204" pitchFamily="50" charset="-128"/>
                <a:cs typeface="HackGen" panose="020B0509020203020207" pitchFamily="49" charset="-128"/>
              </a:rPr>
              <a:t>Lraspp</a:t>
            </a:r>
            <a:endParaRPr lang="en-US" altLang="ja-JP" sz="2000" dirty="0">
              <a:ea typeface="メイリオ" panose="020B0604030504040204" pitchFamily="50" charset="-128"/>
              <a:cs typeface="HackGen" panose="020B0509020203020207" pitchFamily="49" charset="-128"/>
            </a:endParaRPr>
          </a:p>
          <a:p>
            <a:endParaRPr lang="en-US" altLang="ja-JP" sz="2000" dirty="0">
              <a:ea typeface="メイリオ" panose="020B0604030504040204" pitchFamily="50" charset="-128"/>
              <a:cs typeface="HackGen" panose="020B0509020203020207" pitchFamily="49" charset="-128"/>
            </a:endParaRPr>
          </a:p>
        </p:txBody>
      </p:sp>
    </p:spTree>
    <p:extLst>
      <p:ext uri="{BB962C8B-B14F-4D97-AF65-F5344CB8AC3E}">
        <p14:creationId xmlns:p14="http://schemas.microsoft.com/office/powerpoint/2010/main" val="243392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25" y="117475"/>
            <a:ext cx="11887200" cy="409747"/>
          </a:xfrm>
        </p:spPr>
        <p:txBody>
          <a:bodyPr>
            <a:normAutofit fontScale="90000"/>
          </a:bodyPr>
          <a:lstStyle/>
          <a:p>
            <a:r>
              <a:rPr kumimoji="1" lang="en-US" altLang="ja-JP" sz="3200" dirty="0" err="1">
                <a:latin typeface="+mn-lt"/>
                <a:ea typeface="メイリオ" panose="020B0604030504040204" pitchFamily="50" charset="-128"/>
                <a:cs typeface="HackGen" panose="020B0509020203020207" pitchFamily="49" charset="-128"/>
              </a:rPr>
              <a:t>MobileNets</a:t>
            </a:r>
            <a:r>
              <a:rPr kumimoji="1" lang="en-US" altLang="ja-JP" sz="3200" dirty="0">
                <a:latin typeface="+mn-lt"/>
                <a:ea typeface="メイリオ" panose="020B0604030504040204" pitchFamily="50" charset="-128"/>
                <a:cs typeface="HackGen" panose="020B0509020203020207" pitchFamily="49" charset="-128"/>
              </a:rPr>
              <a:t>(v1)@2017.04</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3" name="コンテンツ プレースホルダー 2"/>
          <p:cNvSpPr>
            <a:spLocks noGrp="1"/>
          </p:cNvSpPr>
          <p:nvPr>
            <p:ph idx="1"/>
          </p:nvPr>
        </p:nvSpPr>
        <p:spPr>
          <a:xfrm>
            <a:off x="160455" y="568772"/>
            <a:ext cx="11887200" cy="1240972"/>
          </a:xfrm>
        </p:spPr>
        <p:txBody>
          <a:bodyPr>
            <a:normAutofit/>
          </a:bodyPr>
          <a:lstStyle/>
          <a:p>
            <a:r>
              <a:rPr lang="en-US" altLang="ja-JP" sz="2000" dirty="0" err="1">
                <a:ea typeface="メイリオ" panose="020B0604030504040204" pitchFamily="50" charset="-128"/>
                <a:cs typeface="HackGen" panose="020B0509020203020207" pitchFamily="49" charset="-128"/>
              </a:rPr>
              <a:t>MobileNets</a:t>
            </a:r>
            <a:r>
              <a:rPr lang="en-US" altLang="ja-JP" sz="2000" dirty="0">
                <a:ea typeface="メイリオ" panose="020B0604030504040204" pitchFamily="50" charset="-128"/>
                <a:cs typeface="HackGen" panose="020B0509020203020207" pitchFamily="49" charset="-128"/>
              </a:rPr>
              <a:t>: Efficient Convolutional Neural Networks for Mobile Vision Applications(Google Inc.)</a:t>
            </a:r>
          </a:p>
          <a:p>
            <a:pPr lvl="1"/>
            <a:r>
              <a:rPr lang="en-US" altLang="ja-JP" sz="1600" dirty="0">
                <a:ea typeface="メイリオ" panose="020B0604030504040204" pitchFamily="50" charset="-128"/>
                <a:cs typeface="HackGen" panose="020B0509020203020207" pitchFamily="49" charset="-128"/>
                <a:hlinkClick r:id="rId2"/>
              </a:rPr>
              <a:t>https://arxiv.org/abs/1704.04861</a:t>
            </a:r>
            <a:endParaRPr lang="en-US" altLang="ja-JP" sz="1600" dirty="0">
              <a:ea typeface="メイリオ" panose="020B0604030504040204" pitchFamily="50" charset="-128"/>
              <a:cs typeface="HackGen" panose="020B0509020203020207" pitchFamily="49" charset="-128"/>
            </a:endParaRPr>
          </a:p>
          <a:p>
            <a:r>
              <a:rPr lang="ja-JP" altLang="en-US" sz="2000" dirty="0">
                <a:ea typeface="メイリオ" panose="020B0604030504040204" pitchFamily="50" charset="-128"/>
                <a:cs typeface="HackGen" panose="020B0509020203020207" pitchFamily="49" charset="-128"/>
              </a:rPr>
              <a:t>畳み込みを</a:t>
            </a:r>
            <a:r>
              <a:rPr lang="en-US" altLang="ja-JP" sz="2000" dirty="0" err="1">
                <a:ea typeface="メイリオ" panose="020B0604030504040204" pitchFamily="50" charset="-128"/>
                <a:cs typeface="HackGen" panose="020B0509020203020207" pitchFamily="49" charset="-128"/>
              </a:rPr>
              <a:t>depthwise</a:t>
            </a:r>
            <a:r>
              <a:rPr lang="en-US" altLang="ja-JP" sz="2000" dirty="0">
                <a:ea typeface="メイリオ" panose="020B0604030504040204" pitchFamily="50" charset="-128"/>
                <a:cs typeface="HackGen" panose="020B0509020203020207" pitchFamily="49" charset="-128"/>
              </a:rPr>
              <a:t>(</a:t>
            </a:r>
            <a:r>
              <a:rPr lang="en-US" altLang="ja-JP" sz="2000" dirty="0" err="1">
                <a:ea typeface="メイリオ" panose="020B0604030504040204" pitchFamily="50" charset="-128"/>
                <a:cs typeface="HackGen" panose="020B0509020203020207" pitchFamily="49" charset="-128"/>
              </a:rPr>
              <a:t>dw</a:t>
            </a:r>
            <a:r>
              <a:rPr lang="en-US" altLang="ja-JP" sz="2000" dirty="0">
                <a:ea typeface="メイリオ" panose="020B0604030504040204" pitchFamily="50" charset="-128"/>
                <a:cs typeface="HackGen" panose="020B0509020203020207" pitchFamily="49" charset="-128"/>
              </a:rPr>
              <a:t>)</a:t>
            </a:r>
            <a:r>
              <a:rPr lang="ja-JP" altLang="en-US" sz="2000" dirty="0">
                <a:ea typeface="メイリオ" panose="020B0604030504040204" pitchFamily="50" charset="-128"/>
                <a:cs typeface="HackGen" panose="020B0509020203020207" pitchFamily="49" charset="-128"/>
              </a:rPr>
              <a:t>と</a:t>
            </a:r>
            <a:r>
              <a:rPr lang="en-US" altLang="ja-JP" sz="2000" dirty="0">
                <a:ea typeface="メイリオ" panose="020B0604030504040204" pitchFamily="50" charset="-128"/>
                <a:cs typeface="HackGen" panose="020B0509020203020207" pitchFamily="49" charset="-128"/>
              </a:rPr>
              <a:t>pointwise(pw)</a:t>
            </a:r>
            <a:r>
              <a:rPr lang="ja-JP" altLang="en-US" sz="2000" dirty="0">
                <a:ea typeface="メイリオ" panose="020B0604030504040204" pitchFamily="50" charset="-128"/>
                <a:cs typeface="HackGen" panose="020B0509020203020207" pitchFamily="49" charset="-128"/>
              </a:rPr>
              <a:t>に分割して効率的な畳み込みを実現</a:t>
            </a:r>
            <a:endParaRPr lang="en-US" altLang="ja-JP" sz="2000" dirty="0">
              <a:ea typeface="メイリオ" panose="020B0604030504040204" pitchFamily="50" charset="-128"/>
              <a:cs typeface="HackGen" panose="020B0509020203020207" pitchFamily="49" charset="-128"/>
            </a:endParaRPr>
          </a:p>
        </p:txBody>
      </p:sp>
      <p:grpSp>
        <p:nvGrpSpPr>
          <p:cNvPr id="6" name="グループ化 5"/>
          <p:cNvGrpSpPr/>
          <p:nvPr/>
        </p:nvGrpSpPr>
        <p:grpSpPr>
          <a:xfrm>
            <a:off x="447472" y="2172511"/>
            <a:ext cx="11478639" cy="4617395"/>
            <a:chOff x="447472" y="2172511"/>
            <a:chExt cx="11478639" cy="4617395"/>
          </a:xfrm>
        </p:grpSpPr>
        <p:sp>
          <p:nvSpPr>
            <p:cNvPr id="70" name="テキスト ボックス 69"/>
            <p:cNvSpPr txBox="1"/>
            <p:nvPr/>
          </p:nvSpPr>
          <p:spPr>
            <a:xfrm>
              <a:off x="541154" y="2303442"/>
              <a:ext cx="4381969" cy="646331"/>
            </a:xfrm>
            <a:prstGeom prst="rect">
              <a:avLst/>
            </a:prstGeom>
            <a:noFill/>
          </p:spPr>
          <p:txBody>
            <a:bodyPr wrap="none" rtlCol="0">
              <a:spAutoFit/>
            </a:bodyPr>
            <a:lstStyle/>
            <a:p>
              <a:r>
                <a:rPr lang="ja-JP" altLang="en-US" dirty="0">
                  <a:ea typeface="メイリオ" panose="020B0604030504040204" pitchFamily="50" charset="-128"/>
                  <a:cs typeface="HackGen" panose="020B0509020203020207" pitchFamily="49" charset="-128"/>
                </a:rPr>
                <a:t>通常の畳み込み</a:t>
              </a:r>
              <a:endParaRPr lang="en-US" altLang="ja-JP" dirty="0">
                <a:ea typeface="メイリオ" panose="020B0604030504040204" pitchFamily="50" charset="-128"/>
                <a:cs typeface="HackGen" panose="020B0509020203020207" pitchFamily="49" charset="-128"/>
              </a:endParaRPr>
            </a:p>
            <a:p>
              <a:r>
                <a:rPr lang="en-US" altLang="ja-JP" dirty="0">
                  <a:ea typeface="メイリオ" panose="020B0604030504040204" pitchFamily="50" charset="-128"/>
                  <a:cs typeface="HackGen" panose="020B0509020203020207" pitchFamily="49" charset="-128"/>
                </a:rPr>
                <a:t>shape = </a:t>
              </a:r>
              <a:r>
                <a:rPr lang="en-US" altLang="ja-JP" dirty="0" err="1">
                  <a:ea typeface="メイリオ" panose="020B0604030504040204" pitchFamily="50" charset="-128"/>
                  <a:cs typeface="HackGen" panose="020B0509020203020207" pitchFamily="49" charset="-128"/>
                </a:rPr>
                <a:t>ksize</a:t>
              </a:r>
              <a:r>
                <a:rPr kumimoji="1" lang="en-US" altLang="ja-JP" dirty="0">
                  <a:ea typeface="メイリオ" panose="020B0604030504040204" pitchFamily="50" charset="-128"/>
                  <a:cs typeface="HackGen" panose="020B0509020203020207" pitchFamily="49" charset="-128"/>
                </a:rPr>
                <a:t> x </a:t>
              </a:r>
              <a:r>
                <a:rPr kumimoji="1" lang="en-US" altLang="ja-JP" dirty="0" err="1">
                  <a:ea typeface="メイリオ" panose="020B0604030504040204" pitchFamily="50" charset="-128"/>
                  <a:cs typeface="HackGen" panose="020B0509020203020207" pitchFamily="49" charset="-128"/>
                </a:rPr>
                <a:t>ksize</a:t>
              </a:r>
              <a:r>
                <a:rPr kumimoji="1" lang="en-US" altLang="ja-JP" dirty="0">
                  <a:ea typeface="メイリオ" panose="020B0604030504040204" pitchFamily="50" charset="-128"/>
                  <a:cs typeface="HackGen" panose="020B0509020203020207" pitchFamily="49" charset="-128"/>
                </a:rPr>
                <a:t> x </a:t>
              </a:r>
              <a:r>
                <a:rPr kumimoji="1" lang="en-US" altLang="ja-JP" dirty="0" err="1">
                  <a:ea typeface="メイリオ" panose="020B0604030504040204" pitchFamily="50" charset="-128"/>
                  <a:cs typeface="HackGen" panose="020B0509020203020207" pitchFamily="49" charset="-128"/>
                </a:rPr>
                <a:t>InputSize</a:t>
              </a:r>
              <a:r>
                <a:rPr kumimoji="1" lang="en-US" altLang="ja-JP" dirty="0">
                  <a:ea typeface="メイリオ" panose="020B0604030504040204" pitchFamily="50" charset="-128"/>
                  <a:cs typeface="HackGen" panose="020B0509020203020207" pitchFamily="49" charset="-128"/>
                </a:rPr>
                <a:t> x </a:t>
              </a:r>
              <a:r>
                <a:rPr kumimoji="1" lang="en-US" altLang="ja-JP" dirty="0" err="1">
                  <a:ea typeface="メイリオ" panose="020B0604030504040204" pitchFamily="50" charset="-128"/>
                  <a:cs typeface="HackGen" panose="020B0509020203020207" pitchFamily="49" charset="-128"/>
                </a:rPr>
                <a:t>OutputSize</a:t>
              </a:r>
              <a:endParaRPr kumimoji="1" lang="ja-JP" altLang="en-US" dirty="0">
                <a:ea typeface="メイリオ" panose="020B0604030504040204" pitchFamily="50" charset="-128"/>
                <a:cs typeface="HackGen" panose="020B0509020203020207" pitchFamily="49" charset="-128"/>
              </a:endParaRPr>
            </a:p>
          </p:txBody>
        </p:sp>
        <p:sp>
          <p:nvSpPr>
            <p:cNvPr id="116" name="テキスト ボックス 115"/>
            <p:cNvSpPr txBox="1"/>
            <p:nvPr/>
          </p:nvSpPr>
          <p:spPr>
            <a:xfrm>
              <a:off x="5894619" y="2287636"/>
              <a:ext cx="3373872" cy="923330"/>
            </a:xfrm>
            <a:prstGeom prst="rect">
              <a:avLst/>
            </a:prstGeom>
            <a:noFill/>
          </p:spPr>
          <p:txBody>
            <a:bodyPr wrap="none" rtlCol="0">
              <a:spAutoFit/>
            </a:bodyPr>
            <a:lstStyle/>
            <a:p>
              <a:r>
                <a:rPr lang="en-US" altLang="ja-JP" dirty="0" err="1">
                  <a:ea typeface="メイリオ" panose="020B0604030504040204" pitchFamily="50" charset="-128"/>
                  <a:cs typeface="HackGen" panose="020B0509020203020207" pitchFamily="49" charset="-128"/>
                </a:rPr>
                <a:t>MobileNets</a:t>
              </a:r>
              <a:r>
                <a:rPr lang="en-US" altLang="ja-JP" dirty="0">
                  <a:ea typeface="メイリオ" panose="020B0604030504040204" pitchFamily="50" charset="-128"/>
                  <a:cs typeface="HackGen" panose="020B0509020203020207" pitchFamily="49" charset="-128"/>
                </a:rPr>
                <a:t>(V1): </a:t>
              </a:r>
              <a:r>
                <a:rPr lang="en-US" altLang="ja-JP" dirty="0" err="1">
                  <a:ea typeface="メイリオ" panose="020B0604030504040204" pitchFamily="50" charset="-128"/>
                  <a:cs typeface="HackGen" panose="020B0509020203020207" pitchFamily="49" charset="-128"/>
                </a:rPr>
                <a:t>dw+pw</a:t>
              </a:r>
              <a:endParaRPr lang="en-US" altLang="ja-JP" dirty="0">
                <a:ea typeface="メイリオ" panose="020B0604030504040204" pitchFamily="50" charset="-128"/>
                <a:cs typeface="HackGen" panose="020B0509020203020207" pitchFamily="49" charset="-128"/>
              </a:endParaRPr>
            </a:p>
            <a:p>
              <a:r>
                <a:rPr lang="en-US" altLang="ja-JP" dirty="0">
                  <a:ea typeface="メイリオ" panose="020B0604030504040204" pitchFamily="50" charset="-128"/>
                  <a:cs typeface="HackGen" panose="020B0509020203020207" pitchFamily="49" charset="-128"/>
                </a:rPr>
                <a:t>shape = </a:t>
              </a:r>
              <a:r>
                <a:rPr lang="en-US" altLang="ja-JP" dirty="0" err="1">
                  <a:ea typeface="メイリオ" panose="020B0604030504040204" pitchFamily="50" charset="-128"/>
                  <a:cs typeface="HackGen" panose="020B0509020203020207" pitchFamily="49" charset="-128"/>
                </a:rPr>
                <a:t>ksize</a:t>
              </a:r>
              <a:r>
                <a:rPr kumimoji="1" lang="en-US" altLang="ja-JP" dirty="0">
                  <a:ea typeface="メイリオ" panose="020B0604030504040204" pitchFamily="50" charset="-128"/>
                  <a:cs typeface="HackGen" panose="020B0509020203020207" pitchFamily="49" charset="-128"/>
                </a:rPr>
                <a:t> x </a:t>
              </a:r>
              <a:r>
                <a:rPr kumimoji="1" lang="en-US" altLang="ja-JP" dirty="0" err="1">
                  <a:ea typeface="メイリオ" panose="020B0604030504040204" pitchFamily="50" charset="-128"/>
                  <a:cs typeface="HackGen" panose="020B0509020203020207" pitchFamily="49" charset="-128"/>
                </a:rPr>
                <a:t>ksize</a:t>
              </a:r>
              <a:r>
                <a:rPr kumimoji="1" lang="en-US" altLang="ja-JP" dirty="0">
                  <a:ea typeface="メイリオ" panose="020B0604030504040204" pitchFamily="50" charset="-128"/>
                  <a:cs typeface="HackGen" panose="020B0509020203020207" pitchFamily="49" charset="-128"/>
                </a:rPr>
                <a:t> x </a:t>
              </a:r>
              <a:r>
                <a:rPr kumimoji="1" lang="en-US" altLang="ja-JP" dirty="0" err="1">
                  <a:ea typeface="メイリオ" panose="020B0604030504040204" pitchFamily="50" charset="-128"/>
                  <a:cs typeface="HackGen" panose="020B0509020203020207" pitchFamily="49" charset="-128"/>
                </a:rPr>
                <a:t>InputSize</a:t>
              </a:r>
              <a:r>
                <a:rPr kumimoji="1" lang="en-US" altLang="ja-JP" dirty="0">
                  <a:ea typeface="メイリオ" panose="020B0604030504040204" pitchFamily="50" charset="-128"/>
                  <a:cs typeface="HackGen" panose="020B0509020203020207" pitchFamily="49" charset="-128"/>
                </a:rPr>
                <a:t> </a:t>
              </a:r>
            </a:p>
            <a:p>
              <a:r>
                <a:rPr lang="en-US" altLang="ja-JP" dirty="0">
                  <a:ea typeface="メイリオ" panose="020B0604030504040204" pitchFamily="50" charset="-128"/>
                  <a:cs typeface="HackGen" panose="020B0509020203020207" pitchFamily="49" charset="-128"/>
                </a:rPr>
                <a:t>	</a:t>
              </a:r>
              <a:r>
                <a:rPr kumimoji="1" lang="en-US" altLang="ja-JP" dirty="0">
                  <a:ea typeface="メイリオ" panose="020B0604030504040204" pitchFamily="50" charset="-128"/>
                  <a:cs typeface="HackGen" panose="020B0509020203020207" pitchFamily="49" charset="-128"/>
                </a:rPr>
                <a:t>+ </a:t>
              </a:r>
              <a:r>
                <a:rPr kumimoji="1" lang="en-US" altLang="ja-JP" dirty="0" err="1">
                  <a:ea typeface="メイリオ" panose="020B0604030504040204" pitchFamily="50" charset="-128"/>
                  <a:cs typeface="HackGen" panose="020B0509020203020207" pitchFamily="49" charset="-128"/>
                </a:rPr>
                <a:t>InputSize</a:t>
              </a:r>
              <a:r>
                <a:rPr kumimoji="1" lang="en-US" altLang="ja-JP" dirty="0">
                  <a:ea typeface="メイリオ" panose="020B0604030504040204" pitchFamily="50" charset="-128"/>
                  <a:cs typeface="HackGen" panose="020B0509020203020207" pitchFamily="49" charset="-128"/>
                </a:rPr>
                <a:t> x </a:t>
              </a:r>
              <a:r>
                <a:rPr kumimoji="1" lang="en-US" altLang="ja-JP" dirty="0" err="1">
                  <a:ea typeface="メイリオ" panose="020B0604030504040204" pitchFamily="50" charset="-128"/>
                  <a:cs typeface="HackGen" panose="020B0509020203020207" pitchFamily="49" charset="-128"/>
                </a:rPr>
                <a:t>OutputSize</a:t>
              </a:r>
              <a:endParaRPr kumimoji="1" lang="ja-JP" altLang="en-US" dirty="0">
                <a:ea typeface="メイリオ" panose="020B0604030504040204" pitchFamily="50" charset="-128"/>
                <a:cs typeface="HackGen" panose="020B0509020203020207" pitchFamily="49" charset="-128"/>
              </a:endParaRPr>
            </a:p>
          </p:txBody>
        </p:sp>
        <p:grpSp>
          <p:nvGrpSpPr>
            <p:cNvPr id="268" name="グループ化 267"/>
            <p:cNvGrpSpPr/>
            <p:nvPr/>
          </p:nvGrpSpPr>
          <p:grpSpPr>
            <a:xfrm>
              <a:off x="1902981" y="3864762"/>
              <a:ext cx="410280" cy="1935866"/>
              <a:chOff x="1623581" y="3864762"/>
              <a:chExt cx="410280" cy="1935866"/>
            </a:xfrm>
          </p:grpSpPr>
          <p:sp>
            <p:nvSpPr>
              <p:cNvPr id="132" name="フローチャート: データ 131"/>
              <p:cNvSpPr/>
              <p:nvPr/>
            </p:nvSpPr>
            <p:spPr>
              <a:xfrm rot="5400000">
                <a:off x="1514139" y="3974205"/>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36" name="フローチャート: データ 135"/>
              <p:cNvSpPr/>
              <p:nvPr/>
            </p:nvSpPr>
            <p:spPr>
              <a:xfrm rot="5400000">
                <a:off x="1608706" y="3901072"/>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37" name="フローチャート: データ 136"/>
              <p:cNvSpPr/>
              <p:nvPr/>
            </p:nvSpPr>
            <p:spPr>
              <a:xfrm rot="5400000">
                <a:off x="1514139" y="4524372"/>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38" name="フローチャート: データ 137"/>
              <p:cNvSpPr/>
              <p:nvPr/>
            </p:nvSpPr>
            <p:spPr>
              <a:xfrm rot="5400000">
                <a:off x="1608706" y="4451239"/>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39" name="フローチャート: データ 138"/>
              <p:cNvSpPr/>
              <p:nvPr/>
            </p:nvSpPr>
            <p:spPr>
              <a:xfrm rot="5400000">
                <a:off x="1514138" y="5353050"/>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0" name="フローチャート: データ 139"/>
              <p:cNvSpPr/>
              <p:nvPr/>
            </p:nvSpPr>
            <p:spPr>
              <a:xfrm rot="5400000">
                <a:off x="1608705" y="5279917"/>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1" name="テキスト ボックス 140"/>
              <p:cNvSpPr txBox="1"/>
              <p:nvPr/>
            </p:nvSpPr>
            <p:spPr>
              <a:xfrm rot="5400000">
                <a:off x="1677513" y="4920037"/>
                <a:ext cx="343364" cy="369332"/>
              </a:xfrm>
              <a:prstGeom prst="rect">
                <a:avLst/>
              </a:prstGeom>
              <a:noFill/>
            </p:spPr>
            <p:txBody>
              <a:bodyPr wrap="none" rtlCol="0">
                <a:spAutoFit/>
              </a:bodyPr>
              <a:lstStyle/>
              <a:p>
                <a:r>
                  <a:rPr kumimoji="1" lang="en-US" altLang="ja-JP" dirty="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grpSp>
        <p:sp>
          <p:nvSpPr>
            <p:cNvPr id="203" name="左中かっこ 202"/>
            <p:cNvSpPr/>
            <p:nvPr/>
          </p:nvSpPr>
          <p:spPr>
            <a:xfrm>
              <a:off x="1593953" y="3864762"/>
              <a:ext cx="220430" cy="1935867"/>
            </a:xfrm>
            <a:prstGeom prst="leftBrace">
              <a:avLst>
                <a:gd name="adj1" fmla="val 15762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04" name="テキスト ボックス 203"/>
            <p:cNvSpPr txBox="1"/>
            <p:nvPr/>
          </p:nvSpPr>
          <p:spPr>
            <a:xfrm>
              <a:off x="612105" y="4506372"/>
              <a:ext cx="1042273" cy="646331"/>
            </a:xfrm>
            <a:prstGeom prst="rect">
              <a:avLst/>
            </a:prstGeom>
            <a:noFill/>
          </p:spPr>
          <p:txBody>
            <a:bodyPr wrap="none" rtlCol="0">
              <a:spAutoFit/>
            </a:bodyPr>
            <a:lstStyle/>
            <a:p>
              <a:r>
                <a:rPr kumimoji="1" lang="en-US" altLang="ja-JP" dirty="0">
                  <a:ea typeface="メイリオ" panose="020B0604030504040204" pitchFamily="50" charset="-128"/>
                  <a:cs typeface="HackGen" panose="020B0509020203020207" pitchFamily="49" charset="-128"/>
                </a:rPr>
                <a:t>Input</a:t>
              </a:r>
            </a:p>
            <a:p>
              <a:r>
                <a:rPr kumimoji="1" lang="en-US" altLang="ja-JP" dirty="0">
                  <a:ea typeface="メイリオ" panose="020B0604030504040204" pitchFamily="50" charset="-128"/>
                  <a:cs typeface="HackGen" panose="020B0509020203020207" pitchFamily="49" charset="-128"/>
                </a:rPr>
                <a:t>Channels</a:t>
              </a:r>
              <a:endParaRPr kumimoji="1" lang="ja-JP" altLang="en-US" dirty="0">
                <a:ea typeface="メイリオ" panose="020B0604030504040204" pitchFamily="50" charset="-128"/>
                <a:cs typeface="HackGen" panose="020B0509020203020207" pitchFamily="49" charset="-128"/>
              </a:endParaRPr>
            </a:p>
          </p:txBody>
        </p:sp>
        <p:sp>
          <p:nvSpPr>
            <p:cNvPr id="205" name="左中かっこ 204"/>
            <p:cNvSpPr/>
            <p:nvPr/>
          </p:nvSpPr>
          <p:spPr>
            <a:xfrm rot="10800000">
              <a:off x="10537280" y="3617200"/>
              <a:ext cx="220430" cy="2527732"/>
            </a:xfrm>
            <a:prstGeom prst="leftBrace">
              <a:avLst>
                <a:gd name="adj1" fmla="val 1015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06" name="テキスト ボックス 205"/>
            <p:cNvSpPr txBox="1"/>
            <p:nvPr/>
          </p:nvSpPr>
          <p:spPr>
            <a:xfrm>
              <a:off x="10704479" y="4557900"/>
              <a:ext cx="1042273" cy="646331"/>
            </a:xfrm>
            <a:prstGeom prst="rect">
              <a:avLst/>
            </a:prstGeom>
            <a:noFill/>
          </p:spPr>
          <p:txBody>
            <a:bodyPr wrap="none" rtlCol="0">
              <a:spAutoFit/>
            </a:bodyPr>
            <a:lstStyle/>
            <a:p>
              <a:r>
                <a:rPr kumimoji="1" lang="en-US" altLang="ja-JP" dirty="0">
                  <a:ea typeface="メイリオ" panose="020B0604030504040204" pitchFamily="50" charset="-128"/>
                  <a:cs typeface="HackGen" panose="020B0509020203020207" pitchFamily="49" charset="-128"/>
                </a:rPr>
                <a:t>Output</a:t>
              </a:r>
            </a:p>
            <a:p>
              <a:r>
                <a:rPr lang="en-US" altLang="ja-JP" dirty="0">
                  <a:ea typeface="メイリオ" panose="020B0604030504040204" pitchFamily="50" charset="-128"/>
                  <a:cs typeface="HackGen" panose="020B0509020203020207" pitchFamily="49" charset="-128"/>
                </a:rPr>
                <a:t>Channels</a:t>
              </a:r>
              <a:endParaRPr kumimoji="1" lang="ja-JP" altLang="en-US" dirty="0">
                <a:ea typeface="メイリオ" panose="020B0604030504040204" pitchFamily="50" charset="-128"/>
                <a:cs typeface="HackGen" panose="020B0509020203020207" pitchFamily="49" charset="-128"/>
              </a:endParaRPr>
            </a:p>
          </p:txBody>
        </p:sp>
        <p:sp>
          <p:nvSpPr>
            <p:cNvPr id="207" name="正方形/長方形 206"/>
            <p:cNvSpPr/>
            <p:nvPr/>
          </p:nvSpPr>
          <p:spPr>
            <a:xfrm>
              <a:off x="1093158" y="6113696"/>
              <a:ext cx="510745" cy="5107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08" name="テキスト ボックス 207"/>
            <p:cNvSpPr txBox="1"/>
            <p:nvPr/>
          </p:nvSpPr>
          <p:spPr>
            <a:xfrm>
              <a:off x="1081918" y="5822028"/>
              <a:ext cx="533223" cy="307777"/>
            </a:xfrm>
            <a:prstGeom prst="rect">
              <a:avLst/>
            </a:prstGeom>
            <a:noFill/>
          </p:spPr>
          <p:txBody>
            <a:bodyPr wrap="none" rtlCol="0">
              <a:spAutoFit/>
            </a:bodyPr>
            <a:lstStyle/>
            <a:p>
              <a:r>
                <a:rPr kumimoji="1" lang="en-US" altLang="ja-JP" sz="1400" dirty="0" err="1">
                  <a:ea typeface="メイリオ" panose="020B0604030504040204" pitchFamily="50" charset="-128"/>
                  <a:cs typeface="HackGen" panose="020B0509020203020207" pitchFamily="49" charset="-128"/>
                </a:rPr>
                <a:t>ksize</a:t>
              </a:r>
              <a:endParaRPr kumimoji="1" lang="ja-JP" altLang="en-US" sz="1400" dirty="0">
                <a:ea typeface="メイリオ" panose="020B0604030504040204" pitchFamily="50" charset="-128"/>
                <a:cs typeface="HackGen" panose="020B0509020203020207" pitchFamily="49" charset="-128"/>
              </a:endParaRPr>
            </a:p>
          </p:txBody>
        </p:sp>
        <p:sp>
          <p:nvSpPr>
            <p:cNvPr id="209" name="テキスト ボックス 208"/>
            <p:cNvSpPr txBox="1"/>
            <p:nvPr/>
          </p:nvSpPr>
          <p:spPr>
            <a:xfrm>
              <a:off x="620232" y="6215179"/>
              <a:ext cx="533223" cy="307777"/>
            </a:xfrm>
            <a:prstGeom prst="rect">
              <a:avLst/>
            </a:prstGeom>
            <a:noFill/>
          </p:spPr>
          <p:txBody>
            <a:bodyPr wrap="none" rtlCol="0">
              <a:spAutoFit/>
            </a:bodyPr>
            <a:lstStyle/>
            <a:p>
              <a:r>
                <a:rPr kumimoji="1" lang="en-US" altLang="ja-JP" sz="1400" dirty="0" err="1">
                  <a:ea typeface="メイリオ" panose="020B0604030504040204" pitchFamily="50" charset="-128"/>
                  <a:cs typeface="HackGen" panose="020B0509020203020207" pitchFamily="49" charset="-128"/>
                </a:rPr>
                <a:t>ksize</a:t>
              </a:r>
              <a:endParaRPr kumimoji="1" lang="ja-JP" altLang="en-US" sz="1400" dirty="0">
                <a:ea typeface="メイリオ" panose="020B0604030504040204" pitchFamily="50" charset="-128"/>
                <a:cs typeface="HackGen" panose="020B0509020203020207" pitchFamily="49" charset="-128"/>
              </a:endParaRPr>
            </a:p>
          </p:txBody>
        </p:sp>
        <p:grpSp>
          <p:nvGrpSpPr>
            <p:cNvPr id="269" name="グループ化 268"/>
            <p:cNvGrpSpPr/>
            <p:nvPr/>
          </p:nvGrpSpPr>
          <p:grpSpPr>
            <a:xfrm>
              <a:off x="3390043" y="3585965"/>
              <a:ext cx="413997" cy="2527730"/>
              <a:chOff x="3110643" y="3585965"/>
              <a:chExt cx="413997" cy="2527730"/>
            </a:xfrm>
          </p:grpSpPr>
          <p:sp>
            <p:nvSpPr>
              <p:cNvPr id="142" name="フローチャート: データ 141"/>
              <p:cNvSpPr/>
              <p:nvPr/>
            </p:nvSpPr>
            <p:spPr>
              <a:xfrm rot="5400000">
                <a:off x="3005773" y="3695408"/>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4" name="フローチャート: データ 143"/>
              <p:cNvSpPr/>
              <p:nvPr/>
            </p:nvSpPr>
            <p:spPr>
              <a:xfrm rot="5400000">
                <a:off x="3005773" y="4245575"/>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6" name="フローチャート: データ 145"/>
              <p:cNvSpPr/>
              <p:nvPr/>
            </p:nvSpPr>
            <p:spPr>
              <a:xfrm rot="5400000">
                <a:off x="3001200" y="5666117"/>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8" name="テキスト ボックス 147"/>
              <p:cNvSpPr txBox="1"/>
              <p:nvPr/>
            </p:nvSpPr>
            <p:spPr>
              <a:xfrm rot="5400000">
                <a:off x="3168292" y="5218901"/>
                <a:ext cx="343364" cy="369332"/>
              </a:xfrm>
              <a:prstGeom prst="rect">
                <a:avLst/>
              </a:prstGeom>
              <a:noFill/>
            </p:spPr>
            <p:txBody>
              <a:bodyPr wrap="none" rtlCol="0">
                <a:spAutoFit/>
              </a:bodyPr>
              <a:lstStyle/>
              <a:p>
                <a:r>
                  <a:rPr kumimoji="1" lang="en-US" altLang="ja-JP" dirty="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sp>
            <p:nvSpPr>
              <p:cNvPr id="150" name="フローチャート: データ 149"/>
              <p:cNvSpPr/>
              <p:nvPr/>
            </p:nvSpPr>
            <p:spPr>
              <a:xfrm rot="5400000">
                <a:off x="3003795" y="4802882"/>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11" name="円/楕円 210"/>
              <p:cNvSpPr/>
              <p:nvPr/>
            </p:nvSpPr>
            <p:spPr>
              <a:xfrm>
                <a:off x="3137699" y="363601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26" name="円/楕円 225"/>
              <p:cNvSpPr/>
              <p:nvPr/>
            </p:nvSpPr>
            <p:spPr>
              <a:xfrm>
                <a:off x="3137699" y="4190376"/>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40" name="円/楕円 239"/>
              <p:cNvSpPr/>
              <p:nvPr/>
            </p:nvSpPr>
            <p:spPr>
              <a:xfrm>
                <a:off x="3134734" y="4743731"/>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54" name="円/楕円 253"/>
              <p:cNvSpPr/>
              <p:nvPr/>
            </p:nvSpPr>
            <p:spPr>
              <a:xfrm>
                <a:off x="3134063" y="5606030"/>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grpSp>
        <p:grpSp>
          <p:nvGrpSpPr>
            <p:cNvPr id="255" name="グループ化 254"/>
            <p:cNvGrpSpPr/>
            <p:nvPr/>
          </p:nvGrpSpPr>
          <p:grpSpPr>
            <a:xfrm>
              <a:off x="1945091" y="3657214"/>
              <a:ext cx="1495425" cy="1971675"/>
              <a:chOff x="1612106" y="3319463"/>
              <a:chExt cx="1495425" cy="1971675"/>
            </a:xfrm>
          </p:grpSpPr>
          <p:cxnSp>
            <p:nvCxnSpPr>
              <p:cNvPr id="256" name="直線コネクタ 255"/>
              <p:cNvCxnSpPr/>
              <p:nvPr/>
            </p:nvCxnSpPr>
            <p:spPr>
              <a:xfrm flipV="1">
                <a:off x="1614488" y="3319463"/>
                <a:ext cx="1490662" cy="27146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1616869" y="3593306"/>
                <a:ext cx="1490662" cy="27860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a:off x="1612106" y="3593306"/>
                <a:ext cx="1495425" cy="83581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V="1">
                <a:off x="1616869" y="3319463"/>
                <a:ext cx="1490662" cy="83105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1614488" y="3874294"/>
                <a:ext cx="1493043" cy="27860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a:off x="1616869" y="4152901"/>
                <a:ext cx="1488281" cy="27622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1616869" y="3595688"/>
                <a:ext cx="1485900" cy="169545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a:off x="1614488" y="4152900"/>
                <a:ext cx="1488281" cy="113823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flipV="1">
                <a:off x="1616869" y="3321844"/>
                <a:ext cx="1488281" cy="165735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flipV="1">
                <a:off x="1614488" y="3876675"/>
                <a:ext cx="1490662" cy="110013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V="1">
                <a:off x="1612106" y="4429125"/>
                <a:ext cx="1493044" cy="55245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a:off x="1619250" y="4979194"/>
                <a:ext cx="1478756" cy="31194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70" name="グループ化 269"/>
            <p:cNvGrpSpPr/>
            <p:nvPr/>
          </p:nvGrpSpPr>
          <p:grpSpPr>
            <a:xfrm>
              <a:off x="7236981" y="3861604"/>
              <a:ext cx="410280" cy="1935866"/>
              <a:chOff x="1623581" y="3864762"/>
              <a:chExt cx="410280" cy="1935866"/>
            </a:xfrm>
          </p:grpSpPr>
          <p:sp>
            <p:nvSpPr>
              <p:cNvPr id="271" name="フローチャート: データ 270"/>
              <p:cNvSpPr/>
              <p:nvPr/>
            </p:nvSpPr>
            <p:spPr>
              <a:xfrm rot="5400000">
                <a:off x="1514139" y="3974205"/>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2" name="フローチャート: データ 271"/>
              <p:cNvSpPr/>
              <p:nvPr/>
            </p:nvSpPr>
            <p:spPr>
              <a:xfrm rot="5400000">
                <a:off x="1608706" y="3901072"/>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3" name="フローチャート: データ 272"/>
              <p:cNvSpPr/>
              <p:nvPr/>
            </p:nvSpPr>
            <p:spPr>
              <a:xfrm rot="5400000">
                <a:off x="1514139" y="4524372"/>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4" name="フローチャート: データ 273"/>
              <p:cNvSpPr/>
              <p:nvPr/>
            </p:nvSpPr>
            <p:spPr>
              <a:xfrm rot="5400000">
                <a:off x="1608706" y="4451239"/>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5" name="フローチャート: データ 274"/>
              <p:cNvSpPr/>
              <p:nvPr/>
            </p:nvSpPr>
            <p:spPr>
              <a:xfrm rot="5400000">
                <a:off x="1514138" y="5353050"/>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6" name="フローチャート: データ 275"/>
              <p:cNvSpPr/>
              <p:nvPr/>
            </p:nvSpPr>
            <p:spPr>
              <a:xfrm rot="5400000">
                <a:off x="1608705" y="5279917"/>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7" name="テキスト ボックス 276"/>
              <p:cNvSpPr txBox="1"/>
              <p:nvPr/>
            </p:nvSpPr>
            <p:spPr>
              <a:xfrm rot="5400000">
                <a:off x="1677513" y="4920037"/>
                <a:ext cx="343364" cy="369332"/>
              </a:xfrm>
              <a:prstGeom prst="rect">
                <a:avLst/>
              </a:prstGeom>
              <a:noFill/>
            </p:spPr>
            <p:txBody>
              <a:bodyPr wrap="none" rtlCol="0">
                <a:spAutoFit/>
              </a:bodyPr>
              <a:lstStyle/>
              <a:p>
                <a:r>
                  <a:rPr kumimoji="1" lang="en-US" altLang="ja-JP" dirty="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grpSp>
        <p:grpSp>
          <p:nvGrpSpPr>
            <p:cNvPr id="298" name="グループ化 297"/>
            <p:cNvGrpSpPr/>
            <p:nvPr/>
          </p:nvGrpSpPr>
          <p:grpSpPr>
            <a:xfrm>
              <a:off x="8600756" y="3855351"/>
              <a:ext cx="410280" cy="1935866"/>
              <a:chOff x="8087881" y="3881896"/>
              <a:chExt cx="410280" cy="1935866"/>
            </a:xfrm>
          </p:grpSpPr>
          <p:sp>
            <p:nvSpPr>
              <p:cNvPr id="279" name="フローチャート: データ 278"/>
              <p:cNvSpPr/>
              <p:nvPr/>
            </p:nvSpPr>
            <p:spPr>
              <a:xfrm rot="5400000">
                <a:off x="7978439" y="3991339"/>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81" name="フローチャート: データ 280"/>
              <p:cNvSpPr/>
              <p:nvPr/>
            </p:nvSpPr>
            <p:spPr>
              <a:xfrm rot="5400000">
                <a:off x="7978439" y="4541506"/>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83" name="フローチャート: データ 282"/>
              <p:cNvSpPr/>
              <p:nvPr/>
            </p:nvSpPr>
            <p:spPr>
              <a:xfrm rot="5400000">
                <a:off x="7978438" y="5370184"/>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85" name="テキスト ボックス 284"/>
              <p:cNvSpPr txBox="1"/>
              <p:nvPr/>
            </p:nvSpPr>
            <p:spPr>
              <a:xfrm rot="5400000">
                <a:off x="8141813" y="4937171"/>
                <a:ext cx="343364" cy="369332"/>
              </a:xfrm>
              <a:prstGeom prst="rect">
                <a:avLst/>
              </a:prstGeom>
              <a:noFill/>
            </p:spPr>
            <p:txBody>
              <a:bodyPr wrap="none" rtlCol="0">
                <a:spAutoFit/>
              </a:bodyPr>
              <a:lstStyle/>
              <a:p>
                <a:r>
                  <a:rPr kumimoji="1" lang="en-US" altLang="ja-JP" dirty="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sp>
            <p:nvSpPr>
              <p:cNvPr id="286" name="円/楕円 285"/>
              <p:cNvSpPr/>
              <p:nvPr/>
            </p:nvSpPr>
            <p:spPr>
              <a:xfrm>
                <a:off x="8110539" y="3928171"/>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88" name="円/楕円 287"/>
              <p:cNvSpPr/>
              <p:nvPr/>
            </p:nvSpPr>
            <p:spPr>
              <a:xfrm>
                <a:off x="8110539" y="4478240"/>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90" name="円/楕円 289"/>
              <p:cNvSpPr/>
              <p:nvPr/>
            </p:nvSpPr>
            <p:spPr>
              <a:xfrm>
                <a:off x="8110539" y="5309410"/>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grpSp>
        <p:grpSp>
          <p:nvGrpSpPr>
            <p:cNvPr id="302" name="グループ化 301"/>
            <p:cNvGrpSpPr/>
            <p:nvPr/>
          </p:nvGrpSpPr>
          <p:grpSpPr>
            <a:xfrm>
              <a:off x="7277929" y="3924300"/>
              <a:ext cx="1369184" cy="1389101"/>
              <a:chOff x="6769929" y="3924300"/>
              <a:chExt cx="1369184" cy="1389101"/>
            </a:xfrm>
          </p:grpSpPr>
          <p:cxnSp>
            <p:nvCxnSpPr>
              <p:cNvPr id="292" name="直線コネクタ 291"/>
              <p:cNvCxnSpPr/>
              <p:nvPr/>
            </p:nvCxnSpPr>
            <p:spPr>
              <a:xfrm flipV="1">
                <a:off x="6769929" y="3924300"/>
                <a:ext cx="1369184" cy="1046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6769929" y="4476089"/>
                <a:ext cx="1369184" cy="1046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V="1">
                <a:off x="6769929" y="5302935"/>
                <a:ext cx="1369184" cy="1046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6" name="グループ化 315"/>
            <p:cNvGrpSpPr/>
            <p:nvPr/>
          </p:nvGrpSpPr>
          <p:grpSpPr>
            <a:xfrm>
              <a:off x="10095643" y="3579615"/>
              <a:ext cx="413997" cy="2527730"/>
              <a:chOff x="3110643" y="3585965"/>
              <a:chExt cx="413997" cy="2527730"/>
            </a:xfrm>
          </p:grpSpPr>
          <p:sp>
            <p:nvSpPr>
              <p:cNvPr id="317" name="フローチャート: データ 316"/>
              <p:cNvSpPr/>
              <p:nvPr/>
            </p:nvSpPr>
            <p:spPr>
              <a:xfrm rot="5400000">
                <a:off x="3005773" y="3695408"/>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18" name="フローチャート: データ 317"/>
              <p:cNvSpPr/>
              <p:nvPr/>
            </p:nvSpPr>
            <p:spPr>
              <a:xfrm rot="5400000">
                <a:off x="3005773" y="4245575"/>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19" name="フローチャート: データ 318"/>
              <p:cNvSpPr/>
              <p:nvPr/>
            </p:nvSpPr>
            <p:spPr>
              <a:xfrm rot="5400000">
                <a:off x="3001200" y="5666117"/>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0" name="テキスト ボックス 319"/>
              <p:cNvSpPr txBox="1"/>
              <p:nvPr/>
            </p:nvSpPr>
            <p:spPr>
              <a:xfrm rot="5400000">
                <a:off x="3168292" y="5218901"/>
                <a:ext cx="343364" cy="369332"/>
              </a:xfrm>
              <a:prstGeom prst="rect">
                <a:avLst/>
              </a:prstGeom>
              <a:noFill/>
            </p:spPr>
            <p:txBody>
              <a:bodyPr wrap="none" rtlCol="0">
                <a:spAutoFit/>
              </a:bodyPr>
              <a:lstStyle/>
              <a:p>
                <a:r>
                  <a:rPr kumimoji="1" lang="en-US" altLang="ja-JP" dirty="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sp>
            <p:nvSpPr>
              <p:cNvPr id="321" name="フローチャート: データ 320"/>
              <p:cNvSpPr/>
              <p:nvPr/>
            </p:nvSpPr>
            <p:spPr>
              <a:xfrm rot="5400000">
                <a:off x="3003795" y="4802882"/>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2" name="円/楕円 321"/>
              <p:cNvSpPr/>
              <p:nvPr/>
            </p:nvSpPr>
            <p:spPr>
              <a:xfrm>
                <a:off x="3137699" y="363601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3" name="円/楕円 322"/>
              <p:cNvSpPr/>
              <p:nvPr/>
            </p:nvSpPr>
            <p:spPr>
              <a:xfrm>
                <a:off x="3137699" y="4190376"/>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4" name="円/楕円 323"/>
              <p:cNvSpPr/>
              <p:nvPr/>
            </p:nvSpPr>
            <p:spPr>
              <a:xfrm>
                <a:off x="3134734" y="4743731"/>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5" name="円/楕円 324"/>
              <p:cNvSpPr/>
              <p:nvPr/>
            </p:nvSpPr>
            <p:spPr>
              <a:xfrm>
                <a:off x="3134063" y="5606030"/>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grpSp>
        <p:grpSp>
          <p:nvGrpSpPr>
            <p:cNvPr id="326" name="グループ化 325"/>
            <p:cNvGrpSpPr/>
            <p:nvPr/>
          </p:nvGrpSpPr>
          <p:grpSpPr>
            <a:xfrm>
              <a:off x="8644512" y="3648332"/>
              <a:ext cx="1495425" cy="1971675"/>
              <a:chOff x="1612106" y="3319463"/>
              <a:chExt cx="1495425" cy="1971675"/>
            </a:xfrm>
          </p:grpSpPr>
          <p:cxnSp>
            <p:nvCxnSpPr>
              <p:cNvPr id="327" name="直線コネクタ 326"/>
              <p:cNvCxnSpPr/>
              <p:nvPr/>
            </p:nvCxnSpPr>
            <p:spPr>
              <a:xfrm flipV="1">
                <a:off x="1614488" y="3319463"/>
                <a:ext cx="1490662" cy="27146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8" name="直線コネクタ 327"/>
              <p:cNvCxnSpPr/>
              <p:nvPr/>
            </p:nvCxnSpPr>
            <p:spPr>
              <a:xfrm>
                <a:off x="1616869" y="3593306"/>
                <a:ext cx="1490662" cy="27860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9" name="直線コネクタ 328"/>
              <p:cNvCxnSpPr/>
              <p:nvPr/>
            </p:nvCxnSpPr>
            <p:spPr>
              <a:xfrm>
                <a:off x="1612106" y="3593306"/>
                <a:ext cx="1495425" cy="83581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0" name="直線コネクタ 329"/>
              <p:cNvCxnSpPr/>
              <p:nvPr/>
            </p:nvCxnSpPr>
            <p:spPr>
              <a:xfrm flipV="1">
                <a:off x="1616869" y="3319463"/>
                <a:ext cx="1490662" cy="83105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1" name="直線コネクタ 330"/>
              <p:cNvCxnSpPr/>
              <p:nvPr/>
            </p:nvCxnSpPr>
            <p:spPr>
              <a:xfrm flipV="1">
                <a:off x="1614488" y="3874294"/>
                <a:ext cx="1493043" cy="27860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a:off x="1616869" y="4152901"/>
                <a:ext cx="1488281" cy="27622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1616869" y="3595688"/>
                <a:ext cx="1485900" cy="169545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4" name="直線コネクタ 333"/>
              <p:cNvCxnSpPr/>
              <p:nvPr/>
            </p:nvCxnSpPr>
            <p:spPr>
              <a:xfrm>
                <a:off x="1614488" y="4152900"/>
                <a:ext cx="1488281" cy="113823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flipV="1">
                <a:off x="1616869" y="3321844"/>
                <a:ext cx="1488281" cy="165735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V="1">
                <a:off x="1614488" y="3876675"/>
                <a:ext cx="1490662" cy="110013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flipV="1">
                <a:off x="1612106" y="4429125"/>
                <a:ext cx="1493044" cy="55245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8" name="直線コネクタ 337"/>
              <p:cNvCxnSpPr/>
              <p:nvPr/>
            </p:nvCxnSpPr>
            <p:spPr>
              <a:xfrm>
                <a:off x="1619250" y="4979194"/>
                <a:ext cx="1478756" cy="31194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39" name="左中かっこ 338"/>
            <p:cNvSpPr/>
            <p:nvPr/>
          </p:nvSpPr>
          <p:spPr>
            <a:xfrm>
              <a:off x="6915949" y="3855351"/>
              <a:ext cx="220430" cy="1935867"/>
            </a:xfrm>
            <a:prstGeom prst="leftBrace">
              <a:avLst>
                <a:gd name="adj1" fmla="val 15762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40" name="テキスト ボックス 339"/>
            <p:cNvSpPr txBox="1"/>
            <p:nvPr/>
          </p:nvSpPr>
          <p:spPr>
            <a:xfrm>
              <a:off x="5934101" y="4496961"/>
              <a:ext cx="1042273" cy="646331"/>
            </a:xfrm>
            <a:prstGeom prst="rect">
              <a:avLst/>
            </a:prstGeom>
            <a:noFill/>
          </p:spPr>
          <p:txBody>
            <a:bodyPr wrap="none" rtlCol="0">
              <a:spAutoFit/>
            </a:bodyPr>
            <a:lstStyle/>
            <a:p>
              <a:r>
                <a:rPr kumimoji="1" lang="en-US" altLang="ja-JP" dirty="0">
                  <a:ea typeface="メイリオ" panose="020B0604030504040204" pitchFamily="50" charset="-128"/>
                  <a:cs typeface="HackGen" panose="020B0509020203020207" pitchFamily="49" charset="-128"/>
                </a:rPr>
                <a:t>Input</a:t>
              </a:r>
            </a:p>
            <a:p>
              <a:r>
                <a:rPr kumimoji="1" lang="en-US" altLang="ja-JP" dirty="0">
                  <a:ea typeface="メイリオ" panose="020B0604030504040204" pitchFamily="50" charset="-128"/>
                  <a:cs typeface="HackGen" panose="020B0509020203020207" pitchFamily="49" charset="-128"/>
                </a:rPr>
                <a:t>Channels</a:t>
              </a:r>
              <a:endParaRPr kumimoji="1" lang="ja-JP" altLang="en-US" dirty="0">
                <a:ea typeface="メイリオ" panose="020B0604030504040204" pitchFamily="50" charset="-128"/>
                <a:cs typeface="HackGen" panose="020B0509020203020207" pitchFamily="49" charset="-128"/>
              </a:endParaRPr>
            </a:p>
          </p:txBody>
        </p:sp>
        <p:sp>
          <p:nvSpPr>
            <p:cNvPr id="341" name="左中かっこ 340"/>
            <p:cNvSpPr/>
            <p:nvPr/>
          </p:nvSpPr>
          <p:spPr>
            <a:xfrm rot="10800000">
              <a:off x="3932168" y="3583317"/>
              <a:ext cx="220430" cy="2527732"/>
            </a:xfrm>
            <a:prstGeom prst="leftBrace">
              <a:avLst>
                <a:gd name="adj1" fmla="val 1015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42" name="テキスト ボックス 341"/>
            <p:cNvSpPr txBox="1"/>
            <p:nvPr/>
          </p:nvSpPr>
          <p:spPr>
            <a:xfrm>
              <a:off x="4099367" y="4524017"/>
              <a:ext cx="1042273" cy="646331"/>
            </a:xfrm>
            <a:prstGeom prst="rect">
              <a:avLst/>
            </a:prstGeom>
            <a:noFill/>
          </p:spPr>
          <p:txBody>
            <a:bodyPr wrap="none" rtlCol="0">
              <a:spAutoFit/>
            </a:bodyPr>
            <a:lstStyle/>
            <a:p>
              <a:r>
                <a:rPr kumimoji="1" lang="en-US" altLang="ja-JP" dirty="0">
                  <a:ea typeface="メイリオ" panose="020B0604030504040204" pitchFamily="50" charset="-128"/>
                  <a:cs typeface="HackGen" panose="020B0509020203020207" pitchFamily="49" charset="-128"/>
                </a:rPr>
                <a:t>Output</a:t>
              </a:r>
            </a:p>
            <a:p>
              <a:r>
                <a:rPr lang="en-US" altLang="ja-JP" dirty="0">
                  <a:ea typeface="メイリオ" panose="020B0604030504040204" pitchFamily="50" charset="-128"/>
                  <a:cs typeface="HackGen" panose="020B0509020203020207" pitchFamily="49" charset="-128"/>
                </a:rPr>
                <a:t>Channels</a:t>
              </a:r>
              <a:endParaRPr kumimoji="1" lang="ja-JP" altLang="en-US" dirty="0">
                <a:ea typeface="メイリオ" panose="020B0604030504040204" pitchFamily="50" charset="-128"/>
                <a:cs typeface="HackGen" panose="020B0509020203020207" pitchFamily="49" charset="-128"/>
              </a:endParaRPr>
            </a:p>
          </p:txBody>
        </p:sp>
        <p:sp>
          <p:nvSpPr>
            <p:cNvPr id="343" name="テキスト ボックス 342"/>
            <p:cNvSpPr txBox="1"/>
            <p:nvPr/>
          </p:nvSpPr>
          <p:spPr>
            <a:xfrm>
              <a:off x="7621828" y="4565720"/>
              <a:ext cx="883575" cy="430887"/>
            </a:xfrm>
            <a:prstGeom prst="rect">
              <a:avLst/>
            </a:prstGeom>
            <a:noFill/>
          </p:spPr>
          <p:txBody>
            <a:bodyPr wrap="none" rtlCol="0">
              <a:spAutoFit/>
            </a:bodyPr>
            <a:lstStyle/>
            <a:p>
              <a:pPr algn="ctr"/>
              <a:r>
                <a:rPr kumimoji="1" lang="en-US" altLang="ja-JP" sz="1100" b="1" dirty="0" err="1">
                  <a:ea typeface="メイリオ" panose="020B0604030504040204" pitchFamily="50" charset="-128"/>
                  <a:cs typeface="HackGen" panose="020B0509020203020207" pitchFamily="49" charset="-128"/>
                </a:rPr>
                <a:t>dw</a:t>
              </a:r>
              <a:endParaRPr kumimoji="1" lang="en-US" altLang="ja-JP" sz="1100" b="1" dirty="0">
                <a:ea typeface="メイリオ" panose="020B0604030504040204" pitchFamily="50" charset="-128"/>
                <a:cs typeface="HackGen" panose="020B0509020203020207" pitchFamily="49" charset="-128"/>
              </a:endParaRPr>
            </a:p>
            <a:p>
              <a:pPr algn="ctr"/>
              <a:r>
                <a:rPr lang="en-US" altLang="ja-JP" sz="1100" b="1" dirty="0">
                  <a:ea typeface="メイリオ" panose="020B0604030504040204" pitchFamily="50" charset="-128"/>
                  <a:cs typeface="HackGen" panose="020B0509020203020207" pitchFamily="49" charset="-128"/>
                </a:rPr>
                <a:t>convolution</a:t>
              </a:r>
              <a:endParaRPr kumimoji="1" lang="ja-JP" altLang="en-US" sz="1100" b="1" dirty="0">
                <a:ea typeface="メイリオ" panose="020B0604030504040204" pitchFamily="50" charset="-128"/>
                <a:cs typeface="HackGen" panose="020B0509020203020207" pitchFamily="49" charset="-128"/>
              </a:endParaRPr>
            </a:p>
          </p:txBody>
        </p:sp>
        <p:sp>
          <p:nvSpPr>
            <p:cNvPr id="344" name="テキスト ボックス 343"/>
            <p:cNvSpPr txBox="1"/>
            <p:nvPr/>
          </p:nvSpPr>
          <p:spPr>
            <a:xfrm>
              <a:off x="9059690" y="4502134"/>
              <a:ext cx="883575" cy="430887"/>
            </a:xfrm>
            <a:prstGeom prst="rect">
              <a:avLst/>
            </a:prstGeom>
            <a:noFill/>
          </p:spPr>
          <p:txBody>
            <a:bodyPr wrap="none" rtlCol="0">
              <a:spAutoFit/>
            </a:bodyPr>
            <a:lstStyle/>
            <a:p>
              <a:pPr algn="ctr"/>
              <a:r>
                <a:rPr kumimoji="1" lang="en-US" altLang="ja-JP" sz="1100" b="1" dirty="0">
                  <a:ea typeface="メイリオ" panose="020B0604030504040204" pitchFamily="50" charset="-128"/>
                  <a:cs typeface="HackGen" panose="020B0509020203020207" pitchFamily="49" charset="-128"/>
                </a:rPr>
                <a:t>pw</a:t>
              </a:r>
            </a:p>
            <a:p>
              <a:pPr algn="ctr"/>
              <a:r>
                <a:rPr kumimoji="1" lang="en-US" altLang="ja-JP" sz="1100" b="1" dirty="0">
                  <a:ea typeface="メイリオ" panose="020B0604030504040204" pitchFamily="50" charset="-128"/>
                  <a:cs typeface="HackGen" panose="020B0509020203020207" pitchFamily="49" charset="-128"/>
                </a:rPr>
                <a:t>convolution</a:t>
              </a:r>
              <a:endParaRPr kumimoji="1" lang="ja-JP" altLang="en-US" sz="1100" b="1" dirty="0">
                <a:ea typeface="メイリオ" panose="020B0604030504040204" pitchFamily="50" charset="-128"/>
                <a:cs typeface="HackGen" panose="020B0509020203020207" pitchFamily="49" charset="-128"/>
              </a:endParaRPr>
            </a:p>
          </p:txBody>
        </p:sp>
        <p:sp>
          <p:nvSpPr>
            <p:cNvPr id="5" name="正方形/長方形 4"/>
            <p:cNvSpPr/>
            <p:nvPr/>
          </p:nvSpPr>
          <p:spPr>
            <a:xfrm>
              <a:off x="447472" y="2172511"/>
              <a:ext cx="11478639" cy="4617395"/>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5449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25" y="933451"/>
            <a:ext cx="6535437" cy="1240972"/>
          </a:xfrm>
        </p:spPr>
        <p:txBody>
          <a:bodyPr>
            <a:normAutofit/>
          </a:bodyPr>
          <a:lstStyle/>
          <a:p>
            <a:r>
              <a:rPr lang="ja-JP" altLang="en-US" sz="2000" dirty="0">
                <a:ea typeface="メイリオ" panose="020B0604030504040204" pitchFamily="50" charset="-128"/>
              </a:rPr>
              <a:t>他の切り口の図解</a:t>
            </a:r>
            <a:endParaRPr lang="en-US" altLang="ja-JP" sz="2000" dirty="0">
              <a:ea typeface="メイリオ" panose="020B0604030504040204" pitchFamily="50" charset="-128"/>
            </a:endParaRPr>
          </a:p>
        </p:txBody>
      </p:sp>
      <p:pic>
        <p:nvPicPr>
          <p:cNvPr id="1026" name="Picture 2" descr="https://www.mdpi.com/sensors/sensors-21-00832/article_deploy/html/images/sensors-21-00832-g0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037" y="1438607"/>
            <a:ext cx="6373892" cy="446203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9" name="コンテンツ プレースホルダー 2"/>
          <p:cNvSpPr txBox="1">
            <a:spLocks/>
          </p:cNvSpPr>
          <p:nvPr/>
        </p:nvSpPr>
        <p:spPr>
          <a:xfrm>
            <a:off x="6982474" y="933451"/>
            <a:ext cx="4875894" cy="1240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ea typeface="メイリオ" panose="020B0604030504040204" pitchFamily="50" charset="-128"/>
              </a:rPr>
              <a:t>公式のブロック図</a:t>
            </a:r>
            <a:endParaRPr lang="en-US" altLang="ja-JP" sz="2000" dirty="0">
              <a:ea typeface="メイリオ" panose="020B0604030504040204" pitchFamily="50" charset="-128"/>
            </a:endParaRPr>
          </a:p>
          <a:p>
            <a:pPr lvl="1"/>
            <a:r>
              <a:rPr lang="ja-JP" altLang="en-US" sz="2000" dirty="0">
                <a:ea typeface="メイリオ" panose="020B0604030504040204" pitchFamily="50" charset="-128"/>
              </a:rPr>
              <a:t>以下をスタックすることで</a:t>
            </a:r>
            <a:endParaRPr lang="en-US" altLang="ja-JP" sz="2000" dirty="0">
              <a:ea typeface="メイリオ" panose="020B0604030504040204" pitchFamily="50" charset="-128"/>
            </a:endParaRPr>
          </a:p>
          <a:p>
            <a:pPr marL="457200" lvl="1" indent="0">
              <a:buNone/>
            </a:pPr>
            <a:r>
              <a:rPr lang="ja-JP" altLang="en-US" sz="2000" dirty="0">
                <a:ea typeface="メイリオ" panose="020B0604030504040204" pitchFamily="50" charset="-128"/>
              </a:rPr>
              <a:t>　最終的なモデルを構成する。</a:t>
            </a:r>
            <a:endParaRPr lang="en-US" altLang="ja-JP" sz="2000" dirty="0">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7486583" y="2174423"/>
            <a:ext cx="4289406" cy="2736121"/>
          </a:xfrm>
          <a:prstGeom prst="rect">
            <a:avLst/>
          </a:prstGeom>
          <a:ln>
            <a:solidFill>
              <a:schemeClr val="bg1">
                <a:lumMod val="75000"/>
              </a:schemeClr>
            </a:solidFill>
          </a:ln>
        </p:spPr>
      </p:pic>
      <p:sp>
        <p:nvSpPr>
          <p:cNvPr id="72" name="タイトル 1"/>
          <p:cNvSpPr>
            <a:spLocks noGrp="1"/>
          </p:cNvSpPr>
          <p:nvPr>
            <p:ph type="title"/>
          </p:nvPr>
        </p:nvSpPr>
        <p:spPr>
          <a:xfrm>
            <a:off x="161925" y="117475"/>
            <a:ext cx="11887200" cy="409747"/>
          </a:xfrm>
        </p:spPr>
        <p:txBody>
          <a:bodyPr>
            <a:normAutofit fontScale="90000"/>
          </a:bodyPr>
          <a:lstStyle/>
          <a:p>
            <a:r>
              <a:rPr kumimoji="1" lang="en-US" altLang="ja-JP" sz="3200" dirty="0" err="1">
                <a:latin typeface="+mn-lt"/>
                <a:ea typeface="メイリオ" panose="020B0604030504040204" pitchFamily="50" charset="-128"/>
                <a:cs typeface="HackGen" panose="020B0509020203020207" pitchFamily="49" charset="-128"/>
              </a:rPr>
              <a:t>MobileNets</a:t>
            </a:r>
            <a:r>
              <a:rPr kumimoji="1" lang="en-US" altLang="ja-JP" sz="3200" dirty="0">
                <a:latin typeface="+mn-lt"/>
                <a:ea typeface="メイリオ" panose="020B0604030504040204" pitchFamily="50" charset="-128"/>
                <a:cs typeface="HackGen" panose="020B0509020203020207" pitchFamily="49" charset="-128"/>
              </a:rPr>
              <a:t>(v1)@2017.04</a:t>
            </a:r>
            <a:endParaRPr kumimoji="1" lang="ja-JP" altLang="en-US" sz="3200" dirty="0">
              <a:latin typeface="+mn-lt"/>
              <a:ea typeface="メイリオ" panose="020B0604030504040204" pitchFamily="50" charset="-128"/>
              <a:cs typeface="HackGen" panose="020B0509020203020207" pitchFamily="49" charset="-128"/>
            </a:endParaRPr>
          </a:p>
        </p:txBody>
      </p:sp>
    </p:spTree>
    <p:extLst>
      <p:ext uri="{BB962C8B-B14F-4D97-AF65-F5344CB8AC3E}">
        <p14:creationId xmlns:p14="http://schemas.microsoft.com/office/powerpoint/2010/main" val="309839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25" y="933451"/>
            <a:ext cx="5958789" cy="1240972"/>
          </a:xfrm>
        </p:spPr>
        <p:txBody>
          <a:bodyPr>
            <a:normAutofit/>
          </a:bodyPr>
          <a:lstStyle/>
          <a:p>
            <a:r>
              <a:rPr lang="ja-JP" altLang="en-US" sz="2000" dirty="0">
                <a:ea typeface="メイリオ" panose="020B0604030504040204" pitchFamily="50" charset="-128"/>
              </a:rPr>
              <a:t>最終的なスタック構造</a:t>
            </a:r>
            <a:endParaRPr lang="en-US" altLang="ja-JP" sz="2000" dirty="0">
              <a:ea typeface="メイリオ" panose="020B0604030504040204" pitchFamily="50" charset="-128"/>
            </a:endParaRPr>
          </a:p>
        </p:txBody>
      </p:sp>
      <p:pic>
        <p:nvPicPr>
          <p:cNvPr id="4" name="図 3"/>
          <p:cNvPicPr>
            <a:picLocks noChangeAspect="1"/>
          </p:cNvPicPr>
          <p:nvPr/>
        </p:nvPicPr>
        <p:blipFill>
          <a:blip r:embed="rId2"/>
          <a:stretch>
            <a:fillRect/>
          </a:stretch>
        </p:blipFill>
        <p:spPr>
          <a:xfrm>
            <a:off x="742890" y="1390708"/>
            <a:ext cx="4429125" cy="5086350"/>
          </a:xfrm>
          <a:prstGeom prst="rect">
            <a:avLst/>
          </a:prstGeom>
          <a:ln>
            <a:solidFill>
              <a:schemeClr val="bg1">
                <a:lumMod val="75000"/>
              </a:schemeClr>
            </a:solidFill>
          </a:ln>
        </p:spPr>
      </p:pic>
      <p:sp>
        <p:nvSpPr>
          <p:cNvPr id="8" name="コンテンツ プレースホルダー 2"/>
          <p:cNvSpPr txBox="1">
            <a:spLocks/>
          </p:cNvSpPr>
          <p:nvPr/>
        </p:nvSpPr>
        <p:spPr>
          <a:xfrm>
            <a:off x="6120714" y="933451"/>
            <a:ext cx="5958789" cy="1240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a:ea typeface="メイリオ" panose="020B0604030504040204" pitchFamily="50" charset="-128"/>
              </a:rPr>
              <a:t>PyTorch</a:t>
            </a:r>
            <a:r>
              <a:rPr lang="ja-JP" altLang="en-US" sz="2000" dirty="0">
                <a:ea typeface="メイリオ" panose="020B0604030504040204" pitchFamily="50" charset="-128"/>
              </a:rPr>
              <a:t>的にはこんな構造</a:t>
            </a:r>
            <a:endParaRPr lang="en-US" altLang="ja-JP" sz="2000" dirty="0">
              <a:ea typeface="メイリオ" panose="020B0604030504040204" pitchFamily="50" charset="-128"/>
            </a:endParaRPr>
          </a:p>
        </p:txBody>
      </p:sp>
      <p:sp>
        <p:nvSpPr>
          <p:cNvPr id="6" name="正方形/長方形 5"/>
          <p:cNvSpPr/>
          <p:nvPr/>
        </p:nvSpPr>
        <p:spPr>
          <a:xfrm>
            <a:off x="6619532" y="1429522"/>
            <a:ext cx="4231969" cy="5047536"/>
          </a:xfrm>
          <a:prstGeom prst="rect">
            <a:avLst/>
          </a:prstGeom>
          <a:solidFill>
            <a:schemeClr val="bg1">
              <a:lumMod val="95000"/>
            </a:schemeClr>
          </a:solidFill>
        </p:spPr>
        <p:txBody>
          <a:bodyPr wrap="square">
            <a:spAutoFit/>
          </a:bodyPr>
          <a:lstStyle/>
          <a:p>
            <a:r>
              <a:rPr lang="en-US" altLang="ja-JP" sz="700" dirty="0"/>
              <a:t>class </a:t>
            </a:r>
            <a:r>
              <a:rPr lang="en-US" altLang="ja-JP" sz="700" dirty="0" err="1"/>
              <a:t>MobileNet</a:t>
            </a:r>
            <a:r>
              <a:rPr lang="en-US" altLang="ja-JP" sz="700" dirty="0"/>
              <a:t>(</a:t>
            </a:r>
            <a:r>
              <a:rPr lang="en-US" altLang="ja-JP" sz="700" dirty="0" err="1"/>
              <a:t>nn.Module</a:t>
            </a:r>
            <a:r>
              <a:rPr lang="en-US" altLang="ja-JP" sz="700" dirty="0"/>
              <a:t>):</a:t>
            </a:r>
          </a:p>
          <a:p>
            <a:r>
              <a:rPr lang="en-US" altLang="ja-JP" sz="700" dirty="0"/>
              <a:t>    </a:t>
            </a:r>
            <a:r>
              <a:rPr lang="en-US" altLang="ja-JP" sz="700" dirty="0" err="1"/>
              <a:t>def</a:t>
            </a:r>
            <a:r>
              <a:rPr lang="en-US" altLang="ja-JP" sz="700" dirty="0"/>
              <a:t> __</a:t>
            </a:r>
            <a:r>
              <a:rPr lang="en-US" altLang="ja-JP" sz="700" dirty="0" err="1"/>
              <a:t>init</a:t>
            </a:r>
            <a:r>
              <a:rPr lang="en-US" altLang="ja-JP" sz="700" dirty="0"/>
              <a:t>__(self):</a:t>
            </a:r>
          </a:p>
          <a:p>
            <a:r>
              <a:rPr lang="en-US" altLang="ja-JP" sz="700" dirty="0"/>
              <a:t>        super(Net, self).__</a:t>
            </a:r>
            <a:r>
              <a:rPr lang="en-US" altLang="ja-JP" sz="700" dirty="0" err="1"/>
              <a:t>init</a:t>
            </a:r>
            <a:r>
              <a:rPr lang="en-US" altLang="ja-JP" sz="700" dirty="0"/>
              <a:t>__()</a:t>
            </a:r>
          </a:p>
          <a:p>
            <a:endParaRPr lang="en-US" altLang="ja-JP" sz="700" dirty="0"/>
          </a:p>
          <a:p>
            <a:r>
              <a:rPr lang="en-US" altLang="ja-JP" sz="700" dirty="0"/>
              <a:t>        </a:t>
            </a:r>
            <a:r>
              <a:rPr lang="en-US" altLang="ja-JP" sz="700" dirty="0" err="1"/>
              <a:t>def</a:t>
            </a:r>
            <a:r>
              <a:rPr lang="en-US" altLang="ja-JP" sz="700" dirty="0"/>
              <a:t> </a:t>
            </a:r>
            <a:r>
              <a:rPr lang="en-US" altLang="ja-JP" sz="700" dirty="0" err="1"/>
              <a:t>conv_bn</a:t>
            </a:r>
            <a:r>
              <a:rPr lang="en-US" altLang="ja-JP" sz="700" dirty="0"/>
              <a:t>(</a:t>
            </a:r>
            <a:r>
              <a:rPr lang="en-US" altLang="ja-JP" sz="700" dirty="0" err="1"/>
              <a:t>inp</a:t>
            </a:r>
            <a:r>
              <a:rPr lang="en-US" altLang="ja-JP" sz="700" dirty="0"/>
              <a:t>, </a:t>
            </a:r>
            <a:r>
              <a:rPr lang="en-US" altLang="ja-JP" sz="700" dirty="0" err="1"/>
              <a:t>oup</a:t>
            </a:r>
            <a:r>
              <a:rPr lang="en-US" altLang="ja-JP" sz="700" dirty="0"/>
              <a:t>, stride):</a:t>
            </a:r>
          </a:p>
          <a:p>
            <a:r>
              <a:rPr lang="en-US" altLang="ja-JP" sz="700" dirty="0"/>
              <a:t>            return </a:t>
            </a:r>
            <a:r>
              <a:rPr lang="en-US" altLang="ja-JP" sz="700" dirty="0" err="1"/>
              <a:t>nn.Sequential</a:t>
            </a:r>
            <a:r>
              <a:rPr lang="en-US" altLang="ja-JP" sz="700" dirty="0"/>
              <a:t>(</a:t>
            </a:r>
          </a:p>
          <a:p>
            <a:r>
              <a:rPr lang="en-US" altLang="ja-JP" sz="700" dirty="0"/>
              <a:t>                nn.Conv2d(</a:t>
            </a:r>
            <a:r>
              <a:rPr lang="en-US" altLang="ja-JP" sz="700" dirty="0" err="1"/>
              <a:t>inp</a:t>
            </a:r>
            <a:r>
              <a:rPr lang="en-US" altLang="ja-JP" sz="700" dirty="0"/>
              <a:t>, </a:t>
            </a:r>
            <a:r>
              <a:rPr lang="en-US" altLang="ja-JP" sz="700" dirty="0" err="1"/>
              <a:t>oup</a:t>
            </a:r>
            <a:r>
              <a:rPr lang="en-US" altLang="ja-JP" sz="700" dirty="0"/>
              <a:t>, 3, stride, 1, bias=False),</a:t>
            </a:r>
          </a:p>
          <a:p>
            <a:r>
              <a:rPr lang="en-US" altLang="ja-JP" sz="700" dirty="0"/>
              <a:t>                nn.BatchNorm2d(</a:t>
            </a:r>
            <a:r>
              <a:rPr lang="en-US" altLang="ja-JP" sz="700" dirty="0" err="1"/>
              <a:t>oup</a:t>
            </a:r>
            <a:r>
              <a:rPr lang="en-US" altLang="ja-JP" sz="700" dirty="0"/>
              <a:t>),</a:t>
            </a:r>
          </a:p>
          <a:p>
            <a:r>
              <a:rPr lang="en-US" altLang="ja-JP" sz="700" dirty="0"/>
              <a:t>                </a:t>
            </a:r>
            <a:r>
              <a:rPr lang="en-US" altLang="ja-JP" sz="700" dirty="0" err="1"/>
              <a:t>nn.ReLU</a:t>
            </a:r>
            <a:r>
              <a:rPr lang="en-US" altLang="ja-JP" sz="700" dirty="0"/>
              <a:t>(</a:t>
            </a:r>
            <a:r>
              <a:rPr lang="en-US" altLang="ja-JP" sz="700" dirty="0" err="1"/>
              <a:t>inplace</a:t>
            </a:r>
            <a:r>
              <a:rPr lang="en-US" altLang="ja-JP" sz="700" dirty="0"/>
              <a:t>=True)</a:t>
            </a:r>
          </a:p>
          <a:p>
            <a:r>
              <a:rPr lang="en-US" altLang="ja-JP" sz="700" dirty="0"/>
              <a:t>            )</a:t>
            </a:r>
          </a:p>
          <a:p>
            <a:endParaRPr lang="en-US" altLang="ja-JP" sz="700" dirty="0"/>
          </a:p>
          <a:p>
            <a:r>
              <a:rPr lang="en-US" altLang="ja-JP" sz="700" dirty="0"/>
              <a:t>        </a:t>
            </a:r>
            <a:r>
              <a:rPr lang="en-US" altLang="ja-JP" sz="700" dirty="0" err="1"/>
              <a:t>def</a:t>
            </a:r>
            <a:r>
              <a:rPr lang="en-US" altLang="ja-JP" sz="700" dirty="0"/>
              <a:t> </a:t>
            </a:r>
            <a:r>
              <a:rPr lang="en-US" altLang="ja-JP" sz="700" dirty="0" err="1"/>
              <a:t>conv_dw</a:t>
            </a:r>
            <a:r>
              <a:rPr lang="en-US" altLang="ja-JP" sz="700" dirty="0"/>
              <a:t>(</a:t>
            </a:r>
            <a:r>
              <a:rPr lang="en-US" altLang="ja-JP" sz="700" dirty="0" err="1"/>
              <a:t>inp</a:t>
            </a:r>
            <a:r>
              <a:rPr lang="en-US" altLang="ja-JP" sz="700" dirty="0"/>
              <a:t>, </a:t>
            </a:r>
            <a:r>
              <a:rPr lang="en-US" altLang="ja-JP" sz="700" dirty="0" err="1"/>
              <a:t>oup</a:t>
            </a:r>
            <a:r>
              <a:rPr lang="en-US" altLang="ja-JP" sz="700" dirty="0"/>
              <a:t>, stride):</a:t>
            </a:r>
          </a:p>
          <a:p>
            <a:r>
              <a:rPr lang="en-US" altLang="ja-JP" sz="700" dirty="0"/>
              <a:t>            return </a:t>
            </a:r>
            <a:r>
              <a:rPr lang="en-US" altLang="ja-JP" sz="700" dirty="0" err="1"/>
              <a:t>nn.Sequential</a:t>
            </a:r>
            <a:r>
              <a:rPr lang="en-US" altLang="ja-JP" sz="700" dirty="0"/>
              <a:t>(</a:t>
            </a:r>
          </a:p>
          <a:p>
            <a:r>
              <a:rPr lang="en-US" altLang="ja-JP" sz="700" dirty="0"/>
              <a:t>                nn.Conv2d(</a:t>
            </a:r>
            <a:r>
              <a:rPr lang="en-US" altLang="ja-JP" sz="700" dirty="0" err="1"/>
              <a:t>inp</a:t>
            </a:r>
            <a:r>
              <a:rPr lang="en-US" altLang="ja-JP" sz="700" dirty="0"/>
              <a:t>, </a:t>
            </a:r>
            <a:r>
              <a:rPr lang="en-US" altLang="ja-JP" sz="700" dirty="0" err="1"/>
              <a:t>inp</a:t>
            </a:r>
            <a:r>
              <a:rPr lang="en-US" altLang="ja-JP" sz="700" dirty="0"/>
              <a:t>, 3, stride, 1, groups=</a:t>
            </a:r>
            <a:r>
              <a:rPr lang="en-US" altLang="ja-JP" sz="700" dirty="0" err="1"/>
              <a:t>inp</a:t>
            </a:r>
            <a:r>
              <a:rPr lang="en-US" altLang="ja-JP" sz="700" dirty="0"/>
              <a:t>, bias=False),</a:t>
            </a:r>
          </a:p>
          <a:p>
            <a:r>
              <a:rPr lang="en-US" altLang="ja-JP" sz="700" dirty="0"/>
              <a:t>                nn.BatchNorm2d(</a:t>
            </a:r>
            <a:r>
              <a:rPr lang="en-US" altLang="ja-JP" sz="700" dirty="0" err="1"/>
              <a:t>inp</a:t>
            </a:r>
            <a:r>
              <a:rPr lang="en-US" altLang="ja-JP" sz="700" dirty="0"/>
              <a:t>),</a:t>
            </a:r>
          </a:p>
          <a:p>
            <a:r>
              <a:rPr lang="en-US" altLang="ja-JP" sz="700" dirty="0"/>
              <a:t>                </a:t>
            </a:r>
            <a:r>
              <a:rPr lang="en-US" altLang="ja-JP" sz="700" dirty="0" err="1"/>
              <a:t>nn.ReLU</a:t>
            </a:r>
            <a:r>
              <a:rPr lang="en-US" altLang="ja-JP" sz="700" dirty="0"/>
              <a:t>(</a:t>
            </a:r>
            <a:r>
              <a:rPr lang="en-US" altLang="ja-JP" sz="700" dirty="0" err="1"/>
              <a:t>inplace</a:t>
            </a:r>
            <a:r>
              <a:rPr lang="en-US" altLang="ja-JP" sz="700" dirty="0"/>
              <a:t>=True),</a:t>
            </a:r>
          </a:p>
          <a:p>
            <a:r>
              <a:rPr lang="en-US" altLang="ja-JP" sz="700" dirty="0"/>
              <a:t>    </a:t>
            </a:r>
          </a:p>
          <a:p>
            <a:r>
              <a:rPr lang="en-US" altLang="ja-JP" sz="700" dirty="0"/>
              <a:t>                nn.Conv2d(</a:t>
            </a:r>
            <a:r>
              <a:rPr lang="en-US" altLang="ja-JP" sz="700" dirty="0" err="1"/>
              <a:t>inp</a:t>
            </a:r>
            <a:r>
              <a:rPr lang="en-US" altLang="ja-JP" sz="700" dirty="0"/>
              <a:t>, </a:t>
            </a:r>
            <a:r>
              <a:rPr lang="en-US" altLang="ja-JP" sz="700" dirty="0" err="1"/>
              <a:t>oup</a:t>
            </a:r>
            <a:r>
              <a:rPr lang="en-US" altLang="ja-JP" sz="700" dirty="0"/>
              <a:t>, 1, 1, 0, bias=False),</a:t>
            </a:r>
          </a:p>
          <a:p>
            <a:r>
              <a:rPr lang="en-US" altLang="ja-JP" sz="700" dirty="0"/>
              <a:t>                nn.BatchNorm2d(</a:t>
            </a:r>
            <a:r>
              <a:rPr lang="en-US" altLang="ja-JP" sz="700" dirty="0" err="1"/>
              <a:t>oup</a:t>
            </a:r>
            <a:r>
              <a:rPr lang="en-US" altLang="ja-JP" sz="700" dirty="0"/>
              <a:t>),</a:t>
            </a:r>
          </a:p>
          <a:p>
            <a:r>
              <a:rPr lang="en-US" altLang="ja-JP" sz="700" dirty="0"/>
              <a:t>                </a:t>
            </a:r>
            <a:r>
              <a:rPr lang="en-US" altLang="ja-JP" sz="700" dirty="0" err="1"/>
              <a:t>nn.ReLU</a:t>
            </a:r>
            <a:r>
              <a:rPr lang="en-US" altLang="ja-JP" sz="700" dirty="0"/>
              <a:t>(</a:t>
            </a:r>
            <a:r>
              <a:rPr lang="en-US" altLang="ja-JP" sz="700" dirty="0" err="1"/>
              <a:t>inplace</a:t>
            </a:r>
            <a:r>
              <a:rPr lang="en-US" altLang="ja-JP" sz="700" dirty="0"/>
              <a:t>=True),</a:t>
            </a:r>
          </a:p>
          <a:p>
            <a:r>
              <a:rPr lang="en-US" altLang="ja-JP" sz="700" dirty="0"/>
              <a:t>            )</a:t>
            </a:r>
          </a:p>
          <a:p>
            <a:endParaRPr lang="en-US" altLang="ja-JP" sz="700" dirty="0"/>
          </a:p>
          <a:p>
            <a:r>
              <a:rPr lang="en-US" altLang="ja-JP" sz="700" dirty="0"/>
              <a:t>        </a:t>
            </a:r>
            <a:r>
              <a:rPr lang="en-US" altLang="ja-JP" sz="700" dirty="0" err="1"/>
              <a:t>self.model</a:t>
            </a:r>
            <a:r>
              <a:rPr lang="en-US" altLang="ja-JP" sz="700" dirty="0"/>
              <a:t> = </a:t>
            </a:r>
            <a:r>
              <a:rPr lang="en-US" altLang="ja-JP" sz="700" dirty="0" err="1"/>
              <a:t>nn.Sequential</a:t>
            </a:r>
            <a:r>
              <a:rPr lang="en-US" altLang="ja-JP" sz="700" dirty="0"/>
              <a:t>(</a:t>
            </a:r>
          </a:p>
          <a:p>
            <a:r>
              <a:rPr lang="en-US" altLang="ja-JP" sz="700" dirty="0"/>
              <a:t>            </a:t>
            </a:r>
            <a:r>
              <a:rPr lang="en-US" altLang="ja-JP" sz="700" dirty="0" err="1"/>
              <a:t>conv_bn</a:t>
            </a:r>
            <a:r>
              <a:rPr lang="en-US" altLang="ja-JP" sz="700" dirty="0"/>
              <a:t>(  3,  32, 2), </a:t>
            </a:r>
          </a:p>
          <a:p>
            <a:r>
              <a:rPr lang="en-US" altLang="ja-JP" sz="700" dirty="0"/>
              <a:t>            </a:t>
            </a:r>
            <a:r>
              <a:rPr lang="en-US" altLang="ja-JP" sz="700" dirty="0" err="1"/>
              <a:t>conv_dw</a:t>
            </a:r>
            <a:r>
              <a:rPr lang="en-US" altLang="ja-JP" sz="700" dirty="0"/>
              <a:t>( 32,  64, 1),</a:t>
            </a:r>
          </a:p>
          <a:p>
            <a:r>
              <a:rPr lang="en-US" altLang="ja-JP" sz="700" dirty="0"/>
              <a:t>            </a:t>
            </a:r>
            <a:r>
              <a:rPr lang="en-US" altLang="ja-JP" sz="700" dirty="0" err="1"/>
              <a:t>conv_dw</a:t>
            </a:r>
            <a:r>
              <a:rPr lang="en-US" altLang="ja-JP" sz="700" dirty="0"/>
              <a:t>( 64, 128, 2),</a:t>
            </a:r>
          </a:p>
          <a:p>
            <a:r>
              <a:rPr lang="en-US" altLang="ja-JP" sz="700" dirty="0"/>
              <a:t>            </a:t>
            </a:r>
            <a:r>
              <a:rPr lang="en-US" altLang="ja-JP" sz="700" dirty="0" err="1"/>
              <a:t>conv_dw</a:t>
            </a:r>
            <a:r>
              <a:rPr lang="en-US" altLang="ja-JP" sz="700" dirty="0"/>
              <a:t>(128, 128, 1),</a:t>
            </a:r>
          </a:p>
          <a:p>
            <a:r>
              <a:rPr lang="en-US" altLang="ja-JP" sz="700" dirty="0"/>
              <a:t>            </a:t>
            </a:r>
            <a:r>
              <a:rPr lang="en-US" altLang="ja-JP" sz="700" dirty="0" err="1"/>
              <a:t>conv_dw</a:t>
            </a:r>
            <a:r>
              <a:rPr lang="en-US" altLang="ja-JP" sz="700" dirty="0"/>
              <a:t>(128, 256, 2),</a:t>
            </a:r>
          </a:p>
          <a:p>
            <a:r>
              <a:rPr lang="en-US" altLang="ja-JP" sz="700" dirty="0"/>
              <a:t>            </a:t>
            </a:r>
            <a:r>
              <a:rPr lang="en-US" altLang="ja-JP" sz="700" dirty="0" err="1"/>
              <a:t>conv_dw</a:t>
            </a:r>
            <a:r>
              <a:rPr lang="en-US" altLang="ja-JP" sz="700" dirty="0"/>
              <a:t>(256, 256, 1),</a:t>
            </a:r>
          </a:p>
          <a:p>
            <a:r>
              <a:rPr lang="en-US" altLang="ja-JP" sz="700" dirty="0"/>
              <a:t>            </a:t>
            </a:r>
            <a:r>
              <a:rPr lang="en-US" altLang="ja-JP" sz="700" dirty="0" err="1"/>
              <a:t>conv_dw</a:t>
            </a:r>
            <a:r>
              <a:rPr lang="en-US" altLang="ja-JP" sz="700" dirty="0"/>
              <a:t>(256, 512, 2),</a:t>
            </a:r>
          </a:p>
          <a:p>
            <a:r>
              <a:rPr lang="en-US" altLang="ja-JP" sz="700" dirty="0"/>
              <a:t>            </a:t>
            </a:r>
            <a:r>
              <a:rPr lang="en-US" altLang="ja-JP" sz="700" dirty="0" err="1"/>
              <a:t>conv_dw</a:t>
            </a:r>
            <a:r>
              <a:rPr lang="en-US" altLang="ja-JP" sz="700" dirty="0"/>
              <a:t>(512, 512, 1),</a:t>
            </a:r>
          </a:p>
          <a:p>
            <a:r>
              <a:rPr lang="en-US" altLang="ja-JP" sz="700" dirty="0"/>
              <a:t>            </a:t>
            </a:r>
            <a:r>
              <a:rPr lang="en-US" altLang="ja-JP" sz="700" dirty="0" err="1"/>
              <a:t>conv_dw</a:t>
            </a:r>
            <a:r>
              <a:rPr lang="en-US" altLang="ja-JP" sz="700" dirty="0"/>
              <a:t>(512, 512, 1),</a:t>
            </a:r>
          </a:p>
          <a:p>
            <a:r>
              <a:rPr lang="en-US" altLang="ja-JP" sz="700" dirty="0"/>
              <a:t>            </a:t>
            </a:r>
            <a:r>
              <a:rPr lang="en-US" altLang="ja-JP" sz="700" dirty="0" err="1"/>
              <a:t>conv_dw</a:t>
            </a:r>
            <a:r>
              <a:rPr lang="en-US" altLang="ja-JP" sz="700" dirty="0"/>
              <a:t>(512, 512, 1),</a:t>
            </a:r>
          </a:p>
          <a:p>
            <a:r>
              <a:rPr lang="en-US" altLang="ja-JP" sz="700" dirty="0"/>
              <a:t>            </a:t>
            </a:r>
            <a:r>
              <a:rPr lang="en-US" altLang="ja-JP" sz="700" dirty="0" err="1"/>
              <a:t>conv_dw</a:t>
            </a:r>
            <a:r>
              <a:rPr lang="en-US" altLang="ja-JP" sz="700" dirty="0"/>
              <a:t>(512, 512, 1),</a:t>
            </a:r>
          </a:p>
          <a:p>
            <a:r>
              <a:rPr lang="en-US" altLang="ja-JP" sz="700" dirty="0"/>
              <a:t>            </a:t>
            </a:r>
            <a:r>
              <a:rPr lang="en-US" altLang="ja-JP" sz="700" dirty="0" err="1"/>
              <a:t>conv_dw</a:t>
            </a:r>
            <a:r>
              <a:rPr lang="en-US" altLang="ja-JP" sz="700" dirty="0"/>
              <a:t>(512, 512, 1),</a:t>
            </a:r>
          </a:p>
          <a:p>
            <a:r>
              <a:rPr lang="en-US" altLang="ja-JP" sz="700" dirty="0"/>
              <a:t>            </a:t>
            </a:r>
            <a:r>
              <a:rPr lang="en-US" altLang="ja-JP" sz="700" dirty="0" err="1"/>
              <a:t>conv_dw</a:t>
            </a:r>
            <a:r>
              <a:rPr lang="en-US" altLang="ja-JP" sz="700" dirty="0"/>
              <a:t>(512, 1024, 2),</a:t>
            </a:r>
          </a:p>
          <a:p>
            <a:r>
              <a:rPr lang="en-US" altLang="ja-JP" sz="700" dirty="0"/>
              <a:t>            </a:t>
            </a:r>
            <a:r>
              <a:rPr lang="en-US" altLang="ja-JP" sz="700" dirty="0" err="1"/>
              <a:t>conv_dw</a:t>
            </a:r>
            <a:r>
              <a:rPr lang="en-US" altLang="ja-JP" sz="700" dirty="0"/>
              <a:t>(1024, 1024, 1),</a:t>
            </a:r>
          </a:p>
          <a:p>
            <a:r>
              <a:rPr lang="en-US" altLang="ja-JP" sz="700" dirty="0"/>
              <a:t>            nn.AvgPool2d(7),</a:t>
            </a:r>
          </a:p>
          <a:p>
            <a:r>
              <a:rPr lang="en-US" altLang="ja-JP" sz="700" dirty="0"/>
              <a:t>        )</a:t>
            </a:r>
          </a:p>
          <a:p>
            <a:r>
              <a:rPr lang="en-US" altLang="ja-JP" sz="700" dirty="0"/>
              <a:t>        </a:t>
            </a:r>
            <a:r>
              <a:rPr lang="en-US" altLang="ja-JP" sz="700" dirty="0" err="1"/>
              <a:t>self.fc</a:t>
            </a:r>
            <a:r>
              <a:rPr lang="en-US" altLang="ja-JP" sz="700" dirty="0"/>
              <a:t> = </a:t>
            </a:r>
            <a:r>
              <a:rPr lang="en-US" altLang="ja-JP" sz="700" dirty="0" err="1"/>
              <a:t>nn.Linear</a:t>
            </a:r>
            <a:r>
              <a:rPr lang="en-US" altLang="ja-JP" sz="700" dirty="0"/>
              <a:t>(1024, 1000)</a:t>
            </a:r>
          </a:p>
          <a:p>
            <a:endParaRPr lang="en-US" altLang="ja-JP" sz="700" dirty="0"/>
          </a:p>
          <a:p>
            <a:r>
              <a:rPr lang="en-US" altLang="ja-JP" sz="700" dirty="0"/>
              <a:t>    </a:t>
            </a:r>
            <a:r>
              <a:rPr lang="en-US" altLang="ja-JP" sz="700" dirty="0" err="1"/>
              <a:t>def</a:t>
            </a:r>
            <a:r>
              <a:rPr lang="en-US" altLang="ja-JP" sz="700" dirty="0"/>
              <a:t> forward(self, x):</a:t>
            </a:r>
          </a:p>
          <a:p>
            <a:r>
              <a:rPr lang="en-US" altLang="ja-JP" sz="700" dirty="0"/>
              <a:t>        x = </a:t>
            </a:r>
            <a:r>
              <a:rPr lang="en-US" altLang="ja-JP" sz="700" dirty="0" err="1"/>
              <a:t>self.model</a:t>
            </a:r>
            <a:r>
              <a:rPr lang="en-US" altLang="ja-JP" sz="700" dirty="0"/>
              <a:t>(x)</a:t>
            </a:r>
          </a:p>
          <a:p>
            <a:r>
              <a:rPr lang="en-US" altLang="ja-JP" sz="700" dirty="0"/>
              <a:t>        x = </a:t>
            </a:r>
            <a:r>
              <a:rPr lang="en-US" altLang="ja-JP" sz="700" dirty="0" err="1"/>
              <a:t>x.view</a:t>
            </a:r>
            <a:r>
              <a:rPr lang="en-US" altLang="ja-JP" sz="700" dirty="0"/>
              <a:t>(-1, 1024)</a:t>
            </a:r>
          </a:p>
          <a:p>
            <a:r>
              <a:rPr lang="en-US" altLang="ja-JP" sz="700" dirty="0"/>
              <a:t>        x = </a:t>
            </a:r>
            <a:r>
              <a:rPr lang="en-US" altLang="ja-JP" sz="700" dirty="0" err="1"/>
              <a:t>self.fc</a:t>
            </a:r>
            <a:r>
              <a:rPr lang="en-US" altLang="ja-JP" sz="700" dirty="0"/>
              <a:t>(x)</a:t>
            </a:r>
          </a:p>
          <a:p>
            <a:r>
              <a:rPr lang="en-US" altLang="ja-JP" sz="700" dirty="0"/>
              <a:t>        return x</a:t>
            </a:r>
            <a:endParaRPr lang="ja-JP" altLang="en-US" sz="700" dirty="0"/>
          </a:p>
        </p:txBody>
      </p:sp>
      <p:sp>
        <p:nvSpPr>
          <p:cNvPr id="7" name="テキスト ボックス 6"/>
          <p:cNvSpPr txBox="1"/>
          <p:nvPr/>
        </p:nvSpPr>
        <p:spPr>
          <a:xfrm>
            <a:off x="6543123" y="6477058"/>
            <a:ext cx="3257623" cy="261610"/>
          </a:xfrm>
          <a:prstGeom prst="rect">
            <a:avLst/>
          </a:prstGeom>
          <a:noFill/>
        </p:spPr>
        <p:txBody>
          <a:bodyPr wrap="none" rtlCol="0">
            <a:spAutoFit/>
          </a:bodyPr>
          <a:lstStyle/>
          <a:p>
            <a:r>
              <a:rPr lang="en-US" altLang="ja-JP" sz="1100" dirty="0">
                <a:hlinkClick r:id="rId3"/>
              </a:rPr>
              <a:t>https://github.com/wjc852456/pytorch-mobilenet-v1</a:t>
            </a:r>
            <a:endParaRPr lang="en-US" altLang="ja-JP" sz="1100" dirty="0"/>
          </a:p>
        </p:txBody>
      </p:sp>
      <p:sp>
        <p:nvSpPr>
          <p:cNvPr id="13" name="タイトル 1"/>
          <p:cNvSpPr>
            <a:spLocks noGrp="1"/>
          </p:cNvSpPr>
          <p:nvPr>
            <p:ph type="title"/>
          </p:nvPr>
        </p:nvSpPr>
        <p:spPr>
          <a:xfrm>
            <a:off x="161925" y="117475"/>
            <a:ext cx="11887200" cy="409747"/>
          </a:xfrm>
        </p:spPr>
        <p:txBody>
          <a:bodyPr>
            <a:normAutofit fontScale="90000"/>
          </a:bodyPr>
          <a:lstStyle/>
          <a:p>
            <a:r>
              <a:rPr kumimoji="1" lang="en-US" altLang="ja-JP" sz="3200" dirty="0" err="1">
                <a:latin typeface="+mn-lt"/>
                <a:ea typeface="メイリオ" panose="020B0604030504040204" pitchFamily="50" charset="-128"/>
                <a:cs typeface="HackGen" panose="020B0509020203020207" pitchFamily="49" charset="-128"/>
              </a:rPr>
              <a:t>MobileNets</a:t>
            </a:r>
            <a:r>
              <a:rPr kumimoji="1" lang="en-US" altLang="ja-JP" sz="3200" dirty="0">
                <a:latin typeface="+mn-lt"/>
                <a:ea typeface="メイリオ" panose="020B0604030504040204" pitchFamily="50" charset="-128"/>
                <a:cs typeface="HackGen" panose="020B0509020203020207" pitchFamily="49" charset="-128"/>
              </a:rPr>
              <a:t>(v1)@2017.04</a:t>
            </a:r>
            <a:endParaRPr kumimoji="1" lang="ja-JP" altLang="en-US" sz="3200" dirty="0">
              <a:latin typeface="+mn-lt"/>
              <a:ea typeface="メイリオ" panose="020B0604030504040204" pitchFamily="50" charset="-128"/>
              <a:cs typeface="HackGen" panose="020B0509020203020207" pitchFamily="49" charset="-128"/>
            </a:endParaRPr>
          </a:p>
        </p:txBody>
      </p:sp>
    </p:spTree>
    <p:extLst>
      <p:ext uri="{BB962C8B-B14F-4D97-AF65-F5344CB8AC3E}">
        <p14:creationId xmlns:p14="http://schemas.microsoft.com/office/powerpoint/2010/main" val="381097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161925" y="117475"/>
            <a:ext cx="11887200" cy="409747"/>
          </a:xfrm>
        </p:spPr>
        <p:txBody>
          <a:bodyPr>
            <a:normAutofit fontScale="90000"/>
          </a:bodyPr>
          <a:lstStyle/>
          <a:p>
            <a:r>
              <a:rPr lang="en-US" altLang="ja-JP" sz="3200" dirty="0">
                <a:latin typeface="+mn-lt"/>
                <a:ea typeface="メイリオ" panose="020B0604030504040204" pitchFamily="50" charset="-128"/>
                <a:cs typeface="HackGen" panose="020B0509020203020207" pitchFamily="49" charset="-128"/>
              </a:rPr>
              <a:t>MobileNetV2@2018.01</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7" name="コンテンツ プレースホルダー 2"/>
          <p:cNvSpPr txBox="1">
            <a:spLocks/>
          </p:cNvSpPr>
          <p:nvPr/>
        </p:nvSpPr>
        <p:spPr>
          <a:xfrm>
            <a:off x="160455" y="568771"/>
            <a:ext cx="11887200" cy="136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ea typeface="メイリオ" panose="020B0604030504040204" pitchFamily="50" charset="-128"/>
                <a:cs typeface="HackGen" panose="020B0509020203020207" pitchFamily="49" charset="-128"/>
              </a:rPr>
              <a:t>MobileNetV2: Inverted Residuals and Linear Bottlenecks(Google Inc.)</a:t>
            </a:r>
          </a:p>
          <a:p>
            <a:pPr lvl="1"/>
            <a:r>
              <a:rPr lang="en-US" altLang="ja-JP" sz="1600" dirty="0">
                <a:ea typeface="メイリオ" panose="020B0604030504040204" pitchFamily="50" charset="-128"/>
                <a:cs typeface="HackGen" panose="020B0509020203020207" pitchFamily="49" charset="-128"/>
                <a:hlinkClick r:id="rId2"/>
              </a:rPr>
              <a:t>https://arxiv.org/pdf/1801.04381.pdf</a:t>
            </a:r>
            <a:endParaRPr lang="en-US" altLang="ja-JP" sz="1600" dirty="0">
              <a:ea typeface="メイリオ" panose="020B0604030504040204" pitchFamily="50" charset="-128"/>
              <a:cs typeface="HackGen" panose="020B0509020203020207" pitchFamily="49" charset="-128"/>
            </a:endParaRPr>
          </a:p>
          <a:p>
            <a:r>
              <a:rPr lang="ja-JP" altLang="en-US" sz="2000" dirty="0">
                <a:ea typeface="メイリオ" panose="020B0604030504040204" pitchFamily="50" charset="-128"/>
                <a:cs typeface="HackGen" panose="020B0509020203020207" pitchFamily="49" charset="-128"/>
              </a:rPr>
              <a:t>さらなる効率化のため、</a:t>
            </a:r>
            <a:r>
              <a:rPr lang="en-US" altLang="ja-JP" sz="2000" dirty="0">
                <a:ea typeface="メイリオ" panose="020B0604030504040204" pitchFamily="50" charset="-128"/>
                <a:cs typeface="HackGen" panose="020B0509020203020207" pitchFamily="49" charset="-128"/>
              </a:rPr>
              <a:t>V1</a:t>
            </a:r>
            <a:r>
              <a:rPr lang="ja-JP" altLang="en-US" sz="2000" dirty="0">
                <a:ea typeface="メイリオ" panose="020B0604030504040204" pitchFamily="50" charset="-128"/>
                <a:cs typeface="HackGen" panose="020B0509020203020207" pitchFamily="49" charset="-128"/>
              </a:rPr>
              <a:t>の</a:t>
            </a:r>
            <a:r>
              <a:rPr lang="en-US" altLang="ja-JP" sz="2000" dirty="0">
                <a:ea typeface="メイリオ" panose="020B0604030504040204" pitchFamily="50" charset="-128"/>
                <a:cs typeface="HackGen" panose="020B0509020203020207" pitchFamily="49" charset="-128"/>
              </a:rPr>
              <a:t>pw</a:t>
            </a:r>
            <a:r>
              <a:rPr lang="ja-JP" altLang="en-US" sz="2000" dirty="0">
                <a:ea typeface="メイリオ" panose="020B0604030504040204" pitchFamily="50" charset="-128"/>
                <a:cs typeface="HackGen" panose="020B0509020203020207" pitchFamily="49" charset="-128"/>
              </a:rPr>
              <a:t>のチャンネル数を減らす工夫がされている。</a:t>
            </a:r>
            <a:endParaRPr lang="en-US" altLang="ja-JP" sz="2000" dirty="0">
              <a:ea typeface="メイリオ" panose="020B0604030504040204" pitchFamily="50" charset="-128"/>
              <a:cs typeface="HackGen" panose="020B0509020203020207" pitchFamily="49" charset="-128"/>
            </a:endParaRPr>
          </a:p>
          <a:p>
            <a:pPr lvl="1"/>
            <a:r>
              <a:rPr lang="ja-JP" altLang="en-US" sz="1600" dirty="0">
                <a:ea typeface="メイリオ" panose="020B0604030504040204" pitchFamily="50" charset="-128"/>
                <a:cs typeface="HackGen" panose="020B0509020203020207" pitchFamily="49" charset="-128"/>
              </a:rPr>
              <a:t>工夫は、</a:t>
            </a:r>
            <a:r>
              <a:rPr lang="en-US" altLang="ja-JP" sz="1600" dirty="0" err="1">
                <a:ea typeface="メイリオ" panose="020B0604030504040204" pitchFamily="50" charset="-128"/>
                <a:cs typeface="HackGen" panose="020B0509020203020207" pitchFamily="49" charset="-128"/>
              </a:rPr>
              <a:t>ResNet</a:t>
            </a:r>
            <a:r>
              <a:rPr lang="ja-JP" altLang="en-US" sz="1600" dirty="0">
                <a:ea typeface="メイリオ" panose="020B0604030504040204" pitchFamily="50" charset="-128"/>
                <a:cs typeface="HackGen" panose="020B0509020203020207" pitchFamily="49" charset="-128"/>
              </a:rPr>
              <a:t>の</a:t>
            </a:r>
            <a:r>
              <a:rPr lang="en-US" altLang="ja-JP" sz="1600" dirty="0">
                <a:ea typeface="メイリオ" panose="020B0604030504040204" pitchFamily="50" charset="-128"/>
                <a:cs typeface="HackGen" panose="020B0509020203020207" pitchFamily="49" charset="-128"/>
              </a:rPr>
              <a:t>Residual</a:t>
            </a:r>
            <a:r>
              <a:rPr lang="ja-JP" altLang="en-US" sz="1600" dirty="0">
                <a:ea typeface="メイリオ" panose="020B0604030504040204" pitchFamily="50" charset="-128"/>
                <a:cs typeface="HackGen" panose="020B0509020203020207" pitchFamily="49" charset="-128"/>
              </a:rPr>
              <a:t> </a:t>
            </a:r>
            <a:r>
              <a:rPr lang="en-US" altLang="ja-JP" sz="1600" dirty="0">
                <a:ea typeface="メイリオ" panose="020B0604030504040204" pitchFamily="50" charset="-128"/>
                <a:cs typeface="HackGen" panose="020B0509020203020207" pitchFamily="49" charset="-128"/>
              </a:rPr>
              <a:t>block</a:t>
            </a:r>
            <a:r>
              <a:rPr lang="ja-JP" altLang="en-US" sz="1600" dirty="0">
                <a:ea typeface="メイリオ" panose="020B0604030504040204" pitchFamily="50" charset="-128"/>
                <a:cs typeface="HackGen" panose="020B0509020203020207" pitchFamily="49" charset="-128"/>
              </a:rPr>
              <a:t>を応用し</a:t>
            </a:r>
            <a:r>
              <a:rPr lang="en-US" altLang="ja-JP" sz="1600" dirty="0">
                <a:ea typeface="メイリオ" panose="020B0604030504040204" pitchFamily="50" charset="-128"/>
                <a:cs typeface="HackGen" panose="020B0509020203020207" pitchFamily="49" charset="-128"/>
              </a:rPr>
              <a:t>Inverted residual Block</a:t>
            </a:r>
            <a:r>
              <a:rPr lang="ja-JP" altLang="en-US" sz="1600" dirty="0">
                <a:ea typeface="メイリオ" panose="020B0604030504040204" pitchFamily="50" charset="-128"/>
                <a:cs typeface="HackGen" panose="020B0509020203020207" pitchFamily="49" charset="-128"/>
              </a:rPr>
              <a:t>を実装している。</a:t>
            </a:r>
            <a:endParaRPr lang="en-US" altLang="ja-JP" sz="1600" dirty="0">
              <a:ea typeface="メイリオ" panose="020B0604030504040204" pitchFamily="50" charset="-128"/>
              <a:cs typeface="HackGen" panose="020B0509020203020207" pitchFamily="49" charset="-128"/>
            </a:endParaRPr>
          </a:p>
        </p:txBody>
      </p:sp>
      <p:pic>
        <p:nvPicPr>
          <p:cNvPr id="8" name="図 7"/>
          <p:cNvPicPr>
            <a:picLocks noChangeAspect="1"/>
          </p:cNvPicPr>
          <p:nvPr/>
        </p:nvPicPr>
        <p:blipFill>
          <a:blip r:embed="rId3"/>
          <a:stretch>
            <a:fillRect/>
          </a:stretch>
        </p:blipFill>
        <p:spPr>
          <a:xfrm>
            <a:off x="474697" y="2326856"/>
            <a:ext cx="7326278" cy="2155404"/>
          </a:xfrm>
          <a:prstGeom prst="rect">
            <a:avLst/>
          </a:prstGeom>
          <a:noFill/>
          <a:ln>
            <a:noFill/>
          </a:ln>
        </p:spPr>
      </p:pic>
      <p:sp>
        <p:nvSpPr>
          <p:cNvPr id="9" name="四角形吹き出し 8"/>
          <p:cNvSpPr/>
          <p:nvPr/>
        </p:nvSpPr>
        <p:spPr>
          <a:xfrm>
            <a:off x="918387" y="4873225"/>
            <a:ext cx="2752772" cy="1057275"/>
          </a:xfrm>
          <a:prstGeom prst="wedgeRectCallout">
            <a:avLst>
              <a:gd name="adj1" fmla="val -15989"/>
              <a:gd name="adj2" fmla="val -102365"/>
            </a:avLst>
          </a:prstGeom>
          <a:solidFill>
            <a:schemeClr val="accent4">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1200" dirty="0">
                <a:ea typeface="メイリオ" panose="020B0604030504040204" pitchFamily="50" charset="-128"/>
              </a:rPr>
              <a:t>Residual block</a:t>
            </a:r>
            <a:r>
              <a:rPr kumimoji="1" lang="ja-JP" altLang="en-US" sz="1200" dirty="0">
                <a:ea typeface="メイリオ" panose="020B0604030504040204" pitchFamily="50" charset="-128"/>
              </a:rPr>
              <a:t>は</a:t>
            </a:r>
            <a:r>
              <a:rPr lang="en-US" altLang="ja-JP" sz="1200" dirty="0">
                <a:ea typeface="メイリオ" panose="020B0604030504040204" pitchFamily="50" charset="-128"/>
              </a:rPr>
              <a:t>pw</a:t>
            </a:r>
            <a:r>
              <a:rPr lang="ja-JP" altLang="en-US" sz="1200" dirty="0">
                <a:ea typeface="メイリオ" panose="020B0604030504040204" pitchFamily="50" charset="-128"/>
              </a:rPr>
              <a:t>で一度</a:t>
            </a:r>
            <a:r>
              <a:rPr lang="en-US" altLang="ja-JP" sz="1200" dirty="0">
                <a:ea typeface="メイリオ" panose="020B0604030504040204" pitchFamily="50" charset="-128"/>
              </a:rPr>
              <a:t>channel</a:t>
            </a:r>
            <a:r>
              <a:rPr lang="ja-JP" altLang="en-US" sz="1200" dirty="0">
                <a:ea typeface="メイリオ" panose="020B0604030504040204" pitchFamily="50" charset="-128"/>
              </a:rPr>
              <a:t>を圧縮してから</a:t>
            </a:r>
            <a:r>
              <a:rPr lang="en-US" altLang="ja-JP" sz="1200" dirty="0">
                <a:ea typeface="メイリオ" panose="020B0604030504040204" pitchFamily="50" charset="-128"/>
              </a:rPr>
              <a:t>3x3</a:t>
            </a:r>
            <a:r>
              <a:rPr lang="ja-JP" altLang="en-US" sz="1200" dirty="0">
                <a:ea typeface="メイリオ" panose="020B0604030504040204" pitchFamily="50" charset="-128"/>
              </a:rPr>
              <a:t>畳み込み。</a:t>
            </a:r>
            <a:endParaRPr lang="en-US" altLang="ja-JP" sz="1200" dirty="0">
              <a:ea typeface="メイリオ" panose="020B0604030504040204" pitchFamily="50" charset="-128"/>
            </a:endParaRPr>
          </a:p>
          <a:p>
            <a:r>
              <a:rPr lang="ja-JP" altLang="en-US" sz="1200" dirty="0">
                <a:ea typeface="メイリオ" panose="020B0604030504040204" pitchFamily="50" charset="-128"/>
              </a:rPr>
              <a:t>その後、</a:t>
            </a:r>
            <a:r>
              <a:rPr lang="en-US" altLang="ja-JP" sz="1200" dirty="0">
                <a:ea typeface="メイリオ" panose="020B0604030504040204" pitchFamily="50" charset="-128"/>
              </a:rPr>
              <a:t>pw</a:t>
            </a:r>
            <a:r>
              <a:rPr lang="ja-JP" altLang="en-US" sz="1200" dirty="0">
                <a:ea typeface="メイリオ" panose="020B0604030504040204" pitchFamily="50" charset="-128"/>
              </a:rPr>
              <a:t>でチャンネルを戻す。</a:t>
            </a:r>
            <a:endParaRPr kumimoji="1" lang="ja-JP" altLang="en-US" sz="1200" dirty="0">
              <a:ea typeface="メイリオ" panose="020B0604030504040204" pitchFamily="50" charset="-128"/>
            </a:endParaRPr>
          </a:p>
        </p:txBody>
      </p:sp>
      <p:sp>
        <p:nvSpPr>
          <p:cNvPr id="10" name="四角形吹き出し 9"/>
          <p:cNvSpPr/>
          <p:nvPr/>
        </p:nvSpPr>
        <p:spPr>
          <a:xfrm>
            <a:off x="4137836" y="4873224"/>
            <a:ext cx="2752772" cy="1603776"/>
          </a:xfrm>
          <a:prstGeom prst="wedgeRectCallout">
            <a:avLst>
              <a:gd name="adj1" fmla="val -13913"/>
              <a:gd name="adj2" fmla="val -80390"/>
            </a:avLst>
          </a:prstGeom>
          <a:solidFill>
            <a:schemeClr val="accent4">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1200" dirty="0">
                <a:ea typeface="メイリオ" panose="020B0604030504040204" pitchFamily="50" charset="-128"/>
              </a:rPr>
              <a:t>Inverted residual block</a:t>
            </a:r>
            <a:r>
              <a:rPr kumimoji="1" lang="ja-JP" altLang="en-US" sz="1200" dirty="0">
                <a:ea typeface="メイリオ" panose="020B0604030504040204" pitchFamily="50" charset="-128"/>
              </a:rPr>
              <a:t>はその逆で、</a:t>
            </a:r>
            <a:endParaRPr kumimoji="1" lang="en-US" altLang="ja-JP" sz="1200" dirty="0">
              <a:ea typeface="メイリオ" panose="020B0604030504040204" pitchFamily="50" charset="-128"/>
            </a:endParaRPr>
          </a:p>
          <a:p>
            <a:r>
              <a:rPr lang="en-US" altLang="ja-JP" sz="1200" dirty="0">
                <a:ea typeface="メイリオ" panose="020B0604030504040204" pitchFamily="50" charset="-128"/>
              </a:rPr>
              <a:t>pw</a:t>
            </a:r>
            <a:r>
              <a:rPr lang="ja-JP" altLang="en-US" sz="1200" dirty="0">
                <a:ea typeface="メイリオ" panose="020B0604030504040204" pitchFamily="50" charset="-128"/>
              </a:rPr>
              <a:t>で一度</a:t>
            </a:r>
            <a:r>
              <a:rPr lang="en-US" altLang="ja-JP" sz="1200" dirty="0">
                <a:ea typeface="メイリオ" panose="020B0604030504040204" pitchFamily="50" charset="-128"/>
              </a:rPr>
              <a:t>channel</a:t>
            </a:r>
            <a:r>
              <a:rPr lang="ja-JP" altLang="en-US" sz="1200" dirty="0">
                <a:ea typeface="メイリオ" panose="020B0604030504040204" pitchFamily="50" charset="-128"/>
              </a:rPr>
              <a:t>を拡張してから</a:t>
            </a:r>
            <a:endParaRPr lang="en-US" altLang="ja-JP" sz="1200" dirty="0">
              <a:ea typeface="メイリオ" panose="020B0604030504040204" pitchFamily="50" charset="-128"/>
            </a:endParaRPr>
          </a:p>
          <a:p>
            <a:r>
              <a:rPr lang="en-US" altLang="ja-JP" sz="1200" dirty="0">
                <a:ea typeface="メイリオ" panose="020B0604030504040204" pitchFamily="50" charset="-128"/>
              </a:rPr>
              <a:t>3x3</a:t>
            </a:r>
            <a:r>
              <a:rPr lang="ja-JP" altLang="en-US" sz="1200" dirty="0">
                <a:ea typeface="メイリオ" panose="020B0604030504040204" pitchFamily="50" charset="-128"/>
              </a:rPr>
              <a:t>畳み込み。</a:t>
            </a:r>
            <a:endParaRPr lang="en-US" altLang="ja-JP" sz="1200" dirty="0">
              <a:ea typeface="メイリオ" panose="020B0604030504040204" pitchFamily="50" charset="-128"/>
            </a:endParaRPr>
          </a:p>
          <a:p>
            <a:r>
              <a:rPr lang="ja-JP" altLang="en-US" sz="1200" dirty="0">
                <a:ea typeface="メイリオ" panose="020B0604030504040204" pitchFamily="50" charset="-128"/>
              </a:rPr>
              <a:t>その後、</a:t>
            </a:r>
            <a:r>
              <a:rPr lang="en-US" altLang="ja-JP" sz="1200" dirty="0">
                <a:ea typeface="メイリオ" panose="020B0604030504040204" pitchFamily="50" charset="-128"/>
              </a:rPr>
              <a:t>pw</a:t>
            </a:r>
            <a:r>
              <a:rPr lang="ja-JP" altLang="en-US" sz="1200" dirty="0">
                <a:ea typeface="メイリオ" panose="020B0604030504040204" pitchFamily="50" charset="-128"/>
              </a:rPr>
              <a:t>でチャンネルを戻す。</a:t>
            </a:r>
            <a:endParaRPr lang="en-US" altLang="ja-JP" sz="1200" dirty="0">
              <a:ea typeface="メイリオ" panose="020B0604030504040204" pitchFamily="50" charset="-128"/>
            </a:endParaRPr>
          </a:p>
          <a:p>
            <a:endParaRPr lang="en-US" altLang="ja-JP" sz="1200" dirty="0">
              <a:ea typeface="メイリオ" panose="020B0604030504040204" pitchFamily="50" charset="-128"/>
            </a:endParaRPr>
          </a:p>
          <a:p>
            <a:r>
              <a:rPr lang="en-US" altLang="ja-JP" sz="1200" dirty="0">
                <a:ea typeface="メイリオ" panose="020B0604030504040204" pitchFamily="50" charset="-128"/>
              </a:rPr>
              <a:t>ReLU6(</a:t>
            </a:r>
            <a:r>
              <a:rPr lang="ja-JP" altLang="en-US" sz="1200" dirty="0">
                <a:ea typeface="メイリオ" panose="020B0604030504040204" pitchFamily="50" charset="-128"/>
              </a:rPr>
              <a:t>上限が</a:t>
            </a:r>
            <a:r>
              <a:rPr lang="en-US" altLang="ja-JP" sz="1200" dirty="0">
                <a:ea typeface="メイリオ" panose="020B0604030504040204" pitchFamily="50" charset="-128"/>
              </a:rPr>
              <a:t>6</a:t>
            </a:r>
            <a:r>
              <a:rPr lang="ja-JP" altLang="en-US" sz="1200" dirty="0">
                <a:ea typeface="メイリオ" panose="020B0604030504040204" pitchFamily="50" charset="-128"/>
              </a:rPr>
              <a:t>となった</a:t>
            </a:r>
            <a:r>
              <a:rPr lang="en-US" altLang="ja-JP" sz="1200" dirty="0" err="1">
                <a:ea typeface="メイリオ" panose="020B0604030504040204" pitchFamily="50" charset="-128"/>
              </a:rPr>
              <a:t>ReLU</a:t>
            </a:r>
            <a:r>
              <a:rPr lang="en-US" altLang="ja-JP" sz="1200" dirty="0">
                <a:ea typeface="メイリオ" panose="020B0604030504040204" pitchFamily="50" charset="-128"/>
              </a:rPr>
              <a:t>)</a:t>
            </a:r>
            <a:r>
              <a:rPr lang="ja-JP" altLang="en-US" sz="1200" dirty="0">
                <a:ea typeface="メイリオ" panose="020B0604030504040204" pitchFamily="50" charset="-128"/>
              </a:rPr>
              <a:t>を</a:t>
            </a:r>
            <a:endParaRPr lang="en-US" altLang="ja-JP" sz="1200" dirty="0">
              <a:ea typeface="メイリオ" panose="020B0604030504040204" pitchFamily="50" charset="-128"/>
            </a:endParaRPr>
          </a:p>
          <a:p>
            <a:r>
              <a:rPr lang="ja-JP" altLang="en-US" sz="1200" dirty="0">
                <a:ea typeface="メイリオ" panose="020B0604030504040204" pitchFamily="50" charset="-128"/>
              </a:rPr>
              <a:t>使うのは、ロバスト性のため。</a:t>
            </a:r>
            <a:endParaRPr lang="en-US" altLang="ja-JP" sz="1200" dirty="0">
              <a:ea typeface="メイリオ" panose="020B0604030504040204" pitchFamily="50" charset="-128"/>
            </a:endParaRPr>
          </a:p>
        </p:txBody>
      </p:sp>
      <p:sp>
        <p:nvSpPr>
          <p:cNvPr id="11" name="テキスト ボックス 10"/>
          <p:cNvSpPr txBox="1"/>
          <p:nvPr/>
        </p:nvSpPr>
        <p:spPr>
          <a:xfrm>
            <a:off x="8010525" y="2326856"/>
            <a:ext cx="4123245" cy="4078039"/>
          </a:xfrm>
          <a:prstGeom prst="rect">
            <a:avLst/>
          </a:prstGeom>
          <a:noFill/>
        </p:spPr>
        <p:txBody>
          <a:bodyPr wrap="none" rtlCol="0">
            <a:spAutoFit/>
          </a:bodyPr>
          <a:lstStyle/>
          <a:p>
            <a:r>
              <a:rPr lang="en-US" altLang="ja-JP" sz="1600" dirty="0">
                <a:ea typeface="メイリオ" panose="020B0604030504040204" pitchFamily="50" charset="-128"/>
              </a:rPr>
              <a:t>(a)</a:t>
            </a:r>
            <a:r>
              <a:rPr lang="ja-JP" altLang="en-US" sz="1600" dirty="0">
                <a:ea typeface="メイリオ" panose="020B0604030504040204" pitchFamily="50" charset="-128"/>
              </a:rPr>
              <a:t>よりも</a:t>
            </a:r>
            <a:r>
              <a:rPr lang="en-US" altLang="ja-JP" sz="1600" dirty="0">
                <a:ea typeface="メイリオ" panose="020B0604030504040204" pitchFamily="50" charset="-128"/>
              </a:rPr>
              <a:t>(b)</a:t>
            </a:r>
            <a:r>
              <a:rPr lang="ja-JP" altLang="en-US" sz="1600" dirty="0">
                <a:ea typeface="メイリオ" panose="020B0604030504040204" pitchFamily="50" charset="-128"/>
              </a:rPr>
              <a:t>の方が計算量が多いように</a:t>
            </a:r>
            <a:endParaRPr lang="en-US" altLang="ja-JP" sz="1600" dirty="0">
              <a:ea typeface="メイリオ" panose="020B0604030504040204" pitchFamily="50" charset="-128"/>
            </a:endParaRPr>
          </a:p>
          <a:p>
            <a:r>
              <a:rPr kumimoji="1" lang="ja-JP" altLang="en-US" sz="1600" dirty="0">
                <a:ea typeface="メイリオ" panose="020B0604030504040204" pitchFamily="50" charset="-128"/>
              </a:rPr>
              <a:t>見えるが、あくまで考え方の話である。</a:t>
            </a:r>
            <a:endParaRPr kumimoji="1" lang="en-US" altLang="ja-JP" sz="1600" dirty="0">
              <a:ea typeface="メイリオ" panose="020B0604030504040204" pitchFamily="50" charset="-128"/>
            </a:endParaRPr>
          </a:p>
          <a:p>
            <a:endParaRPr lang="en-US" altLang="ja-JP" sz="1600" dirty="0">
              <a:ea typeface="メイリオ" panose="020B0604030504040204" pitchFamily="50" charset="-128"/>
            </a:endParaRPr>
          </a:p>
          <a:p>
            <a:r>
              <a:rPr kumimoji="1" lang="ja-JP" altLang="en-US" sz="1600" dirty="0">
                <a:ea typeface="メイリオ" panose="020B0604030504040204" pitchFamily="50" charset="-128"/>
              </a:rPr>
              <a:t>実際は、</a:t>
            </a:r>
            <a:r>
              <a:rPr kumimoji="1" lang="en-US" altLang="ja-JP" sz="1600" dirty="0">
                <a:ea typeface="メイリオ" panose="020B0604030504040204" pitchFamily="50" charset="-128"/>
              </a:rPr>
              <a:t>V1</a:t>
            </a:r>
            <a:r>
              <a:rPr kumimoji="1" lang="ja-JP" altLang="en-US" sz="1600" dirty="0">
                <a:ea typeface="メイリオ" panose="020B0604030504040204" pitchFamily="50" charset="-128"/>
              </a:rPr>
              <a:t>を計算量を削減するために、</a:t>
            </a:r>
            <a:endParaRPr kumimoji="1" lang="en-US" altLang="ja-JP" sz="1600" dirty="0">
              <a:ea typeface="メイリオ" panose="020B0604030504040204" pitchFamily="50" charset="-128"/>
            </a:endParaRPr>
          </a:p>
          <a:p>
            <a:r>
              <a:rPr lang="en-US" altLang="ja-JP" sz="1600" dirty="0">
                <a:ea typeface="メイリオ" panose="020B0604030504040204" pitchFamily="50" charset="-128"/>
              </a:rPr>
              <a:t>pw</a:t>
            </a:r>
            <a:r>
              <a:rPr lang="ja-JP" altLang="en-US" sz="1600" dirty="0">
                <a:ea typeface="メイリオ" panose="020B0604030504040204" pitchFamily="50" charset="-128"/>
              </a:rPr>
              <a:t>のチャンネル数を減らしたいが、</a:t>
            </a:r>
            <a:endParaRPr lang="en-US" altLang="ja-JP" sz="1600" dirty="0">
              <a:ea typeface="メイリオ" panose="020B0604030504040204" pitchFamily="50" charset="-128"/>
            </a:endParaRPr>
          </a:p>
          <a:p>
            <a:r>
              <a:rPr lang="en-US" altLang="ja-JP" sz="1600" dirty="0">
                <a:ea typeface="メイリオ" panose="020B0604030504040204" pitchFamily="50" charset="-128"/>
              </a:rPr>
              <a:t>p</a:t>
            </a:r>
            <a:r>
              <a:rPr kumimoji="1" lang="en-US" altLang="ja-JP" sz="1600" dirty="0">
                <a:ea typeface="メイリオ" panose="020B0604030504040204" pitchFamily="50" charset="-128"/>
              </a:rPr>
              <a:t>w</a:t>
            </a:r>
            <a:r>
              <a:rPr kumimoji="1" lang="ja-JP" altLang="en-US" sz="1600" dirty="0">
                <a:ea typeface="メイリオ" panose="020B0604030504040204" pitchFamily="50" charset="-128"/>
              </a:rPr>
              <a:t>のチャンネル</a:t>
            </a:r>
            <a:r>
              <a:rPr lang="ja-JP" altLang="en-US" sz="1600" dirty="0">
                <a:ea typeface="メイリオ" panose="020B0604030504040204" pitchFamily="50" charset="-128"/>
              </a:rPr>
              <a:t>数を減らすと、</a:t>
            </a:r>
            <a:endParaRPr lang="en-US" altLang="ja-JP" sz="1600" dirty="0">
              <a:ea typeface="メイリオ" panose="020B0604030504040204" pitchFamily="50" charset="-128"/>
            </a:endParaRPr>
          </a:p>
          <a:p>
            <a:r>
              <a:rPr kumimoji="1" lang="en-US" altLang="ja-JP" sz="1600" dirty="0" err="1">
                <a:ea typeface="メイリオ" panose="020B0604030504040204" pitchFamily="50" charset="-128"/>
              </a:rPr>
              <a:t>ReLU</a:t>
            </a:r>
            <a:r>
              <a:rPr kumimoji="1" lang="ja-JP" altLang="en-US" sz="1600" dirty="0">
                <a:ea typeface="メイリオ" panose="020B0604030504040204" pitchFamily="50" charset="-128"/>
              </a:rPr>
              <a:t>などの非線形な</a:t>
            </a:r>
            <a:r>
              <a:rPr kumimoji="1" lang="en-US" altLang="ja-JP" sz="1600" dirty="0">
                <a:ea typeface="メイリオ" panose="020B0604030504040204" pitchFamily="50" charset="-128"/>
              </a:rPr>
              <a:t>activation</a:t>
            </a:r>
            <a:r>
              <a:rPr kumimoji="1" lang="ja-JP" altLang="en-US" sz="1600" dirty="0">
                <a:ea typeface="メイリオ" panose="020B0604030504040204" pitchFamily="50" charset="-128"/>
              </a:rPr>
              <a:t>により、</a:t>
            </a:r>
            <a:endParaRPr kumimoji="1" lang="en-US" altLang="ja-JP" sz="1600" dirty="0">
              <a:ea typeface="メイリオ" panose="020B0604030504040204" pitchFamily="50" charset="-128"/>
            </a:endParaRPr>
          </a:p>
          <a:p>
            <a:r>
              <a:rPr lang="en-US" altLang="ja-JP" sz="1600" dirty="0">
                <a:ea typeface="メイリオ" panose="020B0604030504040204" pitchFamily="50" charset="-128"/>
              </a:rPr>
              <a:t>0</a:t>
            </a:r>
            <a:r>
              <a:rPr lang="ja-JP" altLang="en-US" sz="1600" dirty="0">
                <a:ea typeface="メイリオ" panose="020B0604030504040204" pitchFamily="50" charset="-128"/>
              </a:rPr>
              <a:t>以下の表現が失われ、多様体仮説が</a:t>
            </a:r>
            <a:endParaRPr lang="en-US" altLang="ja-JP" sz="1600" dirty="0">
              <a:ea typeface="メイリオ" panose="020B0604030504040204" pitchFamily="50" charset="-128"/>
            </a:endParaRPr>
          </a:p>
          <a:p>
            <a:r>
              <a:rPr kumimoji="1" lang="ja-JP" altLang="en-US" sz="1600" dirty="0">
                <a:ea typeface="メイリオ" panose="020B0604030504040204" pitchFamily="50" charset="-128"/>
              </a:rPr>
              <a:t>成り立たなくなる。</a:t>
            </a:r>
            <a:endParaRPr lang="en-US" altLang="ja-JP" sz="1600" dirty="0">
              <a:ea typeface="メイリオ" panose="020B0604030504040204" pitchFamily="50" charset="-128"/>
            </a:endParaRPr>
          </a:p>
          <a:p>
            <a:r>
              <a:rPr kumimoji="1" lang="ja-JP" altLang="en-US" sz="1600" dirty="0">
                <a:ea typeface="メイリオ" panose="020B0604030504040204" pitchFamily="50" charset="-128"/>
              </a:rPr>
              <a:t>その対策とし</a:t>
            </a:r>
            <a:r>
              <a:rPr lang="ja-JP" altLang="en-US" sz="1600" dirty="0">
                <a:ea typeface="メイリオ" panose="020B0604030504040204" pitchFamily="50" charset="-128"/>
              </a:rPr>
              <a:t>て</a:t>
            </a:r>
            <a:r>
              <a:rPr lang="en-US" altLang="ja-JP" sz="1600" dirty="0">
                <a:ea typeface="メイリオ" panose="020B0604030504040204" pitchFamily="50" charset="-128"/>
              </a:rPr>
              <a:t>channel</a:t>
            </a:r>
            <a:r>
              <a:rPr lang="ja-JP" altLang="en-US" sz="1600" dirty="0">
                <a:ea typeface="メイリオ" panose="020B0604030504040204" pitchFamily="50" charset="-128"/>
              </a:rPr>
              <a:t>を拡張する。</a:t>
            </a:r>
            <a:endParaRPr kumimoji="1" lang="en-US" altLang="ja-JP" sz="1600" dirty="0">
              <a:ea typeface="メイリオ" panose="020B0604030504040204" pitchFamily="50" charset="-128"/>
            </a:endParaRPr>
          </a:p>
          <a:p>
            <a:r>
              <a:rPr lang="ja-JP" altLang="en-US" sz="1600" dirty="0">
                <a:ea typeface="メイリオ" panose="020B0604030504040204" pitchFamily="50" charset="-128"/>
              </a:rPr>
              <a:t>これにより、出力の</a:t>
            </a:r>
            <a:r>
              <a:rPr lang="en-US" altLang="ja-JP" sz="1600" dirty="0">
                <a:ea typeface="メイリオ" panose="020B0604030504040204" pitchFamily="50" charset="-128"/>
              </a:rPr>
              <a:t>channel</a:t>
            </a:r>
            <a:r>
              <a:rPr lang="ja-JP" altLang="en-US" sz="1600" dirty="0">
                <a:ea typeface="メイリオ" panose="020B0604030504040204" pitchFamily="50" charset="-128"/>
              </a:rPr>
              <a:t>を減らしても、</a:t>
            </a:r>
            <a:endParaRPr lang="en-US" altLang="ja-JP" sz="1600" dirty="0">
              <a:ea typeface="メイリオ" panose="020B0604030504040204" pitchFamily="50" charset="-128"/>
            </a:endParaRPr>
          </a:p>
          <a:p>
            <a:r>
              <a:rPr kumimoji="1" lang="ja-JP" altLang="en-US" sz="1600" dirty="0">
                <a:ea typeface="メイリオ" panose="020B0604030504040204" pitchFamily="50" charset="-128"/>
              </a:rPr>
              <a:t>表現力が落ちなくなる。</a:t>
            </a:r>
            <a:endParaRPr kumimoji="1" lang="en-US" altLang="ja-JP" sz="1600" dirty="0">
              <a:ea typeface="メイリオ" panose="020B0604030504040204" pitchFamily="50" charset="-128"/>
            </a:endParaRPr>
          </a:p>
          <a:p>
            <a:endParaRPr lang="en-US" altLang="ja-JP" sz="1600" dirty="0">
              <a:ea typeface="メイリオ" panose="020B0604030504040204" pitchFamily="50" charset="-128"/>
            </a:endParaRPr>
          </a:p>
          <a:p>
            <a:r>
              <a:rPr lang="ja-JP" altLang="en-US" sz="1050" dirty="0">
                <a:ea typeface="メイリオ" panose="020B0604030504040204" pitchFamily="50" charset="-128"/>
              </a:rPr>
              <a:t>参考</a:t>
            </a:r>
            <a:endParaRPr lang="en-US" altLang="ja-JP" sz="1050" dirty="0">
              <a:ea typeface="メイリオ" panose="020B0604030504040204" pitchFamily="50" charset="-128"/>
            </a:endParaRPr>
          </a:p>
          <a:p>
            <a:r>
              <a:rPr lang="en-US" altLang="ja-JP" sz="1050" dirty="0">
                <a:ea typeface="メイリオ" panose="020B0604030504040204" pitchFamily="50" charset="-128"/>
                <a:hlinkClick r:id="rId4"/>
              </a:rPr>
              <a:t>https://deepsquare.jp/2020/06/mobilenet-v2/</a:t>
            </a:r>
            <a:endParaRPr lang="en-US" altLang="ja-JP" sz="1050" dirty="0">
              <a:ea typeface="メイリオ" panose="020B0604030504040204" pitchFamily="50" charset="-128"/>
            </a:endParaRPr>
          </a:p>
          <a:p>
            <a:r>
              <a:rPr lang="en-US" altLang="ja-JP" sz="1050" dirty="0">
                <a:ea typeface="メイリオ" panose="020B0604030504040204" pitchFamily="50" charset="-128"/>
                <a:hlinkClick r:id="rId5"/>
              </a:rPr>
              <a:t>https://metrica-tech.hatenablog.jp/entry/2019/08/03/000000</a:t>
            </a:r>
            <a:endParaRPr lang="en-US" altLang="ja-JP" sz="1050" dirty="0">
              <a:ea typeface="メイリオ" panose="020B0604030504040204" pitchFamily="50" charset="-128"/>
            </a:endParaRPr>
          </a:p>
          <a:p>
            <a:endParaRPr lang="en-US" altLang="ja-JP" sz="1200" dirty="0">
              <a:ea typeface="メイリオ" panose="020B0604030504040204" pitchFamily="50" charset="-128"/>
            </a:endParaRPr>
          </a:p>
        </p:txBody>
      </p:sp>
      <p:sp>
        <p:nvSpPr>
          <p:cNvPr id="12" name="正方形/長方形 11"/>
          <p:cNvSpPr/>
          <p:nvPr/>
        </p:nvSpPr>
        <p:spPr>
          <a:xfrm>
            <a:off x="447473" y="2172511"/>
            <a:ext cx="7477328" cy="442932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615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161925" y="117475"/>
            <a:ext cx="11887200" cy="409747"/>
          </a:xfrm>
        </p:spPr>
        <p:txBody>
          <a:bodyPr>
            <a:normAutofit fontScale="90000"/>
          </a:bodyPr>
          <a:lstStyle/>
          <a:p>
            <a:r>
              <a:rPr lang="en-US" altLang="ja-JP" sz="3200" dirty="0">
                <a:latin typeface="+mn-lt"/>
                <a:ea typeface="メイリオ" panose="020B0604030504040204" pitchFamily="50" charset="-128"/>
                <a:cs typeface="HackGen" panose="020B0509020203020207" pitchFamily="49" charset="-128"/>
              </a:rPr>
              <a:t>MobileNetV2@2018.01</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7" name="コンテンツ プレースホルダー 2"/>
          <p:cNvSpPr txBox="1">
            <a:spLocks/>
          </p:cNvSpPr>
          <p:nvPr/>
        </p:nvSpPr>
        <p:spPr>
          <a:xfrm>
            <a:off x="160455" y="568771"/>
            <a:ext cx="11887200" cy="17172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ea typeface="メイリオ" panose="020B0604030504040204" pitchFamily="50" charset="-128"/>
                <a:cs typeface="HackGen" panose="020B0509020203020207" pitchFamily="49" charset="-128"/>
              </a:rPr>
              <a:t>V1</a:t>
            </a:r>
            <a:r>
              <a:rPr lang="ja-JP" altLang="en-US" sz="2000" dirty="0">
                <a:ea typeface="メイリオ" panose="020B0604030504040204" pitchFamily="50" charset="-128"/>
                <a:cs typeface="HackGen" panose="020B0509020203020207" pitchFamily="49" charset="-128"/>
              </a:rPr>
              <a:t>との比較</a:t>
            </a:r>
            <a:endParaRPr lang="en-US" altLang="ja-JP" sz="2000" dirty="0">
              <a:ea typeface="メイリオ" panose="020B0604030504040204" pitchFamily="50" charset="-128"/>
              <a:cs typeface="HackGen" panose="020B0509020203020207" pitchFamily="49" charset="-128"/>
            </a:endParaRPr>
          </a:p>
          <a:p>
            <a:r>
              <a:rPr lang="ja-JP" altLang="en-US" sz="2000" dirty="0">
                <a:ea typeface="メイリオ" panose="020B0604030504040204" pitchFamily="50" charset="-128"/>
                <a:cs typeface="HackGen" panose="020B0509020203020207" pitchFamily="49" charset="-128"/>
              </a:rPr>
              <a:t>構造が違うため、比較が難しいが</a:t>
            </a:r>
            <a:r>
              <a:rPr lang="en-US" altLang="ja-JP" sz="2000" dirty="0">
                <a:ea typeface="メイリオ" panose="020B0604030504040204" pitchFamily="50" charset="-128"/>
                <a:cs typeface="HackGen" panose="020B0509020203020207" pitchFamily="49" charset="-128"/>
              </a:rPr>
              <a:t>V1</a:t>
            </a:r>
            <a:r>
              <a:rPr lang="ja-JP" altLang="en-US" sz="2000" dirty="0">
                <a:ea typeface="メイリオ" panose="020B0604030504040204" pitchFamily="50" charset="-128"/>
                <a:cs typeface="HackGen" panose="020B0509020203020207" pitchFamily="49" charset="-128"/>
              </a:rPr>
              <a:t>は画像が</a:t>
            </a:r>
            <a:r>
              <a:rPr lang="en-US" altLang="ja-JP" sz="2000" dirty="0">
                <a:ea typeface="メイリオ" panose="020B0604030504040204" pitchFamily="50" charset="-128"/>
                <a:cs typeface="HackGen" panose="020B0509020203020207" pitchFamily="49" charset="-128"/>
              </a:rPr>
              <a:t>14x14</a:t>
            </a:r>
            <a:r>
              <a:rPr lang="ja-JP" altLang="en-US" sz="2000" dirty="0">
                <a:ea typeface="メイリオ" panose="020B0604030504040204" pitchFamily="50" charset="-128"/>
                <a:cs typeface="HackGen" panose="020B0509020203020207" pitchFamily="49" charset="-128"/>
              </a:rPr>
              <a:t>のときに、</a:t>
            </a:r>
            <a:r>
              <a:rPr lang="en-US" altLang="ja-JP" sz="2000" dirty="0">
                <a:ea typeface="メイリオ" panose="020B0604030504040204" pitchFamily="50" charset="-128"/>
                <a:cs typeface="HackGen" panose="020B0509020203020207" pitchFamily="49" charset="-128"/>
              </a:rPr>
              <a:t>channel</a:t>
            </a:r>
            <a:r>
              <a:rPr lang="ja-JP" altLang="en-US" sz="2000" dirty="0">
                <a:ea typeface="メイリオ" panose="020B0604030504040204" pitchFamily="50" charset="-128"/>
                <a:cs typeface="HackGen" panose="020B0509020203020207" pitchFamily="49" charset="-128"/>
              </a:rPr>
              <a:t>が</a:t>
            </a:r>
            <a:r>
              <a:rPr lang="en-US" altLang="ja-JP" sz="2000" dirty="0">
                <a:ea typeface="メイリオ" panose="020B0604030504040204" pitchFamily="50" charset="-128"/>
                <a:cs typeface="HackGen" panose="020B0509020203020207" pitchFamily="49" charset="-128"/>
              </a:rPr>
              <a:t>512</a:t>
            </a:r>
            <a:r>
              <a:rPr lang="ja-JP" altLang="en-US" sz="2000" dirty="0">
                <a:ea typeface="メイリオ" panose="020B0604030504040204" pitchFamily="50" charset="-128"/>
                <a:cs typeface="HackGen" panose="020B0509020203020207" pitchFamily="49" charset="-128"/>
              </a:rPr>
              <a:t>であるが、</a:t>
            </a:r>
            <a:endParaRPr lang="en-US" altLang="ja-JP" sz="2000" dirty="0">
              <a:ea typeface="メイリオ" panose="020B0604030504040204" pitchFamily="50" charset="-128"/>
              <a:cs typeface="HackGen" panose="020B0509020203020207" pitchFamily="49" charset="-128"/>
            </a:endParaRPr>
          </a:p>
          <a:p>
            <a:pPr marL="0" indent="0">
              <a:buNone/>
            </a:pPr>
            <a:r>
              <a:rPr lang="ja-JP" altLang="en-US" sz="2000" dirty="0">
                <a:ea typeface="メイリオ" panose="020B0604030504040204" pitchFamily="50" charset="-128"/>
                <a:cs typeface="HackGen" panose="020B0509020203020207" pitchFamily="49" charset="-128"/>
              </a:rPr>
              <a:t>　</a:t>
            </a:r>
            <a:r>
              <a:rPr lang="en-US" altLang="ja-JP" sz="2000" dirty="0">
                <a:ea typeface="メイリオ" panose="020B0604030504040204" pitchFamily="50" charset="-128"/>
                <a:cs typeface="HackGen" panose="020B0509020203020207" pitchFamily="49" charset="-128"/>
              </a:rPr>
              <a:t>V2</a:t>
            </a:r>
            <a:r>
              <a:rPr lang="ja-JP" altLang="en-US" sz="2000" dirty="0">
                <a:ea typeface="メイリオ" panose="020B0604030504040204" pitchFamily="50" charset="-128"/>
                <a:cs typeface="HackGen" panose="020B0509020203020207" pitchFamily="49" charset="-128"/>
              </a:rPr>
              <a:t>は</a:t>
            </a:r>
            <a:r>
              <a:rPr lang="en-US" altLang="ja-JP" sz="2000" dirty="0">
                <a:ea typeface="メイリオ" panose="020B0604030504040204" pitchFamily="50" charset="-128"/>
                <a:cs typeface="HackGen" panose="020B0509020203020207" pitchFamily="49" charset="-128"/>
              </a:rPr>
              <a:t>14x14</a:t>
            </a:r>
            <a:r>
              <a:rPr lang="ja-JP" altLang="en-US" sz="2000" dirty="0">
                <a:ea typeface="メイリオ" panose="020B0604030504040204" pitchFamily="50" charset="-128"/>
                <a:cs typeface="HackGen" panose="020B0509020203020207" pitchFamily="49" charset="-128"/>
              </a:rPr>
              <a:t>のときは、</a:t>
            </a:r>
            <a:r>
              <a:rPr lang="en-US" altLang="ja-JP" sz="2000" dirty="0">
                <a:ea typeface="メイリオ" panose="020B0604030504040204" pitchFamily="50" charset="-128"/>
                <a:cs typeface="HackGen" panose="020B0509020203020207" pitchFamily="49" charset="-128"/>
              </a:rPr>
              <a:t>channel</a:t>
            </a:r>
            <a:r>
              <a:rPr lang="ja-JP" altLang="en-US" sz="2000" dirty="0">
                <a:ea typeface="メイリオ" panose="020B0604030504040204" pitchFamily="50" charset="-128"/>
                <a:cs typeface="HackGen" panose="020B0509020203020207" pitchFamily="49" charset="-128"/>
              </a:rPr>
              <a:t>が</a:t>
            </a:r>
            <a:r>
              <a:rPr lang="en-US" altLang="ja-JP" sz="2000" dirty="0">
                <a:ea typeface="メイリオ" panose="020B0604030504040204" pitchFamily="50" charset="-128"/>
                <a:cs typeface="HackGen" panose="020B0509020203020207" pitchFamily="49" charset="-128"/>
              </a:rPr>
              <a:t>96</a:t>
            </a:r>
            <a:r>
              <a:rPr lang="ja-JP" altLang="en-US" sz="2000" dirty="0">
                <a:ea typeface="メイリオ" panose="020B0604030504040204" pitchFamily="50" charset="-128"/>
                <a:cs typeface="HackGen" panose="020B0509020203020207" pitchFamily="49" charset="-128"/>
              </a:rPr>
              <a:t>もしくは</a:t>
            </a:r>
            <a:r>
              <a:rPr lang="en-US" altLang="ja-JP" sz="2000" dirty="0">
                <a:ea typeface="メイリオ" panose="020B0604030504040204" pitchFamily="50" charset="-128"/>
                <a:cs typeface="HackGen" panose="020B0509020203020207" pitchFamily="49" charset="-128"/>
              </a:rPr>
              <a:t>160</a:t>
            </a:r>
            <a:r>
              <a:rPr lang="ja-JP" altLang="en-US" sz="2000" dirty="0">
                <a:ea typeface="メイリオ" panose="020B0604030504040204" pitchFamily="50" charset="-128"/>
                <a:cs typeface="HackGen" panose="020B0509020203020207" pitchFamily="49" charset="-128"/>
              </a:rPr>
              <a:t>で収まっており、</a:t>
            </a:r>
            <a:r>
              <a:rPr lang="en-US" altLang="ja-JP" sz="2000" dirty="0">
                <a:ea typeface="メイリオ" panose="020B0604030504040204" pitchFamily="50" charset="-128"/>
                <a:cs typeface="HackGen" panose="020B0509020203020207" pitchFamily="49" charset="-128"/>
              </a:rPr>
              <a:t>channel</a:t>
            </a:r>
            <a:r>
              <a:rPr lang="ja-JP" altLang="en-US" sz="2000" dirty="0">
                <a:ea typeface="メイリオ" panose="020B0604030504040204" pitchFamily="50" charset="-128"/>
                <a:cs typeface="HackGen" panose="020B0509020203020207" pitchFamily="49" charset="-128"/>
              </a:rPr>
              <a:t>の削減に成功している。</a:t>
            </a:r>
            <a:endParaRPr lang="en-US" altLang="ja-JP" sz="2000" dirty="0">
              <a:ea typeface="メイリオ" panose="020B0604030504040204" pitchFamily="50" charset="-128"/>
              <a:cs typeface="HackGen" panose="020B0509020203020207" pitchFamily="49" charset="-128"/>
            </a:endParaRPr>
          </a:p>
          <a:p>
            <a:r>
              <a:rPr lang="ja-JP" altLang="en-US" sz="2000" dirty="0">
                <a:ea typeface="メイリオ" panose="020B0604030504040204" pitchFamily="50" charset="-128"/>
                <a:cs typeface="HackGen" panose="020B0509020203020207" pitchFamily="49" charset="-128"/>
              </a:rPr>
              <a:t>通常、層数が多い場合は</a:t>
            </a:r>
            <a:r>
              <a:rPr lang="en-US" altLang="ja-JP" sz="2000" dirty="0">
                <a:ea typeface="メイリオ" panose="020B0604030504040204" pitchFamily="50" charset="-128"/>
                <a:cs typeface="HackGen" panose="020B0509020203020207" pitchFamily="49" charset="-128"/>
              </a:rPr>
              <a:t>channel</a:t>
            </a:r>
            <a:r>
              <a:rPr lang="ja-JP" altLang="en-US" sz="2000" dirty="0">
                <a:ea typeface="メイリオ" panose="020B0604030504040204" pitchFamily="50" charset="-128"/>
                <a:cs typeface="HackGen" panose="020B0509020203020207" pitchFamily="49" charset="-128"/>
              </a:rPr>
              <a:t>数が増える構造となるが、拡張により表現力を落とさずスタックが可能なため、</a:t>
            </a:r>
            <a:endParaRPr lang="en-US" altLang="ja-JP" sz="2000" dirty="0">
              <a:ea typeface="メイリオ" panose="020B0604030504040204" pitchFamily="50" charset="-128"/>
              <a:cs typeface="HackGen" panose="020B0509020203020207" pitchFamily="49" charset="-128"/>
            </a:endParaRPr>
          </a:p>
          <a:p>
            <a:pPr marL="0" indent="0">
              <a:buNone/>
            </a:pPr>
            <a:r>
              <a:rPr lang="ja-JP" altLang="en-US" sz="2000" dirty="0">
                <a:ea typeface="メイリオ" panose="020B0604030504040204" pitchFamily="50" charset="-128"/>
                <a:cs typeface="HackGen" panose="020B0509020203020207" pitchFamily="49" charset="-128"/>
              </a:rPr>
              <a:t>　</a:t>
            </a:r>
            <a:r>
              <a:rPr lang="en-US" altLang="ja-JP" sz="2000" dirty="0">
                <a:ea typeface="メイリオ" panose="020B0604030504040204" pitchFamily="50" charset="-128"/>
                <a:cs typeface="HackGen" panose="020B0509020203020207" pitchFamily="49" charset="-128"/>
              </a:rPr>
              <a:t>V2</a:t>
            </a:r>
            <a:r>
              <a:rPr lang="ja-JP" altLang="en-US" sz="2000" dirty="0">
                <a:ea typeface="メイリオ" panose="020B0604030504040204" pitchFamily="50" charset="-128"/>
                <a:cs typeface="HackGen" panose="020B0509020203020207" pitchFamily="49" charset="-128"/>
              </a:rPr>
              <a:t>の方が層数が多くても、チャネル数が減っている。</a:t>
            </a:r>
          </a:p>
        </p:txBody>
      </p:sp>
      <p:pic>
        <p:nvPicPr>
          <p:cNvPr id="12" name="図 11"/>
          <p:cNvPicPr>
            <a:picLocks noChangeAspect="1"/>
          </p:cNvPicPr>
          <p:nvPr/>
        </p:nvPicPr>
        <p:blipFill>
          <a:blip r:embed="rId2"/>
          <a:stretch>
            <a:fillRect/>
          </a:stretch>
        </p:blipFill>
        <p:spPr>
          <a:xfrm>
            <a:off x="1466791" y="2609879"/>
            <a:ext cx="3429060" cy="3937889"/>
          </a:xfrm>
          <a:prstGeom prst="rect">
            <a:avLst/>
          </a:prstGeom>
          <a:ln>
            <a:solidFill>
              <a:schemeClr val="bg1">
                <a:lumMod val="75000"/>
              </a:schemeClr>
            </a:solidFill>
          </a:ln>
        </p:spPr>
      </p:pic>
      <p:pic>
        <p:nvPicPr>
          <p:cNvPr id="2" name="図 1"/>
          <p:cNvPicPr>
            <a:picLocks noChangeAspect="1"/>
          </p:cNvPicPr>
          <p:nvPr/>
        </p:nvPicPr>
        <p:blipFill>
          <a:blip r:embed="rId3"/>
          <a:stretch>
            <a:fillRect/>
          </a:stretch>
        </p:blipFill>
        <p:spPr>
          <a:xfrm>
            <a:off x="5402055" y="2609879"/>
            <a:ext cx="3383122" cy="3943350"/>
          </a:xfrm>
          <a:prstGeom prst="rect">
            <a:avLst/>
          </a:prstGeom>
          <a:ln>
            <a:solidFill>
              <a:schemeClr val="bg1">
                <a:lumMod val="65000"/>
              </a:schemeClr>
            </a:solidFill>
          </a:ln>
        </p:spPr>
      </p:pic>
      <p:sp>
        <p:nvSpPr>
          <p:cNvPr id="3" name="テキスト ボックス 2"/>
          <p:cNvSpPr txBox="1"/>
          <p:nvPr/>
        </p:nvSpPr>
        <p:spPr>
          <a:xfrm>
            <a:off x="1466790" y="2316747"/>
            <a:ext cx="1125629" cy="369332"/>
          </a:xfrm>
          <a:prstGeom prst="rect">
            <a:avLst/>
          </a:prstGeom>
          <a:noFill/>
        </p:spPr>
        <p:txBody>
          <a:bodyPr wrap="none" rtlCol="0">
            <a:spAutoFit/>
          </a:bodyPr>
          <a:lstStyle/>
          <a:p>
            <a:r>
              <a:rPr kumimoji="1" lang="en-US" altLang="ja-JP" dirty="0">
                <a:ea typeface="メイリオ" panose="020B0604030504040204" pitchFamily="50" charset="-128"/>
              </a:rPr>
              <a:t>V1</a:t>
            </a:r>
            <a:r>
              <a:rPr kumimoji="1" lang="ja-JP" altLang="en-US" dirty="0">
                <a:ea typeface="メイリオ" panose="020B0604030504040204" pitchFamily="50" charset="-128"/>
              </a:rPr>
              <a:t>の構造</a:t>
            </a:r>
          </a:p>
        </p:txBody>
      </p:sp>
      <p:sp>
        <p:nvSpPr>
          <p:cNvPr id="13" name="テキスト ボックス 12"/>
          <p:cNvSpPr txBox="1"/>
          <p:nvPr/>
        </p:nvSpPr>
        <p:spPr>
          <a:xfrm>
            <a:off x="5402055" y="2296640"/>
            <a:ext cx="1125629" cy="369332"/>
          </a:xfrm>
          <a:prstGeom prst="rect">
            <a:avLst/>
          </a:prstGeom>
          <a:noFill/>
        </p:spPr>
        <p:txBody>
          <a:bodyPr wrap="none" rtlCol="0">
            <a:spAutoFit/>
          </a:bodyPr>
          <a:lstStyle/>
          <a:p>
            <a:r>
              <a:rPr kumimoji="1" lang="en-US" altLang="ja-JP" dirty="0">
                <a:ea typeface="メイリオ" panose="020B0604030504040204" pitchFamily="50" charset="-128"/>
              </a:rPr>
              <a:t>V2</a:t>
            </a:r>
            <a:r>
              <a:rPr kumimoji="1" lang="ja-JP" altLang="en-US" dirty="0">
                <a:ea typeface="メイリオ" panose="020B0604030504040204" pitchFamily="50" charset="-128"/>
              </a:rPr>
              <a:t>の構造</a:t>
            </a:r>
          </a:p>
        </p:txBody>
      </p:sp>
      <p:sp>
        <p:nvSpPr>
          <p:cNvPr id="14" name="テキスト ボックス 13"/>
          <p:cNvSpPr txBox="1"/>
          <p:nvPr/>
        </p:nvSpPr>
        <p:spPr>
          <a:xfrm>
            <a:off x="8915400" y="5851106"/>
            <a:ext cx="2836980" cy="892552"/>
          </a:xfrm>
          <a:prstGeom prst="rect">
            <a:avLst/>
          </a:prstGeom>
          <a:noFill/>
        </p:spPr>
        <p:txBody>
          <a:bodyPr wrap="square" rtlCol="0">
            <a:spAutoFit/>
          </a:bodyPr>
          <a:lstStyle/>
          <a:p>
            <a:r>
              <a:rPr lang="en-US" altLang="ja-JP" sz="1600" dirty="0">
                <a:ea typeface="メイリオ" panose="020B0604030504040204" pitchFamily="50" charset="-128"/>
              </a:rPr>
              <a:t>V2</a:t>
            </a:r>
            <a:r>
              <a:rPr lang="ja-JP" altLang="en-US" sz="1600" dirty="0">
                <a:ea typeface="メイリオ" panose="020B0604030504040204" pitchFamily="50" charset="-128"/>
              </a:rPr>
              <a:t>の実装は下記を参照。</a:t>
            </a:r>
            <a:endParaRPr lang="en-US" altLang="ja-JP" sz="1050" dirty="0">
              <a:ea typeface="メイリオ" panose="020B0604030504040204" pitchFamily="50" charset="-128"/>
            </a:endParaRPr>
          </a:p>
          <a:p>
            <a:r>
              <a:rPr lang="en-US" altLang="ja-JP" sz="1200" dirty="0">
                <a:ea typeface="メイリオ" panose="020B0604030504040204" pitchFamily="50" charset="-128"/>
                <a:hlinkClick r:id="rId4"/>
              </a:rPr>
              <a:t>https://github.com/pytorch/vision/blob/main/torchvision/models/mobilenetv2.py</a:t>
            </a:r>
            <a:endParaRPr lang="en-US" altLang="ja-JP" sz="1200" dirty="0">
              <a:ea typeface="メイリオ" panose="020B0604030504040204" pitchFamily="50" charset="-128"/>
            </a:endParaRPr>
          </a:p>
          <a:p>
            <a:endParaRPr lang="en-US" altLang="ja-JP" sz="1200" dirty="0">
              <a:ea typeface="メイリオ" panose="020B0604030504040204" pitchFamily="50" charset="-128"/>
            </a:endParaRPr>
          </a:p>
        </p:txBody>
      </p:sp>
      <p:sp>
        <p:nvSpPr>
          <p:cNvPr id="4" name="角丸四角形 3"/>
          <p:cNvSpPr/>
          <p:nvPr/>
        </p:nvSpPr>
        <p:spPr>
          <a:xfrm>
            <a:off x="1466790" y="5029200"/>
            <a:ext cx="3429061" cy="38100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5402055" y="3829050"/>
            <a:ext cx="3383123" cy="38100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97021" y="2286000"/>
            <a:ext cx="7618378" cy="4374204"/>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117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161925" y="117475"/>
            <a:ext cx="11887200" cy="409747"/>
          </a:xfrm>
        </p:spPr>
        <p:txBody>
          <a:bodyPr>
            <a:normAutofit fontScale="90000"/>
          </a:bodyPr>
          <a:lstStyle/>
          <a:p>
            <a:r>
              <a:rPr lang="en-US" altLang="ja-JP" sz="3200" dirty="0">
                <a:latin typeface="+mn-lt"/>
                <a:ea typeface="メイリオ" panose="020B0604030504040204" pitchFamily="50" charset="-128"/>
                <a:cs typeface="HackGen" panose="020B0509020203020207" pitchFamily="49" charset="-128"/>
              </a:rPr>
              <a:t>EffcientNet@2019.05</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11" name="コンテンツ プレースホルダー 2"/>
          <p:cNvSpPr txBox="1">
            <a:spLocks/>
          </p:cNvSpPr>
          <p:nvPr/>
        </p:nvSpPr>
        <p:spPr>
          <a:xfrm>
            <a:off x="160455" y="568771"/>
            <a:ext cx="11887200" cy="6117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a:ea typeface="メイリオ" panose="020B0604030504040204" pitchFamily="50" charset="-128"/>
              </a:rPr>
              <a:t>EfficientNet</a:t>
            </a:r>
            <a:r>
              <a:rPr lang="en-US" altLang="ja-JP" sz="2000" dirty="0">
                <a:ea typeface="メイリオ" panose="020B0604030504040204" pitchFamily="50" charset="-128"/>
              </a:rPr>
              <a:t>: Rethinking Model Scaling for Convolutional Neural Networks</a:t>
            </a:r>
            <a:endParaRPr lang="en-US" altLang="ja-JP" sz="2000" dirty="0">
              <a:ea typeface="メイリオ" panose="020B0604030504040204" pitchFamily="50" charset="-128"/>
              <a:cs typeface="HackGen" panose="020B0509020203020207" pitchFamily="49" charset="-128"/>
            </a:endParaRPr>
          </a:p>
          <a:p>
            <a:pPr lvl="1"/>
            <a:r>
              <a:rPr lang="en-US" altLang="ja-JP" sz="1600" dirty="0">
                <a:ea typeface="メイリオ" panose="020B0604030504040204" pitchFamily="50" charset="-128"/>
                <a:cs typeface="HackGen" panose="020B0509020203020207" pitchFamily="49" charset="-128"/>
                <a:hlinkClick r:id="rId2"/>
              </a:rPr>
              <a:t>https://arxiv.org/pdf/1905.11946.pdf</a:t>
            </a:r>
            <a:endParaRPr lang="en-US" altLang="ja-JP" sz="1600" dirty="0">
              <a:ea typeface="メイリオ" panose="020B0604030504040204" pitchFamily="50" charset="-128"/>
              <a:cs typeface="HackGen" panose="020B0509020203020207" pitchFamily="49" charset="-128"/>
            </a:endParaRPr>
          </a:p>
          <a:p>
            <a:r>
              <a:rPr lang="ja-JP" altLang="en-US" sz="2000" dirty="0">
                <a:ea typeface="メイリオ" panose="020B0604030504040204" pitchFamily="50" charset="-128"/>
                <a:cs typeface="HackGen" panose="020B0509020203020207" pitchFamily="49" charset="-128"/>
              </a:rPr>
              <a:t>層数の増大、チャネル数の増大、入力画像の</a:t>
            </a:r>
            <a:r>
              <a:rPr lang="ja-JP" altLang="en-US" sz="2000" dirty="0">
                <a:ea typeface="メイリオ" panose="020B0604030504040204" pitchFamily="50" charset="-128"/>
              </a:rPr>
              <a:t>高解像</a:t>
            </a:r>
            <a:r>
              <a:rPr lang="ja-JP" altLang="en-US" sz="2000" dirty="0">
                <a:ea typeface="メイリオ" panose="020B0604030504040204" pitchFamily="50" charset="-128"/>
                <a:cs typeface="HackGen" panose="020B0509020203020207" pitchFamily="49" charset="-128"/>
              </a:rPr>
              <a:t>化をそれぞれ独立して上昇させるよりも、</a:t>
            </a:r>
            <a:endParaRPr lang="en-US" altLang="ja-JP" sz="2000" dirty="0">
              <a:ea typeface="メイリオ" panose="020B0604030504040204" pitchFamily="50" charset="-128"/>
              <a:cs typeface="HackGen" panose="020B0509020203020207" pitchFamily="49" charset="-128"/>
            </a:endParaRPr>
          </a:p>
          <a:p>
            <a:pPr marL="0" indent="0">
              <a:buNone/>
            </a:pPr>
            <a:r>
              <a:rPr lang="ja-JP" altLang="en-US" sz="2000" dirty="0">
                <a:ea typeface="メイリオ" panose="020B0604030504040204" pitchFamily="50" charset="-128"/>
                <a:cs typeface="HackGen" panose="020B0509020203020207" pitchFamily="49" charset="-128"/>
              </a:rPr>
              <a:t>　同時に上昇させる方がモデルを効率的に大規模にすることができるとした論文。</a:t>
            </a:r>
            <a:endParaRPr lang="en-US" altLang="ja-JP" sz="2000" dirty="0">
              <a:ea typeface="メイリオ" panose="020B0604030504040204" pitchFamily="50" charset="-128"/>
              <a:cs typeface="HackGen" panose="020B0509020203020207" pitchFamily="49" charset="-128"/>
            </a:endParaRPr>
          </a:p>
          <a:p>
            <a:r>
              <a:rPr lang="ja-JP" altLang="en-US" sz="2000" dirty="0">
                <a:ea typeface="メイリオ" panose="020B0604030504040204" pitchFamily="50" charset="-128"/>
                <a:cs typeface="HackGen" panose="020B0509020203020207" pitchFamily="49" charset="-128"/>
              </a:rPr>
              <a:t>基準となる</a:t>
            </a:r>
            <a:r>
              <a:rPr lang="en-US" altLang="ja-JP" sz="2000" dirty="0">
                <a:ea typeface="メイリオ" panose="020B0604030504040204" pitchFamily="50" charset="-128"/>
                <a:cs typeface="HackGen" panose="020B0509020203020207" pitchFamily="49" charset="-128"/>
              </a:rPr>
              <a:t>B0</a:t>
            </a:r>
            <a:r>
              <a:rPr lang="ja-JP" altLang="en-US" sz="2000" dirty="0">
                <a:ea typeface="メイリオ" panose="020B0604030504040204" pitchFamily="50" charset="-128"/>
                <a:cs typeface="HackGen" panose="020B0509020203020207" pitchFamily="49" charset="-128"/>
              </a:rPr>
              <a:t>は、</a:t>
            </a:r>
            <a:r>
              <a:rPr lang="en-US" altLang="ja-JP" sz="2000" dirty="0">
                <a:ea typeface="メイリオ" panose="020B0604030504040204" pitchFamily="50" charset="-128"/>
                <a:cs typeface="HackGen" panose="020B0509020203020207" pitchFamily="49" charset="-128"/>
              </a:rPr>
              <a:t>Neural Architecture Search</a:t>
            </a:r>
            <a:r>
              <a:rPr lang="ja-JP" altLang="en-US" sz="2000" dirty="0">
                <a:ea typeface="メイリオ" panose="020B0604030504040204" pitchFamily="50" charset="-128"/>
                <a:cs typeface="HackGen" panose="020B0509020203020207" pitchFamily="49" charset="-128"/>
              </a:rPr>
              <a:t>で探索された以下のような構造。</a:t>
            </a:r>
            <a:endParaRPr lang="en-US" altLang="ja-JP" sz="20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activation</a:t>
            </a:r>
            <a:r>
              <a:rPr lang="ja-JP" altLang="en-US" sz="2000" dirty="0">
                <a:ea typeface="メイリオ" panose="020B0604030504040204" pitchFamily="50" charset="-128"/>
                <a:cs typeface="HackGen" panose="020B0509020203020207" pitchFamily="49" charset="-128"/>
              </a:rPr>
              <a:t>は、</a:t>
            </a:r>
            <a:r>
              <a:rPr lang="en-US" altLang="ja-JP" sz="2000" dirty="0" err="1">
                <a:ea typeface="メイリオ" panose="020B0604030504040204" pitchFamily="50" charset="-128"/>
                <a:cs typeface="HackGen" panose="020B0509020203020207" pitchFamily="49" charset="-128"/>
              </a:rPr>
              <a:t>ReLU</a:t>
            </a:r>
            <a:r>
              <a:rPr lang="ja-JP" altLang="en-US" sz="2000" dirty="0">
                <a:ea typeface="メイリオ" panose="020B0604030504040204" pitchFamily="50" charset="-128"/>
                <a:cs typeface="HackGen" panose="020B0509020203020207" pitchFamily="49" charset="-128"/>
              </a:rPr>
              <a:t>ではなく</a:t>
            </a:r>
            <a:r>
              <a:rPr lang="en-US" altLang="ja-JP" sz="2000" dirty="0">
                <a:ea typeface="メイリオ" panose="020B0604030504040204" pitchFamily="50" charset="-128"/>
                <a:cs typeface="HackGen" panose="020B0509020203020207" pitchFamily="49" charset="-128"/>
              </a:rPr>
              <a:t>Swish</a:t>
            </a:r>
            <a:r>
              <a:rPr lang="ja-JP" altLang="en-US" sz="2000" dirty="0">
                <a:ea typeface="メイリオ" panose="020B0604030504040204" pitchFamily="50" charset="-128"/>
                <a:cs typeface="HackGen" panose="020B0509020203020207" pitchFamily="49" charset="-128"/>
              </a:rPr>
              <a:t>が用いられている。</a:t>
            </a:r>
            <a:endParaRPr lang="en-US" altLang="ja-JP" sz="2000" dirty="0">
              <a:ea typeface="メイリオ" panose="020B0604030504040204" pitchFamily="50" charset="-128"/>
              <a:cs typeface="HackGen" panose="020B0509020203020207" pitchFamily="49" charset="-128"/>
            </a:endParaRPr>
          </a:p>
          <a:p>
            <a:pPr lvl="1"/>
            <a:r>
              <a:rPr lang="en-US" altLang="ja-JP" sz="1600" dirty="0">
                <a:ea typeface="メイリオ" panose="020B0604030504040204" pitchFamily="50" charset="-128"/>
                <a:cs typeface="HackGen" panose="020B0509020203020207" pitchFamily="49" charset="-128"/>
                <a:hlinkClick r:id="rId3"/>
              </a:rPr>
              <a:t>https://arxiv.org/pdf/1710.05941.pdf</a:t>
            </a:r>
            <a:endParaRPr lang="en-US" altLang="ja-JP" sz="1600" dirty="0">
              <a:ea typeface="メイリオ" panose="020B0604030504040204" pitchFamily="50" charset="-128"/>
              <a:cs typeface="HackGen" panose="020B0509020203020207" pitchFamily="49" charset="-128"/>
            </a:endParaRPr>
          </a:p>
          <a:p>
            <a:pPr lvl="1"/>
            <a:r>
              <a:rPr lang="en-US" altLang="ja-JP" sz="1600" dirty="0">
                <a:ea typeface="メイリオ" panose="020B0604030504040204" pitchFamily="50" charset="-128"/>
                <a:cs typeface="HackGen" panose="020B0509020203020207" pitchFamily="49" charset="-128"/>
              </a:rPr>
              <a:t>Swish</a:t>
            </a:r>
            <a:r>
              <a:rPr lang="ja-JP" altLang="en-US" sz="1600" dirty="0">
                <a:ea typeface="メイリオ" panose="020B0604030504040204" pitchFamily="50" charset="-128"/>
                <a:cs typeface="HackGen" panose="020B0509020203020207" pitchFamily="49" charset="-128"/>
              </a:rPr>
              <a:t>はあらゆるケースで精度が良い傾向はあるが、関数が複雑であるため計算速度が低下する欠点がある。</a:t>
            </a:r>
            <a:endParaRPr lang="en-US" altLang="ja-JP" sz="1600" dirty="0">
              <a:ea typeface="メイリオ" panose="020B0604030504040204" pitchFamily="50" charset="-128"/>
              <a:cs typeface="HackGen" panose="020B0509020203020207" pitchFamily="49" charset="-128"/>
            </a:endParaRPr>
          </a:p>
          <a:p>
            <a:endParaRPr lang="en-US" altLang="ja-JP" sz="2000" dirty="0">
              <a:ea typeface="メイリオ" panose="020B0604030504040204" pitchFamily="50" charset="-128"/>
              <a:cs typeface="HackGen" panose="020B0509020203020207" pitchFamily="49" charset="-128"/>
            </a:endParaRPr>
          </a:p>
          <a:p>
            <a:endParaRPr lang="en-US" altLang="ja-JP" sz="1600" dirty="0">
              <a:ea typeface="メイリオ" panose="020B0604030504040204" pitchFamily="50" charset="-128"/>
              <a:cs typeface="HackGen" panose="020B0509020203020207" pitchFamily="49" charset="-128"/>
            </a:endParaRPr>
          </a:p>
          <a:p>
            <a:pPr marL="0" indent="0">
              <a:buNone/>
            </a:pPr>
            <a:endParaRPr lang="en-US" altLang="ja-JP" sz="1600" dirty="0">
              <a:ea typeface="メイリオ" panose="020B0604030504040204" pitchFamily="50" charset="-128"/>
              <a:cs typeface="HackGen" panose="020B0509020203020207" pitchFamily="49" charset="-128"/>
            </a:endParaRPr>
          </a:p>
        </p:txBody>
      </p:sp>
      <p:pic>
        <p:nvPicPr>
          <p:cNvPr id="6" name="図 5"/>
          <p:cNvPicPr>
            <a:picLocks noChangeAspect="1"/>
          </p:cNvPicPr>
          <p:nvPr/>
        </p:nvPicPr>
        <p:blipFill>
          <a:blip r:embed="rId4"/>
          <a:stretch>
            <a:fillRect/>
          </a:stretch>
        </p:blipFill>
        <p:spPr>
          <a:xfrm>
            <a:off x="1145942" y="3874644"/>
            <a:ext cx="4224337" cy="2717841"/>
          </a:xfrm>
          <a:prstGeom prst="rect">
            <a:avLst/>
          </a:prstGeom>
          <a:ln>
            <a:solidFill>
              <a:schemeClr val="bg1">
                <a:lumMod val="75000"/>
              </a:schemeClr>
            </a:solidFill>
          </a:ln>
        </p:spPr>
      </p:pic>
      <p:pic>
        <p:nvPicPr>
          <p:cNvPr id="8" name="図 7"/>
          <p:cNvPicPr>
            <a:picLocks noChangeAspect="1"/>
          </p:cNvPicPr>
          <p:nvPr/>
        </p:nvPicPr>
        <p:blipFill>
          <a:blip r:embed="rId5"/>
          <a:stretch>
            <a:fillRect/>
          </a:stretch>
        </p:blipFill>
        <p:spPr>
          <a:xfrm>
            <a:off x="5692659" y="4582226"/>
            <a:ext cx="6032616" cy="1244227"/>
          </a:xfrm>
          <a:prstGeom prst="rect">
            <a:avLst/>
          </a:prstGeom>
          <a:ln>
            <a:solidFill>
              <a:schemeClr val="bg1">
                <a:lumMod val="75000"/>
              </a:schemeClr>
            </a:solidFill>
          </a:ln>
        </p:spPr>
      </p:pic>
      <p:sp>
        <p:nvSpPr>
          <p:cNvPr id="16" name="四角形吹き出し 15"/>
          <p:cNvSpPr/>
          <p:nvPr/>
        </p:nvSpPr>
        <p:spPr>
          <a:xfrm>
            <a:off x="7681136" y="3722128"/>
            <a:ext cx="2752772" cy="707419"/>
          </a:xfrm>
          <a:prstGeom prst="wedgeRectCallout">
            <a:avLst>
              <a:gd name="adj1" fmla="val -35366"/>
              <a:gd name="adj2" fmla="val 90660"/>
            </a:avLst>
          </a:prstGeom>
          <a:solidFill>
            <a:schemeClr val="accent4">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1200" dirty="0" err="1">
                <a:ea typeface="メイリオ" panose="020B0604030504040204" pitchFamily="50" charset="-128"/>
              </a:rPr>
              <a:t>MBConv</a:t>
            </a:r>
            <a:r>
              <a:rPr kumimoji="1" lang="ja-JP" altLang="en-US" sz="1200" dirty="0">
                <a:ea typeface="メイリオ" panose="020B0604030504040204" pitchFamily="50" charset="-128"/>
              </a:rPr>
              <a:t>は</a:t>
            </a:r>
            <a:r>
              <a:rPr kumimoji="1" lang="en-US" altLang="ja-JP" sz="1200" dirty="0">
                <a:ea typeface="メイリオ" panose="020B0604030504040204" pitchFamily="50" charset="-128"/>
              </a:rPr>
              <a:t>MobileNetV2</a:t>
            </a:r>
            <a:r>
              <a:rPr kumimoji="1" lang="ja-JP" altLang="en-US" sz="1200" dirty="0">
                <a:ea typeface="メイリオ" panose="020B0604030504040204" pitchFamily="50" charset="-128"/>
              </a:rPr>
              <a:t>の</a:t>
            </a:r>
            <a:endParaRPr kumimoji="1" lang="en-US" altLang="ja-JP" sz="1200" dirty="0">
              <a:ea typeface="メイリオ" panose="020B0604030504040204" pitchFamily="50" charset="-128"/>
            </a:endParaRPr>
          </a:p>
          <a:p>
            <a:r>
              <a:rPr lang="en-US" altLang="ja-JP" sz="1200" dirty="0">
                <a:ea typeface="メイリオ" panose="020B0604030504040204" pitchFamily="50" charset="-128"/>
              </a:rPr>
              <a:t>Inverted Residual Block</a:t>
            </a:r>
            <a:r>
              <a:rPr lang="ja-JP" altLang="en-US" sz="1200" dirty="0">
                <a:ea typeface="メイリオ" panose="020B0604030504040204" pitchFamily="50" charset="-128"/>
              </a:rPr>
              <a:t>である。</a:t>
            </a:r>
            <a:endParaRPr lang="en-US" altLang="ja-JP" sz="1200" dirty="0">
              <a:ea typeface="メイリオ" panose="020B0604030504040204" pitchFamily="50" charset="-128"/>
            </a:endParaRPr>
          </a:p>
        </p:txBody>
      </p:sp>
      <p:sp>
        <p:nvSpPr>
          <p:cNvPr id="7" name="正方形/長方形 6"/>
          <p:cNvSpPr/>
          <p:nvPr/>
        </p:nvSpPr>
        <p:spPr>
          <a:xfrm>
            <a:off x="985736" y="3631660"/>
            <a:ext cx="10882009" cy="3028544"/>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02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161925" y="117475"/>
            <a:ext cx="11887200" cy="409747"/>
          </a:xfrm>
        </p:spPr>
        <p:txBody>
          <a:bodyPr>
            <a:normAutofit fontScale="90000"/>
          </a:bodyPr>
          <a:lstStyle/>
          <a:p>
            <a:r>
              <a:rPr lang="ja-JP" altLang="en-US" sz="3200" dirty="0">
                <a:latin typeface="+mn-lt"/>
                <a:ea typeface="メイリオ" panose="020B0604030504040204" pitchFamily="50" charset="-128"/>
                <a:cs typeface="HackGen" panose="020B0509020203020207" pitchFamily="49" charset="-128"/>
              </a:rPr>
              <a:t>参考ページ</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7" name="コンテンツ プレースホルダー 2"/>
          <p:cNvSpPr txBox="1">
            <a:spLocks/>
          </p:cNvSpPr>
          <p:nvPr/>
        </p:nvSpPr>
        <p:spPr>
          <a:xfrm>
            <a:off x="160455" y="568771"/>
            <a:ext cx="11887200" cy="6117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ea typeface="メイリオ" panose="020B0604030504040204" pitchFamily="50" charset="-128"/>
                <a:cs typeface="HackGen" panose="020B0509020203020207" pitchFamily="49" charset="-128"/>
              </a:rPr>
              <a:t>[2019.10.30] </a:t>
            </a:r>
            <a:r>
              <a:rPr lang="en-US" altLang="ja-JP" sz="2000" dirty="0"/>
              <a:t>2019</a:t>
            </a:r>
            <a:r>
              <a:rPr lang="ja-JP" altLang="en-US" sz="2000" dirty="0"/>
              <a:t>年最強の画像認識モデル</a:t>
            </a:r>
            <a:r>
              <a:rPr lang="en-US" altLang="ja-JP" sz="2000" dirty="0" err="1"/>
              <a:t>EfficientNet</a:t>
            </a:r>
            <a:r>
              <a:rPr lang="ja-JP" altLang="en-US" sz="2000" dirty="0"/>
              <a:t>解説</a:t>
            </a:r>
          </a:p>
          <a:p>
            <a:pPr lvl="1"/>
            <a:r>
              <a:rPr lang="en-US" altLang="ja-JP" sz="1600" dirty="0">
                <a:ea typeface="メイリオ" panose="020B0604030504040204" pitchFamily="50" charset="-128"/>
                <a:cs typeface="HackGen" panose="020B0509020203020207" pitchFamily="49" charset="-128"/>
                <a:hlinkClick r:id="rId2"/>
              </a:rPr>
              <a:t>https://qiita.com/omiita/items/83643f78baabfa210ab1</a:t>
            </a:r>
            <a:endParaRPr lang="en-US" altLang="ja-JP" sz="16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[2020.09.09] </a:t>
            </a:r>
            <a:r>
              <a:rPr lang="en-US" altLang="ja-JP" sz="2000" dirty="0" err="1"/>
              <a:t>MobileNet</a:t>
            </a:r>
            <a:r>
              <a:rPr lang="en-US" altLang="ja-JP" sz="2000" dirty="0"/>
              <a:t>(v1,v2,v3)</a:t>
            </a:r>
            <a:r>
              <a:rPr lang="ja-JP" altLang="en-US" sz="2000" dirty="0" err="1"/>
              <a:t>を簡</a:t>
            </a:r>
            <a:r>
              <a:rPr lang="ja-JP" altLang="en-US" sz="2000" dirty="0"/>
              <a:t>単に解説してみた</a:t>
            </a:r>
            <a:endParaRPr lang="en-US" altLang="ja-JP" sz="2000" dirty="0">
              <a:ea typeface="メイリオ" panose="020B0604030504040204" pitchFamily="50" charset="-128"/>
              <a:cs typeface="HackGen" panose="020B0509020203020207" pitchFamily="49" charset="-128"/>
            </a:endParaRPr>
          </a:p>
          <a:p>
            <a:pPr lvl="1"/>
            <a:r>
              <a:rPr lang="en-US" altLang="ja-JP" sz="1600" dirty="0">
                <a:ea typeface="メイリオ" panose="020B0604030504040204" pitchFamily="50" charset="-128"/>
                <a:cs typeface="HackGen" panose="020B0509020203020207" pitchFamily="49" charset="-128"/>
                <a:hlinkClick r:id="rId3"/>
              </a:rPr>
              <a:t>https://qiita.com/omiita/items/77dadd5a7b16a104df83</a:t>
            </a:r>
            <a:endParaRPr lang="en-US" altLang="ja-JP" sz="16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[2021.04.17] </a:t>
            </a:r>
            <a:r>
              <a:rPr lang="en-US" altLang="ja-JP" sz="2000" dirty="0" err="1"/>
              <a:t>EfficientNet</a:t>
            </a:r>
            <a:r>
              <a:rPr lang="en-US" altLang="ja-JP" sz="2000" dirty="0"/>
              <a:t> B0〜B7</a:t>
            </a:r>
            <a:r>
              <a:rPr lang="ja-JP" altLang="en-US" sz="2000" dirty="0"/>
              <a:t>で画像分類器を転移学習してみる</a:t>
            </a:r>
            <a:endParaRPr lang="en-US" altLang="ja-JP" sz="2000" dirty="0">
              <a:ea typeface="メイリオ" panose="020B0604030504040204" pitchFamily="50" charset="-128"/>
              <a:cs typeface="HackGen" panose="020B0509020203020207" pitchFamily="49" charset="-128"/>
            </a:endParaRPr>
          </a:p>
          <a:p>
            <a:pPr lvl="1"/>
            <a:r>
              <a:rPr lang="en-US" altLang="ja-JP" sz="1600" dirty="0">
                <a:ea typeface="メイリオ" panose="020B0604030504040204" pitchFamily="50" charset="-128"/>
                <a:cs typeface="HackGen" panose="020B0509020203020207" pitchFamily="49" charset="-128"/>
                <a:hlinkClick r:id="rId4"/>
              </a:rPr>
              <a:t>https://zenn.dev/kleamp1e/articles/202104-efficientnet</a:t>
            </a:r>
            <a:endParaRPr lang="en-US" altLang="ja-JP" sz="16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[2021.07.30] </a:t>
            </a:r>
            <a:r>
              <a:rPr lang="en-US" altLang="ja-JP" sz="2000" dirty="0" err="1"/>
              <a:t>EfficientNet</a:t>
            </a:r>
            <a:r>
              <a:rPr lang="en-US" altLang="ja-JP" sz="2000" dirty="0"/>
              <a:t>: </a:t>
            </a:r>
            <a:r>
              <a:rPr lang="ja-JP" altLang="en-US" sz="2000" dirty="0"/>
              <a:t>複合スケールによる効率的な画像分類器</a:t>
            </a:r>
            <a:endParaRPr lang="en-US" altLang="ja-JP" sz="2000" dirty="0">
              <a:ea typeface="メイリオ" panose="020B0604030504040204" pitchFamily="50" charset="-128"/>
              <a:cs typeface="HackGen" panose="020B0509020203020207" pitchFamily="49" charset="-128"/>
            </a:endParaRPr>
          </a:p>
          <a:p>
            <a:pPr lvl="1"/>
            <a:r>
              <a:rPr lang="en-US" altLang="ja-JP" sz="1600" dirty="0">
                <a:ea typeface="メイリオ" panose="020B0604030504040204" pitchFamily="50" charset="-128"/>
                <a:cs typeface="HackGen" panose="020B0509020203020207" pitchFamily="49" charset="-128"/>
                <a:hlinkClick r:id="rId5"/>
              </a:rPr>
              <a:t>https://kikaben.com/efficientnet/</a:t>
            </a:r>
            <a:endParaRPr lang="en-US" altLang="ja-JP" sz="16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Neural Network Console</a:t>
            </a:r>
          </a:p>
          <a:p>
            <a:pPr lvl="1"/>
            <a:r>
              <a:rPr lang="en-US" altLang="ja-JP" sz="1600" dirty="0">
                <a:ea typeface="メイリオ" panose="020B0604030504040204" pitchFamily="50" charset="-128"/>
                <a:cs typeface="HackGen" panose="020B0509020203020207" pitchFamily="49" charset="-128"/>
                <a:hlinkClick r:id="rId6"/>
              </a:rPr>
              <a:t>https://www.youtube.com/channel/UCRTV5p4JsXV3YTdYpTJECRA</a:t>
            </a:r>
            <a:endParaRPr lang="en-US" altLang="ja-JP" sz="1600" dirty="0">
              <a:ea typeface="メイリオ" panose="020B0604030504040204" pitchFamily="50" charset="-128"/>
              <a:cs typeface="HackGen" panose="020B0509020203020207" pitchFamily="49" charset="-128"/>
            </a:endParaRPr>
          </a:p>
          <a:p>
            <a:r>
              <a:rPr lang="en-US" altLang="ja-JP" sz="2000" dirty="0"/>
              <a:t>6</a:t>
            </a:r>
            <a:r>
              <a:rPr lang="ja-JP" altLang="en-US" sz="2000" dirty="0" err="1"/>
              <a:t>つの</a:t>
            </a:r>
            <a:r>
              <a:rPr lang="ja-JP" altLang="en-US" sz="2000" dirty="0"/>
              <a:t>モデルでの</a:t>
            </a:r>
            <a:r>
              <a:rPr lang="en-US" altLang="ja-JP" sz="2000" dirty="0"/>
              <a:t>Swish</a:t>
            </a:r>
            <a:r>
              <a:rPr lang="ja-JP" altLang="en-US" sz="2000" dirty="0"/>
              <a:t>関数の実験</a:t>
            </a:r>
            <a:endParaRPr lang="en-US" altLang="ja-JP" sz="2000" dirty="0">
              <a:ea typeface="メイリオ" panose="020B0604030504040204" pitchFamily="50" charset="-128"/>
              <a:cs typeface="HackGen" panose="020B0509020203020207" pitchFamily="49" charset="-128"/>
            </a:endParaRPr>
          </a:p>
          <a:p>
            <a:pPr lvl="1"/>
            <a:r>
              <a:rPr lang="en-US" altLang="ja-JP" sz="1600" dirty="0">
                <a:ea typeface="メイリオ" panose="020B0604030504040204" pitchFamily="50" charset="-128"/>
                <a:cs typeface="HackGen" panose="020B0509020203020207" pitchFamily="49" charset="-128"/>
                <a:hlinkClick r:id="rId7"/>
              </a:rPr>
              <a:t>https://ichi.pro/6-tsu-no-moderu-de-no-swish-kansu-no-jikken-265570078399001</a:t>
            </a:r>
            <a:endParaRPr lang="en-US" altLang="ja-JP" sz="1600" dirty="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[2019.10.14] 【</a:t>
            </a:r>
            <a:r>
              <a:rPr lang="ja-JP" altLang="en-US" sz="2000" dirty="0">
                <a:ea typeface="メイリオ" panose="020B0604030504040204" pitchFamily="50" charset="-128"/>
                <a:cs typeface="HackGen" panose="020B0509020203020207" pitchFamily="49" charset="-128"/>
              </a:rPr>
              <a:t>深層学習</a:t>
            </a:r>
            <a:r>
              <a:rPr lang="en-US" altLang="ja-JP" sz="2000" dirty="0">
                <a:ea typeface="メイリオ" panose="020B0604030504040204" pitchFamily="50" charset="-128"/>
                <a:cs typeface="HackGen" panose="020B0509020203020207" pitchFamily="49" charset="-128"/>
              </a:rPr>
              <a:t>】CNN</a:t>
            </a:r>
            <a:r>
              <a:rPr lang="ja-JP" altLang="en-US" sz="2000" dirty="0">
                <a:ea typeface="メイリオ" panose="020B0604030504040204" pitchFamily="50" charset="-128"/>
                <a:cs typeface="HackGen" panose="020B0509020203020207" pitchFamily="49" charset="-128"/>
              </a:rPr>
              <a:t>を用いた画像分類手法まとめ（</a:t>
            </a:r>
            <a:r>
              <a:rPr lang="en-US" altLang="ja-JP" sz="2000" dirty="0">
                <a:ea typeface="メイリオ" panose="020B0604030504040204" pitchFamily="50" charset="-128"/>
                <a:cs typeface="HackGen" panose="020B0509020203020207" pitchFamily="49" charset="-128"/>
              </a:rPr>
              <a:t>VGG, </a:t>
            </a:r>
            <a:r>
              <a:rPr lang="en-US" altLang="ja-JP" sz="2000" dirty="0" err="1">
                <a:ea typeface="メイリオ" panose="020B0604030504040204" pitchFamily="50" charset="-128"/>
                <a:cs typeface="HackGen" panose="020B0509020203020207" pitchFamily="49" charset="-128"/>
              </a:rPr>
              <a:t>ResNet</a:t>
            </a:r>
            <a:r>
              <a:rPr lang="en-US" altLang="ja-JP" sz="2000" dirty="0">
                <a:ea typeface="メイリオ" panose="020B0604030504040204" pitchFamily="50" charset="-128"/>
                <a:cs typeface="HackGen" panose="020B0509020203020207" pitchFamily="49" charset="-128"/>
              </a:rPr>
              <a:t>, Inception</a:t>
            </a:r>
            <a:r>
              <a:rPr lang="ja-JP" altLang="en-US" sz="2000" dirty="0">
                <a:ea typeface="メイリオ" panose="020B0604030504040204" pitchFamily="50" charset="-128"/>
                <a:cs typeface="HackGen" panose="020B0509020203020207" pitchFamily="49" charset="-128"/>
              </a:rPr>
              <a:t>など）</a:t>
            </a:r>
            <a:endParaRPr lang="en-US" altLang="ja-JP" sz="2000" dirty="0">
              <a:ea typeface="メイリオ" panose="020B0604030504040204" pitchFamily="50" charset="-128"/>
              <a:cs typeface="HackGen" panose="020B0509020203020207" pitchFamily="49" charset="-128"/>
            </a:endParaRPr>
          </a:p>
          <a:p>
            <a:pPr lvl="1"/>
            <a:r>
              <a:rPr lang="en-US" altLang="ja-JP" sz="1600" dirty="0">
                <a:ea typeface="メイリオ" panose="020B0604030504040204" pitchFamily="50" charset="-128"/>
                <a:cs typeface="HackGen" panose="020B0509020203020207" pitchFamily="49" charset="-128"/>
                <a:hlinkClick r:id="rId8"/>
              </a:rPr>
              <a:t>https://ys0510.hatenablog.com/entry/cnn_backbone</a:t>
            </a:r>
            <a:endParaRPr lang="en-US" altLang="ja-JP" sz="1600" dirty="0">
              <a:ea typeface="メイリオ" panose="020B0604030504040204" pitchFamily="50" charset="-128"/>
              <a:cs typeface="HackGen" panose="020B0509020203020207" pitchFamily="49" charset="-128"/>
            </a:endParaRPr>
          </a:p>
          <a:p>
            <a:pPr lvl="1"/>
            <a:endParaRPr lang="en-US" altLang="ja-JP" sz="1600" dirty="0">
              <a:ea typeface="メイリオ" panose="020B0604030504040204" pitchFamily="50" charset="-128"/>
              <a:cs typeface="HackGen" panose="020B0509020203020207" pitchFamily="49" charset="-128"/>
            </a:endParaRPr>
          </a:p>
          <a:p>
            <a:pPr lvl="1"/>
            <a:endParaRPr lang="en-US" altLang="ja-JP" sz="1600" dirty="0">
              <a:ea typeface="メイリオ" panose="020B0604030504040204" pitchFamily="50" charset="-128"/>
              <a:cs typeface="HackGen" panose="020B0509020203020207" pitchFamily="49" charset="-128"/>
            </a:endParaRPr>
          </a:p>
        </p:txBody>
      </p:sp>
    </p:spTree>
    <p:extLst>
      <p:ext uri="{BB962C8B-B14F-4D97-AF65-F5344CB8AC3E}">
        <p14:creationId xmlns:p14="http://schemas.microsoft.com/office/powerpoint/2010/main" val="13770908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6424</TotalTime>
  <Words>1307</Words>
  <Application>Microsoft Office PowerPoint</Application>
  <PresentationFormat>ワイド画面</PresentationFormat>
  <Paragraphs>194</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Arial</vt:lpstr>
      <vt:lpstr>Calibri</vt:lpstr>
      <vt:lpstr>Calibri Light</vt:lpstr>
      <vt:lpstr>Office テーマ</vt:lpstr>
      <vt:lpstr>CVモデルの歴史</vt:lpstr>
      <vt:lpstr>解説予定のモデル</vt:lpstr>
      <vt:lpstr>MobileNets(v1)@2017.04</vt:lpstr>
      <vt:lpstr>MobileNets(v1)@2017.04</vt:lpstr>
      <vt:lpstr>MobileNets(v1)@2017.04</vt:lpstr>
      <vt:lpstr>MobileNetV2@2018.01</vt:lpstr>
      <vt:lpstr>MobileNetV2@2018.01</vt:lpstr>
      <vt:lpstr>EffcientNet@2019.05</vt:lpstr>
      <vt:lpstr>参考ページ</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CVモデルの歴史</dc:title>
  <dc:creator>Microsoft アカウント</dc:creator>
  <cp:lastModifiedBy>中村 祥吾</cp:lastModifiedBy>
  <cp:revision>45</cp:revision>
  <dcterms:created xsi:type="dcterms:W3CDTF">2022-02-09T12:57:07Z</dcterms:created>
  <dcterms:modified xsi:type="dcterms:W3CDTF">2022-02-24T02:14:16Z</dcterms:modified>
</cp:coreProperties>
</file>