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59" r:id="rId6"/>
    <p:sldId id="272" r:id="rId7"/>
    <p:sldId id="264" r:id="rId8"/>
    <p:sldId id="263" r:id="rId9"/>
    <p:sldId id="271" r:id="rId10"/>
    <p:sldId id="270" r:id="rId11"/>
    <p:sldId id="269" r:id="rId12"/>
    <p:sldId id="267" r:id="rId13"/>
    <p:sldId id="268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E0DBF-187E-B76E-9BF3-527B92DD3F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60E5-D22B-2462-7DDD-89CE3D4C5D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1D5C-FAC9-4293-8EEA-D5C058A032D7}" type="datetimeFigureOut">
              <a:rPr lang="en-US" smtClean="0"/>
              <a:t>2023-06-13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0BAEE-E656-36B6-EF64-46AF2E2CE0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994E-CFF7-586E-7028-2306F6F312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27BF-8EA9-4728-A438-F5FFAAC8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E6162-CE96-49BD-BAF2-77FD155E89D8}" type="datetimeFigureOut">
              <a:rPr lang="en-US" smtClean="0"/>
              <a:t>2023-06-13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72DE7-933E-44CE-ACDE-E06EDC69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37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2E71-7C16-3022-CC97-3A76D304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AE112-A121-3E7E-BD10-55847227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8FF1-62D3-90DE-57FF-C81327BA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BD8-F71F-45C7-BF62-2696D52AE2FF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3F28-0D29-BD7A-91F5-19A9B28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FC1B-7731-AF50-7365-93CB4AAA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30E3-B48D-7DC8-5044-8CACA98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597E0-D645-AC29-112F-B903290E4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1155-1F23-38EF-311E-A082B6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2C26-F834-45AA-B535-CA495BA6B504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A4CD-7578-C3D5-0464-BBAC2F14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B85D-AF78-90DF-D88A-B2BB50F7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073B7-ED66-4372-335D-E107EED7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301E-6CC4-A03A-F2E6-86802392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0BE6-39A2-6515-70FE-403C80D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EEA3-427C-4B91-817C-1562FC214491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97D0-184A-1E37-7F5A-FC990885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3E5-1140-8982-6C3B-44F7AC2C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4D08-CCBA-4EF5-C52D-DD0642EA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0DB0-2B83-A4B4-ECF9-5958BB3F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A8A0-E13B-23AA-ACA7-68765E98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5AC4-0852-4B69-AB69-62494E92AF7B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4959-B71A-C5A7-F74C-BDA5FDB0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DEAF-8745-0703-93A6-39072DC4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4D69-5DA3-661D-B44B-66CF44D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6DF8D-E0E6-04A8-D26F-9EDD061F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41AD-B438-FB85-7656-63E9EB0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C-9A95-4FFF-8078-C2A20483EE45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C3C0-1C9D-7B39-AA32-70033E7B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CFB2-F14C-3AC2-0FB1-054B01C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0042-24C7-2745-E066-B35AA81E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8958-94D8-9A4E-77B4-A75B42B22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9BF9C-36D4-A52C-A8B6-772A3BFA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4A5F-2BD0-11C0-5741-9A185E5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20F-3467-4DA4-9786-E3D5907DECF9}" type="datetime1">
              <a:rPr lang="en-US" smtClean="0"/>
              <a:t>2023-06-13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556D-5DFD-9ADD-43F9-2F0C23E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FE96-3F31-E570-D3B8-E4309727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71C-0FAB-2642-62AB-58AD2D2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95C8-9DE9-483C-58CC-BDC6AAC6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D0A4-2508-CD47-1FFC-78D2F66C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49AF-B90D-DEC8-343C-6DDDF9752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F9757-4AC6-B4B9-0E75-4AA49210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6191-6668-BDA9-9F44-F9EFA7F8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5765-10A6-44CC-A37A-39298633E081}" type="datetime1">
              <a:rPr lang="en-US" smtClean="0"/>
              <a:t>2023-06-13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4F9B2-6060-FC57-C67C-1E1DE7F1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723CF-4529-ADD5-A39A-94520946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C95-F27C-4EBF-097A-A367D9FC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23521-A966-6728-D934-8C810FA2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A501-37E8-43A3-B7CA-FB6124B0C0B3}" type="datetime1">
              <a:rPr lang="en-US" smtClean="0"/>
              <a:t>2023-06-13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E82B4-3791-70EE-5CA6-439A8890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9B364-4F88-0C6B-3D4E-E463C8A1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E9374-7482-19CC-E3AE-BE9658DB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C5F-6CDA-4B8D-AE7A-A4A2A6A9E118}" type="datetime1">
              <a:rPr lang="en-US" smtClean="0"/>
              <a:t>2023-06-13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A9CA-573F-29AA-4908-A8C400FB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E971-168D-1DF5-4161-50BA4A4D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EF95-1473-7444-EEEA-E0FE3DE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9DE8-2ED7-DE33-2CB4-76290FEB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E0F0-E3E0-F654-0F92-FC295678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93E0-943A-7280-3AD8-2862976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138D-0CB2-4816-8B40-367EF894AD7B}" type="datetime1">
              <a:rPr lang="en-US" smtClean="0"/>
              <a:t>2023-06-13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22A3A-17DC-C5EC-BDE3-F4E9038B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BC06-2762-FD87-BFDF-2C4F96CF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1A1A-EC68-8D3D-0BFC-EFCEC3A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FD2CA-D11C-37C9-874C-DCA3EED06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2426-1902-C62B-8F55-E1B055D2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915D-857A-57FD-A39D-63E72175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34C-6CA2-4CD2-9519-6DC4C56FF2C4}" type="datetime1">
              <a:rPr lang="en-US" smtClean="0"/>
              <a:t>2023-06-13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8B25-8D7D-2740-82CF-2FE4F981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603F-2AFA-E16D-1575-B85B3A9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41C5-6389-7E67-BC65-7B067B44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5CE3-3F83-62CE-A899-70D02CC8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DF23-400C-787C-80B1-E418E7670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DC99-E95B-4747-A996-88EFCF41738B}" type="datetime1">
              <a:rPr lang="en-US" smtClean="0"/>
              <a:t>2023-06-13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C79F-796E-F9B1-13FB-D8C3B7EF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180C-E934-B0F8-F864-452EB1BAC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0B2C-9439-45BC-B240-6D27B5E9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60B9-C3F8-0E80-85E6-AC8A5698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Факториал дробей и Гамма-функция</a:t>
            </a:r>
            <a:br>
              <a:rPr lang="en-US" b="1" dirty="0"/>
            </a:br>
            <a:r>
              <a:rPr lang="en-US" b="1" dirty="0"/>
              <a:t>Factorial of fractions and the Gamma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E46D-9033-B7C5-0C4C-EC7399D99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for educational purposes</a:t>
            </a:r>
            <a:endParaRPr lang="ru-RU" dirty="0"/>
          </a:p>
          <a:p>
            <a:r>
              <a:rPr lang="en-US" dirty="0"/>
              <a:t>Author: </a:t>
            </a:r>
            <a:r>
              <a:rPr lang="en-US" dirty="0" err="1"/>
              <a:t>Keseli</a:t>
            </a:r>
            <a:r>
              <a:rPr lang="en-US" dirty="0"/>
              <a:t> Timur, </a:t>
            </a:r>
            <a:r>
              <a:rPr lang="ru-RU" dirty="0" err="1"/>
              <a:t>БПАД211</a:t>
            </a:r>
            <a:endParaRPr lang="ru-RU" dirty="0"/>
          </a:p>
          <a:p>
            <a:r>
              <a:rPr lang="en-US" dirty="0"/>
              <a:t>Supervisor: Ph. D. in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Physico</a:t>
            </a:r>
            <a:r>
              <a:rPr lang="en-US" dirty="0">
                <a:effectLst/>
                <a:ea typeface="Times New Roman" panose="02020603050405020304" pitchFamily="18" charset="0"/>
              </a:rPr>
              <a:t>-Mathematical Sciences</a:t>
            </a:r>
            <a:r>
              <a:rPr lang="en-US" dirty="0"/>
              <a:t> Professor at HSE, </a:t>
            </a:r>
            <a:r>
              <a:rPr lang="en-US" dirty="0" err="1"/>
              <a:t>Lopatkin</a:t>
            </a:r>
            <a:r>
              <a:rPr lang="en-US" dirty="0"/>
              <a:t> Viktor </a:t>
            </a:r>
            <a:r>
              <a:rPr lang="en-US" dirty="0" err="1"/>
              <a:t>Evgenievich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A39-936D-51A5-49A0-4B19AE1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235A6-1A5F-6E4E-5222-395CE13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E8F11-91AB-46B1-1CB2-CB0CECF0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19" y="2050894"/>
            <a:ext cx="4714360" cy="1137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66265-F666-21CD-E2D8-0805CD73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51" y="4405200"/>
            <a:ext cx="7368896" cy="1248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F3AD7-3E19-4A10-876C-EF93F154F395}"/>
              </a:ext>
            </a:extLst>
          </p:cNvPr>
          <p:cNvSpPr txBox="1"/>
          <p:nvPr/>
        </p:nvSpPr>
        <p:spPr>
          <a:xfrm>
            <a:off x="1307691" y="3838853"/>
            <a:ext cx="452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the Gamma Function:</a:t>
            </a:r>
          </a:p>
        </p:txBody>
      </p:sp>
    </p:spTree>
    <p:extLst>
      <p:ext uri="{BB962C8B-B14F-4D97-AF65-F5344CB8AC3E}">
        <p14:creationId xmlns:p14="http://schemas.microsoft.com/office/powerpoint/2010/main" val="30486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E53-7A73-3A8D-A117-6A1E103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5F2D-A914-274B-FCF0-F5C36ACC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 calculating the factorials of fractions: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4273-6413-F7ED-AC51-096F8AD0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93C6D-FEFF-F5C7-851F-C567CC7F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30" y="2683629"/>
            <a:ext cx="9929739" cy="26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79B0-DBEC-74D2-A655-8CC0BC7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4D30-2270-03B7-0309-3EF8EF6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EDA30-DEED-312A-397C-CD3D46E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2203412"/>
            <a:ext cx="8474174" cy="1684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6CD4D-CE5A-3230-69B6-83250EF288C4}"/>
              </a:ext>
            </a:extLst>
          </p:cNvPr>
          <p:cNvSpPr txBox="1"/>
          <p:nvPr/>
        </p:nvSpPr>
        <p:spPr>
          <a:xfrm>
            <a:off x="919583" y="1677137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Connection with the Harmonic function: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D795A-3D7A-22EA-FDE9-0CE9D874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81" y="4194886"/>
            <a:ext cx="6350969" cy="2161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407DA-988A-3107-0114-A3EEC26E3F5F}"/>
              </a:ext>
            </a:extLst>
          </p:cNvPr>
          <p:cNvSpPr txBox="1"/>
          <p:nvPr/>
        </p:nvSpPr>
        <p:spPr>
          <a:xfrm>
            <a:off x="919583" y="4041232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Euler-</a:t>
            </a:r>
            <a:r>
              <a:rPr lang="en-US" sz="2400" dirty="0" err="1"/>
              <a:t>Mascheroni</a:t>
            </a:r>
            <a:r>
              <a:rPr lang="en-US" sz="2400" dirty="0"/>
              <a:t> constant:</a:t>
            </a:r>
          </a:p>
        </p:txBody>
      </p:sp>
    </p:spTree>
    <p:extLst>
      <p:ext uri="{BB962C8B-B14F-4D97-AF65-F5344CB8AC3E}">
        <p14:creationId xmlns:p14="http://schemas.microsoft.com/office/powerpoint/2010/main" val="80725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A8A1-156F-20B2-E9C7-9FA24CC2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Modern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6A97-3EE3-9C43-0B61-A0ADD939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6561" cy="35558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Gamma Function helped to describe properties of strongly interacting particles. This unexplainable connection was discovered by Gabriele </a:t>
            </a:r>
            <a:r>
              <a:rPr lang="en-US" dirty="0" err="1"/>
              <a:t>Veneziano</a:t>
            </a:r>
            <a:r>
              <a:rPr lang="en-US" dirty="0"/>
              <a:t> in 1968.</a:t>
            </a:r>
          </a:p>
          <a:p>
            <a:pPr marL="0" indent="0">
              <a:buNone/>
            </a:pPr>
            <a:r>
              <a:rPr lang="en-US" dirty="0"/>
              <a:t>In 1970 three scientists, Leonard Susskind, </a:t>
            </a:r>
            <a:r>
              <a:rPr lang="en-US" dirty="0" err="1"/>
              <a:t>Yoichiro</a:t>
            </a:r>
            <a:r>
              <a:rPr lang="en-US" dirty="0"/>
              <a:t> Nambu and Holger Nielsen gave the explanation, in which elementary particles were deemed as tiny, vibrating strings, and the Gamma Function could describe nucleus interactions.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154D-57C9-0D0F-9502-25C8AF8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C1C44F-89B6-E7DC-3E1B-4B1635B5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835" y="1690689"/>
            <a:ext cx="2352952" cy="34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7C1F5-09E4-9918-42A5-E151F70EDE00}"/>
              </a:ext>
            </a:extLst>
          </p:cNvPr>
          <p:cNvSpPr txBox="1"/>
          <p:nvPr/>
        </p:nvSpPr>
        <p:spPr>
          <a:xfrm>
            <a:off x="8908025" y="5377316"/>
            <a:ext cx="200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Gabriele </a:t>
            </a:r>
            <a:r>
              <a:rPr lang="en-US" dirty="0" err="1"/>
              <a:t>Veneziano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0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5DED-8CED-3391-6307-9A6B2CB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1B8D-2E3D-C9B9-74D1-BADD191B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There was described a way to naturally derive the Gamma Function from the factorial function.</a:t>
            </a:r>
          </a:p>
          <a:p>
            <a:r>
              <a:rPr lang="en-US" dirty="0">
                <a:effectLst/>
              </a:rPr>
              <a:t>The connection with the Harmonic Series was proved and there was introduced an application in modern physics.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CF16-CB7E-F4F5-ACE5-1D72E056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2A2-412A-4718-B838-C710784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BA3F-F1F8-CB7C-3D98-D4ABB14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Alexander Aycock. Euler and the Gamma Function. 2020.</a:t>
            </a:r>
          </a:p>
          <a:p>
            <a:pPr marL="0" indent="0">
              <a:buNone/>
            </a:pPr>
            <a:r>
              <a:rPr lang="en-US" dirty="0"/>
              <a:t>2. Greene, B. The Elegant Universe: Superstrings, Hidden Dimensions, and the Quest for the Ultimate Theory; 2nd ed.; W. W. Norton, 2003; ISBN 0393058581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Huizeng</a:t>
            </a:r>
            <a:r>
              <a:rPr lang="en-US" dirty="0"/>
              <a:t> Qin, </a:t>
            </a:r>
            <a:r>
              <a:rPr lang="en-US" dirty="0" err="1"/>
              <a:t>Zhongfeng</a:t>
            </a:r>
            <a:r>
              <a:rPr lang="en-US" dirty="0"/>
              <a:t> Sun. Some Results on the Derivatives of the Gamma and Incomplete Gamma Function for Non-positive Integers. International Journal of Applied Mathematics 2017.</a:t>
            </a:r>
          </a:p>
          <a:p>
            <a:pPr marL="0" indent="0">
              <a:buNone/>
            </a:pPr>
            <a:r>
              <a:rPr lang="en-US" dirty="0"/>
              <a:t>4. Lines That Connect (2022) How to Take the Factorial of Any Number Available at: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v_HeaeUUOnc</a:t>
            </a:r>
            <a:r>
              <a:rPr lang="en-US" dirty="0"/>
              <a:t> (Accessed:  February, 25 2023).</a:t>
            </a:r>
          </a:p>
          <a:p>
            <a:pPr marL="0" indent="0">
              <a:buNone/>
            </a:pPr>
            <a:r>
              <a:rPr lang="en-US" dirty="0"/>
              <a:t>5. Jamal Y. Salah. A Note on Gamma Function. pp. 58-64. In </a:t>
            </a:r>
            <a:r>
              <a:rPr lang="en-US" dirty="0" err="1"/>
              <a:t>IJMSET</a:t>
            </a:r>
            <a:r>
              <a:rPr lang="en-US" dirty="0"/>
              <a:t> 2015.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0F249E-2284-4B42-6109-8744638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71B-6FE6-CECF-509B-53FDB8AD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Subject Area</a:t>
            </a:r>
          </a:p>
        </p:txBody>
      </p:sp>
      <p:pic>
        <p:nvPicPr>
          <p:cNvPr id="1026" name="Picture 2" descr="Портрет, выполненный Я. Э. Хандманном (1756)">
            <a:extLst>
              <a:ext uri="{FF2B5EF4-FFF2-40B4-BE49-F238E27FC236}">
                <a16:creationId xmlns:a16="http://schemas.microsoft.com/office/drawing/2014/main" id="{ED2888DC-4B4D-6E86-E0BA-73CE902E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5" y="1714500"/>
            <a:ext cx="27447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649AA-2EFF-AA4D-0CF4-FEE2158DE98B}"/>
              </a:ext>
            </a:extLst>
          </p:cNvPr>
          <p:cNvSpPr txBox="1"/>
          <p:nvPr/>
        </p:nvSpPr>
        <p:spPr>
          <a:xfrm>
            <a:off x="5045399" y="1714500"/>
            <a:ext cx="628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Euler’s formula for the Gamma Function, </a:t>
            </a:r>
            <a:r>
              <a:rPr lang="ru-RU" sz="2400" dirty="0"/>
              <a:t>1730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3D3AB-F63D-62BF-D16E-48968AE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99" y="2401392"/>
            <a:ext cx="6620863" cy="15225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FF38-E54B-02C3-80BA-437F2563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40B4C-0C4D-F43F-3524-45B04383167C}"/>
              </a:ext>
            </a:extLst>
          </p:cNvPr>
          <p:cNvSpPr txBox="1"/>
          <p:nvPr/>
        </p:nvSpPr>
        <p:spPr>
          <a:xfrm>
            <a:off x="1641987" y="5338916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Leonard Euler, 1756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C5BC5-28AA-158E-3FF5-C66AC97160B6}"/>
              </a:ext>
            </a:extLst>
          </p:cNvPr>
          <p:cNvSpPr txBox="1"/>
          <p:nvPr/>
        </p:nvSpPr>
        <p:spPr>
          <a:xfrm>
            <a:off x="5045399" y="3923911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Harmonic Series: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49CB60-D347-1F8F-A161-54285A18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782" y="4634615"/>
            <a:ext cx="606604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6E0-D81E-5B46-C4EE-1EF9D66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Relevance of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DBE3-2E95-3EE6-DC75-BE0420E5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way to derive the Gamma Function naturally</a:t>
            </a:r>
          </a:p>
          <a:p>
            <a:r>
              <a:rPr lang="en-US" dirty="0"/>
              <a:t>Usage in modern physics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5135-83C7-7ECC-3B16-E4E5622E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9474-5877-6F7E-C69F-F9D63BF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Project’s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A118-0192-C382-601C-6F0F852A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Describe a natural derivation of the factorial function from the domain of the natural numbers to the real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52724-9C90-FDA2-1728-C342DF69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4B51-7F1D-C9D7-338E-9C4F9765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AEA6-D569-06BA-68C3-1CC4B3CF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domain expansion of a function</a:t>
            </a:r>
          </a:p>
          <a:p>
            <a:r>
              <a:rPr lang="en-US" dirty="0"/>
              <a:t>Find a natural expansion of the factorial function into real number space.</a:t>
            </a:r>
          </a:p>
          <a:p>
            <a:r>
              <a:rPr lang="en-US" dirty="0"/>
              <a:t>Show connection with the Harmonic Series</a:t>
            </a:r>
          </a:p>
          <a:p>
            <a:r>
              <a:rPr lang="en-US" dirty="0"/>
              <a:t>Application in the modern physics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2296-816C-1A33-06A9-F989F6A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8612-7718-1675-3791-75D47F77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4362-855D-9A06-15B4-ABA6D1E8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5 factorials:</a:t>
            </a:r>
          </a:p>
          <a:p>
            <a:pPr marL="0" indent="0">
              <a:buNone/>
            </a:pPr>
            <a:r>
              <a:rPr lang="en-US" dirty="0"/>
              <a:t>	1! = 1</a:t>
            </a:r>
          </a:p>
          <a:p>
            <a:pPr marL="0" indent="0">
              <a:buNone/>
            </a:pPr>
            <a:r>
              <a:rPr lang="en-US" dirty="0"/>
              <a:t>	2! = 2</a:t>
            </a:r>
          </a:p>
          <a:p>
            <a:pPr marL="0" indent="0">
              <a:buNone/>
            </a:pPr>
            <a:r>
              <a:rPr lang="en-US" dirty="0"/>
              <a:t>	3! = 6</a:t>
            </a:r>
          </a:p>
          <a:p>
            <a:pPr marL="0" indent="0">
              <a:buNone/>
            </a:pPr>
            <a:r>
              <a:rPr lang="en-US" dirty="0"/>
              <a:t>	4! = 24</a:t>
            </a:r>
          </a:p>
          <a:p>
            <a:pPr marL="0" indent="0">
              <a:buNone/>
            </a:pPr>
            <a:r>
              <a:rPr lang="en-US" dirty="0"/>
              <a:t>	5! = 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8ABA5-66C9-6077-AD6C-3C91F6E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07481D16-86E2-2860-776C-593FFE7C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2" y="1969726"/>
            <a:ext cx="5605318" cy="31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18AE-E487-96B0-73CF-363B7A4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D9CA-C0F8-E1C3-8D82-0140C54C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infinitely possible representations of the hypothetical extended form of the factorial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6675-EA86-CF00-C064-985FE315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picture containing text, diagram, map, screenshot&#10;&#10;Description automatically generated">
            <a:extLst>
              <a:ext uri="{FF2B5EF4-FFF2-40B4-BE49-F238E27FC236}">
                <a16:creationId xmlns:a16="http://schemas.microsoft.com/office/drawing/2014/main" id="{7B7EC1DC-3B61-6677-FD00-2FD8651B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5" y="2716162"/>
            <a:ext cx="5702709" cy="32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0D7-15C8-7F42-9332-014B5EE6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F9F3-7B41-7272-CE32-FBA80802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of natural logarithms helps to ease the challenge of factorials spiraling out: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70A5E-56D3-37BF-D61F-0AABEC60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91C74-F09A-8A47-6781-43238A84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7" y="2922994"/>
            <a:ext cx="6869746" cy="16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A39-936D-51A5-49A0-4B19AE1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235A6-1A5F-6E4E-5222-395CE13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B2C-9439-45BC-B240-6D27B5E95D1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9649D-AFAE-13EC-9789-1C7D841D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190"/>
            <a:ext cx="4427604" cy="172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BB9AF-AE58-07A0-5509-655C2808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24" y="1901354"/>
            <a:ext cx="6661511" cy="132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B7B1A-6CD1-CCC1-340B-2C2DBA4B6B79}"/>
              </a:ext>
            </a:extLst>
          </p:cNvPr>
          <p:cNvSpPr txBox="1"/>
          <p:nvPr/>
        </p:nvSpPr>
        <p:spPr>
          <a:xfrm>
            <a:off x="2487552" y="1454602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254E5-DE12-1CFB-BE35-89A558755F7B}"/>
              </a:ext>
            </a:extLst>
          </p:cNvPr>
          <p:cNvSpPr txBox="1"/>
          <p:nvPr/>
        </p:nvSpPr>
        <p:spPr>
          <a:xfrm>
            <a:off x="8168262" y="1506022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58999-6A37-4EF8-E843-73293667F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24" y="3606962"/>
            <a:ext cx="3886537" cy="853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54F454-76A4-4085-497C-F6C47AE3F4E9}"/>
              </a:ext>
            </a:extLst>
          </p:cNvPr>
          <p:cNvSpPr txBox="1"/>
          <p:nvPr/>
        </p:nvSpPr>
        <p:spPr>
          <a:xfrm>
            <a:off x="4547145" y="320529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 for large enough x: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BCE21-2D05-73A7-A15E-9F6A1F75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601" y="5117023"/>
            <a:ext cx="6698560" cy="11202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777DA-ACBE-BAB8-4A63-5D67EA386775}"/>
              </a:ext>
            </a:extLst>
          </p:cNvPr>
          <p:cNvSpPr txBox="1"/>
          <p:nvPr/>
        </p:nvSpPr>
        <p:spPr>
          <a:xfrm>
            <a:off x="4476710" y="4552478"/>
            <a:ext cx="32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applying two formulae:</a:t>
            </a:r>
          </a:p>
        </p:txBody>
      </p:sp>
    </p:spTree>
    <p:extLst>
      <p:ext uri="{BB962C8B-B14F-4D97-AF65-F5344CB8AC3E}">
        <p14:creationId xmlns:p14="http://schemas.microsoft.com/office/powerpoint/2010/main" val="2146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493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Факториал дробей и Гамма-функция Factorial of fractions and the Gamma Function</vt:lpstr>
      <vt:lpstr>Subject Area</vt:lpstr>
      <vt:lpstr>Relevance of the work</vt:lpstr>
      <vt:lpstr>Project’s Aim</vt:lpstr>
      <vt:lpstr>Challenges of the project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Modern physics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of fractions and the Gamma Function</dc:title>
  <dc:creator>Тимур Кёсели</dc:creator>
  <cp:lastModifiedBy>Тимур Кёсели</cp:lastModifiedBy>
  <cp:revision>22</cp:revision>
  <dcterms:created xsi:type="dcterms:W3CDTF">2023-06-10T06:02:03Z</dcterms:created>
  <dcterms:modified xsi:type="dcterms:W3CDTF">2023-06-13T14:38:48Z</dcterms:modified>
</cp:coreProperties>
</file>