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ef00a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3ef00a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3ef00a7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3ef00a7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3ef00a7c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3ef00a7c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3ef00a7c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3ef00a7c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3ef00a7c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3ef00a7c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3ef00a7c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3ef00a7c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ef00a7c7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ef00a7c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1c47ee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51c47ee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231450" y="4538100"/>
            <a:ext cx="45060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Made by: Keseli Timur, Zakharov Artem and Shatalov Andrew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705400" y="1789550"/>
            <a:ext cx="4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75" y="952251"/>
            <a:ext cx="7805849" cy="2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North Star metric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0608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Number of </a:t>
            </a:r>
            <a:r>
              <a:rPr lang="en-GB"/>
              <a:t>monthly </a:t>
            </a:r>
            <a:r>
              <a:rPr lang="en-GB"/>
              <a:t>active users!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825075"/>
            <a:ext cx="4183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Reasons: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Half of all profit comes from credit payoffs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Strong correlation with the total deposits in the bank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Useful for sticky factor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96975"/>
            <a:ext cx="4404726" cy="19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596575" y="189750"/>
            <a:ext cx="5653500" cy="4378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3651425" y="1366375"/>
            <a:ext cx="1543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 flipH="1" rot="10800000">
            <a:off x="3144150" y="2178000"/>
            <a:ext cx="2582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3934350" y="701350"/>
            <a:ext cx="9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A86E8"/>
                </a:solidFill>
              </a:rPr>
              <a:t>Product</a:t>
            </a:r>
            <a:endParaRPr sz="1800">
              <a:solidFill>
                <a:srgbClr val="4A86E8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2629800" y="2975800"/>
            <a:ext cx="3608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2114300" y="3771700"/>
            <a:ext cx="46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3977225" y="3907825"/>
            <a:ext cx="9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Finance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34600" y="3111825"/>
            <a:ext cx="12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9900"/>
                </a:solidFill>
              </a:rPr>
              <a:t>Marketing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71700" y="2350250"/>
            <a:ext cx="212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C232"/>
                </a:solidFill>
              </a:rPr>
              <a:t>Customer Support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760675" y="1542375"/>
            <a:ext cx="13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</a:rPr>
              <a:t>Operations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647375" y="4394575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8675" y="4266025"/>
            <a:ext cx="173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Annual</a:t>
            </a:r>
            <a:r>
              <a:rPr lang="en-GB" sz="1100">
                <a:solidFill>
                  <a:schemeClr val="dk2"/>
                </a:solidFill>
              </a:rPr>
              <a:t> Revenue Growth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819875" y="4090225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8675" y="3961675"/>
            <a:ext cx="19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Annual</a:t>
            </a:r>
            <a:r>
              <a:rPr lang="en-GB" sz="1100">
                <a:solidFill>
                  <a:schemeClr val="dk2"/>
                </a:solidFill>
              </a:rPr>
              <a:t> Recurring Revenue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816350" y="3742400"/>
            <a:ext cx="217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Return on Assets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784850" y="3870950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077525" y="4100550"/>
            <a:ext cx="212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Management costs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011925" y="4229100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80650" y="2982400"/>
            <a:ext cx="18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Customer Acquisition Rate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05500" y="3377050"/>
            <a:ext cx="139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Brand Engagement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364200" y="2982400"/>
            <a:ext cx="277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Marketing Campaign Efficacy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600425" y="3336400"/>
            <a:ext cx="249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Conversion Rate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439925" y="3131825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199900" y="3505600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290200" y="3131825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524250" y="3464950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1144525" y="2193100"/>
            <a:ext cx="193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Customer</a:t>
            </a:r>
            <a:r>
              <a:rPr lang="en-GB" sz="1100">
                <a:solidFill>
                  <a:schemeClr val="dk2"/>
                </a:solidFill>
              </a:rPr>
              <a:t> Satisfaction Rate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036025" y="2584450"/>
            <a:ext cx="173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Resolution Effectiveness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970500" y="2148150"/>
            <a:ext cx="173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Service Quality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974525" y="2321650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721875" y="2713000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726850" y="2276700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388875" y="1368475"/>
            <a:ext cx="22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Number of Transactions per day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259325" y="1513325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819875" y="1368500"/>
            <a:ext cx="193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Service Delivery Excellence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677925" y="1650163"/>
            <a:ext cx="19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Average Transaction Time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586900" y="1758325"/>
            <a:ext cx="17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Rate of Incident Resolution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499300" y="1894138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479125" y="1525850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311300" y="1771075"/>
            <a:ext cx="1077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898225" y="30600"/>
            <a:ext cx="154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Monthly Active Users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369100" y="150525"/>
            <a:ext cx="107700" cy="96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162050" y="490725"/>
            <a:ext cx="106800" cy="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596375" y="483100"/>
            <a:ext cx="106800" cy="11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962150" y="1080075"/>
            <a:ext cx="99000" cy="9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089950" y="963325"/>
            <a:ext cx="51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CLV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311300" y="371450"/>
            <a:ext cx="96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Average Bill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680300" y="360675"/>
            <a:ext cx="14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Number of Accounts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811525" y="1031750"/>
            <a:ext cx="91500" cy="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1655850" y="900838"/>
            <a:ext cx="224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Average Number of Transactions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4933350" y="701350"/>
            <a:ext cx="392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Average Time Spent on App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841850" y="886450"/>
            <a:ext cx="91500" cy="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16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hierarchy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3" y="1194425"/>
            <a:ext cx="7835274" cy="27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45025"/>
            <a:ext cx="76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Operations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hierarchy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50" y="1529361"/>
            <a:ext cx="7223700" cy="20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45025"/>
            <a:ext cx="76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Customer Support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hierarchy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00" y="1463788"/>
            <a:ext cx="8713201" cy="279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76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Marketing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hierarchy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825" y="1501624"/>
            <a:ext cx="7088351" cy="2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76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Finance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hierarchy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4713"/>
            <a:ext cx="8839199" cy="237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1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charts</a:t>
            </a:r>
            <a:endParaRPr/>
          </a:p>
        </p:txBody>
      </p:sp>
      <p:pic>
        <p:nvPicPr>
          <p:cNvPr id="156" name="Google Shape;156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175"/>
            <a:ext cx="4597374" cy="276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641" y="253725"/>
            <a:ext cx="3907659" cy="24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 title="Points scored"/>
          <p:cNvPicPr preferRelativeResize="0"/>
          <p:nvPr/>
        </p:nvPicPr>
        <p:blipFill rotWithShape="1">
          <a:blip r:embed="rId5">
            <a:alphaModFix/>
          </a:blip>
          <a:srcRect b="-18750" l="0" r="-18750" t="0"/>
          <a:stretch/>
        </p:blipFill>
        <p:spPr>
          <a:xfrm>
            <a:off x="4968725" y="2817725"/>
            <a:ext cx="4291776" cy="26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