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Josefin Slab"/>
      <p:regular r:id="rId18"/>
      <p:bold r:id="rId19"/>
      <p:italic r:id="rId20"/>
      <p:boldItalic r:id="rId21"/>
    </p:embeddedFont>
    <p:embeddedFont>
      <p:font typeface="Anton"/>
      <p:regular r:id="rId22"/>
    </p:embeddedFont>
    <p:embeddedFont>
      <p:font typeface="Staatliches"/>
      <p:regular r:id="rId23"/>
    </p:embeddedFont>
    <p:embeddedFont>
      <p:font typeface="Roboto"/>
      <p:regular r:id="rId24"/>
      <p:bold r:id="rId25"/>
      <p:italic r:id="rId26"/>
      <p:boldItalic r:id="rId27"/>
    </p:embeddedFont>
    <p:embeddedFont>
      <p:font typeface="Anaheim"/>
      <p:regular r:id="rId28"/>
    </p:embeddedFont>
    <p:embeddedFont>
      <p:font typeface="Abel"/>
      <p:regular r:id="rId29"/>
    </p:embeddedFont>
    <p:embeddedFont>
      <p:font typeface="Josefin Sans"/>
      <p:regular r:id="rId30"/>
      <p:bold r:id="rId31"/>
      <p:italic r:id="rId32"/>
      <p:boldItalic r:id="rId33"/>
    </p:embeddedFont>
    <p:embeddedFont>
      <p:font typeface="Unica On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lab-italic.fntdata"/><Relationship Id="rId22" Type="http://schemas.openxmlformats.org/officeDocument/2006/relationships/font" Target="fonts/Anton-regular.fntdata"/><Relationship Id="rId21" Type="http://schemas.openxmlformats.org/officeDocument/2006/relationships/font" Target="fonts/JosefinSlab-boldItalic.fntdata"/><Relationship Id="rId24" Type="http://schemas.openxmlformats.org/officeDocument/2006/relationships/font" Target="fonts/Roboto-regular.fntdata"/><Relationship Id="rId23" Type="http://schemas.openxmlformats.org/officeDocument/2006/relationships/font" Target="fonts/Staatliche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naheim-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bel-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ans-bold.fntdata"/><Relationship Id="rId30" Type="http://schemas.openxmlformats.org/officeDocument/2006/relationships/font" Target="fonts/JosefinSans-regular.fntdata"/><Relationship Id="rId11" Type="http://schemas.openxmlformats.org/officeDocument/2006/relationships/slide" Target="slides/slide6.xml"/><Relationship Id="rId33" Type="http://schemas.openxmlformats.org/officeDocument/2006/relationships/font" Target="fonts/JosefinSans-boldItalic.fntdata"/><Relationship Id="rId10" Type="http://schemas.openxmlformats.org/officeDocument/2006/relationships/slide" Target="slides/slide5.xml"/><Relationship Id="rId32" Type="http://schemas.openxmlformats.org/officeDocument/2006/relationships/font" Target="fonts/JosefinSans-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UnicaOn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JosefinSlab-bold.fntdata"/><Relationship Id="rId18" Type="http://schemas.openxmlformats.org/officeDocument/2006/relationships/font" Target="fonts/Josefin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ynonyms.reverso.net/synonym/en/successfu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b05f9d690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b05f9d690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the graphics describing how different variables change during simulated market manipulation.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05f9d690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05f9d690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011aba59c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b011aba59c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011aba59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011aba59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011aba59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b011aba59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011aba59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b011aba59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011aba59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b011aba59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Let’s consider models used in the article. GAN Framework utilizes two neural networks, a Generator and a Discriminator, in a competitive setup. Generator creates synthetic data mimicking real stock trading patterns, while Discriminator learns to differentiate between real data and market manipulations</a:t>
            </a:r>
            <a:r>
              <a:rPr lang="en-GB"/>
              <a:t>. Both machines try to fine-tune their parameters and become better in their capabilities. Although each player depends on each other, each player cannot control the other’s parameters.</a:t>
            </a:r>
            <a:endParaRPr/>
          </a:p>
          <a:p>
            <a:pPr indent="0" lvl="0" marL="0" rtl="0" algn="l">
              <a:spcBef>
                <a:spcPts val="0"/>
              </a:spcBef>
              <a:spcAft>
                <a:spcPts val="0"/>
              </a:spcAft>
              <a:buNone/>
            </a:pPr>
            <a:r>
              <a:rPr b="1" lang="en-GB"/>
              <a:t>An LSTM network is a type of RNNs, which takes their outputs from the previous time step to be fed into inputs of the next time step. The main idea of LSTM is to learn what to forget and what to remember.</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011aba59c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011aba59c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model used in the research combines GANs architecture with LSTM networks. LSTM effectively processes time-series, which is essential for analysing stock market trends. And constant cross-</a:t>
            </a:r>
            <a:r>
              <a:rPr lang="en-GB"/>
              <a:t>improvement</a:t>
            </a:r>
            <a:r>
              <a:rPr lang="en-GB"/>
              <a:t> of generator and discriminator ensures </a:t>
            </a:r>
            <a:r>
              <a:rPr lang="en-GB">
                <a:solidFill>
                  <a:schemeClr val="dk1"/>
                </a:solidFill>
                <a:highlight>
                  <a:srgbClr val="F7F9F9"/>
                </a:highlight>
                <a:uFill>
                  <a:noFill/>
                </a:uFill>
                <a:latin typeface="Roboto"/>
                <a:ea typeface="Roboto"/>
                <a:cs typeface="Roboto"/>
                <a:sym typeface="Roboto"/>
                <a:hlinkClick r:id="rId2">
                  <a:extLst>
                    <a:ext uri="{A12FA001-AC4F-418D-AE19-62706E023703}">
                      <ahyp:hlinkClr val="tx"/>
                    </a:ext>
                  </a:extLst>
                </a:hlinkClick>
              </a:rPr>
              <a:t>successful</a:t>
            </a:r>
            <a:r>
              <a:rPr lang="en-GB"/>
              <a:t> </a:t>
            </a:r>
            <a:r>
              <a:rPr lang="en-GB"/>
              <a:t>anomalies</a:t>
            </a:r>
            <a:r>
              <a:rPr lang="en-GB"/>
              <a:t> detection. The main objective of the model is to identify subtle and complex manipulation tactics in stock market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b011aba59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b011aba59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05f9d69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b05f9d69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features used in original research as model input (on the left) and pipeline of data normalisation process (on the right)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b05f9d690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b05f9d690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3F3F3"/>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1" name="Google Shape;11;p2"/>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rgbClr val="F3F3F3"/>
        </a:solidFill>
      </p:bgPr>
    </p:bg>
    <p:spTree>
      <p:nvGrpSpPr>
        <p:cNvPr id="73" name="Shape 73"/>
        <p:cNvGrpSpPr/>
        <p:nvPr/>
      </p:nvGrpSpPr>
      <p:grpSpPr>
        <a:xfrm>
          <a:off x="0" y="0"/>
          <a:ext cx="0" cy="0"/>
          <a:chOff x="0" y="0"/>
          <a:chExt cx="0" cy="0"/>
        </a:xfrm>
      </p:grpSpPr>
      <p:sp>
        <p:nvSpPr>
          <p:cNvPr id="74" name="Google Shape;74;p11"/>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75" name="Google Shape;75;p11"/>
          <p:cNvGrpSpPr/>
          <p:nvPr/>
        </p:nvGrpSpPr>
        <p:grpSpPr>
          <a:xfrm>
            <a:off x="429933" y="1083300"/>
            <a:ext cx="4465655" cy="3077192"/>
            <a:chOff x="1211784" y="1483576"/>
            <a:chExt cx="6753864" cy="2714770"/>
          </a:xfrm>
        </p:grpSpPr>
        <p:sp>
          <p:nvSpPr>
            <p:cNvPr id="76" name="Google Shape;76;p11"/>
            <p:cNvSpPr/>
            <p:nvPr/>
          </p:nvSpPr>
          <p:spPr>
            <a:xfrm>
              <a:off x="1211784" y="1575146"/>
              <a:ext cx="6648000" cy="2623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1317648" y="1483576"/>
              <a:ext cx="6648000" cy="2623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rgbClr val="F3F3F3"/>
        </a:solidFill>
      </p:bgPr>
    </p:bg>
    <p:spTree>
      <p:nvGrpSpPr>
        <p:cNvPr id="79" name="Shape 79"/>
        <p:cNvGrpSpPr/>
        <p:nvPr/>
      </p:nvGrpSpPr>
      <p:grpSpPr>
        <a:xfrm>
          <a:off x="0" y="0"/>
          <a:ext cx="0" cy="0"/>
          <a:chOff x="0" y="0"/>
          <a:chExt cx="0" cy="0"/>
        </a:xfrm>
      </p:grpSpPr>
      <p:sp>
        <p:nvSpPr>
          <p:cNvPr id="80" name="Google Shape;80;p12"/>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83" name="Google Shape;8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rgbClr val="F3F3F3"/>
        </a:solidFill>
      </p:bgPr>
    </p:bg>
    <p:spTree>
      <p:nvGrpSpPr>
        <p:cNvPr id="84" name="Shape 84"/>
        <p:cNvGrpSpPr/>
        <p:nvPr/>
      </p:nvGrpSpPr>
      <p:grpSpPr>
        <a:xfrm>
          <a:off x="0" y="0"/>
          <a:ext cx="0" cy="0"/>
          <a:chOff x="0" y="0"/>
          <a:chExt cx="0" cy="0"/>
        </a:xfrm>
      </p:grpSpPr>
      <p:sp>
        <p:nvSpPr>
          <p:cNvPr id="85" name="Google Shape;85;p13"/>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86" name="Google Shape;86;p13"/>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87" name="Google Shape;87;p1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90" name="Google Shape;9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rgbClr val="F3F3F3"/>
        </a:solidFill>
      </p:bgPr>
    </p:bg>
    <p:spTree>
      <p:nvGrpSpPr>
        <p:cNvPr id="91" name="Shape 91"/>
        <p:cNvGrpSpPr/>
        <p:nvPr/>
      </p:nvGrpSpPr>
      <p:grpSpPr>
        <a:xfrm>
          <a:off x="0" y="0"/>
          <a:ext cx="0" cy="0"/>
          <a:chOff x="0" y="0"/>
          <a:chExt cx="0" cy="0"/>
        </a:xfrm>
      </p:grpSpPr>
      <p:sp>
        <p:nvSpPr>
          <p:cNvPr id="92" name="Google Shape;92;p14"/>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95" name="Google Shape;95;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6" name="Google Shape;96;p14"/>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7" name="Google Shape;97;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8" name="Google Shape;98;p14"/>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9" name="Google Shape;99;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0" name="Google Shape;100;p14"/>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1" name="Google Shape;101;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2" name="Google Shape;102;p14"/>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3" name="Google Shape;103;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4" name="Google Shape;104;p14"/>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5" name="Google Shape;105;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6" name="Google Shape;106;p14"/>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7" name="Google Shape;10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rgbClr val="F3F3F3"/>
        </a:solidFill>
      </p:bgPr>
    </p:bg>
    <p:spTree>
      <p:nvGrpSpPr>
        <p:cNvPr id="108" name="Shape 108"/>
        <p:cNvGrpSpPr/>
        <p:nvPr/>
      </p:nvGrpSpPr>
      <p:grpSpPr>
        <a:xfrm>
          <a:off x="0" y="0"/>
          <a:ext cx="0" cy="0"/>
          <a:chOff x="0" y="0"/>
          <a:chExt cx="0" cy="0"/>
        </a:xfrm>
      </p:grpSpPr>
      <p:sp>
        <p:nvSpPr>
          <p:cNvPr id="109" name="Google Shape;109;p15"/>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10" name="Google Shape;110;p15"/>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11" name="Google Shape;111;p15"/>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14" name="Google Shape;114;p15"/>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15" name="Google Shape;115;p15"/>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16" name="Google Shape;116;p15"/>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17" name="Google Shape;117;p15"/>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18" name="Google Shape;11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rgbClr val="F3F3F3"/>
        </a:solidFill>
      </p:bgPr>
    </p:bg>
    <p:spTree>
      <p:nvGrpSpPr>
        <p:cNvPr id="119" name="Shape 119"/>
        <p:cNvGrpSpPr/>
        <p:nvPr/>
      </p:nvGrpSpPr>
      <p:grpSpPr>
        <a:xfrm>
          <a:off x="0" y="0"/>
          <a:ext cx="0" cy="0"/>
          <a:chOff x="0" y="0"/>
          <a:chExt cx="0" cy="0"/>
        </a:xfrm>
      </p:grpSpPr>
      <p:sp>
        <p:nvSpPr>
          <p:cNvPr id="120" name="Google Shape;120;p16"/>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21" name="Google Shape;121;p16"/>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22" name="Google Shape;122;p16"/>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23" name="Google Shape;123;p16"/>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4" name="Google Shape;124;p16"/>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5" name="Google Shape;125;p16"/>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6" name="Google Shape;126;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rgbClr val="F3F3F3"/>
        </a:solidFill>
      </p:bgPr>
    </p:bg>
    <p:spTree>
      <p:nvGrpSpPr>
        <p:cNvPr id="127" name="Shape 127"/>
        <p:cNvGrpSpPr/>
        <p:nvPr/>
      </p:nvGrpSpPr>
      <p:grpSpPr>
        <a:xfrm>
          <a:off x="0" y="0"/>
          <a:ext cx="0" cy="0"/>
          <a:chOff x="0" y="0"/>
          <a:chExt cx="0" cy="0"/>
        </a:xfrm>
      </p:grpSpPr>
      <p:sp>
        <p:nvSpPr>
          <p:cNvPr id="128" name="Google Shape;128;p17"/>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b="0" sz="4800">
                <a:solidFill>
                  <a:srgbClr val="F3F3F3"/>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129" name="Google Shape;12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rgbClr val="F3F3F3"/>
        </a:solidFill>
      </p:bgPr>
    </p:bg>
    <p:spTree>
      <p:nvGrpSpPr>
        <p:cNvPr id="130" name="Shape 130"/>
        <p:cNvGrpSpPr/>
        <p:nvPr/>
      </p:nvGrpSpPr>
      <p:grpSpPr>
        <a:xfrm>
          <a:off x="0" y="0"/>
          <a:ext cx="0" cy="0"/>
          <a:chOff x="0" y="0"/>
          <a:chExt cx="0" cy="0"/>
        </a:xfrm>
      </p:grpSpPr>
      <p:sp>
        <p:nvSpPr>
          <p:cNvPr id="131" name="Google Shape;131;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32" name="Google Shape;132;p18"/>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33" name="Google Shape;133;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34" name="Google Shape;134;p18"/>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35" name="Google Shape;135;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36" name="Google Shape;136;p18"/>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37" name="Google Shape;13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3F3F3"/>
        </a:solidFill>
      </p:bgPr>
    </p:bg>
    <p:spTree>
      <p:nvGrpSpPr>
        <p:cNvPr id="138" name="Shape 138"/>
        <p:cNvGrpSpPr/>
        <p:nvPr/>
      </p:nvGrpSpPr>
      <p:grpSpPr>
        <a:xfrm>
          <a:off x="0" y="0"/>
          <a:ext cx="0" cy="0"/>
          <a:chOff x="0" y="0"/>
          <a:chExt cx="0" cy="0"/>
        </a:xfrm>
      </p:grpSpPr>
      <p:sp>
        <p:nvSpPr>
          <p:cNvPr id="139" name="Google Shape;139;p19"/>
          <p:cNvSpPr/>
          <p:nvPr/>
        </p:nvSpPr>
        <p:spPr>
          <a:xfrm>
            <a:off x="418800" y="61227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9"/>
          <p:cNvSpPr/>
          <p:nvPr/>
        </p:nvSpPr>
        <p:spPr>
          <a:xfrm>
            <a:off x="516007" y="50484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GB" sz="900" u="none" cap="none" strike="noStrike">
                <a:solidFill>
                  <a:schemeClr val="accent3"/>
                </a:solidFill>
                <a:latin typeface="Anaheim"/>
                <a:ea typeface="Anaheim"/>
                <a:cs typeface="Anaheim"/>
                <a:sym typeface="Anaheim"/>
              </a:rPr>
              <a:t>CREDITS</a:t>
            </a:r>
            <a:r>
              <a:rPr b="0" i="0" lang="en-GB" sz="900" u="none" cap="none" strike="noStrike">
                <a:solidFill>
                  <a:schemeClr val="accent3"/>
                </a:solidFill>
                <a:latin typeface="Anaheim"/>
                <a:ea typeface="Anaheim"/>
                <a:cs typeface="Anaheim"/>
                <a:sym typeface="Anaheim"/>
              </a:rPr>
              <a:t>: This presentation template was created by </a:t>
            </a:r>
            <a:r>
              <a:rPr b="1" i="0" lang="en-GB" sz="900" u="none" cap="none" strike="noStrike">
                <a:solidFill>
                  <a:schemeClr val="accent3"/>
                </a:solidFill>
                <a:uFill>
                  <a:noFill/>
                </a:uFill>
                <a:latin typeface="Anaheim"/>
                <a:ea typeface="Anaheim"/>
                <a:cs typeface="Anaheim"/>
                <a:sym typeface="Anaheim"/>
                <a:hlinkClick r:id="rId2">
                  <a:extLst>
                    <a:ext uri="{A12FA001-AC4F-418D-AE19-62706E023703}">
                      <ahyp:hlinkClr val="tx"/>
                    </a:ext>
                  </a:extLst>
                </a:hlinkClick>
              </a:rPr>
              <a:t>GoogleSlides.org</a:t>
            </a:r>
            <a:r>
              <a:rPr b="0" i="0" lang="en-GB" sz="900" u="none" cap="none" strike="noStrike">
                <a:solidFill>
                  <a:schemeClr val="accent3"/>
                </a:solidFill>
                <a:latin typeface="Anaheim"/>
                <a:ea typeface="Anaheim"/>
                <a:cs typeface="Anaheim"/>
                <a:sym typeface="Anaheim"/>
              </a:rPr>
              <a:t>, including icons by </a:t>
            </a:r>
            <a:r>
              <a:rPr b="1" i="0" lang="en-GB" sz="900" u="none" cap="none" strike="noStrike">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b="0" i="0" lang="en-GB" sz="900" u="none" cap="none" strike="noStrike">
                <a:solidFill>
                  <a:schemeClr val="accent3"/>
                </a:solidFill>
                <a:latin typeface="Anaheim"/>
                <a:ea typeface="Anaheim"/>
                <a:cs typeface="Anaheim"/>
                <a:sym typeface="Anaheim"/>
              </a:rPr>
              <a:t>, and infographics &amp; images by </a:t>
            </a:r>
            <a:r>
              <a:rPr b="1" i="0" lang="en-GB" sz="900" u="none" cap="none" strike="noStrike">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i="0" lang="en-GB" sz="900" u="none" cap="none" strike="noStrike">
                <a:solidFill>
                  <a:schemeClr val="accent3"/>
                </a:solidFill>
                <a:latin typeface="Anaheim"/>
                <a:ea typeface="Anaheim"/>
                <a:cs typeface="Anaheim"/>
                <a:sym typeface="Anaheim"/>
              </a:rPr>
              <a:t> </a:t>
            </a:r>
            <a:r>
              <a:rPr b="0" i="0" lang="en-GB" sz="900" u="none" cap="none" strike="noStrike">
                <a:solidFill>
                  <a:schemeClr val="accent3"/>
                </a:solidFill>
                <a:latin typeface="Anaheim"/>
                <a:ea typeface="Anaheim"/>
                <a:cs typeface="Anaheim"/>
                <a:sym typeface="Anaheim"/>
              </a:rPr>
              <a:t>and illustrations by</a:t>
            </a:r>
            <a:r>
              <a:rPr b="1" i="0" lang="en-GB" sz="900" u="none" cap="none" strike="noStrike">
                <a:solidFill>
                  <a:schemeClr val="accent3"/>
                </a:solidFill>
                <a:latin typeface="Anaheim"/>
                <a:ea typeface="Anaheim"/>
                <a:cs typeface="Anaheim"/>
                <a:sym typeface="Anaheim"/>
              </a:rPr>
              <a:t> </a:t>
            </a:r>
            <a:r>
              <a:rPr b="1" i="0" lang="en-GB"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
        <p:nvSpPr>
          <p:cNvPr id="142" name="Google Shape;142;p19"/>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43" name="Google Shape;143;p19"/>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44" name="Google Shape;14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rgbClr val="EFEFEF"/>
        </a:solidFill>
      </p:bgPr>
    </p:bg>
    <p:spTree>
      <p:nvGrpSpPr>
        <p:cNvPr id="145" name="Shape 145"/>
        <p:cNvGrpSpPr/>
        <p:nvPr/>
      </p:nvGrpSpPr>
      <p:grpSpPr>
        <a:xfrm>
          <a:off x="0" y="0"/>
          <a:ext cx="0" cy="0"/>
          <a:chOff x="0" y="0"/>
          <a:chExt cx="0" cy="0"/>
        </a:xfrm>
      </p:grpSpPr>
      <p:sp>
        <p:nvSpPr>
          <p:cNvPr id="146" name="Google Shape;146;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3F3F3"/>
        </a:solidFill>
      </p:bgPr>
    </p:bg>
    <p:spTree>
      <p:nvGrpSpPr>
        <p:cNvPr id="13" name="Shape 13"/>
        <p:cNvGrpSpPr/>
        <p:nvPr/>
      </p:nvGrpSpPr>
      <p:grpSpPr>
        <a:xfrm>
          <a:off x="0" y="0"/>
          <a:ext cx="0" cy="0"/>
          <a:chOff x="0" y="0"/>
          <a:chExt cx="0" cy="0"/>
        </a:xfrm>
      </p:grpSpPr>
      <p:sp>
        <p:nvSpPr>
          <p:cNvPr id="14" name="Google Shape;14;p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7" name="Google Shape;17;p3"/>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8" name="Google Shape;1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411"/>
          </a:srgbClr>
        </a:solidFill>
      </p:bgPr>
    </p:bg>
    <p:spTree>
      <p:nvGrpSpPr>
        <p:cNvPr id="147" name="Shape 147"/>
        <p:cNvGrpSpPr/>
        <p:nvPr/>
      </p:nvGrpSpPr>
      <p:grpSpPr>
        <a:xfrm>
          <a:off x="0" y="0"/>
          <a:ext cx="0" cy="0"/>
          <a:chOff x="0" y="0"/>
          <a:chExt cx="0" cy="0"/>
        </a:xfrm>
      </p:grpSpPr>
      <p:sp>
        <p:nvSpPr>
          <p:cNvPr id="148" name="Google Shape;14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49" name="Shape 149"/>
        <p:cNvGrpSpPr/>
        <p:nvPr/>
      </p:nvGrpSpPr>
      <p:grpSpPr>
        <a:xfrm>
          <a:off x="0" y="0"/>
          <a:ext cx="0" cy="0"/>
          <a:chOff x="0" y="0"/>
          <a:chExt cx="0" cy="0"/>
        </a:xfrm>
      </p:grpSpPr>
      <p:grpSp>
        <p:nvGrpSpPr>
          <p:cNvPr id="150" name="Google Shape;150;p22"/>
          <p:cNvGrpSpPr/>
          <p:nvPr/>
        </p:nvGrpSpPr>
        <p:grpSpPr>
          <a:xfrm>
            <a:off x="7343003" y="3409675"/>
            <a:ext cx="1691422" cy="1732548"/>
            <a:chOff x="7343003" y="3409675"/>
            <a:chExt cx="1691422" cy="1732548"/>
          </a:xfrm>
        </p:grpSpPr>
        <p:grpSp>
          <p:nvGrpSpPr>
            <p:cNvPr id="151" name="Google Shape;151;p22"/>
            <p:cNvGrpSpPr/>
            <p:nvPr/>
          </p:nvGrpSpPr>
          <p:grpSpPr>
            <a:xfrm>
              <a:off x="7343003" y="4453711"/>
              <a:ext cx="316800" cy="688513"/>
              <a:chOff x="7343003" y="4453711"/>
              <a:chExt cx="316800" cy="688513"/>
            </a:xfrm>
          </p:grpSpPr>
          <p:sp>
            <p:nvSpPr>
              <p:cNvPr id="152" name="Google Shape;152;p2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22"/>
            <p:cNvGrpSpPr/>
            <p:nvPr/>
          </p:nvGrpSpPr>
          <p:grpSpPr>
            <a:xfrm>
              <a:off x="7801210" y="4105700"/>
              <a:ext cx="316800" cy="1036523"/>
              <a:chOff x="7801210" y="4105700"/>
              <a:chExt cx="316800" cy="1036523"/>
            </a:xfrm>
          </p:grpSpPr>
          <p:sp>
            <p:nvSpPr>
              <p:cNvPr id="155" name="Google Shape;155;p2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22"/>
            <p:cNvGrpSpPr/>
            <p:nvPr/>
          </p:nvGrpSpPr>
          <p:grpSpPr>
            <a:xfrm>
              <a:off x="8259418" y="3757688"/>
              <a:ext cx="316800" cy="1384535"/>
              <a:chOff x="8259418" y="3757688"/>
              <a:chExt cx="316800" cy="1384535"/>
            </a:xfrm>
          </p:grpSpPr>
          <p:sp>
            <p:nvSpPr>
              <p:cNvPr id="159" name="Google Shape;159;p2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2"/>
            <p:cNvGrpSpPr/>
            <p:nvPr/>
          </p:nvGrpSpPr>
          <p:grpSpPr>
            <a:xfrm>
              <a:off x="8717625" y="3409675"/>
              <a:ext cx="316800" cy="1732548"/>
              <a:chOff x="8717625" y="3409675"/>
              <a:chExt cx="316800" cy="1732548"/>
            </a:xfrm>
          </p:grpSpPr>
          <p:sp>
            <p:nvSpPr>
              <p:cNvPr id="164" name="Google Shape;164;p2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9" name="Google Shape;169;p22"/>
          <p:cNvGrpSpPr/>
          <p:nvPr/>
        </p:nvGrpSpPr>
        <p:grpSpPr>
          <a:xfrm>
            <a:off x="5043503" y="0"/>
            <a:ext cx="3814072" cy="3839102"/>
            <a:chOff x="5043503" y="0"/>
            <a:chExt cx="3814072" cy="3839102"/>
          </a:xfrm>
        </p:grpSpPr>
        <p:sp>
          <p:nvSpPr>
            <p:cNvPr id="170" name="Google Shape;170;p2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22"/>
            <p:cNvGrpSpPr/>
            <p:nvPr/>
          </p:nvGrpSpPr>
          <p:grpSpPr>
            <a:xfrm>
              <a:off x="7647812" y="2704283"/>
              <a:ext cx="635219" cy="635219"/>
              <a:chOff x="6725724" y="2701260"/>
              <a:chExt cx="1208101" cy="1208100"/>
            </a:xfrm>
          </p:grpSpPr>
          <p:sp>
            <p:nvSpPr>
              <p:cNvPr id="173" name="Google Shape;173;p2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2"/>
            <p:cNvGrpSpPr/>
            <p:nvPr/>
          </p:nvGrpSpPr>
          <p:grpSpPr>
            <a:xfrm>
              <a:off x="7952720" y="179238"/>
              <a:ext cx="873165" cy="873003"/>
              <a:chOff x="7754428" y="208725"/>
              <a:chExt cx="541800" cy="541800"/>
            </a:xfrm>
          </p:grpSpPr>
          <p:sp>
            <p:nvSpPr>
              <p:cNvPr id="178" name="Google Shape;178;p2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87" name="Google Shape;187;p2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1600"/>
              </a:spcBef>
              <a:spcAft>
                <a:spcPts val="0"/>
              </a:spcAft>
              <a:buClr>
                <a:schemeClr val="lt1"/>
              </a:buClr>
              <a:buSzPts val="1600"/>
              <a:buNone/>
              <a:defRPr sz="1600">
                <a:solidFill>
                  <a:schemeClr val="lt1"/>
                </a:solidFill>
              </a:defRPr>
            </a:lvl2pPr>
            <a:lvl3pPr lvl="2" rtl="0">
              <a:lnSpc>
                <a:spcPct val="100000"/>
              </a:lnSpc>
              <a:spcBef>
                <a:spcPts val="1600"/>
              </a:spcBef>
              <a:spcAft>
                <a:spcPts val="0"/>
              </a:spcAft>
              <a:buClr>
                <a:schemeClr val="lt1"/>
              </a:buClr>
              <a:buSzPts val="1600"/>
              <a:buNone/>
              <a:defRPr sz="1600">
                <a:solidFill>
                  <a:schemeClr val="lt1"/>
                </a:solidFill>
              </a:defRPr>
            </a:lvl3pPr>
            <a:lvl4pPr lvl="3" rtl="0">
              <a:lnSpc>
                <a:spcPct val="100000"/>
              </a:lnSpc>
              <a:spcBef>
                <a:spcPts val="1600"/>
              </a:spcBef>
              <a:spcAft>
                <a:spcPts val="0"/>
              </a:spcAft>
              <a:buClr>
                <a:schemeClr val="lt1"/>
              </a:buClr>
              <a:buSzPts val="1600"/>
              <a:buNone/>
              <a:defRPr sz="1600">
                <a:solidFill>
                  <a:schemeClr val="lt1"/>
                </a:solidFill>
              </a:defRPr>
            </a:lvl4pPr>
            <a:lvl5pPr lvl="4" rtl="0">
              <a:lnSpc>
                <a:spcPct val="100000"/>
              </a:lnSpc>
              <a:spcBef>
                <a:spcPts val="1600"/>
              </a:spcBef>
              <a:spcAft>
                <a:spcPts val="0"/>
              </a:spcAft>
              <a:buClr>
                <a:schemeClr val="lt1"/>
              </a:buClr>
              <a:buSzPts val="1600"/>
              <a:buNone/>
              <a:defRPr sz="1600">
                <a:solidFill>
                  <a:schemeClr val="lt1"/>
                </a:solidFill>
              </a:defRPr>
            </a:lvl5pPr>
            <a:lvl6pPr lvl="5" rtl="0">
              <a:lnSpc>
                <a:spcPct val="100000"/>
              </a:lnSpc>
              <a:spcBef>
                <a:spcPts val="1600"/>
              </a:spcBef>
              <a:spcAft>
                <a:spcPts val="0"/>
              </a:spcAft>
              <a:buClr>
                <a:schemeClr val="lt1"/>
              </a:buClr>
              <a:buSzPts val="1600"/>
              <a:buNone/>
              <a:defRPr sz="1600">
                <a:solidFill>
                  <a:schemeClr val="lt1"/>
                </a:solidFill>
              </a:defRPr>
            </a:lvl6pPr>
            <a:lvl7pPr lvl="6" rtl="0">
              <a:lnSpc>
                <a:spcPct val="100000"/>
              </a:lnSpc>
              <a:spcBef>
                <a:spcPts val="1600"/>
              </a:spcBef>
              <a:spcAft>
                <a:spcPts val="0"/>
              </a:spcAft>
              <a:buClr>
                <a:schemeClr val="lt1"/>
              </a:buClr>
              <a:buSzPts val="1600"/>
              <a:buNone/>
              <a:defRPr sz="1600">
                <a:solidFill>
                  <a:schemeClr val="lt1"/>
                </a:solidFill>
              </a:defRPr>
            </a:lvl7pPr>
            <a:lvl8pPr lvl="7" rtl="0">
              <a:lnSpc>
                <a:spcPct val="100000"/>
              </a:lnSpc>
              <a:spcBef>
                <a:spcPts val="1600"/>
              </a:spcBef>
              <a:spcAft>
                <a:spcPts val="0"/>
              </a:spcAft>
              <a:buClr>
                <a:schemeClr val="lt1"/>
              </a:buClr>
              <a:buSzPts val="1600"/>
              <a:buNone/>
              <a:defRPr sz="1600">
                <a:solidFill>
                  <a:schemeClr val="lt1"/>
                </a:solidFill>
              </a:defRPr>
            </a:lvl8pPr>
            <a:lvl9pPr lvl="8" rtl="0">
              <a:lnSpc>
                <a:spcPct val="100000"/>
              </a:lnSpc>
              <a:spcBef>
                <a:spcPts val="1600"/>
              </a:spcBef>
              <a:spcAft>
                <a:spcPts val="0"/>
              </a:spcAft>
              <a:buClr>
                <a:schemeClr val="lt1"/>
              </a:buClr>
              <a:buSzPts val="1600"/>
              <a:buNone/>
              <a:defRPr sz="1600">
                <a:solidFill>
                  <a:schemeClr val="lt1"/>
                </a:solidFill>
              </a:defRPr>
            </a:lvl9pPr>
          </a:lstStyle>
          <a:p/>
        </p:txBody>
      </p:sp>
      <p:sp>
        <p:nvSpPr>
          <p:cNvPr id="188" name="Google Shape;188;p22"/>
          <p:cNvSpPr txBox="1"/>
          <p:nvPr>
            <p:ph idx="12" type="sldNum"/>
          </p:nvPr>
        </p:nvSpPr>
        <p:spPr>
          <a:xfrm>
            <a:off x="8451046" y="4736976"/>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9" name="Shape 189"/>
        <p:cNvGrpSpPr/>
        <p:nvPr/>
      </p:nvGrpSpPr>
      <p:grpSpPr>
        <a:xfrm>
          <a:off x="0" y="0"/>
          <a:ext cx="0" cy="0"/>
          <a:chOff x="0" y="0"/>
          <a:chExt cx="0" cy="0"/>
        </a:xfrm>
      </p:grpSpPr>
      <p:grpSp>
        <p:nvGrpSpPr>
          <p:cNvPr id="190" name="Google Shape;190;p23"/>
          <p:cNvGrpSpPr/>
          <p:nvPr/>
        </p:nvGrpSpPr>
        <p:grpSpPr>
          <a:xfrm>
            <a:off x="625966" y="299376"/>
            <a:ext cx="999312" cy="999312"/>
            <a:chOff x="348199" y="179450"/>
            <a:chExt cx="1116300" cy="1116300"/>
          </a:xfrm>
        </p:grpSpPr>
        <p:sp>
          <p:nvSpPr>
            <p:cNvPr id="191" name="Google Shape;191;p2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4" name="Google Shape;194;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1600"/>
              </a:spcBef>
              <a:spcAft>
                <a:spcPts val="0"/>
              </a:spcAft>
              <a:buSzPts val="1200"/>
              <a:buChar char="○"/>
              <a:defRPr/>
            </a:lvl2pPr>
            <a:lvl3pPr indent="-304800" lvl="2" marL="1371600" rtl="0">
              <a:spcBef>
                <a:spcPts val="1600"/>
              </a:spcBef>
              <a:spcAft>
                <a:spcPts val="0"/>
              </a:spcAft>
              <a:buSzPts val="12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5" name="Google Shape;195;p23"/>
          <p:cNvSpPr txBox="1"/>
          <p:nvPr>
            <p:ph idx="12" type="sldNum"/>
          </p:nvPr>
        </p:nvSpPr>
        <p:spPr>
          <a:xfrm>
            <a:off x="8451046" y="4736976"/>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3F3F3"/>
        </a:solidFill>
      </p:bgPr>
    </p:bg>
    <p:spTree>
      <p:nvGrpSpPr>
        <p:cNvPr id="19" name="Shape 19"/>
        <p:cNvGrpSpPr/>
        <p:nvPr/>
      </p:nvGrpSpPr>
      <p:grpSpPr>
        <a:xfrm>
          <a:off x="0" y="0"/>
          <a:ext cx="0" cy="0"/>
          <a:chOff x="0" y="0"/>
          <a:chExt cx="0" cy="0"/>
        </a:xfrm>
      </p:grpSpPr>
      <p:sp>
        <p:nvSpPr>
          <p:cNvPr id="20" name="Google Shape;20;p4"/>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b="0" sz="1200">
                <a:solidFill>
                  <a:srgbClr val="F3F3F3"/>
                </a:solidFill>
              </a:defRPr>
            </a:lvl2pPr>
            <a:lvl3pPr lvl="2" algn="l">
              <a:lnSpc>
                <a:spcPct val="100000"/>
              </a:lnSpc>
              <a:spcBef>
                <a:spcPts val="0"/>
              </a:spcBef>
              <a:spcAft>
                <a:spcPts val="0"/>
              </a:spcAft>
              <a:buClr>
                <a:srgbClr val="F3F3F3"/>
              </a:buClr>
              <a:buSzPts val="1200"/>
              <a:buNone/>
              <a:defRPr b="0" sz="1200">
                <a:solidFill>
                  <a:srgbClr val="F3F3F3"/>
                </a:solidFill>
              </a:defRPr>
            </a:lvl3pPr>
            <a:lvl4pPr lvl="3" algn="l">
              <a:lnSpc>
                <a:spcPct val="100000"/>
              </a:lnSpc>
              <a:spcBef>
                <a:spcPts val="0"/>
              </a:spcBef>
              <a:spcAft>
                <a:spcPts val="0"/>
              </a:spcAft>
              <a:buClr>
                <a:srgbClr val="F3F3F3"/>
              </a:buClr>
              <a:buSzPts val="1200"/>
              <a:buNone/>
              <a:defRPr b="0" sz="1200">
                <a:solidFill>
                  <a:srgbClr val="F3F3F3"/>
                </a:solidFill>
              </a:defRPr>
            </a:lvl4pPr>
            <a:lvl5pPr lvl="4" algn="l">
              <a:lnSpc>
                <a:spcPct val="100000"/>
              </a:lnSpc>
              <a:spcBef>
                <a:spcPts val="0"/>
              </a:spcBef>
              <a:spcAft>
                <a:spcPts val="0"/>
              </a:spcAft>
              <a:buClr>
                <a:srgbClr val="F3F3F3"/>
              </a:buClr>
              <a:buSzPts val="1200"/>
              <a:buNone/>
              <a:defRPr b="0" sz="1200">
                <a:solidFill>
                  <a:srgbClr val="F3F3F3"/>
                </a:solidFill>
              </a:defRPr>
            </a:lvl5pPr>
            <a:lvl6pPr lvl="5" algn="l">
              <a:lnSpc>
                <a:spcPct val="100000"/>
              </a:lnSpc>
              <a:spcBef>
                <a:spcPts val="0"/>
              </a:spcBef>
              <a:spcAft>
                <a:spcPts val="0"/>
              </a:spcAft>
              <a:buClr>
                <a:srgbClr val="F3F3F3"/>
              </a:buClr>
              <a:buSzPts val="1200"/>
              <a:buNone/>
              <a:defRPr b="0" sz="1200">
                <a:solidFill>
                  <a:srgbClr val="F3F3F3"/>
                </a:solidFill>
              </a:defRPr>
            </a:lvl6pPr>
            <a:lvl7pPr lvl="6" algn="l">
              <a:lnSpc>
                <a:spcPct val="100000"/>
              </a:lnSpc>
              <a:spcBef>
                <a:spcPts val="0"/>
              </a:spcBef>
              <a:spcAft>
                <a:spcPts val="0"/>
              </a:spcAft>
              <a:buClr>
                <a:srgbClr val="F3F3F3"/>
              </a:buClr>
              <a:buSzPts val="1200"/>
              <a:buNone/>
              <a:defRPr b="0" sz="1200">
                <a:solidFill>
                  <a:srgbClr val="F3F3F3"/>
                </a:solidFill>
              </a:defRPr>
            </a:lvl7pPr>
            <a:lvl8pPr lvl="7" algn="l">
              <a:lnSpc>
                <a:spcPct val="100000"/>
              </a:lnSpc>
              <a:spcBef>
                <a:spcPts val="0"/>
              </a:spcBef>
              <a:spcAft>
                <a:spcPts val="0"/>
              </a:spcAft>
              <a:buClr>
                <a:srgbClr val="F3F3F3"/>
              </a:buClr>
              <a:buSzPts val="1200"/>
              <a:buNone/>
              <a:defRPr b="0" sz="1200">
                <a:solidFill>
                  <a:srgbClr val="F3F3F3"/>
                </a:solidFill>
              </a:defRPr>
            </a:lvl8pPr>
            <a:lvl9pPr lvl="8" algn="l">
              <a:lnSpc>
                <a:spcPct val="100000"/>
              </a:lnSpc>
              <a:spcBef>
                <a:spcPts val="0"/>
              </a:spcBef>
              <a:spcAft>
                <a:spcPts val="0"/>
              </a:spcAft>
              <a:buClr>
                <a:srgbClr val="F3F3F3"/>
              </a:buClr>
              <a:buSzPts val="1200"/>
              <a:buNone/>
              <a:defRPr b="0" sz="1200">
                <a:solidFill>
                  <a:srgbClr val="F3F3F3"/>
                </a:solidFill>
              </a:defRPr>
            </a:lvl9pPr>
          </a:lstStyle>
          <a:p/>
        </p:txBody>
      </p:sp>
      <p:sp>
        <p:nvSpPr>
          <p:cNvPr id="21" name="Google Shape;21;p4"/>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b="0" sz="1200">
                <a:solidFill>
                  <a:srgbClr val="F3F3F3"/>
                </a:solidFill>
              </a:defRPr>
            </a:lvl2pPr>
            <a:lvl3pPr lvl="2" algn="l">
              <a:lnSpc>
                <a:spcPct val="100000"/>
              </a:lnSpc>
              <a:spcBef>
                <a:spcPts val="0"/>
              </a:spcBef>
              <a:spcAft>
                <a:spcPts val="0"/>
              </a:spcAft>
              <a:buClr>
                <a:srgbClr val="F3F3F3"/>
              </a:buClr>
              <a:buSzPts val="1200"/>
              <a:buNone/>
              <a:defRPr b="0" sz="1200">
                <a:solidFill>
                  <a:srgbClr val="F3F3F3"/>
                </a:solidFill>
              </a:defRPr>
            </a:lvl3pPr>
            <a:lvl4pPr lvl="3" algn="l">
              <a:lnSpc>
                <a:spcPct val="100000"/>
              </a:lnSpc>
              <a:spcBef>
                <a:spcPts val="0"/>
              </a:spcBef>
              <a:spcAft>
                <a:spcPts val="0"/>
              </a:spcAft>
              <a:buClr>
                <a:srgbClr val="F3F3F3"/>
              </a:buClr>
              <a:buSzPts val="1200"/>
              <a:buNone/>
              <a:defRPr b="0" sz="1200">
                <a:solidFill>
                  <a:srgbClr val="F3F3F3"/>
                </a:solidFill>
              </a:defRPr>
            </a:lvl4pPr>
            <a:lvl5pPr lvl="4" algn="l">
              <a:lnSpc>
                <a:spcPct val="100000"/>
              </a:lnSpc>
              <a:spcBef>
                <a:spcPts val="0"/>
              </a:spcBef>
              <a:spcAft>
                <a:spcPts val="0"/>
              </a:spcAft>
              <a:buClr>
                <a:srgbClr val="F3F3F3"/>
              </a:buClr>
              <a:buSzPts val="1200"/>
              <a:buNone/>
              <a:defRPr b="0" sz="1200">
                <a:solidFill>
                  <a:srgbClr val="F3F3F3"/>
                </a:solidFill>
              </a:defRPr>
            </a:lvl5pPr>
            <a:lvl6pPr lvl="5" algn="l">
              <a:lnSpc>
                <a:spcPct val="100000"/>
              </a:lnSpc>
              <a:spcBef>
                <a:spcPts val="0"/>
              </a:spcBef>
              <a:spcAft>
                <a:spcPts val="0"/>
              </a:spcAft>
              <a:buClr>
                <a:srgbClr val="F3F3F3"/>
              </a:buClr>
              <a:buSzPts val="1200"/>
              <a:buNone/>
              <a:defRPr b="0" sz="1200">
                <a:solidFill>
                  <a:srgbClr val="F3F3F3"/>
                </a:solidFill>
              </a:defRPr>
            </a:lvl6pPr>
            <a:lvl7pPr lvl="6" algn="l">
              <a:lnSpc>
                <a:spcPct val="100000"/>
              </a:lnSpc>
              <a:spcBef>
                <a:spcPts val="0"/>
              </a:spcBef>
              <a:spcAft>
                <a:spcPts val="0"/>
              </a:spcAft>
              <a:buClr>
                <a:srgbClr val="F3F3F3"/>
              </a:buClr>
              <a:buSzPts val="1200"/>
              <a:buNone/>
              <a:defRPr b="0" sz="1200">
                <a:solidFill>
                  <a:srgbClr val="F3F3F3"/>
                </a:solidFill>
              </a:defRPr>
            </a:lvl7pPr>
            <a:lvl8pPr lvl="7" algn="l">
              <a:lnSpc>
                <a:spcPct val="100000"/>
              </a:lnSpc>
              <a:spcBef>
                <a:spcPts val="0"/>
              </a:spcBef>
              <a:spcAft>
                <a:spcPts val="0"/>
              </a:spcAft>
              <a:buClr>
                <a:srgbClr val="F3F3F3"/>
              </a:buClr>
              <a:buSzPts val="1200"/>
              <a:buNone/>
              <a:defRPr b="0" sz="1200">
                <a:solidFill>
                  <a:srgbClr val="F3F3F3"/>
                </a:solidFill>
              </a:defRPr>
            </a:lvl8pPr>
            <a:lvl9pPr lvl="8" algn="l">
              <a:lnSpc>
                <a:spcPct val="100000"/>
              </a:lnSpc>
              <a:spcBef>
                <a:spcPts val="0"/>
              </a:spcBef>
              <a:spcAft>
                <a:spcPts val="0"/>
              </a:spcAft>
              <a:buClr>
                <a:srgbClr val="F3F3F3"/>
              </a:buClr>
              <a:buSzPts val="1200"/>
              <a:buNone/>
              <a:defRPr b="0" sz="1200">
                <a:solidFill>
                  <a:srgbClr val="F3F3F3"/>
                </a:solidFill>
              </a:defRPr>
            </a:lvl9pPr>
          </a:lstStyle>
          <a:p/>
        </p:txBody>
      </p:sp>
      <p:sp>
        <p:nvSpPr>
          <p:cNvPr id="22" name="Google Shape;22;p4"/>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b="0" sz="1200">
                <a:solidFill>
                  <a:srgbClr val="F3F3F3"/>
                </a:solidFill>
              </a:defRPr>
            </a:lvl2pPr>
            <a:lvl3pPr lvl="2" algn="l">
              <a:lnSpc>
                <a:spcPct val="100000"/>
              </a:lnSpc>
              <a:spcBef>
                <a:spcPts val="0"/>
              </a:spcBef>
              <a:spcAft>
                <a:spcPts val="0"/>
              </a:spcAft>
              <a:buClr>
                <a:srgbClr val="F3F3F3"/>
              </a:buClr>
              <a:buSzPts val="1200"/>
              <a:buNone/>
              <a:defRPr b="0" sz="1200">
                <a:solidFill>
                  <a:srgbClr val="F3F3F3"/>
                </a:solidFill>
              </a:defRPr>
            </a:lvl3pPr>
            <a:lvl4pPr lvl="3" algn="l">
              <a:lnSpc>
                <a:spcPct val="100000"/>
              </a:lnSpc>
              <a:spcBef>
                <a:spcPts val="0"/>
              </a:spcBef>
              <a:spcAft>
                <a:spcPts val="0"/>
              </a:spcAft>
              <a:buClr>
                <a:srgbClr val="F3F3F3"/>
              </a:buClr>
              <a:buSzPts val="1200"/>
              <a:buNone/>
              <a:defRPr b="0" sz="1200">
                <a:solidFill>
                  <a:srgbClr val="F3F3F3"/>
                </a:solidFill>
              </a:defRPr>
            </a:lvl4pPr>
            <a:lvl5pPr lvl="4" algn="l">
              <a:lnSpc>
                <a:spcPct val="100000"/>
              </a:lnSpc>
              <a:spcBef>
                <a:spcPts val="0"/>
              </a:spcBef>
              <a:spcAft>
                <a:spcPts val="0"/>
              </a:spcAft>
              <a:buClr>
                <a:srgbClr val="F3F3F3"/>
              </a:buClr>
              <a:buSzPts val="1200"/>
              <a:buNone/>
              <a:defRPr b="0" sz="1200">
                <a:solidFill>
                  <a:srgbClr val="F3F3F3"/>
                </a:solidFill>
              </a:defRPr>
            </a:lvl5pPr>
            <a:lvl6pPr lvl="5" algn="l">
              <a:lnSpc>
                <a:spcPct val="100000"/>
              </a:lnSpc>
              <a:spcBef>
                <a:spcPts val="0"/>
              </a:spcBef>
              <a:spcAft>
                <a:spcPts val="0"/>
              </a:spcAft>
              <a:buClr>
                <a:srgbClr val="F3F3F3"/>
              </a:buClr>
              <a:buSzPts val="1200"/>
              <a:buNone/>
              <a:defRPr b="0" sz="1200">
                <a:solidFill>
                  <a:srgbClr val="F3F3F3"/>
                </a:solidFill>
              </a:defRPr>
            </a:lvl6pPr>
            <a:lvl7pPr lvl="6" algn="l">
              <a:lnSpc>
                <a:spcPct val="100000"/>
              </a:lnSpc>
              <a:spcBef>
                <a:spcPts val="0"/>
              </a:spcBef>
              <a:spcAft>
                <a:spcPts val="0"/>
              </a:spcAft>
              <a:buClr>
                <a:srgbClr val="F3F3F3"/>
              </a:buClr>
              <a:buSzPts val="1200"/>
              <a:buNone/>
              <a:defRPr b="0" sz="1200">
                <a:solidFill>
                  <a:srgbClr val="F3F3F3"/>
                </a:solidFill>
              </a:defRPr>
            </a:lvl7pPr>
            <a:lvl8pPr lvl="7" algn="l">
              <a:lnSpc>
                <a:spcPct val="100000"/>
              </a:lnSpc>
              <a:spcBef>
                <a:spcPts val="0"/>
              </a:spcBef>
              <a:spcAft>
                <a:spcPts val="0"/>
              </a:spcAft>
              <a:buClr>
                <a:srgbClr val="F3F3F3"/>
              </a:buClr>
              <a:buSzPts val="1200"/>
              <a:buNone/>
              <a:defRPr b="0" sz="1200">
                <a:solidFill>
                  <a:srgbClr val="F3F3F3"/>
                </a:solidFill>
              </a:defRPr>
            </a:lvl8pPr>
            <a:lvl9pPr lvl="8" algn="l">
              <a:lnSpc>
                <a:spcPct val="100000"/>
              </a:lnSpc>
              <a:spcBef>
                <a:spcPts val="0"/>
              </a:spcBef>
              <a:spcAft>
                <a:spcPts val="0"/>
              </a:spcAft>
              <a:buClr>
                <a:srgbClr val="F3F3F3"/>
              </a:buClr>
              <a:buSzPts val="1200"/>
              <a:buNone/>
              <a:defRPr b="0" sz="1200">
                <a:solidFill>
                  <a:srgbClr val="F3F3F3"/>
                </a:solidFill>
              </a:defRPr>
            </a:lvl9pPr>
          </a:lstStyle>
          <a:p/>
        </p:txBody>
      </p:sp>
      <p:sp>
        <p:nvSpPr>
          <p:cNvPr id="23" name="Google Shape;23;p4"/>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b="0" sz="1200">
                <a:solidFill>
                  <a:srgbClr val="F3F3F3"/>
                </a:solidFill>
              </a:defRPr>
            </a:lvl2pPr>
            <a:lvl3pPr lvl="2" algn="l">
              <a:lnSpc>
                <a:spcPct val="100000"/>
              </a:lnSpc>
              <a:spcBef>
                <a:spcPts val="0"/>
              </a:spcBef>
              <a:spcAft>
                <a:spcPts val="0"/>
              </a:spcAft>
              <a:buClr>
                <a:srgbClr val="F3F3F3"/>
              </a:buClr>
              <a:buSzPts val="1200"/>
              <a:buNone/>
              <a:defRPr b="0" sz="1200">
                <a:solidFill>
                  <a:srgbClr val="F3F3F3"/>
                </a:solidFill>
              </a:defRPr>
            </a:lvl3pPr>
            <a:lvl4pPr lvl="3" algn="l">
              <a:lnSpc>
                <a:spcPct val="100000"/>
              </a:lnSpc>
              <a:spcBef>
                <a:spcPts val="0"/>
              </a:spcBef>
              <a:spcAft>
                <a:spcPts val="0"/>
              </a:spcAft>
              <a:buClr>
                <a:srgbClr val="F3F3F3"/>
              </a:buClr>
              <a:buSzPts val="1200"/>
              <a:buNone/>
              <a:defRPr b="0" sz="1200">
                <a:solidFill>
                  <a:srgbClr val="F3F3F3"/>
                </a:solidFill>
              </a:defRPr>
            </a:lvl4pPr>
            <a:lvl5pPr lvl="4" algn="l">
              <a:lnSpc>
                <a:spcPct val="100000"/>
              </a:lnSpc>
              <a:spcBef>
                <a:spcPts val="0"/>
              </a:spcBef>
              <a:spcAft>
                <a:spcPts val="0"/>
              </a:spcAft>
              <a:buClr>
                <a:srgbClr val="F3F3F3"/>
              </a:buClr>
              <a:buSzPts val="1200"/>
              <a:buNone/>
              <a:defRPr b="0" sz="1200">
                <a:solidFill>
                  <a:srgbClr val="F3F3F3"/>
                </a:solidFill>
              </a:defRPr>
            </a:lvl5pPr>
            <a:lvl6pPr lvl="5" algn="l">
              <a:lnSpc>
                <a:spcPct val="100000"/>
              </a:lnSpc>
              <a:spcBef>
                <a:spcPts val="0"/>
              </a:spcBef>
              <a:spcAft>
                <a:spcPts val="0"/>
              </a:spcAft>
              <a:buClr>
                <a:srgbClr val="F3F3F3"/>
              </a:buClr>
              <a:buSzPts val="1200"/>
              <a:buNone/>
              <a:defRPr b="0" sz="1200">
                <a:solidFill>
                  <a:srgbClr val="F3F3F3"/>
                </a:solidFill>
              </a:defRPr>
            </a:lvl6pPr>
            <a:lvl7pPr lvl="6" algn="l">
              <a:lnSpc>
                <a:spcPct val="100000"/>
              </a:lnSpc>
              <a:spcBef>
                <a:spcPts val="0"/>
              </a:spcBef>
              <a:spcAft>
                <a:spcPts val="0"/>
              </a:spcAft>
              <a:buClr>
                <a:srgbClr val="F3F3F3"/>
              </a:buClr>
              <a:buSzPts val="1200"/>
              <a:buNone/>
              <a:defRPr b="0" sz="1200">
                <a:solidFill>
                  <a:srgbClr val="F3F3F3"/>
                </a:solidFill>
              </a:defRPr>
            </a:lvl7pPr>
            <a:lvl8pPr lvl="7" algn="l">
              <a:lnSpc>
                <a:spcPct val="100000"/>
              </a:lnSpc>
              <a:spcBef>
                <a:spcPts val="0"/>
              </a:spcBef>
              <a:spcAft>
                <a:spcPts val="0"/>
              </a:spcAft>
              <a:buClr>
                <a:srgbClr val="F3F3F3"/>
              </a:buClr>
              <a:buSzPts val="1200"/>
              <a:buNone/>
              <a:defRPr b="0" sz="1200">
                <a:solidFill>
                  <a:srgbClr val="F3F3F3"/>
                </a:solidFill>
              </a:defRPr>
            </a:lvl8pPr>
            <a:lvl9pPr lvl="8" algn="l">
              <a:lnSpc>
                <a:spcPct val="100000"/>
              </a:lnSpc>
              <a:spcBef>
                <a:spcPts val="0"/>
              </a:spcBef>
              <a:spcAft>
                <a:spcPts val="0"/>
              </a:spcAft>
              <a:buClr>
                <a:srgbClr val="F3F3F3"/>
              </a:buClr>
              <a:buSzPts val="1200"/>
              <a:buNone/>
              <a:defRPr b="0" sz="1200">
                <a:solidFill>
                  <a:srgbClr val="F3F3F3"/>
                </a:solidFill>
              </a:defRPr>
            </a:lvl9pPr>
          </a:lstStyle>
          <a:p/>
        </p:txBody>
      </p:sp>
      <p:sp>
        <p:nvSpPr>
          <p:cNvPr id="24" name="Google Shape;24;p4"/>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p:txBody>
      </p:sp>
      <p:sp>
        <p:nvSpPr>
          <p:cNvPr id="25" name="Google Shape;25;p4"/>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26" name="Google Shape;26;p4"/>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p:txBody>
      </p:sp>
      <p:sp>
        <p:nvSpPr>
          <p:cNvPr id="27" name="Google Shape;27;p4"/>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28" name="Google Shape;2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3F3F3"/>
        </a:solidFill>
      </p:bgPr>
    </p:bg>
    <p:spTree>
      <p:nvGrpSpPr>
        <p:cNvPr id="29" name="Shape 29"/>
        <p:cNvGrpSpPr/>
        <p:nvPr/>
      </p:nvGrpSpPr>
      <p:grpSpPr>
        <a:xfrm>
          <a:off x="0" y="0"/>
          <a:ext cx="0" cy="0"/>
          <a:chOff x="0" y="0"/>
          <a:chExt cx="0" cy="0"/>
        </a:xfrm>
      </p:grpSpPr>
      <p:sp>
        <p:nvSpPr>
          <p:cNvPr id="30" name="Google Shape;30;p5"/>
          <p:cNvSpPr/>
          <p:nvPr/>
        </p:nvSpPr>
        <p:spPr>
          <a:xfrm>
            <a:off x="1464755" y="1059200"/>
            <a:ext cx="6214500" cy="2718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32" name="Google Shape;32;p5"/>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3" name="Google Shape;33;p5"/>
          <p:cNvSpPr/>
          <p:nvPr/>
        </p:nvSpPr>
        <p:spPr>
          <a:xfrm>
            <a:off x="1555780" y="983325"/>
            <a:ext cx="6214500" cy="2718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rgbClr val="F3F3F3"/>
        </a:solidFill>
      </p:bgPr>
    </p:bg>
    <p:spTree>
      <p:nvGrpSpPr>
        <p:cNvPr id="35" name="Shape 35"/>
        <p:cNvGrpSpPr/>
        <p:nvPr/>
      </p:nvGrpSpPr>
      <p:grpSpPr>
        <a:xfrm>
          <a:off x="0" y="0"/>
          <a:ext cx="0" cy="0"/>
          <a:chOff x="0" y="0"/>
          <a:chExt cx="0" cy="0"/>
        </a:xfrm>
      </p:grpSpPr>
      <p:grpSp>
        <p:nvGrpSpPr>
          <p:cNvPr id="36" name="Google Shape;36;p6"/>
          <p:cNvGrpSpPr/>
          <p:nvPr/>
        </p:nvGrpSpPr>
        <p:grpSpPr>
          <a:xfrm>
            <a:off x="948275" y="3046075"/>
            <a:ext cx="8195650" cy="465225"/>
            <a:chOff x="948275" y="3046075"/>
            <a:chExt cx="8195650" cy="465225"/>
          </a:xfrm>
        </p:grpSpPr>
        <p:sp>
          <p:nvSpPr>
            <p:cNvPr id="37" name="Google Shape;37;p6"/>
            <p:cNvSpPr/>
            <p:nvPr/>
          </p:nvSpPr>
          <p:spPr>
            <a:xfrm>
              <a:off x="948275" y="3103000"/>
              <a:ext cx="8076600" cy="40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p:nvPr/>
          </p:nvSpPr>
          <p:spPr>
            <a:xfrm>
              <a:off x="1008525" y="3046075"/>
              <a:ext cx="8135400" cy="40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6"/>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rgbClr val="F3F3F3"/>
              </a:buClr>
              <a:buSzPts val="1600"/>
              <a:buNone/>
              <a:defRPr sz="1600">
                <a:solidFill>
                  <a:srgbClr val="F3F3F3"/>
                </a:solidFill>
              </a:defRPr>
            </a:lvl2pPr>
            <a:lvl3pPr lvl="2" algn="l">
              <a:lnSpc>
                <a:spcPct val="100000"/>
              </a:lnSpc>
              <a:spcBef>
                <a:spcPts val="0"/>
              </a:spcBef>
              <a:spcAft>
                <a:spcPts val="0"/>
              </a:spcAft>
              <a:buClr>
                <a:srgbClr val="F3F3F3"/>
              </a:buClr>
              <a:buSzPts val="1600"/>
              <a:buNone/>
              <a:defRPr sz="1600">
                <a:solidFill>
                  <a:srgbClr val="F3F3F3"/>
                </a:solidFill>
              </a:defRPr>
            </a:lvl3pPr>
            <a:lvl4pPr lvl="3" algn="l">
              <a:lnSpc>
                <a:spcPct val="100000"/>
              </a:lnSpc>
              <a:spcBef>
                <a:spcPts val="0"/>
              </a:spcBef>
              <a:spcAft>
                <a:spcPts val="0"/>
              </a:spcAft>
              <a:buClr>
                <a:srgbClr val="F3F3F3"/>
              </a:buClr>
              <a:buSzPts val="1600"/>
              <a:buNone/>
              <a:defRPr sz="1600">
                <a:solidFill>
                  <a:srgbClr val="F3F3F3"/>
                </a:solidFill>
              </a:defRPr>
            </a:lvl4pPr>
            <a:lvl5pPr lvl="4" algn="l">
              <a:lnSpc>
                <a:spcPct val="100000"/>
              </a:lnSpc>
              <a:spcBef>
                <a:spcPts val="0"/>
              </a:spcBef>
              <a:spcAft>
                <a:spcPts val="0"/>
              </a:spcAft>
              <a:buClr>
                <a:srgbClr val="F3F3F3"/>
              </a:buClr>
              <a:buSzPts val="1600"/>
              <a:buNone/>
              <a:defRPr sz="1600">
                <a:solidFill>
                  <a:srgbClr val="F3F3F3"/>
                </a:solidFill>
              </a:defRPr>
            </a:lvl5pPr>
            <a:lvl6pPr lvl="5" algn="l">
              <a:lnSpc>
                <a:spcPct val="100000"/>
              </a:lnSpc>
              <a:spcBef>
                <a:spcPts val="0"/>
              </a:spcBef>
              <a:spcAft>
                <a:spcPts val="0"/>
              </a:spcAft>
              <a:buClr>
                <a:srgbClr val="F3F3F3"/>
              </a:buClr>
              <a:buSzPts val="1600"/>
              <a:buNone/>
              <a:defRPr sz="1600">
                <a:solidFill>
                  <a:srgbClr val="F3F3F3"/>
                </a:solidFill>
              </a:defRPr>
            </a:lvl6pPr>
            <a:lvl7pPr lvl="6" algn="l">
              <a:lnSpc>
                <a:spcPct val="100000"/>
              </a:lnSpc>
              <a:spcBef>
                <a:spcPts val="0"/>
              </a:spcBef>
              <a:spcAft>
                <a:spcPts val="0"/>
              </a:spcAft>
              <a:buClr>
                <a:srgbClr val="F3F3F3"/>
              </a:buClr>
              <a:buSzPts val="1600"/>
              <a:buNone/>
              <a:defRPr sz="1600">
                <a:solidFill>
                  <a:srgbClr val="F3F3F3"/>
                </a:solidFill>
              </a:defRPr>
            </a:lvl7pPr>
            <a:lvl8pPr lvl="7" algn="l">
              <a:lnSpc>
                <a:spcPct val="100000"/>
              </a:lnSpc>
              <a:spcBef>
                <a:spcPts val="0"/>
              </a:spcBef>
              <a:spcAft>
                <a:spcPts val="0"/>
              </a:spcAft>
              <a:buClr>
                <a:srgbClr val="F3F3F3"/>
              </a:buClr>
              <a:buSzPts val="1600"/>
              <a:buNone/>
              <a:defRPr sz="1600">
                <a:solidFill>
                  <a:srgbClr val="F3F3F3"/>
                </a:solidFill>
              </a:defRPr>
            </a:lvl8pPr>
            <a:lvl9pPr lvl="8" algn="l">
              <a:lnSpc>
                <a:spcPct val="100000"/>
              </a:lnSpc>
              <a:spcBef>
                <a:spcPts val="0"/>
              </a:spcBef>
              <a:spcAft>
                <a:spcPts val="0"/>
              </a:spcAft>
              <a:buClr>
                <a:srgbClr val="F3F3F3"/>
              </a:buClr>
              <a:buSzPts val="1600"/>
              <a:buNone/>
              <a:defRPr sz="1600">
                <a:solidFill>
                  <a:srgbClr val="F3F3F3"/>
                </a:solidFill>
              </a:defRPr>
            </a:lvl9pPr>
          </a:lstStyle>
          <a:p/>
        </p:txBody>
      </p:sp>
      <p:sp>
        <p:nvSpPr>
          <p:cNvPr id="40" name="Google Shape;40;p6"/>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
        <p:nvSpPr>
          <p:cNvPr id="41" name="Google Shape;4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3F3F3"/>
        </a:solidFill>
      </p:bgPr>
    </p:bg>
    <p:spTree>
      <p:nvGrpSpPr>
        <p:cNvPr id="42" name="Shape 42"/>
        <p:cNvGrpSpPr/>
        <p:nvPr/>
      </p:nvGrpSpPr>
      <p:grpSpPr>
        <a:xfrm>
          <a:off x="0" y="0"/>
          <a:ext cx="0" cy="0"/>
          <a:chOff x="0" y="0"/>
          <a:chExt cx="0" cy="0"/>
        </a:xfrm>
      </p:grpSpPr>
      <p:sp>
        <p:nvSpPr>
          <p:cNvPr id="43" name="Google Shape;43;p7"/>
          <p:cNvSpPr/>
          <p:nvPr/>
        </p:nvSpPr>
        <p:spPr>
          <a:xfrm>
            <a:off x="357150" y="876231"/>
            <a:ext cx="3715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5" name="Google Shape;45;p7"/>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6" name="Google Shape;46;p7"/>
          <p:cNvSpPr/>
          <p:nvPr/>
        </p:nvSpPr>
        <p:spPr>
          <a:xfrm>
            <a:off x="411569" y="778875"/>
            <a:ext cx="3715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rgbClr val="F3F3F3"/>
        </a:solidFill>
      </p:bgPr>
    </p:bg>
    <p:spTree>
      <p:nvGrpSpPr>
        <p:cNvPr id="48" name="Shape 48"/>
        <p:cNvGrpSpPr/>
        <p:nvPr/>
      </p:nvGrpSpPr>
      <p:grpSpPr>
        <a:xfrm>
          <a:off x="0" y="0"/>
          <a:ext cx="0" cy="0"/>
          <a:chOff x="0" y="0"/>
          <a:chExt cx="0" cy="0"/>
        </a:xfrm>
      </p:grpSpPr>
      <p:sp>
        <p:nvSpPr>
          <p:cNvPr id="49" name="Google Shape;49;p8"/>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50" name="Google Shape;50;p8"/>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51" name="Google Shape;51;p8"/>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52" name="Google Shape;52;p8"/>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53" name="Google Shape;53;p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56" name="Google Shape;5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rgbClr val="F3F3F3"/>
        </a:solidFill>
      </p:bgPr>
    </p:bg>
    <p:spTree>
      <p:nvGrpSpPr>
        <p:cNvPr id="57" name="Shape 57"/>
        <p:cNvGrpSpPr/>
        <p:nvPr/>
      </p:nvGrpSpPr>
      <p:grpSpPr>
        <a:xfrm>
          <a:off x="0" y="0"/>
          <a:ext cx="0" cy="0"/>
          <a:chOff x="0" y="0"/>
          <a:chExt cx="0" cy="0"/>
        </a:xfrm>
      </p:grpSpPr>
      <p:sp>
        <p:nvSpPr>
          <p:cNvPr id="58" name="Google Shape;58;p9"/>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59" name="Google Shape;59;p9"/>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0" name="Google Shape;60;p9"/>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61" name="Google Shape;61;p9"/>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2" name="Google Shape;62;p9"/>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63" name="Google Shape;63;p9"/>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4" name="Google Shape;64;p9"/>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65" name="Google Shape;65;p9"/>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6" name="Google Shape;66;p9"/>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69" name="Google Shape;6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rgbClr val="F3F3F3"/>
        </a:solidFill>
      </p:bgPr>
    </p:bg>
    <p:spTree>
      <p:nvGrpSpPr>
        <p:cNvPr id="70" name="Shape 70"/>
        <p:cNvGrpSpPr/>
        <p:nvPr/>
      </p:nvGrpSpPr>
      <p:grpSpPr>
        <a:xfrm>
          <a:off x="0" y="0"/>
          <a:ext cx="0" cy="0"/>
          <a:chOff x="0" y="0"/>
          <a:chExt cx="0" cy="0"/>
        </a:xfrm>
      </p:grpSpPr>
      <p:sp>
        <p:nvSpPr>
          <p:cNvPr id="71" name="Google Shape;71;p10"/>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72" name="Google Shape;72;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Staatliches"/>
              <a:buNone/>
              <a:defRPr b="0" i="0" sz="2800" u="none" cap="none" strike="noStrike">
                <a:solidFill>
                  <a:srgbClr val="434343"/>
                </a:solidFill>
                <a:latin typeface="Staatliches"/>
                <a:ea typeface="Staatliches"/>
                <a:cs typeface="Staatliches"/>
                <a:sym typeface="Staatliches"/>
              </a:defRPr>
            </a:lvl1pPr>
            <a:lvl2pPr lvl="1"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2pPr>
            <a:lvl3pPr lvl="2"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3pPr>
            <a:lvl4pPr lvl="3"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4pPr>
            <a:lvl5pPr lvl="4"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5pPr>
            <a:lvl6pPr lvl="5"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6pPr>
            <a:lvl7pPr lvl="6"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7pPr>
            <a:lvl8pPr lvl="7"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8pPr>
            <a:lvl9pPr lvl="8"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1pPr>
            <a:lvl2pPr indent="-304800" lvl="1" marL="9144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2pPr>
            <a:lvl3pPr indent="-304800" lvl="2" marL="13716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3pPr>
            <a:lvl4pPr indent="-304800" lvl="3" marL="18288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4pPr>
            <a:lvl5pPr indent="-304800" lvl="4" marL="22860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5pPr>
            <a:lvl6pPr indent="-304800" lvl="5" marL="27432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6pPr>
            <a:lvl7pPr indent="-304800" lvl="6" marL="32004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7pPr>
            <a:lvl8pPr indent="-304800" lvl="7" marL="36576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8pPr>
            <a:lvl9pPr indent="-304800" lvl="8" marL="4114800" marR="0" rtl="0" algn="l">
              <a:lnSpc>
                <a:spcPct val="115000"/>
              </a:lnSpc>
              <a:spcBef>
                <a:spcPts val="1600"/>
              </a:spcBef>
              <a:spcAft>
                <a:spcPts val="160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434343"/>
                </a:solidFill>
                <a:latin typeface="Anaheim"/>
                <a:ea typeface="Anaheim"/>
                <a:cs typeface="Anaheim"/>
                <a:sym typeface="Anaheim"/>
              </a:defRPr>
            </a:lvl1pPr>
            <a:lvl2pPr lvl="1" algn="r">
              <a:buNone/>
              <a:defRPr sz="1300">
                <a:solidFill>
                  <a:srgbClr val="434343"/>
                </a:solidFill>
                <a:latin typeface="Anaheim"/>
                <a:ea typeface="Anaheim"/>
                <a:cs typeface="Anaheim"/>
                <a:sym typeface="Anaheim"/>
              </a:defRPr>
            </a:lvl2pPr>
            <a:lvl3pPr lvl="2" algn="r">
              <a:buNone/>
              <a:defRPr sz="1300">
                <a:solidFill>
                  <a:srgbClr val="434343"/>
                </a:solidFill>
                <a:latin typeface="Anaheim"/>
                <a:ea typeface="Anaheim"/>
                <a:cs typeface="Anaheim"/>
                <a:sym typeface="Anaheim"/>
              </a:defRPr>
            </a:lvl3pPr>
            <a:lvl4pPr lvl="3" algn="r">
              <a:buNone/>
              <a:defRPr sz="1300">
                <a:solidFill>
                  <a:srgbClr val="434343"/>
                </a:solidFill>
                <a:latin typeface="Anaheim"/>
                <a:ea typeface="Anaheim"/>
                <a:cs typeface="Anaheim"/>
                <a:sym typeface="Anaheim"/>
              </a:defRPr>
            </a:lvl4pPr>
            <a:lvl5pPr lvl="4" algn="r">
              <a:buNone/>
              <a:defRPr sz="1300">
                <a:solidFill>
                  <a:srgbClr val="434343"/>
                </a:solidFill>
                <a:latin typeface="Anaheim"/>
                <a:ea typeface="Anaheim"/>
                <a:cs typeface="Anaheim"/>
                <a:sym typeface="Anaheim"/>
              </a:defRPr>
            </a:lvl5pPr>
            <a:lvl6pPr lvl="5" algn="r">
              <a:buNone/>
              <a:defRPr sz="1300">
                <a:solidFill>
                  <a:srgbClr val="434343"/>
                </a:solidFill>
                <a:latin typeface="Anaheim"/>
                <a:ea typeface="Anaheim"/>
                <a:cs typeface="Anaheim"/>
                <a:sym typeface="Anaheim"/>
              </a:defRPr>
            </a:lvl6pPr>
            <a:lvl7pPr lvl="6" algn="r">
              <a:buNone/>
              <a:defRPr sz="1300">
                <a:solidFill>
                  <a:srgbClr val="434343"/>
                </a:solidFill>
                <a:latin typeface="Anaheim"/>
                <a:ea typeface="Anaheim"/>
                <a:cs typeface="Anaheim"/>
                <a:sym typeface="Anaheim"/>
              </a:defRPr>
            </a:lvl7pPr>
            <a:lvl8pPr lvl="7" algn="r">
              <a:buNone/>
              <a:defRPr sz="1300">
                <a:solidFill>
                  <a:srgbClr val="434343"/>
                </a:solidFill>
                <a:latin typeface="Anaheim"/>
                <a:ea typeface="Anaheim"/>
                <a:cs typeface="Anaheim"/>
                <a:sym typeface="Anaheim"/>
              </a:defRPr>
            </a:lvl8pPr>
            <a:lvl9pPr lvl="8" algn="r">
              <a:buNone/>
              <a:defRPr sz="1300">
                <a:solidFill>
                  <a:srgbClr val="43434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ctrTitle"/>
          </p:nvPr>
        </p:nvSpPr>
        <p:spPr>
          <a:xfrm>
            <a:off x="824000" y="673199"/>
            <a:ext cx="4255500" cy="2401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a:t>Stock Price Manipulation Detection using Generative Adversarial Networks</a:t>
            </a:r>
            <a:endParaRPr/>
          </a:p>
        </p:txBody>
      </p:sp>
      <p:sp>
        <p:nvSpPr>
          <p:cNvPr id="201" name="Google Shape;201;p24"/>
          <p:cNvSpPr txBox="1"/>
          <p:nvPr>
            <p:ph idx="1" type="subTitle"/>
          </p:nvPr>
        </p:nvSpPr>
        <p:spPr>
          <a:xfrm>
            <a:off x="64575" y="4717500"/>
            <a:ext cx="1906800" cy="4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Presented by Team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74" name="Shape 274"/>
        <p:cNvGrpSpPr/>
        <p:nvPr/>
      </p:nvGrpSpPr>
      <p:grpSpPr>
        <a:xfrm>
          <a:off x="0" y="0"/>
          <a:ext cx="0" cy="0"/>
          <a:chOff x="0" y="0"/>
          <a:chExt cx="0" cy="0"/>
        </a:xfrm>
      </p:grpSpPr>
      <p:pic>
        <p:nvPicPr>
          <p:cNvPr id="275" name="Google Shape;275;p33"/>
          <p:cNvPicPr preferRelativeResize="0"/>
          <p:nvPr/>
        </p:nvPicPr>
        <p:blipFill rotWithShape="1">
          <a:blip r:embed="rId3">
            <a:alphaModFix/>
          </a:blip>
          <a:srcRect b="0" l="0" r="0" t="0"/>
          <a:stretch/>
        </p:blipFill>
        <p:spPr>
          <a:xfrm>
            <a:off x="53800" y="227803"/>
            <a:ext cx="4467693" cy="2379635"/>
          </a:xfrm>
          <a:prstGeom prst="rect">
            <a:avLst/>
          </a:prstGeom>
          <a:noFill/>
          <a:ln>
            <a:noFill/>
          </a:ln>
        </p:spPr>
      </p:pic>
      <p:pic>
        <p:nvPicPr>
          <p:cNvPr id="276" name="Google Shape;276;p33"/>
          <p:cNvPicPr preferRelativeResize="0"/>
          <p:nvPr/>
        </p:nvPicPr>
        <p:blipFill>
          <a:blip r:embed="rId4">
            <a:alphaModFix/>
          </a:blip>
          <a:stretch>
            <a:fillRect/>
          </a:stretch>
        </p:blipFill>
        <p:spPr>
          <a:xfrm>
            <a:off x="2468650" y="2686375"/>
            <a:ext cx="4206678" cy="2379625"/>
          </a:xfrm>
          <a:prstGeom prst="rect">
            <a:avLst/>
          </a:prstGeom>
          <a:noFill/>
          <a:ln>
            <a:noFill/>
          </a:ln>
        </p:spPr>
      </p:pic>
      <p:sp>
        <p:nvSpPr>
          <p:cNvPr id="277" name="Google Shape;277;p33"/>
          <p:cNvSpPr txBox="1"/>
          <p:nvPr>
            <p:ph idx="12" type="sldNum"/>
          </p:nvPr>
        </p:nvSpPr>
        <p:spPr>
          <a:xfrm>
            <a:off x="8451046" y="47369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78" name="Google Shape;278;p33"/>
          <p:cNvPicPr preferRelativeResize="0"/>
          <p:nvPr/>
        </p:nvPicPr>
        <p:blipFill>
          <a:blip r:embed="rId5">
            <a:alphaModFix/>
          </a:blip>
          <a:stretch>
            <a:fillRect/>
          </a:stretch>
        </p:blipFill>
        <p:spPr>
          <a:xfrm>
            <a:off x="4733400" y="227799"/>
            <a:ext cx="4201933" cy="237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 name="Shape 282"/>
        <p:cNvGrpSpPr/>
        <p:nvPr/>
      </p:nvGrpSpPr>
      <p:grpSpPr>
        <a:xfrm>
          <a:off x="0" y="0"/>
          <a:ext cx="0" cy="0"/>
          <a:chOff x="0" y="0"/>
          <a:chExt cx="0" cy="0"/>
        </a:xfrm>
      </p:grpSpPr>
      <p:sp>
        <p:nvSpPr>
          <p:cNvPr id="283" name="Google Shape;283;p34"/>
          <p:cNvSpPr txBox="1"/>
          <p:nvPr>
            <p:ph type="ctrTitle"/>
          </p:nvPr>
        </p:nvSpPr>
        <p:spPr>
          <a:xfrm>
            <a:off x="3725250" y="328175"/>
            <a:ext cx="4660800" cy="67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sz="3200">
                <a:solidFill>
                  <a:srgbClr val="000000"/>
                </a:solidFill>
                <a:highlight>
                  <a:schemeClr val="lt1"/>
                </a:highlight>
              </a:rPr>
              <a:t>Experiments results</a:t>
            </a:r>
            <a:endParaRPr sz="3200">
              <a:solidFill>
                <a:srgbClr val="000000"/>
              </a:solidFill>
              <a:highlight>
                <a:schemeClr val="lt1"/>
              </a:highlight>
            </a:endParaRPr>
          </a:p>
        </p:txBody>
      </p:sp>
      <p:pic>
        <p:nvPicPr>
          <p:cNvPr id="284" name="Google Shape;284;p34"/>
          <p:cNvPicPr preferRelativeResize="0"/>
          <p:nvPr/>
        </p:nvPicPr>
        <p:blipFill>
          <a:blip r:embed="rId3">
            <a:alphaModFix/>
          </a:blip>
          <a:stretch>
            <a:fillRect/>
          </a:stretch>
        </p:blipFill>
        <p:spPr>
          <a:xfrm>
            <a:off x="1335963" y="1484950"/>
            <a:ext cx="6472075" cy="2321375"/>
          </a:xfrm>
          <a:prstGeom prst="rect">
            <a:avLst/>
          </a:prstGeom>
          <a:noFill/>
          <a:ln>
            <a:noFill/>
          </a:ln>
        </p:spPr>
      </p:pic>
      <p:sp>
        <p:nvSpPr>
          <p:cNvPr id="285" name="Google Shape;28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89" name="Shape 289"/>
        <p:cNvGrpSpPr/>
        <p:nvPr/>
      </p:nvGrpSpPr>
      <p:grpSpPr>
        <a:xfrm>
          <a:off x="0" y="0"/>
          <a:ext cx="0" cy="0"/>
          <a:chOff x="0" y="0"/>
          <a:chExt cx="0" cy="0"/>
        </a:xfrm>
      </p:grpSpPr>
      <p:sp>
        <p:nvSpPr>
          <p:cNvPr id="290" name="Google Shape;290;p35"/>
          <p:cNvSpPr txBox="1"/>
          <p:nvPr>
            <p:ph type="title"/>
          </p:nvPr>
        </p:nvSpPr>
        <p:spPr>
          <a:xfrm>
            <a:off x="1303800" y="598575"/>
            <a:ext cx="70305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3200">
                <a:solidFill>
                  <a:srgbClr val="000000"/>
                </a:solidFill>
                <a:highlight>
                  <a:schemeClr val="lt1"/>
                </a:highlight>
              </a:rPr>
              <a:t>Conclusion</a:t>
            </a:r>
            <a:endParaRPr sz="3200">
              <a:solidFill>
                <a:srgbClr val="000000"/>
              </a:solidFill>
              <a:highlight>
                <a:schemeClr val="lt1"/>
              </a:highlight>
            </a:endParaRPr>
          </a:p>
        </p:txBody>
      </p:sp>
      <p:sp>
        <p:nvSpPr>
          <p:cNvPr id="291" name="Google Shape;291;p35"/>
          <p:cNvSpPr txBox="1"/>
          <p:nvPr>
            <p:ph idx="1" type="body"/>
          </p:nvPr>
        </p:nvSpPr>
        <p:spPr>
          <a:xfrm>
            <a:off x="778250" y="1354475"/>
            <a:ext cx="7469100" cy="3391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000000"/>
                </a:solidFill>
                <a:latin typeface="Roboto"/>
                <a:ea typeface="Roboto"/>
                <a:cs typeface="Roboto"/>
                <a:sym typeface="Roboto"/>
              </a:rPr>
              <a:t>The authors’ experiment showed that the LSTM-GANs were effective</a:t>
            </a:r>
            <a:r>
              <a:rPr b="1" lang="en-GB" sz="1600">
                <a:solidFill>
                  <a:srgbClr val="000000"/>
                </a:solidFill>
                <a:latin typeface="Roboto"/>
                <a:ea typeface="Roboto"/>
                <a:cs typeface="Roboto"/>
                <a:sym typeface="Roboto"/>
              </a:rPr>
              <a:t> </a:t>
            </a:r>
            <a:r>
              <a:rPr lang="en-GB" sz="1600">
                <a:solidFill>
                  <a:srgbClr val="000000"/>
                </a:solidFill>
                <a:latin typeface="Roboto"/>
                <a:ea typeface="Roboto"/>
                <a:cs typeface="Roboto"/>
                <a:sym typeface="Roboto"/>
              </a:rPr>
              <a:t>for detecting stock price manipulations.  The model performed well with both seen and unseen data. This is the first research to apply deep generative adversarial networks on the problem of detecting stock price manipulations. </a:t>
            </a:r>
            <a:endParaRPr sz="1600">
              <a:solidFill>
                <a:srgbClr val="000000"/>
              </a:solidFill>
              <a:latin typeface="Roboto"/>
              <a:ea typeface="Roboto"/>
              <a:cs typeface="Roboto"/>
              <a:sym typeface="Roboto"/>
            </a:endParaRPr>
          </a:p>
          <a:p>
            <a:pPr indent="0" lvl="0" marL="0" rtl="0" algn="l">
              <a:spcBef>
                <a:spcPts val="0"/>
              </a:spcBef>
              <a:spcAft>
                <a:spcPts val="0"/>
              </a:spcAft>
              <a:buNone/>
            </a:pPr>
            <a:r>
              <a:t/>
            </a:r>
            <a:endParaRPr sz="1600">
              <a:solidFill>
                <a:srgbClr val="000000"/>
              </a:solidFill>
              <a:latin typeface="Roboto"/>
              <a:ea typeface="Roboto"/>
              <a:cs typeface="Roboto"/>
              <a:sym typeface="Roboto"/>
            </a:endParaRPr>
          </a:p>
          <a:p>
            <a:pPr indent="0" lvl="0" marL="0" rtl="0" algn="l">
              <a:spcBef>
                <a:spcPts val="0"/>
              </a:spcBef>
              <a:spcAft>
                <a:spcPts val="0"/>
              </a:spcAft>
              <a:buNone/>
            </a:pPr>
            <a:r>
              <a:rPr lang="en-GB" sz="1600">
                <a:solidFill>
                  <a:srgbClr val="000000"/>
                </a:solidFill>
                <a:latin typeface="Roboto"/>
                <a:ea typeface="Roboto"/>
                <a:cs typeface="Roboto"/>
                <a:sym typeface="Roboto"/>
              </a:rPr>
              <a:t>Contributions</a:t>
            </a:r>
            <a:r>
              <a:rPr lang="en-GB" sz="1600">
                <a:solidFill>
                  <a:srgbClr val="000000"/>
                </a:solidFill>
                <a:latin typeface="Roboto"/>
                <a:ea typeface="Roboto"/>
                <a:cs typeface="Roboto"/>
                <a:sym typeface="Roboto"/>
              </a:rPr>
              <a:t> of the paper:</a:t>
            </a:r>
            <a:endParaRPr sz="16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GB" sz="1400">
                <a:solidFill>
                  <a:srgbClr val="000000"/>
                </a:solidFill>
                <a:latin typeface="Roboto"/>
                <a:ea typeface="Roboto"/>
                <a:cs typeface="Roboto"/>
                <a:sym typeface="Roboto"/>
              </a:rPr>
              <a:t>The paper </a:t>
            </a:r>
            <a:r>
              <a:rPr lang="en-GB" sz="1400">
                <a:solidFill>
                  <a:srgbClr val="000000"/>
                </a:solidFill>
                <a:latin typeface="Roboto"/>
                <a:ea typeface="Roboto"/>
                <a:cs typeface="Roboto"/>
                <a:sym typeface="Roboto"/>
              </a:rPr>
              <a:t>proposed</a:t>
            </a:r>
            <a:r>
              <a:rPr lang="en-GB" sz="1700">
                <a:solidFill>
                  <a:srgbClr val="000000"/>
                </a:solidFill>
                <a:latin typeface="Roboto"/>
                <a:ea typeface="Roboto"/>
                <a:cs typeface="Roboto"/>
                <a:sym typeface="Roboto"/>
              </a:rPr>
              <a:t> </a:t>
            </a:r>
            <a:r>
              <a:rPr lang="en-GB" sz="1400">
                <a:solidFill>
                  <a:srgbClr val="000000"/>
                </a:solidFill>
                <a:latin typeface="Roboto"/>
                <a:ea typeface="Roboto"/>
                <a:cs typeface="Roboto"/>
                <a:sym typeface="Roboto"/>
              </a:rPr>
              <a:t>an </a:t>
            </a:r>
            <a:r>
              <a:rPr b="1" lang="en-GB" sz="1400">
                <a:solidFill>
                  <a:srgbClr val="000000"/>
                </a:solidFill>
                <a:latin typeface="Roboto"/>
                <a:ea typeface="Roboto"/>
                <a:cs typeface="Roboto"/>
                <a:sym typeface="Roboto"/>
              </a:rPr>
              <a:t>unsupervised </a:t>
            </a:r>
            <a:r>
              <a:rPr b="1" lang="en-GB" sz="1400">
                <a:solidFill>
                  <a:srgbClr val="000000"/>
                </a:solidFill>
                <a:latin typeface="Roboto"/>
                <a:ea typeface="Roboto"/>
                <a:cs typeface="Roboto"/>
                <a:sym typeface="Roboto"/>
              </a:rPr>
              <a:t>methodology</a:t>
            </a:r>
            <a:r>
              <a:rPr lang="en-GB" sz="1400">
                <a:solidFill>
                  <a:srgbClr val="000000"/>
                </a:solidFill>
                <a:latin typeface="Roboto"/>
                <a:ea typeface="Roboto"/>
                <a:cs typeface="Roboto"/>
                <a:sym typeface="Roboto"/>
              </a:rPr>
              <a:t> employing a combination of LSTM and GANs for stock price manipulation detection.</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The </a:t>
            </a:r>
            <a:r>
              <a:rPr lang="en-GB" sz="1400">
                <a:solidFill>
                  <a:srgbClr val="000000"/>
                </a:solidFill>
                <a:latin typeface="Roboto"/>
                <a:ea typeface="Roboto"/>
                <a:cs typeface="Roboto"/>
                <a:sym typeface="Roboto"/>
              </a:rPr>
              <a:t>proposed</a:t>
            </a:r>
            <a:r>
              <a:rPr lang="en-GB" sz="1400">
                <a:solidFill>
                  <a:srgbClr val="000000"/>
                </a:solidFill>
                <a:latin typeface="Roboto"/>
                <a:ea typeface="Roboto"/>
                <a:cs typeface="Roboto"/>
                <a:sym typeface="Roboto"/>
              </a:rPr>
              <a:t> LSTM-GANs were </a:t>
            </a:r>
            <a:r>
              <a:rPr b="1" lang="en-GB" sz="1400">
                <a:solidFill>
                  <a:srgbClr val="000000"/>
                </a:solidFill>
                <a:latin typeface="Roboto"/>
                <a:ea typeface="Roboto"/>
                <a:cs typeface="Roboto"/>
                <a:sym typeface="Roboto"/>
              </a:rPr>
              <a:t>effective</a:t>
            </a:r>
            <a:r>
              <a:rPr lang="en-GB" sz="1400">
                <a:solidFill>
                  <a:srgbClr val="000000"/>
                </a:solidFill>
                <a:latin typeface="Roboto"/>
                <a:ea typeface="Roboto"/>
                <a:cs typeface="Roboto"/>
                <a:sym typeface="Roboto"/>
              </a:rPr>
              <a:t> for detecting stock price manipulations. </a:t>
            </a:r>
            <a:endParaRPr sz="1400">
              <a:solidFill>
                <a:srgbClr val="000000"/>
              </a:solidFill>
              <a:latin typeface="Roboto"/>
              <a:ea typeface="Roboto"/>
              <a:cs typeface="Roboto"/>
              <a:sym typeface="Roboto"/>
            </a:endParaRPr>
          </a:p>
          <a:p>
            <a:pPr indent="0" lvl="0" marL="0" rtl="0" algn="l">
              <a:spcBef>
                <a:spcPts val="0"/>
              </a:spcBef>
              <a:spcAft>
                <a:spcPts val="0"/>
              </a:spcAft>
              <a:buNone/>
            </a:pPr>
            <a:r>
              <a:rPr lang="en-GB" sz="1400">
                <a:solidFill>
                  <a:srgbClr val="000000"/>
                </a:solidFill>
                <a:latin typeface="Roboto"/>
                <a:ea typeface="Roboto"/>
                <a:cs typeface="Roboto"/>
                <a:sym typeface="Roboto"/>
              </a:rPr>
              <a:t>However:</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The effectiveness of the networks </a:t>
            </a:r>
            <a:r>
              <a:rPr b="1" lang="en-GB" sz="1400">
                <a:solidFill>
                  <a:srgbClr val="000000"/>
                </a:solidFill>
                <a:latin typeface="Roboto"/>
                <a:ea typeface="Roboto"/>
                <a:cs typeface="Roboto"/>
                <a:sym typeface="Roboto"/>
              </a:rPr>
              <a:t>needs to be </a:t>
            </a:r>
            <a:r>
              <a:rPr b="1" lang="en-GB" sz="1400">
                <a:solidFill>
                  <a:srgbClr val="000000"/>
                </a:solidFill>
                <a:latin typeface="Roboto"/>
                <a:ea typeface="Roboto"/>
                <a:cs typeface="Roboto"/>
                <a:sym typeface="Roboto"/>
              </a:rPr>
              <a:t>evaluated</a:t>
            </a:r>
            <a:r>
              <a:rPr lang="en-GB" sz="1400">
                <a:solidFill>
                  <a:srgbClr val="000000"/>
                </a:solidFill>
                <a:latin typeface="Roboto"/>
                <a:ea typeface="Roboto"/>
                <a:cs typeface="Roboto"/>
                <a:sym typeface="Roboto"/>
              </a:rPr>
              <a:t> on different datasets with real manipulative cases. </a:t>
            </a:r>
            <a:endParaRPr sz="1400">
              <a:solidFill>
                <a:srgbClr val="000000"/>
              </a:solidFill>
              <a:latin typeface="Roboto"/>
              <a:ea typeface="Roboto"/>
              <a:cs typeface="Roboto"/>
              <a:sym typeface="Roboto"/>
            </a:endParaRPr>
          </a:p>
        </p:txBody>
      </p:sp>
      <p:sp>
        <p:nvSpPr>
          <p:cNvPr id="292" name="Google Shape;292;p35"/>
          <p:cNvSpPr txBox="1"/>
          <p:nvPr>
            <p:ph idx="12" type="sldNum"/>
          </p:nvPr>
        </p:nvSpPr>
        <p:spPr>
          <a:xfrm>
            <a:off x="8451046" y="47369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ctrTitle"/>
          </p:nvPr>
        </p:nvSpPr>
        <p:spPr>
          <a:xfrm>
            <a:off x="1013650" y="1559150"/>
            <a:ext cx="2478600" cy="738900"/>
          </a:xfrm>
          <a:prstGeom prst="rect">
            <a:avLst/>
          </a:prstGeom>
        </p:spPr>
        <p:txBody>
          <a:bodyPr anchorCtr="0" anchor="b" bIns="91425" lIns="91425" spcFirstLastPara="1" rIns="91425" wrap="square" tIns="91425">
            <a:spAutoFit/>
          </a:bodyPr>
          <a:lstStyle/>
          <a:p>
            <a:pPr indent="0" lvl="0" marL="0" rtl="0" algn="r">
              <a:spcBef>
                <a:spcPts val="0"/>
              </a:spcBef>
              <a:spcAft>
                <a:spcPts val="0"/>
              </a:spcAft>
              <a:buNone/>
            </a:pPr>
            <a:r>
              <a:rPr lang="en-GB">
                <a:solidFill>
                  <a:srgbClr val="000000"/>
                </a:solidFill>
              </a:rPr>
              <a:t>Introduction</a:t>
            </a:r>
            <a:endParaRPr>
              <a:solidFill>
                <a:srgbClr val="000000"/>
              </a:solidFill>
            </a:endParaRPr>
          </a:p>
        </p:txBody>
      </p:sp>
      <p:sp>
        <p:nvSpPr>
          <p:cNvPr id="207" name="Google Shape;207;p25"/>
          <p:cNvSpPr txBox="1"/>
          <p:nvPr>
            <p:ph idx="1" type="subTitle"/>
          </p:nvPr>
        </p:nvSpPr>
        <p:spPr>
          <a:xfrm>
            <a:off x="4411700" y="876850"/>
            <a:ext cx="4291500" cy="2955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000000"/>
                </a:solidFill>
                <a:latin typeface="Roboto"/>
                <a:ea typeface="Roboto"/>
                <a:cs typeface="Roboto"/>
                <a:sym typeface="Roboto"/>
              </a:rPr>
              <a:t>Market has bad players who gain profit by deceiving other players </a:t>
            </a:r>
            <a:r>
              <a:rPr lang="en-GB" sz="1800">
                <a:solidFill>
                  <a:srgbClr val="000000"/>
                </a:solidFill>
                <a:latin typeface="Roboto"/>
                <a:ea typeface="Roboto"/>
                <a:cs typeface="Roboto"/>
                <a:sym typeface="Roboto"/>
              </a:rPr>
              <a:t>through</a:t>
            </a:r>
            <a:r>
              <a:rPr lang="en-GB" sz="1800">
                <a:solidFill>
                  <a:srgbClr val="000000"/>
                </a:solidFill>
                <a:latin typeface="Roboto"/>
                <a:ea typeface="Roboto"/>
                <a:cs typeface="Roboto"/>
                <a:sym typeface="Roboto"/>
              </a:rPr>
              <a:t> market </a:t>
            </a:r>
            <a:r>
              <a:rPr lang="en-GB" sz="1800">
                <a:solidFill>
                  <a:srgbClr val="000000"/>
                </a:solidFill>
                <a:latin typeface="Roboto"/>
                <a:ea typeface="Roboto"/>
                <a:cs typeface="Roboto"/>
                <a:sym typeface="Roboto"/>
              </a:rPr>
              <a:t>manipulations. The field faces </a:t>
            </a:r>
            <a:r>
              <a:rPr b="1" lang="en-GB" sz="1800">
                <a:solidFill>
                  <a:srgbClr val="000000"/>
                </a:solidFill>
                <a:latin typeface="Roboto"/>
                <a:ea typeface="Roboto"/>
                <a:cs typeface="Roboto"/>
                <a:sym typeface="Roboto"/>
              </a:rPr>
              <a:t>3 challenges</a:t>
            </a:r>
            <a:r>
              <a:rPr lang="en-GB"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0" lvl="0" marL="0" rtl="0" algn="l">
              <a:spcBef>
                <a:spcPts val="0"/>
              </a:spcBef>
              <a:spcAft>
                <a:spcPts val="0"/>
              </a:spcAft>
              <a:buNone/>
            </a:pPr>
            <a:r>
              <a:rPr lang="en-GB" sz="1800">
                <a:solidFill>
                  <a:srgbClr val="000000"/>
                </a:solidFill>
                <a:latin typeface="Roboto"/>
                <a:ea typeface="Roboto"/>
                <a:cs typeface="Roboto"/>
                <a:sym typeface="Roboto"/>
              </a:rPr>
              <a:t>1. Distinguishing manipulations from normal trading behaviours.</a:t>
            </a:r>
            <a:endParaRPr sz="1800">
              <a:solidFill>
                <a:srgbClr val="000000"/>
              </a:solidFill>
              <a:latin typeface="Roboto"/>
              <a:ea typeface="Roboto"/>
              <a:cs typeface="Roboto"/>
              <a:sym typeface="Roboto"/>
            </a:endParaRPr>
          </a:p>
          <a:p>
            <a:pPr indent="0" lvl="0" marL="0" rtl="0" algn="l">
              <a:spcBef>
                <a:spcPts val="0"/>
              </a:spcBef>
              <a:spcAft>
                <a:spcPts val="0"/>
              </a:spcAft>
              <a:buNone/>
            </a:pPr>
            <a:r>
              <a:rPr lang="en-GB" sz="1800">
                <a:solidFill>
                  <a:srgbClr val="000000"/>
                </a:solidFill>
                <a:latin typeface="Roboto"/>
                <a:ea typeface="Roboto"/>
                <a:cs typeface="Roboto"/>
                <a:sym typeface="Roboto"/>
              </a:rPr>
              <a:t>2. The small amount of damage from a few easy-to-expose manipulations.</a:t>
            </a:r>
            <a:endParaRPr sz="1800">
              <a:solidFill>
                <a:srgbClr val="000000"/>
              </a:solidFill>
              <a:latin typeface="Roboto"/>
              <a:ea typeface="Roboto"/>
              <a:cs typeface="Roboto"/>
              <a:sym typeface="Roboto"/>
            </a:endParaRPr>
          </a:p>
          <a:p>
            <a:pPr indent="0" lvl="0" marL="0" rtl="0" algn="l">
              <a:spcBef>
                <a:spcPts val="0"/>
              </a:spcBef>
              <a:spcAft>
                <a:spcPts val="0"/>
              </a:spcAft>
              <a:buNone/>
            </a:pPr>
            <a:r>
              <a:rPr lang="en-GB" sz="1800">
                <a:solidFill>
                  <a:srgbClr val="000000"/>
                </a:solidFill>
                <a:latin typeface="Roboto"/>
                <a:ea typeface="Roboto"/>
                <a:cs typeface="Roboto"/>
                <a:sym typeface="Roboto"/>
              </a:rPr>
              <a:t>3. The data is partially observable, due to buyers/sellers privacy.</a:t>
            </a:r>
            <a:endParaRPr sz="1800">
              <a:solidFill>
                <a:srgbClr val="000000"/>
              </a:solidFill>
              <a:latin typeface="Roboto"/>
              <a:ea typeface="Roboto"/>
              <a:cs typeface="Roboto"/>
              <a:sym typeface="Roboto"/>
            </a:endParaRPr>
          </a:p>
        </p:txBody>
      </p:sp>
      <p:sp>
        <p:nvSpPr>
          <p:cNvPr id="208" name="Google Shape;208;p25"/>
          <p:cNvSpPr txBox="1"/>
          <p:nvPr/>
        </p:nvSpPr>
        <p:spPr>
          <a:xfrm>
            <a:off x="4327875" y="3936200"/>
            <a:ext cx="4626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600">
                <a:latin typeface="Times New Roman"/>
                <a:ea typeface="Times New Roman"/>
                <a:cs typeface="Times New Roman"/>
                <a:sym typeface="Times New Roman"/>
              </a:rPr>
              <a:t>Proposed </a:t>
            </a:r>
            <a:r>
              <a:rPr b="1" i="1" lang="en-GB" sz="1600">
                <a:latin typeface="Times New Roman"/>
                <a:ea typeface="Times New Roman"/>
                <a:cs typeface="Times New Roman"/>
                <a:sym typeface="Times New Roman"/>
              </a:rPr>
              <a:t>solution</a:t>
            </a:r>
            <a:r>
              <a:rPr b="1" i="1" lang="en-GB" sz="1600">
                <a:latin typeface="Times New Roman"/>
                <a:ea typeface="Times New Roman"/>
                <a:cs typeface="Times New Roman"/>
                <a:sym typeface="Times New Roman"/>
              </a:rPr>
              <a:t>: train deep neural network, since manipulation cases are irregular trading behaviours and it can learn </a:t>
            </a:r>
            <a:r>
              <a:rPr b="1" i="1" lang="en-GB" sz="1600">
                <a:latin typeface="Times New Roman"/>
                <a:ea typeface="Times New Roman"/>
                <a:cs typeface="Times New Roman"/>
                <a:sym typeface="Times New Roman"/>
              </a:rPr>
              <a:t>without</a:t>
            </a:r>
            <a:r>
              <a:rPr b="1" i="1" lang="en-GB" sz="1600">
                <a:latin typeface="Times New Roman"/>
                <a:ea typeface="Times New Roman"/>
                <a:cs typeface="Times New Roman"/>
                <a:sym typeface="Times New Roman"/>
              </a:rPr>
              <a:t> labels.</a:t>
            </a:r>
            <a:endParaRPr b="1" i="1" sz="1200">
              <a:latin typeface="Times New Roman"/>
              <a:ea typeface="Times New Roman"/>
              <a:cs typeface="Times New Roman"/>
              <a:sym typeface="Times New Roman"/>
            </a:endParaRPr>
          </a:p>
        </p:txBody>
      </p:sp>
      <p:sp>
        <p:nvSpPr>
          <p:cNvPr id="209" name="Google Shape;20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ctrTitle"/>
          </p:nvPr>
        </p:nvSpPr>
        <p:spPr>
          <a:xfrm>
            <a:off x="5160175" y="426575"/>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sz="3300">
                <a:solidFill>
                  <a:srgbClr val="000000"/>
                </a:solidFill>
                <a:highlight>
                  <a:schemeClr val="lt1"/>
                </a:highlight>
              </a:rPr>
              <a:t>Related Work</a:t>
            </a:r>
            <a:endParaRPr sz="3300">
              <a:solidFill>
                <a:srgbClr val="000000"/>
              </a:solidFill>
              <a:highlight>
                <a:schemeClr val="lt1"/>
              </a:highlight>
            </a:endParaRPr>
          </a:p>
        </p:txBody>
      </p:sp>
      <p:sp>
        <p:nvSpPr>
          <p:cNvPr id="215" name="Google Shape;215;p26"/>
          <p:cNvSpPr txBox="1"/>
          <p:nvPr>
            <p:ph idx="1" type="subTitle"/>
          </p:nvPr>
        </p:nvSpPr>
        <p:spPr>
          <a:xfrm flipH="1">
            <a:off x="867450" y="907775"/>
            <a:ext cx="7409100" cy="41127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en-GB" sz="1600">
                <a:solidFill>
                  <a:srgbClr val="000000"/>
                </a:solidFill>
                <a:latin typeface="Roboto"/>
                <a:ea typeface="Roboto"/>
                <a:cs typeface="Roboto"/>
                <a:sym typeface="Roboto"/>
              </a:rPr>
              <a:t>The related research focuses on trade-based manipulations that studied theoretical and empirical work:</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AutoNum type="arabicPeriod"/>
            </a:pPr>
            <a:r>
              <a:rPr b="1" lang="en-GB" sz="1600">
                <a:solidFill>
                  <a:srgbClr val="000000"/>
                </a:solidFill>
                <a:latin typeface="Roboto"/>
                <a:ea typeface="Roboto"/>
                <a:cs typeface="Roboto"/>
                <a:sym typeface="Roboto"/>
              </a:rPr>
              <a:t>Large investors</a:t>
            </a:r>
            <a:r>
              <a:rPr lang="en-GB" sz="1600">
                <a:solidFill>
                  <a:srgbClr val="000000"/>
                </a:solidFill>
                <a:latin typeface="Roboto"/>
                <a:ea typeface="Roboto"/>
                <a:cs typeface="Roboto"/>
                <a:sym typeface="Roboto"/>
              </a:rPr>
              <a:t> have </a:t>
            </a:r>
            <a:r>
              <a:rPr b="1" lang="en-GB" sz="1600">
                <a:solidFill>
                  <a:srgbClr val="000000"/>
                </a:solidFill>
                <a:latin typeface="Roboto"/>
                <a:ea typeface="Roboto"/>
                <a:cs typeface="Roboto"/>
                <a:sym typeface="Roboto"/>
              </a:rPr>
              <a:t>large probability </a:t>
            </a:r>
            <a:r>
              <a:rPr lang="en-GB" sz="1600">
                <a:solidFill>
                  <a:srgbClr val="000000"/>
                </a:solidFill>
                <a:latin typeface="Roboto"/>
                <a:ea typeface="Roboto"/>
                <a:cs typeface="Roboto"/>
                <a:sym typeface="Roboto"/>
              </a:rPr>
              <a:t>to take part in stock manipulation.</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AutoNum type="arabicPeriod"/>
            </a:pPr>
            <a:r>
              <a:rPr lang="en-GB" sz="1600">
                <a:solidFill>
                  <a:srgbClr val="000000"/>
                </a:solidFill>
                <a:latin typeface="Roboto"/>
                <a:ea typeface="Roboto"/>
                <a:cs typeface="Roboto"/>
                <a:sym typeface="Roboto"/>
              </a:rPr>
              <a:t>An investor who has i</a:t>
            </a:r>
            <a:r>
              <a:rPr b="1" lang="en-GB" sz="1600">
                <a:solidFill>
                  <a:srgbClr val="000000"/>
                </a:solidFill>
                <a:latin typeface="Roboto"/>
                <a:ea typeface="Roboto"/>
                <a:cs typeface="Roboto"/>
                <a:sym typeface="Roboto"/>
              </a:rPr>
              <a:t>nsider information</a:t>
            </a:r>
            <a:r>
              <a:rPr lang="en-GB" sz="1600">
                <a:solidFill>
                  <a:srgbClr val="000000"/>
                </a:solidFill>
                <a:latin typeface="Roboto"/>
                <a:ea typeface="Roboto"/>
                <a:cs typeface="Roboto"/>
                <a:sym typeface="Roboto"/>
              </a:rPr>
              <a:t> of a firm also has </a:t>
            </a:r>
            <a:r>
              <a:rPr b="1" lang="en-GB" sz="1600">
                <a:solidFill>
                  <a:srgbClr val="000000"/>
                </a:solidFill>
                <a:latin typeface="Roboto"/>
                <a:ea typeface="Roboto"/>
                <a:cs typeface="Roboto"/>
                <a:sym typeface="Roboto"/>
              </a:rPr>
              <a:t>high probability </a:t>
            </a:r>
            <a:r>
              <a:rPr lang="en-GB" sz="1600">
                <a:solidFill>
                  <a:srgbClr val="000000"/>
                </a:solidFill>
                <a:latin typeface="Roboto"/>
                <a:ea typeface="Roboto"/>
                <a:cs typeface="Roboto"/>
                <a:sym typeface="Roboto"/>
              </a:rPr>
              <a:t>to be a manipulator.</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AutoNum type="arabicPeriod"/>
            </a:pPr>
            <a:r>
              <a:rPr b="1" lang="en-GB" sz="1600">
                <a:solidFill>
                  <a:srgbClr val="000000"/>
                </a:solidFill>
                <a:latin typeface="Roboto"/>
                <a:ea typeface="Roboto"/>
                <a:cs typeface="Roboto"/>
                <a:sym typeface="Roboto"/>
              </a:rPr>
              <a:t>Manipulator </a:t>
            </a:r>
            <a:r>
              <a:rPr lang="en-GB" sz="1600">
                <a:solidFill>
                  <a:srgbClr val="000000"/>
                </a:solidFill>
                <a:latin typeface="Roboto"/>
                <a:ea typeface="Roboto"/>
                <a:cs typeface="Roboto"/>
                <a:sym typeface="Roboto"/>
              </a:rPr>
              <a:t>may gain his profit by making </a:t>
            </a:r>
            <a:r>
              <a:rPr b="1" lang="en-GB" sz="1600">
                <a:solidFill>
                  <a:srgbClr val="000000"/>
                </a:solidFill>
                <a:latin typeface="Roboto"/>
                <a:ea typeface="Roboto"/>
                <a:cs typeface="Roboto"/>
                <a:sym typeface="Roboto"/>
              </a:rPr>
              <a:t>takeover bid</a:t>
            </a:r>
            <a:r>
              <a:rPr lang="en-GB" sz="1600">
                <a:solidFill>
                  <a:srgbClr val="000000"/>
                </a:solidFill>
                <a:latin typeface="Roboto"/>
                <a:ea typeface="Roboto"/>
                <a:cs typeface="Roboto"/>
                <a:sym typeface="Roboto"/>
              </a:rPr>
              <a:t> for stock price manipulation (sell the stock at the expected price).</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AutoNum type="arabicPeriod"/>
            </a:pPr>
            <a:r>
              <a:rPr b="1" lang="en-GB" sz="1600">
                <a:solidFill>
                  <a:srgbClr val="000000"/>
                </a:solidFill>
                <a:latin typeface="Roboto"/>
                <a:ea typeface="Roboto"/>
                <a:cs typeface="Roboto"/>
                <a:sym typeface="Roboto"/>
              </a:rPr>
              <a:t>Liquidity</a:t>
            </a:r>
            <a:r>
              <a:rPr b="1" lang="en-GB" sz="1600">
                <a:solidFill>
                  <a:srgbClr val="000000"/>
                </a:solidFill>
                <a:latin typeface="Roboto"/>
                <a:ea typeface="Roboto"/>
                <a:cs typeface="Roboto"/>
                <a:sym typeface="Roboto"/>
              </a:rPr>
              <a:t>, returns, and volatility</a:t>
            </a:r>
            <a:r>
              <a:rPr lang="en-GB" sz="1600">
                <a:solidFill>
                  <a:srgbClr val="000000"/>
                </a:solidFill>
                <a:latin typeface="Roboto"/>
                <a:ea typeface="Roboto"/>
                <a:cs typeface="Roboto"/>
                <a:sym typeface="Roboto"/>
              </a:rPr>
              <a:t> affected the stock price </a:t>
            </a:r>
            <a:r>
              <a:rPr b="1" lang="en-GB" sz="1600">
                <a:solidFill>
                  <a:srgbClr val="000000"/>
                </a:solidFill>
                <a:latin typeface="Roboto"/>
                <a:ea typeface="Roboto"/>
                <a:cs typeface="Roboto"/>
                <a:sym typeface="Roboto"/>
              </a:rPr>
              <a:t>during manipulation periods</a:t>
            </a:r>
            <a:r>
              <a:rPr lang="en-GB" sz="1600">
                <a:solidFill>
                  <a:srgbClr val="000000"/>
                </a:solidFill>
                <a:latin typeface="Roboto"/>
                <a:ea typeface="Roboto"/>
                <a:cs typeface="Roboto"/>
                <a:sym typeface="Roboto"/>
              </a:rPr>
              <a:t>, where stocks with low volatility and value had high chances to be manipulated.</a:t>
            </a:r>
            <a:endParaRPr sz="16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i="1" lang="en-GB" sz="1600" u="sng">
                <a:solidFill>
                  <a:srgbClr val="000000"/>
                </a:solidFill>
                <a:latin typeface="Roboto"/>
                <a:ea typeface="Roboto"/>
                <a:cs typeface="Roboto"/>
                <a:sym typeface="Roboto"/>
              </a:rPr>
              <a:t>Examples of used machine learning techniques and other methods</a:t>
            </a:r>
            <a:r>
              <a:rPr lang="en-GB" sz="1600">
                <a:solidFill>
                  <a:srgbClr val="000000"/>
                </a:solidFill>
                <a:latin typeface="Roboto"/>
                <a:ea typeface="Roboto"/>
                <a:cs typeface="Roboto"/>
                <a:sym typeface="Roboto"/>
              </a:rPr>
              <a:t>:</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AutoNum type="arabicPeriod"/>
            </a:pPr>
            <a:r>
              <a:rPr lang="en-GB" sz="1600">
                <a:solidFill>
                  <a:srgbClr val="000000"/>
                </a:solidFill>
                <a:latin typeface="Roboto"/>
                <a:ea typeface="Roboto"/>
                <a:cs typeface="Roboto"/>
                <a:sym typeface="Roboto"/>
              </a:rPr>
              <a:t>Data mining techniques vs. logistic regression and discriminant analysis → </a:t>
            </a:r>
            <a:r>
              <a:rPr b="1" lang="en-GB" sz="1600">
                <a:solidFill>
                  <a:srgbClr val="000000"/>
                </a:solidFill>
                <a:latin typeface="Roboto"/>
                <a:ea typeface="Roboto"/>
                <a:cs typeface="Roboto"/>
                <a:sym typeface="Roboto"/>
              </a:rPr>
              <a:t>data mining performed better</a:t>
            </a:r>
            <a:r>
              <a:rPr lang="en-GB" sz="1600">
                <a:solidFill>
                  <a:srgbClr val="000000"/>
                </a:solidFill>
                <a:latin typeface="Roboto"/>
                <a:ea typeface="Roboto"/>
                <a:cs typeface="Roboto"/>
                <a:sym typeface="Roboto"/>
              </a:rPr>
              <a:t>.</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AutoNum type="arabicPeriod"/>
            </a:pPr>
            <a:r>
              <a:rPr lang="en-GB" sz="1600">
                <a:solidFill>
                  <a:srgbClr val="000000"/>
                </a:solidFill>
                <a:latin typeface="Roboto"/>
                <a:ea typeface="Roboto"/>
                <a:cs typeface="Roboto"/>
                <a:sym typeface="Roboto"/>
              </a:rPr>
              <a:t>K-nearest neighbour vs. adaptive dynamic model → </a:t>
            </a:r>
            <a:r>
              <a:rPr b="1" lang="en-GB" sz="1600">
                <a:solidFill>
                  <a:srgbClr val="000000"/>
                </a:solidFill>
                <a:latin typeface="Roboto"/>
                <a:ea typeface="Roboto"/>
                <a:cs typeface="Roboto"/>
                <a:sym typeface="Roboto"/>
              </a:rPr>
              <a:t>both </a:t>
            </a:r>
            <a:r>
              <a:rPr b="1" lang="en-GB" sz="1600">
                <a:solidFill>
                  <a:srgbClr val="000000"/>
                </a:solidFill>
                <a:latin typeface="Roboto"/>
                <a:ea typeface="Roboto"/>
                <a:cs typeface="Roboto"/>
                <a:sym typeface="Roboto"/>
              </a:rPr>
              <a:t>performed</a:t>
            </a:r>
            <a:r>
              <a:rPr b="1" lang="en-GB" sz="1600">
                <a:solidFill>
                  <a:srgbClr val="000000"/>
                </a:solidFill>
                <a:latin typeface="Roboto"/>
                <a:ea typeface="Roboto"/>
                <a:cs typeface="Roboto"/>
                <a:sym typeface="Roboto"/>
              </a:rPr>
              <a:t> well</a:t>
            </a:r>
            <a:r>
              <a:rPr lang="en-GB" sz="1600">
                <a:solidFill>
                  <a:srgbClr val="000000"/>
                </a:solidFill>
                <a:latin typeface="Roboto"/>
                <a:ea typeface="Roboto"/>
                <a:cs typeface="Roboto"/>
                <a:sym typeface="Roboto"/>
              </a:rPr>
              <a:t>.</a:t>
            </a:r>
            <a:endParaRPr sz="1600">
              <a:solidFill>
                <a:srgbClr val="000000"/>
              </a:solidFill>
              <a:latin typeface="Roboto"/>
              <a:ea typeface="Roboto"/>
              <a:cs typeface="Roboto"/>
              <a:sym typeface="Roboto"/>
            </a:endParaRPr>
          </a:p>
        </p:txBody>
      </p:sp>
      <p:sp>
        <p:nvSpPr>
          <p:cNvPr id="216" name="Google Shape;21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0" name="Shape 220"/>
        <p:cNvGrpSpPr/>
        <p:nvPr/>
      </p:nvGrpSpPr>
      <p:grpSpPr>
        <a:xfrm>
          <a:off x="0" y="0"/>
          <a:ext cx="0" cy="0"/>
          <a:chOff x="0" y="0"/>
          <a:chExt cx="0" cy="0"/>
        </a:xfrm>
      </p:grpSpPr>
      <p:sp>
        <p:nvSpPr>
          <p:cNvPr id="221" name="Google Shape;221;p27"/>
          <p:cNvSpPr txBox="1"/>
          <p:nvPr>
            <p:ph type="title"/>
          </p:nvPr>
        </p:nvSpPr>
        <p:spPr>
          <a:xfrm>
            <a:off x="1303800" y="598575"/>
            <a:ext cx="70305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3200">
                <a:solidFill>
                  <a:srgbClr val="000000"/>
                </a:solidFill>
                <a:highlight>
                  <a:schemeClr val="lt1"/>
                </a:highlight>
              </a:rPr>
              <a:t>Stock Manipulation Patterns</a:t>
            </a:r>
            <a:endParaRPr sz="3200">
              <a:highlight>
                <a:schemeClr val="lt1"/>
              </a:highlight>
            </a:endParaRPr>
          </a:p>
        </p:txBody>
      </p:sp>
      <p:sp>
        <p:nvSpPr>
          <p:cNvPr id="222" name="Google Shape;222;p27"/>
          <p:cNvSpPr txBox="1"/>
          <p:nvPr>
            <p:ph idx="1" type="body"/>
          </p:nvPr>
        </p:nvSpPr>
        <p:spPr>
          <a:xfrm>
            <a:off x="1303800" y="1300950"/>
            <a:ext cx="7030500" cy="3183000"/>
          </a:xfrm>
          <a:prstGeom prst="rect">
            <a:avLst/>
          </a:prstGeom>
        </p:spPr>
        <p:txBody>
          <a:bodyPr anchorCtr="0" anchor="t" bIns="91425" lIns="91425" spcFirstLastPara="1" rIns="91425" wrap="square" tIns="91425">
            <a:spAutoFit/>
          </a:bodyPr>
          <a:lstStyle/>
          <a:p>
            <a:pPr indent="-330200" lvl="0" marL="457200" rtl="0" algn="l">
              <a:spcBef>
                <a:spcPts val="1500"/>
              </a:spcBef>
              <a:spcAft>
                <a:spcPts val="0"/>
              </a:spcAft>
              <a:buClr>
                <a:srgbClr val="000000"/>
              </a:buClr>
              <a:buSzPts val="1600"/>
              <a:buFont typeface="Roboto"/>
              <a:buChar char="●"/>
            </a:pPr>
            <a:r>
              <a:rPr b="1" lang="en-GB" sz="1600" u="sng">
                <a:solidFill>
                  <a:srgbClr val="000000"/>
                </a:solidFill>
                <a:latin typeface="Roboto"/>
                <a:ea typeface="Roboto"/>
                <a:cs typeface="Roboto"/>
                <a:sym typeface="Roboto"/>
              </a:rPr>
              <a:t>Illegal </a:t>
            </a:r>
            <a:r>
              <a:rPr lang="en-GB" sz="1600">
                <a:solidFill>
                  <a:srgbClr val="000000"/>
                </a:solidFill>
                <a:latin typeface="Roboto"/>
                <a:ea typeface="Roboto"/>
                <a:cs typeface="Roboto"/>
                <a:sym typeface="Roboto"/>
              </a:rPr>
              <a:t>strategies to influence stock prices for personal gain.</a:t>
            </a:r>
            <a:endParaRPr sz="1600">
              <a:solidFill>
                <a:srgbClr val="000000"/>
              </a:solidFill>
              <a:latin typeface="Roboto"/>
              <a:ea typeface="Roboto"/>
              <a:cs typeface="Roboto"/>
              <a:sym typeface="Roboto"/>
            </a:endParaRPr>
          </a:p>
          <a:p>
            <a:pPr indent="-330200" lvl="0" marL="457200" rtl="0" algn="l">
              <a:spcBef>
                <a:spcPts val="150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Examples</a:t>
            </a:r>
            <a:r>
              <a:rPr lang="en-GB" sz="1600">
                <a:solidFill>
                  <a:srgbClr val="000000"/>
                </a:solidFill>
                <a:latin typeface="Roboto"/>
                <a:ea typeface="Roboto"/>
                <a:cs typeface="Roboto"/>
                <a:sym typeface="Roboto"/>
              </a:rPr>
              <a:t>: </a:t>
            </a:r>
            <a:r>
              <a:rPr lang="en-GB" sz="1600" u="sng">
                <a:solidFill>
                  <a:srgbClr val="000000"/>
                </a:solidFill>
                <a:latin typeface="Roboto"/>
                <a:ea typeface="Roboto"/>
                <a:cs typeface="Roboto"/>
                <a:sym typeface="Roboto"/>
              </a:rPr>
              <a:t>Information-based</a:t>
            </a:r>
            <a:r>
              <a:rPr lang="en-GB" sz="1600">
                <a:solidFill>
                  <a:srgbClr val="000000"/>
                </a:solidFill>
                <a:latin typeface="Roboto"/>
                <a:ea typeface="Roboto"/>
                <a:cs typeface="Roboto"/>
                <a:sym typeface="Roboto"/>
              </a:rPr>
              <a:t>, </a:t>
            </a:r>
            <a:r>
              <a:rPr lang="en-GB" sz="1600" u="sng">
                <a:solidFill>
                  <a:srgbClr val="000000"/>
                </a:solidFill>
                <a:latin typeface="Roboto"/>
                <a:ea typeface="Roboto"/>
                <a:cs typeface="Roboto"/>
                <a:sym typeface="Roboto"/>
              </a:rPr>
              <a:t>Action-based</a:t>
            </a:r>
            <a:r>
              <a:rPr lang="en-GB" sz="1600">
                <a:solidFill>
                  <a:srgbClr val="000000"/>
                </a:solidFill>
                <a:latin typeface="Roboto"/>
                <a:ea typeface="Roboto"/>
                <a:cs typeface="Roboto"/>
                <a:sym typeface="Roboto"/>
              </a:rPr>
              <a:t>,  and </a:t>
            </a:r>
            <a:r>
              <a:rPr lang="en-GB" sz="1600" u="sng">
                <a:solidFill>
                  <a:srgbClr val="000000"/>
                </a:solidFill>
                <a:latin typeface="Roboto"/>
                <a:ea typeface="Roboto"/>
                <a:cs typeface="Roboto"/>
                <a:sym typeface="Roboto"/>
              </a:rPr>
              <a:t>Trade-based</a:t>
            </a:r>
            <a:r>
              <a:rPr lang="en-GB" sz="1600">
                <a:solidFill>
                  <a:srgbClr val="000000"/>
                </a:solidFill>
                <a:latin typeface="Roboto"/>
                <a:ea typeface="Roboto"/>
                <a:cs typeface="Roboto"/>
                <a:sym typeface="Roboto"/>
              </a:rPr>
              <a:t>.</a:t>
            </a:r>
            <a:endParaRPr sz="1600">
              <a:solidFill>
                <a:srgbClr val="000000"/>
              </a:solidFill>
              <a:latin typeface="Roboto"/>
              <a:ea typeface="Roboto"/>
              <a:cs typeface="Roboto"/>
              <a:sym typeface="Roboto"/>
            </a:endParaRPr>
          </a:p>
          <a:p>
            <a:pPr indent="-330200" lvl="0" marL="457200" rtl="0" algn="l">
              <a:spcBef>
                <a:spcPts val="150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'Pump-And-Dump'</a:t>
            </a:r>
            <a:r>
              <a:rPr lang="en-GB" sz="1600">
                <a:solidFill>
                  <a:srgbClr val="000000"/>
                </a:solidFill>
                <a:latin typeface="Roboto"/>
                <a:ea typeface="Roboto"/>
                <a:cs typeface="Roboto"/>
                <a:sym typeface="Roboto"/>
              </a:rPr>
              <a:t>: Inflating stock prices through misleading positive statements, then selling off once the price is high.</a:t>
            </a:r>
            <a:endParaRPr sz="1600">
              <a:solidFill>
                <a:srgbClr val="000000"/>
              </a:solidFill>
              <a:latin typeface="Roboto"/>
              <a:ea typeface="Roboto"/>
              <a:cs typeface="Roboto"/>
              <a:sym typeface="Roboto"/>
            </a:endParaRPr>
          </a:p>
          <a:p>
            <a:pPr indent="-330200" lvl="0" marL="457200" rtl="0" algn="l">
              <a:spcBef>
                <a:spcPts val="150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Variables involved in stock price manipulations</a:t>
            </a:r>
            <a:r>
              <a:rPr lang="en-GB" sz="1600">
                <a:solidFill>
                  <a:srgbClr val="000000"/>
                </a:solidFill>
                <a:latin typeface="Roboto"/>
                <a:ea typeface="Roboto"/>
                <a:cs typeface="Roboto"/>
                <a:sym typeface="Roboto"/>
              </a:rPr>
              <a:t>: Cancelled volumes and matched volumes.</a:t>
            </a:r>
            <a:endParaRPr sz="2000">
              <a:solidFill>
                <a:srgbClr val="000000"/>
              </a:solidFill>
              <a:latin typeface="Roboto"/>
              <a:ea typeface="Roboto"/>
              <a:cs typeface="Roboto"/>
              <a:sym typeface="Roboto"/>
            </a:endParaRPr>
          </a:p>
          <a:p>
            <a:pPr indent="-330200" lvl="0" marL="457200" rtl="0" algn="l">
              <a:spcBef>
                <a:spcPts val="1500"/>
              </a:spcBef>
              <a:spcAft>
                <a:spcPts val="1500"/>
              </a:spcAft>
              <a:buClr>
                <a:srgbClr val="000000"/>
              </a:buClr>
              <a:buSzPts val="1600"/>
              <a:buFont typeface="Roboto"/>
              <a:buChar char="●"/>
            </a:pPr>
            <a:r>
              <a:rPr b="1" lang="en-GB" sz="1600">
                <a:solidFill>
                  <a:srgbClr val="000000"/>
                </a:solidFill>
                <a:latin typeface="Roboto"/>
                <a:ea typeface="Roboto"/>
                <a:cs typeface="Roboto"/>
                <a:sym typeface="Roboto"/>
              </a:rPr>
              <a:t>Impact</a:t>
            </a:r>
            <a:r>
              <a:rPr lang="en-GB" sz="1600">
                <a:solidFill>
                  <a:srgbClr val="000000"/>
                </a:solidFill>
                <a:latin typeface="Roboto"/>
                <a:ea typeface="Roboto"/>
                <a:cs typeface="Roboto"/>
                <a:sym typeface="Roboto"/>
              </a:rPr>
              <a:t>: Distorts market integrity, misleading investors, and affecting market stability.</a:t>
            </a:r>
            <a:endParaRPr sz="1600">
              <a:solidFill>
                <a:srgbClr val="000000"/>
              </a:solidFill>
              <a:latin typeface="Roboto"/>
              <a:ea typeface="Roboto"/>
              <a:cs typeface="Roboto"/>
              <a:sym typeface="Roboto"/>
            </a:endParaRPr>
          </a:p>
        </p:txBody>
      </p:sp>
      <p:sp>
        <p:nvSpPr>
          <p:cNvPr id="223" name="Google Shape;223;p27"/>
          <p:cNvSpPr txBox="1"/>
          <p:nvPr>
            <p:ph idx="12" type="sldNum"/>
          </p:nvPr>
        </p:nvSpPr>
        <p:spPr>
          <a:xfrm>
            <a:off x="8451046" y="47369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7" name="Shape 227"/>
        <p:cNvGrpSpPr/>
        <p:nvPr/>
      </p:nvGrpSpPr>
      <p:grpSpPr>
        <a:xfrm>
          <a:off x="0" y="0"/>
          <a:ext cx="0" cy="0"/>
          <a:chOff x="0" y="0"/>
          <a:chExt cx="0" cy="0"/>
        </a:xfrm>
      </p:grpSpPr>
      <p:sp>
        <p:nvSpPr>
          <p:cNvPr id="228" name="Google Shape;228;p28"/>
          <p:cNvSpPr txBox="1"/>
          <p:nvPr>
            <p:ph idx="2" type="title"/>
          </p:nvPr>
        </p:nvSpPr>
        <p:spPr>
          <a:xfrm>
            <a:off x="729125" y="1461650"/>
            <a:ext cx="2127000" cy="401700"/>
          </a:xfrm>
          <a:prstGeom prst="rect">
            <a:avLst/>
          </a:prstGeom>
        </p:spPr>
        <p:txBody>
          <a:bodyPr anchorCtr="0" anchor="b" bIns="0" lIns="0" spcFirstLastPara="1" rIns="0" wrap="square" tIns="0">
            <a:noAutofit/>
          </a:bodyPr>
          <a:lstStyle/>
          <a:p>
            <a:pPr indent="0" lvl="0" marL="0" rtl="0" algn="ctr">
              <a:lnSpc>
                <a:spcPct val="115000"/>
              </a:lnSpc>
              <a:spcBef>
                <a:spcPts val="1500"/>
              </a:spcBef>
              <a:spcAft>
                <a:spcPts val="1500"/>
              </a:spcAft>
              <a:buNone/>
            </a:pPr>
            <a:r>
              <a:rPr b="1" lang="en-GB" sz="1700">
                <a:solidFill>
                  <a:srgbClr val="000000"/>
                </a:solidFill>
                <a:latin typeface="Roboto"/>
                <a:ea typeface="Roboto"/>
                <a:cs typeface="Roboto"/>
                <a:sym typeface="Roboto"/>
              </a:rPr>
              <a:t>GAN Framework</a:t>
            </a:r>
            <a:endParaRPr b="1" sz="1700">
              <a:solidFill>
                <a:srgbClr val="000000"/>
              </a:solidFill>
            </a:endParaRPr>
          </a:p>
        </p:txBody>
      </p:sp>
      <p:sp>
        <p:nvSpPr>
          <p:cNvPr id="229" name="Google Shape;229;p28"/>
          <p:cNvSpPr txBox="1"/>
          <p:nvPr>
            <p:ph idx="1" type="subTitle"/>
          </p:nvPr>
        </p:nvSpPr>
        <p:spPr>
          <a:xfrm>
            <a:off x="811150" y="1910075"/>
            <a:ext cx="2045100" cy="1143600"/>
          </a:xfrm>
          <a:prstGeom prst="rect">
            <a:avLst/>
          </a:prstGeom>
        </p:spPr>
        <p:txBody>
          <a:bodyPr anchorCtr="0" anchor="t" bIns="91425" lIns="91425" spcFirstLastPara="1" rIns="91425" wrap="square" tIns="91425">
            <a:spAutoFit/>
          </a:bodyPr>
          <a:lstStyle/>
          <a:p>
            <a:pPr indent="0" lvl="0" marL="0" rtl="0" algn="ctr">
              <a:spcBef>
                <a:spcPts val="1500"/>
              </a:spcBef>
              <a:spcAft>
                <a:spcPts val="1500"/>
              </a:spcAft>
              <a:buNone/>
            </a:pPr>
            <a:r>
              <a:rPr lang="en-GB" sz="1400">
                <a:solidFill>
                  <a:srgbClr val="000000"/>
                </a:solidFill>
                <a:latin typeface="Roboto"/>
                <a:ea typeface="Roboto"/>
                <a:cs typeface="Roboto"/>
                <a:sym typeface="Roboto"/>
              </a:rPr>
              <a:t>Utilizes two neural networks, a Generator and a Discriminator, in a competitive setup.</a:t>
            </a:r>
            <a:endParaRPr sz="1400">
              <a:solidFill>
                <a:srgbClr val="000000"/>
              </a:solidFill>
              <a:latin typeface="Roboto"/>
              <a:ea typeface="Roboto"/>
              <a:cs typeface="Roboto"/>
              <a:sym typeface="Roboto"/>
            </a:endParaRPr>
          </a:p>
        </p:txBody>
      </p:sp>
      <p:sp>
        <p:nvSpPr>
          <p:cNvPr id="230" name="Google Shape;230;p28"/>
          <p:cNvSpPr txBox="1"/>
          <p:nvPr>
            <p:ph type="ctrTitle"/>
          </p:nvPr>
        </p:nvSpPr>
        <p:spPr>
          <a:xfrm>
            <a:off x="4306325" y="375975"/>
            <a:ext cx="4068900" cy="585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GB" sz="2600">
                <a:solidFill>
                  <a:srgbClr val="000000"/>
                </a:solidFill>
                <a:highlight>
                  <a:schemeClr val="lt1"/>
                </a:highlight>
              </a:rPr>
              <a:t>Anomaly Detection using GANs</a:t>
            </a:r>
            <a:endParaRPr sz="2600">
              <a:solidFill>
                <a:srgbClr val="000000"/>
              </a:solidFill>
            </a:endParaRPr>
          </a:p>
        </p:txBody>
      </p:sp>
      <p:sp>
        <p:nvSpPr>
          <p:cNvPr id="231" name="Google Shape;231;p28"/>
          <p:cNvSpPr txBox="1"/>
          <p:nvPr>
            <p:ph idx="3" type="title"/>
          </p:nvPr>
        </p:nvSpPr>
        <p:spPr>
          <a:xfrm>
            <a:off x="6283124" y="1461648"/>
            <a:ext cx="1841400" cy="401700"/>
          </a:xfrm>
          <a:prstGeom prst="rect">
            <a:avLst/>
          </a:prstGeom>
        </p:spPr>
        <p:txBody>
          <a:bodyPr anchorCtr="0" anchor="b" bIns="0" lIns="0" spcFirstLastPara="1" rIns="0" wrap="square" tIns="0">
            <a:noAutofit/>
          </a:bodyPr>
          <a:lstStyle/>
          <a:p>
            <a:pPr indent="0" lvl="0" marL="0" rtl="0" algn="ctr">
              <a:lnSpc>
                <a:spcPct val="115000"/>
              </a:lnSpc>
              <a:spcBef>
                <a:spcPts val="1500"/>
              </a:spcBef>
              <a:spcAft>
                <a:spcPts val="1500"/>
              </a:spcAft>
              <a:buNone/>
            </a:pPr>
            <a:r>
              <a:rPr b="1" lang="en-GB" sz="1700">
                <a:solidFill>
                  <a:srgbClr val="000000"/>
                </a:solidFill>
                <a:latin typeface="Roboto"/>
                <a:ea typeface="Roboto"/>
                <a:cs typeface="Roboto"/>
                <a:sym typeface="Roboto"/>
              </a:rPr>
              <a:t>LSTM Integration</a:t>
            </a:r>
            <a:endParaRPr b="1" sz="1700">
              <a:solidFill>
                <a:srgbClr val="000000"/>
              </a:solidFill>
            </a:endParaRPr>
          </a:p>
        </p:txBody>
      </p:sp>
      <p:sp>
        <p:nvSpPr>
          <p:cNvPr id="232" name="Google Shape;232;p28"/>
          <p:cNvSpPr txBox="1"/>
          <p:nvPr>
            <p:ph idx="4" type="subTitle"/>
          </p:nvPr>
        </p:nvSpPr>
        <p:spPr>
          <a:xfrm>
            <a:off x="6098475" y="1910075"/>
            <a:ext cx="2210700" cy="1143600"/>
          </a:xfrm>
          <a:prstGeom prst="rect">
            <a:avLst/>
          </a:prstGeom>
        </p:spPr>
        <p:txBody>
          <a:bodyPr anchorCtr="0" anchor="t" bIns="91425" lIns="91425" spcFirstLastPara="1" rIns="91425" wrap="square" tIns="91425">
            <a:spAutoFit/>
          </a:bodyPr>
          <a:lstStyle/>
          <a:p>
            <a:pPr indent="0" lvl="0" marL="0" rtl="0" algn="ctr">
              <a:spcBef>
                <a:spcPts val="1500"/>
              </a:spcBef>
              <a:spcAft>
                <a:spcPts val="1500"/>
              </a:spcAft>
              <a:buNone/>
            </a:pPr>
            <a:r>
              <a:rPr lang="en-GB" sz="1400">
                <a:solidFill>
                  <a:srgbClr val="000000"/>
                </a:solidFill>
                <a:latin typeface="Roboto"/>
                <a:ea typeface="Roboto"/>
                <a:cs typeface="Roboto"/>
                <a:sym typeface="Roboto"/>
              </a:rPr>
              <a:t>Incorporates Long Short-Term Memory networks to effectively process time-series data.</a:t>
            </a:r>
            <a:endParaRPr sz="1200">
              <a:solidFill>
                <a:srgbClr val="000000"/>
              </a:solidFill>
            </a:endParaRPr>
          </a:p>
        </p:txBody>
      </p:sp>
      <p:sp>
        <p:nvSpPr>
          <p:cNvPr id="233" name="Google Shape;233;p28"/>
          <p:cNvSpPr txBox="1"/>
          <p:nvPr>
            <p:ph idx="5" type="title"/>
          </p:nvPr>
        </p:nvSpPr>
        <p:spPr>
          <a:xfrm>
            <a:off x="3597938" y="3073223"/>
            <a:ext cx="1841400" cy="562500"/>
          </a:xfrm>
          <a:prstGeom prst="rect">
            <a:avLst/>
          </a:prstGeom>
        </p:spPr>
        <p:txBody>
          <a:bodyPr anchorCtr="0" anchor="b" bIns="0" lIns="0" spcFirstLastPara="1" rIns="0" wrap="square" tIns="0">
            <a:spAutoFit/>
          </a:bodyPr>
          <a:lstStyle/>
          <a:p>
            <a:pPr indent="0" lvl="0" marL="0" rtl="0" algn="ctr">
              <a:lnSpc>
                <a:spcPct val="115000"/>
              </a:lnSpc>
              <a:spcBef>
                <a:spcPts val="1500"/>
              </a:spcBef>
              <a:spcAft>
                <a:spcPts val="1500"/>
              </a:spcAft>
              <a:buNone/>
            </a:pPr>
            <a:r>
              <a:rPr b="1" lang="en-GB" sz="1700">
                <a:solidFill>
                  <a:srgbClr val="000000"/>
                </a:solidFill>
                <a:latin typeface="Roboto"/>
                <a:ea typeface="Roboto"/>
                <a:cs typeface="Roboto"/>
                <a:sym typeface="Roboto"/>
              </a:rPr>
              <a:t>Anomaly Identification</a:t>
            </a:r>
            <a:endParaRPr b="1" sz="1700">
              <a:solidFill>
                <a:srgbClr val="000000"/>
              </a:solidFill>
            </a:endParaRPr>
          </a:p>
        </p:txBody>
      </p:sp>
      <p:sp>
        <p:nvSpPr>
          <p:cNvPr id="234" name="Google Shape;234;p28"/>
          <p:cNvSpPr txBox="1"/>
          <p:nvPr>
            <p:ph idx="6" type="subTitle"/>
          </p:nvPr>
        </p:nvSpPr>
        <p:spPr>
          <a:xfrm>
            <a:off x="3413225" y="3521650"/>
            <a:ext cx="2210700" cy="1143600"/>
          </a:xfrm>
          <a:prstGeom prst="rect">
            <a:avLst/>
          </a:prstGeom>
        </p:spPr>
        <p:txBody>
          <a:bodyPr anchorCtr="0" anchor="t" bIns="91425" lIns="91425" spcFirstLastPara="1" rIns="91425" wrap="square" tIns="91425">
            <a:spAutoFit/>
          </a:bodyPr>
          <a:lstStyle/>
          <a:p>
            <a:pPr indent="0" lvl="0" marL="0" rtl="0" algn="ctr">
              <a:spcBef>
                <a:spcPts val="1500"/>
              </a:spcBef>
              <a:spcAft>
                <a:spcPts val="1500"/>
              </a:spcAft>
              <a:buNone/>
            </a:pPr>
            <a:r>
              <a:rPr lang="en-GB" sz="1400">
                <a:solidFill>
                  <a:srgbClr val="000000"/>
                </a:solidFill>
                <a:latin typeface="Roboto"/>
                <a:ea typeface="Roboto"/>
                <a:cs typeface="Roboto"/>
                <a:sym typeface="Roboto"/>
              </a:rPr>
              <a:t>Anomalies in stock data are treated as 'generated' data, revealing manipulation patterns.</a:t>
            </a:r>
            <a:endParaRPr sz="1200">
              <a:solidFill>
                <a:srgbClr val="000000"/>
              </a:solidFill>
            </a:endParaRPr>
          </a:p>
        </p:txBody>
      </p:sp>
      <p:sp>
        <p:nvSpPr>
          <p:cNvPr id="235" name="Google Shape;235;p28"/>
          <p:cNvSpPr txBox="1"/>
          <p:nvPr>
            <p:ph idx="7" type="title"/>
          </p:nvPr>
        </p:nvSpPr>
        <p:spPr>
          <a:xfrm>
            <a:off x="3597938" y="1461648"/>
            <a:ext cx="1841400" cy="401700"/>
          </a:xfrm>
          <a:prstGeom prst="rect">
            <a:avLst/>
          </a:prstGeom>
        </p:spPr>
        <p:txBody>
          <a:bodyPr anchorCtr="0" anchor="b" bIns="0" lIns="0" spcFirstLastPara="1" rIns="0" wrap="square" tIns="0">
            <a:noAutofit/>
          </a:bodyPr>
          <a:lstStyle/>
          <a:p>
            <a:pPr indent="0" lvl="0" marL="0" rtl="0" algn="ctr">
              <a:lnSpc>
                <a:spcPct val="115000"/>
              </a:lnSpc>
              <a:spcBef>
                <a:spcPts val="1500"/>
              </a:spcBef>
              <a:spcAft>
                <a:spcPts val="1500"/>
              </a:spcAft>
              <a:buNone/>
            </a:pPr>
            <a:r>
              <a:rPr b="1" lang="en-GB" sz="1700">
                <a:solidFill>
                  <a:srgbClr val="000000"/>
                </a:solidFill>
                <a:latin typeface="Roboto"/>
                <a:ea typeface="Roboto"/>
                <a:cs typeface="Roboto"/>
                <a:sym typeface="Roboto"/>
              </a:rPr>
              <a:t>Discriminator</a:t>
            </a:r>
            <a:endParaRPr b="1" sz="1700">
              <a:solidFill>
                <a:srgbClr val="000000"/>
              </a:solidFill>
            </a:endParaRPr>
          </a:p>
        </p:txBody>
      </p:sp>
      <p:sp>
        <p:nvSpPr>
          <p:cNvPr id="236" name="Google Shape;236;p28"/>
          <p:cNvSpPr txBox="1"/>
          <p:nvPr>
            <p:ph idx="8" type="subTitle"/>
          </p:nvPr>
        </p:nvSpPr>
        <p:spPr>
          <a:xfrm>
            <a:off x="3413225" y="1910075"/>
            <a:ext cx="2210700" cy="895800"/>
          </a:xfrm>
          <a:prstGeom prst="rect">
            <a:avLst/>
          </a:prstGeom>
        </p:spPr>
        <p:txBody>
          <a:bodyPr anchorCtr="0" anchor="t" bIns="91425" lIns="91425" spcFirstLastPara="1" rIns="91425" wrap="square" tIns="91425">
            <a:spAutoFit/>
          </a:bodyPr>
          <a:lstStyle/>
          <a:p>
            <a:pPr indent="0" lvl="0" marL="0" rtl="0" algn="ctr">
              <a:spcBef>
                <a:spcPts val="1500"/>
              </a:spcBef>
              <a:spcAft>
                <a:spcPts val="1500"/>
              </a:spcAft>
              <a:buNone/>
            </a:pPr>
            <a:r>
              <a:rPr lang="en-GB" sz="1400">
                <a:solidFill>
                  <a:srgbClr val="000000"/>
                </a:solidFill>
                <a:latin typeface="Roboto"/>
                <a:ea typeface="Roboto"/>
                <a:cs typeface="Roboto"/>
                <a:sym typeface="Roboto"/>
              </a:rPr>
              <a:t>Learns to differentiate between real and generated data.</a:t>
            </a:r>
            <a:endParaRPr sz="1200">
              <a:solidFill>
                <a:srgbClr val="000000"/>
              </a:solidFill>
            </a:endParaRPr>
          </a:p>
        </p:txBody>
      </p:sp>
      <p:sp>
        <p:nvSpPr>
          <p:cNvPr id="237" name="Google Shape;237;p28"/>
          <p:cNvSpPr txBox="1"/>
          <p:nvPr>
            <p:ph idx="9" type="title"/>
          </p:nvPr>
        </p:nvSpPr>
        <p:spPr>
          <a:xfrm>
            <a:off x="912763" y="3243923"/>
            <a:ext cx="1841400" cy="261600"/>
          </a:xfrm>
          <a:prstGeom prst="rect">
            <a:avLst/>
          </a:prstGeom>
        </p:spPr>
        <p:txBody>
          <a:bodyPr anchorCtr="0" anchor="b" bIns="0" lIns="0" spcFirstLastPara="1" rIns="0" wrap="square" tIns="0">
            <a:spAutoFit/>
          </a:bodyPr>
          <a:lstStyle/>
          <a:p>
            <a:pPr indent="0" lvl="0" marL="0" rtl="0" algn="ctr">
              <a:lnSpc>
                <a:spcPct val="115000"/>
              </a:lnSpc>
              <a:spcBef>
                <a:spcPts val="1500"/>
              </a:spcBef>
              <a:spcAft>
                <a:spcPts val="1500"/>
              </a:spcAft>
              <a:buNone/>
            </a:pPr>
            <a:r>
              <a:rPr b="1" lang="en-GB" sz="1700">
                <a:solidFill>
                  <a:srgbClr val="000000"/>
                </a:solidFill>
                <a:latin typeface="Roboto"/>
                <a:ea typeface="Roboto"/>
                <a:cs typeface="Roboto"/>
                <a:sym typeface="Roboto"/>
              </a:rPr>
              <a:t>Generator</a:t>
            </a:r>
            <a:endParaRPr b="1" sz="1700">
              <a:solidFill>
                <a:srgbClr val="000000"/>
              </a:solidFill>
            </a:endParaRPr>
          </a:p>
        </p:txBody>
      </p:sp>
      <p:sp>
        <p:nvSpPr>
          <p:cNvPr id="238" name="Google Shape;238;p28"/>
          <p:cNvSpPr txBox="1"/>
          <p:nvPr>
            <p:ph idx="13" type="subTitle"/>
          </p:nvPr>
        </p:nvSpPr>
        <p:spPr>
          <a:xfrm>
            <a:off x="729125" y="3521650"/>
            <a:ext cx="2210700" cy="895800"/>
          </a:xfrm>
          <a:prstGeom prst="rect">
            <a:avLst/>
          </a:prstGeom>
        </p:spPr>
        <p:txBody>
          <a:bodyPr anchorCtr="0" anchor="t" bIns="91425" lIns="91425" spcFirstLastPara="1" rIns="91425" wrap="square" tIns="91425">
            <a:spAutoFit/>
          </a:bodyPr>
          <a:lstStyle/>
          <a:p>
            <a:pPr indent="0" lvl="0" marL="0" rtl="0" algn="ctr">
              <a:spcBef>
                <a:spcPts val="1500"/>
              </a:spcBef>
              <a:spcAft>
                <a:spcPts val="1500"/>
              </a:spcAft>
              <a:buNone/>
            </a:pPr>
            <a:r>
              <a:rPr lang="en-GB" sz="1400">
                <a:solidFill>
                  <a:srgbClr val="000000"/>
                </a:solidFill>
                <a:latin typeface="Roboto"/>
                <a:ea typeface="Roboto"/>
                <a:cs typeface="Roboto"/>
                <a:sym typeface="Roboto"/>
              </a:rPr>
              <a:t>Creates synthetic data mimicking real stock trading patterns.</a:t>
            </a:r>
            <a:endParaRPr sz="1200">
              <a:solidFill>
                <a:srgbClr val="000000"/>
              </a:solidFill>
            </a:endParaRPr>
          </a:p>
        </p:txBody>
      </p:sp>
      <p:sp>
        <p:nvSpPr>
          <p:cNvPr id="239" name="Google Shape;239;p28"/>
          <p:cNvSpPr txBox="1"/>
          <p:nvPr>
            <p:ph idx="14" type="title"/>
          </p:nvPr>
        </p:nvSpPr>
        <p:spPr>
          <a:xfrm>
            <a:off x="6283124" y="3243923"/>
            <a:ext cx="1841400" cy="261600"/>
          </a:xfrm>
          <a:prstGeom prst="rect">
            <a:avLst/>
          </a:prstGeom>
        </p:spPr>
        <p:txBody>
          <a:bodyPr anchorCtr="0" anchor="b" bIns="0" lIns="0" spcFirstLastPara="1" rIns="0" wrap="square" tIns="0">
            <a:spAutoFit/>
          </a:bodyPr>
          <a:lstStyle/>
          <a:p>
            <a:pPr indent="0" lvl="0" marL="0" rtl="0" algn="ctr">
              <a:lnSpc>
                <a:spcPct val="115000"/>
              </a:lnSpc>
              <a:spcBef>
                <a:spcPts val="1500"/>
              </a:spcBef>
              <a:spcAft>
                <a:spcPts val="1500"/>
              </a:spcAft>
              <a:buNone/>
            </a:pPr>
            <a:r>
              <a:rPr b="1" lang="en-GB" sz="1700">
                <a:solidFill>
                  <a:srgbClr val="000000"/>
                </a:solidFill>
                <a:latin typeface="Roboto"/>
                <a:ea typeface="Roboto"/>
                <a:cs typeface="Roboto"/>
                <a:sym typeface="Roboto"/>
              </a:rPr>
              <a:t>Advantages</a:t>
            </a:r>
            <a:endParaRPr b="1" sz="1700">
              <a:solidFill>
                <a:srgbClr val="000000"/>
              </a:solidFill>
            </a:endParaRPr>
          </a:p>
        </p:txBody>
      </p:sp>
      <p:sp>
        <p:nvSpPr>
          <p:cNvPr id="240" name="Google Shape;240;p28"/>
          <p:cNvSpPr txBox="1"/>
          <p:nvPr>
            <p:ph idx="15" type="subTitle"/>
          </p:nvPr>
        </p:nvSpPr>
        <p:spPr>
          <a:xfrm>
            <a:off x="6098475" y="3521650"/>
            <a:ext cx="2210700" cy="1143600"/>
          </a:xfrm>
          <a:prstGeom prst="rect">
            <a:avLst/>
          </a:prstGeom>
        </p:spPr>
        <p:txBody>
          <a:bodyPr anchorCtr="0" anchor="t" bIns="91425" lIns="91425" spcFirstLastPara="1" rIns="91425" wrap="square" tIns="91425">
            <a:spAutoFit/>
          </a:bodyPr>
          <a:lstStyle/>
          <a:p>
            <a:pPr indent="0" lvl="0" marL="0" rtl="0" algn="ctr">
              <a:spcBef>
                <a:spcPts val="1500"/>
              </a:spcBef>
              <a:spcAft>
                <a:spcPts val="1500"/>
              </a:spcAft>
              <a:buNone/>
            </a:pPr>
            <a:r>
              <a:rPr lang="en-GB" sz="1400">
                <a:solidFill>
                  <a:srgbClr val="000000"/>
                </a:solidFill>
                <a:latin typeface="Roboto"/>
                <a:ea typeface="Roboto"/>
                <a:cs typeface="Roboto"/>
                <a:sym typeface="Roboto"/>
              </a:rPr>
              <a:t>Enhanced detection capabilities, adapting to evolving manipulation techniques.</a:t>
            </a:r>
            <a:endParaRPr sz="1200">
              <a:solidFill>
                <a:srgbClr val="000000"/>
              </a:solidFill>
            </a:endParaRPr>
          </a:p>
        </p:txBody>
      </p:sp>
      <p:sp>
        <p:nvSpPr>
          <p:cNvPr id="241" name="Google Shape;24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rgbClr val="000000"/>
                </a:solidFill>
              </a:rPr>
              <a:t>‹#›</a:t>
            </a:fld>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45" name="Shape 245"/>
        <p:cNvGrpSpPr/>
        <p:nvPr/>
      </p:nvGrpSpPr>
      <p:grpSpPr>
        <a:xfrm>
          <a:off x="0" y="0"/>
          <a:ext cx="0" cy="0"/>
          <a:chOff x="0" y="0"/>
          <a:chExt cx="0" cy="0"/>
        </a:xfrm>
      </p:grpSpPr>
      <p:sp>
        <p:nvSpPr>
          <p:cNvPr id="246" name="Google Shape;246;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solidFill>
                  <a:srgbClr val="000000"/>
                </a:solidFill>
                <a:highlight>
                  <a:schemeClr val="lt1"/>
                </a:highlight>
              </a:rPr>
              <a:t>Models</a:t>
            </a:r>
            <a:endParaRPr sz="4800">
              <a:solidFill>
                <a:srgbClr val="000000"/>
              </a:solidFill>
              <a:highlight>
                <a:schemeClr val="lt1"/>
              </a:highlight>
            </a:endParaRPr>
          </a:p>
        </p:txBody>
      </p:sp>
      <p:sp>
        <p:nvSpPr>
          <p:cNvPr id="247" name="Google Shape;247;p29"/>
          <p:cNvSpPr txBox="1"/>
          <p:nvPr>
            <p:ph idx="1" type="body"/>
          </p:nvPr>
        </p:nvSpPr>
        <p:spPr>
          <a:xfrm>
            <a:off x="292300" y="1317250"/>
            <a:ext cx="6327600" cy="3263100"/>
          </a:xfrm>
          <a:prstGeom prst="rect">
            <a:avLst/>
          </a:prstGeom>
        </p:spPr>
        <p:txBody>
          <a:bodyPr anchorCtr="0" anchor="t" bIns="91425" lIns="91425" spcFirstLastPara="1" rIns="91425" wrap="square" tIns="91425">
            <a:spAutoFit/>
          </a:bodyPr>
          <a:lstStyle/>
          <a:p>
            <a:pPr indent="-330200" lvl="0" marL="457200" rtl="0" algn="l">
              <a:spcBef>
                <a:spcPts val="150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Architecture</a:t>
            </a:r>
            <a:r>
              <a:rPr lang="en-GB" sz="1600">
                <a:solidFill>
                  <a:srgbClr val="000000"/>
                </a:solidFill>
                <a:latin typeface="Roboto"/>
                <a:ea typeface="Roboto"/>
                <a:cs typeface="Roboto"/>
                <a:sym typeface="Roboto"/>
              </a:rPr>
              <a:t>: Combines GANs with LSTM networks.</a:t>
            </a:r>
            <a:endParaRPr sz="16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LSTM Usage</a:t>
            </a:r>
            <a:r>
              <a:rPr lang="en-GB" sz="1600">
                <a:solidFill>
                  <a:srgbClr val="000000"/>
                </a:solidFill>
                <a:latin typeface="Roboto"/>
                <a:ea typeface="Roboto"/>
                <a:cs typeface="Roboto"/>
                <a:sym typeface="Roboto"/>
              </a:rPr>
              <a:t>: Processes time-series data, essential for analysing stock market trends.</a:t>
            </a:r>
            <a:endParaRPr sz="16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Generator Model</a:t>
            </a:r>
            <a:r>
              <a:rPr lang="en-GB" sz="1600">
                <a:solidFill>
                  <a:srgbClr val="000000"/>
                </a:solidFill>
                <a:latin typeface="Roboto"/>
                <a:ea typeface="Roboto"/>
                <a:cs typeface="Roboto"/>
                <a:sym typeface="Roboto"/>
              </a:rPr>
              <a:t>: Creates data sequences simulating potential manipulation patterns.</a:t>
            </a:r>
            <a:endParaRPr sz="16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Discriminator Model</a:t>
            </a:r>
            <a:r>
              <a:rPr lang="en-GB" sz="1600">
                <a:solidFill>
                  <a:srgbClr val="000000"/>
                </a:solidFill>
                <a:latin typeface="Roboto"/>
                <a:ea typeface="Roboto"/>
                <a:cs typeface="Roboto"/>
                <a:sym typeface="Roboto"/>
              </a:rPr>
              <a:t>: Distinguishes between actual market data and generated sequences.</a:t>
            </a:r>
            <a:endParaRPr sz="16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Training Process</a:t>
            </a:r>
            <a:r>
              <a:rPr lang="en-GB" sz="1600">
                <a:solidFill>
                  <a:srgbClr val="000000"/>
                </a:solidFill>
                <a:latin typeface="Roboto"/>
                <a:ea typeface="Roboto"/>
                <a:cs typeface="Roboto"/>
                <a:sym typeface="Roboto"/>
              </a:rPr>
              <a:t>: Iterative adjustment of both models to improve detection accuracy.</a:t>
            </a:r>
            <a:endParaRPr sz="16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Objective</a:t>
            </a:r>
            <a:r>
              <a:rPr lang="en-GB" sz="1600">
                <a:solidFill>
                  <a:srgbClr val="000000"/>
                </a:solidFill>
                <a:latin typeface="Roboto"/>
                <a:ea typeface="Roboto"/>
                <a:cs typeface="Roboto"/>
                <a:sym typeface="Roboto"/>
              </a:rPr>
              <a:t>: To effectively identify subtle and complex manipulation tactics in stock market data.</a:t>
            </a:r>
            <a:endParaRPr sz="1600">
              <a:solidFill>
                <a:srgbClr val="000000"/>
              </a:solidFill>
              <a:highlight>
                <a:srgbClr val="F8FAFB"/>
              </a:highlight>
              <a:latin typeface="Roboto"/>
              <a:ea typeface="Roboto"/>
              <a:cs typeface="Roboto"/>
              <a:sym typeface="Roboto"/>
            </a:endParaRPr>
          </a:p>
        </p:txBody>
      </p:sp>
      <p:pic>
        <p:nvPicPr>
          <p:cNvPr id="248" name="Google Shape;248;p29"/>
          <p:cNvPicPr preferRelativeResize="0"/>
          <p:nvPr/>
        </p:nvPicPr>
        <p:blipFill>
          <a:blip r:embed="rId3">
            <a:alphaModFix/>
          </a:blip>
          <a:stretch>
            <a:fillRect/>
          </a:stretch>
        </p:blipFill>
        <p:spPr>
          <a:xfrm>
            <a:off x="6619907" y="902825"/>
            <a:ext cx="2308892" cy="3842551"/>
          </a:xfrm>
          <a:prstGeom prst="rect">
            <a:avLst/>
          </a:prstGeom>
          <a:noFill/>
          <a:ln>
            <a:noFill/>
          </a:ln>
        </p:spPr>
      </p:pic>
      <p:sp>
        <p:nvSpPr>
          <p:cNvPr id="249" name="Google Shape;249;p29"/>
          <p:cNvSpPr txBox="1"/>
          <p:nvPr>
            <p:ph idx="12" type="sldNum"/>
          </p:nvPr>
        </p:nvSpPr>
        <p:spPr>
          <a:xfrm>
            <a:off x="8451046" y="47369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53" name="Shape 253"/>
        <p:cNvGrpSpPr/>
        <p:nvPr/>
      </p:nvGrpSpPr>
      <p:grpSpPr>
        <a:xfrm>
          <a:off x="0" y="0"/>
          <a:ext cx="0" cy="0"/>
          <a:chOff x="0" y="0"/>
          <a:chExt cx="0" cy="0"/>
        </a:xfrm>
      </p:grpSpPr>
      <p:sp>
        <p:nvSpPr>
          <p:cNvPr id="254" name="Google Shape;254;p30"/>
          <p:cNvSpPr txBox="1"/>
          <p:nvPr>
            <p:ph type="title"/>
          </p:nvPr>
        </p:nvSpPr>
        <p:spPr>
          <a:xfrm>
            <a:off x="1160575" y="558725"/>
            <a:ext cx="70305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solidFill>
                  <a:srgbClr val="000000"/>
                </a:solidFill>
                <a:highlight>
                  <a:schemeClr val="lt1"/>
                </a:highlight>
              </a:rPr>
              <a:t>Experiments data</a:t>
            </a:r>
            <a:endParaRPr sz="3200">
              <a:solidFill>
                <a:srgbClr val="000000"/>
              </a:solidFill>
              <a:highlight>
                <a:schemeClr val="lt1"/>
              </a:highlight>
            </a:endParaRPr>
          </a:p>
        </p:txBody>
      </p:sp>
      <p:sp>
        <p:nvSpPr>
          <p:cNvPr id="255" name="Google Shape;255;p30"/>
          <p:cNvSpPr txBox="1"/>
          <p:nvPr>
            <p:ph idx="1" type="body"/>
          </p:nvPr>
        </p:nvSpPr>
        <p:spPr>
          <a:xfrm>
            <a:off x="436375" y="1144825"/>
            <a:ext cx="7754700" cy="2805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000000"/>
                </a:solidFill>
                <a:latin typeface="Roboto"/>
                <a:ea typeface="Roboto"/>
                <a:cs typeface="Roboto"/>
                <a:sym typeface="Roboto"/>
              </a:rPr>
              <a:t>Unable to get enough real data, the authors switched to injecting synthetic manipulation patterns to the real dataset, which isn’t available today.</a:t>
            </a:r>
            <a:endParaRPr sz="1500">
              <a:solidFill>
                <a:srgbClr val="000000"/>
              </a:solidFill>
              <a:latin typeface="Roboto"/>
              <a:ea typeface="Roboto"/>
              <a:cs typeface="Roboto"/>
              <a:sym typeface="Roboto"/>
            </a:endParaRPr>
          </a:p>
          <a:p>
            <a:pPr indent="0" lvl="0" marL="0" rtl="0" algn="l">
              <a:spcBef>
                <a:spcPts val="0"/>
              </a:spcBef>
              <a:spcAft>
                <a:spcPts val="0"/>
              </a:spcAft>
              <a:buNone/>
            </a:pPr>
            <a:r>
              <a:t/>
            </a:r>
            <a:endParaRPr sz="1500">
              <a:solidFill>
                <a:srgbClr val="000000"/>
              </a:solidFill>
              <a:latin typeface="Roboto"/>
              <a:ea typeface="Roboto"/>
              <a:cs typeface="Roboto"/>
              <a:sym typeface="Roboto"/>
            </a:endParaRPr>
          </a:p>
          <a:p>
            <a:pPr indent="0" lvl="0" marL="0" rtl="0" algn="l">
              <a:spcBef>
                <a:spcPts val="0"/>
              </a:spcBef>
              <a:spcAft>
                <a:spcPts val="0"/>
              </a:spcAft>
              <a:buNone/>
            </a:pPr>
            <a:r>
              <a:rPr b="1" lang="en-GB" sz="1500">
                <a:solidFill>
                  <a:srgbClr val="000000"/>
                </a:solidFill>
                <a:latin typeface="Roboto"/>
                <a:ea typeface="Roboto"/>
                <a:cs typeface="Roboto"/>
                <a:sym typeface="Roboto"/>
              </a:rPr>
              <a:t>Paper’s data</a:t>
            </a:r>
            <a:r>
              <a:rPr lang="en-GB" sz="1500">
                <a:solidFill>
                  <a:srgbClr val="000000"/>
                </a:solidFill>
                <a:latin typeface="Roboto"/>
                <a:ea typeface="Roboto"/>
                <a:cs typeface="Roboto"/>
                <a:sym typeface="Roboto"/>
              </a:rPr>
              <a:t>: 22 full trading days of the biggest companies, with no reported market manipulations.</a:t>
            </a:r>
            <a:endParaRPr sz="1500">
              <a:solidFill>
                <a:srgbClr val="000000"/>
              </a:solidFill>
              <a:latin typeface="Roboto"/>
              <a:ea typeface="Roboto"/>
              <a:cs typeface="Roboto"/>
              <a:sym typeface="Roboto"/>
            </a:endParaRPr>
          </a:p>
          <a:p>
            <a:pPr indent="0" lvl="0" marL="0" rtl="0" algn="l">
              <a:spcBef>
                <a:spcPts val="0"/>
              </a:spcBef>
              <a:spcAft>
                <a:spcPts val="0"/>
              </a:spcAft>
              <a:buNone/>
            </a:pPr>
            <a:r>
              <a:rPr b="1" lang="en-GB" sz="1500">
                <a:solidFill>
                  <a:srgbClr val="000000"/>
                </a:solidFill>
                <a:latin typeface="Roboto"/>
                <a:ea typeface="Roboto"/>
                <a:cs typeface="Roboto"/>
                <a:sym typeface="Roboto"/>
              </a:rPr>
              <a:t>Our data</a:t>
            </a:r>
            <a:r>
              <a:rPr lang="en-GB" sz="1500">
                <a:solidFill>
                  <a:srgbClr val="000000"/>
                </a:solidFill>
                <a:latin typeface="Roboto"/>
                <a:ea typeface="Roboto"/>
                <a:cs typeface="Roboto"/>
                <a:sym typeface="Roboto"/>
              </a:rPr>
              <a:t>: Bitcoin Dataset – midpoint, spread, amount sold, cancelled amounts, best bid price and best ask price.</a:t>
            </a:r>
            <a:endParaRPr sz="1500">
              <a:solidFill>
                <a:srgbClr val="000000"/>
              </a:solidFill>
              <a:latin typeface="Roboto"/>
              <a:ea typeface="Roboto"/>
              <a:cs typeface="Roboto"/>
              <a:sym typeface="Roboto"/>
            </a:endParaRPr>
          </a:p>
          <a:p>
            <a:pPr indent="0" lvl="0" marL="0" rtl="0" algn="l">
              <a:spcBef>
                <a:spcPts val="0"/>
              </a:spcBef>
              <a:spcAft>
                <a:spcPts val="0"/>
              </a:spcAft>
              <a:buNone/>
            </a:pPr>
            <a:r>
              <a:t/>
            </a:r>
            <a:endParaRPr sz="1500">
              <a:solidFill>
                <a:srgbClr val="000000"/>
              </a:solidFill>
              <a:latin typeface="Roboto"/>
              <a:ea typeface="Roboto"/>
              <a:cs typeface="Roboto"/>
              <a:sym typeface="Roboto"/>
            </a:endParaRPr>
          </a:p>
          <a:p>
            <a:pPr indent="0" lvl="0" marL="0" rtl="0" algn="l">
              <a:spcBef>
                <a:spcPts val="0"/>
              </a:spcBef>
              <a:spcAft>
                <a:spcPts val="0"/>
              </a:spcAft>
              <a:buNone/>
            </a:pPr>
            <a:r>
              <a:rPr lang="en-GB" sz="1500">
                <a:solidFill>
                  <a:srgbClr val="000000"/>
                </a:solidFill>
                <a:latin typeface="Roboto"/>
                <a:ea typeface="Roboto"/>
                <a:cs typeface="Roboto"/>
                <a:sym typeface="Roboto"/>
              </a:rPr>
              <a:t>The authors focus on the format of data called limit order book (LOB). The  LOB tables were set in five depths with single second sampling period.</a:t>
            </a:r>
            <a:endParaRPr sz="1500">
              <a:solidFill>
                <a:srgbClr val="000000"/>
              </a:solidFill>
              <a:highlight>
                <a:schemeClr val="lt1"/>
              </a:highlight>
              <a:latin typeface="Roboto"/>
              <a:ea typeface="Roboto"/>
              <a:cs typeface="Roboto"/>
              <a:sym typeface="Roboto"/>
            </a:endParaRPr>
          </a:p>
        </p:txBody>
      </p:sp>
      <p:sp>
        <p:nvSpPr>
          <p:cNvPr id="256" name="Google Shape;256;p30"/>
          <p:cNvSpPr txBox="1"/>
          <p:nvPr>
            <p:ph idx="12" type="sldNum"/>
          </p:nvPr>
        </p:nvSpPr>
        <p:spPr>
          <a:xfrm>
            <a:off x="8451046" y="47369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rgbClr val="000000"/>
                </a:solidFill>
              </a:rPr>
              <a:t>‹#›</a:t>
            </a:fld>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0" name="Shape 260"/>
        <p:cNvGrpSpPr/>
        <p:nvPr/>
      </p:nvGrpSpPr>
      <p:grpSpPr>
        <a:xfrm>
          <a:off x="0" y="0"/>
          <a:ext cx="0" cy="0"/>
          <a:chOff x="0" y="0"/>
          <a:chExt cx="0" cy="0"/>
        </a:xfrm>
      </p:grpSpPr>
      <p:pic>
        <p:nvPicPr>
          <p:cNvPr id="261" name="Google Shape;261;p31"/>
          <p:cNvPicPr preferRelativeResize="0"/>
          <p:nvPr/>
        </p:nvPicPr>
        <p:blipFill>
          <a:blip r:embed="rId3">
            <a:alphaModFix/>
          </a:blip>
          <a:stretch>
            <a:fillRect/>
          </a:stretch>
        </p:blipFill>
        <p:spPr>
          <a:xfrm>
            <a:off x="171700" y="0"/>
            <a:ext cx="4631647" cy="4991100"/>
          </a:xfrm>
          <a:prstGeom prst="rect">
            <a:avLst/>
          </a:prstGeom>
          <a:noFill/>
          <a:ln>
            <a:noFill/>
          </a:ln>
        </p:spPr>
      </p:pic>
      <p:pic>
        <p:nvPicPr>
          <p:cNvPr id="262" name="Google Shape;262;p31"/>
          <p:cNvPicPr preferRelativeResize="0"/>
          <p:nvPr/>
        </p:nvPicPr>
        <p:blipFill>
          <a:blip r:embed="rId4">
            <a:alphaModFix/>
          </a:blip>
          <a:stretch>
            <a:fillRect/>
          </a:stretch>
        </p:blipFill>
        <p:spPr>
          <a:xfrm>
            <a:off x="4877584" y="0"/>
            <a:ext cx="3937343" cy="5143500"/>
          </a:xfrm>
          <a:prstGeom prst="rect">
            <a:avLst/>
          </a:prstGeom>
          <a:noFill/>
          <a:ln>
            <a:noFill/>
          </a:ln>
        </p:spPr>
      </p:pic>
      <p:sp>
        <p:nvSpPr>
          <p:cNvPr id="263" name="Google Shape;263;p31"/>
          <p:cNvSpPr txBox="1"/>
          <p:nvPr>
            <p:ph idx="12" type="sldNum"/>
          </p:nvPr>
        </p:nvSpPr>
        <p:spPr>
          <a:xfrm>
            <a:off x="8451046" y="47369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67" name="Shape 267"/>
        <p:cNvGrpSpPr/>
        <p:nvPr/>
      </p:nvGrpSpPr>
      <p:grpSpPr>
        <a:xfrm>
          <a:off x="0" y="0"/>
          <a:ext cx="0" cy="0"/>
          <a:chOff x="0" y="0"/>
          <a:chExt cx="0" cy="0"/>
        </a:xfrm>
      </p:grpSpPr>
      <p:sp>
        <p:nvSpPr>
          <p:cNvPr id="268" name="Google Shape;268;p32"/>
          <p:cNvSpPr txBox="1"/>
          <p:nvPr>
            <p:ph type="title"/>
          </p:nvPr>
        </p:nvSpPr>
        <p:spPr>
          <a:xfrm>
            <a:off x="1186100" y="272500"/>
            <a:ext cx="7030500" cy="6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solidFill>
                  <a:srgbClr val="000000"/>
                </a:solidFill>
                <a:highlight>
                  <a:schemeClr val="lt1"/>
                </a:highlight>
              </a:rPr>
              <a:t>Experiments</a:t>
            </a:r>
            <a:endParaRPr sz="3200">
              <a:solidFill>
                <a:srgbClr val="000000"/>
              </a:solidFill>
              <a:highlight>
                <a:schemeClr val="lt1"/>
              </a:highlight>
            </a:endParaRPr>
          </a:p>
        </p:txBody>
      </p:sp>
      <p:sp>
        <p:nvSpPr>
          <p:cNvPr id="269" name="Google Shape;269;p32"/>
          <p:cNvSpPr txBox="1"/>
          <p:nvPr>
            <p:ph idx="1" type="body"/>
          </p:nvPr>
        </p:nvSpPr>
        <p:spPr>
          <a:xfrm>
            <a:off x="673025" y="924100"/>
            <a:ext cx="7754700" cy="36018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Clr>
                <a:srgbClr val="000000"/>
              </a:buClr>
              <a:buSzPts val="1500"/>
              <a:buFont typeface="Roboto"/>
              <a:buAutoNum type="arabicPeriod"/>
            </a:pPr>
            <a:r>
              <a:rPr lang="en-GB" sz="1500">
                <a:solidFill>
                  <a:srgbClr val="000000"/>
                </a:solidFill>
                <a:latin typeface="Roboto"/>
                <a:ea typeface="Roboto"/>
                <a:cs typeface="Roboto"/>
                <a:sym typeface="Roboto"/>
              </a:rPr>
              <a:t>The LSTM-GANs were trained on sequential data.</a:t>
            </a:r>
            <a:endParaRPr sz="1500">
              <a:solidFill>
                <a:srgbClr val="000000"/>
              </a:solidFill>
              <a:latin typeface="Roboto"/>
              <a:ea typeface="Roboto"/>
              <a:cs typeface="Roboto"/>
              <a:sym typeface="Roboto"/>
            </a:endParaRPr>
          </a:p>
          <a:p>
            <a:pPr indent="-323850" lvl="0" marL="457200" rtl="0" algn="l">
              <a:spcBef>
                <a:spcPts val="0"/>
              </a:spcBef>
              <a:spcAft>
                <a:spcPts val="0"/>
              </a:spcAft>
              <a:buClr>
                <a:srgbClr val="000000"/>
              </a:buClr>
              <a:buSzPts val="1500"/>
              <a:buFont typeface="Roboto"/>
              <a:buAutoNum type="arabicPeriod"/>
            </a:pPr>
            <a:r>
              <a:rPr lang="en-GB" sz="1500">
                <a:solidFill>
                  <a:srgbClr val="000000"/>
                </a:solidFill>
                <a:latin typeface="Roboto"/>
                <a:ea typeface="Roboto"/>
                <a:cs typeface="Roboto"/>
                <a:sym typeface="Roboto"/>
              </a:rPr>
              <a:t>A random noise was then fed to a dense layer and the LSTM layers of the generator.</a:t>
            </a:r>
            <a:endParaRPr sz="1500">
              <a:solidFill>
                <a:srgbClr val="000000"/>
              </a:solidFill>
              <a:latin typeface="Roboto"/>
              <a:ea typeface="Roboto"/>
              <a:cs typeface="Roboto"/>
              <a:sym typeface="Roboto"/>
            </a:endParaRPr>
          </a:p>
          <a:p>
            <a:pPr indent="-323850" lvl="0" marL="457200" rtl="0" algn="l">
              <a:spcBef>
                <a:spcPts val="0"/>
              </a:spcBef>
              <a:spcAft>
                <a:spcPts val="0"/>
              </a:spcAft>
              <a:buClr>
                <a:srgbClr val="000000"/>
              </a:buClr>
              <a:buSzPts val="1500"/>
              <a:buFont typeface="Roboto"/>
              <a:buAutoNum type="arabicPeriod"/>
            </a:pPr>
            <a:r>
              <a:rPr lang="en-GB" sz="1500">
                <a:solidFill>
                  <a:srgbClr val="000000"/>
                </a:solidFill>
                <a:latin typeface="Roboto"/>
                <a:ea typeface="Roboto"/>
                <a:cs typeface="Roboto"/>
                <a:sym typeface="Roboto"/>
              </a:rPr>
              <a:t>This outputted a sequence which tried to mimic the original time-series.</a:t>
            </a:r>
            <a:endParaRPr sz="1500">
              <a:solidFill>
                <a:srgbClr val="000000"/>
              </a:solidFill>
              <a:latin typeface="Roboto"/>
              <a:ea typeface="Roboto"/>
              <a:cs typeface="Roboto"/>
              <a:sym typeface="Roboto"/>
            </a:endParaRPr>
          </a:p>
          <a:p>
            <a:pPr indent="-323850" lvl="0" marL="457200" rtl="0" algn="l">
              <a:spcBef>
                <a:spcPts val="0"/>
              </a:spcBef>
              <a:spcAft>
                <a:spcPts val="0"/>
              </a:spcAft>
              <a:buClr>
                <a:srgbClr val="000000"/>
              </a:buClr>
              <a:buSzPts val="1500"/>
              <a:buFont typeface="Roboto"/>
              <a:buAutoNum type="arabicPeriod"/>
            </a:pPr>
            <a:r>
              <a:rPr lang="en-GB" sz="1500">
                <a:solidFill>
                  <a:srgbClr val="000000"/>
                </a:solidFill>
                <a:latin typeface="Roboto"/>
                <a:ea typeface="Roboto"/>
                <a:cs typeface="Roboto"/>
                <a:sym typeface="Roboto"/>
              </a:rPr>
              <a:t>The data was then reshaped and entered into the discriminator for the classification task.</a:t>
            </a:r>
            <a:endParaRPr sz="1500">
              <a:solidFill>
                <a:srgbClr val="000000"/>
              </a:solidFill>
              <a:latin typeface="Roboto"/>
              <a:ea typeface="Roboto"/>
              <a:cs typeface="Roboto"/>
              <a:sym typeface="Roboto"/>
            </a:endParaRPr>
          </a:p>
          <a:p>
            <a:pPr indent="-323850" lvl="0" marL="457200" rtl="0" algn="l">
              <a:spcBef>
                <a:spcPts val="0"/>
              </a:spcBef>
              <a:spcAft>
                <a:spcPts val="0"/>
              </a:spcAft>
              <a:buClr>
                <a:srgbClr val="000000"/>
              </a:buClr>
              <a:buSzPts val="1500"/>
              <a:buFont typeface="Roboto"/>
              <a:buAutoNum type="arabicPeriod"/>
            </a:pPr>
            <a:r>
              <a:rPr lang="en-GB" sz="1500">
                <a:solidFill>
                  <a:srgbClr val="000000"/>
                </a:solidFill>
                <a:latin typeface="Roboto"/>
                <a:ea typeface="Roboto"/>
                <a:cs typeface="Roboto"/>
                <a:sym typeface="Roboto"/>
              </a:rPr>
              <a:t>The output from the discriminator was ‘1’ for real and ‘0’ for generated data.</a:t>
            </a:r>
            <a:endParaRPr sz="1500">
              <a:solidFill>
                <a:srgbClr val="000000"/>
              </a:solidFill>
              <a:latin typeface="Roboto"/>
              <a:ea typeface="Roboto"/>
              <a:cs typeface="Roboto"/>
              <a:sym typeface="Roboto"/>
            </a:endParaRPr>
          </a:p>
          <a:p>
            <a:pPr indent="0" lvl="0" marL="0" rtl="0" algn="l">
              <a:spcBef>
                <a:spcPts val="0"/>
              </a:spcBef>
              <a:spcAft>
                <a:spcPts val="0"/>
              </a:spcAft>
              <a:buNone/>
            </a:pPr>
            <a:r>
              <a:t/>
            </a:r>
            <a:endParaRPr sz="1500">
              <a:solidFill>
                <a:srgbClr val="000000"/>
              </a:solidFill>
              <a:latin typeface="Roboto"/>
              <a:ea typeface="Roboto"/>
              <a:cs typeface="Roboto"/>
              <a:sym typeface="Roboto"/>
            </a:endParaRPr>
          </a:p>
          <a:p>
            <a:pPr indent="0" lvl="0" marL="0" rtl="0" algn="l">
              <a:spcBef>
                <a:spcPts val="0"/>
              </a:spcBef>
              <a:spcAft>
                <a:spcPts val="0"/>
              </a:spcAft>
              <a:buNone/>
            </a:pPr>
            <a:r>
              <a:rPr lang="en-GB" sz="1500">
                <a:solidFill>
                  <a:srgbClr val="000000"/>
                </a:solidFill>
                <a:latin typeface="Roboto"/>
                <a:ea typeface="Roboto"/>
                <a:cs typeface="Roboto"/>
                <a:sym typeface="Roboto"/>
              </a:rPr>
              <a:t>The authors proposed a manipulation scheme that lasted for 5 seconds.</a:t>
            </a:r>
            <a:endParaRPr sz="1500">
              <a:solidFill>
                <a:srgbClr val="000000"/>
              </a:solidFill>
              <a:latin typeface="Roboto"/>
              <a:ea typeface="Roboto"/>
              <a:cs typeface="Roboto"/>
              <a:sym typeface="Roboto"/>
            </a:endParaRPr>
          </a:p>
          <a:p>
            <a:pPr indent="0" lvl="0" marL="0" rtl="0" algn="l">
              <a:spcBef>
                <a:spcPts val="0"/>
              </a:spcBef>
              <a:spcAft>
                <a:spcPts val="0"/>
              </a:spcAft>
              <a:buNone/>
            </a:pPr>
            <a:r>
              <a:rPr b="1" lang="en-GB" sz="1500">
                <a:solidFill>
                  <a:srgbClr val="000000"/>
                </a:solidFill>
                <a:latin typeface="Roboto"/>
                <a:ea typeface="Roboto"/>
                <a:cs typeface="Roboto"/>
                <a:sym typeface="Roboto"/>
              </a:rPr>
              <a:t>Pumping period</a:t>
            </a:r>
            <a:r>
              <a:rPr lang="en-GB" sz="1500">
                <a:solidFill>
                  <a:srgbClr val="000000"/>
                </a:solidFill>
                <a:latin typeface="Roboto"/>
                <a:ea typeface="Roboto"/>
                <a:cs typeface="Roboto"/>
                <a:sym typeface="Roboto"/>
              </a:rPr>
              <a:t>: first four seconds,</a:t>
            </a:r>
            <a:endParaRPr sz="1500">
              <a:solidFill>
                <a:srgbClr val="000000"/>
              </a:solidFill>
              <a:latin typeface="Roboto"/>
              <a:ea typeface="Roboto"/>
              <a:cs typeface="Roboto"/>
              <a:sym typeface="Roboto"/>
            </a:endParaRPr>
          </a:p>
          <a:p>
            <a:pPr indent="0" lvl="0" marL="0" rtl="0" algn="l">
              <a:spcBef>
                <a:spcPts val="0"/>
              </a:spcBef>
              <a:spcAft>
                <a:spcPts val="0"/>
              </a:spcAft>
              <a:buNone/>
            </a:pPr>
            <a:r>
              <a:rPr b="1" lang="en-GB" sz="1500">
                <a:solidFill>
                  <a:srgbClr val="000000"/>
                </a:solidFill>
                <a:latin typeface="Roboto"/>
                <a:ea typeface="Roboto"/>
                <a:cs typeface="Roboto"/>
                <a:sym typeface="Roboto"/>
              </a:rPr>
              <a:t>Dumping period</a:t>
            </a:r>
            <a:r>
              <a:rPr lang="en-GB" sz="1500">
                <a:solidFill>
                  <a:srgbClr val="000000"/>
                </a:solidFill>
                <a:latin typeface="Roboto"/>
                <a:ea typeface="Roboto"/>
                <a:cs typeface="Roboto"/>
                <a:sym typeface="Roboto"/>
              </a:rPr>
              <a:t>: one second.</a:t>
            </a:r>
            <a:endParaRPr sz="1500">
              <a:solidFill>
                <a:srgbClr val="000000"/>
              </a:solidFill>
              <a:latin typeface="Roboto"/>
              <a:ea typeface="Roboto"/>
              <a:cs typeface="Roboto"/>
              <a:sym typeface="Roboto"/>
            </a:endParaRPr>
          </a:p>
          <a:p>
            <a:pPr indent="0" lvl="0" marL="0" rtl="0" algn="l">
              <a:spcBef>
                <a:spcPts val="0"/>
              </a:spcBef>
              <a:spcAft>
                <a:spcPts val="0"/>
              </a:spcAft>
              <a:buNone/>
            </a:pPr>
            <a:r>
              <a:rPr b="1" lang="en-GB" sz="1500">
                <a:solidFill>
                  <a:srgbClr val="000000"/>
                </a:solidFill>
                <a:latin typeface="Roboto"/>
                <a:ea typeface="Roboto"/>
                <a:cs typeface="Roboto"/>
                <a:sym typeface="Roboto"/>
              </a:rPr>
              <a:t>Constant rate for bid and ask</a:t>
            </a:r>
            <a:r>
              <a:rPr lang="en-GB" sz="1500">
                <a:solidFill>
                  <a:srgbClr val="000000"/>
                </a:solidFill>
                <a:latin typeface="Roboto"/>
                <a:ea typeface="Roboto"/>
                <a:cs typeface="Roboto"/>
                <a:sym typeface="Roboto"/>
              </a:rPr>
              <a:t>: 0.1% per second during the pumping period.</a:t>
            </a:r>
            <a:endParaRPr sz="1500">
              <a:solidFill>
                <a:srgbClr val="000000"/>
              </a:solidFill>
              <a:latin typeface="Roboto"/>
              <a:ea typeface="Roboto"/>
              <a:cs typeface="Roboto"/>
              <a:sym typeface="Roboto"/>
            </a:endParaRPr>
          </a:p>
          <a:p>
            <a:pPr indent="0" lvl="0" marL="0" rtl="0" algn="l">
              <a:spcBef>
                <a:spcPts val="0"/>
              </a:spcBef>
              <a:spcAft>
                <a:spcPts val="0"/>
              </a:spcAft>
              <a:buNone/>
            </a:pPr>
            <a:r>
              <a:rPr lang="en-GB" sz="1500">
                <a:solidFill>
                  <a:srgbClr val="000000"/>
                </a:solidFill>
                <a:latin typeface="Roboto"/>
                <a:ea typeface="Roboto"/>
                <a:cs typeface="Roboto"/>
                <a:sym typeface="Roboto"/>
              </a:rPr>
              <a:t>In the dumping period, the bid orders were cancelled, and the ask orders were quickly executed. </a:t>
            </a:r>
            <a:endParaRPr sz="1500">
              <a:solidFill>
                <a:srgbClr val="000000"/>
              </a:solidFill>
              <a:latin typeface="Roboto"/>
              <a:ea typeface="Roboto"/>
              <a:cs typeface="Roboto"/>
              <a:sym typeface="Roboto"/>
            </a:endParaRPr>
          </a:p>
        </p:txBody>
      </p:sp>
      <p:sp>
        <p:nvSpPr>
          <p:cNvPr id="270" name="Google Shape;270;p32"/>
          <p:cNvSpPr txBox="1"/>
          <p:nvPr>
            <p:ph idx="12" type="sldNum"/>
          </p:nvPr>
        </p:nvSpPr>
        <p:spPr>
          <a:xfrm>
            <a:off x="8530371"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rgbClr val="000000"/>
                </a:solidFill>
              </a:rPr>
              <a:t>‹#›</a:t>
            </a:fld>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