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Inconsolata"/>
      <p:regular r:id="rId34"/>
      <p:bold r:id="rId35"/>
    </p:embeddedFont>
    <p:embeddedFont>
      <p:font typeface="Rubik"/>
      <p:regular r:id="rId36"/>
      <p:bold r:id="rId37"/>
      <p:italic r:id="rId38"/>
      <p:boldItalic r:id="rId39"/>
    </p:embeddedFont>
    <p:embeddedFont>
      <p:font typeface="Lexend Deca"/>
      <p:regular r:id="rId40"/>
      <p:bold r:id="rId41"/>
    </p:embeddedFont>
    <p:embeddedFont>
      <p:font typeface="Courier Prime"/>
      <p:regular r:id="rId42"/>
      <p:bold r:id="rId43"/>
      <p:italic r:id="rId44"/>
      <p:boldItalic r:id="rId45"/>
    </p:embeddedFont>
    <p:embeddedFont>
      <p:font typeface="Karl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517">
          <p15:clr>
            <a:srgbClr val="747775"/>
          </p15:clr>
        </p15:guide>
        <p15:guide id="2" pos="5628">
          <p15:clr>
            <a:srgbClr val="747775"/>
          </p15:clr>
        </p15:guide>
        <p15:guide id="3" orient="horz" pos="67">
          <p15:clr>
            <a:srgbClr val="747775"/>
          </p15:clr>
        </p15:guide>
        <p15:guide id="4" orient="horz" pos="1587">
          <p15:clr>
            <a:srgbClr val="747775"/>
          </p15:clr>
        </p15:guide>
        <p15:guide id="5" orient="horz" pos="1666">
          <p15:clr>
            <a:srgbClr val="747775"/>
          </p15:clr>
        </p15:guide>
        <p15:guide id="6" orient="horz" pos="318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17"/>
        <p:guide pos="5628"/>
        <p:guide pos="67" orient="horz"/>
        <p:guide pos="1587" orient="horz"/>
        <p:guide pos="1666" orient="horz"/>
        <p:guide pos="318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Deca-regular.fntdata"/><Relationship Id="rId42" Type="http://schemas.openxmlformats.org/officeDocument/2006/relationships/font" Target="fonts/CourierPrime-regular.fntdata"/><Relationship Id="rId41" Type="http://schemas.openxmlformats.org/officeDocument/2006/relationships/font" Target="fonts/LexendDeca-bold.fntdata"/><Relationship Id="rId44" Type="http://schemas.openxmlformats.org/officeDocument/2006/relationships/font" Target="fonts/CourierPrime-italic.fntdata"/><Relationship Id="rId43" Type="http://schemas.openxmlformats.org/officeDocument/2006/relationships/font" Target="fonts/CourierPrime-bold.fntdata"/><Relationship Id="rId46" Type="http://schemas.openxmlformats.org/officeDocument/2006/relationships/font" Target="fonts/Karla-regular.fntdata"/><Relationship Id="rId45" Type="http://schemas.openxmlformats.org/officeDocument/2006/relationships/font" Target="fonts/CourierPrim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Karla-italic.fntdata"/><Relationship Id="rId47" Type="http://schemas.openxmlformats.org/officeDocument/2006/relationships/font" Target="fonts/Karla-bold.fntdata"/><Relationship Id="rId49" Type="http://schemas.openxmlformats.org/officeDocument/2006/relationships/font" Target="fonts/Karl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Inconsolata-bold.fntdata"/><Relationship Id="rId34" Type="http://schemas.openxmlformats.org/officeDocument/2006/relationships/font" Target="fonts/Inconsolata-regular.fntdata"/><Relationship Id="rId37" Type="http://schemas.openxmlformats.org/officeDocument/2006/relationships/font" Target="fonts/Rubik-bold.fntdata"/><Relationship Id="rId36" Type="http://schemas.openxmlformats.org/officeDocument/2006/relationships/font" Target="fonts/Rubik-regular.fntdata"/><Relationship Id="rId39" Type="http://schemas.openxmlformats.org/officeDocument/2006/relationships/font" Target="fonts/Rubik-boldItalic.fntdata"/><Relationship Id="rId38" Type="http://schemas.openxmlformats.org/officeDocument/2006/relationships/font" Target="fonts/Rubik-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e69c364e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e69c364e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53bf954bc_2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2a53bf954bc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Bagging algorithm improves the predictive accuracy of a classifier by generating multiple versions of the classifier based on bootstrap replicates of the training data set, and then combines these classifiers in order to create a single one.</a:t>
            </a:r>
            <a:r>
              <a:rPr lang="en-GB"/>
              <a:t> The specific aggregated process produces a stable forecast/classifier with smaller variance and, thus, succeeds in achieving substantial gains in terms of accuracy.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a53bf954bc_2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a53bf954bc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The Random Forest classifier found by aggregating different bootstrapped classifiers is similar to that generated by the Bagging technique. There is a significant modification in the way that Random Forest classification trees are created, however. Instead of using the ‘best’ split, like in bagging algorithm, random forest randomly chooses nodes that can participate in finding the ‘best’ split, therefore introducing randomness and reducing variance.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53bf954bc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53bf954bc_2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Boosting is an ensemble technique that combines several weak classifiers created by resampling to produce a more accurate and powerful classifier by applying weighted majority vote.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Boosting is an ensemble technique that combines several weak classifiers to produce a more accurate and powerful classifier</a:t>
            </a:r>
            <a:r>
              <a:rPr lang="en-GB"/>
              <a:t>. The basic idea is to combine classifiers that are iteratively created through the resampling of the training data by assigning higher weight to observations that were misclassified, to produce a new classifier that could boost the underlying performance</a:t>
            </a:r>
            <a:r>
              <a:rPr lang="en-GB"/>
              <a:t>. This process is repeated, generating several classifiers, which are then combined into a final classifier by applying weighted majority vote.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53bf954bc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a53bf954bc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a:t>
            </a:r>
            <a:r>
              <a:rPr lang="en-GB"/>
              <a:t>he core idea of the Gradient Boosting algorithm is to create additive models by sequentially fitting a base (weak) learner to current pseudo-residuals at each iteration. Thus, the learning process fits new models consecutively, to provide a more accurate estimate of the dependent variable.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Friedman developed a framework for the creation of a new generation of boosting techniques, based on boosting’s link to the statistical principles of additive modeling and maximum likelihood. A generic gradient descent ‘boosting’ algorithm is developed (Gradient Boosting) for additive expansions based on different fitting criteria. The core idea of the Gradient Boosting algorithm is to create additive models by sequentially fitting a base (weak) learner to current pseudo-residuals at each iteration. Thus, the learning process fits new models consecutively, to provide a more accurate estimate of the dependent variable.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a60e0927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2a60e0927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Recursive Partitioning Algorithms (rpart) are used to create classification and regression models; that is, the resulting models can be represented as binary trees. The algorithm consists of two stages. First is partitioning, at each step the optimal split is found and algorithm repeats, but for child nodes until the terminal nodes reach minimal sizes or further improvements are impossible. The second part of the algorithm is pruning, so the resulting tree will not be overly complicated.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Recursive Partitioning Algorithms (rpart) are used to create classification and regression models; that is, the resulting models can be represented as binary trees. The algorithm consists of two stages. First is partitioning, at each step the optimal split is found and algorithm repeats, but for child nodes until the terminal nodes reach minimal sizes or further improvements are impossible. The second part of the algorithm is pruning, so the resulting tree will not be overly complicated.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60e092709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2a60e09270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k-Nearest Neighbor (k-nn) is a non-parametric technique used for classification. The new observation is classified based on the majority vote of its neighbors, i.e. the new observation is assigned to the class that is most common among its k nearest neighbors.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k-Nearest Neighbor (k-nn) is a non-parametric technique used for classification. It is a distance-based classifier that takes into account the similarity of the predictive variables at a future time period with the observations of the training set. Then, the new observation is classified based on the majority vote of its neighbors, i.e. the new observation is assigned to the class that is most common among its k nearest neighbors.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a60e09270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2a60e09270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The Naive Bayes learning scheme applies the Bayes theorem and assumes conditional independence of the predictors given the classifier.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a60e092709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2a60e09270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The Bayesian generalised linear model uses the ’bayesglm’ function, that finds the approximate posterior mode and variance using extensions of the classical generalised linear model computations. The proposed prior distribution setting enables the production of stable, regularized estimates and allows for an automated process in applied data analysis.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85d889e45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85d889e45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85d889e450_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85d889e450_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5d889e450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85d889e45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a7c1b940a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a7c1b940a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a7c1b940ad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a7c1b940ad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a7c1b940ad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a7c1b940ad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85d889e450_1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85d889e450_1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a7c1b940ad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a7c1b940ad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a7c1b940ad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a7c1b940a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ed22bf34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ed22bf34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e69ef7f9b4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1e69ef7f9b4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5d889e45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85d889e45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The periods of transition from low to high market volatility can be very abrupt and short-lived, implying the need for portfolio immunisation strategies.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53bf954b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53bf954b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Let’s start discussing machine learning models starting with notation. Y_t is a variable representing change in VIX comparing to last month value. If VIX increased this month, Y_t is 1 and 0 otherwise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53bf954bc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a53bf954bc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Generalized linear models (GLM) can be used to model the dependence of the binary directional variable Yt</a:t>
            </a:r>
            <a:r>
              <a:rPr i="1" lang="en-GB"/>
              <a:t>, given a set of N (lagged) covariates or predictor variables, Xj,t−l, j = 1, ... ,N, l = 1, ... , h and/or autoregressive components, Yt−i, i = 1, ... , p</a:t>
            </a:r>
            <a:r>
              <a:rPr lang="en-GB"/>
              <a:t>. </a:t>
            </a:r>
            <a:r>
              <a:rPr b="1" lang="en-GB"/>
              <a:t>Using logit model we receive equation in the following form:</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53bf954bc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a53bf954b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The loglikelihood function for a sample of T observations is given by: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d22bf34e7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ed22bf34e7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The Ridge, the Least Absolute Shrinkage and Selection Operator (LASSO), and the Elastic Net regularization techniques are presented below, as they are implemented in the empirical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53bf954bc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a53bf954bc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These techniques are alternative classification tools that overcome certain limitations linked to standard Probit/Logit type regression models. These are linear </a:t>
            </a:r>
            <a:r>
              <a:rPr lang="en-GB"/>
              <a:t>discriminant</a:t>
            </a:r>
            <a:r>
              <a:rPr lang="en-GB"/>
              <a:t> analysis and </a:t>
            </a:r>
            <a:r>
              <a:rPr lang="en-GB"/>
              <a:t>regularised</a:t>
            </a:r>
            <a:r>
              <a:rPr lang="en-GB"/>
              <a:t> discriminant analysis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53bf954bc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a53bf954bc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GB"/>
              <a:t>Breiman in (1984) offers a flexible way to analyse non-linear relationships between a dependent variable and a set of predictors, where the terminal nodes of the tree correspond to distinct and non-overlapping regions of the partition.The estimation procedure of the tree structure is usually based on a top-down, greedy algorithm to grow a tree together with a pruning algorithm to avoid overfitting.</a:t>
            </a:r>
            <a:r>
              <a:rPr lang="en-GB"/>
              <a:t> Unfortunately, they suffer, however, from reduced predictive accuracy and non-robustness. So, a number of ensemble numbers was developed to overcome this issues.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58" name="Google Shape;58;p15"/>
          <p:cNvSpPr txBox="1"/>
          <p:nvPr>
            <p:ph idx="1" type="body"/>
          </p:nvPr>
        </p:nvSpPr>
        <p:spPr>
          <a:xfrm>
            <a:off x="720000" y="114693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05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sp>
        <p:nvSpPr>
          <p:cNvPr id="59" name="Google Shape;59;p15"/>
          <p:cNvSpPr/>
          <p:nvPr/>
        </p:nvSpPr>
        <p:spPr>
          <a:xfrm rot="10800000">
            <a:off x="8321243" y="3126631"/>
            <a:ext cx="822769" cy="2016863"/>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rot="-5400000">
            <a:off x="6826368" y="-1156930"/>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flipH="1">
            <a:off x="-3" y="1"/>
            <a:ext cx="1138452" cy="1462033"/>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flipH="1" rot="-5400000">
            <a:off x="1552043" y="3546695"/>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16"/>
          <p:cNvSpPr txBox="1"/>
          <p:nvPr>
            <p:ph idx="1" type="body"/>
          </p:nvPr>
        </p:nvSpPr>
        <p:spPr>
          <a:xfrm>
            <a:off x="4090800" y="1770600"/>
            <a:ext cx="4582800" cy="2855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595959"/>
              </a:buClr>
              <a:buSzPts val="1000"/>
              <a:buFont typeface="Anaheim"/>
              <a:buChar char="●"/>
              <a:defRPr/>
            </a:lvl1pPr>
            <a:lvl2pPr indent="-317500" lvl="1" marL="914400" algn="l">
              <a:lnSpc>
                <a:spcPct val="100000"/>
              </a:lnSpc>
              <a:spcBef>
                <a:spcPts val="0"/>
              </a:spcBef>
              <a:spcAft>
                <a:spcPts val="0"/>
              </a:spcAft>
              <a:buClr>
                <a:srgbClr val="595959"/>
              </a:buClr>
              <a:buSzPts val="1400"/>
              <a:buFont typeface="Anaheim"/>
              <a:buChar char="○"/>
              <a:defRPr/>
            </a:lvl2pPr>
            <a:lvl3pPr indent="-317500" lvl="2" marL="1371600" algn="l">
              <a:lnSpc>
                <a:spcPct val="100000"/>
              </a:lnSpc>
              <a:spcBef>
                <a:spcPts val="0"/>
              </a:spcBef>
              <a:spcAft>
                <a:spcPts val="0"/>
              </a:spcAft>
              <a:buClr>
                <a:srgbClr val="595959"/>
              </a:buClr>
              <a:buSzPts val="1400"/>
              <a:buFont typeface="Anaheim"/>
              <a:buChar char="■"/>
              <a:defRPr/>
            </a:lvl3pPr>
            <a:lvl4pPr indent="-317500" lvl="3" marL="1828800" algn="l">
              <a:lnSpc>
                <a:spcPct val="100000"/>
              </a:lnSpc>
              <a:spcBef>
                <a:spcPts val="0"/>
              </a:spcBef>
              <a:spcAft>
                <a:spcPts val="0"/>
              </a:spcAft>
              <a:buClr>
                <a:srgbClr val="595959"/>
              </a:buClr>
              <a:buSzPts val="1400"/>
              <a:buFont typeface="Anaheim"/>
              <a:buChar char="●"/>
              <a:defRPr/>
            </a:lvl4pPr>
            <a:lvl5pPr indent="-317500" lvl="4" marL="2286000" algn="l">
              <a:lnSpc>
                <a:spcPct val="100000"/>
              </a:lnSpc>
              <a:spcBef>
                <a:spcPts val="0"/>
              </a:spcBef>
              <a:spcAft>
                <a:spcPts val="0"/>
              </a:spcAft>
              <a:buClr>
                <a:srgbClr val="595959"/>
              </a:buClr>
              <a:buSzPts val="1400"/>
              <a:buFont typeface="Anaheim"/>
              <a:buChar char="○"/>
              <a:defRPr/>
            </a:lvl5pPr>
            <a:lvl6pPr indent="-317500" lvl="5" marL="2743200" algn="l">
              <a:lnSpc>
                <a:spcPct val="100000"/>
              </a:lnSpc>
              <a:spcBef>
                <a:spcPts val="0"/>
              </a:spcBef>
              <a:spcAft>
                <a:spcPts val="0"/>
              </a:spcAft>
              <a:buClr>
                <a:srgbClr val="595959"/>
              </a:buClr>
              <a:buSzPts val="1400"/>
              <a:buFont typeface="Anaheim"/>
              <a:buChar char="■"/>
              <a:defRPr/>
            </a:lvl6pPr>
            <a:lvl7pPr indent="-317500" lvl="6" marL="3200400" algn="l">
              <a:lnSpc>
                <a:spcPct val="100000"/>
              </a:lnSpc>
              <a:spcBef>
                <a:spcPts val="0"/>
              </a:spcBef>
              <a:spcAft>
                <a:spcPts val="0"/>
              </a:spcAft>
              <a:buClr>
                <a:srgbClr val="595959"/>
              </a:buClr>
              <a:buSzPts val="1400"/>
              <a:buFont typeface="Anaheim"/>
              <a:buChar char="●"/>
              <a:defRPr/>
            </a:lvl7pPr>
            <a:lvl8pPr indent="-317500" lvl="7" marL="3657600" algn="l">
              <a:lnSpc>
                <a:spcPct val="100000"/>
              </a:lnSpc>
              <a:spcBef>
                <a:spcPts val="0"/>
              </a:spcBef>
              <a:spcAft>
                <a:spcPts val="0"/>
              </a:spcAft>
              <a:buClr>
                <a:srgbClr val="595959"/>
              </a:buClr>
              <a:buSzPts val="1400"/>
              <a:buFont typeface="Anaheim"/>
              <a:buChar char="○"/>
              <a:defRPr/>
            </a:lvl8pPr>
            <a:lvl9pPr indent="-317500" lvl="8" marL="4114800" algn="l">
              <a:lnSpc>
                <a:spcPct val="100000"/>
              </a:lnSpc>
              <a:spcBef>
                <a:spcPts val="0"/>
              </a:spcBef>
              <a:spcAft>
                <a:spcPts val="0"/>
              </a:spcAft>
              <a:buClr>
                <a:srgbClr val="595959"/>
              </a:buClr>
              <a:buSzPts val="1400"/>
              <a:buFont typeface="Anaheim"/>
              <a:buChar char="■"/>
              <a:defRPr/>
            </a:lvl9pPr>
          </a:lstStyle>
          <a:p/>
        </p:txBody>
      </p:sp>
      <p:sp>
        <p:nvSpPr>
          <p:cNvPr id="66" name="Google Shape;66;p16"/>
          <p:cNvSpPr txBox="1"/>
          <p:nvPr>
            <p:ph type="title"/>
          </p:nvPr>
        </p:nvSpPr>
        <p:spPr>
          <a:xfrm>
            <a:off x="4090800" y="445025"/>
            <a:ext cx="4047300" cy="9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7" name="Google Shape;67;p16"/>
          <p:cNvSpPr/>
          <p:nvPr/>
        </p:nvSpPr>
        <p:spPr>
          <a:xfrm>
            <a:off x="8005548" y="1"/>
            <a:ext cx="1138452" cy="1462033"/>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p:nvPr/>
        </p:nvSpPr>
        <p:spPr>
          <a:xfrm rot="5400000">
            <a:off x="7151256" y="3546695"/>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_1">
    <p:spTree>
      <p:nvGrpSpPr>
        <p:cNvPr id="70" name="Shape 70"/>
        <p:cNvGrpSpPr/>
        <p:nvPr/>
      </p:nvGrpSpPr>
      <p:grpSpPr>
        <a:xfrm>
          <a:off x="0" y="0"/>
          <a:ext cx="0" cy="0"/>
          <a:chOff x="0" y="0"/>
          <a:chExt cx="0" cy="0"/>
        </a:xfrm>
      </p:grpSpPr>
      <p:sp>
        <p:nvSpPr>
          <p:cNvPr id="71" name="Google Shape;71;p17"/>
          <p:cNvSpPr/>
          <p:nvPr/>
        </p:nvSpPr>
        <p:spPr>
          <a:xfrm flipH="1" rot="10800000">
            <a:off x="-53425" y="1413672"/>
            <a:ext cx="1521556" cy="372983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72" name="Google Shape;72;p17"/>
          <p:cNvSpPr/>
          <p:nvPr/>
        </p:nvSpPr>
        <p:spPr>
          <a:xfrm rot="5400000">
            <a:off x="5987071" y="1986569"/>
            <a:ext cx="870823" cy="5443035"/>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rot="5400000">
            <a:off x="5417830" y="-1642325"/>
            <a:ext cx="2185595" cy="5357495"/>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74" name="Google Shape;74;p17"/>
          <p:cNvSpPr txBox="1"/>
          <p:nvPr>
            <p:ph idx="1" type="subTitle"/>
          </p:nvPr>
        </p:nvSpPr>
        <p:spPr>
          <a:xfrm>
            <a:off x="5758150" y="2183306"/>
            <a:ext cx="22200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5" name="Google Shape;75;p17"/>
          <p:cNvSpPr txBox="1"/>
          <p:nvPr>
            <p:ph idx="2" type="subTitle"/>
          </p:nvPr>
        </p:nvSpPr>
        <p:spPr>
          <a:xfrm>
            <a:off x="5758150" y="1811775"/>
            <a:ext cx="22200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76" name="Google Shape;76;p17"/>
          <p:cNvSpPr txBox="1"/>
          <p:nvPr>
            <p:ph idx="3" type="subTitle"/>
          </p:nvPr>
        </p:nvSpPr>
        <p:spPr>
          <a:xfrm>
            <a:off x="5758150" y="3351175"/>
            <a:ext cx="22200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7" name="Google Shape;77;p17"/>
          <p:cNvSpPr txBox="1"/>
          <p:nvPr>
            <p:ph idx="4" type="subTitle"/>
          </p:nvPr>
        </p:nvSpPr>
        <p:spPr>
          <a:xfrm>
            <a:off x="5758150" y="2979643"/>
            <a:ext cx="22200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78" name="Google Shape;78;p17"/>
          <p:cNvSpPr txBox="1"/>
          <p:nvPr>
            <p:ph idx="5" type="subTitle"/>
          </p:nvPr>
        </p:nvSpPr>
        <p:spPr>
          <a:xfrm>
            <a:off x="2154225" y="2183306"/>
            <a:ext cx="23475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9" name="Google Shape;79;p17"/>
          <p:cNvSpPr txBox="1"/>
          <p:nvPr>
            <p:ph idx="6" type="subTitle"/>
          </p:nvPr>
        </p:nvSpPr>
        <p:spPr>
          <a:xfrm>
            <a:off x="2154225" y="1811775"/>
            <a:ext cx="23475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80" name="Google Shape;80;p17"/>
          <p:cNvSpPr txBox="1"/>
          <p:nvPr>
            <p:ph idx="7" type="subTitle"/>
          </p:nvPr>
        </p:nvSpPr>
        <p:spPr>
          <a:xfrm>
            <a:off x="2154225" y="3351175"/>
            <a:ext cx="23475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1" name="Google Shape;81;p17"/>
          <p:cNvSpPr txBox="1"/>
          <p:nvPr>
            <p:ph idx="8" type="subTitle"/>
          </p:nvPr>
        </p:nvSpPr>
        <p:spPr>
          <a:xfrm>
            <a:off x="2154225" y="2979644"/>
            <a:ext cx="23475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82" name="Google Shape;82;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3" name="Google Shape;8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18"/>
          <p:cNvSpPr txBox="1"/>
          <p:nvPr>
            <p:ph type="ctrTitle"/>
          </p:nvPr>
        </p:nvSpPr>
        <p:spPr>
          <a:xfrm>
            <a:off x="720000" y="963938"/>
            <a:ext cx="5435400" cy="246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6" name="Google Shape;86;p18"/>
          <p:cNvSpPr txBox="1"/>
          <p:nvPr>
            <p:ph idx="1" type="subTitle"/>
          </p:nvPr>
        </p:nvSpPr>
        <p:spPr>
          <a:xfrm>
            <a:off x="720000" y="3465275"/>
            <a:ext cx="3829200" cy="71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18"/>
          <p:cNvSpPr/>
          <p:nvPr/>
        </p:nvSpPr>
        <p:spPr>
          <a:xfrm>
            <a:off x="-7" y="-14219"/>
            <a:ext cx="822769" cy="2016863"/>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2763718" y="-1156930"/>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rot="10800000">
            <a:off x="25" y="3351404"/>
            <a:ext cx="1395473" cy="1792080"/>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rot="5400000">
            <a:off x="3528018" y="3561508"/>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92" name="Shape 92"/>
        <p:cNvGrpSpPr/>
        <p:nvPr/>
      </p:nvGrpSpPr>
      <p:grpSpPr>
        <a:xfrm>
          <a:off x="0" y="0"/>
          <a:ext cx="0" cy="0"/>
          <a:chOff x="0" y="0"/>
          <a:chExt cx="0" cy="0"/>
        </a:xfrm>
      </p:grpSpPr>
      <p:sp>
        <p:nvSpPr>
          <p:cNvPr id="93" name="Google Shape;93;p19"/>
          <p:cNvSpPr txBox="1"/>
          <p:nvPr>
            <p:ph type="title"/>
          </p:nvPr>
        </p:nvSpPr>
        <p:spPr>
          <a:xfrm>
            <a:off x="720000" y="925330"/>
            <a:ext cx="3644400" cy="96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94" name="Google Shape;94;p19"/>
          <p:cNvSpPr txBox="1"/>
          <p:nvPr>
            <p:ph idx="1" type="subTitle"/>
          </p:nvPr>
        </p:nvSpPr>
        <p:spPr>
          <a:xfrm>
            <a:off x="3454200" y="3505910"/>
            <a:ext cx="2604300" cy="87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95" name="Google Shape;95;p19"/>
          <p:cNvSpPr txBox="1"/>
          <p:nvPr>
            <p:ph idx="2" type="subTitle"/>
          </p:nvPr>
        </p:nvSpPr>
        <p:spPr>
          <a:xfrm>
            <a:off x="3454200" y="3160042"/>
            <a:ext cx="26043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96" name="Google Shape;96;p19"/>
          <p:cNvSpPr txBox="1"/>
          <p:nvPr>
            <p:ph idx="3" type="title"/>
          </p:nvPr>
        </p:nvSpPr>
        <p:spPr>
          <a:xfrm>
            <a:off x="3454200" y="2713417"/>
            <a:ext cx="593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7" name="Google Shape;97;p19"/>
          <p:cNvSpPr txBox="1"/>
          <p:nvPr>
            <p:ph idx="4" type="subTitle"/>
          </p:nvPr>
        </p:nvSpPr>
        <p:spPr>
          <a:xfrm>
            <a:off x="720000" y="3505910"/>
            <a:ext cx="2604300" cy="87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98" name="Google Shape;98;p19"/>
          <p:cNvSpPr txBox="1"/>
          <p:nvPr>
            <p:ph idx="5" type="subTitle"/>
          </p:nvPr>
        </p:nvSpPr>
        <p:spPr>
          <a:xfrm>
            <a:off x="720000" y="3160042"/>
            <a:ext cx="26043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99" name="Google Shape;99;p19"/>
          <p:cNvSpPr txBox="1"/>
          <p:nvPr>
            <p:ph idx="6" type="title"/>
          </p:nvPr>
        </p:nvSpPr>
        <p:spPr>
          <a:xfrm>
            <a:off x="720000" y="2713417"/>
            <a:ext cx="593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0" name="Google Shape;100;p19"/>
          <p:cNvSpPr txBox="1"/>
          <p:nvPr>
            <p:ph idx="7" type="subTitle"/>
          </p:nvPr>
        </p:nvSpPr>
        <p:spPr>
          <a:xfrm>
            <a:off x="6188400" y="3505910"/>
            <a:ext cx="2604300" cy="87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01" name="Google Shape;101;p19"/>
          <p:cNvSpPr txBox="1"/>
          <p:nvPr>
            <p:ph idx="8" type="subTitle"/>
          </p:nvPr>
        </p:nvSpPr>
        <p:spPr>
          <a:xfrm>
            <a:off x="6188400" y="3160042"/>
            <a:ext cx="26043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102" name="Google Shape;102;p19"/>
          <p:cNvSpPr txBox="1"/>
          <p:nvPr>
            <p:ph idx="9" type="title"/>
          </p:nvPr>
        </p:nvSpPr>
        <p:spPr>
          <a:xfrm>
            <a:off x="6188400" y="2713417"/>
            <a:ext cx="593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3" name="Google Shape;103;p19"/>
          <p:cNvSpPr txBox="1"/>
          <p:nvPr>
            <p:ph idx="13" type="subTitle"/>
          </p:nvPr>
        </p:nvSpPr>
        <p:spPr>
          <a:xfrm>
            <a:off x="3454200" y="1689808"/>
            <a:ext cx="2604300" cy="87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04" name="Google Shape;104;p19"/>
          <p:cNvSpPr txBox="1"/>
          <p:nvPr>
            <p:ph idx="14" type="subTitle"/>
          </p:nvPr>
        </p:nvSpPr>
        <p:spPr>
          <a:xfrm>
            <a:off x="3454200" y="1343942"/>
            <a:ext cx="26043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105" name="Google Shape;105;p19"/>
          <p:cNvSpPr txBox="1"/>
          <p:nvPr>
            <p:ph idx="15" type="title"/>
          </p:nvPr>
        </p:nvSpPr>
        <p:spPr>
          <a:xfrm>
            <a:off x="3454200" y="897317"/>
            <a:ext cx="593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6" name="Google Shape;106;p19"/>
          <p:cNvSpPr txBox="1"/>
          <p:nvPr>
            <p:ph idx="16" type="subTitle"/>
          </p:nvPr>
        </p:nvSpPr>
        <p:spPr>
          <a:xfrm>
            <a:off x="6036000" y="1689806"/>
            <a:ext cx="2604300" cy="87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07" name="Google Shape;107;p19"/>
          <p:cNvSpPr txBox="1"/>
          <p:nvPr>
            <p:ph idx="17" type="subTitle"/>
          </p:nvPr>
        </p:nvSpPr>
        <p:spPr>
          <a:xfrm>
            <a:off x="6036000" y="1343942"/>
            <a:ext cx="26043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108" name="Google Shape;108;p19"/>
          <p:cNvSpPr txBox="1"/>
          <p:nvPr>
            <p:ph idx="18" type="title"/>
          </p:nvPr>
        </p:nvSpPr>
        <p:spPr>
          <a:xfrm>
            <a:off x="6036000" y="897317"/>
            <a:ext cx="593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9" name="Google Shape;109;p19"/>
          <p:cNvSpPr/>
          <p:nvPr/>
        </p:nvSpPr>
        <p:spPr>
          <a:xfrm flipH="1" rot="10800000">
            <a:off x="7519877" y="3057782"/>
            <a:ext cx="1624128" cy="2085719"/>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a:off x="3" y="-14228"/>
            <a:ext cx="1233371" cy="3023472"/>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1" name="Google Shape;111;p19"/>
          <p:cNvSpPr/>
          <p:nvPr/>
        </p:nvSpPr>
        <p:spPr>
          <a:xfrm flipH="1" rot="5400000">
            <a:off x="6099157" y="-2045293"/>
            <a:ext cx="779100" cy="4869687"/>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0"/>
          <p:cNvSpPr/>
          <p:nvPr/>
        </p:nvSpPr>
        <p:spPr>
          <a:xfrm flipH="1">
            <a:off x="8" y="-1"/>
            <a:ext cx="3129296" cy="4018713"/>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p:nvPr/>
        </p:nvSpPr>
        <p:spPr>
          <a:xfrm rot="5400000">
            <a:off x="2170169" y="2573664"/>
            <a:ext cx="709098" cy="44322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txBox="1"/>
          <p:nvPr>
            <p:ph type="title"/>
          </p:nvPr>
        </p:nvSpPr>
        <p:spPr>
          <a:xfrm>
            <a:off x="720000" y="2639100"/>
            <a:ext cx="4542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17" name="Google Shape;117;p20"/>
          <p:cNvSpPr txBox="1"/>
          <p:nvPr>
            <p:ph idx="1" type="subTitle"/>
          </p:nvPr>
        </p:nvSpPr>
        <p:spPr>
          <a:xfrm>
            <a:off x="720000" y="3617950"/>
            <a:ext cx="3129300" cy="62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18" name="Google Shape;118;p20"/>
          <p:cNvSpPr txBox="1"/>
          <p:nvPr>
            <p:ph idx="2" type="title"/>
          </p:nvPr>
        </p:nvSpPr>
        <p:spPr>
          <a:xfrm>
            <a:off x="720000" y="903350"/>
            <a:ext cx="26532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0"/>
              <a:buNone/>
              <a:defRPr sz="15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19" name="Google Shape;11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1"/>
          <p:cNvSpPr txBox="1"/>
          <p:nvPr>
            <p:ph hasCustomPrompt="1" type="title"/>
          </p:nvPr>
        </p:nvSpPr>
        <p:spPr>
          <a:xfrm>
            <a:off x="1525025" y="1720063"/>
            <a:ext cx="60939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1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2" name="Google Shape;122;p21"/>
          <p:cNvSpPr txBox="1"/>
          <p:nvPr>
            <p:ph idx="1" type="subTitle"/>
          </p:nvPr>
        </p:nvSpPr>
        <p:spPr>
          <a:xfrm>
            <a:off x="1712250" y="3661633"/>
            <a:ext cx="5719500" cy="67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3" name="Google Shape;123;p21"/>
          <p:cNvSpPr/>
          <p:nvPr/>
        </p:nvSpPr>
        <p:spPr>
          <a:xfrm rot="10800000">
            <a:off x="7094776" y="70195"/>
            <a:ext cx="2084323" cy="5109355"/>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24" name="Google Shape;124;p21"/>
          <p:cNvSpPr/>
          <p:nvPr/>
        </p:nvSpPr>
        <p:spPr>
          <a:xfrm flipH="1" rot="-5400000">
            <a:off x="2860471" y="1398901"/>
            <a:ext cx="1038950" cy="6493898"/>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1"/>
          <p:cNvSpPr/>
          <p:nvPr/>
        </p:nvSpPr>
        <p:spPr>
          <a:xfrm flipH="1" rot="-5399986">
            <a:off x="2202321" y="-2251640"/>
            <a:ext cx="3083298" cy="7558129"/>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26" name="Google Shape;12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7" name="Shape 127"/>
        <p:cNvGrpSpPr/>
        <p:nvPr/>
      </p:nvGrpSpPr>
      <p:grpSpPr>
        <a:xfrm>
          <a:off x="0" y="0"/>
          <a:ext cx="0" cy="0"/>
          <a:chOff x="0" y="0"/>
          <a:chExt cx="0" cy="0"/>
        </a:xfrm>
      </p:grpSpPr>
      <p:sp>
        <p:nvSpPr>
          <p:cNvPr id="128" name="Google Shape;128;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29" name="Google Shape;129;p22"/>
          <p:cNvSpPr/>
          <p:nvPr/>
        </p:nvSpPr>
        <p:spPr>
          <a:xfrm rot="10800000">
            <a:off x="8321243" y="3126631"/>
            <a:ext cx="822769" cy="2016863"/>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rot="-5400000">
            <a:off x="6826368" y="-1156930"/>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2"/>
          <p:cNvSpPr/>
          <p:nvPr/>
        </p:nvSpPr>
        <p:spPr>
          <a:xfrm flipH="1">
            <a:off x="-3" y="1"/>
            <a:ext cx="1138452" cy="1462033"/>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2"/>
          <p:cNvSpPr/>
          <p:nvPr/>
        </p:nvSpPr>
        <p:spPr>
          <a:xfrm flipH="1" rot="-5400000">
            <a:off x="1552043" y="3546695"/>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4" name="Shape 134"/>
        <p:cNvGrpSpPr/>
        <p:nvPr/>
      </p:nvGrpSpPr>
      <p:grpSpPr>
        <a:xfrm>
          <a:off x="0" y="0"/>
          <a:ext cx="0" cy="0"/>
          <a:chOff x="0" y="0"/>
          <a:chExt cx="0" cy="0"/>
        </a:xfrm>
      </p:grpSpPr>
      <p:sp>
        <p:nvSpPr>
          <p:cNvPr id="135" name="Google Shape;135;p23"/>
          <p:cNvSpPr/>
          <p:nvPr/>
        </p:nvSpPr>
        <p:spPr>
          <a:xfrm flipH="1">
            <a:off x="7473112" y="-14225"/>
            <a:ext cx="1711663" cy="4195811"/>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36" name="Google Shape;136;p23"/>
          <p:cNvSpPr/>
          <p:nvPr/>
        </p:nvSpPr>
        <p:spPr>
          <a:xfrm flipH="1" rot="-5400000">
            <a:off x="6091592" y="2573664"/>
            <a:ext cx="709098" cy="44322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3"/>
          <p:cNvSpPr txBox="1"/>
          <p:nvPr>
            <p:ph type="title"/>
          </p:nvPr>
        </p:nvSpPr>
        <p:spPr>
          <a:xfrm>
            <a:off x="4789150" y="2926250"/>
            <a:ext cx="31293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38" name="Google Shape;138;p23"/>
          <p:cNvSpPr txBox="1"/>
          <p:nvPr>
            <p:ph idx="1" type="subTitle"/>
          </p:nvPr>
        </p:nvSpPr>
        <p:spPr>
          <a:xfrm>
            <a:off x="4789150" y="3905100"/>
            <a:ext cx="31293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39" name="Google Shape;139;p23"/>
          <p:cNvSpPr txBox="1"/>
          <p:nvPr>
            <p:ph idx="2" type="title"/>
          </p:nvPr>
        </p:nvSpPr>
        <p:spPr>
          <a:xfrm>
            <a:off x="4910200" y="616200"/>
            <a:ext cx="2887200" cy="251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5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140" name="Google Shape;140;p23"/>
          <p:cNvSpPr/>
          <p:nvPr/>
        </p:nvSpPr>
        <p:spPr>
          <a:xfrm flipH="1" rot="5400000">
            <a:off x="5502397" y="-1482628"/>
            <a:ext cx="559351" cy="349615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44" name="Google Shape;144;p24"/>
          <p:cNvSpPr/>
          <p:nvPr/>
        </p:nvSpPr>
        <p:spPr>
          <a:xfrm flipH="1" rot="10800000">
            <a:off x="-3" y="3126631"/>
            <a:ext cx="822769" cy="2016863"/>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flipH="1" rot="5400000">
            <a:off x="1876942" y="-1156930"/>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a:off x="8005559" y="1"/>
            <a:ext cx="1138452" cy="1462033"/>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rot="5400000">
            <a:off x="7151267" y="3546695"/>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3">
    <p:spTree>
      <p:nvGrpSpPr>
        <p:cNvPr id="149" name="Shape 149"/>
        <p:cNvGrpSpPr/>
        <p:nvPr/>
      </p:nvGrpSpPr>
      <p:grpSpPr>
        <a:xfrm>
          <a:off x="0" y="0"/>
          <a:ext cx="0" cy="0"/>
          <a:chOff x="0" y="0"/>
          <a:chExt cx="0" cy="0"/>
        </a:xfrm>
      </p:grpSpPr>
      <p:sp>
        <p:nvSpPr>
          <p:cNvPr id="150" name="Google Shape;150;p25"/>
          <p:cNvSpPr/>
          <p:nvPr/>
        </p:nvSpPr>
        <p:spPr>
          <a:xfrm rot="10800000">
            <a:off x="-28442" y="1125196"/>
            <a:ext cx="3129296" cy="4018713"/>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rot="5400000">
            <a:off x="2141719" y="-1861973"/>
            <a:ext cx="709098" cy="44322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txBox="1"/>
          <p:nvPr>
            <p:ph type="title"/>
          </p:nvPr>
        </p:nvSpPr>
        <p:spPr>
          <a:xfrm>
            <a:off x="1103125" y="770475"/>
            <a:ext cx="33585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53" name="Google Shape;153;p25"/>
          <p:cNvSpPr txBox="1"/>
          <p:nvPr>
            <p:ph idx="1" type="subTitle"/>
          </p:nvPr>
        </p:nvSpPr>
        <p:spPr>
          <a:xfrm>
            <a:off x="1217725" y="1749325"/>
            <a:ext cx="31293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54" name="Google Shape;154;p25"/>
          <p:cNvSpPr txBox="1"/>
          <p:nvPr>
            <p:ph idx="2" type="title"/>
          </p:nvPr>
        </p:nvSpPr>
        <p:spPr>
          <a:xfrm>
            <a:off x="1361275" y="2618325"/>
            <a:ext cx="2842200" cy="234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5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155" name="Google Shape;15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6" name="Shape 156"/>
        <p:cNvGrpSpPr/>
        <p:nvPr/>
      </p:nvGrpSpPr>
      <p:grpSpPr>
        <a:xfrm>
          <a:off x="0" y="0"/>
          <a:ext cx="0" cy="0"/>
          <a:chOff x="0" y="0"/>
          <a:chExt cx="0" cy="0"/>
        </a:xfrm>
      </p:grpSpPr>
      <p:sp>
        <p:nvSpPr>
          <p:cNvPr id="157" name="Google Shape;157;p26"/>
          <p:cNvSpPr/>
          <p:nvPr/>
        </p:nvSpPr>
        <p:spPr>
          <a:xfrm>
            <a:off x="6" y="-14230"/>
            <a:ext cx="1521556" cy="372983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58" name="Google Shape;158;p26"/>
          <p:cNvSpPr/>
          <p:nvPr/>
        </p:nvSpPr>
        <p:spPr>
          <a:xfrm flipH="1" rot="5400000">
            <a:off x="5966373" y="-2141455"/>
            <a:ext cx="815728" cy="509862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rot="10800000">
            <a:off x="8130445" y="2658991"/>
            <a:ext cx="1013555" cy="248451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60" name="Google Shape;160;p26"/>
          <p:cNvSpPr/>
          <p:nvPr/>
        </p:nvSpPr>
        <p:spPr>
          <a:xfrm flipH="1" rot="-5400000">
            <a:off x="2426014" y="2097796"/>
            <a:ext cx="840148" cy="5251264"/>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txBox="1"/>
          <p:nvPr>
            <p:ph type="title"/>
          </p:nvPr>
        </p:nvSpPr>
        <p:spPr>
          <a:xfrm>
            <a:off x="714050" y="2012600"/>
            <a:ext cx="4494300" cy="10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2" name="Google Shape;162;p26"/>
          <p:cNvSpPr txBox="1"/>
          <p:nvPr>
            <p:ph idx="1" type="subTitle"/>
          </p:nvPr>
        </p:nvSpPr>
        <p:spPr>
          <a:xfrm>
            <a:off x="6202850" y="1479150"/>
            <a:ext cx="2215200" cy="11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63" name="Google Shape;163;p26"/>
          <p:cNvSpPr txBox="1"/>
          <p:nvPr>
            <p:ph idx="2" type="subTitle"/>
          </p:nvPr>
        </p:nvSpPr>
        <p:spPr>
          <a:xfrm>
            <a:off x="6214750" y="3426000"/>
            <a:ext cx="2215200" cy="11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64" name="Google Shape;164;p26"/>
          <p:cNvSpPr txBox="1"/>
          <p:nvPr>
            <p:ph idx="3" type="subTitle"/>
          </p:nvPr>
        </p:nvSpPr>
        <p:spPr>
          <a:xfrm>
            <a:off x="6202850" y="1031413"/>
            <a:ext cx="2215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165" name="Google Shape;165;p26"/>
          <p:cNvSpPr txBox="1"/>
          <p:nvPr>
            <p:ph idx="4" type="subTitle"/>
          </p:nvPr>
        </p:nvSpPr>
        <p:spPr>
          <a:xfrm>
            <a:off x="6214750" y="2978263"/>
            <a:ext cx="2215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166" name="Google Shape;16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7" name="Shape 167"/>
        <p:cNvGrpSpPr/>
        <p:nvPr/>
      </p:nvGrpSpPr>
      <p:grpSpPr>
        <a:xfrm>
          <a:off x="0" y="0"/>
          <a:ext cx="0" cy="0"/>
          <a:chOff x="0" y="0"/>
          <a:chExt cx="0" cy="0"/>
        </a:xfrm>
      </p:grpSpPr>
      <p:sp>
        <p:nvSpPr>
          <p:cNvPr id="168" name="Google Shape;168;p27"/>
          <p:cNvSpPr txBox="1"/>
          <p:nvPr>
            <p:ph type="title"/>
          </p:nvPr>
        </p:nvSpPr>
        <p:spPr>
          <a:xfrm>
            <a:off x="2070075" y="1400550"/>
            <a:ext cx="5004000" cy="23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3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9" name="Google Shape;169;p27"/>
          <p:cNvSpPr/>
          <p:nvPr/>
        </p:nvSpPr>
        <p:spPr>
          <a:xfrm>
            <a:off x="-2" y="-14223"/>
            <a:ext cx="2084323" cy="5109355"/>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70" name="Google Shape;170;p27"/>
          <p:cNvSpPr/>
          <p:nvPr/>
        </p:nvSpPr>
        <p:spPr>
          <a:xfrm flipH="1" rot="5400000">
            <a:off x="5157126" y="-2727472"/>
            <a:ext cx="1038950" cy="6493898"/>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7"/>
          <p:cNvSpPr/>
          <p:nvPr/>
        </p:nvSpPr>
        <p:spPr>
          <a:xfrm flipH="1" rot="5400013">
            <a:off x="3476373" y="-526944"/>
            <a:ext cx="3306846" cy="8106143"/>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72" name="Google Shape;17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28"/>
          <p:cNvSpPr txBox="1"/>
          <p:nvPr>
            <p:ph type="title"/>
          </p:nvPr>
        </p:nvSpPr>
        <p:spPr>
          <a:xfrm>
            <a:off x="1101000" y="592650"/>
            <a:ext cx="4045200" cy="2679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5" name="Google Shape;175;p28"/>
          <p:cNvSpPr txBox="1"/>
          <p:nvPr>
            <p:ph idx="1" type="subTitle"/>
          </p:nvPr>
        </p:nvSpPr>
        <p:spPr>
          <a:xfrm>
            <a:off x="1101000" y="3359563"/>
            <a:ext cx="4045200" cy="119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76" name="Google Shape;176;p28"/>
          <p:cNvSpPr/>
          <p:nvPr/>
        </p:nvSpPr>
        <p:spPr>
          <a:xfrm>
            <a:off x="0" y="-14225"/>
            <a:ext cx="1322654" cy="3242287"/>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77" name="Google Shape;177;p28"/>
          <p:cNvSpPr/>
          <p:nvPr/>
        </p:nvSpPr>
        <p:spPr>
          <a:xfrm flipH="1" rot="-5400000">
            <a:off x="2163658" y="2460094"/>
            <a:ext cx="740200" cy="46266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sp>
        <p:nvSpPr>
          <p:cNvPr id="180" name="Google Shape;180;p29"/>
          <p:cNvSpPr txBox="1"/>
          <p:nvPr>
            <p:ph idx="1" type="body"/>
          </p:nvPr>
        </p:nvSpPr>
        <p:spPr>
          <a:xfrm>
            <a:off x="720000" y="1686600"/>
            <a:ext cx="2438100" cy="17703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600"/>
              <a:buNone/>
              <a:defRPr b="1" sz="2800">
                <a:solidFill>
                  <a:schemeClr val="lt1"/>
                </a:solidFill>
                <a:latin typeface="Lexend Deca"/>
                <a:ea typeface="Lexend Deca"/>
                <a:cs typeface="Lexend Deca"/>
                <a:sym typeface="Lexend Deca"/>
              </a:defRPr>
            </a:lvl1pPr>
          </a:lstStyle>
          <a:p/>
        </p:txBody>
      </p:sp>
      <p:sp>
        <p:nvSpPr>
          <p:cNvPr id="181" name="Google Shape;181;p29"/>
          <p:cNvSpPr/>
          <p:nvPr/>
        </p:nvSpPr>
        <p:spPr>
          <a:xfrm rot="10800000">
            <a:off x="7163701" y="190011"/>
            <a:ext cx="2021070" cy="4954311"/>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2" name="Google Shape;182;p29"/>
          <p:cNvSpPr/>
          <p:nvPr/>
        </p:nvSpPr>
        <p:spPr>
          <a:xfrm rot="-5400000">
            <a:off x="1890842" y="-1875782"/>
            <a:ext cx="709098" cy="44322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9"/>
          <p:cNvSpPr/>
          <p:nvPr/>
        </p:nvSpPr>
        <p:spPr>
          <a:xfrm rot="-5400000">
            <a:off x="1240399" y="2121880"/>
            <a:ext cx="1786097" cy="4378293"/>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4" name="Google Shape;18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Lexend Deca"/>
                <a:ea typeface="Lexend Deca"/>
                <a:cs typeface="Lexend Deca"/>
                <a:sym typeface="Lexend Deca"/>
              </a:defRPr>
            </a:lvl1pPr>
            <a:lvl2pPr lvl="1">
              <a:buNone/>
              <a:defRPr>
                <a:solidFill>
                  <a:schemeClr val="lt1"/>
                </a:solidFill>
                <a:latin typeface="Lexend Deca"/>
                <a:ea typeface="Lexend Deca"/>
                <a:cs typeface="Lexend Deca"/>
                <a:sym typeface="Lexend Deca"/>
              </a:defRPr>
            </a:lvl2pPr>
            <a:lvl3pPr lvl="2">
              <a:buNone/>
              <a:defRPr>
                <a:solidFill>
                  <a:schemeClr val="lt1"/>
                </a:solidFill>
                <a:latin typeface="Lexend Deca"/>
                <a:ea typeface="Lexend Deca"/>
                <a:cs typeface="Lexend Deca"/>
                <a:sym typeface="Lexend Deca"/>
              </a:defRPr>
            </a:lvl3pPr>
            <a:lvl4pPr lvl="3">
              <a:buNone/>
              <a:defRPr>
                <a:solidFill>
                  <a:schemeClr val="lt1"/>
                </a:solidFill>
                <a:latin typeface="Lexend Deca"/>
                <a:ea typeface="Lexend Deca"/>
                <a:cs typeface="Lexend Deca"/>
                <a:sym typeface="Lexend Deca"/>
              </a:defRPr>
            </a:lvl4pPr>
            <a:lvl5pPr lvl="4">
              <a:buNone/>
              <a:defRPr>
                <a:solidFill>
                  <a:schemeClr val="lt1"/>
                </a:solidFill>
                <a:latin typeface="Lexend Deca"/>
                <a:ea typeface="Lexend Deca"/>
                <a:cs typeface="Lexend Deca"/>
                <a:sym typeface="Lexend Deca"/>
              </a:defRPr>
            </a:lvl5pPr>
            <a:lvl6pPr lvl="5">
              <a:buNone/>
              <a:defRPr>
                <a:solidFill>
                  <a:schemeClr val="lt1"/>
                </a:solidFill>
                <a:latin typeface="Lexend Deca"/>
                <a:ea typeface="Lexend Deca"/>
                <a:cs typeface="Lexend Deca"/>
                <a:sym typeface="Lexend Deca"/>
              </a:defRPr>
            </a:lvl6pPr>
            <a:lvl7pPr lvl="6">
              <a:buNone/>
              <a:defRPr>
                <a:solidFill>
                  <a:schemeClr val="lt1"/>
                </a:solidFill>
                <a:latin typeface="Lexend Deca"/>
                <a:ea typeface="Lexend Deca"/>
                <a:cs typeface="Lexend Deca"/>
                <a:sym typeface="Lexend Deca"/>
              </a:defRPr>
            </a:lvl7pPr>
            <a:lvl8pPr lvl="7">
              <a:buNone/>
              <a:defRPr>
                <a:solidFill>
                  <a:schemeClr val="lt1"/>
                </a:solidFill>
                <a:latin typeface="Lexend Deca"/>
                <a:ea typeface="Lexend Deca"/>
                <a:cs typeface="Lexend Deca"/>
                <a:sym typeface="Lexend Deca"/>
              </a:defRPr>
            </a:lvl8pPr>
            <a:lvl9pPr lvl="8">
              <a:buNone/>
              <a:defRPr>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85" name="Shape 185"/>
        <p:cNvGrpSpPr/>
        <p:nvPr/>
      </p:nvGrpSpPr>
      <p:grpSpPr>
        <a:xfrm>
          <a:off x="0" y="0"/>
          <a:ext cx="0" cy="0"/>
          <a:chOff x="0" y="0"/>
          <a:chExt cx="0" cy="0"/>
        </a:xfrm>
      </p:grpSpPr>
      <p:sp>
        <p:nvSpPr>
          <p:cNvPr id="186" name="Google Shape;186;p30"/>
          <p:cNvSpPr/>
          <p:nvPr/>
        </p:nvSpPr>
        <p:spPr>
          <a:xfrm>
            <a:off x="6405508" y="0"/>
            <a:ext cx="2738492" cy="3516817"/>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rgbClr val="EAAD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0"/>
          <p:cNvSpPr/>
          <p:nvPr/>
        </p:nvSpPr>
        <p:spPr>
          <a:xfrm rot="5400000">
            <a:off x="2170169" y="2573664"/>
            <a:ext cx="709098" cy="44322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0"/>
          <p:cNvSpPr txBox="1"/>
          <p:nvPr>
            <p:ph type="title"/>
          </p:nvPr>
        </p:nvSpPr>
        <p:spPr>
          <a:xfrm>
            <a:off x="1675525" y="2715300"/>
            <a:ext cx="31293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89" name="Google Shape;189;p30"/>
          <p:cNvSpPr txBox="1"/>
          <p:nvPr>
            <p:ph idx="1" type="subTitle"/>
          </p:nvPr>
        </p:nvSpPr>
        <p:spPr>
          <a:xfrm>
            <a:off x="1675500" y="3694150"/>
            <a:ext cx="3129300" cy="62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90" name="Google Shape;190;p30"/>
          <p:cNvSpPr txBox="1"/>
          <p:nvPr>
            <p:ph idx="2" type="title"/>
          </p:nvPr>
        </p:nvSpPr>
        <p:spPr>
          <a:xfrm>
            <a:off x="1994875" y="827150"/>
            <a:ext cx="2809800" cy="2180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0"/>
              <a:buNone/>
              <a:defRPr sz="15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191" name="Google Shape;19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2">
    <p:spTree>
      <p:nvGrpSpPr>
        <p:cNvPr id="192" name="Shape 192"/>
        <p:cNvGrpSpPr/>
        <p:nvPr/>
      </p:nvGrpSpPr>
      <p:grpSpPr>
        <a:xfrm>
          <a:off x="0" y="0"/>
          <a:ext cx="0" cy="0"/>
          <a:chOff x="0" y="0"/>
          <a:chExt cx="0" cy="0"/>
        </a:xfrm>
      </p:grpSpPr>
      <p:sp>
        <p:nvSpPr>
          <p:cNvPr id="193" name="Google Shape;193;p31"/>
          <p:cNvSpPr/>
          <p:nvPr/>
        </p:nvSpPr>
        <p:spPr>
          <a:xfrm rot="10800000">
            <a:off x="7163701" y="190011"/>
            <a:ext cx="2021070" cy="4954311"/>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94" name="Google Shape;194;p31"/>
          <p:cNvSpPr/>
          <p:nvPr/>
        </p:nvSpPr>
        <p:spPr>
          <a:xfrm rot="-5400000">
            <a:off x="6091592" y="-1875782"/>
            <a:ext cx="709098" cy="44322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txBox="1"/>
          <p:nvPr>
            <p:ph type="title"/>
          </p:nvPr>
        </p:nvSpPr>
        <p:spPr>
          <a:xfrm>
            <a:off x="4263000" y="2753400"/>
            <a:ext cx="4542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96" name="Google Shape;196;p31"/>
          <p:cNvSpPr txBox="1"/>
          <p:nvPr>
            <p:ph idx="1" type="subTitle"/>
          </p:nvPr>
        </p:nvSpPr>
        <p:spPr>
          <a:xfrm>
            <a:off x="4263000" y="3732250"/>
            <a:ext cx="3129300" cy="62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97" name="Google Shape;197;p31"/>
          <p:cNvSpPr txBox="1"/>
          <p:nvPr>
            <p:ph idx="2" type="title"/>
          </p:nvPr>
        </p:nvSpPr>
        <p:spPr>
          <a:xfrm>
            <a:off x="4263000" y="789050"/>
            <a:ext cx="3210900" cy="196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15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98" name="Google Shape;19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2">
    <p:spTree>
      <p:nvGrpSpPr>
        <p:cNvPr id="199" name="Shape 199"/>
        <p:cNvGrpSpPr/>
        <p:nvPr/>
      </p:nvGrpSpPr>
      <p:grpSpPr>
        <a:xfrm>
          <a:off x="0" y="0"/>
          <a:ext cx="0" cy="0"/>
          <a:chOff x="0" y="0"/>
          <a:chExt cx="0" cy="0"/>
        </a:xfrm>
      </p:grpSpPr>
      <p:sp>
        <p:nvSpPr>
          <p:cNvPr id="200" name="Google Shape;200;p32"/>
          <p:cNvSpPr/>
          <p:nvPr/>
        </p:nvSpPr>
        <p:spPr>
          <a:xfrm rot="10800000">
            <a:off x="7622444" y="1413672"/>
            <a:ext cx="1521556" cy="372983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01" name="Google Shape;201;p32"/>
          <p:cNvSpPr/>
          <p:nvPr/>
        </p:nvSpPr>
        <p:spPr>
          <a:xfrm flipH="1" rot="-5400000">
            <a:off x="2232680" y="1986569"/>
            <a:ext cx="870823" cy="5443035"/>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2"/>
          <p:cNvSpPr/>
          <p:nvPr/>
        </p:nvSpPr>
        <p:spPr>
          <a:xfrm>
            <a:off x="-3" y="-14222"/>
            <a:ext cx="1603325" cy="3930164"/>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03" name="Google Shape;203;p32"/>
          <p:cNvSpPr/>
          <p:nvPr/>
        </p:nvSpPr>
        <p:spPr>
          <a:xfrm flipH="1" rot="5400000">
            <a:off x="6240142" y="-1957434"/>
            <a:ext cx="740200" cy="46266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2"/>
          <p:cNvSpPr txBox="1"/>
          <p:nvPr>
            <p:ph type="title"/>
          </p:nvPr>
        </p:nvSpPr>
        <p:spPr>
          <a:xfrm>
            <a:off x="720000" y="2012400"/>
            <a:ext cx="2017200" cy="10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05" name="Google Shape;205;p32"/>
          <p:cNvSpPr txBox="1"/>
          <p:nvPr>
            <p:ph idx="1" type="subTitle"/>
          </p:nvPr>
        </p:nvSpPr>
        <p:spPr>
          <a:xfrm>
            <a:off x="5329475" y="1244063"/>
            <a:ext cx="30945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06" name="Google Shape;206;p32"/>
          <p:cNvSpPr txBox="1"/>
          <p:nvPr>
            <p:ph idx="2" type="subTitle"/>
          </p:nvPr>
        </p:nvSpPr>
        <p:spPr>
          <a:xfrm>
            <a:off x="5329475" y="872537"/>
            <a:ext cx="30945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07" name="Google Shape;207;p32"/>
          <p:cNvSpPr txBox="1"/>
          <p:nvPr>
            <p:ph idx="3" type="subTitle"/>
          </p:nvPr>
        </p:nvSpPr>
        <p:spPr>
          <a:xfrm>
            <a:off x="5329475" y="2411913"/>
            <a:ext cx="30945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08" name="Google Shape;208;p32"/>
          <p:cNvSpPr txBox="1"/>
          <p:nvPr>
            <p:ph idx="4" type="subTitle"/>
          </p:nvPr>
        </p:nvSpPr>
        <p:spPr>
          <a:xfrm>
            <a:off x="5329475" y="2040387"/>
            <a:ext cx="30945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09" name="Google Shape;209;p32"/>
          <p:cNvSpPr txBox="1"/>
          <p:nvPr>
            <p:ph idx="5" type="subTitle"/>
          </p:nvPr>
        </p:nvSpPr>
        <p:spPr>
          <a:xfrm>
            <a:off x="5329475" y="3579763"/>
            <a:ext cx="30945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10" name="Google Shape;210;p32"/>
          <p:cNvSpPr txBox="1"/>
          <p:nvPr>
            <p:ph idx="6" type="subTitle"/>
          </p:nvPr>
        </p:nvSpPr>
        <p:spPr>
          <a:xfrm>
            <a:off x="5329475" y="3208237"/>
            <a:ext cx="30945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11" name="Google Shape;21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2_2">
    <p:spTree>
      <p:nvGrpSpPr>
        <p:cNvPr id="212" name="Shape 212"/>
        <p:cNvGrpSpPr/>
        <p:nvPr/>
      </p:nvGrpSpPr>
      <p:grpSpPr>
        <a:xfrm>
          <a:off x="0" y="0"/>
          <a:ext cx="0" cy="0"/>
          <a:chOff x="0" y="0"/>
          <a:chExt cx="0" cy="0"/>
        </a:xfrm>
      </p:grpSpPr>
      <p:sp>
        <p:nvSpPr>
          <p:cNvPr id="213" name="Google Shape;213;p33"/>
          <p:cNvSpPr/>
          <p:nvPr/>
        </p:nvSpPr>
        <p:spPr>
          <a:xfrm>
            <a:off x="0" y="-14226"/>
            <a:ext cx="1521556" cy="372983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14" name="Google Shape;214;p33"/>
          <p:cNvSpPr/>
          <p:nvPr/>
        </p:nvSpPr>
        <p:spPr>
          <a:xfrm flipH="1" rot="5400000">
            <a:off x="5880121" y="-2300328"/>
            <a:ext cx="870823" cy="5443035"/>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3"/>
          <p:cNvSpPr/>
          <p:nvPr/>
        </p:nvSpPr>
        <p:spPr>
          <a:xfrm rot="10800000">
            <a:off x="7983628" y="2329866"/>
            <a:ext cx="1160372" cy="2844384"/>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16" name="Google Shape;216;p33"/>
          <p:cNvSpPr/>
          <p:nvPr/>
        </p:nvSpPr>
        <p:spPr>
          <a:xfrm flipH="1" rot="-5400000">
            <a:off x="2163658" y="2460094"/>
            <a:ext cx="740200" cy="46266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3"/>
          <p:cNvSpPr txBox="1"/>
          <p:nvPr>
            <p:ph type="title"/>
          </p:nvPr>
        </p:nvSpPr>
        <p:spPr>
          <a:xfrm>
            <a:off x="720000" y="978125"/>
            <a:ext cx="1766700" cy="56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18" name="Google Shape;218;p33"/>
          <p:cNvSpPr txBox="1"/>
          <p:nvPr>
            <p:ph idx="1" type="subTitle"/>
          </p:nvPr>
        </p:nvSpPr>
        <p:spPr>
          <a:xfrm>
            <a:off x="6392700" y="1396454"/>
            <a:ext cx="22599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19" name="Google Shape;219;p33"/>
          <p:cNvSpPr txBox="1"/>
          <p:nvPr>
            <p:ph idx="2" type="subTitle"/>
          </p:nvPr>
        </p:nvSpPr>
        <p:spPr>
          <a:xfrm>
            <a:off x="6392700" y="1024925"/>
            <a:ext cx="22599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20" name="Google Shape;220;p33"/>
          <p:cNvSpPr txBox="1"/>
          <p:nvPr>
            <p:ph idx="3" type="subTitle"/>
          </p:nvPr>
        </p:nvSpPr>
        <p:spPr>
          <a:xfrm>
            <a:off x="6392700" y="2564314"/>
            <a:ext cx="22599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1" name="Google Shape;221;p33"/>
          <p:cNvSpPr txBox="1"/>
          <p:nvPr>
            <p:ph idx="4" type="subTitle"/>
          </p:nvPr>
        </p:nvSpPr>
        <p:spPr>
          <a:xfrm>
            <a:off x="6392700" y="2192785"/>
            <a:ext cx="22599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22" name="Google Shape;222;p33"/>
          <p:cNvSpPr txBox="1"/>
          <p:nvPr>
            <p:ph idx="5" type="subTitle"/>
          </p:nvPr>
        </p:nvSpPr>
        <p:spPr>
          <a:xfrm>
            <a:off x="6392700" y="3732174"/>
            <a:ext cx="22599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3" name="Google Shape;223;p33"/>
          <p:cNvSpPr txBox="1"/>
          <p:nvPr>
            <p:ph idx="6" type="subTitle"/>
          </p:nvPr>
        </p:nvSpPr>
        <p:spPr>
          <a:xfrm>
            <a:off x="6392700" y="3360645"/>
            <a:ext cx="22599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24" name="Google Shape;224;p33"/>
          <p:cNvSpPr txBox="1"/>
          <p:nvPr>
            <p:ph idx="7" type="subTitle"/>
          </p:nvPr>
        </p:nvSpPr>
        <p:spPr>
          <a:xfrm>
            <a:off x="3404250" y="1396453"/>
            <a:ext cx="22599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5" name="Google Shape;225;p33"/>
          <p:cNvSpPr txBox="1"/>
          <p:nvPr>
            <p:ph idx="8" type="subTitle"/>
          </p:nvPr>
        </p:nvSpPr>
        <p:spPr>
          <a:xfrm>
            <a:off x="3404250" y="1024925"/>
            <a:ext cx="22599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26" name="Google Shape;226;p33"/>
          <p:cNvSpPr txBox="1"/>
          <p:nvPr>
            <p:ph idx="9" type="subTitle"/>
          </p:nvPr>
        </p:nvSpPr>
        <p:spPr>
          <a:xfrm>
            <a:off x="3404250" y="2564312"/>
            <a:ext cx="22599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7" name="Google Shape;227;p33"/>
          <p:cNvSpPr txBox="1"/>
          <p:nvPr>
            <p:ph idx="13" type="subTitle"/>
          </p:nvPr>
        </p:nvSpPr>
        <p:spPr>
          <a:xfrm>
            <a:off x="3404250" y="2192783"/>
            <a:ext cx="22599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28" name="Google Shape;228;p33"/>
          <p:cNvSpPr txBox="1"/>
          <p:nvPr>
            <p:ph idx="14" type="subTitle"/>
          </p:nvPr>
        </p:nvSpPr>
        <p:spPr>
          <a:xfrm>
            <a:off x="3404250" y="3732170"/>
            <a:ext cx="22599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9" name="Google Shape;229;p33"/>
          <p:cNvSpPr txBox="1"/>
          <p:nvPr>
            <p:ph idx="15" type="subTitle"/>
          </p:nvPr>
        </p:nvSpPr>
        <p:spPr>
          <a:xfrm>
            <a:off x="3404250" y="3360642"/>
            <a:ext cx="22599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30" name="Google Shape;23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2_3">
    <p:spTree>
      <p:nvGrpSpPr>
        <p:cNvPr id="231" name="Shape 231"/>
        <p:cNvGrpSpPr/>
        <p:nvPr/>
      </p:nvGrpSpPr>
      <p:grpSpPr>
        <a:xfrm>
          <a:off x="0" y="0"/>
          <a:ext cx="0" cy="0"/>
          <a:chOff x="0" y="0"/>
          <a:chExt cx="0" cy="0"/>
        </a:xfrm>
      </p:grpSpPr>
      <p:sp>
        <p:nvSpPr>
          <p:cNvPr id="232" name="Google Shape;232;p34"/>
          <p:cNvSpPr/>
          <p:nvPr/>
        </p:nvSpPr>
        <p:spPr>
          <a:xfrm>
            <a:off x="-53425" y="-14226"/>
            <a:ext cx="1521556" cy="372983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3" name="Google Shape;233;p34"/>
          <p:cNvSpPr/>
          <p:nvPr/>
        </p:nvSpPr>
        <p:spPr>
          <a:xfrm flipH="1" rot="5400000">
            <a:off x="5987071" y="-2300328"/>
            <a:ext cx="870823" cy="5443035"/>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4"/>
          <p:cNvSpPr/>
          <p:nvPr/>
        </p:nvSpPr>
        <p:spPr>
          <a:xfrm rot="10800000">
            <a:off x="7540677" y="1244084"/>
            <a:ext cx="1603325" cy="3930164"/>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5" name="Google Shape;235;p34"/>
          <p:cNvSpPr/>
          <p:nvPr/>
        </p:nvSpPr>
        <p:spPr>
          <a:xfrm flipH="1" rot="-5400000">
            <a:off x="2069358" y="2460094"/>
            <a:ext cx="740200" cy="46266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4"/>
          <p:cNvSpPr txBox="1"/>
          <p:nvPr>
            <p:ph type="title"/>
          </p:nvPr>
        </p:nvSpPr>
        <p:spPr>
          <a:xfrm>
            <a:off x="720000" y="2013000"/>
            <a:ext cx="2347500" cy="111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37" name="Google Shape;237;p34"/>
          <p:cNvSpPr txBox="1"/>
          <p:nvPr>
            <p:ph idx="1" type="subTitle"/>
          </p:nvPr>
        </p:nvSpPr>
        <p:spPr>
          <a:xfrm>
            <a:off x="5329475" y="1321804"/>
            <a:ext cx="28848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38" name="Google Shape;238;p34"/>
          <p:cNvSpPr txBox="1"/>
          <p:nvPr>
            <p:ph idx="2" type="subTitle"/>
          </p:nvPr>
        </p:nvSpPr>
        <p:spPr>
          <a:xfrm>
            <a:off x="5329475" y="950275"/>
            <a:ext cx="28848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39" name="Google Shape;239;p34"/>
          <p:cNvSpPr txBox="1"/>
          <p:nvPr>
            <p:ph idx="3" type="subTitle"/>
          </p:nvPr>
        </p:nvSpPr>
        <p:spPr>
          <a:xfrm>
            <a:off x="5329475" y="2512626"/>
            <a:ext cx="28848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0" name="Google Shape;240;p34"/>
          <p:cNvSpPr txBox="1"/>
          <p:nvPr>
            <p:ph idx="4" type="subTitle"/>
          </p:nvPr>
        </p:nvSpPr>
        <p:spPr>
          <a:xfrm>
            <a:off x="5329475" y="2141098"/>
            <a:ext cx="28848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41" name="Google Shape;241;p34"/>
          <p:cNvSpPr txBox="1"/>
          <p:nvPr>
            <p:ph idx="5" type="subTitle"/>
          </p:nvPr>
        </p:nvSpPr>
        <p:spPr>
          <a:xfrm>
            <a:off x="5329475" y="3703461"/>
            <a:ext cx="2884800" cy="6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2" name="Google Shape;242;p34"/>
          <p:cNvSpPr txBox="1"/>
          <p:nvPr>
            <p:ph idx="6" type="subTitle"/>
          </p:nvPr>
        </p:nvSpPr>
        <p:spPr>
          <a:xfrm>
            <a:off x="5329475" y="3331933"/>
            <a:ext cx="28848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ctr">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43" name="Google Shape;243;p34"/>
          <p:cNvSpPr txBox="1"/>
          <p:nvPr>
            <p:ph idx="7" type="title"/>
          </p:nvPr>
        </p:nvSpPr>
        <p:spPr>
          <a:xfrm>
            <a:off x="3373388" y="985350"/>
            <a:ext cx="1955400" cy="10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244" name="Google Shape;244;p34"/>
          <p:cNvSpPr txBox="1"/>
          <p:nvPr>
            <p:ph idx="8" type="title"/>
          </p:nvPr>
        </p:nvSpPr>
        <p:spPr>
          <a:xfrm>
            <a:off x="3373388" y="2163025"/>
            <a:ext cx="1955400" cy="10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245" name="Google Shape;245;p34"/>
          <p:cNvSpPr txBox="1"/>
          <p:nvPr>
            <p:ph idx="9" type="title"/>
          </p:nvPr>
        </p:nvSpPr>
        <p:spPr>
          <a:xfrm>
            <a:off x="3373388" y="3340700"/>
            <a:ext cx="1955400" cy="10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246" name="Google Shape;24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ONLY_2">
    <p:spTree>
      <p:nvGrpSpPr>
        <p:cNvPr id="247" name="Shape 247"/>
        <p:cNvGrpSpPr/>
        <p:nvPr/>
      </p:nvGrpSpPr>
      <p:grpSpPr>
        <a:xfrm>
          <a:off x="0" y="0"/>
          <a:ext cx="0" cy="0"/>
          <a:chOff x="0" y="0"/>
          <a:chExt cx="0" cy="0"/>
        </a:xfrm>
      </p:grpSpPr>
      <p:sp>
        <p:nvSpPr>
          <p:cNvPr id="248" name="Google Shape;248;p35"/>
          <p:cNvSpPr txBox="1"/>
          <p:nvPr>
            <p:ph type="title"/>
          </p:nvPr>
        </p:nvSpPr>
        <p:spPr>
          <a:xfrm>
            <a:off x="720000" y="2012300"/>
            <a:ext cx="2267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49" name="Google Shape;249;p35"/>
          <p:cNvSpPr txBox="1"/>
          <p:nvPr>
            <p:ph idx="1" type="subTitle"/>
          </p:nvPr>
        </p:nvSpPr>
        <p:spPr>
          <a:xfrm>
            <a:off x="3775550" y="3258575"/>
            <a:ext cx="4592400" cy="112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50" name="Google Shape;250;p35"/>
          <p:cNvSpPr/>
          <p:nvPr/>
        </p:nvSpPr>
        <p:spPr>
          <a:xfrm rot="10800000">
            <a:off x="7622444" y="1413672"/>
            <a:ext cx="1521556" cy="372983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51" name="Google Shape;251;p35"/>
          <p:cNvSpPr/>
          <p:nvPr/>
        </p:nvSpPr>
        <p:spPr>
          <a:xfrm flipH="1" rot="-5400000">
            <a:off x="2232680" y="1986569"/>
            <a:ext cx="870823" cy="5443035"/>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p:nvPr/>
        </p:nvSpPr>
        <p:spPr>
          <a:xfrm>
            <a:off x="-3" y="-14222"/>
            <a:ext cx="1603325" cy="3930164"/>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53" name="Google Shape;253;p35"/>
          <p:cNvSpPr/>
          <p:nvPr/>
        </p:nvSpPr>
        <p:spPr>
          <a:xfrm flipH="1" rot="5400000">
            <a:off x="6240142" y="-1957434"/>
            <a:ext cx="740200" cy="46266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255" name="Shape 255"/>
        <p:cNvGrpSpPr/>
        <p:nvPr/>
      </p:nvGrpSpPr>
      <p:grpSpPr>
        <a:xfrm>
          <a:off x="0" y="0"/>
          <a:ext cx="0" cy="0"/>
          <a:chOff x="0" y="0"/>
          <a:chExt cx="0" cy="0"/>
        </a:xfrm>
      </p:grpSpPr>
      <p:sp>
        <p:nvSpPr>
          <p:cNvPr id="256" name="Google Shape;256;p36"/>
          <p:cNvSpPr txBox="1"/>
          <p:nvPr>
            <p:ph type="ctrTitle"/>
          </p:nvPr>
        </p:nvSpPr>
        <p:spPr>
          <a:xfrm flipH="1">
            <a:off x="4366200" y="641125"/>
            <a:ext cx="3829200" cy="98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257" name="Google Shape;257;p36"/>
          <p:cNvSpPr txBox="1"/>
          <p:nvPr>
            <p:ph idx="1" type="subTitle"/>
          </p:nvPr>
        </p:nvSpPr>
        <p:spPr>
          <a:xfrm flipH="1">
            <a:off x="4366200" y="1628125"/>
            <a:ext cx="3829200" cy="71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1pPr>
            <a:lvl2pPr lvl="1"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2pPr>
            <a:lvl3pPr lvl="2"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3pPr>
            <a:lvl4pPr lvl="3"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4pPr>
            <a:lvl5pPr lvl="4"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5pPr>
            <a:lvl6pPr lvl="5"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6pPr>
            <a:lvl7pPr lvl="6"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7pPr>
            <a:lvl8pPr lvl="7"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8pPr>
            <a:lvl9pPr lvl="8" algn="l">
              <a:lnSpc>
                <a:spcPct val="100000"/>
              </a:lnSpc>
              <a:spcBef>
                <a:spcPts val="0"/>
              </a:spcBef>
              <a:spcAft>
                <a:spcPts val="0"/>
              </a:spcAft>
              <a:buSzPts val="2000"/>
              <a:buFont typeface="Lexend Deca"/>
              <a:buNone/>
              <a:defRPr b="1" sz="2000">
                <a:latin typeface="Lexend Deca"/>
                <a:ea typeface="Lexend Deca"/>
                <a:cs typeface="Lexend Deca"/>
                <a:sym typeface="Lexend Deca"/>
              </a:defRPr>
            </a:lvl9pPr>
          </a:lstStyle>
          <a:p/>
        </p:txBody>
      </p:sp>
      <p:sp>
        <p:nvSpPr>
          <p:cNvPr id="258" name="Google Shape;258;p36"/>
          <p:cNvSpPr/>
          <p:nvPr/>
        </p:nvSpPr>
        <p:spPr>
          <a:xfrm flipH="1">
            <a:off x="8321231" y="-14219"/>
            <a:ext cx="822769" cy="2016863"/>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6"/>
          <p:cNvSpPr/>
          <p:nvPr/>
        </p:nvSpPr>
        <p:spPr>
          <a:xfrm flipH="1" rot="5400000">
            <a:off x="5939576" y="-1156930"/>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6"/>
          <p:cNvSpPr/>
          <p:nvPr/>
        </p:nvSpPr>
        <p:spPr>
          <a:xfrm flipH="1" rot="10800000">
            <a:off x="7748495" y="3351404"/>
            <a:ext cx="1395473" cy="1792080"/>
          </a:xfrm>
          <a:custGeom>
            <a:rect b="b" l="l" r="r" t="t"/>
            <a:pathLst>
              <a:path extrusionOk="0" h="8653" w="6738">
                <a:moveTo>
                  <a:pt x="831" y="0"/>
                </a:moveTo>
                <a:cubicBezTo>
                  <a:pt x="831" y="0"/>
                  <a:pt x="1" y="2315"/>
                  <a:pt x="2315" y="2979"/>
                </a:cubicBezTo>
                <a:cubicBezTo>
                  <a:pt x="4630" y="3654"/>
                  <a:pt x="4723" y="4547"/>
                  <a:pt x="5170" y="6810"/>
                </a:cubicBezTo>
                <a:cubicBezTo>
                  <a:pt x="5490" y="8423"/>
                  <a:pt x="6156" y="8652"/>
                  <a:pt x="6508" y="8652"/>
                </a:cubicBezTo>
                <a:cubicBezTo>
                  <a:pt x="6647" y="8652"/>
                  <a:pt x="6737" y="8616"/>
                  <a:pt x="6737" y="8616"/>
                </a:cubicBezTo>
                <a:lnTo>
                  <a:pt x="67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p:nvPr/>
        </p:nvSpPr>
        <p:spPr>
          <a:xfrm flipH="1" rot="-5400000">
            <a:off x="5175276" y="3561508"/>
            <a:ext cx="440699" cy="275456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txBox="1"/>
          <p:nvPr>
            <p:ph idx="2" type="subTitle"/>
          </p:nvPr>
        </p:nvSpPr>
        <p:spPr>
          <a:xfrm flipH="1">
            <a:off x="4366200" y="2309775"/>
            <a:ext cx="3829200" cy="91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263" name="Google Shape;263;p36"/>
          <p:cNvSpPr txBox="1"/>
          <p:nvPr/>
        </p:nvSpPr>
        <p:spPr>
          <a:xfrm>
            <a:off x="4366200" y="3677988"/>
            <a:ext cx="3772800" cy="61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GB" sz="1000" u="none" cap="none" strike="noStrike">
                <a:solidFill>
                  <a:schemeClr val="dk1"/>
                </a:solidFill>
                <a:latin typeface="Courier Prime"/>
                <a:ea typeface="Courier Prime"/>
                <a:cs typeface="Courier Prime"/>
                <a:sym typeface="Courier Prime"/>
              </a:rPr>
              <a:t>CREDITS: </a:t>
            </a:r>
            <a:r>
              <a:rPr b="0" i="0" lang="en-GB" sz="1000" u="none" cap="none" strike="noStrike">
                <a:solidFill>
                  <a:schemeClr val="dk1"/>
                </a:solidFill>
                <a:latin typeface="Courier Prime"/>
                <a:ea typeface="Courier Prime"/>
                <a:cs typeface="Courier Prime"/>
                <a:sym typeface="Courier Prime"/>
              </a:rPr>
              <a:t>This presentation template was created by </a:t>
            </a:r>
            <a:r>
              <a:rPr b="1" i="0" lang="en-GB" sz="1000" u="none" cap="none" strike="noStrike">
                <a:solidFill>
                  <a:schemeClr val="hlink"/>
                </a:solidFill>
                <a:uFill>
                  <a:noFill/>
                </a:uFill>
                <a:latin typeface="Courier Prime"/>
                <a:ea typeface="Courier Prime"/>
                <a:cs typeface="Courier Prime"/>
                <a:sym typeface="Courier Prime"/>
                <a:hlinkClick r:id="rId2"/>
              </a:rPr>
              <a:t>Slidesgo</a:t>
            </a:r>
            <a:r>
              <a:rPr b="0" i="0" lang="en-GB" sz="1000" u="none" cap="none" strike="noStrike">
                <a:solidFill>
                  <a:schemeClr val="dk1"/>
                </a:solidFill>
                <a:latin typeface="Courier Prime"/>
                <a:ea typeface="Courier Prime"/>
                <a:cs typeface="Courier Prime"/>
                <a:sym typeface="Courier Prime"/>
              </a:rPr>
              <a:t>, and includes icons by </a:t>
            </a:r>
            <a:r>
              <a:rPr b="1" i="0" lang="en-GB" sz="1000" u="none" cap="none" strike="noStrike">
                <a:solidFill>
                  <a:schemeClr val="hlink"/>
                </a:solidFill>
                <a:uFill>
                  <a:noFill/>
                </a:uFill>
                <a:latin typeface="Courier Prime"/>
                <a:ea typeface="Courier Prime"/>
                <a:cs typeface="Courier Prime"/>
                <a:sym typeface="Courier Prime"/>
                <a:hlinkClick r:id="rId3"/>
              </a:rPr>
              <a:t>Flaticon</a:t>
            </a:r>
            <a:r>
              <a:rPr b="0" i="0" lang="en-GB" sz="1000" u="none" cap="none" strike="noStrike">
                <a:solidFill>
                  <a:schemeClr val="dk1"/>
                </a:solidFill>
                <a:latin typeface="Courier Prime"/>
                <a:ea typeface="Courier Prime"/>
                <a:cs typeface="Courier Prime"/>
                <a:sym typeface="Courier Prime"/>
              </a:rPr>
              <a:t> and infographics &amp; images by </a:t>
            </a:r>
            <a:r>
              <a:rPr b="1" i="0" lang="en-GB" sz="1000" u="none" cap="none" strike="noStrike">
                <a:solidFill>
                  <a:schemeClr val="hlink"/>
                </a:solidFill>
                <a:uFill>
                  <a:noFill/>
                </a:uFill>
                <a:latin typeface="Courier Prime"/>
                <a:ea typeface="Courier Prime"/>
                <a:cs typeface="Courier Prime"/>
                <a:sym typeface="Courier Prime"/>
                <a:hlinkClick r:id="rId4"/>
              </a:rPr>
              <a:t>Freepik</a:t>
            </a:r>
            <a:endParaRPr b="1" i="0" sz="1000" u="none" cap="none" strike="noStrike">
              <a:solidFill>
                <a:schemeClr val="dk1"/>
              </a:solidFill>
              <a:latin typeface="Courier Prime"/>
              <a:ea typeface="Courier Prime"/>
              <a:cs typeface="Courier Prime"/>
              <a:sym typeface="Courier Prime"/>
            </a:endParaRPr>
          </a:p>
        </p:txBody>
      </p:sp>
      <p:sp>
        <p:nvSpPr>
          <p:cNvPr id="264" name="Google Shape;26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65" name="Shape 265"/>
        <p:cNvGrpSpPr/>
        <p:nvPr/>
      </p:nvGrpSpPr>
      <p:grpSpPr>
        <a:xfrm>
          <a:off x="0" y="0"/>
          <a:ext cx="0" cy="0"/>
          <a:chOff x="0" y="0"/>
          <a:chExt cx="0" cy="0"/>
        </a:xfrm>
      </p:grpSpPr>
      <p:sp>
        <p:nvSpPr>
          <p:cNvPr id="266" name="Google Shape;266;p37"/>
          <p:cNvSpPr/>
          <p:nvPr/>
        </p:nvSpPr>
        <p:spPr>
          <a:xfrm rot="10800000">
            <a:off x="7094776" y="70195"/>
            <a:ext cx="2084323" cy="5109355"/>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67" name="Google Shape;267;p37"/>
          <p:cNvSpPr/>
          <p:nvPr/>
        </p:nvSpPr>
        <p:spPr>
          <a:xfrm flipH="1" rot="-5400000">
            <a:off x="2860471" y="1398901"/>
            <a:ext cx="1038950" cy="6493898"/>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7"/>
          <p:cNvSpPr/>
          <p:nvPr/>
        </p:nvSpPr>
        <p:spPr>
          <a:xfrm flipH="1" rot="-5399986">
            <a:off x="2202321" y="-2251640"/>
            <a:ext cx="3083298" cy="7558129"/>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69" name="Google Shape;26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270" name="Shape 270"/>
        <p:cNvGrpSpPr/>
        <p:nvPr/>
      </p:nvGrpSpPr>
      <p:grpSpPr>
        <a:xfrm>
          <a:off x="0" y="0"/>
          <a:ext cx="0" cy="0"/>
          <a:chOff x="0" y="0"/>
          <a:chExt cx="0" cy="0"/>
        </a:xfrm>
      </p:grpSpPr>
      <p:sp>
        <p:nvSpPr>
          <p:cNvPr id="271" name="Google Shape;271;p38"/>
          <p:cNvSpPr/>
          <p:nvPr/>
        </p:nvSpPr>
        <p:spPr>
          <a:xfrm rot="10800000">
            <a:off x="7622444" y="1413672"/>
            <a:ext cx="1521556" cy="3729830"/>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72" name="Google Shape;272;p38"/>
          <p:cNvSpPr/>
          <p:nvPr/>
        </p:nvSpPr>
        <p:spPr>
          <a:xfrm flipH="1" rot="-5400000">
            <a:off x="2232680" y="1986569"/>
            <a:ext cx="870823" cy="5443035"/>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8"/>
          <p:cNvSpPr/>
          <p:nvPr/>
        </p:nvSpPr>
        <p:spPr>
          <a:xfrm>
            <a:off x="-3" y="-14222"/>
            <a:ext cx="1603325" cy="3930164"/>
          </a:xfrm>
          <a:custGeom>
            <a:rect b="b" l="l" r="r" t="t"/>
            <a:pathLst>
              <a:path extrusionOk="0" h="12572" w="5129">
                <a:moveTo>
                  <a:pt x="1" y="1"/>
                </a:moveTo>
                <a:lnTo>
                  <a:pt x="1" y="12572"/>
                </a:lnTo>
                <a:cubicBezTo>
                  <a:pt x="1" y="12572"/>
                  <a:pt x="1112" y="12562"/>
                  <a:pt x="1652" y="10340"/>
                </a:cubicBezTo>
                <a:cubicBezTo>
                  <a:pt x="2201" y="8108"/>
                  <a:pt x="1" y="5035"/>
                  <a:pt x="2565" y="3489"/>
                </a:cubicBezTo>
                <a:cubicBezTo>
                  <a:pt x="5129" y="1952"/>
                  <a:pt x="4434" y="21"/>
                  <a:pt x="4434" y="2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74" name="Google Shape;274;p38"/>
          <p:cNvSpPr/>
          <p:nvPr/>
        </p:nvSpPr>
        <p:spPr>
          <a:xfrm flipH="1" rot="5400000">
            <a:off x="6240142" y="-1957434"/>
            <a:ext cx="740200" cy="4626616"/>
          </a:xfrm>
          <a:custGeom>
            <a:rect b="b" l="l" r="r" t="t"/>
            <a:pathLst>
              <a:path extrusionOk="0" h="14026" w="2244">
                <a:moveTo>
                  <a:pt x="2243" y="1"/>
                </a:moveTo>
                <a:cubicBezTo>
                  <a:pt x="2243" y="1"/>
                  <a:pt x="1" y="541"/>
                  <a:pt x="469" y="3188"/>
                </a:cubicBezTo>
                <a:cubicBezTo>
                  <a:pt x="946" y="5835"/>
                  <a:pt x="2119" y="5970"/>
                  <a:pt x="1507" y="8649"/>
                </a:cubicBezTo>
                <a:cubicBezTo>
                  <a:pt x="905" y="11327"/>
                  <a:pt x="469" y="13548"/>
                  <a:pt x="2243" y="14026"/>
                </a:cubicBezTo>
                <a:lnTo>
                  <a:pt x="22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1.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1pPr>
            <a:lvl2pPr lvl="1"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2pPr>
            <a:lvl3pPr lvl="2"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3pPr>
            <a:lvl4pPr lvl="3"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4pPr>
            <a:lvl5pPr lvl="4"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5pPr>
            <a:lvl6pPr lvl="5"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6pPr>
            <a:lvl7pPr lvl="6"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7pPr>
            <a:lvl8pPr lvl="7"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8pPr>
            <a:lvl9pPr lvl="8" marR="0" rtl="0" algn="l">
              <a:lnSpc>
                <a:spcPct val="100000"/>
              </a:lnSpc>
              <a:spcBef>
                <a:spcPts val="0"/>
              </a:spcBef>
              <a:spcAft>
                <a:spcPts val="0"/>
              </a:spcAft>
              <a:buClr>
                <a:schemeClr val="dk1"/>
              </a:buClr>
              <a:buSzPts val="3200"/>
              <a:buFont typeface="Lexend Deca"/>
              <a:buNone/>
              <a:defRPr b="1" i="0" sz="3200" u="none" cap="none" strike="noStrike">
                <a:solidFill>
                  <a:schemeClr val="dk1"/>
                </a:solidFill>
                <a:latin typeface="Lexend Deca"/>
                <a:ea typeface="Lexend Deca"/>
                <a:cs typeface="Lexend Deca"/>
                <a:sym typeface="Lexend Deca"/>
              </a:defRPr>
            </a:lvl9pPr>
          </a:lstStyle>
          <a:p/>
        </p:txBody>
      </p:sp>
      <p:sp>
        <p:nvSpPr>
          <p:cNvPr id="52" name="Google Shape;52;p13"/>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1pPr>
            <a:lvl2pPr indent="-330200" lvl="1" marL="9144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2pPr>
            <a:lvl3pPr indent="-330200" lvl="2" marL="13716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3pPr>
            <a:lvl4pPr indent="-330200" lvl="3" marL="18288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4pPr>
            <a:lvl5pPr indent="-330200" lvl="4" marL="22860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5pPr>
            <a:lvl6pPr indent="-330200" lvl="5" marL="27432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6pPr>
            <a:lvl7pPr indent="-330200" lvl="6" marL="32004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7pPr>
            <a:lvl8pPr indent="-330200" lvl="7" marL="36576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8pPr>
            <a:lvl9pPr indent="-330200" lvl="8" marL="4114800" marR="0" rtl="0" algn="l">
              <a:lnSpc>
                <a:spcPct val="100000"/>
              </a:lnSpc>
              <a:spcBef>
                <a:spcPts val="0"/>
              </a:spcBef>
              <a:spcAft>
                <a:spcPts val="0"/>
              </a:spcAft>
              <a:buClr>
                <a:schemeClr val="dk1"/>
              </a:buClr>
              <a:buSzPts val="1600"/>
              <a:buFont typeface="Courier Prime"/>
              <a:buChar char="■"/>
              <a:defRPr b="0" i="0" sz="1600" u="none" cap="none" strike="noStrike">
                <a:solidFill>
                  <a:schemeClr val="dk1"/>
                </a:solidFill>
                <a:latin typeface="Courier Prime"/>
                <a:ea typeface="Courier Prime"/>
                <a:cs typeface="Courier Prime"/>
                <a:sym typeface="Courier Prime"/>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Courier Prime"/>
                <a:ea typeface="Courier Prime"/>
                <a:cs typeface="Courier Prime"/>
                <a:sym typeface="Courier Prime"/>
              </a:defRPr>
            </a:lvl1pPr>
            <a:lvl2pPr lvl="1" algn="r">
              <a:buNone/>
              <a:defRPr sz="1300">
                <a:solidFill>
                  <a:schemeClr val="dk1"/>
                </a:solidFill>
                <a:latin typeface="Courier Prime"/>
                <a:ea typeface="Courier Prime"/>
                <a:cs typeface="Courier Prime"/>
                <a:sym typeface="Courier Prime"/>
              </a:defRPr>
            </a:lvl2pPr>
            <a:lvl3pPr lvl="2" algn="r">
              <a:buNone/>
              <a:defRPr sz="1300">
                <a:solidFill>
                  <a:schemeClr val="dk1"/>
                </a:solidFill>
                <a:latin typeface="Courier Prime"/>
                <a:ea typeface="Courier Prime"/>
                <a:cs typeface="Courier Prime"/>
                <a:sym typeface="Courier Prime"/>
              </a:defRPr>
            </a:lvl3pPr>
            <a:lvl4pPr lvl="3" algn="r">
              <a:buNone/>
              <a:defRPr sz="1300">
                <a:solidFill>
                  <a:schemeClr val="dk1"/>
                </a:solidFill>
                <a:latin typeface="Courier Prime"/>
                <a:ea typeface="Courier Prime"/>
                <a:cs typeface="Courier Prime"/>
                <a:sym typeface="Courier Prime"/>
              </a:defRPr>
            </a:lvl4pPr>
            <a:lvl5pPr lvl="4" algn="r">
              <a:buNone/>
              <a:defRPr sz="1300">
                <a:solidFill>
                  <a:schemeClr val="dk1"/>
                </a:solidFill>
                <a:latin typeface="Courier Prime"/>
                <a:ea typeface="Courier Prime"/>
                <a:cs typeface="Courier Prime"/>
                <a:sym typeface="Courier Prime"/>
              </a:defRPr>
            </a:lvl5pPr>
            <a:lvl6pPr lvl="5" algn="r">
              <a:buNone/>
              <a:defRPr sz="1300">
                <a:solidFill>
                  <a:schemeClr val="dk1"/>
                </a:solidFill>
                <a:latin typeface="Courier Prime"/>
                <a:ea typeface="Courier Prime"/>
                <a:cs typeface="Courier Prime"/>
                <a:sym typeface="Courier Prime"/>
              </a:defRPr>
            </a:lvl6pPr>
            <a:lvl7pPr lvl="6" algn="r">
              <a:buNone/>
              <a:defRPr sz="1300">
                <a:solidFill>
                  <a:schemeClr val="dk1"/>
                </a:solidFill>
                <a:latin typeface="Courier Prime"/>
                <a:ea typeface="Courier Prime"/>
                <a:cs typeface="Courier Prime"/>
                <a:sym typeface="Courier Prime"/>
              </a:defRPr>
            </a:lvl7pPr>
            <a:lvl8pPr lvl="7" algn="r">
              <a:buNone/>
              <a:defRPr sz="1300">
                <a:solidFill>
                  <a:schemeClr val="dk1"/>
                </a:solidFill>
                <a:latin typeface="Courier Prime"/>
                <a:ea typeface="Courier Prime"/>
                <a:cs typeface="Courier Prime"/>
                <a:sym typeface="Courier Prime"/>
              </a:defRPr>
            </a:lvl8pPr>
            <a:lvl9pPr lvl="8" algn="r">
              <a:buNone/>
              <a:defRPr sz="1300">
                <a:solidFill>
                  <a:schemeClr val="dk1"/>
                </a:solidFill>
                <a:latin typeface="Courier Prime"/>
                <a:ea typeface="Courier Prime"/>
                <a:cs typeface="Courier Prime"/>
                <a:sym typeface="Courier Prim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idx="4294967295" type="ctrTitle"/>
          </p:nvPr>
        </p:nvSpPr>
        <p:spPr>
          <a:xfrm>
            <a:off x="692250" y="1358875"/>
            <a:ext cx="7759500" cy="14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Implied volatility directional forecasting: a machine learning approach</a:t>
            </a:r>
            <a:endParaRPr/>
          </a:p>
        </p:txBody>
      </p:sp>
      <p:pic>
        <p:nvPicPr>
          <p:cNvPr id="281" name="Google Shape;281;p39"/>
          <p:cNvPicPr preferRelativeResize="0"/>
          <p:nvPr/>
        </p:nvPicPr>
        <p:blipFill rotWithShape="1">
          <a:blip r:embed="rId3">
            <a:alphaModFix/>
          </a:blip>
          <a:srcRect b="0" l="0" r="0" t="0"/>
          <a:stretch/>
        </p:blipFill>
        <p:spPr>
          <a:xfrm>
            <a:off x="3040782" y="3480954"/>
            <a:ext cx="3062426" cy="8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2.4.1. Bagging</a:t>
            </a:r>
            <a:endParaRPr b="1" i="0" sz="3000" u="none" cap="none" strike="noStrike">
              <a:solidFill>
                <a:srgbClr val="000000"/>
              </a:solidFill>
              <a:latin typeface="Lexend Deca"/>
              <a:ea typeface="Lexend Deca"/>
              <a:cs typeface="Lexend Deca"/>
              <a:sym typeface="Lexend Deca"/>
            </a:endParaRPr>
          </a:p>
        </p:txBody>
      </p:sp>
      <p:cxnSp>
        <p:nvCxnSpPr>
          <p:cNvPr id="395" name="Google Shape;395;p48"/>
          <p:cNvCxnSpPr>
            <a:endCxn id="396"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96" name="Google Shape;396;p48"/>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8"/>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98" name="Google Shape;3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99" name="Google Shape;399;p48"/>
          <p:cNvPicPr preferRelativeResize="0"/>
          <p:nvPr/>
        </p:nvPicPr>
        <p:blipFill>
          <a:blip r:embed="rId3">
            <a:alphaModFix/>
          </a:blip>
          <a:stretch>
            <a:fillRect/>
          </a:stretch>
        </p:blipFill>
        <p:spPr>
          <a:xfrm>
            <a:off x="1136038" y="907150"/>
            <a:ext cx="6665926" cy="417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2.4.2. </a:t>
            </a:r>
            <a:r>
              <a:rPr b="1" lang="en-GB" sz="3000">
                <a:latin typeface="Lexend Deca"/>
                <a:ea typeface="Lexend Deca"/>
                <a:cs typeface="Lexend Deca"/>
                <a:sym typeface="Lexend Deca"/>
              </a:rPr>
              <a:t>Random Forest</a:t>
            </a:r>
            <a:endParaRPr b="1" i="0" sz="3000" u="none" cap="none" strike="noStrike">
              <a:solidFill>
                <a:srgbClr val="000000"/>
              </a:solidFill>
              <a:latin typeface="Lexend Deca"/>
              <a:ea typeface="Lexend Deca"/>
              <a:cs typeface="Lexend Deca"/>
              <a:sym typeface="Lexend Deca"/>
            </a:endParaRPr>
          </a:p>
        </p:txBody>
      </p:sp>
      <p:cxnSp>
        <p:nvCxnSpPr>
          <p:cNvPr id="405" name="Google Shape;405;p49"/>
          <p:cNvCxnSpPr>
            <a:endCxn id="406"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06" name="Google Shape;406;p49"/>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9"/>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08" name="Google Shape;408;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9" name="Google Shape;409;p49"/>
          <p:cNvSpPr txBox="1"/>
          <p:nvPr/>
        </p:nvSpPr>
        <p:spPr>
          <a:xfrm>
            <a:off x="517150" y="1160075"/>
            <a:ext cx="82884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pic>
        <p:nvPicPr>
          <p:cNvPr id="410" name="Google Shape;410;p49"/>
          <p:cNvPicPr preferRelativeResize="0"/>
          <p:nvPr/>
        </p:nvPicPr>
        <p:blipFill>
          <a:blip r:embed="rId3">
            <a:alphaModFix/>
          </a:blip>
          <a:stretch>
            <a:fillRect/>
          </a:stretch>
        </p:blipFill>
        <p:spPr>
          <a:xfrm>
            <a:off x="1324038" y="901762"/>
            <a:ext cx="6289925" cy="41554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2.4.3. Adaptive boosting</a:t>
            </a:r>
            <a:endParaRPr b="1" i="0" sz="3000" u="none" cap="none" strike="noStrike">
              <a:solidFill>
                <a:srgbClr val="000000"/>
              </a:solidFill>
              <a:latin typeface="Lexend Deca"/>
              <a:ea typeface="Lexend Deca"/>
              <a:cs typeface="Lexend Deca"/>
              <a:sym typeface="Lexend Deca"/>
            </a:endParaRPr>
          </a:p>
        </p:txBody>
      </p:sp>
      <p:cxnSp>
        <p:nvCxnSpPr>
          <p:cNvPr id="416" name="Google Shape;416;p50"/>
          <p:cNvCxnSpPr>
            <a:endCxn id="417"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17" name="Google Shape;417;p50"/>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0"/>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19" name="Google Shape;4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20" name="Google Shape;420;p50"/>
          <p:cNvPicPr preferRelativeResize="0"/>
          <p:nvPr/>
        </p:nvPicPr>
        <p:blipFill>
          <a:blip r:embed="rId3">
            <a:alphaModFix/>
          </a:blip>
          <a:stretch>
            <a:fillRect/>
          </a:stretch>
        </p:blipFill>
        <p:spPr>
          <a:xfrm>
            <a:off x="181063" y="1142408"/>
            <a:ext cx="8781875" cy="3546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2.4.4. Gradient boosting</a:t>
            </a:r>
            <a:endParaRPr b="1" i="0" sz="3000" u="none" cap="none" strike="noStrike">
              <a:solidFill>
                <a:srgbClr val="000000"/>
              </a:solidFill>
              <a:latin typeface="Lexend Deca"/>
              <a:ea typeface="Lexend Deca"/>
              <a:cs typeface="Lexend Deca"/>
              <a:sym typeface="Lexend Deca"/>
            </a:endParaRPr>
          </a:p>
        </p:txBody>
      </p:sp>
      <p:cxnSp>
        <p:nvCxnSpPr>
          <p:cNvPr id="426" name="Google Shape;426;p51"/>
          <p:cNvCxnSpPr>
            <a:endCxn id="427"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27" name="Google Shape;427;p51"/>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1"/>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29" name="Google Shape;42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30" name="Google Shape;430;p51"/>
          <p:cNvPicPr preferRelativeResize="0"/>
          <p:nvPr/>
        </p:nvPicPr>
        <p:blipFill>
          <a:blip r:embed="rId3">
            <a:alphaModFix/>
          </a:blip>
          <a:stretch>
            <a:fillRect/>
          </a:stretch>
        </p:blipFill>
        <p:spPr>
          <a:xfrm>
            <a:off x="1011150" y="971980"/>
            <a:ext cx="7121701" cy="40851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2.4.5. Recursive Partitioning Algorithm</a:t>
            </a:r>
            <a:endParaRPr b="1" i="0" sz="3000" u="none" cap="none" strike="noStrike">
              <a:solidFill>
                <a:srgbClr val="000000"/>
              </a:solidFill>
              <a:latin typeface="Lexend Deca"/>
              <a:ea typeface="Lexend Deca"/>
              <a:cs typeface="Lexend Deca"/>
              <a:sym typeface="Lexend Deca"/>
            </a:endParaRPr>
          </a:p>
        </p:txBody>
      </p:sp>
      <p:cxnSp>
        <p:nvCxnSpPr>
          <p:cNvPr id="436" name="Google Shape;436;p52"/>
          <p:cNvCxnSpPr>
            <a:endCxn id="437"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37" name="Google Shape;437;p52"/>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2"/>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39" name="Google Shape;43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40" name="Google Shape;440;p52"/>
          <p:cNvSpPr txBox="1"/>
          <p:nvPr/>
        </p:nvSpPr>
        <p:spPr>
          <a:xfrm>
            <a:off x="314025" y="1124800"/>
            <a:ext cx="87183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41" name="Google Shape;441;p52"/>
          <p:cNvSpPr txBox="1"/>
          <p:nvPr/>
        </p:nvSpPr>
        <p:spPr>
          <a:xfrm>
            <a:off x="319425" y="1124800"/>
            <a:ext cx="8707500" cy="36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000">
                <a:solidFill>
                  <a:schemeClr val="dk1"/>
                </a:solidFill>
                <a:latin typeface="Courier Prime"/>
                <a:ea typeface="Courier Prime"/>
                <a:cs typeface="Courier Prime"/>
                <a:sym typeface="Courier Prime"/>
              </a:rPr>
              <a:t>Recursive Partitioning Algorithms (rpart) are used to create classification and regression models; that is, the resulting models can be represented as binary trees. The algorithm consists of two stages. First is </a:t>
            </a:r>
            <a:r>
              <a:rPr b="1" lang="en-GB" sz="2000">
                <a:solidFill>
                  <a:schemeClr val="dk1"/>
                </a:solidFill>
                <a:latin typeface="Courier Prime"/>
                <a:ea typeface="Courier Prime"/>
                <a:cs typeface="Courier Prime"/>
                <a:sym typeface="Courier Prime"/>
              </a:rPr>
              <a:t>partitioning</a:t>
            </a:r>
            <a:r>
              <a:rPr lang="en-GB" sz="2000">
                <a:solidFill>
                  <a:schemeClr val="dk1"/>
                </a:solidFill>
                <a:latin typeface="Courier Prime"/>
                <a:ea typeface="Courier Prime"/>
                <a:cs typeface="Courier Prime"/>
                <a:sym typeface="Courier Prime"/>
              </a:rPr>
              <a:t>, at each step the optimal split is found and the algorithm repeats, but for child nodes until the terminal nodes reach minimal sizes or further </a:t>
            </a:r>
            <a:r>
              <a:rPr lang="en-GB" sz="2000">
                <a:solidFill>
                  <a:schemeClr val="dk1"/>
                </a:solidFill>
                <a:latin typeface="Courier Prime"/>
                <a:ea typeface="Courier Prime"/>
                <a:cs typeface="Courier Prime"/>
                <a:sym typeface="Courier Prime"/>
              </a:rPr>
              <a:t>improvements</a:t>
            </a:r>
            <a:r>
              <a:rPr lang="en-GB" sz="2000">
                <a:solidFill>
                  <a:schemeClr val="dk1"/>
                </a:solidFill>
                <a:latin typeface="Courier Prime"/>
                <a:ea typeface="Courier Prime"/>
                <a:cs typeface="Courier Prime"/>
                <a:sym typeface="Courier Prime"/>
              </a:rPr>
              <a:t> are impossible. The second part of the algorithm is </a:t>
            </a:r>
            <a:r>
              <a:rPr b="1" lang="en-GB" sz="2000">
                <a:solidFill>
                  <a:schemeClr val="dk1"/>
                </a:solidFill>
                <a:latin typeface="Courier Prime"/>
                <a:ea typeface="Courier Prime"/>
                <a:cs typeface="Courier Prime"/>
                <a:sym typeface="Courier Prime"/>
              </a:rPr>
              <a:t>pruning</a:t>
            </a:r>
            <a:r>
              <a:rPr lang="en-GB" sz="2000">
                <a:solidFill>
                  <a:schemeClr val="dk1"/>
                </a:solidFill>
                <a:latin typeface="Courier Prime"/>
                <a:ea typeface="Courier Prime"/>
                <a:cs typeface="Courier Prime"/>
                <a:sym typeface="Courier Prime"/>
              </a:rPr>
              <a:t>, so the resulting tree will not be overly complicated.</a:t>
            </a:r>
            <a:endParaRPr sz="2000">
              <a:solidFill>
                <a:schemeClr val="dk1"/>
              </a:solidFill>
              <a:latin typeface="Courier Prime"/>
              <a:ea typeface="Courier Prime"/>
              <a:cs typeface="Courier Prime"/>
              <a:sym typeface="Courier Prim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3"/>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2.4.6. K-Nearest Neighbour</a:t>
            </a:r>
            <a:endParaRPr b="1" i="0" sz="3000" u="none" cap="none" strike="noStrike">
              <a:solidFill>
                <a:srgbClr val="000000"/>
              </a:solidFill>
              <a:latin typeface="Lexend Deca"/>
              <a:ea typeface="Lexend Deca"/>
              <a:cs typeface="Lexend Deca"/>
              <a:sym typeface="Lexend Deca"/>
            </a:endParaRPr>
          </a:p>
        </p:txBody>
      </p:sp>
      <p:cxnSp>
        <p:nvCxnSpPr>
          <p:cNvPr id="447" name="Google Shape;447;p53"/>
          <p:cNvCxnSpPr>
            <a:endCxn id="448"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48" name="Google Shape;448;p53"/>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3"/>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50" name="Google Shape;45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51" name="Google Shape;451;p53"/>
          <p:cNvSpPr txBox="1"/>
          <p:nvPr/>
        </p:nvSpPr>
        <p:spPr>
          <a:xfrm>
            <a:off x="324800" y="866550"/>
            <a:ext cx="87183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52" name="Google Shape;452;p53"/>
          <p:cNvSpPr txBox="1"/>
          <p:nvPr/>
        </p:nvSpPr>
        <p:spPr>
          <a:xfrm>
            <a:off x="319425" y="972400"/>
            <a:ext cx="8707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pic>
        <p:nvPicPr>
          <p:cNvPr id="453" name="Google Shape;453;p53"/>
          <p:cNvPicPr preferRelativeResize="0"/>
          <p:nvPr/>
        </p:nvPicPr>
        <p:blipFill>
          <a:blip r:embed="rId3">
            <a:alphaModFix/>
          </a:blip>
          <a:stretch>
            <a:fillRect/>
          </a:stretch>
        </p:blipFill>
        <p:spPr>
          <a:xfrm>
            <a:off x="1314713" y="932704"/>
            <a:ext cx="6514576" cy="4169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4"/>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2.4.7. Naive Bayes</a:t>
            </a:r>
            <a:endParaRPr b="1" i="0" sz="3000" u="none" cap="none" strike="noStrike">
              <a:solidFill>
                <a:srgbClr val="000000"/>
              </a:solidFill>
              <a:latin typeface="Lexend Deca"/>
              <a:ea typeface="Lexend Deca"/>
              <a:cs typeface="Lexend Deca"/>
              <a:sym typeface="Lexend Deca"/>
            </a:endParaRPr>
          </a:p>
        </p:txBody>
      </p:sp>
      <p:cxnSp>
        <p:nvCxnSpPr>
          <p:cNvPr id="459" name="Google Shape;459;p54"/>
          <p:cNvCxnSpPr>
            <a:endCxn id="460"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60" name="Google Shape;460;p54"/>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4"/>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62" name="Google Shape;46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63" name="Google Shape;463;p54"/>
          <p:cNvSpPr txBox="1"/>
          <p:nvPr/>
        </p:nvSpPr>
        <p:spPr>
          <a:xfrm>
            <a:off x="324800" y="866550"/>
            <a:ext cx="87183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64" name="Google Shape;464;p54"/>
          <p:cNvSpPr txBox="1"/>
          <p:nvPr/>
        </p:nvSpPr>
        <p:spPr>
          <a:xfrm>
            <a:off x="319425" y="972400"/>
            <a:ext cx="87075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000">
                <a:solidFill>
                  <a:schemeClr val="dk1"/>
                </a:solidFill>
                <a:latin typeface="Courier Prime"/>
                <a:ea typeface="Courier Prime"/>
                <a:cs typeface="Courier Prime"/>
                <a:sym typeface="Courier Prime"/>
              </a:rPr>
              <a:t>The Naive Bayes learning scheme applies the Bayes theorem and assumes conditional independence of the predictors given the classifier.</a:t>
            </a:r>
            <a:endParaRPr sz="2000">
              <a:solidFill>
                <a:schemeClr val="dk1"/>
              </a:solidFill>
              <a:latin typeface="Courier Prime"/>
              <a:ea typeface="Courier Prime"/>
              <a:cs typeface="Courier Prime"/>
              <a:sym typeface="Courier Prime"/>
            </a:endParaRPr>
          </a:p>
        </p:txBody>
      </p:sp>
      <p:pic>
        <p:nvPicPr>
          <p:cNvPr id="465" name="Google Shape;465;p54"/>
          <p:cNvPicPr preferRelativeResize="0"/>
          <p:nvPr/>
        </p:nvPicPr>
        <p:blipFill>
          <a:blip r:embed="rId3">
            <a:alphaModFix/>
          </a:blip>
          <a:stretch>
            <a:fillRect/>
          </a:stretch>
        </p:blipFill>
        <p:spPr>
          <a:xfrm>
            <a:off x="361875" y="2173000"/>
            <a:ext cx="5801950" cy="1626025"/>
          </a:xfrm>
          <a:prstGeom prst="rect">
            <a:avLst/>
          </a:prstGeom>
          <a:noFill/>
          <a:ln>
            <a:noFill/>
          </a:ln>
        </p:spPr>
      </p:pic>
      <p:sp>
        <p:nvSpPr>
          <p:cNvPr id="466" name="Google Shape;466;p54"/>
          <p:cNvSpPr txBox="1"/>
          <p:nvPr/>
        </p:nvSpPr>
        <p:spPr>
          <a:xfrm>
            <a:off x="3530625" y="4257250"/>
            <a:ext cx="54963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000">
                <a:solidFill>
                  <a:schemeClr val="dk1"/>
                </a:solidFill>
                <a:latin typeface="Courier Prime"/>
                <a:ea typeface="Courier Prime"/>
                <a:cs typeface="Courier Prime"/>
                <a:sym typeface="Courier Prime"/>
              </a:rPr>
              <a:t>Formula for Naive Bayes classifier</a:t>
            </a:r>
            <a:endParaRPr sz="2000">
              <a:solidFill>
                <a:schemeClr val="dk1"/>
              </a:solidFill>
              <a:latin typeface="Courier Prime"/>
              <a:ea typeface="Courier Prime"/>
              <a:cs typeface="Courier Prime"/>
              <a:sym typeface="Courier Prime"/>
            </a:endParaRPr>
          </a:p>
        </p:txBody>
      </p:sp>
      <p:pic>
        <p:nvPicPr>
          <p:cNvPr id="467" name="Google Shape;467;p54"/>
          <p:cNvPicPr preferRelativeResize="0"/>
          <p:nvPr/>
        </p:nvPicPr>
        <p:blipFill>
          <a:blip r:embed="rId4">
            <a:alphaModFix/>
          </a:blip>
          <a:stretch>
            <a:fillRect/>
          </a:stretch>
        </p:blipFill>
        <p:spPr>
          <a:xfrm>
            <a:off x="3866075" y="3238600"/>
            <a:ext cx="4952475" cy="120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5"/>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2.4.8. Bayesian generalised linear model</a:t>
            </a:r>
            <a:endParaRPr b="1" i="0" sz="3000" u="none" cap="none" strike="noStrike">
              <a:solidFill>
                <a:srgbClr val="000000"/>
              </a:solidFill>
              <a:latin typeface="Lexend Deca"/>
              <a:ea typeface="Lexend Deca"/>
              <a:cs typeface="Lexend Deca"/>
              <a:sym typeface="Lexend Deca"/>
            </a:endParaRPr>
          </a:p>
        </p:txBody>
      </p:sp>
      <p:cxnSp>
        <p:nvCxnSpPr>
          <p:cNvPr id="473" name="Google Shape;473;p55"/>
          <p:cNvCxnSpPr>
            <a:endCxn id="474"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74" name="Google Shape;474;p55"/>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5"/>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76" name="Google Shape;476;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77" name="Google Shape;477;p55"/>
          <p:cNvSpPr txBox="1"/>
          <p:nvPr/>
        </p:nvSpPr>
        <p:spPr>
          <a:xfrm>
            <a:off x="324800" y="1103275"/>
            <a:ext cx="87183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478" name="Google Shape;478;p55"/>
          <p:cNvSpPr txBox="1"/>
          <p:nvPr/>
        </p:nvSpPr>
        <p:spPr>
          <a:xfrm>
            <a:off x="319425" y="1048600"/>
            <a:ext cx="8707500" cy="36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000">
                <a:solidFill>
                  <a:schemeClr val="dk1"/>
                </a:solidFill>
                <a:latin typeface="Courier Prime"/>
                <a:ea typeface="Courier Prime"/>
                <a:cs typeface="Courier Prime"/>
                <a:sym typeface="Courier Prime"/>
              </a:rPr>
              <a:t>To implement the Bayesian generalised linear model in the problem of interest, the approach proposed by Gelman et al. (2009) is applied, using the </a:t>
            </a:r>
            <a:r>
              <a:rPr b="1" lang="en-GB" sz="2000">
                <a:solidFill>
                  <a:schemeClr val="dk1"/>
                </a:solidFill>
                <a:latin typeface="Courier Prime"/>
                <a:ea typeface="Courier Prime"/>
                <a:cs typeface="Courier Prime"/>
                <a:sym typeface="Courier Prime"/>
              </a:rPr>
              <a:t>’bayesglm’ function</a:t>
            </a:r>
            <a:r>
              <a:rPr lang="en-GB" sz="2000">
                <a:solidFill>
                  <a:schemeClr val="dk1"/>
                </a:solidFill>
                <a:latin typeface="Courier Prime"/>
                <a:ea typeface="Courier Prime"/>
                <a:cs typeface="Courier Prime"/>
                <a:sym typeface="Courier Prime"/>
              </a:rPr>
              <a:t>, that finds the approximate posterior mode and variance using extensions of the classical generalised linear model computations. The proposed prior distribution setting enables the production of </a:t>
            </a:r>
            <a:r>
              <a:rPr b="1" lang="en-GB" sz="2000">
                <a:solidFill>
                  <a:schemeClr val="dk1"/>
                </a:solidFill>
                <a:latin typeface="Courier Prime"/>
                <a:ea typeface="Courier Prime"/>
                <a:cs typeface="Courier Prime"/>
                <a:sym typeface="Courier Prime"/>
              </a:rPr>
              <a:t>stable, regularized estimates</a:t>
            </a:r>
            <a:r>
              <a:rPr lang="en-GB" sz="2000">
                <a:solidFill>
                  <a:schemeClr val="dk1"/>
                </a:solidFill>
                <a:latin typeface="Courier Prime"/>
                <a:ea typeface="Courier Prime"/>
                <a:cs typeface="Courier Prime"/>
                <a:sym typeface="Courier Prime"/>
              </a:rPr>
              <a:t>, even when there is separation in Logit regression, and allows for an </a:t>
            </a:r>
            <a:r>
              <a:rPr b="1" lang="en-GB" sz="2000">
                <a:solidFill>
                  <a:schemeClr val="dk1"/>
                </a:solidFill>
                <a:latin typeface="Courier Prime"/>
                <a:ea typeface="Courier Prime"/>
                <a:cs typeface="Courier Prime"/>
                <a:sym typeface="Courier Prime"/>
              </a:rPr>
              <a:t>automated process</a:t>
            </a:r>
            <a:r>
              <a:rPr lang="en-GB" sz="2000">
                <a:solidFill>
                  <a:schemeClr val="dk1"/>
                </a:solidFill>
                <a:latin typeface="Courier Prime"/>
                <a:ea typeface="Courier Prime"/>
                <a:cs typeface="Courier Prime"/>
                <a:sym typeface="Courier Prime"/>
              </a:rPr>
              <a:t> in applied data analysis.</a:t>
            </a:r>
            <a:endParaRPr sz="2000">
              <a:solidFill>
                <a:schemeClr val="dk1"/>
              </a:solidFill>
              <a:latin typeface="Courier Prime"/>
              <a:ea typeface="Courier Prime"/>
              <a:cs typeface="Courier Prime"/>
              <a:sym typeface="Courier Prim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6"/>
          <p:cNvSpPr/>
          <p:nvPr/>
        </p:nvSpPr>
        <p:spPr>
          <a:xfrm>
            <a:off x="3198000" y="4588250"/>
            <a:ext cx="5003700" cy="46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urier Prime"/>
              <a:ea typeface="Courier Prime"/>
              <a:cs typeface="Courier Prime"/>
              <a:sym typeface="Courier Prime"/>
            </a:endParaRPr>
          </a:p>
        </p:txBody>
      </p:sp>
      <p:sp>
        <p:nvSpPr>
          <p:cNvPr id="484" name="Google Shape;484;p56"/>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3. Data collection</a:t>
            </a:r>
            <a:endParaRPr b="1" sz="3000">
              <a:latin typeface="Rubik"/>
              <a:ea typeface="Rubik"/>
              <a:cs typeface="Rubik"/>
              <a:sym typeface="Rubik"/>
            </a:endParaRPr>
          </a:p>
        </p:txBody>
      </p:sp>
      <p:cxnSp>
        <p:nvCxnSpPr>
          <p:cNvPr id="485" name="Google Shape;485;p56"/>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486" name="Google Shape;486;p56"/>
          <p:cNvSpPr txBox="1"/>
          <p:nvPr/>
        </p:nvSpPr>
        <p:spPr>
          <a:xfrm>
            <a:off x="203525" y="1257901"/>
            <a:ext cx="811200" cy="386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en-GB" sz="2200">
                <a:solidFill>
                  <a:srgbClr val="120803"/>
                </a:solidFill>
                <a:latin typeface="Karla"/>
                <a:ea typeface="Karla"/>
                <a:cs typeface="Karla"/>
                <a:sym typeface="Karla"/>
              </a:rPr>
              <a:t>01</a:t>
            </a:r>
            <a:endParaRPr b="1" sz="2200">
              <a:solidFill>
                <a:srgbClr val="120803"/>
              </a:solidFill>
              <a:latin typeface="Karla"/>
              <a:ea typeface="Karla"/>
              <a:cs typeface="Karla"/>
              <a:sym typeface="Karla"/>
            </a:endParaRPr>
          </a:p>
        </p:txBody>
      </p:sp>
      <p:sp>
        <p:nvSpPr>
          <p:cNvPr id="487" name="Google Shape;487;p56"/>
          <p:cNvSpPr txBox="1"/>
          <p:nvPr/>
        </p:nvSpPr>
        <p:spPr>
          <a:xfrm>
            <a:off x="1014592" y="1257901"/>
            <a:ext cx="3062400" cy="38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2200">
                <a:solidFill>
                  <a:srgbClr val="120803"/>
                </a:solidFill>
                <a:latin typeface="Karla"/>
                <a:ea typeface="Karla"/>
                <a:cs typeface="Karla"/>
                <a:sym typeface="Karla"/>
              </a:rPr>
              <a:t>Resources</a:t>
            </a:r>
            <a:endParaRPr b="1" sz="2200">
              <a:solidFill>
                <a:srgbClr val="120803"/>
              </a:solidFill>
              <a:latin typeface="Karla"/>
              <a:ea typeface="Karla"/>
              <a:cs typeface="Karla"/>
              <a:sym typeface="Karla"/>
            </a:endParaRPr>
          </a:p>
        </p:txBody>
      </p:sp>
      <p:sp>
        <p:nvSpPr>
          <p:cNvPr id="488" name="Google Shape;488;p56"/>
          <p:cNvSpPr txBox="1"/>
          <p:nvPr/>
        </p:nvSpPr>
        <p:spPr>
          <a:xfrm>
            <a:off x="1014700" y="1644575"/>
            <a:ext cx="32016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120803"/>
                </a:solidFill>
                <a:latin typeface="Inconsolata"/>
                <a:ea typeface="Inconsolata"/>
                <a:cs typeface="Inconsolata"/>
                <a:sym typeface="Inconsolata"/>
              </a:rPr>
              <a:t>Data was collected from 6 different reliable sources.</a:t>
            </a:r>
            <a:endParaRPr>
              <a:solidFill>
                <a:srgbClr val="120803"/>
              </a:solidFill>
              <a:latin typeface="Inconsolata"/>
              <a:ea typeface="Inconsolata"/>
              <a:cs typeface="Inconsolata"/>
              <a:sym typeface="Inconsolata"/>
            </a:endParaRPr>
          </a:p>
        </p:txBody>
      </p:sp>
      <p:sp>
        <p:nvSpPr>
          <p:cNvPr id="489" name="Google Shape;489;p56"/>
          <p:cNvSpPr txBox="1"/>
          <p:nvPr/>
        </p:nvSpPr>
        <p:spPr>
          <a:xfrm>
            <a:off x="203525" y="2362757"/>
            <a:ext cx="811200" cy="386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en-GB" sz="2200">
                <a:solidFill>
                  <a:srgbClr val="120803"/>
                </a:solidFill>
                <a:latin typeface="Karla"/>
                <a:ea typeface="Karla"/>
                <a:cs typeface="Karla"/>
                <a:sym typeface="Karla"/>
              </a:rPr>
              <a:t>02</a:t>
            </a:r>
            <a:endParaRPr b="1" sz="2200">
              <a:solidFill>
                <a:srgbClr val="120803"/>
              </a:solidFill>
              <a:latin typeface="Karla"/>
              <a:ea typeface="Karla"/>
              <a:cs typeface="Karla"/>
              <a:sym typeface="Karla"/>
            </a:endParaRPr>
          </a:p>
        </p:txBody>
      </p:sp>
      <p:sp>
        <p:nvSpPr>
          <p:cNvPr id="490" name="Google Shape;490;p56"/>
          <p:cNvSpPr txBox="1"/>
          <p:nvPr/>
        </p:nvSpPr>
        <p:spPr>
          <a:xfrm>
            <a:off x="1014592" y="2362757"/>
            <a:ext cx="3062400" cy="38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2200">
                <a:solidFill>
                  <a:srgbClr val="120803"/>
                </a:solidFill>
                <a:latin typeface="Karla"/>
                <a:ea typeface="Karla"/>
                <a:cs typeface="Karla"/>
                <a:sym typeface="Karla"/>
              </a:rPr>
              <a:t>Predictors</a:t>
            </a:r>
            <a:endParaRPr b="1" sz="2200">
              <a:solidFill>
                <a:srgbClr val="120803"/>
              </a:solidFill>
              <a:latin typeface="Karla"/>
              <a:ea typeface="Karla"/>
              <a:cs typeface="Karla"/>
              <a:sym typeface="Karla"/>
            </a:endParaRPr>
          </a:p>
        </p:txBody>
      </p:sp>
      <p:sp>
        <p:nvSpPr>
          <p:cNvPr id="491" name="Google Shape;491;p56"/>
          <p:cNvSpPr txBox="1"/>
          <p:nvPr/>
        </p:nvSpPr>
        <p:spPr>
          <a:xfrm>
            <a:off x="1014700" y="2749425"/>
            <a:ext cx="33675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120803"/>
                </a:solidFill>
                <a:latin typeface="Inconsolata"/>
                <a:ea typeface="Inconsolata"/>
                <a:cs typeface="Inconsolata"/>
                <a:sym typeface="Inconsolata"/>
              </a:rPr>
              <a:t>Part of them is widely-followed by policymakers and practitioners.</a:t>
            </a:r>
            <a:endParaRPr>
              <a:solidFill>
                <a:srgbClr val="120803"/>
              </a:solidFill>
              <a:latin typeface="Inconsolata"/>
              <a:ea typeface="Inconsolata"/>
              <a:cs typeface="Inconsolata"/>
              <a:sym typeface="Inconsolata"/>
            </a:endParaRPr>
          </a:p>
        </p:txBody>
      </p:sp>
      <p:sp>
        <p:nvSpPr>
          <p:cNvPr id="492" name="Google Shape;492;p56"/>
          <p:cNvSpPr txBox="1"/>
          <p:nvPr/>
        </p:nvSpPr>
        <p:spPr>
          <a:xfrm>
            <a:off x="203525" y="3467613"/>
            <a:ext cx="811200" cy="386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en-GB" sz="2200">
                <a:solidFill>
                  <a:srgbClr val="120803"/>
                </a:solidFill>
                <a:latin typeface="Karla"/>
                <a:ea typeface="Karla"/>
                <a:cs typeface="Karla"/>
                <a:sym typeface="Karla"/>
              </a:rPr>
              <a:t>03</a:t>
            </a:r>
            <a:endParaRPr b="1" sz="2200">
              <a:solidFill>
                <a:srgbClr val="120803"/>
              </a:solidFill>
              <a:latin typeface="Karla"/>
              <a:ea typeface="Karla"/>
              <a:cs typeface="Karla"/>
              <a:sym typeface="Karla"/>
            </a:endParaRPr>
          </a:p>
        </p:txBody>
      </p:sp>
      <p:sp>
        <p:nvSpPr>
          <p:cNvPr id="493" name="Google Shape;493;p56"/>
          <p:cNvSpPr txBox="1"/>
          <p:nvPr/>
        </p:nvSpPr>
        <p:spPr>
          <a:xfrm>
            <a:off x="1014592" y="3467613"/>
            <a:ext cx="3062400" cy="38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2200">
                <a:solidFill>
                  <a:srgbClr val="120803"/>
                </a:solidFill>
                <a:latin typeface="Karla"/>
                <a:ea typeface="Karla"/>
                <a:cs typeface="Karla"/>
                <a:sym typeface="Karla"/>
              </a:rPr>
              <a:t>Relevance</a:t>
            </a:r>
            <a:endParaRPr b="1" sz="2200">
              <a:solidFill>
                <a:srgbClr val="120803"/>
              </a:solidFill>
              <a:latin typeface="Karla"/>
              <a:ea typeface="Karla"/>
              <a:cs typeface="Karla"/>
              <a:sym typeface="Karla"/>
            </a:endParaRPr>
          </a:p>
        </p:txBody>
      </p:sp>
      <p:sp>
        <p:nvSpPr>
          <p:cNvPr id="494" name="Google Shape;494;p56"/>
          <p:cNvSpPr txBox="1"/>
          <p:nvPr/>
        </p:nvSpPr>
        <p:spPr>
          <a:xfrm>
            <a:off x="1014700" y="3854250"/>
            <a:ext cx="33675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120803"/>
                </a:solidFill>
                <a:latin typeface="Inconsolata"/>
                <a:ea typeface="Inconsolata"/>
                <a:cs typeface="Inconsolata"/>
                <a:sym typeface="Inconsolata"/>
              </a:rPr>
              <a:t>The data cover the period between Jan 1990 to Dec 2019.</a:t>
            </a:r>
            <a:endParaRPr>
              <a:solidFill>
                <a:srgbClr val="120803"/>
              </a:solidFill>
              <a:latin typeface="Inconsolata"/>
              <a:ea typeface="Inconsolata"/>
              <a:cs typeface="Inconsolata"/>
              <a:sym typeface="Inconsolata"/>
            </a:endParaRPr>
          </a:p>
        </p:txBody>
      </p:sp>
      <p:sp>
        <p:nvSpPr>
          <p:cNvPr id="495" name="Google Shape;495;p56"/>
          <p:cNvSpPr txBox="1"/>
          <p:nvPr/>
        </p:nvSpPr>
        <p:spPr>
          <a:xfrm>
            <a:off x="4571994" y="1258226"/>
            <a:ext cx="811200" cy="386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en-GB" sz="2200">
                <a:solidFill>
                  <a:srgbClr val="120803"/>
                </a:solidFill>
                <a:latin typeface="Karla"/>
                <a:ea typeface="Karla"/>
                <a:cs typeface="Karla"/>
                <a:sym typeface="Karla"/>
              </a:rPr>
              <a:t>04</a:t>
            </a:r>
            <a:endParaRPr b="1" sz="2200">
              <a:solidFill>
                <a:srgbClr val="120803"/>
              </a:solidFill>
              <a:latin typeface="Karla"/>
              <a:ea typeface="Karla"/>
              <a:cs typeface="Karla"/>
              <a:sym typeface="Karla"/>
            </a:endParaRPr>
          </a:p>
        </p:txBody>
      </p:sp>
      <p:sp>
        <p:nvSpPr>
          <p:cNvPr id="496" name="Google Shape;496;p56"/>
          <p:cNvSpPr txBox="1"/>
          <p:nvPr/>
        </p:nvSpPr>
        <p:spPr>
          <a:xfrm>
            <a:off x="5383169" y="1258226"/>
            <a:ext cx="3062400" cy="38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2200">
                <a:solidFill>
                  <a:srgbClr val="120803"/>
                </a:solidFill>
                <a:latin typeface="Karla"/>
                <a:ea typeface="Karla"/>
                <a:cs typeface="Karla"/>
                <a:sym typeface="Karla"/>
              </a:rPr>
              <a:t>Data division</a:t>
            </a:r>
            <a:endParaRPr b="1" sz="2200">
              <a:solidFill>
                <a:srgbClr val="120803"/>
              </a:solidFill>
              <a:latin typeface="Karla"/>
              <a:ea typeface="Karla"/>
              <a:cs typeface="Karla"/>
              <a:sym typeface="Karla"/>
            </a:endParaRPr>
          </a:p>
        </p:txBody>
      </p:sp>
      <p:sp>
        <p:nvSpPr>
          <p:cNvPr id="497" name="Google Shape;497;p56"/>
          <p:cNvSpPr txBox="1"/>
          <p:nvPr/>
        </p:nvSpPr>
        <p:spPr>
          <a:xfrm>
            <a:off x="5383175" y="1641700"/>
            <a:ext cx="3551100" cy="11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120803"/>
                </a:solidFill>
                <a:latin typeface="Inconsolata"/>
                <a:ea typeface="Inconsolata"/>
                <a:cs typeface="Inconsolata"/>
                <a:sym typeface="Inconsolata"/>
              </a:rPr>
              <a:t>First 167 monthly observations are used as training set (in-sample), while the rest 192 observations used to evaluate predictive performance (out-of-sample).</a:t>
            </a:r>
            <a:endParaRPr>
              <a:solidFill>
                <a:srgbClr val="120803"/>
              </a:solidFill>
              <a:latin typeface="Inconsolata"/>
              <a:ea typeface="Inconsolata"/>
              <a:cs typeface="Inconsolata"/>
              <a:sym typeface="Inconsolata"/>
            </a:endParaRPr>
          </a:p>
        </p:txBody>
      </p:sp>
      <p:sp>
        <p:nvSpPr>
          <p:cNvPr id="498" name="Google Shape;498;p56"/>
          <p:cNvSpPr txBox="1"/>
          <p:nvPr/>
        </p:nvSpPr>
        <p:spPr>
          <a:xfrm>
            <a:off x="4571994" y="2820275"/>
            <a:ext cx="811200" cy="386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en-GB" sz="2200">
                <a:solidFill>
                  <a:srgbClr val="120803"/>
                </a:solidFill>
                <a:latin typeface="Karla"/>
                <a:ea typeface="Karla"/>
                <a:cs typeface="Karla"/>
                <a:sym typeface="Karla"/>
              </a:rPr>
              <a:t>05</a:t>
            </a:r>
            <a:endParaRPr b="1" sz="2200">
              <a:solidFill>
                <a:srgbClr val="120803"/>
              </a:solidFill>
              <a:latin typeface="Karla"/>
              <a:ea typeface="Karla"/>
              <a:cs typeface="Karla"/>
              <a:sym typeface="Karla"/>
            </a:endParaRPr>
          </a:p>
        </p:txBody>
      </p:sp>
      <p:sp>
        <p:nvSpPr>
          <p:cNvPr id="499" name="Google Shape;499;p56"/>
          <p:cNvSpPr txBox="1"/>
          <p:nvPr/>
        </p:nvSpPr>
        <p:spPr>
          <a:xfrm>
            <a:off x="5383169" y="2820275"/>
            <a:ext cx="3062400" cy="38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2200">
                <a:solidFill>
                  <a:srgbClr val="120803"/>
                </a:solidFill>
                <a:latin typeface="Karla"/>
                <a:ea typeface="Karla"/>
                <a:cs typeface="Karla"/>
                <a:sym typeface="Karla"/>
              </a:rPr>
              <a:t>Resampling</a:t>
            </a:r>
            <a:endParaRPr b="1" sz="2200">
              <a:solidFill>
                <a:srgbClr val="120803"/>
              </a:solidFill>
              <a:latin typeface="Karla"/>
              <a:ea typeface="Karla"/>
              <a:cs typeface="Karla"/>
              <a:sym typeface="Karla"/>
            </a:endParaRPr>
          </a:p>
        </p:txBody>
      </p:sp>
      <p:sp>
        <p:nvSpPr>
          <p:cNvPr id="500" name="Google Shape;500;p56"/>
          <p:cNvSpPr txBox="1"/>
          <p:nvPr/>
        </p:nvSpPr>
        <p:spPr>
          <a:xfrm>
            <a:off x="5383175" y="3203800"/>
            <a:ext cx="3062400" cy="11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120803"/>
                </a:solidFill>
                <a:latin typeface="Inconsolata"/>
                <a:ea typeface="Inconsolata"/>
                <a:cs typeface="Inconsolata"/>
                <a:sym typeface="Inconsolata"/>
              </a:rPr>
              <a:t>Parameters of each model are tuned by cross-validation and resampling.</a:t>
            </a:r>
            <a:endParaRPr>
              <a:solidFill>
                <a:srgbClr val="120803"/>
              </a:solidFill>
              <a:latin typeface="Inconsolata"/>
              <a:ea typeface="Inconsolata"/>
              <a:cs typeface="Inconsolata"/>
              <a:sym typeface="Inconsolata"/>
            </a:endParaRPr>
          </a:p>
        </p:txBody>
      </p:sp>
      <p:cxnSp>
        <p:nvCxnSpPr>
          <p:cNvPr id="501" name="Google Shape;501;p56"/>
          <p:cNvCxnSpPr>
            <a:stCxn id="486" idx="2"/>
            <a:endCxn id="489" idx="0"/>
          </p:cNvCxnSpPr>
          <p:nvPr/>
        </p:nvCxnSpPr>
        <p:spPr>
          <a:xfrm>
            <a:off x="609125" y="1644601"/>
            <a:ext cx="0" cy="718200"/>
          </a:xfrm>
          <a:prstGeom prst="straightConnector1">
            <a:avLst/>
          </a:prstGeom>
          <a:noFill/>
          <a:ln cap="flat" cmpd="sng" w="9525">
            <a:solidFill>
              <a:srgbClr val="120803"/>
            </a:solidFill>
            <a:prstDash val="solid"/>
            <a:round/>
            <a:headEnd len="med" w="med" type="none"/>
            <a:tailEnd len="med" w="med" type="none"/>
          </a:ln>
        </p:spPr>
      </p:cxnSp>
      <p:cxnSp>
        <p:nvCxnSpPr>
          <p:cNvPr id="502" name="Google Shape;502;p56"/>
          <p:cNvCxnSpPr>
            <a:stCxn id="489" idx="2"/>
            <a:endCxn id="492" idx="0"/>
          </p:cNvCxnSpPr>
          <p:nvPr/>
        </p:nvCxnSpPr>
        <p:spPr>
          <a:xfrm>
            <a:off x="609125" y="2749457"/>
            <a:ext cx="0" cy="718200"/>
          </a:xfrm>
          <a:prstGeom prst="straightConnector1">
            <a:avLst/>
          </a:prstGeom>
          <a:noFill/>
          <a:ln cap="flat" cmpd="sng" w="9525">
            <a:solidFill>
              <a:srgbClr val="120803"/>
            </a:solidFill>
            <a:prstDash val="solid"/>
            <a:round/>
            <a:headEnd len="med" w="med" type="none"/>
            <a:tailEnd len="med" w="med" type="none"/>
          </a:ln>
        </p:spPr>
      </p:cxnSp>
      <p:cxnSp>
        <p:nvCxnSpPr>
          <p:cNvPr id="503" name="Google Shape;503;p56"/>
          <p:cNvCxnSpPr>
            <a:stCxn id="495" idx="2"/>
            <a:endCxn id="498" idx="0"/>
          </p:cNvCxnSpPr>
          <p:nvPr/>
        </p:nvCxnSpPr>
        <p:spPr>
          <a:xfrm>
            <a:off x="4977594" y="1644926"/>
            <a:ext cx="0" cy="1175400"/>
          </a:xfrm>
          <a:prstGeom prst="straightConnector1">
            <a:avLst/>
          </a:prstGeom>
          <a:noFill/>
          <a:ln cap="flat" cmpd="sng" w="9525">
            <a:solidFill>
              <a:srgbClr val="120803"/>
            </a:solidFill>
            <a:prstDash val="solid"/>
            <a:round/>
            <a:headEnd len="med" w="med" type="none"/>
            <a:tailEnd len="med" w="med" type="none"/>
          </a:ln>
        </p:spPr>
      </p:cxnSp>
      <p:cxnSp>
        <p:nvCxnSpPr>
          <p:cNvPr id="504" name="Google Shape;504;p56"/>
          <p:cNvCxnSpPr>
            <a:stCxn id="492" idx="2"/>
          </p:cNvCxnSpPr>
          <p:nvPr/>
        </p:nvCxnSpPr>
        <p:spPr>
          <a:xfrm>
            <a:off x="609125" y="3854313"/>
            <a:ext cx="0" cy="687300"/>
          </a:xfrm>
          <a:prstGeom prst="straightConnector1">
            <a:avLst/>
          </a:prstGeom>
          <a:noFill/>
          <a:ln cap="flat" cmpd="sng" w="9525">
            <a:solidFill>
              <a:srgbClr val="120803"/>
            </a:solidFill>
            <a:prstDash val="solid"/>
            <a:round/>
            <a:headEnd len="med" w="med" type="none"/>
            <a:tailEnd len="med" w="med" type="none"/>
          </a:ln>
        </p:spPr>
      </p:cxnSp>
      <p:cxnSp>
        <p:nvCxnSpPr>
          <p:cNvPr id="505" name="Google Shape;505;p56"/>
          <p:cNvCxnSpPr>
            <a:stCxn id="498" idx="2"/>
          </p:cNvCxnSpPr>
          <p:nvPr/>
        </p:nvCxnSpPr>
        <p:spPr>
          <a:xfrm>
            <a:off x="4977594" y="3206975"/>
            <a:ext cx="0" cy="986400"/>
          </a:xfrm>
          <a:prstGeom prst="straightConnector1">
            <a:avLst/>
          </a:prstGeom>
          <a:noFill/>
          <a:ln cap="flat" cmpd="sng" w="9525">
            <a:solidFill>
              <a:srgbClr val="120803"/>
            </a:solidFill>
            <a:prstDash val="solid"/>
            <a:round/>
            <a:headEnd len="med" w="med" type="none"/>
            <a:tailEnd len="med" w="med" type="oval"/>
          </a:ln>
        </p:spPr>
      </p:cxnSp>
      <p:cxnSp>
        <p:nvCxnSpPr>
          <p:cNvPr id="506" name="Google Shape;506;p56"/>
          <p:cNvCxnSpPr>
            <a:endCxn id="486" idx="0"/>
          </p:cNvCxnSpPr>
          <p:nvPr/>
        </p:nvCxnSpPr>
        <p:spPr>
          <a:xfrm>
            <a:off x="609125" y="948301"/>
            <a:ext cx="0" cy="309600"/>
          </a:xfrm>
          <a:prstGeom prst="straightConnector1">
            <a:avLst/>
          </a:prstGeom>
          <a:noFill/>
          <a:ln cap="flat" cmpd="sng" w="9525">
            <a:solidFill>
              <a:srgbClr val="120803"/>
            </a:solidFill>
            <a:prstDash val="solid"/>
            <a:round/>
            <a:headEnd len="med" w="med" type="oval"/>
            <a:tailEnd len="med" w="med" type="none"/>
          </a:ln>
        </p:spPr>
      </p:cxnSp>
      <p:cxnSp>
        <p:nvCxnSpPr>
          <p:cNvPr id="507" name="Google Shape;507;p56"/>
          <p:cNvCxnSpPr>
            <a:endCxn id="495" idx="0"/>
          </p:cNvCxnSpPr>
          <p:nvPr/>
        </p:nvCxnSpPr>
        <p:spPr>
          <a:xfrm>
            <a:off x="4977594" y="948026"/>
            <a:ext cx="0" cy="310200"/>
          </a:xfrm>
          <a:prstGeom prst="straightConnector1">
            <a:avLst/>
          </a:prstGeom>
          <a:noFill/>
          <a:ln cap="flat" cmpd="sng" w="9525">
            <a:solidFill>
              <a:srgbClr val="120803"/>
            </a:solidFill>
            <a:prstDash val="solid"/>
            <a:round/>
            <a:headEnd len="med" w="med" type="none"/>
            <a:tailEnd len="med" w="med" type="none"/>
          </a:ln>
        </p:spPr>
      </p:cxnSp>
      <p:sp>
        <p:nvSpPr>
          <p:cNvPr id="508" name="Google Shape;508;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09" name="Google Shape;509;p56"/>
          <p:cNvSpPr txBox="1"/>
          <p:nvPr/>
        </p:nvSpPr>
        <p:spPr>
          <a:xfrm>
            <a:off x="3096650" y="4453650"/>
            <a:ext cx="556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Courier Prime"/>
                <a:ea typeface="Courier Prime"/>
                <a:cs typeface="Courier Prime"/>
                <a:sym typeface="Courier Prime"/>
              </a:rPr>
              <a:t>Example of predictors: oil prices; factor portfolios; dollar index</a:t>
            </a:r>
            <a:endParaRPr sz="1600">
              <a:solidFill>
                <a:schemeClr val="dk1"/>
              </a:solidFill>
              <a:latin typeface="Courier Prime"/>
              <a:ea typeface="Courier Prime"/>
              <a:cs typeface="Courier Prime"/>
              <a:sym typeface="Courier Prim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7"/>
          <p:cNvSpPr txBox="1"/>
          <p:nvPr/>
        </p:nvSpPr>
        <p:spPr>
          <a:xfrm>
            <a:off x="1060100" y="121725"/>
            <a:ext cx="7269300" cy="5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200">
                <a:solidFill>
                  <a:schemeClr val="dk1"/>
                </a:solidFill>
                <a:latin typeface="Lexend Deca"/>
                <a:ea typeface="Lexend Deca"/>
                <a:cs typeface="Lexend Deca"/>
                <a:sym typeface="Lexend Deca"/>
              </a:rPr>
              <a:t>Experiments - idea</a:t>
            </a:r>
            <a:endParaRPr b="1" sz="3000">
              <a:latin typeface="Rubik"/>
              <a:ea typeface="Rubik"/>
              <a:cs typeface="Rubik"/>
              <a:sym typeface="Rubik"/>
            </a:endParaRPr>
          </a:p>
        </p:txBody>
      </p:sp>
      <p:cxnSp>
        <p:nvCxnSpPr>
          <p:cNvPr id="515" name="Google Shape;515;p57"/>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516" name="Google Shape;516;p57"/>
          <p:cNvSpPr txBox="1"/>
          <p:nvPr>
            <p:ph idx="1" type="body"/>
          </p:nvPr>
        </p:nvSpPr>
        <p:spPr>
          <a:xfrm>
            <a:off x="354150" y="1231925"/>
            <a:ext cx="5512500" cy="3636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Evaluate out-of-sample statistical and economic performance of the different models.</a:t>
            </a:r>
            <a:endParaRPr sz="1900"/>
          </a:p>
          <a:p>
            <a:pPr indent="-349250" lvl="0" marL="457200" rtl="0" algn="l">
              <a:spcBef>
                <a:spcPts val="0"/>
              </a:spcBef>
              <a:spcAft>
                <a:spcPts val="0"/>
              </a:spcAft>
              <a:buSzPts val="1900"/>
              <a:buChar char="●"/>
            </a:pPr>
            <a:r>
              <a:rPr lang="en-GB" sz="1900"/>
              <a:t>Create real-time investment strategies to measure economic significance.</a:t>
            </a:r>
            <a:endParaRPr sz="1900"/>
          </a:p>
          <a:p>
            <a:pPr indent="-349250" lvl="0" marL="457200" rtl="0" algn="l">
              <a:spcBef>
                <a:spcPts val="0"/>
              </a:spcBef>
              <a:spcAft>
                <a:spcPts val="0"/>
              </a:spcAft>
              <a:buSzPts val="1900"/>
              <a:buChar char="●"/>
            </a:pPr>
            <a:r>
              <a:rPr lang="en-GB" sz="1900"/>
              <a:t>Apply a recursively-updating </a:t>
            </a:r>
            <a:br>
              <a:rPr lang="en-GB" sz="1900"/>
            </a:br>
            <a:r>
              <a:rPr lang="en-GB" sz="1900"/>
              <a:t>algorithm.</a:t>
            </a:r>
            <a:endParaRPr sz="1900"/>
          </a:p>
        </p:txBody>
      </p:sp>
      <p:sp>
        <p:nvSpPr>
          <p:cNvPr id="517" name="Google Shape;51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518" name="Google Shape;518;p57"/>
          <p:cNvPicPr preferRelativeResize="0"/>
          <p:nvPr/>
        </p:nvPicPr>
        <p:blipFill rotWithShape="1">
          <a:blip r:embed="rId3">
            <a:alphaModFix/>
          </a:blip>
          <a:srcRect b="5464" l="0" r="0" t="0"/>
          <a:stretch/>
        </p:blipFill>
        <p:spPr>
          <a:xfrm>
            <a:off x="5352200" y="1693725"/>
            <a:ext cx="3582074" cy="20085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The forecasting Process</a:t>
            </a:r>
            <a:endParaRPr b="1" i="0" sz="3000" u="none" cap="none" strike="noStrike">
              <a:solidFill>
                <a:srgbClr val="000000"/>
              </a:solidFill>
              <a:latin typeface="Lexend Deca"/>
              <a:ea typeface="Lexend Deca"/>
              <a:cs typeface="Lexend Deca"/>
              <a:sym typeface="Lexend Deca"/>
            </a:endParaRPr>
          </a:p>
        </p:txBody>
      </p:sp>
      <p:cxnSp>
        <p:nvCxnSpPr>
          <p:cNvPr id="287" name="Google Shape;287;p40"/>
          <p:cNvCxnSpPr>
            <a:endCxn id="288"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288" name="Google Shape;288;p40"/>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40"/>
          <p:cNvGrpSpPr/>
          <p:nvPr/>
        </p:nvGrpSpPr>
        <p:grpSpPr>
          <a:xfrm>
            <a:off x="260756" y="1743075"/>
            <a:ext cx="8430902" cy="2671854"/>
            <a:chOff x="-228626" y="-14197"/>
            <a:chExt cx="9267783" cy="3262735"/>
          </a:xfrm>
        </p:grpSpPr>
        <p:sp>
          <p:nvSpPr>
            <p:cNvPr id="290" name="Google Shape;290;p40"/>
            <p:cNvSpPr/>
            <p:nvPr/>
          </p:nvSpPr>
          <p:spPr>
            <a:xfrm rot="5400000">
              <a:off x="-384694" y="145703"/>
              <a:ext cx="1352100" cy="1032300"/>
            </a:xfrm>
            <a:prstGeom prst="chevron">
              <a:avLst>
                <a:gd fmla="val 50000" name="adj"/>
              </a:avLst>
            </a:prstGeom>
            <a:solidFill>
              <a:srgbClr val="FFAA3F"/>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rot="5400000">
              <a:off x="4538857" y="-3743821"/>
              <a:ext cx="735600" cy="8229000"/>
            </a:xfrm>
            <a:prstGeom prst="round2SameRect">
              <a:avLst>
                <a:gd fmla="val 16667" name="adj1"/>
                <a:gd fmla="val 0" name="adj2"/>
              </a:avLst>
            </a:prstGeom>
            <a:solidFill>
              <a:srgbClr val="FFFFFF">
                <a:alpha val="89800"/>
              </a:srgb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txBox="1"/>
            <p:nvPr/>
          </p:nvSpPr>
          <p:spPr>
            <a:xfrm>
              <a:off x="792287" y="38792"/>
              <a:ext cx="8193000" cy="663900"/>
            </a:xfrm>
            <a:prstGeom prst="rect">
              <a:avLst/>
            </a:prstGeom>
            <a:noFill/>
            <a:ln>
              <a:noFill/>
            </a:ln>
          </p:spPr>
          <p:txBody>
            <a:bodyPr anchorCtr="0" anchor="ctr" bIns="12050" lIns="135125" spcFirstLastPara="1" rIns="12050" wrap="square" tIns="12050">
              <a:noAutofit/>
            </a:bodyPr>
            <a:lstStyle/>
            <a:p>
              <a:pPr indent="0" lvl="0" marL="0" marR="0" rtl="0" algn="l">
                <a:lnSpc>
                  <a:spcPct val="90000"/>
                </a:lnSpc>
                <a:spcBef>
                  <a:spcPts val="0"/>
                </a:spcBef>
                <a:spcAft>
                  <a:spcPts val="0"/>
                </a:spcAft>
                <a:buNone/>
              </a:pPr>
              <a:r>
                <a:rPr lang="en-GB" sz="1600">
                  <a:latin typeface="Courier Prime"/>
                  <a:ea typeface="Courier Prime"/>
                  <a:cs typeface="Courier Prime"/>
                  <a:sym typeface="Courier Prime"/>
                </a:rPr>
                <a:t>Data Gathering: S&amp;P 500 index from Jan 1990 to Dec 2019; 31 macroeconomic factors that influence volatility</a:t>
              </a:r>
              <a:endParaRPr i="0" sz="1600" u="none" cap="none" strike="noStrike">
                <a:solidFill>
                  <a:srgbClr val="000000"/>
                </a:solidFill>
                <a:latin typeface="Courier Prime"/>
                <a:ea typeface="Courier Prime"/>
                <a:cs typeface="Courier Prime"/>
                <a:sym typeface="Courier Prime"/>
              </a:endParaRPr>
            </a:p>
          </p:txBody>
        </p:sp>
        <p:sp>
          <p:nvSpPr>
            <p:cNvPr id="293" name="Google Shape;293;p40"/>
            <p:cNvSpPr/>
            <p:nvPr/>
          </p:nvSpPr>
          <p:spPr>
            <a:xfrm rot="5400000">
              <a:off x="-375926" y="1132281"/>
              <a:ext cx="1303800" cy="1009200"/>
            </a:xfrm>
            <a:prstGeom prst="chevron">
              <a:avLst>
                <a:gd fmla="val 50000" name="adj"/>
              </a:avLst>
            </a:prstGeom>
            <a:solidFill>
              <a:srgbClr val="FFAA3F"/>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rot="5400000">
              <a:off x="-334219" y="2122039"/>
              <a:ext cx="1267500" cy="985500"/>
            </a:xfrm>
            <a:prstGeom prst="chevron">
              <a:avLst>
                <a:gd fmla="val 50000" name="adj"/>
              </a:avLst>
            </a:prstGeom>
            <a:solidFill>
              <a:srgbClr val="FFAA3F"/>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rot="5400000">
              <a:off x="4523848" y="-2736994"/>
              <a:ext cx="801600" cy="8229000"/>
            </a:xfrm>
            <a:prstGeom prst="round2SameRect">
              <a:avLst>
                <a:gd fmla="val 16667" name="adj1"/>
                <a:gd fmla="val 0" name="adj2"/>
              </a:avLst>
            </a:prstGeom>
            <a:solidFill>
              <a:srgbClr val="FFFFFF">
                <a:alpha val="89800"/>
              </a:srgb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txBox="1"/>
            <p:nvPr/>
          </p:nvSpPr>
          <p:spPr>
            <a:xfrm>
              <a:off x="792281" y="1004365"/>
              <a:ext cx="8193000" cy="735600"/>
            </a:xfrm>
            <a:prstGeom prst="rect">
              <a:avLst/>
            </a:prstGeom>
            <a:noFill/>
            <a:ln>
              <a:noFill/>
            </a:ln>
          </p:spPr>
          <p:txBody>
            <a:bodyPr anchorCtr="0" anchor="ctr" bIns="12050" lIns="135125" spcFirstLastPara="1" rIns="12050" wrap="square" tIns="12050">
              <a:noAutofit/>
            </a:bodyPr>
            <a:lstStyle/>
            <a:p>
              <a:pPr indent="0" lvl="0" marL="0" marR="0" rtl="0" algn="l">
                <a:lnSpc>
                  <a:spcPct val="90000"/>
                </a:lnSpc>
                <a:spcBef>
                  <a:spcPts val="0"/>
                </a:spcBef>
                <a:spcAft>
                  <a:spcPts val="0"/>
                </a:spcAft>
                <a:buNone/>
              </a:pPr>
              <a:r>
                <a:rPr lang="en-GB" sz="1600">
                  <a:latin typeface="Courier Prime"/>
                  <a:ea typeface="Courier Prime"/>
                  <a:cs typeface="Courier Prime"/>
                  <a:sym typeface="Courier Prime"/>
                </a:rPr>
                <a:t>Model Comparison: Different models are analysed using a plethora of statistic measures, scores and characteristics to select the best for forecasting</a:t>
              </a:r>
              <a:endParaRPr i="0" sz="1600" u="none" cap="none" strike="noStrike">
                <a:solidFill>
                  <a:srgbClr val="000000"/>
                </a:solidFill>
                <a:latin typeface="Courier Prime"/>
                <a:ea typeface="Courier Prime"/>
                <a:cs typeface="Courier Prime"/>
                <a:sym typeface="Courier Prime"/>
              </a:endParaRPr>
            </a:p>
          </p:txBody>
        </p:sp>
        <p:sp>
          <p:nvSpPr>
            <p:cNvPr id="297" name="Google Shape;297;p40"/>
            <p:cNvSpPr/>
            <p:nvPr/>
          </p:nvSpPr>
          <p:spPr>
            <a:xfrm rot="5400000">
              <a:off x="4556857" y="-1796183"/>
              <a:ext cx="735600" cy="8229000"/>
            </a:xfrm>
            <a:prstGeom prst="round2SameRect">
              <a:avLst>
                <a:gd fmla="val 16667" name="adj1"/>
                <a:gd fmla="val 0" name="adj2"/>
              </a:avLst>
            </a:prstGeom>
            <a:solidFill>
              <a:srgbClr val="FFFFFF">
                <a:alpha val="89800"/>
              </a:srgb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txBox="1"/>
            <p:nvPr/>
          </p:nvSpPr>
          <p:spPr>
            <a:xfrm>
              <a:off x="792287" y="1978921"/>
              <a:ext cx="8193000" cy="663900"/>
            </a:xfrm>
            <a:prstGeom prst="rect">
              <a:avLst/>
            </a:prstGeom>
            <a:noFill/>
            <a:ln>
              <a:noFill/>
            </a:ln>
          </p:spPr>
          <p:txBody>
            <a:bodyPr anchorCtr="0" anchor="ctr" bIns="12050" lIns="135125" spcFirstLastPara="1" rIns="12050" wrap="square" tIns="12050">
              <a:noAutofit/>
            </a:bodyPr>
            <a:lstStyle/>
            <a:p>
              <a:pPr indent="0" lvl="0" marL="0" marR="0" rtl="0" algn="l">
                <a:lnSpc>
                  <a:spcPct val="90000"/>
                </a:lnSpc>
                <a:spcBef>
                  <a:spcPts val="0"/>
                </a:spcBef>
                <a:spcAft>
                  <a:spcPts val="0"/>
                </a:spcAft>
                <a:buNone/>
              </a:pPr>
              <a:r>
                <a:rPr lang="en-GB" sz="1600">
                  <a:latin typeface="Courier Prime"/>
                  <a:ea typeface="Courier Prime"/>
                  <a:cs typeface="Courier Prime"/>
                  <a:sym typeface="Courier Prime"/>
                </a:rPr>
                <a:t>Strategy comparison: Using a set of suggested strategies, we compare the models by their performance</a:t>
              </a:r>
              <a:endParaRPr b="1" i="0" sz="1600" u="none" cap="none" strike="noStrike">
                <a:solidFill>
                  <a:srgbClr val="FF0000"/>
                </a:solidFill>
                <a:latin typeface="Courier Prime"/>
                <a:ea typeface="Courier Prime"/>
                <a:cs typeface="Courier Prime"/>
                <a:sym typeface="Courier Prime"/>
              </a:endParaRPr>
            </a:p>
          </p:txBody>
        </p:sp>
      </p:grpSp>
      <p:sp>
        <p:nvSpPr>
          <p:cNvPr id="299" name="Google Shape;299;p40"/>
          <p:cNvSpPr txBox="1"/>
          <p:nvPr/>
        </p:nvSpPr>
        <p:spPr>
          <a:xfrm>
            <a:off x="8382000" y="93305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urier Prime"/>
              <a:ea typeface="Courier Prime"/>
              <a:cs typeface="Courier Prime"/>
              <a:sym typeface="Courier Prime"/>
            </a:endParaRPr>
          </a:p>
        </p:txBody>
      </p:sp>
      <p:sp>
        <p:nvSpPr>
          <p:cNvPr id="300" name="Google Shape;300;p40"/>
          <p:cNvSpPr/>
          <p:nvPr/>
        </p:nvSpPr>
        <p:spPr>
          <a:xfrm rot="5400000">
            <a:off x="176575" y="1002050"/>
            <a:ext cx="1100100" cy="910500"/>
          </a:xfrm>
          <a:prstGeom prst="chevron">
            <a:avLst>
              <a:gd fmla="val 50000" name="adj"/>
            </a:avLst>
          </a:prstGeom>
          <a:solidFill>
            <a:srgbClr val="FFAA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urier Prime"/>
              <a:ea typeface="Courier Prime"/>
              <a:cs typeface="Courier Prime"/>
              <a:sym typeface="Courier Prime"/>
            </a:endParaRPr>
          </a:p>
        </p:txBody>
      </p:sp>
      <p:sp>
        <p:nvSpPr>
          <p:cNvPr id="301" name="Google Shape;301;p40"/>
          <p:cNvSpPr/>
          <p:nvPr/>
        </p:nvSpPr>
        <p:spPr>
          <a:xfrm>
            <a:off x="1181875" y="914400"/>
            <a:ext cx="7319100" cy="625200"/>
          </a:xfrm>
          <a:prstGeom prst="rect">
            <a:avLst/>
          </a:prstGeom>
          <a:solidFill>
            <a:srgbClr val="FFAA3F"/>
          </a:solidFill>
          <a:ln cap="flat" cmpd="sng" w="1905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AA3F"/>
              </a:highlight>
              <a:latin typeface="Courier Prime"/>
              <a:ea typeface="Courier Prime"/>
              <a:cs typeface="Courier Prime"/>
              <a:sym typeface="Courier Prime"/>
            </a:endParaRPr>
          </a:p>
        </p:txBody>
      </p:sp>
      <p:sp>
        <p:nvSpPr>
          <p:cNvPr id="302" name="Google Shape;302;p40"/>
          <p:cNvSpPr/>
          <p:nvPr/>
        </p:nvSpPr>
        <p:spPr>
          <a:xfrm>
            <a:off x="1181875" y="912925"/>
            <a:ext cx="7697700" cy="625200"/>
          </a:xfrm>
          <a:prstGeom prst="roundRect">
            <a:avLst>
              <a:gd fmla="val 16667" name="adj"/>
            </a:avLst>
          </a:prstGeom>
          <a:solidFill>
            <a:srgbClr val="FFFFFF"/>
          </a:solidFill>
          <a:ln cap="flat" cmpd="sng" w="1905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Courier Prime"/>
                <a:ea typeface="Courier Prime"/>
                <a:cs typeface="Courier Prime"/>
                <a:sym typeface="Courier Prime"/>
              </a:rPr>
              <a:t>Problem identification: </a:t>
            </a:r>
            <a:r>
              <a:rPr lang="en-GB" sz="1600">
                <a:latin typeface="Courier Prime"/>
                <a:ea typeface="Courier Prime"/>
                <a:cs typeface="Courier Prime"/>
                <a:sym typeface="Courier Prime"/>
              </a:rPr>
              <a:t>Asset performance has low association with its volatility during different volatility regimes</a:t>
            </a:r>
            <a:endParaRPr>
              <a:latin typeface="Courier Prime"/>
              <a:ea typeface="Courier Prime"/>
              <a:cs typeface="Courier Prime"/>
              <a:sym typeface="Courier Prime"/>
            </a:endParaRPr>
          </a:p>
        </p:txBody>
      </p:sp>
      <p:sp>
        <p:nvSpPr>
          <p:cNvPr id="303" name="Google Shape;30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900"/>
              <a:t>Experiment 1 : Variable stat.Evaluation</a:t>
            </a:r>
            <a:endParaRPr sz="2900"/>
          </a:p>
        </p:txBody>
      </p:sp>
      <p:sp>
        <p:nvSpPr>
          <p:cNvPr id="524" name="Google Shape;524;p58"/>
          <p:cNvSpPr txBox="1"/>
          <p:nvPr>
            <p:ph idx="1" type="body"/>
          </p:nvPr>
        </p:nvSpPr>
        <p:spPr>
          <a:xfrm>
            <a:off x="720000" y="1146925"/>
            <a:ext cx="437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Table A:</a:t>
            </a:r>
            <a:endParaRPr sz="1400"/>
          </a:p>
          <a:p>
            <a:pPr indent="-317500" lvl="0" marL="457200" rtl="0" algn="l">
              <a:spcBef>
                <a:spcPts val="0"/>
              </a:spcBef>
              <a:spcAft>
                <a:spcPts val="0"/>
              </a:spcAft>
              <a:buSzPts val="1400"/>
              <a:buChar char="●"/>
            </a:pPr>
            <a:r>
              <a:rPr lang="en-GB" sz="1400"/>
              <a:t>Train a univariate Logit model </a:t>
            </a:r>
            <a:endParaRPr sz="1400"/>
          </a:p>
          <a:p>
            <a:pPr indent="-317500" lvl="0" marL="457200" rtl="0" algn="l">
              <a:spcBef>
                <a:spcPts val="0"/>
              </a:spcBef>
              <a:spcAft>
                <a:spcPts val="0"/>
              </a:spcAft>
              <a:buSzPts val="1400"/>
              <a:buChar char="●"/>
            </a:pPr>
            <a:r>
              <a:rPr lang="en-GB" sz="1400"/>
              <a:t>Evaluate using AUC, Accuracy and MCE statistics</a:t>
            </a:r>
            <a:endParaRPr sz="1400"/>
          </a:p>
          <a:p>
            <a:pPr indent="-317500" lvl="0" marL="457200" rtl="0" algn="l">
              <a:spcBef>
                <a:spcPts val="0"/>
              </a:spcBef>
              <a:spcAft>
                <a:spcPts val="0"/>
              </a:spcAft>
              <a:buSzPts val="1400"/>
              <a:buChar char="●"/>
            </a:pPr>
            <a:r>
              <a:rPr lang="en-GB" sz="1400"/>
              <a:t>Calculate</a:t>
            </a:r>
            <a:r>
              <a:rPr lang="en-GB" sz="1400"/>
              <a:t> significance using Pesaran-Timmermann</a:t>
            </a:r>
            <a:endParaRPr sz="1400"/>
          </a:p>
          <a:p>
            <a:pPr indent="-317500" lvl="0" marL="457200" rtl="0" algn="l">
              <a:spcBef>
                <a:spcPts val="0"/>
              </a:spcBef>
              <a:spcAft>
                <a:spcPts val="0"/>
              </a:spcAft>
              <a:buSzPts val="1400"/>
              <a:buChar char="●"/>
            </a:pPr>
            <a:r>
              <a:rPr lang="en-GB" sz="1400"/>
              <a:t>Autoregressive predictor most significant, which is consistent with our results</a:t>
            </a:r>
            <a:endParaRPr sz="1400"/>
          </a:p>
          <a:p>
            <a:pPr indent="0" lvl="0" marL="0" rtl="0" algn="l">
              <a:spcBef>
                <a:spcPts val="0"/>
              </a:spcBef>
              <a:spcAft>
                <a:spcPts val="0"/>
              </a:spcAft>
              <a:buNone/>
            </a:pPr>
            <a:r>
              <a:rPr lang="en-GB" sz="1400"/>
              <a:t>Table B:</a:t>
            </a:r>
            <a:endParaRPr sz="1400"/>
          </a:p>
          <a:p>
            <a:pPr indent="-317500" lvl="0" marL="457200" rtl="0" algn="l">
              <a:spcBef>
                <a:spcPts val="0"/>
              </a:spcBef>
              <a:spcAft>
                <a:spcPts val="0"/>
              </a:spcAft>
              <a:buSzPts val="1400"/>
              <a:buChar char="●"/>
            </a:pPr>
            <a:r>
              <a:rPr lang="en-GB" sz="1400"/>
              <a:t>Train multiple Logit model using stepwise regression framework.</a:t>
            </a:r>
            <a:endParaRPr sz="1400"/>
          </a:p>
          <a:p>
            <a:pPr indent="-317500" lvl="0" marL="457200" rtl="0" algn="l">
              <a:spcBef>
                <a:spcPts val="0"/>
              </a:spcBef>
              <a:spcAft>
                <a:spcPts val="0"/>
              </a:spcAft>
              <a:buSzPts val="1400"/>
              <a:buChar char="●"/>
            </a:pPr>
            <a:r>
              <a:rPr lang="en-GB" sz="1400"/>
              <a:t>Base on the AIC, BIC and Deviance metrics.</a:t>
            </a:r>
            <a:endParaRPr sz="1400"/>
          </a:p>
          <a:p>
            <a:pPr indent="-317500" lvl="0" marL="457200" rtl="0" algn="l">
              <a:spcBef>
                <a:spcPts val="0"/>
              </a:spcBef>
              <a:spcAft>
                <a:spcPts val="0"/>
              </a:spcAft>
              <a:buSzPts val="1400"/>
              <a:buChar char="●"/>
            </a:pPr>
            <a:r>
              <a:rPr lang="en-GB" sz="1400"/>
              <a:t>BIC and Deviance outperform AIC, which is consistent </a:t>
            </a:r>
            <a:r>
              <a:rPr lang="en-GB" sz="1400"/>
              <a:t>with our results.</a:t>
            </a:r>
            <a:endParaRPr sz="1400"/>
          </a:p>
        </p:txBody>
      </p:sp>
      <p:sp>
        <p:nvSpPr>
          <p:cNvPr id="525" name="Google Shape;525;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526" name="Google Shape;526;p58"/>
          <p:cNvPicPr preferRelativeResize="0"/>
          <p:nvPr/>
        </p:nvPicPr>
        <p:blipFill>
          <a:blip r:embed="rId3">
            <a:alphaModFix/>
          </a:blip>
          <a:stretch>
            <a:fillRect/>
          </a:stretch>
        </p:blipFill>
        <p:spPr>
          <a:xfrm>
            <a:off x="5157800" y="1396950"/>
            <a:ext cx="3739151" cy="3118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9"/>
          <p:cNvSpPr txBox="1"/>
          <p:nvPr>
            <p:ph type="title"/>
          </p:nvPr>
        </p:nvSpPr>
        <p:spPr>
          <a:xfrm>
            <a:off x="658375" y="445025"/>
            <a:ext cx="805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 2 &amp; 3 : Variable Selection </a:t>
            </a:r>
            <a:endParaRPr/>
          </a:p>
        </p:txBody>
      </p:sp>
      <p:sp>
        <p:nvSpPr>
          <p:cNvPr id="532" name="Google Shape;532;p59"/>
          <p:cNvSpPr txBox="1"/>
          <p:nvPr>
            <p:ph idx="1" type="body"/>
          </p:nvPr>
        </p:nvSpPr>
        <p:spPr>
          <a:xfrm>
            <a:off x="720000" y="1146925"/>
            <a:ext cx="437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Used the Elastic-Net method for variable selection under a </a:t>
            </a:r>
            <a:r>
              <a:rPr lang="en-GB" sz="1400"/>
              <a:t>deviance</a:t>
            </a:r>
            <a:r>
              <a:rPr lang="en-GB" sz="1400"/>
              <a:t> metric and alpha = 0.5. </a:t>
            </a:r>
            <a:endParaRPr sz="1400"/>
          </a:p>
          <a:p>
            <a:pPr indent="-317500" lvl="0" marL="457200" rtl="0" algn="l">
              <a:spcBef>
                <a:spcPts val="0"/>
              </a:spcBef>
              <a:spcAft>
                <a:spcPts val="0"/>
              </a:spcAft>
              <a:buSzPts val="1400"/>
              <a:buChar char="●"/>
            </a:pPr>
            <a:r>
              <a:rPr lang="en-GB" sz="1400"/>
              <a:t>The results demonstrate that the lagged VIX(t-1), MOM EQ, MKT, RVAR and OIL PRICE are important </a:t>
            </a:r>
            <a:r>
              <a:rPr lang="en-GB" sz="1400"/>
              <a:t>variables</a:t>
            </a:r>
            <a:r>
              <a:rPr lang="en-GB" sz="1400"/>
              <a:t> for </a:t>
            </a:r>
            <a:r>
              <a:rPr lang="en-GB" sz="1400"/>
              <a:t>predicting</a:t>
            </a:r>
            <a:r>
              <a:rPr lang="en-GB" sz="1400"/>
              <a:t> VIX direction. </a:t>
            </a:r>
            <a:endParaRPr sz="1400"/>
          </a:p>
          <a:p>
            <a:pPr indent="-317500" lvl="0" marL="457200" rtl="0" algn="l">
              <a:spcBef>
                <a:spcPts val="0"/>
              </a:spcBef>
              <a:spcAft>
                <a:spcPts val="0"/>
              </a:spcAft>
              <a:buSzPts val="1400"/>
              <a:buChar char="●"/>
            </a:pPr>
            <a:r>
              <a:rPr lang="en-GB" sz="1400"/>
              <a:t>Repeated the experiment with alpha = 0.75, producing similar results.</a:t>
            </a:r>
            <a:endParaRPr sz="1400"/>
          </a:p>
        </p:txBody>
      </p:sp>
      <p:sp>
        <p:nvSpPr>
          <p:cNvPr id="533" name="Google Shape;53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534" name="Google Shape;534;p59"/>
          <p:cNvPicPr preferRelativeResize="0"/>
          <p:nvPr/>
        </p:nvPicPr>
        <p:blipFill>
          <a:blip r:embed="rId3">
            <a:alphaModFix/>
          </a:blip>
          <a:stretch>
            <a:fillRect/>
          </a:stretch>
        </p:blipFill>
        <p:spPr>
          <a:xfrm>
            <a:off x="5469867" y="1017725"/>
            <a:ext cx="3242283" cy="3545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0"/>
          <p:cNvSpPr txBox="1"/>
          <p:nvPr>
            <p:ph type="title"/>
          </p:nvPr>
        </p:nvSpPr>
        <p:spPr>
          <a:xfrm>
            <a:off x="720000" y="445025"/>
            <a:ext cx="834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Experiments 4 &amp; 5 : ML stat.Performance</a:t>
            </a:r>
            <a:r>
              <a:rPr lang="en-GB"/>
              <a:t>  </a:t>
            </a:r>
            <a:endParaRPr/>
          </a:p>
        </p:txBody>
      </p:sp>
      <p:sp>
        <p:nvSpPr>
          <p:cNvPr id="540" name="Google Shape;540;p60"/>
          <p:cNvSpPr txBox="1"/>
          <p:nvPr>
            <p:ph idx="1" type="body"/>
          </p:nvPr>
        </p:nvSpPr>
        <p:spPr>
          <a:xfrm>
            <a:off x="720000" y="1146925"/>
            <a:ext cx="437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The ability of ML techniques is evaluated with the aim to provide even more accurate VIX forecasts. </a:t>
            </a:r>
            <a:endParaRPr sz="1400"/>
          </a:p>
          <a:p>
            <a:pPr indent="-317500" lvl="0" marL="457200" rtl="0" algn="l">
              <a:spcBef>
                <a:spcPts val="0"/>
              </a:spcBef>
              <a:spcAft>
                <a:spcPts val="0"/>
              </a:spcAft>
              <a:buSzPts val="1400"/>
              <a:buChar char="●"/>
            </a:pPr>
            <a:r>
              <a:rPr lang="en-GB" sz="1400"/>
              <a:t>Results show that most methods are well-suited for predicting VIX direction.</a:t>
            </a:r>
            <a:endParaRPr sz="1400"/>
          </a:p>
          <a:p>
            <a:pPr indent="-317500" lvl="0" marL="457200" rtl="0" algn="l">
              <a:spcBef>
                <a:spcPts val="0"/>
              </a:spcBef>
              <a:spcAft>
                <a:spcPts val="0"/>
              </a:spcAft>
              <a:buSzPts val="1400"/>
              <a:buChar char="●"/>
            </a:pPr>
            <a:r>
              <a:rPr lang="en-GB" sz="1400"/>
              <a:t>Boosting performs well (similar to our results).</a:t>
            </a:r>
            <a:endParaRPr sz="1400"/>
          </a:p>
          <a:p>
            <a:pPr indent="-317500" lvl="0" marL="457200" rtl="0" algn="l">
              <a:spcBef>
                <a:spcPts val="0"/>
              </a:spcBef>
              <a:spcAft>
                <a:spcPts val="0"/>
              </a:spcAft>
              <a:buSzPts val="1400"/>
              <a:buChar char="●"/>
            </a:pPr>
            <a:r>
              <a:rPr lang="en-GB" sz="1400"/>
              <a:t>To assess </a:t>
            </a:r>
            <a:r>
              <a:rPr lang="en-GB" sz="1400"/>
              <a:t>robustness,</a:t>
            </a:r>
            <a:r>
              <a:rPr lang="en-GB" sz="1400"/>
              <a:t> </a:t>
            </a:r>
            <a:r>
              <a:rPr lang="en-GB" sz="1400"/>
              <a:t>experiment</a:t>
            </a:r>
            <a:r>
              <a:rPr lang="en-GB" sz="1400"/>
              <a:t> was repeated with alpha = 0.75 </a:t>
            </a:r>
            <a:r>
              <a:rPr lang="en-GB" sz="1400"/>
              <a:t>producing</a:t>
            </a:r>
            <a:r>
              <a:rPr lang="en-GB" sz="1400"/>
              <a:t> same results. </a:t>
            </a:r>
            <a:endParaRPr sz="1400"/>
          </a:p>
        </p:txBody>
      </p:sp>
      <p:sp>
        <p:nvSpPr>
          <p:cNvPr id="541" name="Google Shape;54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542" name="Google Shape;542;p60"/>
          <p:cNvPicPr preferRelativeResize="0"/>
          <p:nvPr/>
        </p:nvPicPr>
        <p:blipFill>
          <a:blip r:embed="rId3">
            <a:alphaModFix/>
          </a:blip>
          <a:stretch>
            <a:fillRect/>
          </a:stretch>
        </p:blipFill>
        <p:spPr>
          <a:xfrm>
            <a:off x="5157800" y="1261225"/>
            <a:ext cx="3732200" cy="292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1"/>
          <p:cNvSpPr/>
          <p:nvPr/>
        </p:nvSpPr>
        <p:spPr>
          <a:xfrm>
            <a:off x="3610175" y="3721400"/>
            <a:ext cx="4618800" cy="121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urier Prime"/>
              <a:ea typeface="Courier Prime"/>
              <a:cs typeface="Courier Prime"/>
              <a:sym typeface="Courier Prime"/>
            </a:endParaRPr>
          </a:p>
        </p:txBody>
      </p:sp>
      <p:sp>
        <p:nvSpPr>
          <p:cNvPr id="548" name="Google Shape;548;p61"/>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Investment strategies</a:t>
            </a:r>
            <a:endParaRPr b="1" sz="3000">
              <a:latin typeface="Lexend Deca"/>
              <a:ea typeface="Lexend Deca"/>
              <a:cs typeface="Lexend Deca"/>
              <a:sym typeface="Lexend Deca"/>
            </a:endParaRPr>
          </a:p>
          <a:p>
            <a:pPr indent="0" lvl="0" marL="0" marR="0" rtl="0" algn="l">
              <a:lnSpc>
                <a:spcPct val="100000"/>
              </a:lnSpc>
              <a:spcBef>
                <a:spcPts val="0"/>
              </a:spcBef>
              <a:spcAft>
                <a:spcPts val="0"/>
              </a:spcAft>
              <a:buClr>
                <a:schemeClr val="dk1"/>
              </a:buClr>
              <a:buSzPts val="3000"/>
              <a:buFont typeface="Arial"/>
              <a:buNone/>
            </a:pPr>
            <a:r>
              <a:t/>
            </a:r>
            <a:endParaRPr b="1" sz="3000">
              <a:latin typeface="Rubik"/>
              <a:ea typeface="Rubik"/>
              <a:cs typeface="Rubik"/>
              <a:sym typeface="Rubik"/>
            </a:endParaRPr>
          </a:p>
        </p:txBody>
      </p:sp>
      <p:cxnSp>
        <p:nvCxnSpPr>
          <p:cNvPr id="549" name="Google Shape;549;p61"/>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550" name="Google Shape;550;p61"/>
          <p:cNvSpPr txBox="1"/>
          <p:nvPr/>
        </p:nvSpPr>
        <p:spPr>
          <a:xfrm>
            <a:off x="470175" y="1043775"/>
            <a:ext cx="8464200" cy="27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2000">
                <a:solidFill>
                  <a:schemeClr val="dk1"/>
                </a:solidFill>
                <a:latin typeface="Courier Prime"/>
                <a:ea typeface="Courier Prime"/>
                <a:cs typeface="Courier Prime"/>
                <a:sym typeface="Courier Prime"/>
              </a:rPr>
              <a:t>Devised investment strategies to evaluate the economic significance of the estimated models.</a:t>
            </a:r>
            <a:endParaRPr sz="2000">
              <a:solidFill>
                <a:schemeClr val="dk1"/>
              </a:solidFill>
              <a:latin typeface="Courier Prime"/>
              <a:ea typeface="Courier Prime"/>
              <a:cs typeface="Courier Prime"/>
              <a:sym typeface="Courier Prime"/>
            </a:endParaRPr>
          </a:p>
          <a:p>
            <a:pPr indent="-355600" lvl="0" marL="457200" rtl="0" algn="l">
              <a:lnSpc>
                <a:spcPct val="115000"/>
              </a:lnSpc>
              <a:spcBef>
                <a:spcPts val="1200"/>
              </a:spcBef>
              <a:spcAft>
                <a:spcPts val="0"/>
              </a:spcAft>
              <a:buClr>
                <a:schemeClr val="dk1"/>
              </a:buClr>
              <a:buSzPts val="2000"/>
              <a:buFont typeface="Courier Prime"/>
              <a:buAutoNum type="arabicPeriod"/>
            </a:pPr>
            <a:r>
              <a:rPr lang="en-GB" sz="2000">
                <a:solidFill>
                  <a:schemeClr val="dk1"/>
                </a:solidFill>
                <a:latin typeface="Courier Prime"/>
                <a:ea typeface="Courier Prime"/>
                <a:cs typeface="Courier Prime"/>
                <a:sym typeface="Courier Prime"/>
              </a:rPr>
              <a:t>Long the VIX index when forecasted a rise.</a:t>
            </a:r>
            <a:endParaRPr sz="2000">
              <a:solidFill>
                <a:schemeClr val="dk1"/>
              </a:solidFill>
              <a:latin typeface="Courier Prime"/>
              <a:ea typeface="Courier Prime"/>
              <a:cs typeface="Courier Prime"/>
              <a:sym typeface="Courier Prime"/>
            </a:endParaRPr>
          </a:p>
          <a:p>
            <a:pPr indent="-355600" lvl="0" marL="457200" rtl="0" algn="l">
              <a:lnSpc>
                <a:spcPct val="115000"/>
              </a:lnSpc>
              <a:spcBef>
                <a:spcPts val="0"/>
              </a:spcBef>
              <a:spcAft>
                <a:spcPts val="0"/>
              </a:spcAft>
              <a:buClr>
                <a:schemeClr val="dk1"/>
              </a:buClr>
              <a:buSzPts val="2000"/>
              <a:buFont typeface="Courier Prime"/>
              <a:buAutoNum type="arabicPeriod"/>
            </a:pPr>
            <a:r>
              <a:rPr lang="en-GB" sz="2000">
                <a:solidFill>
                  <a:schemeClr val="dk1"/>
                </a:solidFill>
                <a:latin typeface="Courier Prime"/>
                <a:ea typeface="Courier Prime"/>
                <a:cs typeface="Courier Prime"/>
                <a:sym typeface="Courier Prime"/>
              </a:rPr>
              <a:t>Long the VIX index when forecasted to rise and short when forecasted to fall.</a:t>
            </a:r>
            <a:endParaRPr sz="2000">
              <a:solidFill>
                <a:schemeClr val="dk1"/>
              </a:solidFill>
              <a:latin typeface="Courier Prime"/>
              <a:ea typeface="Courier Prime"/>
              <a:cs typeface="Courier Prime"/>
              <a:sym typeface="Courier Prime"/>
            </a:endParaRPr>
          </a:p>
          <a:p>
            <a:pPr indent="-355600" lvl="0" marL="457200" rtl="0" algn="l">
              <a:lnSpc>
                <a:spcPct val="115000"/>
              </a:lnSpc>
              <a:spcBef>
                <a:spcPts val="0"/>
              </a:spcBef>
              <a:spcAft>
                <a:spcPts val="0"/>
              </a:spcAft>
              <a:buClr>
                <a:schemeClr val="dk1"/>
              </a:buClr>
              <a:buSzPts val="2000"/>
              <a:buFont typeface="Courier Prime"/>
              <a:buAutoNum type="arabicPeriod"/>
            </a:pPr>
            <a:r>
              <a:rPr lang="en-GB" sz="2000">
                <a:solidFill>
                  <a:schemeClr val="dk1"/>
                </a:solidFill>
                <a:latin typeface="Courier Prime"/>
                <a:ea typeface="Courier Prime"/>
                <a:cs typeface="Courier Prime"/>
                <a:sym typeface="Courier Prime"/>
              </a:rPr>
              <a:t>When VIX is expected to trend lower, S&amp;P 500 index is acquired.</a:t>
            </a:r>
            <a:endParaRPr sz="2000">
              <a:solidFill>
                <a:schemeClr val="dk1"/>
              </a:solidFill>
              <a:latin typeface="Courier Prime"/>
              <a:ea typeface="Courier Prime"/>
              <a:cs typeface="Courier Prime"/>
              <a:sym typeface="Courier Prime"/>
            </a:endParaRPr>
          </a:p>
        </p:txBody>
      </p:sp>
      <p:sp>
        <p:nvSpPr>
          <p:cNvPr id="551" name="Google Shape;551;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52" name="Google Shape;552;p61"/>
          <p:cNvSpPr txBox="1"/>
          <p:nvPr/>
        </p:nvSpPr>
        <p:spPr>
          <a:xfrm>
            <a:off x="3610175" y="3675800"/>
            <a:ext cx="461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solidFill>
                  <a:schemeClr val="dk1"/>
                </a:solidFill>
                <a:latin typeface="Courier Prime"/>
                <a:ea typeface="Courier Prime"/>
                <a:cs typeface="Courier Prime"/>
                <a:sym typeface="Courier Prime"/>
              </a:rPr>
              <a:t>*For strategies 2 &amp; 3: when forecast lies between 45% and 55%, no position is taken. If it’s above 55%, then the strategy goes long the VIX index. If below 45%, short VIX index.</a:t>
            </a:r>
            <a:endParaRPr i="1">
              <a:solidFill>
                <a:schemeClr val="dk1"/>
              </a:solidFill>
              <a:latin typeface="Courier Prime"/>
              <a:ea typeface="Courier Prime"/>
              <a:cs typeface="Courier Prime"/>
              <a:sym typeface="Courier Prim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2"/>
          <p:cNvSpPr txBox="1"/>
          <p:nvPr>
            <p:ph type="title"/>
          </p:nvPr>
        </p:nvSpPr>
        <p:spPr>
          <a:xfrm>
            <a:off x="720000" y="445025"/>
            <a:ext cx="800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Experiment 6 : Variable performance</a:t>
            </a:r>
            <a:r>
              <a:rPr lang="en-GB"/>
              <a:t>  </a:t>
            </a:r>
            <a:endParaRPr/>
          </a:p>
        </p:txBody>
      </p:sp>
      <p:sp>
        <p:nvSpPr>
          <p:cNvPr id="558" name="Google Shape;558;p62"/>
          <p:cNvSpPr txBox="1"/>
          <p:nvPr>
            <p:ph idx="1" type="body"/>
          </p:nvPr>
        </p:nvSpPr>
        <p:spPr>
          <a:xfrm>
            <a:off x="720000" y="1146925"/>
            <a:ext cx="437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Evaluated strategies under predictors showing good performance in experiment 1 </a:t>
            </a:r>
            <a:endParaRPr sz="1400"/>
          </a:p>
          <a:p>
            <a:pPr indent="-317500" lvl="0" marL="457200" rtl="0" algn="l">
              <a:spcBef>
                <a:spcPts val="0"/>
              </a:spcBef>
              <a:spcAft>
                <a:spcPts val="0"/>
              </a:spcAft>
              <a:buSzPts val="1400"/>
              <a:buChar char="●"/>
            </a:pPr>
            <a:r>
              <a:rPr lang="en-GB" sz="1400"/>
              <a:t>Results reaffirm the predictive performance of the lagged variable and the MKT.</a:t>
            </a:r>
            <a:endParaRPr sz="1400"/>
          </a:p>
          <a:p>
            <a:pPr indent="-317500" lvl="0" marL="457200" rtl="0" algn="l">
              <a:spcBef>
                <a:spcPts val="0"/>
              </a:spcBef>
              <a:spcAft>
                <a:spcPts val="0"/>
              </a:spcAft>
              <a:buSzPts val="1400"/>
              <a:buChar char="●"/>
            </a:pPr>
            <a:r>
              <a:rPr lang="en-GB" sz="1400"/>
              <a:t>Produce </a:t>
            </a:r>
            <a:r>
              <a:rPr lang="en-GB" sz="1400"/>
              <a:t>suboptimal</a:t>
            </a:r>
            <a:r>
              <a:rPr lang="en-GB" sz="1400"/>
              <a:t> results for other univariate predictors.</a:t>
            </a:r>
            <a:endParaRPr sz="1400"/>
          </a:p>
          <a:p>
            <a:pPr indent="-317500" lvl="0" marL="457200" rtl="0" algn="l">
              <a:spcBef>
                <a:spcPts val="0"/>
              </a:spcBef>
              <a:spcAft>
                <a:spcPts val="0"/>
              </a:spcAft>
              <a:buSzPts val="1400"/>
              <a:buChar char="●"/>
            </a:pPr>
            <a:r>
              <a:rPr lang="en-GB" sz="1400"/>
              <a:t>BIC and Deviance based models produce best results for multivariate models.</a:t>
            </a:r>
            <a:endParaRPr sz="1400"/>
          </a:p>
          <a:p>
            <a:pPr indent="-317500" lvl="0" marL="457200" rtl="0" algn="l">
              <a:spcBef>
                <a:spcPts val="0"/>
              </a:spcBef>
              <a:spcAft>
                <a:spcPts val="0"/>
              </a:spcAft>
              <a:buSzPts val="1400"/>
              <a:buChar char="●"/>
            </a:pPr>
            <a:r>
              <a:rPr lang="en-GB" sz="1400"/>
              <a:t>This is consistent with our results. </a:t>
            </a:r>
            <a:endParaRPr sz="1400"/>
          </a:p>
        </p:txBody>
      </p:sp>
      <p:sp>
        <p:nvSpPr>
          <p:cNvPr id="559" name="Google Shape;559;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560" name="Google Shape;560;p62"/>
          <p:cNvPicPr preferRelativeResize="0"/>
          <p:nvPr/>
        </p:nvPicPr>
        <p:blipFill>
          <a:blip r:embed="rId3">
            <a:alphaModFix/>
          </a:blip>
          <a:stretch>
            <a:fillRect/>
          </a:stretch>
        </p:blipFill>
        <p:spPr>
          <a:xfrm>
            <a:off x="5139575" y="1225100"/>
            <a:ext cx="3794692"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720000" y="445025"/>
            <a:ext cx="808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Experiments 7 &amp; 8 ML performance</a:t>
            </a:r>
            <a:r>
              <a:rPr lang="en-GB"/>
              <a:t>     </a:t>
            </a:r>
            <a:endParaRPr/>
          </a:p>
        </p:txBody>
      </p:sp>
      <p:sp>
        <p:nvSpPr>
          <p:cNvPr id="566" name="Google Shape;566;p63"/>
          <p:cNvSpPr txBox="1"/>
          <p:nvPr>
            <p:ph idx="1" type="body"/>
          </p:nvPr>
        </p:nvSpPr>
        <p:spPr>
          <a:xfrm>
            <a:off x="720000" y="1146925"/>
            <a:ext cx="437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Economic</a:t>
            </a:r>
            <a:r>
              <a:rPr lang="en-GB" sz="1400"/>
              <a:t> performance evaluated using ML models. </a:t>
            </a:r>
            <a:endParaRPr sz="1400"/>
          </a:p>
          <a:p>
            <a:pPr indent="-317500" lvl="0" marL="457200" rtl="0" algn="l">
              <a:spcBef>
                <a:spcPts val="0"/>
              </a:spcBef>
              <a:spcAft>
                <a:spcPts val="0"/>
              </a:spcAft>
              <a:buSzPts val="1400"/>
              <a:buChar char="●"/>
            </a:pPr>
            <a:r>
              <a:rPr lang="en-GB" sz="1400"/>
              <a:t>Naive Bayes, Ridge Deviance and Discriminant analysis produce best results. </a:t>
            </a:r>
            <a:endParaRPr sz="1400"/>
          </a:p>
          <a:p>
            <a:pPr indent="-317500" lvl="0" marL="457200" rtl="0" algn="l">
              <a:spcBef>
                <a:spcPts val="0"/>
              </a:spcBef>
              <a:spcAft>
                <a:spcPts val="0"/>
              </a:spcAft>
              <a:buSzPts val="1400"/>
              <a:buChar char="●"/>
            </a:pPr>
            <a:r>
              <a:rPr lang="en-GB" sz="1400"/>
              <a:t>Clearly outperform univariate and multivariate Logit models. </a:t>
            </a:r>
            <a:endParaRPr sz="1400"/>
          </a:p>
          <a:p>
            <a:pPr indent="-317500" lvl="0" marL="457200" rtl="0" algn="l">
              <a:spcBef>
                <a:spcPts val="0"/>
              </a:spcBef>
              <a:spcAft>
                <a:spcPts val="0"/>
              </a:spcAft>
              <a:buSzPts val="1400"/>
              <a:buChar char="●"/>
            </a:pPr>
            <a:r>
              <a:rPr lang="en-GB" sz="1400"/>
              <a:t>Experimented was repeated with alpha =0.75, producing similar results. </a:t>
            </a:r>
            <a:endParaRPr sz="1400"/>
          </a:p>
          <a:p>
            <a:pPr indent="-317500" lvl="0" marL="457200" rtl="0" algn="l">
              <a:spcBef>
                <a:spcPts val="0"/>
              </a:spcBef>
              <a:spcAft>
                <a:spcPts val="0"/>
              </a:spcAft>
              <a:buSzPts val="1400"/>
              <a:buChar char="●"/>
            </a:pPr>
            <a:r>
              <a:rPr lang="en-GB" sz="1400"/>
              <a:t>ML algorithms are well-suited to predict implied volatility.</a:t>
            </a:r>
            <a:endParaRPr sz="1400"/>
          </a:p>
        </p:txBody>
      </p:sp>
      <p:sp>
        <p:nvSpPr>
          <p:cNvPr id="567" name="Google Shape;567;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568" name="Google Shape;568;p63"/>
          <p:cNvPicPr preferRelativeResize="0"/>
          <p:nvPr/>
        </p:nvPicPr>
        <p:blipFill>
          <a:blip r:embed="rId3">
            <a:alphaModFix/>
          </a:blip>
          <a:stretch>
            <a:fillRect/>
          </a:stretch>
        </p:blipFill>
        <p:spPr>
          <a:xfrm>
            <a:off x="5730550" y="1146925"/>
            <a:ext cx="2709909" cy="38209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4"/>
          <p:cNvSpPr txBox="1"/>
          <p:nvPr/>
        </p:nvSpPr>
        <p:spPr>
          <a:xfrm>
            <a:off x="1060100" y="121725"/>
            <a:ext cx="7269300" cy="5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200">
                <a:solidFill>
                  <a:schemeClr val="dk1"/>
                </a:solidFill>
                <a:latin typeface="Lexend Deca"/>
                <a:ea typeface="Lexend Deca"/>
                <a:cs typeface="Lexend Deca"/>
                <a:sym typeface="Lexend Deca"/>
              </a:rPr>
              <a:t>Conclusion</a:t>
            </a:r>
            <a:endParaRPr b="1" sz="3000">
              <a:latin typeface="Rubik"/>
              <a:ea typeface="Rubik"/>
              <a:cs typeface="Rubik"/>
              <a:sym typeface="Rubik"/>
            </a:endParaRPr>
          </a:p>
        </p:txBody>
      </p:sp>
      <p:cxnSp>
        <p:nvCxnSpPr>
          <p:cNvPr id="574" name="Google Shape;574;p64"/>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575" name="Google Shape;575;p64"/>
          <p:cNvSpPr txBox="1"/>
          <p:nvPr>
            <p:ph idx="1" type="body"/>
          </p:nvPr>
        </p:nvSpPr>
        <p:spPr>
          <a:xfrm>
            <a:off x="720000" y="1602875"/>
            <a:ext cx="7704000" cy="24042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GB" sz="1800"/>
              <a:t>The main conclusion is that the application of certain machine learning techniques in implied volatility prediction is strongly encouraged, as it significantly improves the accuracy of out-of-sample forecasts. These predictions are more effective compared to mainstream econometric models.</a:t>
            </a:r>
            <a:endParaRPr sz="1500"/>
          </a:p>
        </p:txBody>
      </p:sp>
      <p:sp>
        <p:nvSpPr>
          <p:cNvPr id="576" name="Google Shape;57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65"/>
          <p:cNvPicPr preferRelativeResize="0"/>
          <p:nvPr/>
        </p:nvPicPr>
        <p:blipFill rotWithShape="1">
          <a:blip r:embed="rId3">
            <a:alphaModFix/>
          </a:blip>
          <a:srcRect b="0" l="0" r="0" t="0"/>
          <a:stretch/>
        </p:blipFill>
        <p:spPr>
          <a:xfrm>
            <a:off x="6423110" y="4570667"/>
            <a:ext cx="2013299" cy="572783"/>
          </a:xfrm>
          <a:prstGeom prst="rect">
            <a:avLst/>
          </a:prstGeom>
          <a:noFill/>
          <a:ln>
            <a:noFill/>
          </a:ln>
        </p:spPr>
      </p:pic>
      <p:sp>
        <p:nvSpPr>
          <p:cNvPr id="582" name="Google Shape;582;p65"/>
          <p:cNvSpPr txBox="1"/>
          <p:nvPr/>
        </p:nvSpPr>
        <p:spPr>
          <a:xfrm>
            <a:off x="1661550" y="1870463"/>
            <a:ext cx="5820900" cy="649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3200"/>
              <a:buFont typeface="Arial"/>
              <a:buNone/>
            </a:pPr>
            <a:r>
              <a:rPr b="1" lang="en-GB" sz="3400">
                <a:latin typeface="Rubik"/>
                <a:ea typeface="Rubik"/>
                <a:cs typeface="Rubik"/>
                <a:sym typeface="Rubik"/>
              </a:rPr>
              <a:t>Thank you for your attention!</a:t>
            </a:r>
            <a:endParaRPr b="1" sz="3400">
              <a:latin typeface="Rubik"/>
              <a:ea typeface="Rubik"/>
              <a:cs typeface="Rubik"/>
              <a:sym typeface="Rubik"/>
            </a:endParaRPr>
          </a:p>
        </p:txBody>
      </p:sp>
      <p:sp>
        <p:nvSpPr>
          <p:cNvPr id="583" name="Google Shape;58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Problem</a:t>
            </a:r>
            <a:endParaRPr b="1" i="0" sz="3000" u="none" cap="none" strike="noStrike">
              <a:solidFill>
                <a:srgbClr val="000000"/>
              </a:solidFill>
              <a:latin typeface="Lexend Deca"/>
              <a:ea typeface="Lexend Deca"/>
              <a:cs typeface="Lexend Deca"/>
              <a:sym typeface="Lexend Deca"/>
            </a:endParaRPr>
          </a:p>
        </p:txBody>
      </p:sp>
      <p:cxnSp>
        <p:nvCxnSpPr>
          <p:cNvPr id="309" name="Google Shape;309;p41"/>
          <p:cNvCxnSpPr>
            <a:endCxn id="310"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10" name="Google Shape;310;p41"/>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1"/>
          <p:cNvSpPr txBox="1"/>
          <p:nvPr/>
        </p:nvSpPr>
        <p:spPr>
          <a:xfrm>
            <a:off x="865100" y="1393775"/>
            <a:ext cx="71217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000">
                <a:solidFill>
                  <a:schemeClr val="dk1"/>
                </a:solidFill>
                <a:latin typeface="Courier Prime"/>
                <a:ea typeface="Courier Prime"/>
                <a:cs typeface="Courier Prime"/>
                <a:sym typeface="Courier Prime"/>
              </a:rPr>
              <a:t>The directional volatility has little attention when there is a need to build portfolio immunisation strategies.</a:t>
            </a:r>
            <a:endParaRPr sz="2000">
              <a:solidFill>
                <a:schemeClr val="dk1"/>
              </a:solidFill>
              <a:latin typeface="Courier Prime"/>
              <a:ea typeface="Courier Prime"/>
              <a:cs typeface="Courier Prime"/>
              <a:sym typeface="Courier Prime"/>
            </a:endParaRPr>
          </a:p>
        </p:txBody>
      </p:sp>
      <p:sp>
        <p:nvSpPr>
          <p:cNvPr id="312" name="Google Shape;31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2.1. Methodology, Binary Logit regression models</a:t>
            </a:r>
            <a:endParaRPr b="1" i="0" sz="3000" u="none" cap="none" strike="noStrike">
              <a:solidFill>
                <a:srgbClr val="000000"/>
              </a:solidFill>
              <a:latin typeface="Lexend Deca"/>
              <a:ea typeface="Lexend Deca"/>
              <a:cs typeface="Lexend Deca"/>
              <a:sym typeface="Lexend Deca"/>
            </a:endParaRPr>
          </a:p>
        </p:txBody>
      </p:sp>
      <p:cxnSp>
        <p:nvCxnSpPr>
          <p:cNvPr id="318" name="Google Shape;318;p42"/>
          <p:cNvCxnSpPr>
            <a:endCxn id="319"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19" name="Google Shape;319;p42"/>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2"/>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21" name="Google Shape;32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22" name="Google Shape;322;p42"/>
          <p:cNvPicPr preferRelativeResize="0"/>
          <p:nvPr/>
        </p:nvPicPr>
        <p:blipFill>
          <a:blip r:embed="rId3">
            <a:alphaModFix/>
          </a:blip>
          <a:stretch>
            <a:fillRect/>
          </a:stretch>
        </p:blipFill>
        <p:spPr>
          <a:xfrm>
            <a:off x="732788" y="1328600"/>
            <a:ext cx="7472425" cy="2909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2.1. Binary Logit regression models</a:t>
            </a:r>
            <a:endParaRPr b="1" i="0" sz="3000" u="none" cap="none" strike="noStrike">
              <a:solidFill>
                <a:srgbClr val="000000"/>
              </a:solidFill>
              <a:latin typeface="Lexend Deca"/>
              <a:ea typeface="Lexend Deca"/>
              <a:cs typeface="Lexend Deca"/>
              <a:sym typeface="Lexend Deca"/>
            </a:endParaRPr>
          </a:p>
        </p:txBody>
      </p:sp>
      <p:cxnSp>
        <p:nvCxnSpPr>
          <p:cNvPr id="328" name="Google Shape;328;p43"/>
          <p:cNvCxnSpPr>
            <a:endCxn id="329"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29" name="Google Shape;329;p43"/>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3"/>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31" name="Google Shape;33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2" name="Google Shape;332;p43"/>
          <p:cNvSpPr txBox="1"/>
          <p:nvPr/>
        </p:nvSpPr>
        <p:spPr>
          <a:xfrm>
            <a:off x="308850" y="1114875"/>
            <a:ext cx="8526300" cy="261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000">
                <a:solidFill>
                  <a:schemeClr val="dk1"/>
                </a:solidFill>
                <a:latin typeface="Courier Prime"/>
                <a:ea typeface="Courier Prime"/>
                <a:cs typeface="Courier Prime"/>
                <a:sym typeface="Courier Prime"/>
              </a:rPr>
              <a:t>Generalized linear models (GLM) can be used to model the dependence of the </a:t>
            </a:r>
            <a:r>
              <a:rPr b="1" lang="en-GB" sz="2000">
                <a:solidFill>
                  <a:schemeClr val="dk1"/>
                </a:solidFill>
                <a:latin typeface="Courier Prime"/>
                <a:ea typeface="Courier Prime"/>
                <a:cs typeface="Courier Prime"/>
                <a:sym typeface="Courier Prime"/>
              </a:rPr>
              <a:t>binary directional variable</a:t>
            </a:r>
            <a:r>
              <a:rPr lang="en-GB" sz="2000">
                <a:solidFill>
                  <a:schemeClr val="dk1"/>
                </a:solidFill>
                <a:latin typeface="Courier Prime"/>
                <a:ea typeface="Courier Prime"/>
                <a:cs typeface="Courier Prime"/>
                <a:sym typeface="Courier Prime"/>
              </a:rPr>
              <a:t> Yt, given a set of N (lagged) covariates or predictor variables, Xj,t−l, j = 1, ... ,N, l = 1, ... , h and/or autoregressive components, Yt−i, i = 1, ... , p. Using logit model we receive equation in the following form:</a:t>
            </a:r>
            <a:endParaRPr sz="2000">
              <a:solidFill>
                <a:schemeClr val="dk1"/>
              </a:solidFill>
              <a:latin typeface="Courier Prime"/>
              <a:ea typeface="Courier Prime"/>
              <a:cs typeface="Courier Prime"/>
              <a:sym typeface="Courier Prime"/>
            </a:endParaRPr>
          </a:p>
        </p:txBody>
      </p:sp>
      <p:pic>
        <p:nvPicPr>
          <p:cNvPr id="333" name="Google Shape;333;p43"/>
          <p:cNvPicPr preferRelativeResize="0"/>
          <p:nvPr/>
        </p:nvPicPr>
        <p:blipFill>
          <a:blip r:embed="rId3">
            <a:alphaModFix/>
          </a:blip>
          <a:stretch>
            <a:fillRect/>
          </a:stretch>
        </p:blipFill>
        <p:spPr>
          <a:xfrm>
            <a:off x="994650" y="3731476"/>
            <a:ext cx="6548967" cy="101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2.1. Binary Logit regression models</a:t>
            </a:r>
            <a:endParaRPr b="1" i="0" sz="3000" u="none" cap="none" strike="noStrike">
              <a:solidFill>
                <a:srgbClr val="000000"/>
              </a:solidFill>
              <a:latin typeface="Lexend Deca"/>
              <a:ea typeface="Lexend Deca"/>
              <a:cs typeface="Lexend Deca"/>
              <a:sym typeface="Lexend Deca"/>
            </a:endParaRPr>
          </a:p>
        </p:txBody>
      </p:sp>
      <p:cxnSp>
        <p:nvCxnSpPr>
          <p:cNvPr id="339" name="Google Shape;339;p44"/>
          <p:cNvCxnSpPr>
            <a:endCxn id="340"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40" name="Google Shape;340;p44"/>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4"/>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42" name="Google Shape;34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3" name="Google Shape;343;p44"/>
          <p:cNvSpPr txBox="1"/>
          <p:nvPr/>
        </p:nvSpPr>
        <p:spPr>
          <a:xfrm>
            <a:off x="308850" y="1114875"/>
            <a:ext cx="2444700" cy="24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200">
                <a:solidFill>
                  <a:schemeClr val="dk1"/>
                </a:solidFill>
                <a:latin typeface="Courier Prime"/>
                <a:ea typeface="Courier Prime"/>
                <a:cs typeface="Courier Prime"/>
                <a:sym typeface="Courier Prime"/>
              </a:rPr>
              <a:t>The loglikelihood function for a sample of T observations is given by:</a:t>
            </a:r>
            <a:endParaRPr sz="2200">
              <a:solidFill>
                <a:schemeClr val="dk1"/>
              </a:solidFill>
              <a:latin typeface="Courier Prime"/>
              <a:ea typeface="Courier Prime"/>
              <a:cs typeface="Courier Prime"/>
              <a:sym typeface="Courier Prime"/>
            </a:endParaRPr>
          </a:p>
        </p:txBody>
      </p:sp>
      <p:pic>
        <p:nvPicPr>
          <p:cNvPr id="344" name="Google Shape;344;p44"/>
          <p:cNvPicPr preferRelativeResize="0"/>
          <p:nvPr/>
        </p:nvPicPr>
        <p:blipFill>
          <a:blip r:embed="rId3">
            <a:alphaModFix/>
          </a:blip>
          <a:stretch>
            <a:fillRect/>
          </a:stretch>
        </p:blipFill>
        <p:spPr>
          <a:xfrm>
            <a:off x="3034029" y="938100"/>
            <a:ext cx="5472375" cy="3868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p:nvPr/>
        </p:nvSpPr>
        <p:spPr>
          <a:xfrm>
            <a:off x="2889575" y="3325250"/>
            <a:ext cx="3366900" cy="22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urier Prime"/>
              <a:ea typeface="Courier Prime"/>
              <a:cs typeface="Courier Prime"/>
              <a:sym typeface="Courier Prime"/>
            </a:endParaRPr>
          </a:p>
        </p:txBody>
      </p:sp>
      <p:sp>
        <p:nvSpPr>
          <p:cNvPr id="350" name="Google Shape;350;p45"/>
          <p:cNvSpPr/>
          <p:nvPr/>
        </p:nvSpPr>
        <p:spPr>
          <a:xfrm>
            <a:off x="5398125" y="2052125"/>
            <a:ext cx="2631600" cy="22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urier Prime"/>
              <a:ea typeface="Courier Prime"/>
              <a:cs typeface="Courier Prime"/>
              <a:sym typeface="Courier Prime"/>
            </a:endParaRPr>
          </a:p>
        </p:txBody>
      </p:sp>
      <p:sp>
        <p:nvSpPr>
          <p:cNvPr id="351" name="Google Shape;351;p45"/>
          <p:cNvSpPr/>
          <p:nvPr/>
        </p:nvSpPr>
        <p:spPr>
          <a:xfrm>
            <a:off x="1014500" y="2070300"/>
            <a:ext cx="2904600" cy="22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urier Prime"/>
              <a:ea typeface="Courier Prime"/>
              <a:cs typeface="Courier Prime"/>
              <a:sym typeface="Courier Prime"/>
            </a:endParaRPr>
          </a:p>
        </p:txBody>
      </p:sp>
      <p:sp>
        <p:nvSpPr>
          <p:cNvPr id="352" name="Google Shape;352;p45"/>
          <p:cNvSpPr txBox="1"/>
          <p:nvPr/>
        </p:nvSpPr>
        <p:spPr>
          <a:xfrm>
            <a:off x="908138" y="150100"/>
            <a:ext cx="6817800" cy="108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2.2. Penalised likelihood binary logit regression models</a:t>
            </a:r>
            <a:endParaRPr b="1" i="0" sz="3000" u="none" cap="none" strike="noStrike">
              <a:solidFill>
                <a:srgbClr val="000000"/>
              </a:solidFill>
              <a:latin typeface="Lexend Deca"/>
              <a:ea typeface="Lexend Deca"/>
              <a:cs typeface="Lexend Deca"/>
              <a:sym typeface="Lexend Deca"/>
            </a:endParaRPr>
          </a:p>
        </p:txBody>
      </p:sp>
      <p:cxnSp>
        <p:nvCxnSpPr>
          <p:cNvPr id="353" name="Google Shape;353;p45"/>
          <p:cNvCxnSpPr>
            <a:endCxn id="354"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54" name="Google Shape;354;p45"/>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5"/>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56" name="Google Shape;35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57" name="Google Shape;357;p45"/>
          <p:cNvSpPr txBox="1"/>
          <p:nvPr/>
        </p:nvSpPr>
        <p:spPr>
          <a:xfrm>
            <a:off x="308850" y="1114875"/>
            <a:ext cx="8194200" cy="9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000">
                <a:solidFill>
                  <a:schemeClr val="dk1"/>
                </a:solidFill>
                <a:latin typeface="Courier Prime"/>
                <a:ea typeface="Courier Prime"/>
                <a:cs typeface="Courier Prime"/>
                <a:sym typeface="Courier Prime"/>
              </a:rPr>
              <a:t>Model types: The Ridge Logit model, the LASSO Logit model and the Elastic Net Logit model</a:t>
            </a:r>
            <a:endParaRPr sz="2000">
              <a:solidFill>
                <a:schemeClr val="dk1"/>
              </a:solidFill>
              <a:latin typeface="Courier Prime"/>
              <a:ea typeface="Courier Prime"/>
              <a:cs typeface="Courier Prime"/>
              <a:sym typeface="Courier Prime"/>
            </a:endParaRPr>
          </a:p>
          <a:p>
            <a:pPr indent="0" lvl="0" marL="0" rtl="0" algn="l">
              <a:lnSpc>
                <a:spcPct val="115000"/>
              </a:lnSpc>
              <a:spcBef>
                <a:spcPts val="1200"/>
              </a:spcBef>
              <a:spcAft>
                <a:spcPts val="0"/>
              </a:spcAft>
              <a:buNone/>
            </a:pPr>
            <a:r>
              <a:t/>
            </a:r>
            <a:endParaRPr sz="2000">
              <a:solidFill>
                <a:schemeClr val="dk1"/>
              </a:solidFill>
              <a:latin typeface="Courier Prime"/>
              <a:ea typeface="Courier Prime"/>
              <a:cs typeface="Courier Prime"/>
              <a:sym typeface="Courier Prime"/>
            </a:endParaRPr>
          </a:p>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pic>
        <p:nvPicPr>
          <p:cNvPr id="358" name="Google Shape;358;p45"/>
          <p:cNvPicPr preferRelativeResize="0"/>
          <p:nvPr/>
        </p:nvPicPr>
        <p:blipFill>
          <a:blip r:embed="rId3">
            <a:alphaModFix/>
          </a:blip>
          <a:stretch>
            <a:fillRect/>
          </a:stretch>
        </p:blipFill>
        <p:spPr>
          <a:xfrm>
            <a:off x="439838" y="2441075"/>
            <a:ext cx="3936325" cy="812450"/>
          </a:xfrm>
          <a:prstGeom prst="rect">
            <a:avLst/>
          </a:prstGeom>
          <a:noFill/>
          <a:ln>
            <a:noFill/>
          </a:ln>
        </p:spPr>
      </p:pic>
      <p:pic>
        <p:nvPicPr>
          <p:cNvPr id="359" name="Google Shape;359;p45"/>
          <p:cNvPicPr preferRelativeResize="0"/>
          <p:nvPr/>
        </p:nvPicPr>
        <p:blipFill>
          <a:blip r:embed="rId4">
            <a:alphaModFix/>
          </a:blip>
          <a:stretch>
            <a:fillRect/>
          </a:stretch>
        </p:blipFill>
        <p:spPr>
          <a:xfrm>
            <a:off x="4765550" y="2353425"/>
            <a:ext cx="3936301" cy="737009"/>
          </a:xfrm>
          <a:prstGeom prst="rect">
            <a:avLst/>
          </a:prstGeom>
          <a:noFill/>
          <a:ln>
            <a:noFill/>
          </a:ln>
        </p:spPr>
      </p:pic>
      <p:pic>
        <p:nvPicPr>
          <p:cNvPr id="360" name="Google Shape;360;p45"/>
          <p:cNvPicPr preferRelativeResize="0"/>
          <p:nvPr/>
        </p:nvPicPr>
        <p:blipFill>
          <a:blip r:embed="rId5">
            <a:alphaModFix/>
          </a:blip>
          <a:stretch>
            <a:fillRect/>
          </a:stretch>
        </p:blipFill>
        <p:spPr>
          <a:xfrm>
            <a:off x="3027650" y="3653625"/>
            <a:ext cx="3088700" cy="1229875"/>
          </a:xfrm>
          <a:prstGeom prst="rect">
            <a:avLst/>
          </a:prstGeom>
          <a:noFill/>
          <a:ln>
            <a:noFill/>
          </a:ln>
        </p:spPr>
      </p:pic>
      <p:sp>
        <p:nvSpPr>
          <p:cNvPr id="361" name="Google Shape;361;p45"/>
          <p:cNvSpPr txBox="1"/>
          <p:nvPr/>
        </p:nvSpPr>
        <p:spPr>
          <a:xfrm>
            <a:off x="1014500" y="1958263"/>
            <a:ext cx="278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solidFill>
                  <a:schemeClr val="dk1"/>
                </a:solidFill>
                <a:latin typeface="Courier Prime"/>
                <a:ea typeface="Courier Prime"/>
                <a:cs typeface="Courier Prime"/>
                <a:sym typeface="Courier Prime"/>
              </a:rPr>
              <a:t>Ridge Logit Model MLE</a:t>
            </a:r>
            <a:endParaRPr i="1" sz="1600">
              <a:solidFill>
                <a:schemeClr val="dk1"/>
              </a:solidFill>
              <a:latin typeface="Courier Prime"/>
              <a:ea typeface="Courier Prime"/>
              <a:cs typeface="Courier Prime"/>
              <a:sym typeface="Courier Prime"/>
            </a:endParaRPr>
          </a:p>
        </p:txBody>
      </p:sp>
      <p:sp>
        <p:nvSpPr>
          <p:cNvPr id="362" name="Google Shape;362;p45"/>
          <p:cNvSpPr txBox="1"/>
          <p:nvPr/>
        </p:nvSpPr>
        <p:spPr>
          <a:xfrm>
            <a:off x="5340200" y="1929413"/>
            <a:ext cx="278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solidFill>
                  <a:schemeClr val="dk1"/>
                </a:solidFill>
                <a:latin typeface="Courier Prime"/>
                <a:ea typeface="Courier Prime"/>
                <a:cs typeface="Courier Prime"/>
                <a:sym typeface="Courier Prime"/>
              </a:rPr>
              <a:t>LASSO </a:t>
            </a:r>
            <a:r>
              <a:rPr i="1" lang="en-GB" sz="1600">
                <a:solidFill>
                  <a:schemeClr val="dk1"/>
                </a:solidFill>
                <a:latin typeface="Courier Prime"/>
                <a:ea typeface="Courier Prime"/>
                <a:cs typeface="Courier Prime"/>
                <a:sym typeface="Courier Prime"/>
              </a:rPr>
              <a:t>Logit Model MLE</a:t>
            </a:r>
            <a:endParaRPr i="1" sz="1600">
              <a:solidFill>
                <a:schemeClr val="dk1"/>
              </a:solidFill>
              <a:latin typeface="Courier Prime"/>
              <a:ea typeface="Courier Prime"/>
              <a:cs typeface="Courier Prime"/>
              <a:sym typeface="Courier Prime"/>
            </a:endParaRPr>
          </a:p>
        </p:txBody>
      </p:sp>
      <p:sp>
        <p:nvSpPr>
          <p:cNvPr id="363" name="Google Shape;363;p45"/>
          <p:cNvSpPr txBox="1"/>
          <p:nvPr/>
        </p:nvSpPr>
        <p:spPr>
          <a:xfrm>
            <a:off x="2814900" y="3186850"/>
            <a:ext cx="3514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solidFill>
                  <a:schemeClr val="dk1"/>
                </a:solidFill>
                <a:latin typeface="Courier Prime"/>
                <a:ea typeface="Courier Prime"/>
                <a:cs typeface="Courier Prime"/>
                <a:sym typeface="Courier Prime"/>
              </a:rPr>
              <a:t>Elastic Net </a:t>
            </a:r>
            <a:r>
              <a:rPr i="1" lang="en-GB" sz="1600">
                <a:solidFill>
                  <a:schemeClr val="dk1"/>
                </a:solidFill>
                <a:latin typeface="Courier Prime"/>
                <a:ea typeface="Courier Prime"/>
                <a:cs typeface="Courier Prime"/>
                <a:sym typeface="Courier Prime"/>
              </a:rPr>
              <a:t>Logit Model MLE</a:t>
            </a:r>
            <a:endParaRPr i="1" sz="1600">
              <a:solidFill>
                <a:schemeClr val="dk1"/>
              </a:solidFill>
              <a:latin typeface="Courier Prime"/>
              <a:ea typeface="Courier Prime"/>
              <a:cs typeface="Courier Prime"/>
              <a:sym typeface="Courier Prim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nvSpPr>
        <p:spPr>
          <a:xfrm>
            <a:off x="908138" y="150100"/>
            <a:ext cx="6817800" cy="108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2.3. Discriminant analysis</a:t>
            </a:r>
            <a:endParaRPr b="1" i="0" sz="3000" u="none" cap="none" strike="noStrike">
              <a:solidFill>
                <a:srgbClr val="000000"/>
              </a:solidFill>
              <a:latin typeface="Lexend Deca"/>
              <a:ea typeface="Lexend Deca"/>
              <a:cs typeface="Lexend Deca"/>
              <a:sym typeface="Lexend Deca"/>
            </a:endParaRPr>
          </a:p>
        </p:txBody>
      </p:sp>
      <p:cxnSp>
        <p:nvCxnSpPr>
          <p:cNvPr id="369" name="Google Shape;369;p46"/>
          <p:cNvCxnSpPr>
            <a:endCxn id="370"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70" name="Google Shape;370;p46"/>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6"/>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72" name="Google Shape;37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3" name="Google Shape;373;p46"/>
          <p:cNvSpPr txBox="1"/>
          <p:nvPr/>
        </p:nvSpPr>
        <p:spPr>
          <a:xfrm>
            <a:off x="314575" y="1025488"/>
            <a:ext cx="8336700" cy="11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000">
                <a:solidFill>
                  <a:schemeClr val="dk1"/>
                </a:solidFill>
                <a:latin typeface="Courier Prime"/>
                <a:ea typeface="Courier Prime"/>
                <a:cs typeface="Courier Prime"/>
                <a:sym typeface="Courier Prime"/>
              </a:rPr>
              <a:t>These techniques are alternative classification tools that overcome certain limitations linked to standard Probit/Logit type regression models:</a:t>
            </a:r>
            <a:endParaRPr sz="2000">
              <a:solidFill>
                <a:schemeClr val="dk1"/>
              </a:solidFill>
              <a:latin typeface="Courier Prime"/>
              <a:ea typeface="Courier Prime"/>
              <a:cs typeface="Courier Prime"/>
              <a:sym typeface="Courier Prime"/>
            </a:endParaRPr>
          </a:p>
          <a:p>
            <a:pPr indent="0" lvl="0" marL="0" rtl="0" algn="l">
              <a:lnSpc>
                <a:spcPct val="115000"/>
              </a:lnSpc>
              <a:spcBef>
                <a:spcPts val="1200"/>
              </a:spcBef>
              <a:spcAft>
                <a:spcPts val="0"/>
              </a:spcAft>
              <a:buNone/>
            </a:pPr>
            <a:r>
              <a:t/>
            </a:r>
            <a:endParaRPr sz="2000">
              <a:solidFill>
                <a:schemeClr val="dk1"/>
              </a:solidFill>
              <a:latin typeface="Courier Prime"/>
              <a:ea typeface="Courier Prime"/>
              <a:cs typeface="Courier Prime"/>
              <a:sym typeface="Courier Prime"/>
            </a:endParaRPr>
          </a:p>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74" name="Google Shape;374;p46"/>
          <p:cNvSpPr txBox="1"/>
          <p:nvPr/>
        </p:nvSpPr>
        <p:spPr>
          <a:xfrm>
            <a:off x="768725" y="2416025"/>
            <a:ext cx="363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solidFill>
                  <a:schemeClr val="dk1"/>
                </a:solidFill>
                <a:latin typeface="Courier Prime"/>
                <a:ea typeface="Courier Prime"/>
                <a:cs typeface="Courier Prime"/>
                <a:sym typeface="Courier Prime"/>
              </a:rPr>
              <a:t>Linear discriminant analysis</a:t>
            </a:r>
            <a:endParaRPr i="1" sz="1600">
              <a:solidFill>
                <a:schemeClr val="dk1"/>
              </a:solidFill>
              <a:latin typeface="Courier Prime"/>
              <a:ea typeface="Courier Prime"/>
              <a:cs typeface="Courier Prime"/>
              <a:sym typeface="Courier Prime"/>
            </a:endParaRPr>
          </a:p>
        </p:txBody>
      </p:sp>
      <p:sp>
        <p:nvSpPr>
          <p:cNvPr id="375" name="Google Shape;375;p46"/>
          <p:cNvSpPr txBox="1"/>
          <p:nvPr/>
        </p:nvSpPr>
        <p:spPr>
          <a:xfrm>
            <a:off x="4473225" y="2416025"/>
            <a:ext cx="461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solidFill>
                  <a:schemeClr val="dk1"/>
                </a:solidFill>
                <a:latin typeface="Courier Prime"/>
                <a:ea typeface="Courier Prime"/>
                <a:cs typeface="Courier Prime"/>
                <a:sym typeface="Courier Prime"/>
              </a:rPr>
              <a:t> Regularized discriminant analysis</a:t>
            </a:r>
            <a:endParaRPr i="1" sz="1600">
              <a:solidFill>
                <a:schemeClr val="dk1"/>
              </a:solidFill>
              <a:latin typeface="Courier Prime"/>
              <a:ea typeface="Courier Prime"/>
              <a:cs typeface="Courier Prime"/>
              <a:sym typeface="Courier Prime"/>
            </a:endParaRPr>
          </a:p>
        </p:txBody>
      </p:sp>
      <p:pic>
        <p:nvPicPr>
          <p:cNvPr id="376" name="Google Shape;376;p46"/>
          <p:cNvPicPr preferRelativeResize="0"/>
          <p:nvPr/>
        </p:nvPicPr>
        <p:blipFill>
          <a:blip r:embed="rId3">
            <a:alphaModFix/>
          </a:blip>
          <a:stretch>
            <a:fillRect/>
          </a:stretch>
        </p:blipFill>
        <p:spPr>
          <a:xfrm>
            <a:off x="152400" y="2922780"/>
            <a:ext cx="4397017" cy="737000"/>
          </a:xfrm>
          <a:prstGeom prst="rect">
            <a:avLst/>
          </a:prstGeom>
          <a:noFill/>
          <a:ln>
            <a:noFill/>
          </a:ln>
        </p:spPr>
      </p:pic>
      <p:pic>
        <p:nvPicPr>
          <p:cNvPr id="377" name="Google Shape;377;p46"/>
          <p:cNvPicPr preferRelativeResize="0"/>
          <p:nvPr/>
        </p:nvPicPr>
        <p:blipFill>
          <a:blip r:embed="rId4">
            <a:alphaModFix/>
          </a:blip>
          <a:stretch>
            <a:fillRect/>
          </a:stretch>
        </p:blipFill>
        <p:spPr>
          <a:xfrm>
            <a:off x="838200" y="3891675"/>
            <a:ext cx="3028384" cy="737000"/>
          </a:xfrm>
          <a:prstGeom prst="rect">
            <a:avLst/>
          </a:prstGeom>
          <a:noFill/>
          <a:ln>
            <a:noFill/>
          </a:ln>
        </p:spPr>
      </p:pic>
      <p:pic>
        <p:nvPicPr>
          <p:cNvPr id="378" name="Google Shape;378;p46"/>
          <p:cNvPicPr preferRelativeResize="0"/>
          <p:nvPr/>
        </p:nvPicPr>
        <p:blipFill>
          <a:blip r:embed="rId5">
            <a:alphaModFix/>
          </a:blip>
          <a:stretch>
            <a:fillRect/>
          </a:stretch>
        </p:blipFill>
        <p:spPr>
          <a:xfrm>
            <a:off x="4171371" y="3928621"/>
            <a:ext cx="4991220" cy="592625"/>
          </a:xfrm>
          <a:prstGeom prst="rect">
            <a:avLst/>
          </a:prstGeom>
          <a:noFill/>
          <a:ln>
            <a:noFill/>
          </a:ln>
        </p:spPr>
      </p:pic>
      <p:pic>
        <p:nvPicPr>
          <p:cNvPr id="379" name="Google Shape;379;p46"/>
          <p:cNvPicPr preferRelativeResize="0"/>
          <p:nvPr/>
        </p:nvPicPr>
        <p:blipFill>
          <a:blip r:embed="rId6">
            <a:alphaModFix/>
          </a:blip>
          <a:stretch>
            <a:fillRect/>
          </a:stretch>
        </p:blipFill>
        <p:spPr>
          <a:xfrm>
            <a:off x="5082825" y="2999525"/>
            <a:ext cx="3633900" cy="659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nvSpPr>
        <p:spPr>
          <a:xfrm>
            <a:off x="1060100" y="121725"/>
            <a:ext cx="6817800" cy="5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en-GB" sz="3000">
                <a:latin typeface="Lexend Deca"/>
                <a:ea typeface="Lexend Deca"/>
                <a:cs typeface="Lexend Deca"/>
                <a:sym typeface="Lexend Deca"/>
              </a:rPr>
              <a:t>2.4. </a:t>
            </a:r>
            <a:r>
              <a:rPr b="1" lang="en-GB" sz="3000">
                <a:latin typeface="Lexend Deca"/>
                <a:ea typeface="Lexend Deca"/>
                <a:cs typeface="Lexend Deca"/>
                <a:sym typeface="Lexend Deca"/>
              </a:rPr>
              <a:t>Classification and Regression Trees</a:t>
            </a:r>
            <a:endParaRPr b="1" i="0" sz="3000" u="none" cap="none" strike="noStrike">
              <a:solidFill>
                <a:srgbClr val="000000"/>
              </a:solidFill>
              <a:latin typeface="Lexend Deca"/>
              <a:ea typeface="Lexend Deca"/>
              <a:cs typeface="Lexend Deca"/>
              <a:sym typeface="Lexend Deca"/>
            </a:endParaRPr>
          </a:p>
        </p:txBody>
      </p:sp>
      <p:cxnSp>
        <p:nvCxnSpPr>
          <p:cNvPr id="385" name="Google Shape;385;p47"/>
          <p:cNvCxnSpPr>
            <a:endCxn id="386" idx="2"/>
          </p:cNvCxnSpPr>
          <p:nvPr/>
        </p:nvCxnSpPr>
        <p:spPr>
          <a:xfrm>
            <a:off x="-24090" y="693999"/>
            <a:ext cx="6909900" cy="0"/>
          </a:xfrm>
          <a:prstGeom prst="straightConnector1">
            <a:avLst/>
          </a:prstGeom>
          <a:noFill/>
          <a:ln cap="flat" cmpd="sng" w="76200">
            <a:solidFill>
              <a:srgbClr val="FFD745"/>
            </a:solidFill>
            <a:prstDash val="solid"/>
            <a:round/>
            <a:headEnd len="sm" w="sm" type="none"/>
            <a:tailEnd len="sm" w="sm" type="none"/>
          </a:ln>
        </p:spPr>
      </p:cxnSp>
      <p:sp>
        <p:nvSpPr>
          <p:cNvPr id="386" name="Google Shape;386;p47"/>
          <p:cNvSpPr/>
          <p:nvPr/>
        </p:nvSpPr>
        <p:spPr>
          <a:xfrm>
            <a:off x="6885810" y="557049"/>
            <a:ext cx="273900" cy="273900"/>
          </a:xfrm>
          <a:prstGeom prst="ellipse">
            <a:avLst/>
          </a:prstGeom>
          <a:noFill/>
          <a:ln cap="flat" cmpd="sng" w="76200">
            <a:solidFill>
              <a:srgbClr val="FFD7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7"/>
          <p:cNvSpPr txBox="1"/>
          <p:nvPr/>
        </p:nvSpPr>
        <p:spPr>
          <a:xfrm>
            <a:off x="908150" y="1436825"/>
            <a:ext cx="712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000">
              <a:solidFill>
                <a:schemeClr val="dk1"/>
              </a:solidFill>
              <a:latin typeface="Courier Prime"/>
              <a:ea typeface="Courier Prime"/>
              <a:cs typeface="Courier Prime"/>
              <a:sym typeface="Courier Prime"/>
            </a:endParaRPr>
          </a:p>
        </p:txBody>
      </p:sp>
      <p:sp>
        <p:nvSpPr>
          <p:cNvPr id="388" name="Google Shape;3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9" name="Google Shape;389;p47"/>
          <p:cNvSpPr txBox="1"/>
          <p:nvPr/>
        </p:nvSpPr>
        <p:spPr>
          <a:xfrm>
            <a:off x="517150" y="1160075"/>
            <a:ext cx="8288400" cy="33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2000">
                <a:solidFill>
                  <a:schemeClr val="dk1"/>
                </a:solidFill>
                <a:latin typeface="Courier Prime"/>
                <a:ea typeface="Courier Prime"/>
                <a:cs typeface="Courier Prime"/>
                <a:sym typeface="Courier Prime"/>
              </a:rPr>
              <a:t>This section presents tree-based solutions to the classification problem. The estimation procedure of the tree structure is usually based on a </a:t>
            </a:r>
            <a:r>
              <a:rPr b="1" lang="en-GB" sz="2000">
                <a:solidFill>
                  <a:schemeClr val="dk1"/>
                </a:solidFill>
                <a:latin typeface="Courier Prime"/>
                <a:ea typeface="Courier Prime"/>
                <a:cs typeface="Courier Prime"/>
                <a:sym typeface="Courier Prime"/>
              </a:rPr>
              <a:t>top-down, greedy algorithm</a:t>
            </a:r>
            <a:r>
              <a:rPr lang="en-GB" sz="2000">
                <a:solidFill>
                  <a:schemeClr val="dk1"/>
                </a:solidFill>
                <a:latin typeface="Courier Prime"/>
                <a:ea typeface="Courier Prime"/>
                <a:cs typeface="Courier Prime"/>
                <a:sym typeface="Courier Prime"/>
              </a:rPr>
              <a:t> to grow a tree together with a pruning algorithm to avoid overfitting. Unfortunately, they suffer, however, from </a:t>
            </a:r>
            <a:r>
              <a:rPr b="1" lang="en-GB" sz="2000">
                <a:solidFill>
                  <a:schemeClr val="dk1"/>
                </a:solidFill>
                <a:latin typeface="Courier Prime"/>
                <a:ea typeface="Courier Prime"/>
                <a:cs typeface="Courier Prime"/>
                <a:sym typeface="Courier Prime"/>
              </a:rPr>
              <a:t>reduced predictive accuracy and non-robustness</a:t>
            </a:r>
            <a:r>
              <a:rPr lang="en-GB" sz="2000">
                <a:solidFill>
                  <a:schemeClr val="dk1"/>
                </a:solidFill>
                <a:latin typeface="Courier Prime"/>
                <a:ea typeface="Courier Prime"/>
                <a:cs typeface="Courier Prime"/>
                <a:sym typeface="Courier Prime"/>
              </a:rPr>
              <a:t>. So, a number of </a:t>
            </a:r>
            <a:r>
              <a:rPr b="1" lang="en-GB" sz="2000">
                <a:solidFill>
                  <a:schemeClr val="dk1"/>
                </a:solidFill>
                <a:latin typeface="Courier Prime"/>
                <a:ea typeface="Courier Prime"/>
                <a:cs typeface="Courier Prime"/>
                <a:sym typeface="Courier Prime"/>
              </a:rPr>
              <a:t>ensemble numbers</a:t>
            </a:r>
            <a:r>
              <a:rPr lang="en-GB" sz="2000">
                <a:solidFill>
                  <a:schemeClr val="dk1"/>
                </a:solidFill>
                <a:latin typeface="Courier Prime"/>
                <a:ea typeface="Courier Prime"/>
                <a:cs typeface="Courier Prime"/>
                <a:sym typeface="Courier Prime"/>
              </a:rPr>
              <a:t> were developed to overcome these issues.</a:t>
            </a:r>
            <a:endParaRPr sz="2000">
              <a:solidFill>
                <a:schemeClr val="dk1"/>
              </a:solidFill>
              <a:latin typeface="Courier Prime"/>
              <a:ea typeface="Courier Prime"/>
              <a:cs typeface="Courier Prime"/>
              <a:sym typeface="Courier Prime"/>
            </a:endParaRPr>
          </a:p>
        </p:txBody>
      </p:sp>
    </p:spTree>
  </p:cSld>
  <p:clrMapOvr>
    <a:masterClrMapping/>
  </p:clrMapOvr>
</p:sld>
</file>

<file path=ppt/theme/theme1.xml><?xml version="1.0" encoding="utf-8"?>
<a:theme xmlns:a="http://schemas.openxmlformats.org/drawingml/2006/main" xmlns:r="http://schemas.openxmlformats.org/officeDocument/2006/relationships" name="Fashion Portraits Newsletter by Slidesgo">
  <a:themeElements>
    <a:clrScheme name="Simple Light">
      <a:dk1>
        <a:srgbClr val="000000"/>
      </a:dk1>
      <a:lt1>
        <a:srgbClr val="FAEFE0"/>
      </a:lt1>
      <a:dk2>
        <a:srgbClr val="F0C86A"/>
      </a:dk2>
      <a:lt2>
        <a:srgbClr val="DC4412"/>
      </a:lt2>
      <a:accent1>
        <a:srgbClr val="4E8983"/>
      </a:accent1>
      <a:accent2>
        <a:srgbClr val="FCF4E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