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1" r:id="rId3"/>
    <p:sldId id="261" r:id="rId4"/>
    <p:sldId id="260" r:id="rId5"/>
    <p:sldId id="258" r:id="rId6"/>
    <p:sldId id="259" r:id="rId7"/>
    <p:sldId id="263" r:id="rId8"/>
    <p:sldId id="266" r:id="rId9"/>
    <p:sldId id="279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93DE-991F-4D02-9DAF-6583B3965102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A1A1C-6312-4C17-8E84-70562A96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21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93DE-991F-4D02-9DAF-6583B3965102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A1A1C-6312-4C17-8E84-70562A96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0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93DE-991F-4D02-9DAF-6583B3965102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A1A1C-6312-4C17-8E84-70562A96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3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93DE-991F-4D02-9DAF-6583B3965102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A1A1C-6312-4C17-8E84-70562A96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5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93DE-991F-4D02-9DAF-6583B3965102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A1A1C-6312-4C17-8E84-70562A96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83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93DE-991F-4D02-9DAF-6583B3965102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A1A1C-6312-4C17-8E84-70562A96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51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93DE-991F-4D02-9DAF-6583B3965102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A1A1C-6312-4C17-8E84-70562A96FA4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93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93DE-991F-4D02-9DAF-6583B3965102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A1A1C-6312-4C17-8E84-70562A96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93DE-991F-4D02-9DAF-6583B3965102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A1A1C-6312-4C17-8E84-70562A96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6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93DE-991F-4D02-9DAF-6583B3965102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A1A1C-6312-4C17-8E84-70562A96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98893DE-991F-4D02-9DAF-6583B3965102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A1A1C-6312-4C17-8E84-70562A96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7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98893DE-991F-4D02-9DAF-6583B3965102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2BA1A1C-6312-4C17-8E84-70562A96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1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B31B-4CEE-39B4-BDAE-7AEF594E35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Controller-Plant model for DC motor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20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F781E6-9746-CCA4-6E96-618C8C7F9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649982" cy="1007543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4. How to control a DC motor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536EF0-DCC9-40F7-CC9B-827E35147337}"/>
              </a:ext>
            </a:extLst>
          </p:cNvPr>
          <p:cNvSpPr/>
          <p:nvPr/>
        </p:nvSpPr>
        <p:spPr>
          <a:xfrm>
            <a:off x="6096000" y="3758721"/>
            <a:ext cx="1846729" cy="86061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: Vt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A59EA8-0BCD-953E-E022-E1A748801A0A}"/>
              </a:ext>
            </a:extLst>
          </p:cNvPr>
          <p:cNvSpPr/>
          <p:nvPr/>
        </p:nvSpPr>
        <p:spPr>
          <a:xfrm>
            <a:off x="9762565" y="2383625"/>
            <a:ext cx="1846729" cy="86061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: Torque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568EFF-914D-005D-0EC5-ACD0C409A8F9}"/>
              </a:ext>
            </a:extLst>
          </p:cNvPr>
          <p:cNvSpPr/>
          <p:nvPr/>
        </p:nvSpPr>
        <p:spPr>
          <a:xfrm>
            <a:off x="9762565" y="3788843"/>
            <a:ext cx="1846729" cy="86061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: Rotor Speed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0C51B1-147E-32D7-A7DB-036C660192B2}"/>
              </a:ext>
            </a:extLst>
          </p:cNvPr>
          <p:cNvSpPr/>
          <p:nvPr/>
        </p:nvSpPr>
        <p:spPr>
          <a:xfrm>
            <a:off x="9762565" y="5194061"/>
            <a:ext cx="1846729" cy="86061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: Position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D07769-D216-8C6A-82C2-219447710484}"/>
              </a:ext>
            </a:extLst>
          </p:cNvPr>
          <p:cNvCxnSpPr>
            <a:stCxn id="2" idx="3"/>
            <a:endCxn id="9" idx="1"/>
          </p:cNvCxnSpPr>
          <p:nvPr/>
        </p:nvCxnSpPr>
        <p:spPr>
          <a:xfrm>
            <a:off x="7942729" y="4189027"/>
            <a:ext cx="1819836" cy="3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DE8A57-E124-129A-CAB8-45EA7098B201}"/>
              </a:ext>
            </a:extLst>
          </p:cNvPr>
          <p:cNvCxnSpPr>
            <a:stCxn id="2" idx="3"/>
            <a:endCxn id="6" idx="1"/>
          </p:cNvCxnSpPr>
          <p:nvPr/>
        </p:nvCxnSpPr>
        <p:spPr>
          <a:xfrm flipV="1">
            <a:off x="7942729" y="2813931"/>
            <a:ext cx="1819836" cy="1375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181DD2-846F-4F0B-6D04-FD501B93EBD2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>
            <a:off x="7942729" y="4189027"/>
            <a:ext cx="1819836" cy="143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F8ED4B-4B0B-AE51-5A91-9EC70F370CB5}"/>
              </a:ext>
            </a:extLst>
          </p:cNvPr>
          <p:cNvCxnSpPr/>
          <p:nvPr/>
        </p:nvCxnSpPr>
        <p:spPr>
          <a:xfrm>
            <a:off x="9565342" y="5110151"/>
            <a:ext cx="2187388" cy="9915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66B70D7-DCD7-C738-0F2E-DE9E75F06235}"/>
              </a:ext>
            </a:extLst>
          </p:cNvPr>
          <p:cNvCxnSpPr>
            <a:cxnSpLocks/>
          </p:cNvCxnSpPr>
          <p:nvPr/>
        </p:nvCxnSpPr>
        <p:spPr>
          <a:xfrm flipH="1">
            <a:off x="9619129" y="5126825"/>
            <a:ext cx="2133601" cy="9749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A diagram of a machine&#10;&#10;Description automatically generated">
            <a:extLst>
              <a:ext uri="{FF2B5EF4-FFF2-40B4-BE49-F238E27FC236}">
                <a16:creationId xmlns:a16="http://schemas.microsoft.com/office/drawing/2014/main" id="{B07177A6-26FA-6340-DA23-2934E1702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76" y="2415597"/>
            <a:ext cx="5239588" cy="360710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EB560E9-B814-8685-C8E3-0FFADD3CC59B}"/>
              </a:ext>
            </a:extLst>
          </p:cNvPr>
          <p:cNvSpPr txBox="1"/>
          <p:nvPr/>
        </p:nvSpPr>
        <p:spPr>
          <a:xfrm>
            <a:off x="1416388" y="2821909"/>
            <a:ext cx="109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input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70A197-8B64-1252-D429-18B6CD1FADB9}"/>
              </a:ext>
            </a:extLst>
          </p:cNvPr>
          <p:cNvSpPr txBox="1"/>
          <p:nvPr/>
        </p:nvSpPr>
        <p:spPr>
          <a:xfrm>
            <a:off x="5104785" y="3429000"/>
            <a:ext cx="105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580827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8A14BF-8A74-AC8B-5D06-E244C8D869E3}"/>
              </a:ext>
            </a:extLst>
          </p:cNvPr>
          <p:cNvSpPr txBox="1">
            <a:spLocks/>
          </p:cNvSpPr>
          <p:nvPr/>
        </p:nvSpPr>
        <p:spPr bwMode="black">
          <a:xfrm>
            <a:off x="1761066" y="1045869"/>
            <a:ext cx="866986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04040"/>
                </a:solidFill>
              </a:rPr>
              <a:t>5.Torque control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CDBA3D-14D0-53CB-9353-BCF0CD1D8A60}"/>
                  </a:ext>
                </a:extLst>
              </p:cNvPr>
              <p:cNvSpPr txBox="1"/>
              <p:nvPr/>
            </p:nvSpPr>
            <p:spPr>
              <a:xfrm>
                <a:off x="4195483" y="2551891"/>
                <a:ext cx="1532965" cy="39158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H SarabunPSK" panose="020B0500040200020003" pitchFamily="34" charset="-34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𝜏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  <m:t>𝑙𝑜𝑎𝑑</m:t>
                        </m:r>
                      </m:sub>
                    </m:sSub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PSK" panose="020B0500040200020003" pitchFamily="34" charset="-34"/>
                      </a:rPr>
                      <m:t>=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  <a:effectLst/>
                    <a:latin typeface="TH SarabunPSK" panose="020B0500040200020003" pitchFamily="34" charset="-34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H SarabunPSK" panose="020B0500040200020003" pitchFamily="34" charset="-34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𝜏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  <m:t>𝑟𝑒𝑓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CDBA3D-14D0-53CB-9353-BCF0CD1D8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483" y="2551891"/>
                <a:ext cx="1532965" cy="391582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56B8DD1-D39B-AE9F-B9E1-3D81B5BBD815}"/>
              </a:ext>
            </a:extLst>
          </p:cNvPr>
          <p:cNvSpPr txBox="1"/>
          <p:nvPr/>
        </p:nvSpPr>
        <p:spPr>
          <a:xfrm>
            <a:off x="1658471" y="2551891"/>
            <a:ext cx="275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Aim for the steady-state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9853D2-D127-7BCF-362E-DF248B11C98F}"/>
                  </a:ext>
                </a:extLst>
              </p:cNvPr>
              <p:cNvSpPr txBox="1"/>
              <p:nvPr/>
            </p:nvSpPr>
            <p:spPr>
              <a:xfrm>
                <a:off x="1429871" y="3059668"/>
                <a:ext cx="16046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9853D2-D127-7BCF-362E-DF248B11C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871" y="3059668"/>
                <a:ext cx="1604682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43CC4228-7D72-2490-D536-0CB2BC21D7E0}"/>
              </a:ext>
            </a:extLst>
          </p:cNvPr>
          <p:cNvSpPr/>
          <p:nvPr/>
        </p:nvSpPr>
        <p:spPr>
          <a:xfrm>
            <a:off x="1658471" y="3083859"/>
            <a:ext cx="322729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FDB04F2-0B59-CB67-7DE5-3DCF7E9E9F7A}"/>
              </a:ext>
            </a:extLst>
          </p:cNvPr>
          <p:cNvSpPr/>
          <p:nvPr/>
        </p:nvSpPr>
        <p:spPr>
          <a:xfrm>
            <a:off x="2422712" y="3076674"/>
            <a:ext cx="322729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4E7E52-33A6-6EBA-B2BC-5C29242FD278}"/>
              </a:ext>
            </a:extLst>
          </p:cNvPr>
          <p:cNvCxnSpPr/>
          <p:nvPr/>
        </p:nvCxnSpPr>
        <p:spPr>
          <a:xfrm>
            <a:off x="2915770" y="3261340"/>
            <a:ext cx="10735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A3DCA3-C5B8-0E18-79CC-83E61832D411}"/>
                  </a:ext>
                </a:extLst>
              </p:cNvPr>
              <p:cNvSpPr txBox="1"/>
              <p:nvPr/>
            </p:nvSpPr>
            <p:spPr>
              <a:xfrm>
                <a:off x="3951194" y="3051592"/>
                <a:ext cx="6902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A3DCA3-C5B8-0E18-79CC-83E61832D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194" y="3051592"/>
                <a:ext cx="690282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0CA9D4C-ED6D-435B-D583-8072681F9437}"/>
              </a:ext>
            </a:extLst>
          </p:cNvPr>
          <p:cNvSpPr txBox="1"/>
          <p:nvPr/>
        </p:nvSpPr>
        <p:spPr>
          <a:xfrm>
            <a:off x="3048000" y="3244334"/>
            <a:ext cx="7978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Controls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072F94C-4408-6E65-91FE-D399E3AB23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683732"/>
            <a:ext cx="9089335" cy="276566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04218E3-C685-A1D0-135E-9DAD7D0AB671}"/>
                  </a:ext>
                </a:extLst>
              </p:cNvPr>
              <p:cNvSpPr txBox="1"/>
              <p:nvPr/>
            </p:nvSpPr>
            <p:spPr>
              <a:xfrm>
                <a:off x="5235388" y="3963053"/>
                <a:ext cx="207084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H SarabunPSK" panose="020B0500040200020003" pitchFamily="34" charset="-34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/>
                    </a:solidFill>
                    <a:effectLst/>
                    <a:latin typeface="TH SarabunPSK" panose="020B0500040200020003" pitchFamily="34" charset="-34"/>
                    <a:ea typeface="Calibri" panose="020F0502020204030204" pitchFamily="34" charset="0"/>
                  </a:rPr>
                  <a:t> = 1.5</a:t>
                </a:r>
                <a:r>
                  <a:rPr lang="th-TH" sz="2000" dirty="0">
                    <a:solidFill>
                      <a:schemeClr val="bg1"/>
                    </a:solidFill>
                    <a:effectLst/>
                    <a:latin typeface="TH SarabunPSK" panose="020B0500040200020003" pitchFamily="34" charset="-34"/>
                    <a:ea typeface="Calibri" panose="020F0502020204030204" pitchFamily="34" charset="0"/>
                  </a:rPr>
                  <a:t> และ</a:t>
                </a:r>
                <a:r>
                  <a:rPr lang="th-TH" sz="18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H SarabunPSK" panose="020B0500040200020003" pitchFamily="34" charset="-3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H SarabunPSK" panose="020B0500040200020003" pitchFamily="34" charset="-34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  <m:t>𝐼</m:t>
                        </m:r>
                      </m:sub>
                    </m:sSub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PSK" panose="020B0500040200020003" pitchFamily="34" charset="-34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effectLst/>
                    <a:latin typeface="TH SarabunPSK" panose="020B0500040200020003" pitchFamily="34" charset="-34"/>
                    <a:ea typeface="Calibri" panose="020F0502020204030204" pitchFamily="34" charset="0"/>
                  </a:rPr>
                  <a:t>= 550 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04218E3-C685-A1D0-135E-9DAD7D0AB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388" y="3963053"/>
                <a:ext cx="2070847" cy="400110"/>
              </a:xfrm>
              <a:prstGeom prst="rect">
                <a:avLst/>
              </a:prstGeom>
              <a:blipFill>
                <a:blip r:embed="rId6"/>
                <a:stretch>
                  <a:fillRect t="-4545" r="-1176" b="-3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165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8A14BF-8A74-AC8B-5D06-E244C8D869E3}"/>
              </a:ext>
            </a:extLst>
          </p:cNvPr>
          <p:cNvSpPr txBox="1">
            <a:spLocks/>
          </p:cNvSpPr>
          <p:nvPr/>
        </p:nvSpPr>
        <p:spPr bwMode="black">
          <a:xfrm>
            <a:off x="1761066" y="1045869"/>
            <a:ext cx="866986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04040"/>
                </a:solidFill>
              </a:rPr>
              <a:t>5.Torque control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CDBA3D-14D0-53CB-9353-BCF0CD1D8A60}"/>
                  </a:ext>
                </a:extLst>
              </p:cNvPr>
              <p:cNvSpPr txBox="1"/>
              <p:nvPr/>
            </p:nvSpPr>
            <p:spPr>
              <a:xfrm>
                <a:off x="1761066" y="2339451"/>
                <a:ext cx="2846792" cy="39158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H SarabunPSK" panose="020B0500040200020003" pitchFamily="34" charset="-34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𝜏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  <m:t>𝑙𝑜𝑎𝑑</m:t>
                        </m:r>
                      </m:sub>
                    </m:sSub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PSK" panose="020B0500040200020003" pitchFamily="34" charset="-34"/>
                      </a:rPr>
                      <m:t>=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  <a:effectLst/>
                    <a:latin typeface="TH SarabunPSK" panose="020B0500040200020003" pitchFamily="34" charset="-34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H SarabunPSK" panose="020B0500040200020003" pitchFamily="34" charset="-34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𝜏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  <m:t>𝑟𝑒𝑓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PSK" panose="020B0500040200020003" pitchFamily="34" charset="-34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PSK" panose="020B0500040200020003" pitchFamily="34" charset="-34"/>
                      </a:rPr>
                      <m:t>10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PSK" panose="020B0500040200020003" pitchFamily="34" charset="-34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PSK" panose="020B0500040200020003" pitchFamily="34" charset="-34"/>
                      </a:rPr>
                      <m:t>𝑁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PSK" panose="020B0500040200020003" pitchFamily="34" charset="-34"/>
                      </a:rPr>
                      <m:t>∗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PSK" panose="020B0500040200020003" pitchFamily="34" charset="-34"/>
                      </a:rPr>
                      <m:t>𝑚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CDBA3D-14D0-53CB-9353-BCF0CD1D8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066" y="2339451"/>
                <a:ext cx="2846792" cy="391582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6337D4C1-C94F-EE9E-37BB-F85D92E419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" t="3114"/>
          <a:stretch/>
        </p:blipFill>
        <p:spPr bwMode="auto">
          <a:xfrm>
            <a:off x="388543" y="3035274"/>
            <a:ext cx="5669970" cy="35657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1F4BDF-7F2B-8552-E00A-995522D5AC20}"/>
                  </a:ext>
                </a:extLst>
              </p:cNvPr>
              <p:cNvSpPr txBox="1"/>
              <p:nvPr/>
            </p:nvSpPr>
            <p:spPr>
              <a:xfrm>
                <a:off x="8034348" y="2357692"/>
                <a:ext cx="2846792" cy="39158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H SarabunPSK" panose="020B0500040200020003" pitchFamily="34" charset="-34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𝜏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  <m:t>𝑙𝑜𝑎𝑑</m:t>
                        </m:r>
                      </m:sub>
                    </m:sSub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PSK" panose="020B0500040200020003" pitchFamily="34" charset="-34"/>
                      </a:rPr>
                      <m:t>=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  <a:effectLst/>
                    <a:latin typeface="TH SarabunPSK" panose="020B0500040200020003" pitchFamily="34" charset="-34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H SarabunPSK" panose="020B0500040200020003" pitchFamily="34" charset="-34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𝜏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  <m:t>𝑟𝑒𝑓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PSK" panose="020B0500040200020003" pitchFamily="34" charset="-34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PSK" panose="020B0500040200020003" pitchFamily="34" charset="-34"/>
                      </a:rPr>
                      <m:t>20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PSK" panose="020B0500040200020003" pitchFamily="34" charset="-34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PSK" panose="020B0500040200020003" pitchFamily="34" charset="-34"/>
                      </a:rPr>
                      <m:t>𝑁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PSK" panose="020B0500040200020003" pitchFamily="34" charset="-34"/>
                      </a:rPr>
                      <m:t>∗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PSK" panose="020B0500040200020003" pitchFamily="34" charset="-34"/>
                      </a:rPr>
                      <m:t>𝑚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1F4BDF-7F2B-8552-E00A-995522D5A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348" y="2357692"/>
                <a:ext cx="2846792" cy="391582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1F7D0CEB-4C21-3F89-B559-8F537A5F14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858" y="3035273"/>
            <a:ext cx="5596773" cy="357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68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8A14BF-8A74-AC8B-5D06-E244C8D869E3}"/>
              </a:ext>
            </a:extLst>
          </p:cNvPr>
          <p:cNvSpPr txBox="1">
            <a:spLocks/>
          </p:cNvSpPr>
          <p:nvPr/>
        </p:nvSpPr>
        <p:spPr bwMode="black">
          <a:xfrm>
            <a:off x="1761066" y="1045869"/>
            <a:ext cx="866986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04040"/>
                </a:solidFill>
              </a:rPr>
              <a:t>6.speed control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791767-7DC6-6EC1-ACFD-EB208F8F6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734" y="2320448"/>
            <a:ext cx="6502531" cy="431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599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264C39-7126-7F0E-A426-ED50B95AAD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" t="7295" r="2437"/>
          <a:stretch/>
        </p:blipFill>
        <p:spPr bwMode="auto">
          <a:xfrm>
            <a:off x="313129" y="3164920"/>
            <a:ext cx="11565740" cy="289522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15852A-56CE-FBA3-F0D9-F87AA423C3A3}"/>
              </a:ext>
            </a:extLst>
          </p:cNvPr>
          <p:cNvSpPr txBox="1"/>
          <p:nvPr/>
        </p:nvSpPr>
        <p:spPr>
          <a:xfrm>
            <a:off x="4719917" y="396520"/>
            <a:ext cx="2752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Controller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B08B0-458E-E82F-3D5D-418762C71FC7}"/>
              </a:ext>
            </a:extLst>
          </p:cNvPr>
          <p:cNvSpPr txBox="1"/>
          <p:nvPr/>
        </p:nvSpPr>
        <p:spPr>
          <a:xfrm>
            <a:off x="1658471" y="255189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Speed*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C3CF30-689A-48E0-DC96-11A7F78F032B}"/>
              </a:ext>
            </a:extLst>
          </p:cNvPr>
          <p:cNvSpPr txBox="1"/>
          <p:nvPr/>
        </p:nvSpPr>
        <p:spPr>
          <a:xfrm>
            <a:off x="4719917" y="255189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i_a</a:t>
            </a:r>
            <a:r>
              <a:rPr lang="en-US" dirty="0"/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DFB8CE-E71B-19AA-5A04-DB694F3EC51B}"/>
              </a:ext>
            </a:extLst>
          </p:cNvPr>
          <p:cNvSpPr txBox="1"/>
          <p:nvPr/>
        </p:nvSpPr>
        <p:spPr>
          <a:xfrm>
            <a:off x="8395445" y="2551891"/>
            <a:ext cx="1485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V_t</a:t>
            </a:r>
            <a:r>
              <a:rPr lang="en-US" dirty="0"/>
              <a:t>*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A1CC99-D8E2-3410-2304-C98D7851732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572871" y="2736557"/>
            <a:ext cx="2147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7ECA60-5CF8-ABF0-D6BA-A548BF0BF588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5634317" y="2736557"/>
            <a:ext cx="2761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830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15852A-56CE-FBA3-F0D9-F87AA423C3A3}"/>
              </a:ext>
            </a:extLst>
          </p:cNvPr>
          <p:cNvSpPr txBox="1"/>
          <p:nvPr/>
        </p:nvSpPr>
        <p:spPr>
          <a:xfrm>
            <a:off x="3972599" y="502632"/>
            <a:ext cx="4246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Plant model – DC motor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C4E2C7-DC1C-E203-4ADF-8CC275B04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256" y="1528484"/>
            <a:ext cx="9598499" cy="44617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6108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15852A-56CE-FBA3-F0D9-F87AA423C3A3}"/>
              </a:ext>
            </a:extLst>
          </p:cNvPr>
          <p:cNvSpPr txBox="1"/>
          <p:nvPr/>
        </p:nvSpPr>
        <p:spPr>
          <a:xfrm>
            <a:off x="3972599" y="502632"/>
            <a:ext cx="4246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Plant model – flux control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1ACF63-518E-CACE-B790-AE51774D8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619" y="1607412"/>
            <a:ext cx="9829437" cy="490926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4F3094-F330-83FE-CA7A-6454333B9653}"/>
              </a:ext>
            </a:extLst>
          </p:cNvPr>
          <p:cNvSpPr txBox="1"/>
          <p:nvPr/>
        </p:nvSpPr>
        <p:spPr>
          <a:xfrm>
            <a:off x="2006816" y="2286000"/>
            <a:ext cx="1525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Speed_base</a:t>
            </a:r>
            <a:r>
              <a:rPr lang="en-US" sz="1400" dirty="0">
                <a:solidFill>
                  <a:schemeClr val="bg1"/>
                </a:solidFill>
              </a:rPr>
              <a:t> = 2500 rpm</a:t>
            </a:r>
          </a:p>
        </p:txBody>
      </p:sp>
    </p:spTree>
    <p:extLst>
      <p:ext uri="{BB962C8B-B14F-4D97-AF65-F5344CB8AC3E}">
        <p14:creationId xmlns:p14="http://schemas.microsoft.com/office/powerpoint/2010/main" val="4261358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15852A-56CE-FBA3-F0D9-F87AA423C3A3}"/>
              </a:ext>
            </a:extLst>
          </p:cNvPr>
          <p:cNvSpPr txBox="1"/>
          <p:nvPr/>
        </p:nvSpPr>
        <p:spPr>
          <a:xfrm>
            <a:off x="972087" y="1630231"/>
            <a:ext cx="4059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Constant Torque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F5AC07-19A8-2C32-E59E-4795E0052D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47" y="2287103"/>
            <a:ext cx="5182859" cy="228379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70A5B7-C435-B2A2-D619-C3D13C1BA1B8}"/>
              </a:ext>
            </a:extLst>
          </p:cNvPr>
          <p:cNvSpPr txBox="1"/>
          <p:nvPr/>
        </p:nvSpPr>
        <p:spPr>
          <a:xfrm>
            <a:off x="7160138" y="1630231"/>
            <a:ext cx="4059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Field Weakening state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2EC792-2075-A3C6-F0FC-9993D20B47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974" y="2287103"/>
            <a:ext cx="5533655" cy="22837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2004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8A72BF-405A-F8E7-F866-848E2755DAF1}"/>
                  </a:ext>
                </a:extLst>
              </p:cNvPr>
              <p:cNvSpPr txBox="1"/>
              <p:nvPr/>
            </p:nvSpPr>
            <p:spPr>
              <a:xfrm>
                <a:off x="771744" y="414143"/>
                <a:ext cx="448157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effectLst/>
                            <a:latin typeface="Cambria Math" panose="02040503050406030204" pitchFamily="18" charset="0"/>
                            <a:cs typeface="TH SarabunPSK" panose="020B0500040200020003" pitchFamily="34" charset="-34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  <m:t>𝜔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  <m:t>𝑟𝑒𝑓</m:t>
                        </m:r>
                      </m:sub>
                    </m:sSub>
                  </m:oMath>
                </a14:m>
                <a:r>
                  <a:rPr lang="en-US" sz="3200" dirty="0">
                    <a:effectLst/>
                    <a:latin typeface="TH SarabunPSK" panose="020B0500040200020003" pitchFamily="34" charset="-34"/>
                    <a:ea typeface="Calibri" panose="020F0502020204030204" pitchFamily="34" charset="0"/>
                  </a:rPr>
                  <a:t> = 2000 rpm = 209.4 rad/s</a:t>
                </a:r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8A72BF-405A-F8E7-F866-848E2755D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44" y="414143"/>
                <a:ext cx="4481574" cy="584775"/>
              </a:xfrm>
              <a:prstGeom prst="rect">
                <a:avLst/>
              </a:prstGeom>
              <a:blipFill>
                <a:blip r:embed="rId2"/>
                <a:stretch>
                  <a:fillRect t="-9375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D619A6-AEBD-9003-3B42-37F925B1A1CF}"/>
                  </a:ext>
                </a:extLst>
              </p:cNvPr>
              <p:cNvSpPr txBox="1"/>
              <p:nvPr/>
            </p:nvSpPr>
            <p:spPr>
              <a:xfrm>
                <a:off x="771744" y="998918"/>
                <a:ext cx="6096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effectLst/>
                            <a:latin typeface="Cambria Math" panose="02040503050406030204" pitchFamily="18" charset="0"/>
                            <a:cs typeface="TH SarabunPSK" panose="020B0500040200020003" pitchFamily="34" charset="-34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  <m:t>𝜔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  <m:t>𝑏𝑎𝑠𝑒</m:t>
                        </m:r>
                      </m:sub>
                    </m:sSub>
                  </m:oMath>
                </a14:m>
                <a:r>
                  <a:rPr lang="en-US" sz="2800" dirty="0">
                    <a:effectLst/>
                    <a:latin typeface="TH SarabunPSK" panose="020B0500040200020003" pitchFamily="34" charset="-34"/>
                    <a:ea typeface="Times New Roman" panose="02020603050405020304" pitchFamily="18" charset="0"/>
                  </a:rPr>
                  <a:t> </a:t>
                </a:r>
                <a:r>
                  <a:rPr lang="en-US" sz="3200" dirty="0">
                    <a:effectLst/>
                    <a:latin typeface="TH SarabunPSK" panose="020B0500040200020003" pitchFamily="34" charset="-34"/>
                    <a:ea typeface="Times New Roman" panose="02020603050405020304" pitchFamily="18" charset="0"/>
                  </a:rPr>
                  <a:t>= 2500 rpm = 261.7994 rad/s </a:t>
                </a:r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D619A6-AEBD-9003-3B42-37F925B1A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44" y="998918"/>
                <a:ext cx="6096000" cy="584775"/>
              </a:xfrm>
              <a:prstGeom prst="rect">
                <a:avLst/>
              </a:prstGeom>
              <a:blipFill>
                <a:blip r:embed="rId3"/>
                <a:stretch>
                  <a:fillRect t="-9375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3B4C52-33A5-F576-D78F-C434E2425F59}"/>
              </a:ext>
            </a:extLst>
          </p:cNvPr>
          <p:cNvCxnSpPr/>
          <p:nvPr/>
        </p:nvCxnSpPr>
        <p:spPr>
          <a:xfrm>
            <a:off x="5827059" y="914400"/>
            <a:ext cx="2160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2099A9-36B5-DF1A-57DE-9652F4A65393}"/>
              </a:ext>
            </a:extLst>
          </p:cNvPr>
          <p:cNvSpPr txBox="1"/>
          <p:nvPr/>
        </p:nvSpPr>
        <p:spPr>
          <a:xfrm>
            <a:off x="7848017" y="652790"/>
            <a:ext cx="4059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Constant Torque state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4D641B0-1A9C-3E4E-0054-4D9846B74E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921" y="1590953"/>
            <a:ext cx="7960158" cy="5113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4949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8A72BF-405A-F8E7-F866-848E2755DAF1}"/>
                  </a:ext>
                </a:extLst>
              </p:cNvPr>
              <p:cNvSpPr txBox="1"/>
              <p:nvPr/>
            </p:nvSpPr>
            <p:spPr>
              <a:xfrm>
                <a:off x="771743" y="414143"/>
                <a:ext cx="477110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effectLst/>
                            <a:latin typeface="Cambria Math" panose="02040503050406030204" pitchFamily="18" charset="0"/>
                            <a:cs typeface="TH SarabunPSK" panose="020B0500040200020003" pitchFamily="34" charset="-34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  <m:t>𝜔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  <m:t>𝑟𝑒𝑓</m:t>
                        </m:r>
                      </m:sub>
                    </m:sSub>
                  </m:oMath>
                </a14:m>
                <a:r>
                  <a:rPr lang="en-US" sz="3200" dirty="0">
                    <a:effectLst/>
                    <a:latin typeface="TH SarabunPSK" panose="020B0500040200020003" pitchFamily="34" charset="-34"/>
                    <a:ea typeface="Calibri" panose="020F0502020204030204" pitchFamily="34" charset="0"/>
                  </a:rPr>
                  <a:t> = 4500 rpm = 471.2389 rad/s</a:t>
                </a:r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8A72BF-405A-F8E7-F866-848E2755D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43" y="414143"/>
                <a:ext cx="4771109" cy="584775"/>
              </a:xfrm>
              <a:prstGeom prst="rect">
                <a:avLst/>
              </a:prstGeom>
              <a:blipFill>
                <a:blip r:embed="rId2"/>
                <a:stretch>
                  <a:fillRect t="-9375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D619A6-AEBD-9003-3B42-37F925B1A1CF}"/>
                  </a:ext>
                </a:extLst>
              </p:cNvPr>
              <p:cNvSpPr txBox="1"/>
              <p:nvPr/>
            </p:nvSpPr>
            <p:spPr>
              <a:xfrm>
                <a:off x="771743" y="1006178"/>
                <a:ext cx="6096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effectLst/>
                            <a:latin typeface="Cambria Math" panose="02040503050406030204" pitchFamily="18" charset="0"/>
                            <a:cs typeface="TH SarabunPSK" panose="020B0500040200020003" pitchFamily="34" charset="-34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  <m:t>𝜔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  <m:t>𝑏𝑎𝑠𝑒</m:t>
                        </m:r>
                      </m:sub>
                    </m:sSub>
                  </m:oMath>
                </a14:m>
                <a:r>
                  <a:rPr lang="en-US" sz="2800" dirty="0">
                    <a:effectLst/>
                    <a:latin typeface="TH SarabunPSK" panose="020B0500040200020003" pitchFamily="34" charset="-34"/>
                    <a:ea typeface="Times New Roman" panose="02020603050405020304" pitchFamily="18" charset="0"/>
                  </a:rPr>
                  <a:t> </a:t>
                </a:r>
                <a:r>
                  <a:rPr lang="en-US" sz="3200" dirty="0">
                    <a:effectLst/>
                    <a:latin typeface="TH SarabunPSK" panose="020B0500040200020003" pitchFamily="34" charset="-34"/>
                    <a:ea typeface="Times New Roman" panose="02020603050405020304" pitchFamily="18" charset="0"/>
                  </a:rPr>
                  <a:t>= 2500 rpm = 261.7994 rad/s </a:t>
                </a:r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D619A6-AEBD-9003-3B42-37F925B1A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43" y="1006178"/>
                <a:ext cx="6096000" cy="584775"/>
              </a:xfrm>
              <a:prstGeom prst="rect">
                <a:avLst/>
              </a:prstGeom>
              <a:blipFill>
                <a:blip r:embed="rId3"/>
                <a:stretch>
                  <a:fillRect t="-9375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3B4C52-33A5-F576-D78F-C434E2425F59}"/>
              </a:ext>
            </a:extLst>
          </p:cNvPr>
          <p:cNvCxnSpPr/>
          <p:nvPr/>
        </p:nvCxnSpPr>
        <p:spPr>
          <a:xfrm>
            <a:off x="5827059" y="914400"/>
            <a:ext cx="2160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2099A9-36B5-DF1A-57DE-9652F4A65393}"/>
              </a:ext>
            </a:extLst>
          </p:cNvPr>
          <p:cNvSpPr txBox="1"/>
          <p:nvPr/>
        </p:nvSpPr>
        <p:spPr>
          <a:xfrm>
            <a:off x="7839052" y="272257"/>
            <a:ext cx="4059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Constant Torque state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804AE0-3C57-5554-3BC1-FA83B65AE714}"/>
              </a:ext>
            </a:extLst>
          </p:cNvPr>
          <p:cNvSpPr txBox="1"/>
          <p:nvPr/>
        </p:nvSpPr>
        <p:spPr>
          <a:xfrm>
            <a:off x="7839051" y="1033324"/>
            <a:ext cx="4059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Field Weakening state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4E7ED-9CCE-E747-559F-51877F38FCF4}"/>
              </a:ext>
            </a:extLst>
          </p:cNvPr>
          <p:cNvSpPr txBox="1"/>
          <p:nvPr/>
        </p:nvSpPr>
        <p:spPr>
          <a:xfrm>
            <a:off x="7839050" y="652791"/>
            <a:ext cx="4059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+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925857-B154-1402-5E34-B373286A80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570" y="1590953"/>
            <a:ext cx="7977032" cy="519532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1A072C-9F96-43E9-19D2-F7DA43FEE0F7}"/>
              </a:ext>
            </a:extLst>
          </p:cNvPr>
          <p:cNvSpPr txBox="1"/>
          <p:nvPr/>
        </p:nvSpPr>
        <p:spPr>
          <a:xfrm>
            <a:off x="2644588" y="36346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014E96-1650-5D1C-8DC7-A391CD861909}"/>
              </a:ext>
            </a:extLst>
          </p:cNvPr>
          <p:cNvSpPr txBox="1"/>
          <p:nvPr/>
        </p:nvSpPr>
        <p:spPr>
          <a:xfrm>
            <a:off x="3318365" y="36346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178449-F671-2AF0-BD9A-31DD3552C6DD}"/>
              </a:ext>
            </a:extLst>
          </p:cNvPr>
          <p:cNvSpPr txBox="1"/>
          <p:nvPr/>
        </p:nvSpPr>
        <p:spPr>
          <a:xfrm>
            <a:off x="4476311" y="36346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630CF0-DB9F-538C-1190-61478FA2839F}"/>
              </a:ext>
            </a:extLst>
          </p:cNvPr>
          <p:cNvSpPr txBox="1"/>
          <p:nvPr/>
        </p:nvSpPr>
        <p:spPr>
          <a:xfrm>
            <a:off x="53532" y="5731158"/>
            <a:ext cx="2085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Constant Torque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Field weakening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Steady state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1E4083-C5E4-70CC-3BEA-CB7E85B2CED6}"/>
              </a:ext>
            </a:extLst>
          </p:cNvPr>
          <p:cNvSpPr txBox="1"/>
          <p:nvPr/>
        </p:nvSpPr>
        <p:spPr>
          <a:xfrm>
            <a:off x="2644588" y="60745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B176E-FEA2-EC48-6267-DDBE7E19296E}"/>
              </a:ext>
            </a:extLst>
          </p:cNvPr>
          <p:cNvSpPr txBox="1"/>
          <p:nvPr/>
        </p:nvSpPr>
        <p:spPr>
          <a:xfrm>
            <a:off x="3318365" y="60745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3B9DF3-BB6D-4796-7EAF-C41444890FAA}"/>
              </a:ext>
            </a:extLst>
          </p:cNvPr>
          <p:cNvSpPr txBox="1"/>
          <p:nvPr/>
        </p:nvSpPr>
        <p:spPr>
          <a:xfrm>
            <a:off x="4476311" y="60745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086AF2-5C21-BD9E-29F6-D2380042F569}"/>
              </a:ext>
            </a:extLst>
          </p:cNvPr>
          <p:cNvSpPr txBox="1"/>
          <p:nvPr/>
        </p:nvSpPr>
        <p:spPr>
          <a:xfrm>
            <a:off x="6591791" y="35890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2F0D0B-192A-3C40-E7BF-92D7C3FDB4C3}"/>
              </a:ext>
            </a:extLst>
          </p:cNvPr>
          <p:cNvSpPr txBox="1"/>
          <p:nvPr/>
        </p:nvSpPr>
        <p:spPr>
          <a:xfrm>
            <a:off x="7265568" y="35890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9ACB91-CC85-BFE5-631C-196BE4F14AA3}"/>
              </a:ext>
            </a:extLst>
          </p:cNvPr>
          <p:cNvSpPr txBox="1"/>
          <p:nvPr/>
        </p:nvSpPr>
        <p:spPr>
          <a:xfrm>
            <a:off x="8423514" y="35890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FBAAAD-F549-0F13-27B1-D4EB588BF924}"/>
              </a:ext>
            </a:extLst>
          </p:cNvPr>
          <p:cNvSpPr txBox="1"/>
          <p:nvPr/>
        </p:nvSpPr>
        <p:spPr>
          <a:xfrm>
            <a:off x="6611148" y="60745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B7B834-223C-3AAB-E307-DFE7CA701A6B}"/>
              </a:ext>
            </a:extLst>
          </p:cNvPr>
          <p:cNvSpPr txBox="1"/>
          <p:nvPr/>
        </p:nvSpPr>
        <p:spPr>
          <a:xfrm>
            <a:off x="7284925" y="60745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A3C147-D7F7-63C3-15F7-80380E01C641}"/>
              </a:ext>
            </a:extLst>
          </p:cNvPr>
          <p:cNvSpPr txBox="1"/>
          <p:nvPr/>
        </p:nvSpPr>
        <p:spPr>
          <a:xfrm>
            <a:off x="8442871" y="60745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5907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522D1-3C4C-2DAD-A00F-7F8C91727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7F1E54-E10B-2DF1-1E08-258FBFF3FA83}"/>
              </a:ext>
            </a:extLst>
          </p:cNvPr>
          <p:cNvSpPr txBox="1"/>
          <p:nvPr/>
        </p:nvSpPr>
        <p:spPr>
          <a:xfrm>
            <a:off x="4374776" y="2971834"/>
            <a:ext cx="34424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What is controller-plant model</a:t>
            </a:r>
          </a:p>
          <a:p>
            <a:pPr marL="342900" indent="-342900">
              <a:buAutoNum type="arabicPeriod"/>
            </a:pPr>
            <a:r>
              <a:rPr lang="en-US" dirty="0"/>
              <a:t>Implementation of plant model</a:t>
            </a:r>
          </a:p>
          <a:p>
            <a:pPr marL="342900" indent="-342900">
              <a:buAutoNum type="arabicPeriod"/>
            </a:pPr>
            <a:r>
              <a:rPr lang="en-US" dirty="0"/>
              <a:t>PID Controller</a:t>
            </a:r>
          </a:p>
          <a:p>
            <a:pPr marL="342900" indent="-342900">
              <a:buAutoNum type="arabicPeriod"/>
            </a:pPr>
            <a:r>
              <a:rPr lang="en-US" dirty="0"/>
              <a:t>How to control a DC motor</a:t>
            </a:r>
          </a:p>
          <a:p>
            <a:pPr marL="342900" indent="-342900">
              <a:buAutoNum type="arabicPeriod"/>
            </a:pPr>
            <a:r>
              <a:rPr lang="en-US" dirty="0"/>
              <a:t>Torque control DC motor</a:t>
            </a:r>
          </a:p>
          <a:p>
            <a:pPr marL="342900" indent="-342900">
              <a:buAutoNum type="arabicPeriod"/>
            </a:pPr>
            <a:r>
              <a:rPr lang="en-US" dirty="0"/>
              <a:t>Speed control DC motor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283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AADCA1A-E09C-B915-30DD-D83C48C4F611}"/>
              </a:ext>
            </a:extLst>
          </p:cNvPr>
          <p:cNvSpPr txBox="1">
            <a:spLocks/>
          </p:cNvSpPr>
          <p:nvPr/>
        </p:nvSpPr>
        <p:spPr bwMode="black">
          <a:xfrm>
            <a:off x="1761066" y="400410"/>
            <a:ext cx="866986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04040"/>
                </a:solidFill>
              </a:rPr>
              <a:t>Conclusion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C77F16A-4D1E-1B14-928E-A9E6DA030CE5}"/>
              </a:ext>
            </a:extLst>
          </p:cNvPr>
          <p:cNvSpPr/>
          <p:nvPr/>
        </p:nvSpPr>
        <p:spPr>
          <a:xfrm>
            <a:off x="510489" y="3361140"/>
            <a:ext cx="2501153" cy="118872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Understanding the system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5269AAF-54FA-9AC2-C7F6-9C66A4566EE4}"/>
              </a:ext>
            </a:extLst>
          </p:cNvPr>
          <p:cNvSpPr/>
          <p:nvPr/>
        </p:nvSpPr>
        <p:spPr>
          <a:xfrm>
            <a:off x="3635188" y="2255187"/>
            <a:ext cx="3975848" cy="50264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Relationship between each parameters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322A422-896A-F35D-E507-C4D3F7719021}"/>
              </a:ext>
            </a:extLst>
          </p:cNvPr>
          <p:cNvSpPr/>
          <p:nvPr/>
        </p:nvSpPr>
        <p:spPr>
          <a:xfrm>
            <a:off x="3635188" y="5362648"/>
            <a:ext cx="2317377" cy="50264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Input &amp; output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7E219CF-3912-CFD3-97DA-3BAF0605CA44}"/>
              </a:ext>
            </a:extLst>
          </p:cNvPr>
          <p:cNvSpPr/>
          <p:nvPr/>
        </p:nvSpPr>
        <p:spPr>
          <a:xfrm>
            <a:off x="9379822" y="2255187"/>
            <a:ext cx="2102224" cy="50264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Plant model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F56A42C-6E04-F078-303A-6D4F7B459600}"/>
              </a:ext>
            </a:extLst>
          </p:cNvPr>
          <p:cNvSpPr/>
          <p:nvPr/>
        </p:nvSpPr>
        <p:spPr>
          <a:xfrm>
            <a:off x="6665258" y="5362648"/>
            <a:ext cx="2317377" cy="50264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Control signal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C903153-6F4A-FEC5-55EF-1A7BE23E7CB2}"/>
              </a:ext>
            </a:extLst>
          </p:cNvPr>
          <p:cNvSpPr/>
          <p:nvPr/>
        </p:nvSpPr>
        <p:spPr>
          <a:xfrm>
            <a:off x="9587753" y="5362648"/>
            <a:ext cx="2317377" cy="50264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PID tuning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F08940-A0D0-16D8-72F4-0035B7D1A092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3011642" y="2506511"/>
            <a:ext cx="623546" cy="1448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95A9AA-13B3-3463-1339-B9DC46105B69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7611036" y="2506511"/>
            <a:ext cx="1768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0B3272-5DC4-2463-A894-83E859DA9F9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011642" y="3955500"/>
            <a:ext cx="623546" cy="1658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7EC15BE-5646-0D0D-1F99-FEDE19DA66E8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5952565" y="5613972"/>
            <a:ext cx="712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80CCF1-38AF-88F4-CAD9-F78521B81085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8982635" y="5613972"/>
            <a:ext cx="605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407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522D1-3C4C-2DAD-A00F-7F8C91727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1.What is controller – plant model</a:t>
            </a:r>
          </a:p>
        </p:txBody>
      </p:sp>
      <p:pic>
        <p:nvPicPr>
          <p:cNvPr id="5" name="Picture 4" descr="A diagram of a controller&#10;&#10;Description automatically generated">
            <a:extLst>
              <a:ext uri="{FF2B5EF4-FFF2-40B4-BE49-F238E27FC236}">
                <a16:creationId xmlns:a16="http://schemas.microsoft.com/office/drawing/2014/main" id="{E9F2C619-7B5F-FD65-02FE-EB01DCF6B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937" y="3048874"/>
            <a:ext cx="8672125" cy="242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90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8A14BF-8A74-AC8B-5D06-E244C8D869E3}"/>
              </a:ext>
            </a:extLst>
          </p:cNvPr>
          <p:cNvSpPr txBox="1">
            <a:spLocks/>
          </p:cNvSpPr>
          <p:nvPr/>
        </p:nvSpPr>
        <p:spPr bwMode="black">
          <a:xfrm>
            <a:off x="1761066" y="1045869"/>
            <a:ext cx="866986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04040"/>
                </a:solidFill>
              </a:rPr>
              <a:t>2.Understanding the system</a:t>
            </a:r>
          </a:p>
        </p:txBody>
      </p:sp>
      <p:pic>
        <p:nvPicPr>
          <p:cNvPr id="5" name="Picture 4" descr="A diagram of a circuit&#10;&#10;Description automatically generated">
            <a:extLst>
              <a:ext uri="{FF2B5EF4-FFF2-40B4-BE49-F238E27FC236}">
                <a16:creationId xmlns:a16="http://schemas.microsoft.com/office/drawing/2014/main" id="{6CBDB484-D388-66E9-F0DC-4852D82DE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061" y="2589399"/>
            <a:ext cx="5800725" cy="2181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8A8BEB-611B-270D-6EAF-6FD745A6A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524" y="4884376"/>
            <a:ext cx="6077798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51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D4CAC6-EC0B-31EB-1ABD-F0AE2C140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551" y="415935"/>
            <a:ext cx="4504903" cy="1087391"/>
          </a:xfrm>
          <a:prstGeom prst="rect">
            <a:avLst/>
          </a:prstGeom>
        </p:spPr>
      </p:pic>
      <p:pic>
        <p:nvPicPr>
          <p:cNvPr id="6" name="Picture 5" descr="A diagram of a machine&#10;&#10;Description automatically generated">
            <a:extLst>
              <a:ext uri="{FF2B5EF4-FFF2-40B4-BE49-F238E27FC236}">
                <a16:creationId xmlns:a16="http://schemas.microsoft.com/office/drawing/2014/main" id="{41A96D70-EED1-5103-0530-F0F1F25CF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551" y="1598358"/>
            <a:ext cx="7188658" cy="49489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FD9A2E-C4A7-BEC5-6F52-15C61147735C}"/>
              </a:ext>
            </a:extLst>
          </p:cNvPr>
          <p:cNvSpPr txBox="1"/>
          <p:nvPr/>
        </p:nvSpPr>
        <p:spPr>
          <a:xfrm>
            <a:off x="2922496" y="2160901"/>
            <a:ext cx="72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559B75-50FB-D73F-00E4-9D05A0948F9F}"/>
              </a:ext>
            </a:extLst>
          </p:cNvPr>
          <p:cNvSpPr txBox="1"/>
          <p:nvPr/>
        </p:nvSpPr>
        <p:spPr>
          <a:xfrm>
            <a:off x="8319249" y="3059668"/>
            <a:ext cx="95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D48A3C-C9BB-65B5-9A46-EC18B2DD5004}"/>
              </a:ext>
            </a:extLst>
          </p:cNvPr>
          <p:cNvSpPr/>
          <p:nvPr/>
        </p:nvSpPr>
        <p:spPr>
          <a:xfrm>
            <a:off x="5934635" y="415935"/>
            <a:ext cx="954819" cy="3729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7E8BE5-1EA0-9EB8-722F-7747FAC32DD9}"/>
              </a:ext>
            </a:extLst>
          </p:cNvPr>
          <p:cNvCxnSpPr/>
          <p:nvPr/>
        </p:nvCxnSpPr>
        <p:spPr>
          <a:xfrm flipV="1">
            <a:off x="5862918" y="788894"/>
            <a:ext cx="573741" cy="564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3DDD38-9CC3-E8D5-28D5-0FC4B950447D}"/>
              </a:ext>
            </a:extLst>
          </p:cNvPr>
          <p:cNvCxnSpPr/>
          <p:nvPr/>
        </p:nvCxnSpPr>
        <p:spPr>
          <a:xfrm flipV="1">
            <a:off x="6194612" y="215153"/>
            <a:ext cx="0" cy="200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B075A0-9C0C-BB71-D0EA-6F79CE1E5D6C}"/>
              </a:ext>
            </a:extLst>
          </p:cNvPr>
          <p:cNvCxnSpPr/>
          <p:nvPr/>
        </p:nvCxnSpPr>
        <p:spPr>
          <a:xfrm flipH="1">
            <a:off x="3917576" y="215153"/>
            <a:ext cx="2277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825762-95F7-6DD1-9623-DD75CA13EA33}"/>
              </a:ext>
            </a:extLst>
          </p:cNvPr>
          <p:cNvCxnSpPr/>
          <p:nvPr/>
        </p:nvCxnSpPr>
        <p:spPr>
          <a:xfrm>
            <a:off x="3917576" y="215153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AEFC1F-1902-20FB-3126-A85A3C153D49}"/>
              </a:ext>
            </a:extLst>
          </p:cNvPr>
          <p:cNvCxnSpPr/>
          <p:nvPr/>
        </p:nvCxnSpPr>
        <p:spPr>
          <a:xfrm>
            <a:off x="3917576" y="681317"/>
            <a:ext cx="0" cy="179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173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2CBC11BD-172E-6EA9-188A-3853445A6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64" y="1243410"/>
            <a:ext cx="9998306" cy="505249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57106A7-5312-07F2-C674-4D1417992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564" y="162758"/>
            <a:ext cx="5921687" cy="917895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Plant model</a:t>
            </a:r>
          </a:p>
        </p:txBody>
      </p:sp>
    </p:spTree>
    <p:extLst>
      <p:ext uri="{BB962C8B-B14F-4D97-AF65-F5344CB8AC3E}">
        <p14:creationId xmlns:p14="http://schemas.microsoft.com/office/powerpoint/2010/main" val="448685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iagram of a controller&#10;&#10;Description automatically generated">
            <a:extLst>
              <a:ext uri="{FF2B5EF4-FFF2-40B4-BE49-F238E27FC236}">
                <a16:creationId xmlns:a16="http://schemas.microsoft.com/office/drawing/2014/main" id="{22CD1878-DFF2-16F7-69A2-1E8B2262B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937" y="2974230"/>
            <a:ext cx="8672125" cy="242819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AF781E6-9746-CCA4-6E96-618C8C7F9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649982" cy="118872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We need a controller to control the output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1DCCEB-DAF2-3859-D49B-2F3038BF8769}"/>
              </a:ext>
            </a:extLst>
          </p:cNvPr>
          <p:cNvSpPr/>
          <p:nvPr/>
        </p:nvSpPr>
        <p:spPr>
          <a:xfrm>
            <a:off x="4078211" y="2493768"/>
            <a:ext cx="2474990" cy="233483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3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F781E6-9746-CCA4-6E96-618C8C7F9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649982" cy="118872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3.PID controller</a:t>
            </a:r>
          </a:p>
        </p:txBody>
      </p:sp>
      <p:pic>
        <p:nvPicPr>
          <p:cNvPr id="3" name="Picture 2" descr="A diagram of a algorithm&#10;&#10;Description automatically generated">
            <a:extLst>
              <a:ext uri="{FF2B5EF4-FFF2-40B4-BE49-F238E27FC236}">
                <a16:creationId xmlns:a16="http://schemas.microsoft.com/office/drawing/2014/main" id="{83A175C1-66C4-07FA-A407-00073AB38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368" y="2317133"/>
            <a:ext cx="8523517" cy="39216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28869A-0F15-FD6E-1C61-3364C361B05C}"/>
              </a:ext>
            </a:extLst>
          </p:cNvPr>
          <p:cNvSpPr txBox="1"/>
          <p:nvPr/>
        </p:nvSpPr>
        <p:spPr>
          <a:xfrm>
            <a:off x="4684789" y="2867687"/>
            <a:ext cx="1371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Proportional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244E02-06DC-B713-2D70-D993CD27AA06}"/>
              </a:ext>
            </a:extLst>
          </p:cNvPr>
          <p:cNvSpPr txBox="1"/>
          <p:nvPr/>
        </p:nvSpPr>
        <p:spPr>
          <a:xfrm>
            <a:off x="4692939" y="4156904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Integral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0E49B0-E6F3-B55A-94FC-678920E76841}"/>
              </a:ext>
            </a:extLst>
          </p:cNvPr>
          <p:cNvSpPr txBox="1"/>
          <p:nvPr/>
        </p:nvSpPr>
        <p:spPr>
          <a:xfrm>
            <a:off x="4745741" y="5500136"/>
            <a:ext cx="114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Derivative</a:t>
            </a:r>
          </a:p>
        </p:txBody>
      </p:sp>
    </p:spTree>
    <p:extLst>
      <p:ext uri="{BB962C8B-B14F-4D97-AF65-F5344CB8AC3E}">
        <p14:creationId xmlns:p14="http://schemas.microsoft.com/office/powerpoint/2010/main" val="516984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F781E6-9746-CCA4-6E96-618C8C7F9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483" y="335904"/>
            <a:ext cx="7649982" cy="118872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3.PID controller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57A0AF-C823-0106-0EBD-BCB9BC7E6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17" y="1708049"/>
            <a:ext cx="3508931" cy="4814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5EB5CE-FC17-A8DB-2DB5-FD760D364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274" y="1708049"/>
            <a:ext cx="3487848" cy="48140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D3A956-47D1-F51F-C7F1-1A70400AC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448" y="1708050"/>
            <a:ext cx="3400535" cy="48140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A21D38-9979-EBBF-4BC2-941C9A02A688}"/>
              </a:ext>
            </a:extLst>
          </p:cNvPr>
          <p:cNvSpPr txBox="1"/>
          <p:nvPr/>
        </p:nvSpPr>
        <p:spPr>
          <a:xfrm>
            <a:off x="1498813" y="6505382"/>
            <a:ext cx="1371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Proportional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323378-3A92-881B-4BF1-54A11F392C1F}"/>
              </a:ext>
            </a:extLst>
          </p:cNvPr>
          <p:cNvSpPr txBox="1"/>
          <p:nvPr/>
        </p:nvSpPr>
        <p:spPr>
          <a:xfrm>
            <a:off x="5708410" y="648866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Integral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296AAE-888C-513E-0380-8007F5E6778F}"/>
              </a:ext>
            </a:extLst>
          </p:cNvPr>
          <p:cNvSpPr txBox="1"/>
          <p:nvPr/>
        </p:nvSpPr>
        <p:spPr>
          <a:xfrm>
            <a:off x="9730118" y="6488668"/>
            <a:ext cx="114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Derivative</a:t>
            </a:r>
          </a:p>
        </p:txBody>
      </p:sp>
    </p:spTree>
    <p:extLst>
      <p:ext uri="{BB962C8B-B14F-4D97-AF65-F5344CB8AC3E}">
        <p14:creationId xmlns:p14="http://schemas.microsoft.com/office/powerpoint/2010/main" val="2399011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4229</TotalTime>
  <Words>256</Words>
  <Application>Microsoft Office PowerPoint</Application>
  <PresentationFormat>Widescreen</PresentationFormat>
  <Paragraphs>79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Gill Sans MT</vt:lpstr>
      <vt:lpstr>TH SarabunPSK</vt:lpstr>
      <vt:lpstr>Parcel</vt:lpstr>
      <vt:lpstr>Controller-Plant model for DC motor</vt:lpstr>
      <vt:lpstr>Overview</vt:lpstr>
      <vt:lpstr>1.What is controller – plant model</vt:lpstr>
      <vt:lpstr>PowerPoint Presentation</vt:lpstr>
      <vt:lpstr>PowerPoint Presentation</vt:lpstr>
      <vt:lpstr>Plant model</vt:lpstr>
      <vt:lpstr>We need a controller to control the output</vt:lpstr>
      <vt:lpstr>3.PID controller</vt:lpstr>
      <vt:lpstr>3.PID controller</vt:lpstr>
      <vt:lpstr>4. How to control a DC motor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Chayuth Thanakitkoses</dc:creator>
  <cp:lastModifiedBy>Chayuth Thanakitkoses</cp:lastModifiedBy>
  <cp:revision>12</cp:revision>
  <dcterms:created xsi:type="dcterms:W3CDTF">2024-06-14T09:28:41Z</dcterms:created>
  <dcterms:modified xsi:type="dcterms:W3CDTF">2024-06-17T11:12:36Z</dcterms:modified>
</cp:coreProperties>
</file>