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8" r:id="rId4"/>
    <p:sldId id="290" r:id="rId5"/>
    <p:sldId id="291" r:id="rId6"/>
    <p:sldId id="292" r:id="rId7"/>
    <p:sldId id="293" r:id="rId8"/>
    <p:sldId id="294" r:id="rId9"/>
    <p:sldId id="295" r:id="rId1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9" d="100"/>
          <a:sy n="139" d="100"/>
        </p:scale>
        <p:origin x="804"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15950" y="525871"/>
            <a:ext cx="7912100" cy="4368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F66800"/>
                </a:solidFill>
                <a:latin typeface="Arial"/>
                <a:cs typeface="Arial"/>
              </a:defRPr>
            </a:lvl1pPr>
          </a:lstStyle>
          <a:p>
            <a:pPr marL="12700">
              <a:lnSpc>
                <a:spcPct val="100000"/>
              </a:lnSpc>
              <a:spcBef>
                <a:spcPts val="25"/>
              </a:spcBef>
            </a:pPr>
            <a:r>
              <a:rPr spc="-5" dirty="0"/>
              <a:t>Syracuse</a:t>
            </a:r>
            <a:r>
              <a:rPr spc="-60" dirty="0"/>
              <a:t> </a:t>
            </a:r>
            <a:r>
              <a:rPr spc="-5" dirty="0"/>
              <a:t>University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defRPr sz="800" b="0" i="0">
                <a:solidFill>
                  <a:srgbClr val="F66800"/>
                </a:solidFill>
                <a:latin typeface="Arial"/>
                <a:cs typeface="Arial"/>
              </a:defRPr>
            </a:lvl1pPr>
          </a:lstStyle>
          <a:p>
            <a:pPr marL="93980">
              <a:lnSpc>
                <a:spcPct val="100000"/>
              </a:lnSpc>
              <a:spcBef>
                <a:spcPts val="2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F668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000D5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F66800"/>
                </a:solidFill>
                <a:latin typeface="Arial"/>
                <a:cs typeface="Arial"/>
              </a:defRPr>
            </a:lvl1pPr>
          </a:lstStyle>
          <a:p>
            <a:pPr marL="12700">
              <a:lnSpc>
                <a:spcPct val="100000"/>
              </a:lnSpc>
              <a:spcBef>
                <a:spcPts val="25"/>
              </a:spcBef>
            </a:pPr>
            <a:r>
              <a:rPr spc="-5" dirty="0"/>
              <a:t>Syracuse</a:t>
            </a:r>
            <a:r>
              <a:rPr spc="-60" dirty="0"/>
              <a:t> </a:t>
            </a:r>
            <a:r>
              <a:rPr spc="-5" dirty="0"/>
              <a:t>University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defRPr sz="800" b="0" i="0">
                <a:solidFill>
                  <a:srgbClr val="F66800"/>
                </a:solidFill>
                <a:latin typeface="Arial"/>
                <a:cs typeface="Arial"/>
              </a:defRPr>
            </a:lvl1pPr>
          </a:lstStyle>
          <a:p>
            <a:pPr marL="93980">
              <a:lnSpc>
                <a:spcPct val="100000"/>
              </a:lnSpc>
              <a:spcBef>
                <a:spcPts val="2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F66800"/>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F66800"/>
                </a:solidFill>
                <a:latin typeface="Arial"/>
                <a:cs typeface="Arial"/>
              </a:defRPr>
            </a:lvl1pPr>
          </a:lstStyle>
          <a:p>
            <a:pPr marL="12700">
              <a:lnSpc>
                <a:spcPct val="100000"/>
              </a:lnSpc>
              <a:spcBef>
                <a:spcPts val="25"/>
              </a:spcBef>
            </a:pPr>
            <a:r>
              <a:rPr spc="-5" dirty="0"/>
              <a:t>Syracuse</a:t>
            </a:r>
            <a:r>
              <a:rPr spc="-60" dirty="0"/>
              <a:t> </a:t>
            </a:r>
            <a:r>
              <a:rPr spc="-5" dirty="0"/>
              <a:t>University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7" name="Holder 7"/>
          <p:cNvSpPr>
            <a:spLocks noGrp="1"/>
          </p:cNvSpPr>
          <p:nvPr>
            <p:ph type="sldNum" sz="quarter" idx="7"/>
          </p:nvPr>
        </p:nvSpPr>
        <p:spPr/>
        <p:txBody>
          <a:bodyPr lIns="0" tIns="0" rIns="0" bIns="0"/>
          <a:lstStyle>
            <a:lvl1pPr>
              <a:defRPr sz="800" b="0" i="0">
                <a:solidFill>
                  <a:srgbClr val="F66800"/>
                </a:solidFill>
                <a:latin typeface="Arial"/>
                <a:cs typeface="Arial"/>
              </a:defRPr>
            </a:lvl1pPr>
          </a:lstStyle>
          <a:p>
            <a:pPr marL="93980">
              <a:lnSpc>
                <a:spcPct val="100000"/>
              </a:lnSpc>
              <a:spcBef>
                <a:spcPts val="2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F668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F66800"/>
                </a:solidFill>
                <a:latin typeface="Arial"/>
                <a:cs typeface="Arial"/>
              </a:defRPr>
            </a:lvl1pPr>
          </a:lstStyle>
          <a:p>
            <a:pPr marL="12700">
              <a:lnSpc>
                <a:spcPct val="100000"/>
              </a:lnSpc>
              <a:spcBef>
                <a:spcPts val="25"/>
              </a:spcBef>
            </a:pPr>
            <a:r>
              <a:rPr spc="-5" dirty="0"/>
              <a:t>Syracuse</a:t>
            </a:r>
            <a:r>
              <a:rPr spc="-60" dirty="0"/>
              <a:t> </a:t>
            </a:r>
            <a:r>
              <a:rPr spc="-5" dirty="0"/>
              <a:t>University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5" name="Holder 5"/>
          <p:cNvSpPr>
            <a:spLocks noGrp="1"/>
          </p:cNvSpPr>
          <p:nvPr>
            <p:ph type="sldNum" sz="quarter" idx="7"/>
          </p:nvPr>
        </p:nvSpPr>
        <p:spPr/>
        <p:txBody>
          <a:bodyPr lIns="0" tIns="0" rIns="0" bIns="0"/>
          <a:lstStyle>
            <a:lvl1pPr>
              <a:defRPr sz="800" b="0" i="0">
                <a:solidFill>
                  <a:srgbClr val="F66800"/>
                </a:solidFill>
                <a:latin typeface="Arial"/>
                <a:cs typeface="Arial"/>
              </a:defRPr>
            </a:lvl1pPr>
          </a:lstStyle>
          <a:p>
            <a:pPr marL="93980">
              <a:lnSpc>
                <a:spcPct val="100000"/>
              </a:lnSpc>
              <a:spcBef>
                <a:spcPts val="2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F66800"/>
                </a:solidFill>
                <a:latin typeface="Arial"/>
                <a:cs typeface="Arial"/>
              </a:defRPr>
            </a:lvl1pPr>
          </a:lstStyle>
          <a:p>
            <a:pPr marL="12700">
              <a:lnSpc>
                <a:spcPct val="100000"/>
              </a:lnSpc>
              <a:spcBef>
                <a:spcPts val="25"/>
              </a:spcBef>
            </a:pPr>
            <a:r>
              <a:rPr spc="-5" dirty="0"/>
              <a:t>Syracuse</a:t>
            </a:r>
            <a:r>
              <a:rPr spc="-60" dirty="0"/>
              <a:t> </a:t>
            </a:r>
            <a:r>
              <a:rPr spc="-5" dirty="0"/>
              <a:t>University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4" name="Holder 4"/>
          <p:cNvSpPr>
            <a:spLocks noGrp="1"/>
          </p:cNvSpPr>
          <p:nvPr>
            <p:ph type="sldNum" sz="quarter" idx="7"/>
          </p:nvPr>
        </p:nvSpPr>
        <p:spPr/>
        <p:txBody>
          <a:bodyPr lIns="0" tIns="0" rIns="0" bIns="0"/>
          <a:lstStyle>
            <a:lvl1pPr>
              <a:defRPr sz="800" b="0" i="0">
                <a:solidFill>
                  <a:srgbClr val="F66800"/>
                </a:solidFill>
                <a:latin typeface="Arial"/>
                <a:cs typeface="Arial"/>
              </a:defRPr>
            </a:lvl1pPr>
          </a:lstStyle>
          <a:p>
            <a:pPr marL="93980">
              <a:lnSpc>
                <a:spcPct val="100000"/>
              </a:lnSpc>
              <a:spcBef>
                <a:spcPts val="2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28650" y="4766883"/>
            <a:ext cx="7886700" cy="0"/>
          </a:xfrm>
          <a:custGeom>
            <a:avLst/>
            <a:gdLst/>
            <a:ahLst/>
            <a:cxnLst/>
            <a:rect l="l" t="t" r="r" b="b"/>
            <a:pathLst>
              <a:path w="7886700">
                <a:moveTo>
                  <a:pt x="0" y="0"/>
                </a:moveTo>
                <a:lnTo>
                  <a:pt x="7886699" y="0"/>
                </a:lnTo>
              </a:path>
            </a:pathLst>
          </a:custGeom>
          <a:ln w="9524">
            <a:solidFill>
              <a:srgbClr val="F66800"/>
            </a:solidFill>
          </a:ln>
        </p:spPr>
        <p:txBody>
          <a:bodyPr wrap="square" lIns="0" tIns="0" rIns="0" bIns="0" rtlCol="0"/>
          <a:lstStyle/>
          <a:p>
            <a:endParaRPr/>
          </a:p>
        </p:txBody>
      </p:sp>
      <p:sp>
        <p:nvSpPr>
          <p:cNvPr id="2" name="Holder 2"/>
          <p:cNvSpPr>
            <a:spLocks noGrp="1"/>
          </p:cNvSpPr>
          <p:nvPr>
            <p:ph type="title"/>
          </p:nvPr>
        </p:nvSpPr>
        <p:spPr>
          <a:xfrm>
            <a:off x="451125" y="113490"/>
            <a:ext cx="8241749" cy="808355"/>
          </a:xfrm>
          <a:prstGeom prst="rect">
            <a:avLst/>
          </a:prstGeom>
        </p:spPr>
        <p:txBody>
          <a:bodyPr wrap="square" lIns="0" tIns="0" rIns="0" bIns="0">
            <a:spAutoFit/>
          </a:bodyPr>
          <a:lstStyle>
            <a:lvl1pPr>
              <a:defRPr sz="2700" b="0" i="0">
                <a:solidFill>
                  <a:srgbClr val="F66800"/>
                </a:solidFill>
                <a:latin typeface="Arial"/>
                <a:cs typeface="Arial"/>
              </a:defRPr>
            </a:lvl1pPr>
          </a:lstStyle>
          <a:p>
            <a:endParaRPr/>
          </a:p>
        </p:txBody>
      </p:sp>
      <p:sp>
        <p:nvSpPr>
          <p:cNvPr id="3" name="Holder 3"/>
          <p:cNvSpPr>
            <a:spLocks noGrp="1"/>
          </p:cNvSpPr>
          <p:nvPr>
            <p:ph type="body" idx="1"/>
          </p:nvPr>
        </p:nvSpPr>
        <p:spPr>
          <a:xfrm>
            <a:off x="469647" y="999211"/>
            <a:ext cx="8204705" cy="1042669"/>
          </a:xfrm>
          <a:prstGeom prst="rect">
            <a:avLst/>
          </a:prstGeom>
        </p:spPr>
        <p:txBody>
          <a:bodyPr wrap="square" lIns="0" tIns="0" rIns="0" bIns="0">
            <a:spAutoFit/>
          </a:bodyPr>
          <a:lstStyle>
            <a:lvl1pPr>
              <a:defRPr sz="1800" b="0" i="0">
                <a:solidFill>
                  <a:srgbClr val="000D54"/>
                </a:solidFill>
                <a:latin typeface="Arial"/>
                <a:cs typeface="Arial"/>
              </a:defRPr>
            </a:lvl1pPr>
          </a:lstStyle>
          <a:p>
            <a:endParaRPr/>
          </a:p>
        </p:txBody>
      </p:sp>
      <p:sp>
        <p:nvSpPr>
          <p:cNvPr id="4" name="Holder 4"/>
          <p:cNvSpPr>
            <a:spLocks noGrp="1"/>
          </p:cNvSpPr>
          <p:nvPr>
            <p:ph type="ftr" sz="quarter" idx="5"/>
          </p:nvPr>
        </p:nvSpPr>
        <p:spPr>
          <a:xfrm>
            <a:off x="615950" y="4834753"/>
            <a:ext cx="921385" cy="139064"/>
          </a:xfrm>
          <a:prstGeom prst="rect">
            <a:avLst/>
          </a:prstGeom>
        </p:spPr>
        <p:txBody>
          <a:bodyPr wrap="square" lIns="0" tIns="0" rIns="0" bIns="0">
            <a:spAutoFit/>
          </a:bodyPr>
          <a:lstStyle>
            <a:lvl1pPr>
              <a:defRPr sz="800" b="0" i="0">
                <a:solidFill>
                  <a:srgbClr val="F66800"/>
                </a:solidFill>
                <a:latin typeface="Arial"/>
                <a:cs typeface="Arial"/>
              </a:defRPr>
            </a:lvl1pPr>
          </a:lstStyle>
          <a:p>
            <a:pPr marL="12700">
              <a:lnSpc>
                <a:spcPct val="100000"/>
              </a:lnSpc>
              <a:spcBef>
                <a:spcPts val="25"/>
              </a:spcBef>
            </a:pPr>
            <a:r>
              <a:rPr spc="-5" dirty="0"/>
              <a:t>Syracuse</a:t>
            </a:r>
            <a:r>
              <a:rPr spc="-60" dirty="0"/>
              <a:t> </a:t>
            </a:r>
            <a:r>
              <a:rPr spc="-5" dirty="0"/>
              <a:t>University</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a:xfrm>
            <a:off x="8364350" y="4834753"/>
            <a:ext cx="189229" cy="139064"/>
          </a:xfrm>
          <a:prstGeom prst="rect">
            <a:avLst/>
          </a:prstGeom>
        </p:spPr>
        <p:txBody>
          <a:bodyPr wrap="square" lIns="0" tIns="0" rIns="0" bIns="0">
            <a:spAutoFit/>
          </a:bodyPr>
          <a:lstStyle>
            <a:lvl1pPr>
              <a:defRPr sz="800" b="0" i="0">
                <a:solidFill>
                  <a:srgbClr val="F66800"/>
                </a:solidFill>
                <a:latin typeface="Arial"/>
                <a:cs typeface="Arial"/>
              </a:defRPr>
            </a:lvl1pPr>
          </a:lstStyle>
          <a:p>
            <a:pPr marL="93980">
              <a:lnSpc>
                <a:spcPct val="100000"/>
              </a:lnSpc>
              <a:spcBef>
                <a:spcPts val="2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hyperlink" Target="https://www.linkedin.com/in/nolanarendt/" TargetMode="External"/><Relationship Id="rId5" Type="http://schemas.openxmlformats.org/officeDocument/2006/relationships/hyperlink" Target="https://github.com/nolanarendt/IST782-Applied-Data-Science-Portfolio" TargetMode="External"/><Relationship Id="rId4" Type="http://schemas.openxmlformats.org/officeDocument/2006/relationships/hyperlink" Target="mailto:nnarendt@syr.edu"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90131" y="3948079"/>
            <a:ext cx="0" cy="685800"/>
          </a:xfrm>
          <a:custGeom>
            <a:avLst/>
            <a:gdLst/>
            <a:ahLst/>
            <a:cxnLst/>
            <a:rect l="l" t="t" r="r" b="b"/>
            <a:pathLst>
              <a:path h="685800">
                <a:moveTo>
                  <a:pt x="0" y="685799"/>
                </a:moveTo>
                <a:lnTo>
                  <a:pt x="0" y="0"/>
                </a:lnTo>
              </a:path>
            </a:pathLst>
          </a:custGeom>
          <a:ln w="19049">
            <a:solidFill>
              <a:srgbClr val="EE5512"/>
            </a:solidFill>
          </a:ln>
        </p:spPr>
        <p:txBody>
          <a:bodyPr wrap="square" lIns="0" tIns="0" rIns="0" bIns="0" rtlCol="0"/>
          <a:lstStyle/>
          <a:p>
            <a:endParaRPr/>
          </a:p>
        </p:txBody>
      </p:sp>
      <p:sp>
        <p:nvSpPr>
          <p:cNvPr id="3" name="object 3"/>
          <p:cNvSpPr/>
          <p:nvPr/>
        </p:nvSpPr>
        <p:spPr>
          <a:xfrm>
            <a:off x="6483303" y="4127100"/>
            <a:ext cx="2402775" cy="36528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8404" y="3257550"/>
            <a:ext cx="6190529" cy="1528624"/>
          </a:xfrm>
          <a:prstGeom prst="rect">
            <a:avLst/>
          </a:prstGeom>
        </p:spPr>
        <p:txBody>
          <a:bodyPr vert="horz" wrap="square" lIns="0" tIns="12700" rIns="0" bIns="0" rtlCol="0">
            <a:spAutoFit/>
          </a:bodyPr>
          <a:lstStyle/>
          <a:p>
            <a:pPr marL="12700" algn="ctr">
              <a:lnSpc>
                <a:spcPct val="100000"/>
              </a:lnSpc>
              <a:spcBef>
                <a:spcPts val="100"/>
              </a:spcBef>
            </a:pPr>
            <a:r>
              <a:rPr lang="en-US" sz="2400" spc="75" dirty="0">
                <a:solidFill>
                  <a:srgbClr val="EE5512"/>
                </a:solidFill>
                <a:latin typeface="Calibri"/>
                <a:cs typeface="Calibri"/>
              </a:rPr>
              <a:t>Applied Data Science Program – Spring 2024</a:t>
            </a:r>
          </a:p>
          <a:p>
            <a:pPr marL="12700" algn="ctr">
              <a:lnSpc>
                <a:spcPct val="100000"/>
              </a:lnSpc>
              <a:spcBef>
                <a:spcPts val="100"/>
              </a:spcBef>
            </a:pPr>
            <a:r>
              <a:rPr lang="en-US" sz="2400" spc="75" dirty="0">
                <a:latin typeface="Calibri"/>
                <a:cs typeface="Calibri"/>
              </a:rPr>
              <a:t>IST 782 Applied Data Science Portfolio</a:t>
            </a:r>
          </a:p>
          <a:p>
            <a:pPr marL="12700" algn="ctr">
              <a:lnSpc>
                <a:spcPct val="100000"/>
              </a:lnSpc>
              <a:spcBef>
                <a:spcPts val="100"/>
              </a:spcBef>
            </a:pPr>
            <a:r>
              <a:rPr lang="en-US" sz="2400" spc="75" dirty="0">
                <a:latin typeface="Calibri"/>
                <a:cs typeface="Calibri"/>
              </a:rPr>
              <a:t>Nolan Arendt</a:t>
            </a:r>
            <a:endParaRPr lang="en-US" sz="2400" spc="65" dirty="0">
              <a:latin typeface="Calibri"/>
              <a:cs typeface="Calibri"/>
            </a:endParaRPr>
          </a:p>
          <a:p>
            <a:pPr marL="12700">
              <a:lnSpc>
                <a:spcPct val="100000"/>
              </a:lnSpc>
              <a:spcBef>
                <a:spcPts val="100"/>
              </a:spcBef>
            </a:pPr>
            <a:endParaRPr lang="sv-SE" sz="2400" spc="30" dirty="0">
              <a:solidFill>
                <a:srgbClr val="EE5512"/>
              </a:solidFill>
              <a:cs typeface="Calibri"/>
            </a:endParaRPr>
          </a:p>
        </p:txBody>
      </p:sp>
      <p:sp>
        <p:nvSpPr>
          <p:cNvPr id="6" name="object 6"/>
          <p:cNvSpPr/>
          <p:nvPr/>
        </p:nvSpPr>
        <p:spPr>
          <a:xfrm>
            <a:off x="2275" y="0"/>
            <a:ext cx="9141599" cy="286439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636" y="285750"/>
            <a:ext cx="3901764" cy="428322"/>
          </a:xfrm>
          <a:prstGeom prst="rect">
            <a:avLst/>
          </a:prstGeom>
        </p:spPr>
        <p:txBody>
          <a:bodyPr vert="horz" wrap="square" lIns="0" tIns="12700" rIns="0" bIns="0" rtlCol="0">
            <a:spAutoFit/>
          </a:bodyPr>
          <a:lstStyle/>
          <a:p>
            <a:pPr marL="12700">
              <a:lnSpc>
                <a:spcPct val="100000"/>
              </a:lnSpc>
              <a:spcBef>
                <a:spcPts val="100"/>
              </a:spcBef>
            </a:pPr>
            <a:r>
              <a:rPr lang="en-US" spc="-5" dirty="0"/>
              <a:t>Program Learning Goals</a:t>
            </a:r>
            <a:endParaRPr spc="-5" dirty="0"/>
          </a:p>
        </p:txBody>
      </p:sp>
      <p:sp>
        <p:nvSpPr>
          <p:cNvPr id="3" name="object 3"/>
          <p:cNvSpPr txBox="1"/>
          <p:nvPr/>
        </p:nvSpPr>
        <p:spPr>
          <a:xfrm>
            <a:off x="441635" y="914886"/>
            <a:ext cx="8111943" cy="3057247"/>
          </a:xfrm>
          <a:prstGeom prst="rect">
            <a:avLst/>
          </a:prstGeom>
        </p:spPr>
        <p:txBody>
          <a:bodyPr vert="horz" wrap="square" lIns="0" tIns="43180" rIns="0" bIns="0" rtlCol="0">
            <a:spAutoFit/>
          </a:bodyPr>
          <a:lstStyle/>
          <a:p>
            <a:pPr marL="355600" marR="5080" indent="-342900">
              <a:lnSpc>
                <a:spcPts val="1950"/>
              </a:lnSpc>
              <a:spcBef>
                <a:spcPts val="340"/>
              </a:spcBef>
              <a:buAutoNum type="arabicPeriod"/>
            </a:pPr>
            <a:r>
              <a:rPr lang="en-US" dirty="0"/>
              <a:t>Collect, store, and access data by identifying and leveraging applicable technologies.</a:t>
            </a:r>
          </a:p>
          <a:p>
            <a:pPr marL="355600" marR="5080" indent="-342900">
              <a:lnSpc>
                <a:spcPts val="1950"/>
              </a:lnSpc>
              <a:spcBef>
                <a:spcPts val="340"/>
              </a:spcBef>
              <a:buAutoNum type="arabicPeriod"/>
            </a:pPr>
            <a:r>
              <a:rPr lang="en-US" sz="1800" dirty="0">
                <a:cs typeface="Arial"/>
              </a:rPr>
              <a:t>Create actionable insight across a range of contexts (e.g., societal, business, political), using data and the full data science life cycle</a:t>
            </a:r>
            <a:r>
              <a:rPr lang="en-US" dirty="0">
                <a:cs typeface="Arial"/>
              </a:rPr>
              <a:t>.</a:t>
            </a:r>
          </a:p>
          <a:p>
            <a:pPr marL="355600" marR="5080" indent="-342900">
              <a:lnSpc>
                <a:spcPts val="1950"/>
              </a:lnSpc>
              <a:spcBef>
                <a:spcPts val="340"/>
              </a:spcBef>
              <a:buAutoNum type="arabicPeriod"/>
            </a:pPr>
            <a:r>
              <a:rPr lang="en-US" sz="1800" dirty="0">
                <a:cs typeface="Arial"/>
              </a:rPr>
              <a:t>Apply visualization and predictive models to help generate actionable insight.</a:t>
            </a:r>
          </a:p>
          <a:p>
            <a:pPr marL="355600" marR="5080" indent="-342900">
              <a:lnSpc>
                <a:spcPts val="1950"/>
              </a:lnSpc>
              <a:spcBef>
                <a:spcPts val="340"/>
              </a:spcBef>
              <a:buAutoNum type="arabicPeriod"/>
            </a:pPr>
            <a:r>
              <a:rPr lang="en-US" dirty="0">
                <a:cs typeface="Arial"/>
              </a:rPr>
              <a:t>Use programming languages such as R and Python to support the generation of actionable insight.</a:t>
            </a:r>
          </a:p>
          <a:p>
            <a:pPr marL="355600" marR="5080" indent="-342900">
              <a:lnSpc>
                <a:spcPts val="1950"/>
              </a:lnSpc>
              <a:spcBef>
                <a:spcPts val="340"/>
              </a:spcBef>
              <a:buAutoNum type="arabicPeriod"/>
            </a:pPr>
            <a:r>
              <a:rPr lang="en-US" sz="1800" dirty="0">
                <a:cs typeface="Arial"/>
              </a:rPr>
              <a:t>Communicate insights gained via visualization and analytics to a broad range of audiences (in</a:t>
            </a:r>
            <a:r>
              <a:rPr lang="en-US" dirty="0">
                <a:cs typeface="Arial"/>
              </a:rPr>
              <a:t>cluding project sponsors and technical team leads).</a:t>
            </a:r>
          </a:p>
          <a:p>
            <a:pPr marL="355600" marR="5080" indent="-342900">
              <a:lnSpc>
                <a:spcPts val="1950"/>
              </a:lnSpc>
              <a:spcBef>
                <a:spcPts val="340"/>
              </a:spcBef>
              <a:buAutoNum type="arabicPeriod"/>
            </a:pPr>
            <a:r>
              <a:rPr lang="en-US" sz="1800" dirty="0">
                <a:cs typeface="Arial"/>
              </a:rPr>
              <a:t>Apply ethics in the development</a:t>
            </a:r>
            <a:r>
              <a:rPr lang="en-US" dirty="0">
                <a:cs typeface="Arial"/>
              </a:rPr>
              <a:t>, use and evaluation of data and predictive models (e.g., fairness, bias, transparency, privacy).</a:t>
            </a:r>
            <a:endParaRPr lang="en-US" sz="1800" dirty="0">
              <a:cs typeface="Arial"/>
            </a:endParaRP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spc="-5" dirty="0"/>
              <a:t>Syracuse</a:t>
            </a:r>
            <a:r>
              <a:rPr spc="-60" dirty="0"/>
              <a:t> </a:t>
            </a:r>
            <a:r>
              <a:rPr spc="-5" dirty="0"/>
              <a:t>University</a:t>
            </a:r>
          </a:p>
        </p:txBody>
      </p:sp>
      <p:sp>
        <p:nvSpPr>
          <p:cNvPr id="6" name="object 6"/>
          <p:cNvSpPr txBox="1">
            <a:spLocks noGrp="1"/>
          </p:cNvSpPr>
          <p:nvPr>
            <p:ph type="sldNum" sz="quarter" idx="7"/>
          </p:nvPr>
        </p:nvSpPr>
        <p:spPr>
          <a:prstGeom prst="rect">
            <a:avLst/>
          </a:prstGeom>
        </p:spPr>
        <p:txBody>
          <a:bodyPr vert="horz" wrap="square" lIns="0" tIns="3175" rIns="0" bIns="0" rtlCol="0">
            <a:spAutoFit/>
          </a:bodyPr>
          <a:lstStyle/>
          <a:p>
            <a:pPr marL="93980">
              <a:lnSpc>
                <a:spcPct val="100000"/>
              </a:lnSpc>
              <a:spcBef>
                <a:spcPts val="25"/>
              </a:spcBef>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636" y="285750"/>
            <a:ext cx="4130364" cy="428322"/>
          </a:xfrm>
          <a:prstGeom prst="rect">
            <a:avLst/>
          </a:prstGeom>
        </p:spPr>
        <p:txBody>
          <a:bodyPr vert="horz" wrap="square" lIns="0" tIns="12700" rIns="0" bIns="0" rtlCol="0">
            <a:spAutoFit/>
          </a:bodyPr>
          <a:lstStyle/>
          <a:p>
            <a:pPr marL="12700">
              <a:lnSpc>
                <a:spcPct val="100000"/>
              </a:lnSpc>
              <a:spcBef>
                <a:spcPts val="100"/>
              </a:spcBef>
            </a:pPr>
            <a:r>
              <a:rPr lang="en-US" spc="-5" dirty="0"/>
              <a:t>Course Projects Selected</a:t>
            </a:r>
            <a:endParaRPr spc="-5" dirty="0"/>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spc="-5" dirty="0"/>
              <a:t>Syracuse</a:t>
            </a:r>
            <a:r>
              <a:rPr spc="-60" dirty="0"/>
              <a:t> </a:t>
            </a:r>
            <a:r>
              <a:rPr spc="-5" dirty="0"/>
              <a:t>University</a:t>
            </a:r>
          </a:p>
        </p:txBody>
      </p:sp>
      <p:sp>
        <p:nvSpPr>
          <p:cNvPr id="6" name="object 6"/>
          <p:cNvSpPr txBox="1">
            <a:spLocks noGrp="1"/>
          </p:cNvSpPr>
          <p:nvPr>
            <p:ph type="sldNum" sz="quarter" idx="7"/>
          </p:nvPr>
        </p:nvSpPr>
        <p:spPr>
          <a:prstGeom prst="rect">
            <a:avLst/>
          </a:prstGeom>
        </p:spPr>
        <p:txBody>
          <a:bodyPr vert="horz" wrap="square" lIns="0" tIns="3175" rIns="0" bIns="0" rtlCol="0">
            <a:spAutoFit/>
          </a:bodyPr>
          <a:lstStyle/>
          <a:p>
            <a:pPr marL="93980">
              <a:lnSpc>
                <a:spcPct val="100000"/>
              </a:lnSpc>
              <a:spcBef>
                <a:spcPts val="25"/>
              </a:spcBef>
            </a:pPr>
            <a:fld id="{81D60167-4931-47E6-BA6A-407CBD079E47}" type="slidenum">
              <a:rPr dirty="0"/>
              <a:t>3</a:t>
            </a:fld>
            <a:endParaRPr dirty="0"/>
          </a:p>
        </p:txBody>
      </p:sp>
      <p:graphicFrame>
        <p:nvGraphicFramePr>
          <p:cNvPr id="4" name="Table 3">
            <a:extLst>
              <a:ext uri="{FF2B5EF4-FFF2-40B4-BE49-F238E27FC236}">
                <a16:creationId xmlns:a16="http://schemas.microsoft.com/office/drawing/2014/main" id="{2795519A-9219-2738-7B0C-1D519841EC2B}"/>
              </a:ext>
            </a:extLst>
          </p:cNvPr>
          <p:cNvGraphicFramePr>
            <a:graphicFrameLocks noGrp="1"/>
          </p:cNvGraphicFramePr>
          <p:nvPr>
            <p:extLst>
              <p:ext uri="{D42A27DB-BD31-4B8C-83A1-F6EECF244321}">
                <p14:modId xmlns:p14="http://schemas.microsoft.com/office/powerpoint/2010/main" val="842495499"/>
              </p:ext>
            </p:extLst>
          </p:nvPr>
        </p:nvGraphicFramePr>
        <p:xfrm>
          <a:off x="615950" y="1047750"/>
          <a:ext cx="7937628" cy="2961640"/>
        </p:xfrm>
        <a:graphic>
          <a:graphicData uri="http://schemas.openxmlformats.org/drawingml/2006/table">
            <a:tbl>
              <a:tblPr firstRow="1" bandRow="1">
                <a:tableStyleId>{073A0DAA-6AF3-43AB-8588-CEC1D06C72B9}</a:tableStyleId>
              </a:tblPr>
              <a:tblGrid>
                <a:gridCol w="2645876">
                  <a:extLst>
                    <a:ext uri="{9D8B030D-6E8A-4147-A177-3AD203B41FA5}">
                      <a16:colId xmlns:a16="http://schemas.microsoft.com/office/drawing/2014/main" val="868792941"/>
                    </a:ext>
                  </a:extLst>
                </a:gridCol>
                <a:gridCol w="3977174">
                  <a:extLst>
                    <a:ext uri="{9D8B030D-6E8A-4147-A177-3AD203B41FA5}">
                      <a16:colId xmlns:a16="http://schemas.microsoft.com/office/drawing/2014/main" val="396108414"/>
                    </a:ext>
                  </a:extLst>
                </a:gridCol>
                <a:gridCol w="1314578">
                  <a:extLst>
                    <a:ext uri="{9D8B030D-6E8A-4147-A177-3AD203B41FA5}">
                      <a16:colId xmlns:a16="http://schemas.microsoft.com/office/drawing/2014/main" val="1894990296"/>
                    </a:ext>
                  </a:extLst>
                </a:gridCol>
              </a:tblGrid>
              <a:tr h="370840">
                <a:tc>
                  <a:txBody>
                    <a:bodyPr/>
                    <a:lstStyle/>
                    <a:p>
                      <a:r>
                        <a:rPr lang="en-US" sz="1400" dirty="0"/>
                        <a:t>Course</a:t>
                      </a:r>
                    </a:p>
                  </a:txBody>
                  <a:tcPr/>
                </a:tc>
                <a:tc>
                  <a:txBody>
                    <a:bodyPr/>
                    <a:lstStyle/>
                    <a:p>
                      <a:r>
                        <a:rPr lang="en-US" sz="1400" dirty="0"/>
                        <a:t>Project</a:t>
                      </a:r>
                    </a:p>
                  </a:txBody>
                  <a:tcPr/>
                </a:tc>
                <a:tc>
                  <a:txBody>
                    <a:bodyPr/>
                    <a:lstStyle/>
                    <a:p>
                      <a:r>
                        <a:rPr lang="en-US" sz="1400" dirty="0"/>
                        <a:t>Learning Goals</a:t>
                      </a:r>
                    </a:p>
                  </a:txBody>
                  <a:tcPr/>
                </a:tc>
                <a:extLst>
                  <a:ext uri="{0D108BD9-81ED-4DB2-BD59-A6C34878D82A}">
                    <a16:rowId xmlns:a16="http://schemas.microsoft.com/office/drawing/2014/main" val="399339174"/>
                  </a:ext>
                </a:extLst>
              </a:tr>
              <a:tr h="370840">
                <a:tc>
                  <a:txBody>
                    <a:bodyPr/>
                    <a:lstStyle/>
                    <a:p>
                      <a:r>
                        <a:rPr lang="en-US" sz="1400" b="1" dirty="0"/>
                        <a:t>IST 652 – Scripting for Data Analysis</a:t>
                      </a:r>
                    </a:p>
                  </a:txBody>
                  <a:tcPr/>
                </a:tc>
                <a:tc>
                  <a:txBody>
                    <a:bodyPr/>
                    <a:lstStyle/>
                    <a:p>
                      <a:r>
                        <a:rPr lang="en-US" sz="1400" dirty="0"/>
                        <a:t>Analyzing Viewer Voting Trends in Classic and Modern Cinema</a:t>
                      </a:r>
                    </a:p>
                  </a:txBody>
                  <a:tcPr/>
                </a:tc>
                <a:tc>
                  <a:txBody>
                    <a:bodyPr/>
                    <a:lstStyle/>
                    <a:p>
                      <a:pPr algn="ctr"/>
                      <a:r>
                        <a:rPr lang="en-US" sz="1400" dirty="0"/>
                        <a:t>1, 5</a:t>
                      </a:r>
                    </a:p>
                  </a:txBody>
                  <a:tcPr/>
                </a:tc>
                <a:extLst>
                  <a:ext uri="{0D108BD9-81ED-4DB2-BD59-A6C34878D82A}">
                    <a16:rowId xmlns:a16="http://schemas.microsoft.com/office/drawing/2014/main" val="1119784851"/>
                  </a:ext>
                </a:extLst>
              </a:tr>
              <a:tr h="370840">
                <a:tc>
                  <a:txBody>
                    <a:bodyPr/>
                    <a:lstStyle/>
                    <a:p>
                      <a:r>
                        <a:rPr lang="en-US" sz="1400" b="1" dirty="0"/>
                        <a:t>IST 664 – Natural Language Processing</a:t>
                      </a:r>
                    </a:p>
                  </a:txBody>
                  <a:tcPr/>
                </a:tc>
                <a:tc>
                  <a:txBody>
                    <a:bodyPr/>
                    <a:lstStyle/>
                    <a:p>
                      <a:r>
                        <a:rPr lang="en-US" sz="1400" dirty="0"/>
                        <a:t>Detection of Spam in Emails</a:t>
                      </a:r>
                    </a:p>
                  </a:txBody>
                  <a:tcPr/>
                </a:tc>
                <a:tc>
                  <a:txBody>
                    <a:bodyPr/>
                    <a:lstStyle/>
                    <a:p>
                      <a:pPr algn="ctr"/>
                      <a:r>
                        <a:rPr lang="en-US" sz="1400" dirty="0"/>
                        <a:t>4, 6</a:t>
                      </a:r>
                    </a:p>
                  </a:txBody>
                  <a:tcPr/>
                </a:tc>
                <a:extLst>
                  <a:ext uri="{0D108BD9-81ED-4DB2-BD59-A6C34878D82A}">
                    <a16:rowId xmlns:a16="http://schemas.microsoft.com/office/drawing/2014/main" val="2200110497"/>
                  </a:ext>
                </a:extLst>
              </a:tr>
              <a:tr h="370840">
                <a:tc>
                  <a:txBody>
                    <a:bodyPr/>
                    <a:lstStyle/>
                    <a:p>
                      <a:r>
                        <a:rPr lang="en-US" sz="1400" b="1" dirty="0"/>
                        <a:t>IST 687 – Introduction to Data Science</a:t>
                      </a:r>
                    </a:p>
                  </a:txBody>
                  <a:tcPr/>
                </a:tc>
                <a:tc>
                  <a:txBody>
                    <a:bodyPr/>
                    <a:lstStyle/>
                    <a:p>
                      <a:r>
                        <a:rPr lang="en-US" sz="1400" dirty="0"/>
                        <a:t>Ames IA Housing Market Analysis: 2006-2010</a:t>
                      </a:r>
                    </a:p>
                  </a:txBody>
                  <a:tcPr/>
                </a:tc>
                <a:tc>
                  <a:txBody>
                    <a:bodyPr/>
                    <a:lstStyle/>
                    <a:p>
                      <a:pPr algn="ctr"/>
                      <a:r>
                        <a:rPr lang="en-US" sz="1400" dirty="0"/>
                        <a:t>2, 3</a:t>
                      </a:r>
                    </a:p>
                  </a:txBody>
                  <a:tcPr/>
                </a:tc>
                <a:extLst>
                  <a:ext uri="{0D108BD9-81ED-4DB2-BD59-A6C34878D82A}">
                    <a16:rowId xmlns:a16="http://schemas.microsoft.com/office/drawing/2014/main" val="2866757921"/>
                  </a:ext>
                </a:extLst>
              </a:tr>
              <a:tr h="370840">
                <a:tc>
                  <a:txBody>
                    <a:bodyPr/>
                    <a:lstStyle/>
                    <a:p>
                      <a:r>
                        <a:rPr lang="en-US" sz="1400" b="1" dirty="0"/>
                        <a:t>IST 691 – Deep Learning in Practice</a:t>
                      </a:r>
                    </a:p>
                  </a:txBody>
                  <a:tcPr/>
                </a:tc>
                <a:tc>
                  <a:txBody>
                    <a:bodyPr/>
                    <a:lstStyle/>
                    <a:p>
                      <a:r>
                        <a:rPr lang="en-US" sz="1400" dirty="0"/>
                        <a:t>Pistachio Type Classification</a:t>
                      </a:r>
                    </a:p>
                  </a:txBody>
                  <a:tcPr/>
                </a:tc>
                <a:tc>
                  <a:txBody>
                    <a:bodyPr/>
                    <a:lstStyle/>
                    <a:p>
                      <a:pPr algn="ctr"/>
                      <a:r>
                        <a:rPr lang="en-US" sz="1400" dirty="0"/>
                        <a:t>1, 6</a:t>
                      </a:r>
                    </a:p>
                  </a:txBody>
                  <a:tcPr/>
                </a:tc>
                <a:extLst>
                  <a:ext uri="{0D108BD9-81ED-4DB2-BD59-A6C34878D82A}">
                    <a16:rowId xmlns:a16="http://schemas.microsoft.com/office/drawing/2014/main" val="40430198"/>
                  </a:ext>
                </a:extLst>
              </a:tr>
              <a:tr h="370840">
                <a:tc>
                  <a:txBody>
                    <a:bodyPr/>
                    <a:lstStyle/>
                    <a:p>
                      <a:r>
                        <a:rPr lang="en-US" sz="1400" b="1" dirty="0"/>
                        <a:t>IST 707 – Applied Machine Learning</a:t>
                      </a:r>
                    </a:p>
                  </a:txBody>
                  <a:tcPr/>
                </a:tc>
                <a:tc>
                  <a:txBody>
                    <a:bodyPr/>
                    <a:lstStyle/>
                    <a:p>
                      <a:r>
                        <a:rPr lang="en-US" sz="1400" dirty="0"/>
                        <a:t>Predicting COVID-19 Diagnosis</a:t>
                      </a:r>
                    </a:p>
                  </a:txBody>
                  <a:tcPr/>
                </a:tc>
                <a:tc>
                  <a:txBody>
                    <a:bodyPr/>
                    <a:lstStyle/>
                    <a:p>
                      <a:pPr algn="ctr"/>
                      <a:r>
                        <a:rPr lang="en-US" sz="1400" dirty="0"/>
                        <a:t>3, 6</a:t>
                      </a:r>
                    </a:p>
                  </a:txBody>
                  <a:tcPr/>
                </a:tc>
                <a:extLst>
                  <a:ext uri="{0D108BD9-81ED-4DB2-BD59-A6C34878D82A}">
                    <a16:rowId xmlns:a16="http://schemas.microsoft.com/office/drawing/2014/main" val="2610634128"/>
                  </a:ext>
                </a:extLst>
              </a:tr>
            </a:tbl>
          </a:graphicData>
        </a:graphic>
      </p:graphicFrame>
    </p:spTree>
    <p:extLst>
      <p:ext uri="{BB962C8B-B14F-4D97-AF65-F5344CB8AC3E}">
        <p14:creationId xmlns:p14="http://schemas.microsoft.com/office/powerpoint/2010/main" val="2242757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636" y="285750"/>
            <a:ext cx="7922714" cy="428322"/>
          </a:xfrm>
          <a:prstGeom prst="rect">
            <a:avLst/>
          </a:prstGeom>
        </p:spPr>
        <p:txBody>
          <a:bodyPr vert="horz" wrap="square" lIns="0" tIns="12700" rIns="0" bIns="0" rtlCol="0">
            <a:spAutoFit/>
          </a:bodyPr>
          <a:lstStyle/>
          <a:p>
            <a:pPr marL="12700">
              <a:lnSpc>
                <a:spcPct val="100000"/>
              </a:lnSpc>
              <a:spcBef>
                <a:spcPts val="100"/>
              </a:spcBef>
            </a:pPr>
            <a:r>
              <a:rPr lang="en-US" spc="-5" dirty="0"/>
              <a:t>IST 652 – Scripting for Data Analysis </a:t>
            </a:r>
            <a:endParaRPr spc="-5" dirty="0"/>
          </a:p>
        </p:txBody>
      </p:sp>
      <p:sp>
        <p:nvSpPr>
          <p:cNvPr id="3" name="object 3"/>
          <p:cNvSpPr txBox="1"/>
          <p:nvPr/>
        </p:nvSpPr>
        <p:spPr>
          <a:xfrm>
            <a:off x="441636" y="839460"/>
            <a:ext cx="5273364" cy="3808350"/>
          </a:xfrm>
          <a:prstGeom prst="rect">
            <a:avLst/>
          </a:prstGeom>
        </p:spPr>
        <p:txBody>
          <a:bodyPr vert="horz" wrap="square" lIns="0" tIns="43180" rIns="0" bIns="0" rtlCol="0">
            <a:spAutoFit/>
          </a:bodyPr>
          <a:lstStyle/>
          <a:p>
            <a:pPr marL="12700" marR="5080">
              <a:lnSpc>
                <a:spcPct val="150000"/>
              </a:lnSpc>
              <a:spcBef>
                <a:spcPts val="340"/>
              </a:spcBef>
            </a:pPr>
            <a:r>
              <a:rPr lang="en-US" sz="1100" b="1" dirty="0">
                <a:cs typeface="Arial"/>
              </a:rPr>
              <a:t>Project</a:t>
            </a:r>
            <a:r>
              <a:rPr lang="en-US" sz="1100" dirty="0">
                <a:cs typeface="Arial"/>
              </a:rPr>
              <a:t>: </a:t>
            </a:r>
            <a:r>
              <a:rPr lang="en-US" sz="1100" b="0" i="0" dirty="0">
                <a:solidFill>
                  <a:srgbClr val="1F2328"/>
                </a:solidFill>
                <a:effectLst/>
                <a:highlight>
                  <a:srgbClr val="FFFFFF"/>
                </a:highlight>
                <a:latin typeface="-apple-system"/>
              </a:rPr>
              <a:t>Analyzing Viewer Voting Trends in Classic and Modern Cinema</a:t>
            </a:r>
            <a:endParaRPr lang="en-US" sz="1100" dirty="0">
              <a:cs typeface="Arial"/>
            </a:endParaRPr>
          </a:p>
          <a:p>
            <a:pPr marL="12700" marR="5080">
              <a:lnSpc>
                <a:spcPct val="150000"/>
              </a:lnSpc>
              <a:spcBef>
                <a:spcPts val="340"/>
              </a:spcBef>
            </a:pPr>
            <a:r>
              <a:rPr lang="en-US" sz="1100" b="1" dirty="0">
                <a:cs typeface="Arial"/>
              </a:rPr>
              <a:t>Description</a:t>
            </a:r>
            <a:r>
              <a:rPr lang="en-US" sz="1100" dirty="0">
                <a:cs typeface="Arial"/>
              </a:rPr>
              <a:t>: </a:t>
            </a:r>
            <a:r>
              <a:rPr lang="en-US" sz="1100" b="0" i="0" dirty="0">
                <a:solidFill>
                  <a:srgbClr val="1F2328"/>
                </a:solidFill>
                <a:effectLst/>
                <a:highlight>
                  <a:srgbClr val="FFFFFF"/>
                </a:highlight>
                <a:latin typeface="-apple-system"/>
              </a:rPr>
              <a:t>Developed a program to analyze movie review data focusing on viewer voting trends across genres, countries of origin, and demographics. Conducted extensive exploratory data analysis (EDA) to provide insights for production executives.</a:t>
            </a:r>
            <a:endParaRPr lang="en-US" sz="1100" dirty="0">
              <a:cs typeface="Arial"/>
            </a:endParaRPr>
          </a:p>
          <a:p>
            <a:pPr marL="12700" marR="5080">
              <a:lnSpc>
                <a:spcPct val="150000"/>
              </a:lnSpc>
              <a:spcBef>
                <a:spcPts val="340"/>
              </a:spcBef>
            </a:pPr>
            <a:r>
              <a:rPr lang="en-US" sz="1100" b="1" dirty="0">
                <a:cs typeface="Arial"/>
              </a:rPr>
              <a:t>Key Findings</a:t>
            </a:r>
            <a:r>
              <a:rPr lang="en-US" sz="1100" dirty="0">
                <a:cs typeface="Arial"/>
              </a:rPr>
              <a:t>:</a:t>
            </a:r>
          </a:p>
          <a:p>
            <a:pPr lvl="1">
              <a:lnSpc>
                <a:spcPct val="150000"/>
              </a:lnSpc>
              <a:buFont typeface="Arial" panose="020B0604020202020204" pitchFamily="34" charset="0"/>
              <a:buChar char="•"/>
            </a:pPr>
            <a:r>
              <a:rPr lang="en-US" sz="1100" b="0" i="0" dirty="0">
                <a:solidFill>
                  <a:srgbClr val="1F2328"/>
                </a:solidFill>
                <a:effectLst/>
                <a:highlight>
                  <a:srgbClr val="FFFFFF"/>
                </a:highlight>
                <a:latin typeface="-apple-system"/>
              </a:rPr>
              <a:t>Drama and Comedy are the most popular genres.</a:t>
            </a:r>
          </a:p>
          <a:p>
            <a:pPr lvl="1">
              <a:lnSpc>
                <a:spcPct val="150000"/>
              </a:lnSpc>
              <a:buFont typeface="Arial" panose="020B0604020202020204" pitchFamily="34" charset="0"/>
              <a:buChar char="•"/>
            </a:pPr>
            <a:r>
              <a:rPr lang="en-US" sz="1100" b="0" i="0" dirty="0">
                <a:solidFill>
                  <a:srgbClr val="1F2328"/>
                </a:solidFill>
                <a:effectLst/>
                <a:highlight>
                  <a:srgbClr val="FFFFFF"/>
                </a:highlight>
                <a:latin typeface="-apple-system"/>
              </a:rPr>
              <a:t>Positive sentiment in plot descriptions correlates with higher votes.</a:t>
            </a:r>
          </a:p>
          <a:p>
            <a:pPr lvl="1">
              <a:lnSpc>
                <a:spcPct val="150000"/>
              </a:lnSpc>
              <a:buFont typeface="Arial" panose="020B0604020202020204" pitchFamily="34" charset="0"/>
              <a:buChar char="•"/>
            </a:pPr>
            <a:r>
              <a:rPr lang="en-US" sz="1100" b="0" i="0" dirty="0">
                <a:solidFill>
                  <a:srgbClr val="1F2328"/>
                </a:solidFill>
                <a:effectLst/>
                <a:highlight>
                  <a:srgbClr val="FFFFFF"/>
                </a:highlight>
                <a:latin typeface="-apple-system"/>
              </a:rPr>
              <a:t>Gender-based analysis showed women rated movies higher than men.</a:t>
            </a:r>
            <a:endParaRPr lang="en-US" sz="1100" dirty="0">
              <a:cs typeface="Arial"/>
            </a:endParaRPr>
          </a:p>
          <a:p>
            <a:pPr marL="12700" marR="5080">
              <a:lnSpc>
                <a:spcPct val="150000"/>
              </a:lnSpc>
              <a:spcBef>
                <a:spcPts val="340"/>
              </a:spcBef>
            </a:pPr>
            <a:r>
              <a:rPr lang="en-US" sz="1100" b="1" dirty="0">
                <a:cs typeface="Arial"/>
              </a:rPr>
              <a:t>Learning Goals</a:t>
            </a:r>
            <a:r>
              <a:rPr lang="en-US" sz="1100" dirty="0">
                <a:cs typeface="Arial"/>
              </a:rPr>
              <a:t>:</a:t>
            </a:r>
          </a:p>
          <a:p>
            <a:pPr marL="641350" marR="5080" lvl="1" indent="-171450">
              <a:lnSpc>
                <a:spcPct val="150000"/>
              </a:lnSpc>
              <a:spcBef>
                <a:spcPts val="340"/>
              </a:spcBef>
              <a:buFont typeface="Arial" panose="020B0604020202020204" pitchFamily="34" charset="0"/>
              <a:buChar char="•"/>
            </a:pPr>
            <a:r>
              <a:rPr lang="en-US" sz="1100" dirty="0">
                <a:cs typeface="Arial"/>
              </a:rPr>
              <a:t>Goal 1: Gathered and managed movie data from Kaggle using Python’s pandas library.</a:t>
            </a:r>
          </a:p>
          <a:p>
            <a:pPr marL="641350" marR="5080" lvl="1" indent="-171450">
              <a:lnSpc>
                <a:spcPct val="150000"/>
              </a:lnSpc>
              <a:spcBef>
                <a:spcPts val="340"/>
              </a:spcBef>
              <a:buFont typeface="Arial" panose="020B0604020202020204" pitchFamily="34" charset="0"/>
              <a:buChar char="•"/>
            </a:pPr>
            <a:r>
              <a:rPr lang="en-US" sz="1100" dirty="0">
                <a:cs typeface="Arial"/>
              </a:rPr>
              <a:t>Goal 5: Created visualizations with matplotlib and seaborn to communicate insights to non-technical audiences.</a:t>
            </a:r>
          </a:p>
          <a:p>
            <a:pPr marL="12700" marR="5080">
              <a:lnSpc>
                <a:spcPts val="1950"/>
              </a:lnSpc>
              <a:spcBef>
                <a:spcPts val="340"/>
              </a:spcBef>
            </a:pPr>
            <a:endParaRPr lang="en-US" sz="1200" dirty="0">
              <a:cs typeface="Arial"/>
            </a:endParaRP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spc="-5" dirty="0"/>
              <a:t>Syracuse</a:t>
            </a:r>
            <a:r>
              <a:rPr spc="-60" dirty="0"/>
              <a:t> </a:t>
            </a:r>
            <a:r>
              <a:rPr spc="-5" dirty="0"/>
              <a:t>University</a:t>
            </a:r>
          </a:p>
        </p:txBody>
      </p:sp>
      <p:sp>
        <p:nvSpPr>
          <p:cNvPr id="6" name="object 6"/>
          <p:cNvSpPr txBox="1">
            <a:spLocks noGrp="1"/>
          </p:cNvSpPr>
          <p:nvPr>
            <p:ph type="sldNum" sz="quarter" idx="7"/>
          </p:nvPr>
        </p:nvSpPr>
        <p:spPr>
          <a:prstGeom prst="rect">
            <a:avLst/>
          </a:prstGeom>
        </p:spPr>
        <p:txBody>
          <a:bodyPr vert="horz" wrap="square" lIns="0" tIns="3175" rIns="0" bIns="0" rtlCol="0">
            <a:spAutoFit/>
          </a:bodyPr>
          <a:lstStyle/>
          <a:p>
            <a:pPr marL="93980">
              <a:lnSpc>
                <a:spcPct val="100000"/>
              </a:lnSpc>
              <a:spcBef>
                <a:spcPts val="25"/>
              </a:spcBef>
            </a:pPr>
            <a:fld id="{81D60167-4931-47E6-BA6A-407CBD079E47}" type="slidenum">
              <a:rPr dirty="0"/>
              <a:t>4</a:t>
            </a:fld>
            <a:endParaRPr dirty="0"/>
          </a:p>
        </p:txBody>
      </p:sp>
      <p:pic>
        <p:nvPicPr>
          <p:cNvPr id="11" name="Picture 10">
            <a:extLst>
              <a:ext uri="{FF2B5EF4-FFF2-40B4-BE49-F238E27FC236}">
                <a16:creationId xmlns:a16="http://schemas.microsoft.com/office/drawing/2014/main" id="{AA305DCA-9CDB-937E-7642-997F618CE3B0}"/>
              </a:ext>
            </a:extLst>
          </p:cNvPr>
          <p:cNvPicPr>
            <a:picLocks noChangeAspect="1"/>
          </p:cNvPicPr>
          <p:nvPr/>
        </p:nvPicPr>
        <p:blipFill>
          <a:blip r:embed="rId2"/>
          <a:stretch>
            <a:fillRect/>
          </a:stretch>
        </p:blipFill>
        <p:spPr>
          <a:xfrm>
            <a:off x="5999747" y="835892"/>
            <a:ext cx="2846070" cy="1907743"/>
          </a:xfrm>
          <a:prstGeom prst="rect">
            <a:avLst/>
          </a:prstGeom>
        </p:spPr>
      </p:pic>
      <p:pic>
        <p:nvPicPr>
          <p:cNvPr id="13" name="Picture 12">
            <a:extLst>
              <a:ext uri="{FF2B5EF4-FFF2-40B4-BE49-F238E27FC236}">
                <a16:creationId xmlns:a16="http://schemas.microsoft.com/office/drawing/2014/main" id="{8BCDC461-6E79-1C61-9E14-3149F9B306D4}"/>
              </a:ext>
            </a:extLst>
          </p:cNvPr>
          <p:cNvPicPr>
            <a:picLocks noChangeAspect="1"/>
          </p:cNvPicPr>
          <p:nvPr/>
        </p:nvPicPr>
        <p:blipFill>
          <a:blip r:embed="rId3"/>
          <a:stretch>
            <a:fillRect/>
          </a:stretch>
        </p:blipFill>
        <p:spPr>
          <a:xfrm>
            <a:off x="5999747" y="2865455"/>
            <a:ext cx="3082688" cy="1577245"/>
          </a:xfrm>
          <a:prstGeom prst="rect">
            <a:avLst/>
          </a:prstGeom>
        </p:spPr>
      </p:pic>
    </p:spTree>
    <p:extLst>
      <p:ext uri="{BB962C8B-B14F-4D97-AF65-F5344CB8AC3E}">
        <p14:creationId xmlns:p14="http://schemas.microsoft.com/office/powerpoint/2010/main" val="101377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636" y="285750"/>
            <a:ext cx="7922714" cy="428322"/>
          </a:xfrm>
          <a:prstGeom prst="rect">
            <a:avLst/>
          </a:prstGeom>
        </p:spPr>
        <p:txBody>
          <a:bodyPr vert="horz" wrap="square" lIns="0" tIns="12700" rIns="0" bIns="0" rtlCol="0">
            <a:spAutoFit/>
          </a:bodyPr>
          <a:lstStyle/>
          <a:p>
            <a:pPr marL="12700">
              <a:lnSpc>
                <a:spcPct val="100000"/>
              </a:lnSpc>
              <a:spcBef>
                <a:spcPts val="100"/>
              </a:spcBef>
            </a:pPr>
            <a:r>
              <a:rPr lang="en-US" spc="-5" dirty="0"/>
              <a:t>IST 664 – Natural Language Processing</a:t>
            </a:r>
            <a:endParaRPr spc="-5" dirty="0"/>
          </a:p>
        </p:txBody>
      </p:sp>
      <p:sp>
        <p:nvSpPr>
          <p:cNvPr id="3" name="object 3"/>
          <p:cNvSpPr txBox="1"/>
          <p:nvPr/>
        </p:nvSpPr>
        <p:spPr>
          <a:xfrm>
            <a:off x="441636" y="839460"/>
            <a:ext cx="5349564" cy="3515963"/>
          </a:xfrm>
          <a:prstGeom prst="rect">
            <a:avLst/>
          </a:prstGeom>
        </p:spPr>
        <p:txBody>
          <a:bodyPr vert="horz" wrap="square" lIns="0" tIns="43180" rIns="0" bIns="0" rtlCol="0">
            <a:spAutoFit/>
          </a:bodyPr>
          <a:lstStyle/>
          <a:p>
            <a:pPr marL="12700" marR="5080">
              <a:lnSpc>
                <a:spcPct val="150000"/>
              </a:lnSpc>
              <a:spcBef>
                <a:spcPts val="340"/>
              </a:spcBef>
            </a:pPr>
            <a:r>
              <a:rPr lang="en-US" sz="1100" b="1" dirty="0">
                <a:cs typeface="Arial"/>
              </a:rPr>
              <a:t>Project</a:t>
            </a:r>
            <a:r>
              <a:rPr lang="en-US" sz="1100" dirty="0">
                <a:cs typeface="Arial"/>
              </a:rPr>
              <a:t>: </a:t>
            </a:r>
            <a:r>
              <a:rPr lang="en-US" sz="1100" b="0" i="0" dirty="0">
                <a:solidFill>
                  <a:srgbClr val="1F2328"/>
                </a:solidFill>
                <a:effectLst/>
                <a:highlight>
                  <a:srgbClr val="FFFFFF"/>
                </a:highlight>
                <a:latin typeface="-apple-system"/>
              </a:rPr>
              <a:t>Detection of Spam in Emails</a:t>
            </a:r>
            <a:endParaRPr lang="en-US" sz="1100" dirty="0">
              <a:cs typeface="Arial"/>
            </a:endParaRPr>
          </a:p>
          <a:p>
            <a:pPr marL="12700" marR="5080">
              <a:lnSpc>
                <a:spcPct val="150000"/>
              </a:lnSpc>
              <a:spcBef>
                <a:spcPts val="340"/>
              </a:spcBef>
            </a:pPr>
            <a:r>
              <a:rPr lang="en-US" sz="1100" b="1" dirty="0">
                <a:cs typeface="Arial"/>
              </a:rPr>
              <a:t>Description</a:t>
            </a:r>
            <a:r>
              <a:rPr lang="en-US" sz="1100" dirty="0">
                <a:cs typeface="Arial"/>
              </a:rPr>
              <a:t>: </a:t>
            </a:r>
            <a:r>
              <a:rPr lang="en-US" sz="1100" b="0" i="0" dirty="0">
                <a:solidFill>
                  <a:srgbClr val="1F2328"/>
                </a:solidFill>
                <a:effectLst/>
                <a:highlight>
                  <a:srgbClr val="FFFFFF"/>
                </a:highlight>
                <a:latin typeface="-apple-system"/>
              </a:rPr>
              <a:t>Explored machine learning techniques to classify emails as spam or authentic using the Enron corpus. Compared several models, including Naïve Bayes, Logistic Regression, Random Forest, and Gradient Boosting.</a:t>
            </a:r>
          </a:p>
          <a:p>
            <a:pPr marL="12700" marR="5080">
              <a:lnSpc>
                <a:spcPct val="150000"/>
              </a:lnSpc>
              <a:spcBef>
                <a:spcPts val="340"/>
              </a:spcBef>
            </a:pPr>
            <a:r>
              <a:rPr lang="en-US" sz="1100" b="1" dirty="0">
                <a:cs typeface="Arial"/>
              </a:rPr>
              <a:t>Key Findings</a:t>
            </a:r>
            <a:r>
              <a:rPr lang="en-US" sz="1100" dirty="0">
                <a:cs typeface="Arial"/>
              </a:rPr>
              <a:t>:</a:t>
            </a:r>
          </a:p>
          <a:p>
            <a:pPr lvl="1">
              <a:lnSpc>
                <a:spcPct val="150000"/>
              </a:lnSpc>
              <a:buFont typeface="Arial" panose="020B0604020202020204" pitchFamily="34" charset="0"/>
              <a:buChar char="•"/>
            </a:pPr>
            <a:r>
              <a:rPr lang="en-US" sz="1100" dirty="0">
                <a:solidFill>
                  <a:srgbClr val="1F2328"/>
                </a:solidFill>
                <a:highlight>
                  <a:srgbClr val="FFFFFF"/>
                </a:highlight>
                <a:latin typeface="-apple-system"/>
                <a:cs typeface="Arial"/>
              </a:rPr>
              <a:t> Logistic Regression and Gradient Boosting achieved the highest accuracy rates.</a:t>
            </a:r>
          </a:p>
          <a:p>
            <a:pPr lvl="1">
              <a:lnSpc>
                <a:spcPct val="150000"/>
              </a:lnSpc>
              <a:buFont typeface="Arial" panose="020B0604020202020204" pitchFamily="34" charset="0"/>
              <a:buChar char="•"/>
            </a:pPr>
            <a:r>
              <a:rPr lang="en-US" sz="1100" dirty="0">
                <a:solidFill>
                  <a:srgbClr val="1F2328"/>
                </a:solidFill>
                <a:highlight>
                  <a:srgbClr val="FFFFFF"/>
                </a:highlight>
                <a:latin typeface="-apple-system"/>
                <a:cs typeface="Arial"/>
              </a:rPr>
              <a:t> Gradient Boosting demonstrated perfect precision in classifying ham emails.</a:t>
            </a:r>
          </a:p>
          <a:p>
            <a:pPr>
              <a:lnSpc>
                <a:spcPct val="150000"/>
              </a:lnSpc>
            </a:pPr>
            <a:r>
              <a:rPr lang="en-US" sz="1100" b="1" dirty="0">
                <a:cs typeface="Arial"/>
              </a:rPr>
              <a:t>Learning Goals</a:t>
            </a:r>
            <a:r>
              <a:rPr lang="en-US" sz="1100" dirty="0">
                <a:cs typeface="Arial"/>
              </a:rPr>
              <a:t>:</a:t>
            </a:r>
          </a:p>
          <a:p>
            <a:pPr marL="641350" marR="5080" lvl="1" indent="-171450">
              <a:lnSpc>
                <a:spcPct val="150000"/>
              </a:lnSpc>
              <a:spcBef>
                <a:spcPts val="340"/>
              </a:spcBef>
              <a:buFont typeface="Arial" panose="020B0604020202020204" pitchFamily="34" charset="0"/>
              <a:buChar char="•"/>
            </a:pPr>
            <a:r>
              <a:rPr lang="en-US" sz="1100" dirty="0">
                <a:cs typeface="Arial"/>
              </a:rPr>
              <a:t>Goal 4: Used Python to preprocess data and implement machine learning models for spam detection.</a:t>
            </a:r>
          </a:p>
          <a:p>
            <a:pPr marL="641350" marR="5080" lvl="1" indent="-171450">
              <a:lnSpc>
                <a:spcPct val="150000"/>
              </a:lnSpc>
              <a:spcBef>
                <a:spcPts val="340"/>
              </a:spcBef>
              <a:buFont typeface="Arial" panose="020B0604020202020204" pitchFamily="34" charset="0"/>
              <a:buChar char="•"/>
            </a:pPr>
            <a:r>
              <a:rPr lang="en-US" sz="1100" dirty="0">
                <a:cs typeface="Arial"/>
              </a:rPr>
              <a:t>Goal 6: Ensured model fairness and transparency by using a balanced dataset and evaluation techniques like cross-validation.</a:t>
            </a:r>
          </a:p>
          <a:p>
            <a:pPr marL="12700" marR="5080">
              <a:lnSpc>
                <a:spcPts val="1950"/>
              </a:lnSpc>
              <a:spcBef>
                <a:spcPts val="340"/>
              </a:spcBef>
            </a:pPr>
            <a:endParaRPr lang="en-US" sz="1200" dirty="0">
              <a:cs typeface="Arial"/>
            </a:endParaRP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spc="-5" dirty="0"/>
              <a:t>Syracuse</a:t>
            </a:r>
            <a:r>
              <a:rPr spc="-60" dirty="0"/>
              <a:t> </a:t>
            </a:r>
            <a:r>
              <a:rPr spc="-5" dirty="0"/>
              <a:t>University</a:t>
            </a:r>
          </a:p>
        </p:txBody>
      </p:sp>
      <p:sp>
        <p:nvSpPr>
          <p:cNvPr id="6" name="object 6"/>
          <p:cNvSpPr txBox="1">
            <a:spLocks noGrp="1"/>
          </p:cNvSpPr>
          <p:nvPr>
            <p:ph type="sldNum" sz="quarter" idx="7"/>
          </p:nvPr>
        </p:nvSpPr>
        <p:spPr>
          <a:prstGeom prst="rect">
            <a:avLst/>
          </a:prstGeom>
        </p:spPr>
        <p:txBody>
          <a:bodyPr vert="horz" wrap="square" lIns="0" tIns="3175" rIns="0" bIns="0" rtlCol="0">
            <a:spAutoFit/>
          </a:bodyPr>
          <a:lstStyle/>
          <a:p>
            <a:pPr marL="93980">
              <a:lnSpc>
                <a:spcPct val="100000"/>
              </a:lnSpc>
              <a:spcBef>
                <a:spcPts val="25"/>
              </a:spcBef>
            </a:pPr>
            <a:fld id="{81D60167-4931-47E6-BA6A-407CBD079E47}" type="slidenum">
              <a:rPr dirty="0"/>
              <a:t>5</a:t>
            </a:fld>
            <a:endParaRPr dirty="0"/>
          </a:p>
        </p:txBody>
      </p:sp>
      <p:pic>
        <p:nvPicPr>
          <p:cNvPr id="7" name="Picture 6">
            <a:extLst>
              <a:ext uri="{FF2B5EF4-FFF2-40B4-BE49-F238E27FC236}">
                <a16:creationId xmlns:a16="http://schemas.microsoft.com/office/drawing/2014/main" id="{0EB39CA5-5828-100A-9279-328BCC7A38F2}"/>
              </a:ext>
            </a:extLst>
          </p:cNvPr>
          <p:cNvPicPr>
            <a:picLocks noChangeAspect="1"/>
          </p:cNvPicPr>
          <p:nvPr/>
        </p:nvPicPr>
        <p:blipFill>
          <a:blip r:embed="rId2"/>
          <a:stretch>
            <a:fillRect/>
          </a:stretch>
        </p:blipFill>
        <p:spPr>
          <a:xfrm>
            <a:off x="6100889" y="2597441"/>
            <a:ext cx="2634705" cy="1057508"/>
          </a:xfrm>
          <a:prstGeom prst="rect">
            <a:avLst/>
          </a:prstGeom>
        </p:spPr>
      </p:pic>
      <p:pic>
        <p:nvPicPr>
          <p:cNvPr id="9" name="Picture 8">
            <a:extLst>
              <a:ext uri="{FF2B5EF4-FFF2-40B4-BE49-F238E27FC236}">
                <a16:creationId xmlns:a16="http://schemas.microsoft.com/office/drawing/2014/main" id="{9AD5F008-4297-47F0-3887-560EB7AB7BE2}"/>
              </a:ext>
            </a:extLst>
          </p:cNvPr>
          <p:cNvPicPr>
            <a:picLocks noChangeAspect="1"/>
          </p:cNvPicPr>
          <p:nvPr/>
        </p:nvPicPr>
        <p:blipFill>
          <a:blip r:embed="rId3"/>
          <a:stretch>
            <a:fillRect/>
          </a:stretch>
        </p:blipFill>
        <p:spPr>
          <a:xfrm>
            <a:off x="6100888" y="1170105"/>
            <a:ext cx="2631887" cy="1057508"/>
          </a:xfrm>
          <a:prstGeom prst="rect">
            <a:avLst/>
          </a:prstGeom>
        </p:spPr>
      </p:pic>
    </p:spTree>
    <p:extLst>
      <p:ext uri="{BB962C8B-B14F-4D97-AF65-F5344CB8AC3E}">
        <p14:creationId xmlns:p14="http://schemas.microsoft.com/office/powerpoint/2010/main" val="128754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636" y="285750"/>
            <a:ext cx="7922714" cy="428322"/>
          </a:xfrm>
          <a:prstGeom prst="rect">
            <a:avLst/>
          </a:prstGeom>
        </p:spPr>
        <p:txBody>
          <a:bodyPr vert="horz" wrap="square" lIns="0" tIns="12700" rIns="0" bIns="0" rtlCol="0">
            <a:spAutoFit/>
          </a:bodyPr>
          <a:lstStyle/>
          <a:p>
            <a:pPr marL="12700">
              <a:lnSpc>
                <a:spcPct val="100000"/>
              </a:lnSpc>
              <a:spcBef>
                <a:spcPts val="100"/>
              </a:spcBef>
            </a:pPr>
            <a:r>
              <a:rPr lang="en-US" spc="-5" dirty="0"/>
              <a:t>IST 687 – Introduction to Data Science</a:t>
            </a:r>
            <a:endParaRPr spc="-5" dirty="0"/>
          </a:p>
        </p:txBody>
      </p:sp>
      <p:sp>
        <p:nvSpPr>
          <p:cNvPr id="3" name="object 3"/>
          <p:cNvSpPr txBox="1"/>
          <p:nvPr/>
        </p:nvSpPr>
        <p:spPr>
          <a:xfrm>
            <a:off x="441636" y="839460"/>
            <a:ext cx="5882964" cy="3472169"/>
          </a:xfrm>
          <a:prstGeom prst="rect">
            <a:avLst/>
          </a:prstGeom>
        </p:spPr>
        <p:txBody>
          <a:bodyPr vert="horz" wrap="square" lIns="0" tIns="43180" rIns="0" bIns="0" rtlCol="0">
            <a:spAutoFit/>
          </a:bodyPr>
          <a:lstStyle/>
          <a:p>
            <a:pPr marL="12700" marR="5080">
              <a:lnSpc>
                <a:spcPct val="150000"/>
              </a:lnSpc>
              <a:spcBef>
                <a:spcPts val="340"/>
              </a:spcBef>
            </a:pPr>
            <a:r>
              <a:rPr lang="en-US" sz="1100" b="1" dirty="0">
                <a:cs typeface="Arial"/>
              </a:rPr>
              <a:t>Project</a:t>
            </a:r>
            <a:r>
              <a:rPr lang="en-US" sz="1100" dirty="0">
                <a:cs typeface="Arial"/>
              </a:rPr>
              <a:t>: </a:t>
            </a:r>
            <a:r>
              <a:rPr lang="en-US" sz="1100" b="0" i="0" dirty="0">
                <a:solidFill>
                  <a:srgbClr val="1F2328"/>
                </a:solidFill>
                <a:effectLst/>
                <a:highlight>
                  <a:srgbClr val="FFFFFF"/>
                </a:highlight>
                <a:latin typeface="-apple-system"/>
              </a:rPr>
              <a:t>Ames IA Housing Market Analysis: 2006-2010</a:t>
            </a:r>
          </a:p>
          <a:p>
            <a:pPr marL="12700" marR="5080">
              <a:lnSpc>
                <a:spcPct val="150000"/>
              </a:lnSpc>
              <a:spcBef>
                <a:spcPts val="340"/>
              </a:spcBef>
            </a:pPr>
            <a:r>
              <a:rPr lang="en-US" sz="1100" b="1" dirty="0">
                <a:cs typeface="Arial"/>
              </a:rPr>
              <a:t>Description</a:t>
            </a:r>
            <a:r>
              <a:rPr lang="en-US" sz="1100" dirty="0">
                <a:cs typeface="Arial"/>
              </a:rPr>
              <a:t>: </a:t>
            </a:r>
            <a:r>
              <a:rPr lang="en-US" sz="1100" b="0" i="0" dirty="0">
                <a:solidFill>
                  <a:srgbClr val="1F2328"/>
                </a:solidFill>
                <a:effectLst/>
                <a:highlight>
                  <a:srgbClr val="FFFFFF"/>
                </a:highlight>
                <a:latin typeface="-apple-system"/>
              </a:rPr>
              <a:t>Analyzed the Ames, Iowa housing dataset to identify key features impacting the return on investment (ROI) for housing attributes. Conducted correlation and linear regression analyses to determine the most significant variables influencing sale prices.</a:t>
            </a:r>
          </a:p>
          <a:p>
            <a:pPr marL="12700" marR="5080">
              <a:lnSpc>
                <a:spcPct val="150000"/>
              </a:lnSpc>
              <a:spcBef>
                <a:spcPts val="340"/>
              </a:spcBef>
            </a:pPr>
            <a:r>
              <a:rPr lang="en-US" sz="1100" b="1" dirty="0">
                <a:cs typeface="Arial"/>
              </a:rPr>
              <a:t>Key Findings</a:t>
            </a:r>
            <a:r>
              <a:rPr lang="en-US" sz="1100" dirty="0">
                <a:cs typeface="Arial"/>
              </a:rPr>
              <a:t>:</a:t>
            </a:r>
          </a:p>
          <a:p>
            <a:pPr lvl="1">
              <a:lnSpc>
                <a:spcPct val="150000"/>
              </a:lnSpc>
              <a:buFont typeface="Arial" panose="020B0604020202020204" pitchFamily="34" charset="0"/>
              <a:buChar char="•"/>
            </a:pPr>
            <a:r>
              <a:rPr lang="en-US" sz="1100" dirty="0">
                <a:solidFill>
                  <a:srgbClr val="1F2328"/>
                </a:solidFill>
                <a:highlight>
                  <a:srgbClr val="FFFFFF"/>
                </a:highlight>
                <a:latin typeface="-apple-system"/>
                <a:cs typeface="Arial"/>
              </a:rPr>
              <a:t> Kitchen quality, basement height, and exterior quality were the most impactful factors on sale prices.</a:t>
            </a:r>
          </a:p>
          <a:p>
            <a:pPr lvl="1">
              <a:lnSpc>
                <a:spcPct val="150000"/>
              </a:lnSpc>
              <a:buFont typeface="Arial" panose="020B0604020202020204" pitchFamily="34" charset="0"/>
              <a:buChar char="•"/>
            </a:pPr>
            <a:r>
              <a:rPr lang="en-US" sz="1100" dirty="0">
                <a:solidFill>
                  <a:srgbClr val="1F2328"/>
                </a:solidFill>
                <a:highlight>
                  <a:srgbClr val="FFFFFF"/>
                </a:highlight>
                <a:latin typeface="-apple-system"/>
                <a:cs typeface="Arial"/>
              </a:rPr>
              <a:t> Upgrading these features can significantly increase ROI for homebuyers and investors.</a:t>
            </a:r>
          </a:p>
          <a:p>
            <a:pPr>
              <a:lnSpc>
                <a:spcPct val="150000"/>
              </a:lnSpc>
            </a:pPr>
            <a:r>
              <a:rPr lang="en-US" sz="1100" b="1" dirty="0">
                <a:cs typeface="Arial"/>
              </a:rPr>
              <a:t>Learning Goals</a:t>
            </a:r>
            <a:r>
              <a:rPr lang="en-US" sz="1100" dirty="0">
                <a:cs typeface="Arial"/>
              </a:rPr>
              <a:t>:</a:t>
            </a:r>
          </a:p>
          <a:p>
            <a:pPr marL="641350" marR="5080" lvl="1" indent="-171450">
              <a:lnSpc>
                <a:spcPct val="150000"/>
              </a:lnSpc>
              <a:spcBef>
                <a:spcPts val="340"/>
              </a:spcBef>
              <a:buFont typeface="Arial" panose="020B0604020202020204" pitchFamily="34" charset="0"/>
              <a:buChar char="•"/>
            </a:pPr>
            <a:r>
              <a:rPr lang="en-US" sz="1100" dirty="0">
                <a:cs typeface="Arial"/>
              </a:rPr>
              <a:t>Goal 2: Identified key ROI features in housing prices using data cleaning, feature engineering, and regression analysis in R.</a:t>
            </a:r>
          </a:p>
          <a:p>
            <a:pPr marL="641350" marR="5080" lvl="1" indent="-171450">
              <a:lnSpc>
                <a:spcPct val="150000"/>
              </a:lnSpc>
              <a:spcBef>
                <a:spcPts val="340"/>
              </a:spcBef>
              <a:buFont typeface="Arial" panose="020B0604020202020204" pitchFamily="34" charset="0"/>
              <a:buChar char="•"/>
            </a:pPr>
            <a:r>
              <a:rPr lang="en-US" sz="1100" dirty="0">
                <a:cs typeface="Arial"/>
              </a:rPr>
              <a:t>Goal 3: Applied R’s ggplot2 and </a:t>
            </a:r>
            <a:r>
              <a:rPr lang="en-US" sz="1100" dirty="0" err="1">
                <a:cs typeface="Arial"/>
              </a:rPr>
              <a:t>dplyr</a:t>
            </a:r>
            <a:r>
              <a:rPr lang="en-US" sz="1100" dirty="0">
                <a:cs typeface="Arial"/>
              </a:rPr>
              <a:t> for visualizations and linear regression models for predictive insights.</a:t>
            </a:r>
            <a:endParaRPr lang="en-US" sz="1200" dirty="0">
              <a:cs typeface="Arial"/>
            </a:endParaRP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spc="-5" dirty="0"/>
              <a:t>Syracuse</a:t>
            </a:r>
            <a:r>
              <a:rPr spc="-60" dirty="0"/>
              <a:t> </a:t>
            </a:r>
            <a:r>
              <a:rPr spc="-5" dirty="0"/>
              <a:t>University</a:t>
            </a:r>
          </a:p>
        </p:txBody>
      </p:sp>
      <p:sp>
        <p:nvSpPr>
          <p:cNvPr id="6" name="object 6"/>
          <p:cNvSpPr txBox="1">
            <a:spLocks noGrp="1"/>
          </p:cNvSpPr>
          <p:nvPr>
            <p:ph type="sldNum" sz="quarter" idx="7"/>
          </p:nvPr>
        </p:nvSpPr>
        <p:spPr>
          <a:prstGeom prst="rect">
            <a:avLst/>
          </a:prstGeom>
        </p:spPr>
        <p:txBody>
          <a:bodyPr vert="horz" wrap="square" lIns="0" tIns="3175" rIns="0" bIns="0" rtlCol="0">
            <a:spAutoFit/>
          </a:bodyPr>
          <a:lstStyle/>
          <a:p>
            <a:pPr marL="93980">
              <a:lnSpc>
                <a:spcPct val="100000"/>
              </a:lnSpc>
              <a:spcBef>
                <a:spcPts val="25"/>
              </a:spcBef>
            </a:pPr>
            <a:fld id="{81D60167-4931-47E6-BA6A-407CBD079E47}" type="slidenum">
              <a:rPr dirty="0"/>
              <a:t>6</a:t>
            </a:fld>
            <a:endParaRPr dirty="0"/>
          </a:p>
        </p:txBody>
      </p:sp>
      <p:pic>
        <p:nvPicPr>
          <p:cNvPr id="4" name="Content Placeholder 6">
            <a:extLst>
              <a:ext uri="{FF2B5EF4-FFF2-40B4-BE49-F238E27FC236}">
                <a16:creationId xmlns:a16="http://schemas.microsoft.com/office/drawing/2014/main" id="{ABA804BF-8C77-7FFE-5DA9-6E9D63963D60}"/>
              </a:ext>
            </a:extLst>
          </p:cNvPr>
          <p:cNvPicPr>
            <a:picLocks noChangeAspect="1"/>
          </p:cNvPicPr>
          <p:nvPr/>
        </p:nvPicPr>
        <p:blipFill>
          <a:blip r:embed="rId2"/>
          <a:srcRect/>
          <a:stretch/>
        </p:blipFill>
        <p:spPr>
          <a:xfrm>
            <a:off x="6782564" y="723096"/>
            <a:ext cx="1676400" cy="1708951"/>
          </a:xfrm>
          <a:prstGeom prst="rect">
            <a:avLst/>
          </a:prstGeom>
          <a:solidFill>
            <a:srgbClr val="728E93"/>
          </a:solidFill>
          <a:ln w="28575">
            <a:solidFill>
              <a:srgbClr val="728E93"/>
            </a:solidFill>
          </a:ln>
        </p:spPr>
      </p:pic>
      <p:pic>
        <p:nvPicPr>
          <p:cNvPr id="8" name="Content Placeholder 6" descr="Chart, bar chart&#10;&#10;Description automatically generated">
            <a:extLst>
              <a:ext uri="{FF2B5EF4-FFF2-40B4-BE49-F238E27FC236}">
                <a16:creationId xmlns:a16="http://schemas.microsoft.com/office/drawing/2014/main" id="{75005346-4D82-5B4E-E24A-B5635A2C69EE}"/>
              </a:ext>
            </a:extLst>
          </p:cNvPr>
          <p:cNvPicPr>
            <a:picLocks noChangeAspect="1"/>
          </p:cNvPicPr>
          <p:nvPr/>
        </p:nvPicPr>
        <p:blipFill>
          <a:blip r:embed="rId3"/>
          <a:stretch>
            <a:fillRect/>
          </a:stretch>
        </p:blipFill>
        <p:spPr>
          <a:xfrm>
            <a:off x="6782564" y="2634045"/>
            <a:ext cx="1676400" cy="1708952"/>
          </a:xfrm>
          <a:prstGeom prst="rect">
            <a:avLst/>
          </a:prstGeom>
          <a:ln w="28575">
            <a:solidFill>
              <a:schemeClr val="accent5">
                <a:lumMod val="50000"/>
              </a:schemeClr>
            </a:solidFill>
          </a:ln>
        </p:spPr>
      </p:pic>
    </p:spTree>
    <p:extLst>
      <p:ext uri="{BB962C8B-B14F-4D97-AF65-F5344CB8AC3E}">
        <p14:creationId xmlns:p14="http://schemas.microsoft.com/office/powerpoint/2010/main" val="189522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636" y="285750"/>
            <a:ext cx="7922714" cy="428322"/>
          </a:xfrm>
          <a:prstGeom prst="rect">
            <a:avLst/>
          </a:prstGeom>
        </p:spPr>
        <p:txBody>
          <a:bodyPr vert="horz" wrap="square" lIns="0" tIns="12700" rIns="0" bIns="0" rtlCol="0">
            <a:spAutoFit/>
          </a:bodyPr>
          <a:lstStyle/>
          <a:p>
            <a:pPr marL="12700">
              <a:lnSpc>
                <a:spcPct val="100000"/>
              </a:lnSpc>
              <a:spcBef>
                <a:spcPts val="100"/>
              </a:spcBef>
            </a:pPr>
            <a:r>
              <a:rPr lang="en-US" spc="-5" dirty="0"/>
              <a:t>IST 691 – Deep Learning in Practice</a:t>
            </a:r>
            <a:endParaRPr spc="-5" dirty="0"/>
          </a:p>
        </p:txBody>
      </p:sp>
      <p:sp>
        <p:nvSpPr>
          <p:cNvPr id="3" name="object 3"/>
          <p:cNvSpPr txBox="1"/>
          <p:nvPr/>
        </p:nvSpPr>
        <p:spPr>
          <a:xfrm>
            <a:off x="441636" y="839460"/>
            <a:ext cx="5959164" cy="3218253"/>
          </a:xfrm>
          <a:prstGeom prst="rect">
            <a:avLst/>
          </a:prstGeom>
        </p:spPr>
        <p:txBody>
          <a:bodyPr vert="horz" wrap="square" lIns="0" tIns="43180" rIns="0" bIns="0" rtlCol="0">
            <a:spAutoFit/>
          </a:bodyPr>
          <a:lstStyle/>
          <a:p>
            <a:pPr marL="12700" marR="5080">
              <a:lnSpc>
                <a:spcPct val="150000"/>
              </a:lnSpc>
              <a:spcBef>
                <a:spcPts val="340"/>
              </a:spcBef>
            </a:pPr>
            <a:r>
              <a:rPr lang="en-US" sz="1100" b="1" dirty="0">
                <a:cs typeface="Arial"/>
              </a:rPr>
              <a:t>Project</a:t>
            </a:r>
            <a:r>
              <a:rPr lang="en-US" sz="1100" dirty="0">
                <a:cs typeface="Arial"/>
              </a:rPr>
              <a:t>: </a:t>
            </a:r>
            <a:r>
              <a:rPr lang="en-US" sz="1100" b="0" i="0" dirty="0">
                <a:solidFill>
                  <a:srgbClr val="1F2328"/>
                </a:solidFill>
                <a:effectLst/>
                <a:highlight>
                  <a:srgbClr val="FFFFFF"/>
                </a:highlight>
                <a:latin typeface="-apple-system"/>
              </a:rPr>
              <a:t>Pistachio Type Classification</a:t>
            </a:r>
          </a:p>
          <a:p>
            <a:pPr marL="12700" marR="5080">
              <a:lnSpc>
                <a:spcPct val="150000"/>
              </a:lnSpc>
              <a:spcBef>
                <a:spcPts val="340"/>
              </a:spcBef>
            </a:pPr>
            <a:r>
              <a:rPr lang="en-US" sz="1100" b="1" dirty="0">
                <a:cs typeface="Arial"/>
              </a:rPr>
              <a:t>Description</a:t>
            </a:r>
            <a:r>
              <a:rPr lang="en-US" sz="1100" dirty="0">
                <a:cs typeface="Arial"/>
              </a:rPr>
              <a:t>: </a:t>
            </a:r>
            <a:r>
              <a:rPr lang="en-US" sz="1100" b="0" i="0" dirty="0">
                <a:solidFill>
                  <a:srgbClr val="1F2328"/>
                </a:solidFill>
                <a:effectLst/>
                <a:highlight>
                  <a:srgbClr val="FFFFFF"/>
                </a:highlight>
                <a:latin typeface="-apple-system"/>
              </a:rPr>
              <a:t>Used Convolutional Neural Networks (CNNs) to classify images of pistachios into two species: Kirmizi and Siirt. Implemented data augmentation techniques and developed models using EfficientNetB0 and VGG16 architectures.</a:t>
            </a:r>
          </a:p>
          <a:p>
            <a:pPr marL="12700" marR="5080">
              <a:lnSpc>
                <a:spcPct val="150000"/>
              </a:lnSpc>
              <a:spcBef>
                <a:spcPts val="340"/>
              </a:spcBef>
            </a:pPr>
            <a:r>
              <a:rPr lang="en-US" sz="1100" b="1" dirty="0">
                <a:cs typeface="Arial"/>
              </a:rPr>
              <a:t>Key Findings</a:t>
            </a:r>
            <a:r>
              <a:rPr lang="en-US" sz="1100" dirty="0">
                <a:cs typeface="Arial"/>
              </a:rPr>
              <a:t>:</a:t>
            </a:r>
          </a:p>
          <a:p>
            <a:pPr lvl="1">
              <a:lnSpc>
                <a:spcPct val="150000"/>
              </a:lnSpc>
              <a:buFont typeface="Arial" panose="020B0604020202020204" pitchFamily="34" charset="0"/>
              <a:buChar char="•"/>
            </a:pPr>
            <a:r>
              <a:rPr lang="en-US" sz="1100" dirty="0">
                <a:solidFill>
                  <a:srgbClr val="1F2328"/>
                </a:solidFill>
                <a:highlight>
                  <a:srgbClr val="FFFFFF"/>
                </a:highlight>
                <a:latin typeface="-apple-system"/>
                <a:cs typeface="Arial"/>
              </a:rPr>
              <a:t> EfficientNetB0 achieved a test accuracy of 98.46%, although with a large bias.</a:t>
            </a:r>
          </a:p>
          <a:p>
            <a:pPr lvl="1">
              <a:lnSpc>
                <a:spcPct val="150000"/>
              </a:lnSpc>
              <a:buFont typeface="Arial" panose="020B0604020202020204" pitchFamily="34" charset="0"/>
              <a:buChar char="•"/>
            </a:pPr>
            <a:r>
              <a:rPr lang="en-US" sz="1100" dirty="0">
                <a:solidFill>
                  <a:srgbClr val="1F2328"/>
                </a:solidFill>
                <a:highlight>
                  <a:srgbClr val="FFFFFF"/>
                </a:highlight>
                <a:latin typeface="-apple-system"/>
                <a:cs typeface="Arial"/>
              </a:rPr>
              <a:t> VGG16 provided a significantly better balance between the two species.</a:t>
            </a:r>
          </a:p>
          <a:p>
            <a:pPr>
              <a:lnSpc>
                <a:spcPct val="150000"/>
              </a:lnSpc>
            </a:pPr>
            <a:r>
              <a:rPr lang="en-US" sz="1100" b="1" dirty="0">
                <a:cs typeface="Arial"/>
              </a:rPr>
              <a:t>Learning Goals</a:t>
            </a:r>
            <a:r>
              <a:rPr lang="en-US" sz="1100" dirty="0">
                <a:cs typeface="Arial"/>
              </a:rPr>
              <a:t>:</a:t>
            </a:r>
          </a:p>
          <a:p>
            <a:pPr marL="641350" marR="5080" lvl="1" indent="-171450">
              <a:lnSpc>
                <a:spcPct val="150000"/>
              </a:lnSpc>
              <a:spcBef>
                <a:spcPts val="340"/>
              </a:spcBef>
              <a:buFont typeface="Arial" panose="020B0604020202020204" pitchFamily="34" charset="0"/>
              <a:buChar char="•"/>
            </a:pPr>
            <a:r>
              <a:rPr lang="en-US" sz="1100" dirty="0">
                <a:cs typeface="Arial"/>
              </a:rPr>
              <a:t>Goal 1: Collected and managed pistachio image data, using TensorFlow and </a:t>
            </a:r>
            <a:r>
              <a:rPr lang="en-US" sz="1100" dirty="0" err="1">
                <a:cs typeface="Arial"/>
              </a:rPr>
              <a:t>Keras</a:t>
            </a:r>
            <a:r>
              <a:rPr lang="en-US" sz="1100" dirty="0">
                <a:cs typeface="Arial"/>
              </a:rPr>
              <a:t> for preprocessing, data augmentation, and data balancing.</a:t>
            </a:r>
          </a:p>
          <a:p>
            <a:pPr marL="641350" marR="5080" lvl="1" indent="-171450">
              <a:lnSpc>
                <a:spcPct val="150000"/>
              </a:lnSpc>
              <a:spcBef>
                <a:spcPts val="340"/>
              </a:spcBef>
              <a:buFont typeface="Arial" panose="020B0604020202020204" pitchFamily="34" charset="0"/>
              <a:buChar char="•"/>
            </a:pPr>
            <a:r>
              <a:rPr lang="en-US" sz="1100" dirty="0">
                <a:cs typeface="Arial"/>
              </a:rPr>
              <a:t>Goal 6: Addresses model bias through data augmentation, data balancing, and fine-tuning to ensure fair and accurate classifications for both species.</a:t>
            </a:r>
            <a:endParaRPr lang="en-US" sz="1200" dirty="0">
              <a:cs typeface="Arial"/>
            </a:endParaRP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spc="-5" dirty="0"/>
              <a:t>Syracuse</a:t>
            </a:r>
            <a:r>
              <a:rPr spc="-60" dirty="0"/>
              <a:t> </a:t>
            </a:r>
            <a:r>
              <a:rPr spc="-5" dirty="0"/>
              <a:t>University</a:t>
            </a:r>
          </a:p>
        </p:txBody>
      </p:sp>
      <p:sp>
        <p:nvSpPr>
          <p:cNvPr id="6" name="object 6"/>
          <p:cNvSpPr txBox="1">
            <a:spLocks noGrp="1"/>
          </p:cNvSpPr>
          <p:nvPr>
            <p:ph type="sldNum" sz="quarter" idx="7"/>
          </p:nvPr>
        </p:nvSpPr>
        <p:spPr>
          <a:prstGeom prst="rect">
            <a:avLst/>
          </a:prstGeom>
        </p:spPr>
        <p:txBody>
          <a:bodyPr vert="horz" wrap="square" lIns="0" tIns="3175" rIns="0" bIns="0" rtlCol="0">
            <a:spAutoFit/>
          </a:bodyPr>
          <a:lstStyle/>
          <a:p>
            <a:pPr marL="93980">
              <a:lnSpc>
                <a:spcPct val="100000"/>
              </a:lnSpc>
              <a:spcBef>
                <a:spcPts val="25"/>
              </a:spcBef>
            </a:pPr>
            <a:fld id="{81D60167-4931-47E6-BA6A-407CBD079E47}" type="slidenum">
              <a:rPr dirty="0"/>
              <a:t>7</a:t>
            </a:fld>
            <a:endParaRPr dirty="0"/>
          </a:p>
        </p:txBody>
      </p:sp>
      <p:pic>
        <p:nvPicPr>
          <p:cNvPr id="9" name="Picture 2">
            <a:extLst>
              <a:ext uri="{FF2B5EF4-FFF2-40B4-BE49-F238E27FC236}">
                <a16:creationId xmlns:a16="http://schemas.microsoft.com/office/drawing/2014/main" id="{3DF56EFB-AE24-C973-1BDD-2EDD15C77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761" y="2647950"/>
            <a:ext cx="1574474" cy="16768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E802003-4699-FB0C-0807-275F5C8B70D3}"/>
              </a:ext>
            </a:extLst>
          </p:cNvPr>
          <p:cNvPicPr>
            <a:picLocks noChangeAspect="1"/>
          </p:cNvPicPr>
          <p:nvPr/>
        </p:nvPicPr>
        <p:blipFill>
          <a:blip r:embed="rId3"/>
          <a:stretch>
            <a:fillRect/>
          </a:stretch>
        </p:blipFill>
        <p:spPr>
          <a:xfrm>
            <a:off x="6918594" y="671280"/>
            <a:ext cx="1602901" cy="1748070"/>
          </a:xfrm>
          <a:prstGeom prst="rect">
            <a:avLst/>
          </a:prstGeom>
        </p:spPr>
      </p:pic>
    </p:spTree>
    <p:extLst>
      <p:ext uri="{BB962C8B-B14F-4D97-AF65-F5344CB8AC3E}">
        <p14:creationId xmlns:p14="http://schemas.microsoft.com/office/powerpoint/2010/main" val="128840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636" y="285750"/>
            <a:ext cx="7922714" cy="428322"/>
          </a:xfrm>
          <a:prstGeom prst="rect">
            <a:avLst/>
          </a:prstGeom>
        </p:spPr>
        <p:txBody>
          <a:bodyPr vert="horz" wrap="square" lIns="0" tIns="12700" rIns="0" bIns="0" rtlCol="0">
            <a:spAutoFit/>
          </a:bodyPr>
          <a:lstStyle/>
          <a:p>
            <a:pPr marL="12700">
              <a:lnSpc>
                <a:spcPct val="100000"/>
              </a:lnSpc>
              <a:spcBef>
                <a:spcPts val="100"/>
              </a:spcBef>
            </a:pPr>
            <a:r>
              <a:rPr lang="en-US" spc="-5" dirty="0"/>
              <a:t>IST 707 – Applied Machine Learning</a:t>
            </a:r>
            <a:endParaRPr spc="-5" dirty="0"/>
          </a:p>
        </p:txBody>
      </p:sp>
      <p:sp>
        <p:nvSpPr>
          <p:cNvPr id="3" name="object 3"/>
          <p:cNvSpPr txBox="1"/>
          <p:nvPr/>
        </p:nvSpPr>
        <p:spPr>
          <a:xfrm>
            <a:off x="441636" y="839460"/>
            <a:ext cx="5425764" cy="3472169"/>
          </a:xfrm>
          <a:prstGeom prst="rect">
            <a:avLst/>
          </a:prstGeom>
        </p:spPr>
        <p:txBody>
          <a:bodyPr vert="horz" wrap="square" lIns="0" tIns="43180" rIns="0" bIns="0" rtlCol="0">
            <a:spAutoFit/>
          </a:bodyPr>
          <a:lstStyle/>
          <a:p>
            <a:pPr marL="12700" marR="5080">
              <a:lnSpc>
                <a:spcPct val="150000"/>
              </a:lnSpc>
              <a:spcBef>
                <a:spcPts val="340"/>
              </a:spcBef>
            </a:pPr>
            <a:r>
              <a:rPr lang="en-US" sz="1100" b="1" dirty="0">
                <a:cs typeface="Arial"/>
              </a:rPr>
              <a:t>Project</a:t>
            </a:r>
            <a:r>
              <a:rPr lang="en-US" sz="1100" dirty="0">
                <a:cs typeface="Arial"/>
              </a:rPr>
              <a:t>: </a:t>
            </a:r>
            <a:r>
              <a:rPr lang="en-US" sz="1100" b="0" i="0" dirty="0">
                <a:solidFill>
                  <a:srgbClr val="1F2328"/>
                </a:solidFill>
                <a:effectLst/>
                <a:highlight>
                  <a:srgbClr val="FFFFFF"/>
                </a:highlight>
                <a:latin typeface="-apple-system"/>
              </a:rPr>
              <a:t>Predicting COVID-19 Diagnosis</a:t>
            </a:r>
          </a:p>
          <a:p>
            <a:pPr marL="12700" marR="5080">
              <a:lnSpc>
                <a:spcPct val="150000"/>
              </a:lnSpc>
              <a:spcBef>
                <a:spcPts val="340"/>
              </a:spcBef>
            </a:pPr>
            <a:r>
              <a:rPr lang="en-US" sz="1100" b="1" dirty="0">
                <a:cs typeface="Arial"/>
              </a:rPr>
              <a:t>Description</a:t>
            </a:r>
            <a:r>
              <a:rPr lang="en-US" sz="1100" dirty="0">
                <a:cs typeface="Arial"/>
              </a:rPr>
              <a:t>: </a:t>
            </a:r>
            <a:r>
              <a:rPr lang="en-US" sz="1100" b="0" i="0" dirty="0">
                <a:solidFill>
                  <a:srgbClr val="1F2328"/>
                </a:solidFill>
                <a:effectLst/>
                <a:highlight>
                  <a:srgbClr val="FFFFFF"/>
                </a:highlight>
                <a:latin typeface="-apple-system"/>
              </a:rPr>
              <a:t>Developed predictive models to determine the likelihood of a COVID-19 diagnosis based on reported symptoms and behavioral attributes. Explored classification algorithms like Logistic Regression, Random Forest, and Decision Tree.</a:t>
            </a:r>
          </a:p>
          <a:p>
            <a:pPr marL="12700" marR="5080">
              <a:lnSpc>
                <a:spcPct val="150000"/>
              </a:lnSpc>
              <a:spcBef>
                <a:spcPts val="340"/>
              </a:spcBef>
            </a:pPr>
            <a:r>
              <a:rPr lang="en-US" sz="1100" b="1" dirty="0">
                <a:cs typeface="Arial"/>
              </a:rPr>
              <a:t>Key Findings</a:t>
            </a:r>
            <a:r>
              <a:rPr lang="en-US" sz="1100" dirty="0">
                <a:cs typeface="Arial"/>
              </a:rPr>
              <a:t>:</a:t>
            </a:r>
          </a:p>
          <a:p>
            <a:pPr lvl="1">
              <a:lnSpc>
                <a:spcPct val="150000"/>
              </a:lnSpc>
              <a:buFont typeface="Arial" panose="020B0604020202020204" pitchFamily="34" charset="0"/>
              <a:buChar char="•"/>
            </a:pPr>
            <a:r>
              <a:rPr lang="en-US" sz="1100" dirty="0">
                <a:solidFill>
                  <a:srgbClr val="1F2328"/>
                </a:solidFill>
                <a:highlight>
                  <a:srgbClr val="FFFFFF"/>
                </a:highlight>
                <a:latin typeface="-apple-system"/>
                <a:cs typeface="Arial"/>
              </a:rPr>
              <a:t> Logistic Regression achieved the highest accuracy at approximately 83.63%.</a:t>
            </a:r>
          </a:p>
          <a:p>
            <a:pPr lvl="1">
              <a:lnSpc>
                <a:spcPct val="150000"/>
              </a:lnSpc>
              <a:buFont typeface="Arial" panose="020B0604020202020204" pitchFamily="34" charset="0"/>
              <a:buChar char="•"/>
            </a:pPr>
            <a:r>
              <a:rPr lang="en-US" sz="1100" dirty="0">
                <a:solidFill>
                  <a:srgbClr val="1F2328"/>
                </a:solidFill>
                <a:highlight>
                  <a:srgbClr val="FFFFFF"/>
                </a:highlight>
                <a:latin typeface="-apple-system"/>
                <a:cs typeface="Arial"/>
              </a:rPr>
              <a:t> Highlighted the importance of handling class imbalances either through preprocessing or specific model parameter choices.</a:t>
            </a:r>
          </a:p>
          <a:p>
            <a:pPr>
              <a:lnSpc>
                <a:spcPct val="150000"/>
              </a:lnSpc>
            </a:pPr>
            <a:r>
              <a:rPr lang="en-US" sz="1100" b="1" dirty="0">
                <a:cs typeface="Arial"/>
              </a:rPr>
              <a:t>Learning Goals</a:t>
            </a:r>
            <a:r>
              <a:rPr lang="en-US" sz="1100" dirty="0">
                <a:cs typeface="Arial"/>
              </a:rPr>
              <a:t>:</a:t>
            </a:r>
          </a:p>
          <a:p>
            <a:pPr marL="641350" marR="5080" lvl="1" indent="-171450">
              <a:lnSpc>
                <a:spcPct val="150000"/>
              </a:lnSpc>
              <a:spcBef>
                <a:spcPts val="340"/>
              </a:spcBef>
              <a:buFont typeface="Arial" panose="020B0604020202020204" pitchFamily="34" charset="0"/>
              <a:buChar char="•"/>
            </a:pPr>
            <a:r>
              <a:rPr lang="en-US" sz="1100" dirty="0">
                <a:cs typeface="Arial"/>
              </a:rPr>
              <a:t>Goal 3: Developed and evaluated classification models for COVID-19 predictions, using confusion matrices for performance visualization.</a:t>
            </a:r>
          </a:p>
          <a:p>
            <a:pPr marL="641350" marR="5080" lvl="1" indent="-171450">
              <a:lnSpc>
                <a:spcPct val="150000"/>
              </a:lnSpc>
              <a:spcBef>
                <a:spcPts val="340"/>
              </a:spcBef>
              <a:buFont typeface="Arial" panose="020B0604020202020204" pitchFamily="34" charset="0"/>
              <a:buChar char="•"/>
            </a:pPr>
            <a:r>
              <a:rPr lang="en-US" sz="1100" dirty="0">
                <a:cs typeface="Arial"/>
              </a:rPr>
              <a:t>Goal 6: Maintained ethical standards by addressing class imbalances and ensuring transparent methodology in model development.</a:t>
            </a:r>
            <a:endParaRPr lang="en-US" sz="1200" dirty="0">
              <a:cs typeface="Arial"/>
            </a:endParaRP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spc="-5" dirty="0"/>
              <a:t>Syracuse</a:t>
            </a:r>
            <a:r>
              <a:rPr spc="-60" dirty="0"/>
              <a:t> </a:t>
            </a:r>
            <a:r>
              <a:rPr spc="-5" dirty="0"/>
              <a:t>University</a:t>
            </a:r>
          </a:p>
        </p:txBody>
      </p:sp>
      <p:sp>
        <p:nvSpPr>
          <p:cNvPr id="6" name="object 6"/>
          <p:cNvSpPr txBox="1">
            <a:spLocks noGrp="1"/>
          </p:cNvSpPr>
          <p:nvPr>
            <p:ph type="sldNum" sz="quarter" idx="7"/>
          </p:nvPr>
        </p:nvSpPr>
        <p:spPr>
          <a:prstGeom prst="rect">
            <a:avLst/>
          </a:prstGeom>
        </p:spPr>
        <p:txBody>
          <a:bodyPr vert="horz" wrap="square" lIns="0" tIns="3175" rIns="0" bIns="0" rtlCol="0">
            <a:spAutoFit/>
          </a:bodyPr>
          <a:lstStyle/>
          <a:p>
            <a:pPr marL="93980">
              <a:lnSpc>
                <a:spcPct val="100000"/>
              </a:lnSpc>
              <a:spcBef>
                <a:spcPts val="25"/>
              </a:spcBef>
            </a:pPr>
            <a:fld id="{81D60167-4931-47E6-BA6A-407CBD079E47}" type="slidenum">
              <a:rPr dirty="0"/>
              <a:t>8</a:t>
            </a:fld>
            <a:endParaRPr dirty="0"/>
          </a:p>
        </p:txBody>
      </p:sp>
      <p:pic>
        <p:nvPicPr>
          <p:cNvPr id="4" name="Picture 2">
            <a:extLst>
              <a:ext uri="{FF2B5EF4-FFF2-40B4-BE49-F238E27FC236}">
                <a16:creationId xmlns:a16="http://schemas.microsoft.com/office/drawing/2014/main" id="{E512FB9E-6B15-9CAD-C122-8961DE1235B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7825" y="825139"/>
            <a:ext cx="1991115" cy="15897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E1B8F8D-4298-8FC0-F4A5-700C686F5D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7825" y="2628625"/>
            <a:ext cx="2065754" cy="1689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68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90131" y="3948079"/>
            <a:ext cx="0" cy="685800"/>
          </a:xfrm>
          <a:custGeom>
            <a:avLst/>
            <a:gdLst/>
            <a:ahLst/>
            <a:cxnLst/>
            <a:rect l="l" t="t" r="r" b="b"/>
            <a:pathLst>
              <a:path h="685800">
                <a:moveTo>
                  <a:pt x="0" y="685799"/>
                </a:moveTo>
                <a:lnTo>
                  <a:pt x="0" y="0"/>
                </a:lnTo>
              </a:path>
            </a:pathLst>
          </a:custGeom>
          <a:ln w="19049">
            <a:solidFill>
              <a:srgbClr val="EE5512"/>
            </a:solidFill>
          </a:ln>
        </p:spPr>
        <p:txBody>
          <a:bodyPr wrap="square" lIns="0" tIns="0" rIns="0" bIns="0" rtlCol="0"/>
          <a:lstStyle/>
          <a:p>
            <a:endParaRPr/>
          </a:p>
        </p:txBody>
      </p:sp>
      <p:sp>
        <p:nvSpPr>
          <p:cNvPr id="3" name="object 3"/>
          <p:cNvSpPr/>
          <p:nvPr/>
        </p:nvSpPr>
        <p:spPr>
          <a:xfrm>
            <a:off x="6483303" y="4127100"/>
            <a:ext cx="2402775" cy="36528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 y="3028950"/>
            <a:ext cx="9141595" cy="610424"/>
          </a:xfrm>
          <a:prstGeom prst="rect">
            <a:avLst/>
          </a:prstGeom>
        </p:spPr>
        <p:txBody>
          <a:bodyPr vert="horz" wrap="square" lIns="0" tIns="12700" rIns="0" bIns="0" rtlCol="0">
            <a:spAutoFit/>
          </a:bodyPr>
          <a:lstStyle/>
          <a:p>
            <a:pPr marL="12700" algn="ctr">
              <a:lnSpc>
                <a:spcPct val="100000"/>
              </a:lnSpc>
              <a:spcBef>
                <a:spcPts val="100"/>
              </a:spcBef>
            </a:pPr>
            <a:r>
              <a:rPr lang="en-US" sz="2400" spc="75" dirty="0">
                <a:solidFill>
                  <a:srgbClr val="EE5512"/>
                </a:solidFill>
                <a:latin typeface="Calibri"/>
                <a:cs typeface="Calibri"/>
              </a:rPr>
              <a:t>Thank You!</a:t>
            </a:r>
            <a:endParaRPr lang="en-US" sz="2800" spc="65" dirty="0">
              <a:latin typeface="Calibri"/>
              <a:cs typeface="Calibri"/>
            </a:endParaRPr>
          </a:p>
          <a:p>
            <a:pPr marL="12700">
              <a:lnSpc>
                <a:spcPct val="100000"/>
              </a:lnSpc>
              <a:spcBef>
                <a:spcPts val="100"/>
              </a:spcBef>
            </a:pPr>
            <a:endParaRPr lang="sv-SE" sz="1400" spc="30" dirty="0">
              <a:solidFill>
                <a:srgbClr val="EE5512"/>
              </a:solidFill>
              <a:cs typeface="Calibri"/>
            </a:endParaRPr>
          </a:p>
        </p:txBody>
      </p:sp>
      <p:sp>
        <p:nvSpPr>
          <p:cNvPr id="6" name="object 6"/>
          <p:cNvSpPr/>
          <p:nvPr/>
        </p:nvSpPr>
        <p:spPr>
          <a:xfrm>
            <a:off x="2275" y="0"/>
            <a:ext cx="9141599" cy="2864399"/>
          </a:xfrm>
          <a:prstGeom prst="rect">
            <a:avLst/>
          </a:prstGeom>
          <a:blipFill>
            <a:blip r:embed="rId3"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8048F94A-2BEC-7B77-119A-25421C45C2EC}"/>
              </a:ext>
            </a:extLst>
          </p:cNvPr>
          <p:cNvSpPr txBox="1"/>
          <p:nvPr/>
        </p:nvSpPr>
        <p:spPr>
          <a:xfrm>
            <a:off x="609600" y="3639374"/>
            <a:ext cx="5333999" cy="1228541"/>
          </a:xfrm>
          <a:prstGeom prst="rect">
            <a:avLst/>
          </a:prstGeom>
        </p:spPr>
        <p:txBody>
          <a:bodyPr vert="horz" wrap="square" lIns="0" tIns="12700" rIns="0" bIns="0" rtlCol="0">
            <a:spAutoFit/>
          </a:bodyPr>
          <a:lstStyle/>
          <a:p>
            <a:pPr marL="12700" algn="ctr">
              <a:lnSpc>
                <a:spcPct val="100000"/>
              </a:lnSpc>
              <a:spcBef>
                <a:spcPts val="100"/>
              </a:spcBef>
            </a:pPr>
            <a:r>
              <a:rPr lang="en-US" sz="1100" b="1" spc="75" dirty="0">
                <a:latin typeface="Calibri"/>
                <a:cs typeface="Calibri"/>
              </a:rPr>
              <a:t>Nolan Nicholas Arendt | Applied Data Science Program</a:t>
            </a:r>
          </a:p>
          <a:p>
            <a:pPr marL="12700" algn="ctr">
              <a:lnSpc>
                <a:spcPct val="100000"/>
              </a:lnSpc>
              <a:spcBef>
                <a:spcPts val="100"/>
              </a:spcBef>
            </a:pPr>
            <a:r>
              <a:rPr lang="en-US" sz="1100" b="1" spc="75" dirty="0">
                <a:latin typeface="Calibri"/>
                <a:cs typeface="Calibri"/>
              </a:rPr>
              <a:t>Syracuse University</a:t>
            </a:r>
          </a:p>
          <a:p>
            <a:pPr marL="12700" algn="ctr">
              <a:lnSpc>
                <a:spcPct val="100000"/>
              </a:lnSpc>
              <a:spcBef>
                <a:spcPts val="100"/>
              </a:spcBef>
            </a:pPr>
            <a:endParaRPr lang="en-US" sz="1100" b="1" spc="75" dirty="0">
              <a:latin typeface="Calibri"/>
              <a:cs typeface="Calibri"/>
            </a:endParaRPr>
          </a:p>
          <a:p>
            <a:pPr marL="12700" algn="ctr">
              <a:lnSpc>
                <a:spcPct val="100000"/>
              </a:lnSpc>
              <a:spcBef>
                <a:spcPts val="100"/>
              </a:spcBef>
            </a:pPr>
            <a:r>
              <a:rPr lang="en-US" sz="1100" b="1" spc="75" dirty="0">
                <a:latin typeface="Calibri"/>
                <a:cs typeface="Calibri"/>
              </a:rPr>
              <a:t>Email</a:t>
            </a:r>
            <a:r>
              <a:rPr lang="en-US" sz="1100" spc="75" dirty="0">
                <a:latin typeface="Calibri"/>
                <a:cs typeface="Calibri"/>
              </a:rPr>
              <a:t>: </a:t>
            </a:r>
            <a:r>
              <a:rPr lang="en-US" sz="1100" spc="75" dirty="0">
                <a:latin typeface="Calibri"/>
                <a:cs typeface="Calibri"/>
                <a:hlinkClick r:id="rId4"/>
              </a:rPr>
              <a:t>nnarendt@syr.edu</a:t>
            </a:r>
            <a:r>
              <a:rPr lang="en-US" sz="1100" spc="75" dirty="0">
                <a:latin typeface="Calibri"/>
                <a:cs typeface="Calibri"/>
              </a:rPr>
              <a:t> </a:t>
            </a:r>
          </a:p>
          <a:p>
            <a:pPr marL="12700" algn="ctr">
              <a:lnSpc>
                <a:spcPct val="100000"/>
              </a:lnSpc>
              <a:spcBef>
                <a:spcPts val="100"/>
              </a:spcBef>
            </a:pPr>
            <a:r>
              <a:rPr lang="en-US" sz="1100" b="1" spc="75" dirty="0">
                <a:latin typeface="Calibri"/>
                <a:cs typeface="Calibri"/>
              </a:rPr>
              <a:t>GitHub</a:t>
            </a:r>
            <a:r>
              <a:rPr lang="en-US" sz="1100" spc="75" dirty="0">
                <a:latin typeface="Calibri"/>
                <a:cs typeface="Calibri"/>
              </a:rPr>
              <a:t>: </a:t>
            </a:r>
            <a:r>
              <a:rPr lang="en-US" sz="1100" spc="75" dirty="0">
                <a:latin typeface="Calibri"/>
                <a:cs typeface="Calibri"/>
                <a:hlinkClick r:id="rId5"/>
              </a:rPr>
              <a:t>https://github.com/nolanarendt/IST782-Applied-Data-Science-Portfolio</a:t>
            </a:r>
            <a:r>
              <a:rPr lang="en-US" sz="1100" spc="75" dirty="0">
                <a:latin typeface="Calibri"/>
                <a:cs typeface="Calibri"/>
              </a:rPr>
              <a:t> </a:t>
            </a:r>
          </a:p>
          <a:p>
            <a:pPr marL="12700" algn="ctr">
              <a:lnSpc>
                <a:spcPct val="100000"/>
              </a:lnSpc>
              <a:spcBef>
                <a:spcPts val="100"/>
              </a:spcBef>
            </a:pPr>
            <a:r>
              <a:rPr lang="en-US" sz="1100" b="1" spc="75" dirty="0">
                <a:latin typeface="Calibri"/>
                <a:cs typeface="Calibri"/>
              </a:rPr>
              <a:t>LinkedIn</a:t>
            </a:r>
            <a:r>
              <a:rPr lang="en-US" sz="1100" spc="75" dirty="0">
                <a:latin typeface="Calibri"/>
                <a:cs typeface="Calibri"/>
              </a:rPr>
              <a:t>: </a:t>
            </a:r>
            <a:r>
              <a:rPr lang="en-US" sz="1100" spc="75" dirty="0">
                <a:latin typeface="Calibri"/>
                <a:cs typeface="Calibri"/>
                <a:hlinkClick r:id="rId6"/>
              </a:rPr>
              <a:t>https://www.linkedin.com/in/nolanarendt/</a:t>
            </a:r>
            <a:r>
              <a:rPr lang="en-US" sz="1100" spc="75" dirty="0">
                <a:latin typeface="Calibri"/>
                <a:cs typeface="Calibri"/>
              </a:rPr>
              <a:t> </a:t>
            </a:r>
            <a:endParaRPr lang="en-US" sz="1200" spc="65" dirty="0">
              <a:latin typeface="Calibri"/>
              <a:cs typeface="Calibri"/>
            </a:endParaRPr>
          </a:p>
          <a:p>
            <a:pPr marL="12700" algn="ctr">
              <a:lnSpc>
                <a:spcPct val="100000"/>
              </a:lnSpc>
              <a:spcBef>
                <a:spcPts val="100"/>
              </a:spcBef>
            </a:pPr>
            <a:endParaRPr lang="sv-SE" sz="800" spc="30" dirty="0">
              <a:cs typeface="Calibri"/>
            </a:endParaRPr>
          </a:p>
        </p:txBody>
      </p:sp>
    </p:spTree>
    <p:extLst>
      <p:ext uri="{BB962C8B-B14F-4D97-AF65-F5344CB8AC3E}">
        <p14:creationId xmlns:p14="http://schemas.microsoft.com/office/powerpoint/2010/main" val="2908568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741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1862</TotalTime>
  <Words>905</Words>
  <Application>Microsoft Office PowerPoint</Application>
  <PresentationFormat>On-screen Show (16:9)</PresentationFormat>
  <Paragraphs>96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-apple-system</vt:lpstr>
      <vt:lpstr>Arial</vt:lpstr>
      <vt:lpstr>Calibri</vt:lpstr>
      <vt:lpstr>Office Theme</vt:lpstr>
      <vt:lpstr>PowerPoint Presentation</vt:lpstr>
      <vt:lpstr>Program Learning Goals</vt:lpstr>
      <vt:lpstr>Course Projects Selected</vt:lpstr>
      <vt:lpstr>IST 652 – Scripting for Data Analysis </vt:lpstr>
      <vt:lpstr>IST 664 – Natural Language Processing</vt:lpstr>
      <vt:lpstr>IST 687 – Introduction to Data Science</vt:lpstr>
      <vt:lpstr>IST 691 – Deep Learning in Practice</vt:lpstr>
      <vt:lpstr>IST 707 – Applied Machine 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Dedrick</dc:creator>
  <cp:lastModifiedBy>Nolan Arendt</cp:lastModifiedBy>
  <cp:revision>39</cp:revision>
  <dcterms:created xsi:type="dcterms:W3CDTF">2020-06-28T00:02:24Z</dcterms:created>
  <dcterms:modified xsi:type="dcterms:W3CDTF">2024-06-10T19:37:27Z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