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277" r:id="rId5"/>
    <p:sldId id="257" r:id="rId6"/>
    <p:sldId id="263" r:id="rId7"/>
    <p:sldId id="264" r:id="rId8"/>
    <p:sldId id="259" r:id="rId9"/>
    <p:sldId id="270" r:id="rId10"/>
    <p:sldId id="258" r:id="rId11"/>
    <p:sldId id="278" r:id="rId12"/>
    <p:sldId id="265" r:id="rId13"/>
    <p:sldId id="260" r:id="rId14"/>
    <p:sldId id="261" r:id="rId15"/>
    <p:sldId id="267" r:id="rId16"/>
    <p:sldId id="282" r:id="rId17"/>
    <p:sldId id="283" r:id="rId18"/>
    <p:sldId id="284" r:id="rId19"/>
    <p:sldId id="285" r:id="rId20"/>
    <p:sldId id="262" r:id="rId21"/>
    <p:sldId id="276" r:id="rId22"/>
    <p:sldId id="287" r:id="rId23"/>
    <p:sldId id="288" r:id="rId24"/>
    <p:sldId id="289" r:id="rId25"/>
    <p:sldId id="274"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28E93"/>
    <a:srgbClr val="646C79"/>
    <a:srgbClr val="F5FAE8"/>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192" autoAdjust="0"/>
  </p:normalViewPr>
  <p:slideViewPr>
    <p:cSldViewPr snapToGrid="0">
      <p:cViewPr>
        <p:scale>
          <a:sx n="100" d="100"/>
          <a:sy n="100" d="100"/>
        </p:scale>
        <p:origin x="936" y="66"/>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2" d="100"/>
          <a:sy n="62" d="100"/>
        </p:scale>
        <p:origin x="2179"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3/27/2023</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3/27/2023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Removed outliers </a:t>
            </a:r>
          </a:p>
          <a:p>
            <a:r>
              <a:rPr lang="en-US" dirty="0"/>
              <a:t>Removed duplex/multi family homes </a:t>
            </a:r>
          </a:p>
        </p:txBody>
      </p:sp>
      <p:sp>
        <p:nvSpPr>
          <p:cNvPr id="4" name="Slide Number Placeholder 3"/>
          <p:cNvSpPr>
            <a:spLocks noGrp="1"/>
          </p:cNvSpPr>
          <p:nvPr>
            <p:ph type="sldNum" sz="quarter" idx="5"/>
          </p:nvPr>
        </p:nvSpPr>
        <p:spPr/>
        <p:txBody>
          <a:bodyPr/>
          <a:lstStyle/>
          <a:p>
            <a:fld id="{F5B62BC0-7DC4-4569-951D-2BB9475345C6}" type="slidenum">
              <a:rPr lang="en-US" smtClean="0"/>
              <a:t>5</a:t>
            </a:fld>
            <a:endParaRPr lang="en-US" dirty="0"/>
          </a:p>
        </p:txBody>
      </p:sp>
    </p:spTree>
    <p:extLst>
      <p:ext uri="{BB962C8B-B14F-4D97-AF65-F5344CB8AC3E}">
        <p14:creationId xmlns:p14="http://schemas.microsoft.com/office/powerpoint/2010/main" val="3727532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16</a:t>
            </a:fld>
            <a:endParaRPr lang="en-US" dirty="0"/>
          </a:p>
        </p:txBody>
      </p:sp>
    </p:spTree>
    <p:extLst>
      <p:ext uri="{BB962C8B-B14F-4D97-AF65-F5344CB8AC3E}">
        <p14:creationId xmlns:p14="http://schemas.microsoft.com/office/powerpoint/2010/main" val="355524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Variable selection is a critical step in analyzing the Ames, Iowa housing dataset. The goal of variable selection is to identify the variables that have the most significant impact on the outcome variable (in this case, the sale price of a property). The following are some of the primary techniques used in variable selection:</a:t>
            </a:r>
          </a:p>
          <a:p>
            <a:pPr algn="l">
              <a:buFont typeface="+mj-lt"/>
              <a:buAutoNum type="arabicPeriod"/>
            </a:pPr>
            <a:r>
              <a:rPr lang="en-US" b="0" i="0" dirty="0">
                <a:solidFill>
                  <a:srgbClr val="374151"/>
                </a:solidFill>
                <a:effectLst/>
                <a:latin typeface="Söhne"/>
              </a:rPr>
              <a:t>Correlation analysis: Correlation analysis is used to identify variables that have a strong correlation with the outcome variable. Variables with a high correlation coefficient are considered to have a significant impact on the outcome variable.</a:t>
            </a:r>
          </a:p>
          <a:p>
            <a:pPr algn="l">
              <a:buFont typeface="+mj-lt"/>
              <a:buAutoNum type="arabicPeriod"/>
            </a:pPr>
            <a:r>
              <a:rPr lang="en-US" b="0" i="0" dirty="0">
                <a:solidFill>
                  <a:srgbClr val="374151"/>
                </a:solidFill>
                <a:effectLst/>
                <a:latin typeface="Söhne"/>
              </a:rPr>
              <a:t>Feature importance ranking: Feature importance ranking involves ranking variables based on their importance in predicting the outcome variable. This can be done using machine learning techniques such as decision trees or random forests.</a:t>
            </a:r>
          </a:p>
          <a:p>
            <a:pPr algn="l">
              <a:buFont typeface="+mj-lt"/>
              <a:buAutoNum type="arabicPeriod"/>
            </a:pPr>
            <a:r>
              <a:rPr lang="en-US" b="0" i="0" dirty="0">
                <a:solidFill>
                  <a:srgbClr val="374151"/>
                </a:solidFill>
                <a:effectLst/>
                <a:latin typeface="Söhne"/>
              </a:rPr>
              <a:t>Stepwise regression: Stepwise regression is a statistical technique used to identify the variables that have the most significant impact on the outcome variable. This technique involves adding or removing variables from the model until the most significant variables are identified.</a:t>
            </a:r>
          </a:p>
          <a:p>
            <a:pPr algn="l">
              <a:buFont typeface="+mj-lt"/>
              <a:buAutoNum type="arabicPeriod"/>
            </a:pPr>
            <a:r>
              <a:rPr lang="en-US" b="0" i="0" dirty="0">
                <a:solidFill>
                  <a:srgbClr val="374151"/>
                </a:solidFill>
                <a:effectLst/>
                <a:latin typeface="Söhne"/>
              </a:rPr>
              <a:t>Domain knowledge: Domain knowledge can be used to identify variables that are likely to have a significant impact on the outcome variable. For example, external factors such as the neighborhood or school district are likely to have a significant impact on the sale price of a property.</a:t>
            </a:r>
          </a:p>
          <a:p>
            <a:pPr algn="l"/>
            <a:r>
              <a:rPr lang="en-US" b="0" i="0" dirty="0">
                <a:solidFill>
                  <a:srgbClr val="374151"/>
                </a:solidFill>
                <a:effectLst/>
                <a:latin typeface="Söhne"/>
              </a:rPr>
              <a:t>Overall, variable selection is an essential step in analyzing the Ames, Iowa housing dataset, and the techniques used can provide valuable insights into the factors that impact the value of a property in the Ames Housing Market.</a:t>
            </a:r>
          </a:p>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6</a:t>
            </a:fld>
            <a:endParaRPr lang="en-US" dirty="0"/>
          </a:p>
        </p:txBody>
      </p:sp>
    </p:spTree>
    <p:extLst>
      <p:ext uri="{BB962C8B-B14F-4D97-AF65-F5344CB8AC3E}">
        <p14:creationId xmlns:p14="http://schemas.microsoft.com/office/powerpoint/2010/main" val="1612630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Book Antiqua" panose="02040602050305030304" pitchFamily="18" charset="0"/>
              </a:rPr>
              <a:t>Business question # 1: What variables have the greatest impact on sale price?</a:t>
            </a:r>
          </a:p>
          <a:p>
            <a:endParaRPr lang="en-US" sz="1800" b="1" dirty="0">
              <a:effectLst/>
              <a:latin typeface="Book Antiqua" panose="02040602050305030304" pitchFamily="18" charset="0"/>
            </a:endParaRPr>
          </a:p>
          <a:p>
            <a:r>
              <a:rPr lang="en-US" sz="1800" b="0" i="0" dirty="0">
                <a:solidFill>
                  <a:srgbClr val="000000"/>
                </a:solidFill>
                <a:effectLst/>
                <a:latin typeface="Calibri" panose="020F0502020204030204" pitchFamily="34" charset="0"/>
              </a:rPr>
              <a:t>The correlation matrix provides an impressive visual representation of the direction and strength of the relationship between multiple variables. Using this matrix, most impactful variables were further focused from the original selection of 16 to the 7 that represent the greatest correlation with </a:t>
            </a:r>
            <a:r>
              <a:rPr lang="en-US" sz="1800" b="0" i="0" dirty="0" err="1">
                <a:solidFill>
                  <a:srgbClr val="000000"/>
                </a:solidFill>
                <a:effectLst/>
                <a:latin typeface="Calibri" panose="020F0502020204030204" pitchFamily="34" charset="0"/>
              </a:rPr>
              <a:t>SalePrice</a:t>
            </a:r>
            <a:r>
              <a:rPr lang="en-US" sz="1800" b="0" i="0" dirty="0">
                <a:solidFill>
                  <a:srgbClr val="000000"/>
                </a:solidFill>
                <a:effectLst/>
                <a:latin typeface="Calibri" panose="020F0502020204030204" pitchFamily="34" charset="0"/>
              </a:rPr>
              <a:t>. Surprisingly, Neighborhood and </a:t>
            </a:r>
            <a:r>
              <a:rPr lang="en-US" sz="1800" b="0" i="0" dirty="0" err="1">
                <a:solidFill>
                  <a:srgbClr val="000000"/>
                </a:solidFill>
                <a:effectLst/>
                <a:latin typeface="Calibri" panose="020F0502020204030204" pitchFamily="34" charset="0"/>
              </a:rPr>
              <a:t>Lot.Area</a:t>
            </a:r>
            <a:r>
              <a:rPr lang="en-US" sz="1800" b="0" i="0" dirty="0">
                <a:solidFill>
                  <a:srgbClr val="000000"/>
                </a:solidFill>
                <a:effectLst/>
                <a:latin typeface="Calibri" panose="020F0502020204030204" pitchFamily="34" charset="0"/>
              </a:rPr>
              <a:t> had a weak correlation with </a:t>
            </a:r>
            <a:r>
              <a:rPr lang="en-US" sz="1800" b="0" i="0" dirty="0" err="1">
                <a:solidFill>
                  <a:srgbClr val="000000"/>
                </a:solidFill>
                <a:effectLst/>
                <a:latin typeface="Calibri" panose="020F0502020204030204" pitchFamily="34" charset="0"/>
              </a:rPr>
              <a:t>SalePrice</a:t>
            </a:r>
            <a:r>
              <a:rPr lang="en-US" sz="1800" b="0" i="0" dirty="0">
                <a:solidFill>
                  <a:srgbClr val="000000"/>
                </a:solidFill>
                <a:effectLst/>
                <a:latin typeface="Calibri" panose="020F0502020204030204" pitchFamily="34" charset="0"/>
              </a:rPr>
              <a:t>, which could be expected in a larger city where certain neighborhoods or larger plots are at a premium. Conversely, </a:t>
            </a:r>
            <a:r>
              <a:rPr lang="en-US" sz="1800" b="0" i="0" dirty="0" err="1">
                <a:solidFill>
                  <a:srgbClr val="000000"/>
                </a:solidFill>
                <a:effectLst/>
                <a:latin typeface="Calibri" panose="020F0502020204030204" pitchFamily="34" charset="0"/>
              </a:rPr>
              <a:t>Bsmt.Qual</a:t>
            </a:r>
            <a:r>
              <a:rPr lang="en-US" sz="1800" b="0" i="0" dirty="0">
                <a:solidFill>
                  <a:srgbClr val="000000"/>
                </a:solidFill>
                <a:effectLst/>
                <a:latin typeface="Calibri" panose="020F0502020204030204" pitchFamily="34" charset="0"/>
              </a:rPr>
              <a:t> (which references basement height, not finish) had one of the strongest correlations. After preliminary research and personal experience, knowing that Ames, IA is a prime location for tornado activity helps to explain that correlation, where smaller basements may not accommodate individuals or families, or incur increased cost to shore up resilience with a relative level of comfort during storms. </a:t>
            </a:r>
            <a:endParaRPr lang="en-US" b="1" dirty="0"/>
          </a:p>
        </p:txBody>
      </p:sp>
      <p:sp>
        <p:nvSpPr>
          <p:cNvPr id="4" name="Slide Number Placeholder 3"/>
          <p:cNvSpPr>
            <a:spLocks noGrp="1"/>
          </p:cNvSpPr>
          <p:nvPr>
            <p:ph type="sldNum" sz="quarter" idx="5"/>
          </p:nvPr>
        </p:nvSpPr>
        <p:spPr/>
        <p:txBody>
          <a:bodyPr/>
          <a:lstStyle/>
          <a:p>
            <a:fld id="{F5B62BC0-7DC4-4569-951D-2BB9475345C6}" type="slidenum">
              <a:rPr lang="en-US" smtClean="0"/>
              <a:t>8</a:t>
            </a:fld>
            <a:endParaRPr lang="en-US" dirty="0"/>
          </a:p>
        </p:txBody>
      </p:sp>
    </p:spTree>
    <p:extLst>
      <p:ext uri="{BB962C8B-B14F-4D97-AF65-F5344CB8AC3E}">
        <p14:creationId xmlns:p14="http://schemas.microsoft.com/office/powerpoint/2010/main" val="226905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Each variable quality category was analyzed against the average </a:t>
            </a:r>
            <a:r>
              <a:rPr lang="en-US" b="0" i="0" dirty="0" err="1">
                <a:solidFill>
                  <a:srgbClr val="374151"/>
                </a:solidFill>
                <a:effectLst/>
                <a:latin typeface="Söhne"/>
              </a:rPr>
              <a:t>SalePrice</a:t>
            </a:r>
            <a:r>
              <a:rPr lang="en-US" b="0" i="0" dirty="0">
                <a:solidFill>
                  <a:srgbClr val="374151"/>
                </a:solidFill>
                <a:effectLst/>
                <a:latin typeface="Söhne"/>
              </a:rPr>
              <a:t> for listings at that level.</a:t>
            </a:r>
          </a:p>
          <a:p>
            <a:pPr algn="l">
              <a:buFont typeface="Arial" panose="020B0604020202020204" pitchFamily="34" charset="0"/>
              <a:buChar char="•"/>
            </a:pPr>
            <a:r>
              <a:rPr lang="en-US" b="0" i="0" dirty="0">
                <a:solidFill>
                  <a:srgbClr val="374151"/>
                </a:solidFill>
                <a:effectLst/>
                <a:latin typeface="Söhne"/>
              </a:rPr>
              <a:t>For example, upgrading Exterior Quality from category 3 to 4 could potentially increase resale value by ~$90K.</a:t>
            </a:r>
          </a:p>
          <a:p>
            <a:pPr algn="l">
              <a:buFont typeface="Arial" panose="020B0604020202020204" pitchFamily="34" charset="0"/>
              <a:buChar char="•"/>
            </a:pPr>
            <a:r>
              <a:rPr lang="en-US" b="0" i="0" dirty="0">
                <a:solidFill>
                  <a:srgbClr val="374151"/>
                </a:solidFill>
                <a:effectLst/>
                <a:latin typeface="Söhne"/>
              </a:rPr>
              <a:t>Each variable was analyzed in this manner to provide buyers with areas to target for potential improvements or consider when negotiating purchase price.</a:t>
            </a:r>
          </a:p>
          <a:p>
            <a:pPr algn="l">
              <a:buFont typeface="Arial" panose="020B0604020202020204" pitchFamily="34" charset="0"/>
              <a:buChar char="•"/>
            </a:pPr>
            <a:r>
              <a:rPr lang="en-US" b="0" i="0" dirty="0">
                <a:solidFill>
                  <a:srgbClr val="374151"/>
                </a:solidFill>
                <a:effectLst/>
                <a:latin typeface="Söhne"/>
              </a:rPr>
              <a:t>Upgrading from Good to Excellent in Exterior Quality provides the greatest impact on average sale price (~$147K).</a:t>
            </a:r>
          </a:p>
          <a:p>
            <a:pPr algn="l">
              <a:buFont typeface="Arial" panose="020B0604020202020204" pitchFamily="34" charset="0"/>
              <a:buChar char="•"/>
            </a:pPr>
            <a:r>
              <a:rPr lang="en-US" b="0" i="0" dirty="0">
                <a:solidFill>
                  <a:srgbClr val="374151"/>
                </a:solidFill>
                <a:effectLst/>
                <a:latin typeface="Söhne"/>
              </a:rPr>
              <a:t>Upgrading from Typical to Good may be more attainable depending on available funds and investment capability (~$90K).</a:t>
            </a:r>
          </a:p>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9</a:t>
            </a:fld>
            <a:endParaRPr lang="en-US" dirty="0"/>
          </a:p>
        </p:txBody>
      </p:sp>
    </p:spTree>
    <p:extLst>
      <p:ext uri="{BB962C8B-B14F-4D97-AF65-F5344CB8AC3E}">
        <p14:creationId xmlns:p14="http://schemas.microsoft.com/office/powerpoint/2010/main" val="16370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Kitchen Quality has a significant impact on sale price, with higher-end kitchens improving average sale price by ~$70-200K.</a:t>
            </a:r>
          </a:p>
          <a:p>
            <a:pPr algn="l">
              <a:buFont typeface="Arial" panose="020B0604020202020204" pitchFamily="34" charset="0"/>
              <a:buChar char="•"/>
            </a:pPr>
            <a:r>
              <a:rPr lang="en-US" b="0" i="0" dirty="0">
                <a:solidFill>
                  <a:srgbClr val="374151"/>
                </a:solidFill>
                <a:effectLst/>
                <a:latin typeface="Söhne"/>
              </a:rPr>
              <a:t>Upgrading from Poor to Fair in Kitchen Quality does not appear to impact average sale price.</a:t>
            </a:r>
          </a:p>
          <a:p>
            <a:pPr algn="l">
              <a:buFont typeface="Arial" panose="020B0604020202020204" pitchFamily="34" charset="0"/>
              <a:buChar char="•"/>
            </a:pPr>
            <a:r>
              <a:rPr lang="en-US" b="0" i="0" dirty="0">
                <a:solidFill>
                  <a:srgbClr val="374151"/>
                </a:solidFill>
                <a:effectLst/>
                <a:latin typeface="Söhne"/>
              </a:rPr>
              <a:t>For first-time homebuyers, it is recommended to purchase a property with a Typical Kitchen Quality and upgrade to Good quality for maximum ROI.</a:t>
            </a:r>
          </a:p>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10</a:t>
            </a:fld>
            <a:endParaRPr lang="en-US" dirty="0"/>
          </a:p>
        </p:txBody>
      </p:sp>
    </p:spTree>
    <p:extLst>
      <p:ext uri="{BB962C8B-B14F-4D97-AF65-F5344CB8AC3E}">
        <p14:creationId xmlns:p14="http://schemas.microsoft.com/office/powerpoint/2010/main" val="2521687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11</a:t>
            </a:fld>
            <a:endParaRPr lang="en-US" dirty="0"/>
          </a:p>
        </p:txBody>
      </p:sp>
    </p:spTree>
    <p:extLst>
      <p:ext uri="{BB962C8B-B14F-4D97-AF65-F5344CB8AC3E}">
        <p14:creationId xmlns:p14="http://schemas.microsoft.com/office/powerpoint/2010/main" val="193017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sz="2800" b="0" i="0" dirty="0">
                <a:solidFill>
                  <a:srgbClr val="374151"/>
                </a:solidFill>
                <a:effectLst/>
                <a:latin typeface="Söhne"/>
              </a:rPr>
              <a:t>On average, adding an additional half bath adds ~$25K if the total number of half baths is below 2.</a:t>
            </a:r>
          </a:p>
          <a:p>
            <a:pPr algn="l">
              <a:buFont typeface="Arial" panose="020B0604020202020204" pitchFamily="34" charset="0"/>
              <a:buChar char="•"/>
            </a:pPr>
            <a:r>
              <a:rPr lang="en-US" sz="2800" b="0" i="0" dirty="0">
                <a:solidFill>
                  <a:srgbClr val="374151"/>
                </a:solidFill>
                <a:effectLst/>
                <a:latin typeface="Söhne"/>
              </a:rPr>
              <a:t>Houses with two half baths and more full baths tended to reduce in price rather than increase with the number of baths.</a:t>
            </a:r>
          </a:p>
          <a:p>
            <a:pPr algn="l">
              <a:buFont typeface="Arial" panose="020B0604020202020204" pitchFamily="34" charset="0"/>
              <a:buChar char="•"/>
            </a:pPr>
            <a:r>
              <a:rPr lang="en-US" sz="2800" b="0" i="0" dirty="0">
                <a:solidFill>
                  <a:srgbClr val="374151"/>
                </a:solidFill>
                <a:effectLst/>
                <a:latin typeface="Söhne"/>
              </a:rPr>
              <a:t>The largest impact seen was from three full baths to three full baths and one half bath.</a:t>
            </a:r>
          </a:p>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12</a:t>
            </a:fld>
            <a:endParaRPr lang="en-US" dirty="0"/>
          </a:p>
        </p:txBody>
      </p:sp>
    </p:spTree>
    <p:extLst>
      <p:ext uri="{BB962C8B-B14F-4D97-AF65-F5344CB8AC3E}">
        <p14:creationId xmlns:p14="http://schemas.microsoft.com/office/powerpoint/2010/main" val="4252096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13</a:t>
            </a:fld>
            <a:endParaRPr lang="en-US" dirty="0"/>
          </a:p>
        </p:txBody>
      </p:sp>
    </p:spTree>
    <p:extLst>
      <p:ext uri="{BB962C8B-B14F-4D97-AF65-F5344CB8AC3E}">
        <p14:creationId xmlns:p14="http://schemas.microsoft.com/office/powerpoint/2010/main" val="2377656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14</a:t>
            </a:fld>
            <a:endParaRPr lang="en-US" dirty="0"/>
          </a:p>
        </p:txBody>
      </p:sp>
    </p:spTree>
    <p:extLst>
      <p:ext uri="{BB962C8B-B14F-4D97-AF65-F5344CB8AC3E}">
        <p14:creationId xmlns:p14="http://schemas.microsoft.com/office/powerpoint/2010/main" val="3647419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1" y="0"/>
            <a:ext cx="12192000" cy="6858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dirty="0"/>
              <a:t>Add 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house with a large front yard&#10;&#10;Description automatically generated with low confidence">
            <a:extLst>
              <a:ext uri="{FF2B5EF4-FFF2-40B4-BE49-F238E27FC236}">
                <a16:creationId xmlns:a16="http://schemas.microsoft.com/office/drawing/2014/main" id="{87939CAD-DC79-9FEB-D726-B2CB123C7AAB}"/>
              </a:ext>
            </a:extLst>
          </p:cNvPr>
          <p:cNvPicPr>
            <a:picLocks noChangeAspect="1"/>
          </p:cNvPicPr>
          <p:nvPr/>
        </p:nvPicPr>
        <p:blipFill rotWithShape="1">
          <a:blip r:embed="rId2"/>
          <a:srcRect t="5342" b="19710"/>
          <a:stretch/>
        </p:blipFill>
        <p:spPr>
          <a:xfrm>
            <a:off x="0" y="0"/>
            <a:ext cx="12191999" cy="6857999"/>
          </a:xfrm>
          <a:prstGeom prst="rect">
            <a:avLst/>
          </a:prstGeo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2442052"/>
            <a:ext cx="12192000" cy="1425257"/>
          </a:xfrm>
        </p:spPr>
        <p:txBody>
          <a:bodyPr/>
          <a:lstStyle/>
          <a:p>
            <a:r>
              <a:rPr lang="en-US" dirty="0"/>
              <a:t>Ames Housing</a:t>
            </a:r>
          </a:p>
        </p:txBody>
      </p:sp>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0" y="3867309"/>
            <a:ext cx="12192000" cy="1036320"/>
          </a:xfrm>
        </p:spPr>
        <p:txBody>
          <a:bodyPr/>
          <a:lstStyle/>
          <a:p>
            <a:r>
              <a:rPr lang="en-US" dirty="0"/>
              <a:t>Erin Saunders, Nolan Arendt, and Robert Ransom​​</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1" y="0"/>
            <a:ext cx="12192000" cy="244205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4903788"/>
            <a:ext cx="12192000" cy="195421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327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8CCC393-8DB0-8F62-4B23-80E58927E3C8}"/>
              </a:ext>
            </a:extLst>
          </p:cNvPr>
          <p:cNvPicPr>
            <a:picLocks noChangeAspect="1"/>
          </p:cNvPicPr>
          <p:nvPr/>
        </p:nvPicPr>
        <p:blipFill rotWithShape="1">
          <a:blip r:embed="rId3"/>
          <a:srcRect l="-518" t="15637" r="-11567" b="6629"/>
          <a:stretch/>
        </p:blipFill>
        <p:spPr>
          <a:xfrm>
            <a:off x="0" y="0"/>
            <a:ext cx="7410451" cy="6858000"/>
          </a:xfrm>
          <a:prstGeom prst="rect">
            <a:avLst/>
          </a:prstGeom>
        </p:spPr>
      </p:pic>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1861354" y="790901"/>
            <a:ext cx="3049568" cy="640698"/>
          </a:xfrm>
        </p:spPr>
        <p:txBody>
          <a:bodyPr/>
          <a:lstStyle/>
          <a:p>
            <a:r>
              <a:rPr lang="en-US" dirty="0"/>
              <a:t>Kitchen</a:t>
            </a:r>
            <a:r>
              <a:rPr lang="en-US" noProof="0" dirty="0"/>
              <a:t> Quality</a:t>
            </a:r>
            <a:endParaRPr lang="en-US" dirty="0"/>
          </a:p>
        </p:txBody>
      </p:sp>
      <p:sp>
        <p:nvSpPr>
          <p:cNvPr id="79" name="Text Placeholder 78">
            <a:extLst>
              <a:ext uri="{FF2B5EF4-FFF2-40B4-BE49-F238E27FC236}">
                <a16:creationId xmlns:a16="http://schemas.microsoft.com/office/drawing/2014/main" id="{82E2372A-C3D6-4099-889B-9004AC815EC5}"/>
              </a:ext>
            </a:extLst>
          </p:cNvPr>
          <p:cNvSpPr>
            <a:spLocks noGrp="1"/>
          </p:cNvSpPr>
          <p:nvPr>
            <p:ph type="body" sz="quarter" idx="12"/>
          </p:nvPr>
        </p:nvSpPr>
        <p:spPr>
          <a:xfrm>
            <a:off x="7014411" y="281543"/>
            <a:ext cx="5017168" cy="2844780"/>
          </a:xfrm>
        </p:spPr>
        <p:txBody>
          <a:bodyPr/>
          <a:lstStyle/>
          <a:p>
            <a:pPr marL="285750" indent="-285750" algn="l">
              <a:buFont typeface="Arial" panose="020B0604020202020204" pitchFamily="34" charset="0"/>
              <a:buChar char="•"/>
            </a:pPr>
            <a:r>
              <a:rPr lang="en-US" sz="1800" b="0" i="0" dirty="0">
                <a:solidFill>
                  <a:srgbClr val="374151"/>
                </a:solidFill>
                <a:effectLst/>
                <a:latin typeface="Calibri" panose="020F0502020204030204" pitchFamily="34" charset="0"/>
                <a:cs typeface="Calibri" panose="020F0502020204030204" pitchFamily="34" charset="0"/>
              </a:rPr>
              <a:t>Kitchen </a:t>
            </a:r>
            <a:r>
              <a:rPr lang="en-US" sz="1800" dirty="0">
                <a:solidFill>
                  <a:srgbClr val="374151"/>
                </a:solidFill>
                <a:latin typeface="Calibri" panose="020F0502020204030204" pitchFamily="34" charset="0"/>
                <a:cs typeface="Calibri" panose="020F0502020204030204" pitchFamily="34" charset="0"/>
              </a:rPr>
              <a:t>q</a:t>
            </a:r>
            <a:r>
              <a:rPr lang="en-US" sz="1800" b="0" i="0" dirty="0">
                <a:solidFill>
                  <a:srgbClr val="374151"/>
                </a:solidFill>
                <a:effectLst/>
                <a:latin typeface="Calibri" panose="020F0502020204030204" pitchFamily="34" charset="0"/>
                <a:cs typeface="Calibri" panose="020F0502020204030204" pitchFamily="34" charset="0"/>
              </a:rPr>
              <a:t>uality has a significant impact on sale price, with higher-end kitchens improving average sale price by ~$70-200K.</a:t>
            </a:r>
          </a:p>
          <a:p>
            <a:pPr marL="285750" indent="-285750" algn="l">
              <a:buFont typeface="Arial" panose="020B0604020202020204" pitchFamily="34" charset="0"/>
              <a:buChar char="•"/>
            </a:pPr>
            <a:r>
              <a:rPr lang="en-US" sz="1800" b="0" i="0" dirty="0">
                <a:solidFill>
                  <a:srgbClr val="374151"/>
                </a:solidFill>
                <a:effectLst/>
                <a:latin typeface="Calibri" panose="020F0502020204030204" pitchFamily="34" charset="0"/>
                <a:cs typeface="Calibri" panose="020F0502020204030204" pitchFamily="34" charset="0"/>
              </a:rPr>
              <a:t>For first-time homebuyers, it is recommended to purchase a property with a Typical Kitchen Quality and upgrade to Good quality for maximum ROI.</a:t>
            </a:r>
          </a:p>
        </p:txBody>
      </p:sp>
      <p:sp>
        <p:nvSpPr>
          <p:cNvPr id="28" name="Slide Number Placeholder 27">
            <a:extLst>
              <a:ext uri="{FF2B5EF4-FFF2-40B4-BE49-F238E27FC236}">
                <a16:creationId xmlns:a16="http://schemas.microsoft.com/office/drawing/2014/main" id="{1FFD6689-1CFE-4E13-B717-1E5B52BDCFCD}"/>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10</a:t>
            </a:fld>
            <a:endParaRPr lang="en-US" dirty="0"/>
          </a:p>
        </p:txBody>
      </p:sp>
      <p:sp>
        <p:nvSpPr>
          <p:cNvPr id="29" name="Rectangle 14">
            <a:extLst>
              <a:ext uri="{FF2B5EF4-FFF2-40B4-BE49-F238E27FC236}">
                <a16:creationId xmlns:a16="http://schemas.microsoft.com/office/drawing/2014/main" id="{C7070E84-7C6C-417F-AB09-EC34EAFFD611}"/>
              </a:ext>
              <a:ext uri="{C183D7F6-B498-43B3-948B-1728B52AA6E4}">
                <adec:decorative xmlns:adec="http://schemas.microsoft.com/office/drawing/2017/decorative" val="1"/>
              </a:ext>
            </a:extLst>
          </p:cNvPr>
          <p:cNvSpPr/>
          <p:nvPr/>
        </p:nvSpPr>
        <p:spPr>
          <a:xfrm>
            <a:off x="3168502" y="0"/>
            <a:ext cx="3462959" cy="6858000"/>
          </a:xfrm>
          <a:custGeom>
            <a:avLst/>
            <a:gdLst>
              <a:gd name="connsiteX0" fmla="*/ 0 w 8808322"/>
              <a:gd name="connsiteY0" fmla="*/ 0 h 6858000"/>
              <a:gd name="connsiteX1" fmla="*/ 8808322 w 8808322"/>
              <a:gd name="connsiteY1" fmla="*/ 0 h 6858000"/>
              <a:gd name="connsiteX2" fmla="*/ 8808322 w 8808322"/>
              <a:gd name="connsiteY2" fmla="*/ 6858000 h 6858000"/>
              <a:gd name="connsiteX3" fmla="*/ 0 w 8808322"/>
              <a:gd name="connsiteY3" fmla="*/ 6858000 h 6858000"/>
              <a:gd name="connsiteX4" fmla="*/ 0 w 8808322"/>
              <a:gd name="connsiteY4" fmla="*/ 0 h 6858000"/>
              <a:gd name="connsiteX0" fmla="*/ 398 w 8808720"/>
              <a:gd name="connsiteY0" fmla="*/ 0 h 6858000"/>
              <a:gd name="connsiteX1" fmla="*/ 8808720 w 8808720"/>
              <a:gd name="connsiteY1" fmla="*/ 0 h 6858000"/>
              <a:gd name="connsiteX2" fmla="*/ 8808720 w 8808720"/>
              <a:gd name="connsiteY2" fmla="*/ 6858000 h 6858000"/>
              <a:gd name="connsiteX3" fmla="*/ 398 w 8808720"/>
              <a:gd name="connsiteY3" fmla="*/ 6858000 h 6858000"/>
              <a:gd name="connsiteX4" fmla="*/ 0 w 8808720"/>
              <a:gd name="connsiteY4" fmla="*/ 1417320 h 6858000"/>
              <a:gd name="connsiteX5" fmla="*/ 398 w 8808720"/>
              <a:gd name="connsiteY5"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101918 w 8910240"/>
              <a:gd name="connsiteY0" fmla="*/ 0 h 6858000"/>
              <a:gd name="connsiteX1" fmla="*/ 8910240 w 8910240"/>
              <a:gd name="connsiteY1" fmla="*/ 0 h 6858000"/>
              <a:gd name="connsiteX2" fmla="*/ 8910240 w 8910240"/>
              <a:gd name="connsiteY2" fmla="*/ 6858000 h 6858000"/>
              <a:gd name="connsiteX3" fmla="*/ 101918 w 8910240"/>
              <a:gd name="connsiteY3" fmla="*/ 6858000 h 6858000"/>
              <a:gd name="connsiteX4" fmla="*/ 101520 w 8910240"/>
              <a:gd name="connsiteY4" fmla="*/ 1417320 h 6858000"/>
              <a:gd name="connsiteX5" fmla="*/ 1549320 w 8910240"/>
              <a:gd name="connsiteY5" fmla="*/ 1417320 h 6858000"/>
              <a:gd name="connsiteX6" fmla="*/ 1541700 w 8910240"/>
              <a:gd name="connsiteY6" fmla="*/ 822960 h 6858000"/>
              <a:gd name="connsiteX7" fmla="*/ 109140 w 8910240"/>
              <a:gd name="connsiteY7" fmla="*/ 822960 h 6858000"/>
              <a:gd name="connsiteX8" fmla="*/ 101918 w 8910240"/>
              <a:gd name="connsiteY8" fmla="*/ 0 h 6858000"/>
              <a:gd name="connsiteX0" fmla="*/ 607 w 8808929"/>
              <a:gd name="connsiteY0" fmla="*/ 0 h 6858000"/>
              <a:gd name="connsiteX1" fmla="*/ 8808929 w 8808929"/>
              <a:gd name="connsiteY1" fmla="*/ 0 h 6858000"/>
              <a:gd name="connsiteX2" fmla="*/ 8808929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8808929"/>
              <a:gd name="connsiteY0" fmla="*/ 0 h 6858000"/>
              <a:gd name="connsiteX1" fmla="*/ 8808929 w 8808929"/>
              <a:gd name="connsiteY1" fmla="*/ 0 h 6858000"/>
              <a:gd name="connsiteX2" fmla="*/ 3366072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3376958"/>
              <a:gd name="connsiteY0" fmla="*/ 0 h 6858000"/>
              <a:gd name="connsiteX1" fmla="*/ 3376958 w 3376958"/>
              <a:gd name="connsiteY1" fmla="*/ 0 h 6858000"/>
              <a:gd name="connsiteX2" fmla="*/ 3366072 w 3376958"/>
              <a:gd name="connsiteY2" fmla="*/ 6858000 h 6858000"/>
              <a:gd name="connsiteX3" fmla="*/ 607 w 3376958"/>
              <a:gd name="connsiteY3" fmla="*/ 6858000 h 6858000"/>
              <a:gd name="connsiteX4" fmla="*/ 209 w 3376958"/>
              <a:gd name="connsiteY4" fmla="*/ 1417320 h 6858000"/>
              <a:gd name="connsiteX5" fmla="*/ 1448009 w 3376958"/>
              <a:gd name="connsiteY5" fmla="*/ 1417320 h 6858000"/>
              <a:gd name="connsiteX6" fmla="*/ 1440389 w 3376958"/>
              <a:gd name="connsiteY6" fmla="*/ 822960 h 6858000"/>
              <a:gd name="connsiteX7" fmla="*/ 7829 w 3376958"/>
              <a:gd name="connsiteY7" fmla="*/ 822960 h 6858000"/>
              <a:gd name="connsiteX8" fmla="*/ 607 w 3376958"/>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6958" h="6858000">
                <a:moveTo>
                  <a:pt x="607" y="0"/>
                </a:moveTo>
                <a:lnTo>
                  <a:pt x="3376958" y="0"/>
                </a:lnTo>
                <a:cubicBezTo>
                  <a:pt x="3373329" y="2286000"/>
                  <a:pt x="3369701" y="4572000"/>
                  <a:pt x="3366072" y="6858000"/>
                </a:cubicBezTo>
                <a:lnTo>
                  <a:pt x="607" y="6858000"/>
                </a:lnTo>
                <a:cubicBezTo>
                  <a:pt x="474" y="5044440"/>
                  <a:pt x="342" y="3230880"/>
                  <a:pt x="209" y="1417320"/>
                </a:cubicBezTo>
                <a:cubicBezTo>
                  <a:pt x="-1127" y="1400810"/>
                  <a:pt x="1470803" y="1409700"/>
                  <a:pt x="1448009" y="1417320"/>
                </a:cubicBezTo>
                <a:cubicBezTo>
                  <a:pt x="1444199" y="1253490"/>
                  <a:pt x="1453023" y="1028700"/>
                  <a:pt x="1440389" y="822960"/>
                </a:cubicBezTo>
                <a:lnTo>
                  <a:pt x="7829" y="822960"/>
                </a:lnTo>
                <a:cubicBezTo>
                  <a:pt x="4085" y="533400"/>
                  <a:pt x="-1933" y="316230"/>
                  <a:pt x="607" y="0"/>
                </a:cubicBezTo>
                <a:close/>
              </a:path>
            </a:pathLst>
          </a:cu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Content Placeholder 6">
            <a:extLst>
              <a:ext uri="{FF2B5EF4-FFF2-40B4-BE49-F238E27FC236}">
                <a16:creationId xmlns:a16="http://schemas.microsoft.com/office/drawing/2014/main" id="{9DE657AD-9985-43E6-25B0-E5C32DC4BCD4}"/>
              </a:ext>
            </a:extLst>
          </p:cNvPr>
          <p:cNvPicPr>
            <a:picLocks noChangeAspect="1"/>
          </p:cNvPicPr>
          <p:nvPr/>
        </p:nvPicPr>
        <p:blipFill>
          <a:blip r:embed="rId4"/>
          <a:srcRect/>
          <a:stretch/>
        </p:blipFill>
        <p:spPr>
          <a:xfrm>
            <a:off x="7476756" y="3308886"/>
            <a:ext cx="3168502" cy="3230026"/>
          </a:xfrm>
          <a:prstGeom prst="rect">
            <a:avLst/>
          </a:prstGeom>
          <a:solidFill>
            <a:srgbClr val="728E93"/>
          </a:solidFill>
          <a:ln w="28575">
            <a:solidFill>
              <a:srgbClr val="728E93"/>
            </a:solidFill>
          </a:ln>
        </p:spPr>
      </p:pic>
    </p:spTree>
    <p:extLst>
      <p:ext uri="{BB962C8B-B14F-4D97-AF65-F5344CB8AC3E}">
        <p14:creationId xmlns:p14="http://schemas.microsoft.com/office/powerpoint/2010/main" val="860759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16BEB7B8-2684-BBDA-B253-28165A97B5BD}"/>
              </a:ext>
            </a:extLst>
          </p:cNvPr>
          <p:cNvPicPr>
            <a:picLocks noGrp="1" noChangeAspect="1"/>
          </p:cNvPicPr>
          <p:nvPr>
            <p:ph type="pic" sz="quarter" idx="10"/>
          </p:nvPr>
        </p:nvPicPr>
        <p:blipFill rotWithShape="1">
          <a:blip r:embed="rId3"/>
          <a:srcRect t="44443" b="10431"/>
          <a:stretch/>
        </p:blipFill>
        <p:spPr>
          <a:xfrm>
            <a:off x="-4120" y="0"/>
            <a:ext cx="12196120" cy="4130573"/>
          </a:xfrm>
          <a:prstGeom prst="rect">
            <a:avLst/>
          </a:prstGeom>
        </p:spPr>
      </p:pic>
      <p:sp>
        <p:nvSpPr>
          <p:cNvPr id="9" name="Title 8">
            <a:extLst>
              <a:ext uri="{FF2B5EF4-FFF2-40B4-BE49-F238E27FC236}">
                <a16:creationId xmlns:a16="http://schemas.microsoft.com/office/drawing/2014/main" id="{1EE5A625-CF8D-4DB8-B64A-918374A7C3E4}"/>
              </a:ext>
            </a:extLst>
          </p:cNvPr>
          <p:cNvSpPr>
            <a:spLocks noGrp="1"/>
          </p:cNvSpPr>
          <p:nvPr>
            <p:ph type="title"/>
          </p:nvPr>
        </p:nvSpPr>
        <p:spPr>
          <a:xfrm>
            <a:off x="0" y="0"/>
            <a:ext cx="4979988" cy="6858000"/>
          </a:xfrm>
        </p:spPr>
        <p:txBody>
          <a:bodyPr/>
          <a:lstStyle/>
          <a:p>
            <a:r>
              <a:rPr lang="en-US" dirty="0"/>
              <a:t>Basement Quality</a:t>
            </a:r>
          </a:p>
        </p:txBody>
      </p:sp>
      <p:sp>
        <p:nvSpPr>
          <p:cNvPr id="13" name="Footer Placeholder 12">
            <a:extLst>
              <a:ext uri="{FF2B5EF4-FFF2-40B4-BE49-F238E27FC236}">
                <a16:creationId xmlns:a16="http://schemas.microsoft.com/office/drawing/2014/main" id="{106CB055-2C7B-4271-88ED-F5872EAF95F7}"/>
              </a:ext>
            </a:extLst>
          </p:cNvPr>
          <p:cNvSpPr>
            <a:spLocks noGrp="1"/>
          </p:cNvSpPr>
          <p:nvPr>
            <p:ph type="ftr" sz="quarter" idx="3"/>
          </p:nvPr>
        </p:nvSpPr>
        <p:spPr>
          <a:xfrm>
            <a:off x="4038600" y="6356350"/>
            <a:ext cx="4114800" cy="365125"/>
          </a:xfrm>
        </p:spPr>
        <p:txBody>
          <a:bodyPr/>
          <a:lstStyle/>
          <a:p>
            <a:r>
              <a:rPr lang="en-US" dirty="0"/>
              <a:t>Final Project</a:t>
            </a:r>
          </a:p>
        </p:txBody>
      </p:sp>
      <p:sp>
        <p:nvSpPr>
          <p:cNvPr id="14" name="Slide Number Placeholder 13">
            <a:extLst>
              <a:ext uri="{FF2B5EF4-FFF2-40B4-BE49-F238E27FC236}">
                <a16:creationId xmlns:a16="http://schemas.microsoft.com/office/drawing/2014/main" id="{1C31DFE7-B40B-46F0-B411-4719122FE54E}"/>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11</a:t>
            </a:fld>
            <a:endParaRPr lang="en-US" dirty="0"/>
          </a:p>
        </p:txBody>
      </p:sp>
      <p:sp>
        <p:nvSpPr>
          <p:cNvPr id="23" name="Text Placeholder 22">
            <a:extLst>
              <a:ext uri="{FF2B5EF4-FFF2-40B4-BE49-F238E27FC236}">
                <a16:creationId xmlns:a16="http://schemas.microsoft.com/office/drawing/2014/main" id="{8662E445-5222-442C-9812-2FA51B852A71}"/>
              </a:ext>
            </a:extLst>
          </p:cNvPr>
          <p:cNvSpPr>
            <a:spLocks noGrp="1"/>
          </p:cNvSpPr>
          <p:nvPr>
            <p:ph type="body" sz="quarter" idx="16"/>
          </p:nvPr>
        </p:nvSpPr>
        <p:spPr>
          <a:xfrm>
            <a:off x="5194208" y="4246711"/>
            <a:ext cx="6783572" cy="1993501"/>
          </a:xfrm>
        </p:spPr>
        <p:txBody>
          <a:bodyPr/>
          <a:lstStyle/>
          <a:p>
            <a:pPr marL="285750" indent="-285750" algn="l">
              <a:lnSpc>
                <a:spcPct val="100000"/>
              </a:lnSpc>
              <a:buFont typeface="Arial" panose="020B0604020202020204" pitchFamily="34" charset="0"/>
              <a:buChar char="•"/>
            </a:pPr>
            <a:r>
              <a:rPr lang="en-US" b="0" i="0" dirty="0">
                <a:solidFill>
                  <a:srgbClr val="374151"/>
                </a:solidFill>
                <a:effectLst/>
                <a:latin typeface="Calibri" panose="020F0502020204030204" pitchFamily="34" charset="0"/>
                <a:cs typeface="Calibri" panose="020F0502020204030204" pitchFamily="34" charset="0"/>
              </a:rPr>
              <a:t>Modifying basement height is a difficult recommendation as it would likely require architectural modifications and could incur additional costs.</a:t>
            </a:r>
          </a:p>
          <a:p>
            <a:pPr marL="285750" indent="-285750" algn="l">
              <a:lnSpc>
                <a:spcPct val="100000"/>
              </a:lnSpc>
              <a:buFont typeface="Arial" panose="020B0604020202020204" pitchFamily="34" charset="0"/>
              <a:buChar char="•"/>
            </a:pPr>
            <a:r>
              <a:rPr lang="en-US" b="0" i="0" dirty="0">
                <a:solidFill>
                  <a:srgbClr val="374151"/>
                </a:solidFill>
                <a:effectLst/>
                <a:latin typeface="Calibri" panose="020F0502020204030204" pitchFamily="34" charset="0"/>
                <a:cs typeface="Calibri" panose="020F0502020204030204" pitchFamily="34" charset="0"/>
              </a:rPr>
              <a:t>Based on the year of the house, modifying foundation type aspects could expose larger structural issues or requirements that may outweigh the value gained.</a:t>
            </a:r>
          </a:p>
        </p:txBody>
      </p:sp>
      <p:sp>
        <p:nvSpPr>
          <p:cNvPr id="127" name="Rectangle 126">
            <a:extLst>
              <a:ext uri="{FF2B5EF4-FFF2-40B4-BE49-F238E27FC236}">
                <a16:creationId xmlns:a16="http://schemas.microsoft.com/office/drawing/2014/main" id="{DD11EA8B-DB5B-4136-99D3-4D19B66922C1}"/>
              </a:ext>
              <a:ext uri="{C183D7F6-B498-43B3-948B-1728B52AA6E4}">
                <adec:decorative xmlns:adec="http://schemas.microsoft.com/office/drawing/2017/decorative" val="1"/>
              </a:ext>
            </a:extLst>
          </p:cNvPr>
          <p:cNvSpPr/>
          <p:nvPr/>
        </p:nvSpPr>
        <p:spPr>
          <a:xfrm>
            <a:off x="829486" y="4715995"/>
            <a:ext cx="3282916" cy="64069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Chart, bar chart&#10;&#10;Description automatically generated">
            <a:extLst>
              <a:ext uri="{FF2B5EF4-FFF2-40B4-BE49-F238E27FC236}">
                <a16:creationId xmlns:a16="http://schemas.microsoft.com/office/drawing/2014/main" id="{FCC88FD7-119D-42F7-0B8B-A39DAB6AAADD}"/>
              </a:ext>
            </a:extLst>
          </p:cNvPr>
          <p:cNvPicPr>
            <a:picLocks noChangeAspect="1"/>
          </p:cNvPicPr>
          <p:nvPr/>
        </p:nvPicPr>
        <p:blipFill>
          <a:blip r:embed="rId4"/>
          <a:stretch>
            <a:fillRect/>
          </a:stretch>
        </p:blipFill>
        <p:spPr>
          <a:xfrm>
            <a:off x="643888" y="356453"/>
            <a:ext cx="3702232" cy="3774120"/>
          </a:xfrm>
          <a:prstGeom prst="rect">
            <a:avLst/>
          </a:prstGeom>
          <a:ln w="28575">
            <a:solidFill>
              <a:srgbClr val="728E93"/>
            </a:solidFill>
          </a:ln>
        </p:spPr>
      </p:pic>
    </p:spTree>
    <p:extLst>
      <p:ext uri="{BB962C8B-B14F-4D97-AF65-F5344CB8AC3E}">
        <p14:creationId xmlns:p14="http://schemas.microsoft.com/office/powerpoint/2010/main" val="3984440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 Placeholder 81">
            <a:extLst>
              <a:ext uri="{FF2B5EF4-FFF2-40B4-BE49-F238E27FC236}">
                <a16:creationId xmlns:a16="http://schemas.microsoft.com/office/drawing/2014/main" id="{47CF6540-6A1C-4A70-8BA0-6A13694F1AE2}"/>
              </a:ext>
            </a:extLst>
          </p:cNvPr>
          <p:cNvSpPr>
            <a:spLocks noGrp="1"/>
          </p:cNvSpPr>
          <p:nvPr>
            <p:ph type="body" sz="quarter" idx="13"/>
          </p:nvPr>
        </p:nvSpPr>
        <p:spPr>
          <a:xfrm>
            <a:off x="566212" y="469870"/>
            <a:ext cx="5508168" cy="2297393"/>
          </a:xfrm>
        </p:spPr>
        <p:txBody>
          <a:bodyPr/>
          <a:lstStyle/>
          <a:p>
            <a:pPr marL="285750" indent="-285750" algn="l">
              <a:buFont typeface="Arial" panose="020B0604020202020204" pitchFamily="34" charset="0"/>
              <a:buChar char="•"/>
            </a:pPr>
            <a:r>
              <a:rPr lang="en-US" sz="1800" b="0" i="0" dirty="0">
                <a:solidFill>
                  <a:srgbClr val="374151"/>
                </a:solidFill>
                <a:effectLst/>
                <a:latin typeface="Calibri" panose="020F0502020204030204" pitchFamily="34" charset="0"/>
                <a:cs typeface="Calibri" panose="020F0502020204030204" pitchFamily="34" charset="0"/>
              </a:rPr>
              <a:t>On average, adding an additional half bath adds ~$25K if the total number of half baths is below 2.</a:t>
            </a:r>
          </a:p>
          <a:p>
            <a:pPr marL="285750" indent="-285750" algn="l">
              <a:buFont typeface="Arial" panose="020B0604020202020204" pitchFamily="34" charset="0"/>
              <a:buChar char="•"/>
            </a:pPr>
            <a:r>
              <a:rPr lang="en-US" sz="1800" b="0" i="0" dirty="0">
                <a:solidFill>
                  <a:srgbClr val="374151"/>
                </a:solidFill>
                <a:effectLst/>
                <a:latin typeface="Calibri" panose="020F0502020204030204" pitchFamily="34" charset="0"/>
                <a:cs typeface="Calibri" panose="020F0502020204030204" pitchFamily="34" charset="0"/>
              </a:rPr>
              <a:t>Houses with two half baths and more full baths tended to reduce in price rather than increase with the number of baths.</a:t>
            </a:r>
          </a:p>
          <a:p>
            <a:pPr marL="285750" indent="-285750" algn="l">
              <a:buFont typeface="Arial" panose="020B0604020202020204" pitchFamily="34" charset="0"/>
              <a:buChar char="•"/>
            </a:pPr>
            <a:r>
              <a:rPr lang="en-US" sz="1800" b="0" i="0" dirty="0">
                <a:solidFill>
                  <a:srgbClr val="374151"/>
                </a:solidFill>
                <a:effectLst/>
                <a:latin typeface="Calibri" panose="020F0502020204030204" pitchFamily="34" charset="0"/>
                <a:cs typeface="Calibri" panose="020F0502020204030204" pitchFamily="34" charset="0"/>
              </a:rPr>
              <a:t>The largest impact seen was from three full baths to three full baths and one-half bath.</a:t>
            </a:r>
          </a:p>
        </p:txBody>
      </p:sp>
      <p:sp>
        <p:nvSpPr>
          <p:cNvPr id="3" name="Footer Placeholder 2">
            <a:extLst>
              <a:ext uri="{FF2B5EF4-FFF2-40B4-BE49-F238E27FC236}">
                <a16:creationId xmlns:a16="http://schemas.microsoft.com/office/drawing/2014/main" id="{CEB23F79-82E5-43EE-8390-DF067A88C957}"/>
              </a:ext>
            </a:extLst>
          </p:cNvPr>
          <p:cNvSpPr>
            <a:spLocks noGrp="1"/>
          </p:cNvSpPr>
          <p:nvPr>
            <p:ph type="ftr" sz="quarter" idx="3"/>
          </p:nvPr>
        </p:nvSpPr>
        <p:spPr>
          <a:xfrm>
            <a:off x="6473608" y="6356350"/>
            <a:ext cx="27432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12</a:t>
            </a:fld>
            <a:endParaRPr lang="en-US" dirty="0"/>
          </a:p>
        </p:txBody>
      </p:sp>
      <p:pic>
        <p:nvPicPr>
          <p:cNvPr id="8" name="Picture Placeholder 7" descr="A shower with a glass door&#10;&#10;Description automatically generated with low confidence">
            <a:extLst>
              <a:ext uri="{FF2B5EF4-FFF2-40B4-BE49-F238E27FC236}">
                <a16:creationId xmlns:a16="http://schemas.microsoft.com/office/drawing/2014/main" id="{D66C8E20-30FC-AFB3-C0ED-E942A6F2EFFA}"/>
              </a:ext>
            </a:extLst>
          </p:cNvPr>
          <p:cNvPicPr>
            <a:picLocks noGrp="1" noChangeAspect="1"/>
          </p:cNvPicPr>
          <p:nvPr>
            <p:ph type="pic" sz="quarter" idx="14"/>
          </p:nvPr>
        </p:nvPicPr>
        <p:blipFill>
          <a:blip r:embed="rId3"/>
          <a:srcRect t="3352" b="3352"/>
          <a:stretch>
            <a:fillRect/>
          </a:stretch>
        </p:blipFill>
        <p:spPr/>
      </p:pic>
      <p:pic>
        <p:nvPicPr>
          <p:cNvPr id="18" name="Picture 17" descr="Chart&#10;&#10;Description automatically generated">
            <a:extLst>
              <a:ext uri="{FF2B5EF4-FFF2-40B4-BE49-F238E27FC236}">
                <a16:creationId xmlns:a16="http://schemas.microsoft.com/office/drawing/2014/main" id="{54BA9843-C7AB-C9BF-09E0-2C4E90426F12}"/>
              </a:ext>
            </a:extLst>
          </p:cNvPr>
          <p:cNvPicPr>
            <a:picLocks noChangeAspect="1"/>
          </p:cNvPicPr>
          <p:nvPr/>
        </p:nvPicPr>
        <p:blipFill>
          <a:blip r:embed="rId4"/>
          <a:stretch>
            <a:fillRect/>
          </a:stretch>
        </p:blipFill>
        <p:spPr>
          <a:xfrm>
            <a:off x="253763" y="3304067"/>
            <a:ext cx="3276697" cy="3340322"/>
          </a:xfrm>
          <a:prstGeom prst="rect">
            <a:avLst/>
          </a:prstGeom>
          <a:ln w="28575">
            <a:solidFill>
              <a:srgbClr val="728E93"/>
            </a:solidFill>
          </a:ln>
        </p:spPr>
      </p:pic>
      <p:graphicFrame>
        <p:nvGraphicFramePr>
          <p:cNvPr id="21" name="Table 20">
            <a:extLst>
              <a:ext uri="{FF2B5EF4-FFF2-40B4-BE49-F238E27FC236}">
                <a16:creationId xmlns:a16="http://schemas.microsoft.com/office/drawing/2014/main" id="{A6925528-410A-D261-3DF8-137956104E28}"/>
              </a:ext>
            </a:extLst>
          </p:cNvPr>
          <p:cNvGraphicFramePr>
            <a:graphicFrameLocks noGrp="1"/>
          </p:cNvGraphicFramePr>
          <p:nvPr>
            <p:extLst>
              <p:ext uri="{D42A27DB-BD31-4B8C-83A1-F6EECF244321}">
                <p14:modId xmlns:p14="http://schemas.microsoft.com/office/powerpoint/2010/main" val="419649147"/>
              </p:ext>
            </p:extLst>
          </p:nvPr>
        </p:nvGraphicFramePr>
        <p:xfrm>
          <a:off x="3753505" y="3304066"/>
          <a:ext cx="2682130" cy="3340325"/>
        </p:xfrm>
        <a:graphic>
          <a:graphicData uri="http://schemas.openxmlformats.org/drawingml/2006/table">
            <a:tbl>
              <a:tblPr firstRow="1" firstCol="1" bandRow="1">
                <a:tableStyleId>{0E3FDE45-AF77-4B5C-9715-49D594BDF05E}</a:tableStyleId>
              </a:tblPr>
              <a:tblGrid>
                <a:gridCol w="1379649">
                  <a:extLst>
                    <a:ext uri="{9D8B030D-6E8A-4147-A177-3AD203B41FA5}">
                      <a16:colId xmlns:a16="http://schemas.microsoft.com/office/drawing/2014/main" val="2643886173"/>
                    </a:ext>
                  </a:extLst>
                </a:gridCol>
                <a:gridCol w="1302481">
                  <a:extLst>
                    <a:ext uri="{9D8B030D-6E8A-4147-A177-3AD203B41FA5}">
                      <a16:colId xmlns:a16="http://schemas.microsoft.com/office/drawing/2014/main" val="3454196709"/>
                    </a:ext>
                  </a:extLst>
                </a:gridCol>
              </a:tblGrid>
              <a:tr h="423485">
                <a:tc>
                  <a:txBody>
                    <a:bodyPr/>
                    <a:lstStyle/>
                    <a:p>
                      <a:pPr marL="0" marR="0">
                        <a:lnSpc>
                          <a:spcPct val="107000"/>
                        </a:lnSpc>
                        <a:spcBef>
                          <a:spcPts val="0"/>
                        </a:spcBef>
                        <a:spcAft>
                          <a:spcPts val="0"/>
                        </a:spcAft>
                      </a:pPr>
                      <a:r>
                        <a:rPr lang="en-US" sz="1200" kern="0" dirty="0">
                          <a:effectLst/>
                          <a:latin typeface="Calibri" panose="020F0502020204030204" pitchFamily="34" charset="0"/>
                          <a:cs typeface="Calibri" panose="020F0502020204030204" pitchFamily="34" charset="0"/>
                        </a:rPr>
                        <a:t>Total Baths (Full).(Half)</a:t>
                      </a:r>
                      <a:endParaRPr lang="en-US"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kern="0">
                          <a:effectLst/>
                          <a:latin typeface="Calibri" panose="020F0502020204030204" pitchFamily="34" charset="0"/>
                          <a:cs typeface="Calibri" panose="020F0502020204030204" pitchFamily="34" charset="0"/>
                        </a:rPr>
                        <a:t>Average Sale Price</a:t>
                      </a:r>
                      <a:endParaRPr lang="en-US"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748773807"/>
                  </a:ext>
                </a:extLst>
              </a:tr>
              <a:tr h="242016">
                <a:tc>
                  <a:txBody>
                    <a:bodyPr/>
                    <a:lstStyle/>
                    <a:p>
                      <a:pPr marL="0" marR="0" algn="ctr">
                        <a:lnSpc>
                          <a:spcPct val="107000"/>
                        </a:lnSpc>
                        <a:spcBef>
                          <a:spcPts val="0"/>
                        </a:spcBef>
                        <a:spcAft>
                          <a:spcPts val="0"/>
                        </a:spcAft>
                      </a:pPr>
                      <a:r>
                        <a:rPr lang="en-US" sz="1200" kern="0">
                          <a:effectLst/>
                          <a:latin typeface="Calibri" panose="020F0502020204030204" pitchFamily="34" charset="0"/>
                          <a:cs typeface="Calibri" panose="020F0502020204030204" pitchFamily="34" charset="0"/>
                        </a:rPr>
                        <a:t>0</a:t>
                      </a:r>
                      <a:endParaRPr lang="en-US"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kern="0" dirty="0">
                          <a:effectLst/>
                          <a:latin typeface="Calibri" panose="020F0502020204030204" pitchFamily="34" charset="0"/>
                          <a:cs typeface="Calibri" panose="020F0502020204030204" pitchFamily="34" charset="0"/>
                        </a:rPr>
                        <a:t>$90, 156</a:t>
                      </a:r>
                      <a:endParaRPr lang="en-US"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416959702"/>
                  </a:ext>
                </a:extLst>
              </a:tr>
              <a:tr h="254664">
                <a:tc>
                  <a:txBody>
                    <a:bodyPr/>
                    <a:lstStyle/>
                    <a:p>
                      <a:pPr marL="0" marR="0" algn="ctr">
                        <a:lnSpc>
                          <a:spcPct val="107000"/>
                        </a:lnSpc>
                        <a:spcBef>
                          <a:spcPts val="0"/>
                        </a:spcBef>
                        <a:spcAft>
                          <a:spcPts val="0"/>
                        </a:spcAft>
                      </a:pPr>
                      <a:r>
                        <a:rPr lang="en-US" sz="1200" kern="0" dirty="0">
                          <a:effectLst/>
                          <a:latin typeface="Calibri" panose="020F0502020204030204" pitchFamily="34" charset="0"/>
                          <a:cs typeface="Calibri" panose="020F0502020204030204" pitchFamily="34" charset="0"/>
                        </a:rPr>
                        <a:t>0.1</a:t>
                      </a:r>
                      <a:endParaRPr lang="en-US"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kern="0">
                          <a:effectLst/>
                          <a:latin typeface="Calibri" panose="020F0502020204030204" pitchFamily="34" charset="0"/>
                          <a:cs typeface="Calibri" panose="020F0502020204030204" pitchFamily="34" charset="0"/>
                        </a:rPr>
                        <a:t>$225, 000</a:t>
                      </a:r>
                      <a:endParaRPr lang="en-US"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886534765"/>
                  </a:ext>
                </a:extLst>
              </a:tr>
              <a:tr h="242016">
                <a:tc>
                  <a:txBody>
                    <a:bodyPr/>
                    <a:lstStyle/>
                    <a:p>
                      <a:pPr marL="0" marR="0" algn="ctr">
                        <a:lnSpc>
                          <a:spcPct val="107000"/>
                        </a:lnSpc>
                        <a:spcBef>
                          <a:spcPts val="0"/>
                        </a:spcBef>
                        <a:spcAft>
                          <a:spcPts val="0"/>
                        </a:spcAft>
                      </a:pPr>
                      <a:r>
                        <a:rPr lang="en-US" sz="1200" kern="0">
                          <a:effectLst/>
                          <a:latin typeface="Calibri" panose="020F0502020204030204" pitchFamily="34" charset="0"/>
                          <a:cs typeface="Calibri" panose="020F0502020204030204" pitchFamily="34" charset="0"/>
                        </a:rPr>
                        <a:t>0.2</a:t>
                      </a:r>
                      <a:endParaRPr lang="en-US"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kern="0">
                          <a:effectLst/>
                          <a:latin typeface="Calibri" panose="020F0502020204030204" pitchFamily="34" charset="0"/>
                          <a:cs typeface="Calibri" panose="020F0502020204030204" pitchFamily="34" charset="0"/>
                        </a:rPr>
                        <a:t>$194, 201</a:t>
                      </a:r>
                      <a:endParaRPr lang="en-US"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998124073"/>
                  </a:ext>
                </a:extLst>
              </a:tr>
              <a:tr h="242016">
                <a:tc>
                  <a:txBody>
                    <a:bodyPr/>
                    <a:lstStyle/>
                    <a:p>
                      <a:pPr marL="0" marR="0" algn="ctr">
                        <a:lnSpc>
                          <a:spcPct val="107000"/>
                        </a:lnSpc>
                        <a:spcBef>
                          <a:spcPts val="0"/>
                        </a:spcBef>
                        <a:spcAft>
                          <a:spcPts val="0"/>
                        </a:spcAft>
                      </a:pPr>
                      <a:r>
                        <a:rPr lang="en-US" sz="1200" kern="0">
                          <a:effectLst/>
                          <a:latin typeface="Calibri" panose="020F0502020204030204" pitchFamily="34" charset="0"/>
                          <a:cs typeface="Calibri" panose="020F0502020204030204" pitchFamily="34" charset="0"/>
                        </a:rPr>
                        <a:t>1</a:t>
                      </a:r>
                      <a:endParaRPr lang="en-US"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kern="0">
                          <a:effectLst/>
                          <a:latin typeface="Calibri" panose="020F0502020204030204" pitchFamily="34" charset="0"/>
                          <a:cs typeface="Calibri" panose="020F0502020204030204" pitchFamily="34" charset="0"/>
                        </a:rPr>
                        <a:t>$125, 342</a:t>
                      </a:r>
                      <a:endParaRPr lang="en-US"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16748675"/>
                  </a:ext>
                </a:extLst>
              </a:tr>
              <a:tr h="242016">
                <a:tc>
                  <a:txBody>
                    <a:bodyPr/>
                    <a:lstStyle/>
                    <a:p>
                      <a:pPr marL="0" marR="0" algn="ctr">
                        <a:lnSpc>
                          <a:spcPct val="107000"/>
                        </a:lnSpc>
                        <a:spcBef>
                          <a:spcPts val="0"/>
                        </a:spcBef>
                        <a:spcAft>
                          <a:spcPts val="0"/>
                        </a:spcAft>
                      </a:pPr>
                      <a:r>
                        <a:rPr lang="en-US" sz="1200" kern="0">
                          <a:effectLst/>
                          <a:latin typeface="Calibri" panose="020F0502020204030204" pitchFamily="34" charset="0"/>
                          <a:cs typeface="Calibri" panose="020F0502020204030204" pitchFamily="34" charset="0"/>
                        </a:rPr>
                        <a:t>1.1</a:t>
                      </a:r>
                      <a:endParaRPr lang="en-US"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kern="0">
                          <a:effectLst/>
                          <a:latin typeface="Calibri" panose="020F0502020204030204" pitchFamily="34" charset="0"/>
                          <a:cs typeface="Calibri" panose="020F0502020204030204" pitchFamily="34" charset="0"/>
                        </a:rPr>
                        <a:t>$157, 913</a:t>
                      </a:r>
                      <a:endParaRPr lang="en-US"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52104707"/>
                  </a:ext>
                </a:extLst>
              </a:tr>
              <a:tr h="242016">
                <a:tc>
                  <a:txBody>
                    <a:bodyPr/>
                    <a:lstStyle/>
                    <a:p>
                      <a:pPr marL="0" marR="0" algn="ctr">
                        <a:lnSpc>
                          <a:spcPct val="107000"/>
                        </a:lnSpc>
                        <a:spcBef>
                          <a:spcPts val="0"/>
                        </a:spcBef>
                        <a:spcAft>
                          <a:spcPts val="0"/>
                        </a:spcAft>
                      </a:pPr>
                      <a:r>
                        <a:rPr lang="en-US" sz="1200" kern="0">
                          <a:effectLst/>
                          <a:latin typeface="Calibri" panose="020F0502020204030204" pitchFamily="34" charset="0"/>
                          <a:cs typeface="Calibri" panose="020F0502020204030204" pitchFamily="34" charset="0"/>
                        </a:rPr>
                        <a:t>1.2</a:t>
                      </a:r>
                      <a:endParaRPr lang="en-US"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kern="0">
                          <a:effectLst/>
                          <a:latin typeface="Calibri" panose="020F0502020204030204" pitchFamily="34" charset="0"/>
                          <a:cs typeface="Calibri" panose="020F0502020204030204" pitchFamily="34" charset="0"/>
                        </a:rPr>
                        <a:t>$179, 658</a:t>
                      </a:r>
                      <a:endParaRPr lang="en-US"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219079827"/>
                  </a:ext>
                </a:extLst>
              </a:tr>
              <a:tr h="242016">
                <a:tc>
                  <a:txBody>
                    <a:bodyPr/>
                    <a:lstStyle/>
                    <a:p>
                      <a:pPr marL="0" marR="0" algn="ctr">
                        <a:lnSpc>
                          <a:spcPct val="107000"/>
                        </a:lnSpc>
                        <a:spcBef>
                          <a:spcPts val="0"/>
                        </a:spcBef>
                        <a:spcAft>
                          <a:spcPts val="0"/>
                        </a:spcAft>
                      </a:pPr>
                      <a:r>
                        <a:rPr lang="en-US" sz="1200" kern="0">
                          <a:effectLst/>
                          <a:latin typeface="Calibri" panose="020F0502020204030204" pitchFamily="34" charset="0"/>
                          <a:cs typeface="Calibri" panose="020F0502020204030204" pitchFamily="34" charset="0"/>
                        </a:rPr>
                        <a:t>2</a:t>
                      </a:r>
                      <a:endParaRPr lang="en-US"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kern="0">
                          <a:effectLst/>
                          <a:latin typeface="Calibri" panose="020F0502020204030204" pitchFamily="34" charset="0"/>
                          <a:cs typeface="Calibri" panose="020F0502020204030204" pitchFamily="34" charset="0"/>
                        </a:rPr>
                        <a:t>$207, 551</a:t>
                      </a:r>
                      <a:endParaRPr lang="en-US"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534062183"/>
                  </a:ext>
                </a:extLst>
              </a:tr>
              <a:tr h="242016">
                <a:tc>
                  <a:txBody>
                    <a:bodyPr/>
                    <a:lstStyle/>
                    <a:p>
                      <a:pPr marL="0" marR="0" algn="ctr">
                        <a:lnSpc>
                          <a:spcPct val="107000"/>
                        </a:lnSpc>
                        <a:spcBef>
                          <a:spcPts val="0"/>
                        </a:spcBef>
                        <a:spcAft>
                          <a:spcPts val="0"/>
                        </a:spcAft>
                      </a:pPr>
                      <a:r>
                        <a:rPr lang="en-US" sz="1200" kern="0">
                          <a:effectLst/>
                          <a:latin typeface="Calibri" panose="020F0502020204030204" pitchFamily="34" charset="0"/>
                          <a:cs typeface="Calibri" panose="020F0502020204030204" pitchFamily="34" charset="0"/>
                        </a:rPr>
                        <a:t>2.1</a:t>
                      </a:r>
                      <a:endParaRPr lang="en-US"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kern="0">
                          <a:effectLst/>
                          <a:latin typeface="Calibri" panose="020F0502020204030204" pitchFamily="34" charset="0"/>
                          <a:cs typeface="Calibri" panose="020F0502020204030204" pitchFamily="34" charset="0"/>
                        </a:rPr>
                        <a:t>$233, 611</a:t>
                      </a:r>
                      <a:endParaRPr lang="en-US"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886500771"/>
                  </a:ext>
                </a:extLst>
              </a:tr>
              <a:tr h="242016">
                <a:tc>
                  <a:txBody>
                    <a:bodyPr/>
                    <a:lstStyle/>
                    <a:p>
                      <a:pPr marL="0" marR="0" algn="ctr">
                        <a:lnSpc>
                          <a:spcPct val="107000"/>
                        </a:lnSpc>
                        <a:spcBef>
                          <a:spcPts val="0"/>
                        </a:spcBef>
                        <a:spcAft>
                          <a:spcPts val="0"/>
                        </a:spcAft>
                      </a:pPr>
                      <a:r>
                        <a:rPr lang="en-US" sz="1200" kern="0">
                          <a:effectLst/>
                          <a:latin typeface="Calibri" panose="020F0502020204030204" pitchFamily="34" charset="0"/>
                          <a:cs typeface="Calibri" panose="020F0502020204030204" pitchFamily="34" charset="0"/>
                        </a:rPr>
                        <a:t>2.2</a:t>
                      </a:r>
                      <a:endParaRPr lang="en-US"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kern="0">
                          <a:effectLst/>
                          <a:latin typeface="Calibri" panose="020F0502020204030204" pitchFamily="34" charset="0"/>
                          <a:cs typeface="Calibri" panose="020F0502020204030204" pitchFamily="34" charset="0"/>
                        </a:rPr>
                        <a:t>$150, 000</a:t>
                      </a:r>
                      <a:endParaRPr lang="en-US"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907819228"/>
                  </a:ext>
                </a:extLst>
              </a:tr>
              <a:tr h="242016">
                <a:tc>
                  <a:txBody>
                    <a:bodyPr/>
                    <a:lstStyle/>
                    <a:p>
                      <a:pPr marL="0" marR="0" algn="ctr">
                        <a:lnSpc>
                          <a:spcPct val="107000"/>
                        </a:lnSpc>
                        <a:spcBef>
                          <a:spcPts val="0"/>
                        </a:spcBef>
                        <a:spcAft>
                          <a:spcPts val="0"/>
                        </a:spcAft>
                      </a:pPr>
                      <a:r>
                        <a:rPr lang="en-US" sz="1200" kern="0">
                          <a:effectLst/>
                          <a:latin typeface="Calibri" panose="020F0502020204030204" pitchFamily="34" charset="0"/>
                          <a:cs typeface="Calibri" panose="020F0502020204030204" pitchFamily="34" charset="0"/>
                        </a:rPr>
                        <a:t>3</a:t>
                      </a:r>
                      <a:endParaRPr lang="en-US"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kern="0">
                          <a:effectLst/>
                          <a:latin typeface="Calibri" panose="020F0502020204030204" pitchFamily="34" charset="0"/>
                          <a:cs typeface="Calibri" panose="020F0502020204030204" pitchFamily="34" charset="0"/>
                        </a:rPr>
                        <a:t>$255, 529</a:t>
                      </a:r>
                      <a:endParaRPr lang="en-US"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368367554"/>
                  </a:ext>
                </a:extLst>
              </a:tr>
              <a:tr h="242016">
                <a:tc>
                  <a:txBody>
                    <a:bodyPr/>
                    <a:lstStyle/>
                    <a:p>
                      <a:pPr marL="0" marR="0" algn="ctr">
                        <a:lnSpc>
                          <a:spcPct val="107000"/>
                        </a:lnSpc>
                        <a:spcBef>
                          <a:spcPts val="0"/>
                        </a:spcBef>
                        <a:spcAft>
                          <a:spcPts val="0"/>
                        </a:spcAft>
                      </a:pPr>
                      <a:r>
                        <a:rPr lang="en-US" sz="1200" kern="0">
                          <a:effectLst/>
                          <a:latin typeface="Calibri" panose="020F0502020204030204" pitchFamily="34" charset="0"/>
                          <a:cs typeface="Calibri" panose="020F0502020204030204" pitchFamily="34" charset="0"/>
                        </a:rPr>
                        <a:t>3.1</a:t>
                      </a:r>
                      <a:endParaRPr lang="en-US"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kern="0" dirty="0">
                          <a:effectLst/>
                          <a:latin typeface="Calibri" panose="020F0502020204030204" pitchFamily="34" charset="0"/>
                          <a:cs typeface="Calibri" panose="020F0502020204030204" pitchFamily="34" charset="0"/>
                        </a:rPr>
                        <a:t>$397, 996</a:t>
                      </a:r>
                      <a:endParaRPr lang="en-US"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93604360"/>
                  </a:ext>
                </a:extLst>
              </a:tr>
              <a:tr h="242016">
                <a:tc>
                  <a:txBody>
                    <a:bodyPr/>
                    <a:lstStyle/>
                    <a:p>
                      <a:pPr marL="0" marR="0" algn="ctr">
                        <a:lnSpc>
                          <a:spcPct val="107000"/>
                        </a:lnSpc>
                        <a:spcBef>
                          <a:spcPts val="0"/>
                        </a:spcBef>
                        <a:spcAft>
                          <a:spcPts val="0"/>
                        </a:spcAft>
                      </a:pPr>
                      <a:r>
                        <a:rPr lang="en-US" sz="1200" kern="0">
                          <a:effectLst/>
                          <a:latin typeface="Calibri" panose="020F0502020204030204" pitchFamily="34" charset="0"/>
                          <a:cs typeface="Calibri" panose="020F0502020204030204" pitchFamily="34" charset="0"/>
                        </a:rPr>
                        <a:t>3.2</a:t>
                      </a:r>
                      <a:endParaRPr lang="en-US"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kern="0" dirty="0">
                          <a:effectLst/>
                          <a:latin typeface="Calibri" panose="020F0502020204030204" pitchFamily="34" charset="0"/>
                          <a:cs typeface="Calibri" panose="020F0502020204030204" pitchFamily="34" charset="0"/>
                        </a:rPr>
                        <a:t>$235, 876</a:t>
                      </a:r>
                      <a:endParaRPr lang="en-US"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214405103"/>
                  </a:ext>
                </a:extLst>
              </a:tr>
            </a:tbl>
          </a:graphicData>
        </a:graphic>
      </p:graphicFrame>
      <p:sp>
        <p:nvSpPr>
          <p:cNvPr id="23" name="Rectangle 22">
            <a:extLst>
              <a:ext uri="{FF2B5EF4-FFF2-40B4-BE49-F238E27FC236}">
                <a16:creationId xmlns:a16="http://schemas.microsoft.com/office/drawing/2014/main" id="{2CCD3DD4-B701-6646-49ED-85304857A2F4}"/>
              </a:ext>
              <a:ext uri="{C183D7F6-B498-43B3-948B-1728B52AA6E4}">
                <adec:decorative xmlns:adec="http://schemas.microsoft.com/office/drawing/2017/decorative" val="1"/>
              </a:ext>
            </a:extLst>
          </p:cNvPr>
          <p:cNvSpPr/>
          <p:nvPr/>
        </p:nvSpPr>
        <p:spPr>
          <a:xfrm>
            <a:off x="8633637" y="5354997"/>
            <a:ext cx="1909990" cy="64069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C7396388-EF85-92DB-A4E4-F26E31C23B65}"/>
              </a:ext>
            </a:extLst>
          </p:cNvPr>
          <p:cNvSpPr txBox="1"/>
          <p:nvPr/>
        </p:nvSpPr>
        <p:spPr>
          <a:xfrm>
            <a:off x="8714974" y="5436766"/>
            <a:ext cx="2838745" cy="523220"/>
          </a:xfrm>
          <a:prstGeom prst="rect">
            <a:avLst/>
          </a:prstGeom>
          <a:noFill/>
        </p:spPr>
        <p:txBody>
          <a:bodyPr wrap="square">
            <a:spAutoFit/>
          </a:bodyPr>
          <a:lstStyle/>
          <a:p>
            <a:r>
              <a:rPr lang="en-US" sz="2800" dirty="0">
                <a:solidFill>
                  <a:schemeClr val="bg1"/>
                </a:solidFill>
              </a:rPr>
              <a:t>Total Baths</a:t>
            </a:r>
          </a:p>
        </p:txBody>
      </p:sp>
    </p:spTree>
    <p:extLst>
      <p:ext uri="{BB962C8B-B14F-4D97-AF65-F5344CB8AC3E}">
        <p14:creationId xmlns:p14="http://schemas.microsoft.com/office/powerpoint/2010/main" val="1604891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34BB220D-3BF3-1967-6ED0-DADD9812D47E}"/>
              </a:ext>
            </a:extLst>
          </p:cNvPr>
          <p:cNvSpPr>
            <a:spLocks noGrp="1"/>
          </p:cNvSpPr>
          <p:nvPr>
            <p:ph type="title"/>
          </p:nvPr>
        </p:nvSpPr>
        <p:spPr>
          <a:xfrm>
            <a:off x="818148" y="1329829"/>
            <a:ext cx="2752440" cy="640698"/>
          </a:xfrm>
        </p:spPr>
        <p:txBody>
          <a:bodyPr/>
          <a:lstStyle/>
          <a:p>
            <a:r>
              <a:rPr lang="en-US" dirty="0"/>
              <a:t>Neighborhood</a:t>
            </a:r>
          </a:p>
        </p:txBody>
      </p:sp>
      <p:sp>
        <p:nvSpPr>
          <p:cNvPr id="21" name="Text Placeholder 2">
            <a:extLst>
              <a:ext uri="{FF2B5EF4-FFF2-40B4-BE49-F238E27FC236}">
                <a16:creationId xmlns:a16="http://schemas.microsoft.com/office/drawing/2014/main" id="{BBB51EDA-43CE-72AA-5883-F330935047F7}"/>
              </a:ext>
            </a:extLst>
          </p:cNvPr>
          <p:cNvSpPr>
            <a:spLocks noGrp="1"/>
          </p:cNvSpPr>
          <p:nvPr>
            <p:ph type="body" sz="quarter" idx="12"/>
          </p:nvPr>
        </p:nvSpPr>
        <p:spPr>
          <a:xfrm>
            <a:off x="4412512" y="318977"/>
            <a:ext cx="7258119" cy="2509283"/>
          </a:xfrm>
        </p:spPr>
        <p:txBody>
          <a:bodyPr/>
          <a:lstStyle/>
          <a:p>
            <a:pPr marL="285750" indent="-285750" algn="l">
              <a:buFont typeface="Arial" panose="020B0604020202020204" pitchFamily="34" charset="0"/>
              <a:buChar char="•"/>
            </a:pPr>
            <a:r>
              <a:rPr lang="en-US" sz="1800" b="0" i="0" dirty="0">
                <a:solidFill>
                  <a:srgbClr val="374151"/>
                </a:solidFill>
                <a:effectLst/>
                <a:latin typeface="Calibri" panose="020F0502020204030204" pitchFamily="34" charset="0"/>
                <a:cs typeface="Calibri" panose="020F0502020204030204" pitchFamily="34" charset="0"/>
              </a:rPr>
              <a:t>Neighborhood is a variable that cannot be upgraded after initial purchase unless the house is physically moved, which comes at great expense.</a:t>
            </a:r>
          </a:p>
          <a:p>
            <a:pPr marL="285750" indent="-285750" algn="l">
              <a:buFont typeface="Arial" panose="020B0604020202020204" pitchFamily="34" charset="0"/>
              <a:buChar char="•"/>
            </a:pPr>
            <a:r>
              <a:rPr lang="en-US" sz="1800" b="0" i="0" dirty="0">
                <a:solidFill>
                  <a:srgbClr val="374151"/>
                </a:solidFill>
                <a:effectLst/>
                <a:latin typeface="Calibri" panose="020F0502020204030204" pitchFamily="34" charset="0"/>
                <a:cs typeface="Calibri" panose="020F0502020204030204" pitchFamily="34" charset="0"/>
              </a:rPr>
              <a:t>Lower cost neighborhoods may provide larger budgeting for upgrades, but additional investigation is required to understand the granular impacts of individual options on specific neighborhoods.</a:t>
            </a:r>
          </a:p>
          <a:p>
            <a:endParaRPr lang="en-US" dirty="0"/>
          </a:p>
        </p:txBody>
      </p:sp>
      <p:pic>
        <p:nvPicPr>
          <p:cNvPr id="16" name="Picture Placeholder 15" descr="A picture containing wooden, wood, furniture&#10;&#10;Description automatically generated">
            <a:extLst>
              <a:ext uri="{FF2B5EF4-FFF2-40B4-BE49-F238E27FC236}">
                <a16:creationId xmlns:a16="http://schemas.microsoft.com/office/drawing/2014/main" id="{C234422E-C03F-4223-488D-130FDAFED42F}"/>
              </a:ext>
            </a:extLst>
          </p:cNvPr>
          <p:cNvPicPr>
            <a:picLocks noGrp="1" noChangeAspect="1"/>
          </p:cNvPicPr>
          <p:nvPr>
            <p:ph type="pic" sz="quarter" idx="10"/>
          </p:nvPr>
        </p:nvPicPr>
        <p:blipFill>
          <a:blip r:embed="rId3"/>
          <a:srcRect t="30196" b="30196"/>
          <a:stretch>
            <a:fillRect/>
          </a:stretch>
        </p:blipFill>
        <p:spPr>
          <a:xfrm>
            <a:off x="0" y="3233738"/>
            <a:ext cx="12192000" cy="3624262"/>
          </a:xfrm>
        </p:spPr>
      </p:pic>
      <p:sp>
        <p:nvSpPr>
          <p:cNvPr id="13" name="Footer Placeholder 12">
            <a:extLst>
              <a:ext uri="{FF2B5EF4-FFF2-40B4-BE49-F238E27FC236}">
                <a16:creationId xmlns:a16="http://schemas.microsoft.com/office/drawing/2014/main" id="{D193FC03-E6EB-2230-8491-C49401EB7220}"/>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Final Project</a:t>
            </a:r>
          </a:p>
        </p:txBody>
      </p:sp>
      <p:sp>
        <p:nvSpPr>
          <p:cNvPr id="14" name="Slide Number Placeholder 13">
            <a:extLst>
              <a:ext uri="{FF2B5EF4-FFF2-40B4-BE49-F238E27FC236}">
                <a16:creationId xmlns:a16="http://schemas.microsoft.com/office/drawing/2014/main" id="{C90943E7-4258-6131-65D2-525EBDB02861}"/>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EA87306C-81BA-4795-A5CA-9392456A8C1E}" type="slidenum">
              <a:rPr lang="en-US" smtClean="0"/>
              <a:pPr>
                <a:spcAft>
                  <a:spcPts val="600"/>
                </a:spcAft>
              </a:pPr>
              <a:t>13</a:t>
            </a:fld>
            <a:endParaRPr lang="en-US"/>
          </a:p>
        </p:txBody>
      </p:sp>
    </p:spTree>
    <p:extLst>
      <p:ext uri="{BB962C8B-B14F-4D97-AF65-F5344CB8AC3E}">
        <p14:creationId xmlns:p14="http://schemas.microsoft.com/office/powerpoint/2010/main" val="154849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picture containing window, indoor, ceiling, living&#10;&#10;Description automatically generated">
            <a:extLst>
              <a:ext uri="{FF2B5EF4-FFF2-40B4-BE49-F238E27FC236}">
                <a16:creationId xmlns:a16="http://schemas.microsoft.com/office/drawing/2014/main" id="{463E75B3-AE47-8F33-B175-3FFF60EAE13B}"/>
              </a:ext>
            </a:extLst>
          </p:cNvPr>
          <p:cNvPicPr>
            <a:picLocks noGrp="1" noChangeAspect="1"/>
          </p:cNvPicPr>
          <p:nvPr>
            <p:ph type="pic" sz="quarter" idx="10"/>
          </p:nvPr>
        </p:nvPicPr>
        <p:blipFill rotWithShape="1">
          <a:blip r:embed="rId3"/>
          <a:srcRect l="14580" t="4350" r="14580"/>
          <a:stretch/>
        </p:blipFill>
        <p:spPr>
          <a:xfrm>
            <a:off x="-1" y="10"/>
            <a:ext cx="6772276" cy="6857990"/>
          </a:xfrm>
          <a:prstGeom prst="rect">
            <a:avLst/>
          </a:prstGeom>
          <a:noFill/>
        </p:spPr>
      </p:pic>
      <p:sp>
        <p:nvSpPr>
          <p:cNvPr id="14" name="Title 2">
            <a:extLst>
              <a:ext uri="{FF2B5EF4-FFF2-40B4-BE49-F238E27FC236}">
                <a16:creationId xmlns:a16="http://schemas.microsoft.com/office/drawing/2014/main" id="{084E3B72-A7CF-D540-98AB-A5775311D724}"/>
              </a:ext>
            </a:extLst>
          </p:cNvPr>
          <p:cNvSpPr>
            <a:spLocks noGrp="1"/>
          </p:cNvSpPr>
          <p:nvPr>
            <p:ph type="title"/>
          </p:nvPr>
        </p:nvSpPr>
        <p:spPr>
          <a:xfrm>
            <a:off x="1861354" y="790901"/>
            <a:ext cx="3049568" cy="640698"/>
          </a:xfrm>
        </p:spPr>
        <p:txBody>
          <a:bodyPr/>
          <a:lstStyle/>
          <a:p>
            <a:r>
              <a:rPr lang="en-US" dirty="0"/>
              <a:t>Wood Deck</a:t>
            </a:r>
          </a:p>
        </p:txBody>
      </p:sp>
      <p:sp>
        <p:nvSpPr>
          <p:cNvPr id="18" name="Text Placeholder 4">
            <a:extLst>
              <a:ext uri="{FF2B5EF4-FFF2-40B4-BE49-F238E27FC236}">
                <a16:creationId xmlns:a16="http://schemas.microsoft.com/office/drawing/2014/main" id="{7065625F-96CD-4D15-6A5B-E3B8CC29BFA0}"/>
              </a:ext>
            </a:extLst>
          </p:cNvPr>
          <p:cNvSpPr>
            <a:spLocks noGrp="1"/>
          </p:cNvSpPr>
          <p:nvPr>
            <p:ph type="body" sz="quarter" idx="12"/>
          </p:nvPr>
        </p:nvSpPr>
        <p:spPr>
          <a:xfrm>
            <a:off x="7038475" y="212651"/>
            <a:ext cx="4884820" cy="2939624"/>
          </a:xfrm>
        </p:spPr>
        <p:txBody>
          <a:bodyPr/>
          <a:lstStyle/>
          <a:p>
            <a:pPr marL="285750" indent="-285750" algn="l">
              <a:buFont typeface="Arial" panose="020B0604020202020204" pitchFamily="34" charset="0"/>
              <a:buChar char="•"/>
            </a:pPr>
            <a:r>
              <a:rPr lang="en-US" sz="1800" b="0" i="0" dirty="0">
                <a:solidFill>
                  <a:srgbClr val="374151"/>
                </a:solidFill>
                <a:effectLst/>
                <a:latin typeface="Calibri" panose="020F0502020204030204" pitchFamily="34" charset="0"/>
                <a:cs typeface="Calibri" panose="020F0502020204030204" pitchFamily="34" charset="0"/>
              </a:rPr>
              <a:t>Outdoor gathering spaces between 500 and 750 square feet have the greatest impact when upgrading from category 2 to 3.</a:t>
            </a:r>
          </a:p>
          <a:p>
            <a:pPr marL="285750" indent="-285750" algn="l">
              <a:buFont typeface="Arial" panose="020B0604020202020204" pitchFamily="34" charset="0"/>
              <a:buChar char="•"/>
            </a:pPr>
            <a:r>
              <a:rPr lang="en-US" sz="1800" b="0" i="0" dirty="0">
                <a:solidFill>
                  <a:srgbClr val="374151"/>
                </a:solidFill>
                <a:effectLst/>
                <a:latin typeface="Calibri" panose="020F0502020204030204" pitchFamily="34" charset="0"/>
                <a:cs typeface="Calibri" panose="020F0502020204030204" pitchFamily="34" charset="0"/>
              </a:rPr>
              <a:t>Larger plots in less urbanized neighborhoods would benefit the most from installation or improvement of an outdoor space.</a:t>
            </a:r>
          </a:p>
        </p:txBody>
      </p:sp>
      <p:sp>
        <p:nvSpPr>
          <p:cNvPr id="6" name="Footer Placeholder 5">
            <a:extLst>
              <a:ext uri="{FF2B5EF4-FFF2-40B4-BE49-F238E27FC236}">
                <a16:creationId xmlns:a16="http://schemas.microsoft.com/office/drawing/2014/main" id="{D7D380C9-BB3D-496B-5DE7-7DE3918B9729}"/>
              </a:ext>
            </a:extLst>
          </p:cNvPr>
          <p:cNvSpPr>
            <a:spLocks noGrp="1"/>
          </p:cNvSpPr>
          <p:nvPr>
            <p:ph type="ftr" sz="quarter" idx="3"/>
          </p:nvPr>
        </p:nvSpPr>
        <p:spPr>
          <a:xfrm>
            <a:off x="6473608" y="6356350"/>
            <a:ext cx="2743200" cy="365125"/>
          </a:xfrm>
        </p:spPr>
        <p:txBody>
          <a:bodyPr anchor="ctr">
            <a:normAutofit/>
          </a:bodyPr>
          <a:lstStyle/>
          <a:p>
            <a:pPr>
              <a:spcAft>
                <a:spcPts val="600"/>
              </a:spcAft>
            </a:pPr>
            <a:r>
              <a:rPr lang="en-US" dirty="0"/>
              <a:t>Final Project</a:t>
            </a:r>
          </a:p>
        </p:txBody>
      </p:sp>
      <p:sp>
        <p:nvSpPr>
          <p:cNvPr id="7" name="Slide Number Placeholder 6">
            <a:extLst>
              <a:ext uri="{FF2B5EF4-FFF2-40B4-BE49-F238E27FC236}">
                <a16:creationId xmlns:a16="http://schemas.microsoft.com/office/drawing/2014/main" id="{004059E2-1B07-A023-146A-65BD8F37CEAC}"/>
              </a:ext>
            </a:extLst>
          </p:cNvPr>
          <p:cNvSpPr>
            <a:spLocks noGrp="1"/>
          </p:cNvSpPr>
          <p:nvPr>
            <p:ph type="sldNum" sz="quarter" idx="4"/>
          </p:nvPr>
        </p:nvSpPr>
        <p:spPr>
          <a:xfrm>
            <a:off x="9791700" y="6356350"/>
            <a:ext cx="1562100" cy="365125"/>
          </a:xfrm>
        </p:spPr>
        <p:txBody>
          <a:bodyPr anchor="ctr">
            <a:normAutofit/>
          </a:bodyPr>
          <a:lstStyle/>
          <a:p>
            <a:pPr>
              <a:spcAft>
                <a:spcPts val="600"/>
              </a:spcAft>
            </a:pPr>
            <a:fld id="{EA87306C-81BA-4795-A5CA-9392456A8C1E}" type="slidenum">
              <a:rPr lang="en-US" smtClean="0"/>
              <a:pPr>
                <a:spcAft>
                  <a:spcPts val="600"/>
                </a:spcAft>
              </a:pPr>
              <a:t>14</a:t>
            </a:fld>
            <a:endParaRPr lang="en-US"/>
          </a:p>
        </p:txBody>
      </p:sp>
      <p:pic>
        <p:nvPicPr>
          <p:cNvPr id="11" name="Picture 10" descr="Chart, bar chart&#10;&#10;Description automatically generated">
            <a:extLst>
              <a:ext uri="{FF2B5EF4-FFF2-40B4-BE49-F238E27FC236}">
                <a16:creationId xmlns:a16="http://schemas.microsoft.com/office/drawing/2014/main" id="{793EEB73-E01F-3526-A5B7-864B01CFF7ED}"/>
              </a:ext>
            </a:extLst>
          </p:cNvPr>
          <p:cNvPicPr>
            <a:picLocks noChangeAspect="1"/>
          </p:cNvPicPr>
          <p:nvPr/>
        </p:nvPicPr>
        <p:blipFill>
          <a:blip r:embed="rId4"/>
          <a:stretch>
            <a:fillRect/>
          </a:stretch>
        </p:blipFill>
        <p:spPr>
          <a:xfrm>
            <a:off x="8691445" y="3152276"/>
            <a:ext cx="3143045" cy="3204074"/>
          </a:xfrm>
          <a:prstGeom prst="rect">
            <a:avLst/>
          </a:prstGeom>
          <a:ln w="28575">
            <a:solidFill>
              <a:srgbClr val="728E93"/>
            </a:solidFill>
          </a:ln>
        </p:spPr>
      </p:pic>
    </p:spTree>
    <p:extLst>
      <p:ext uri="{BB962C8B-B14F-4D97-AF65-F5344CB8AC3E}">
        <p14:creationId xmlns:p14="http://schemas.microsoft.com/office/powerpoint/2010/main" val="423923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7C361C5-57B4-D2AD-5176-AB90B46CE322}"/>
              </a:ext>
            </a:extLst>
          </p:cNvPr>
          <p:cNvSpPr>
            <a:spLocks noGrp="1"/>
          </p:cNvSpPr>
          <p:nvPr>
            <p:ph type="title"/>
          </p:nvPr>
        </p:nvSpPr>
        <p:spPr>
          <a:xfrm>
            <a:off x="459271" y="1079219"/>
            <a:ext cx="2861444" cy="1732305"/>
          </a:xfrm>
        </p:spPr>
        <p:txBody>
          <a:bodyPr/>
          <a:lstStyle/>
          <a:p>
            <a:r>
              <a:rPr lang="en-US" dirty="0"/>
              <a:t>First/Second Floor Square Footage (Categorized)</a:t>
            </a:r>
          </a:p>
        </p:txBody>
      </p:sp>
      <p:sp>
        <p:nvSpPr>
          <p:cNvPr id="19" name="Text Placeholder 3">
            <a:extLst>
              <a:ext uri="{FF2B5EF4-FFF2-40B4-BE49-F238E27FC236}">
                <a16:creationId xmlns:a16="http://schemas.microsoft.com/office/drawing/2014/main" id="{F6C07111-74DB-A2F0-C308-0EE0FF175143}"/>
              </a:ext>
            </a:extLst>
          </p:cNvPr>
          <p:cNvSpPr>
            <a:spLocks noGrp="1"/>
          </p:cNvSpPr>
          <p:nvPr>
            <p:ph type="body" sz="quarter" idx="12"/>
          </p:nvPr>
        </p:nvSpPr>
        <p:spPr>
          <a:xfrm>
            <a:off x="4098758" y="393883"/>
            <a:ext cx="7537718" cy="1370672"/>
          </a:xfrm>
        </p:spPr>
        <p:txBody>
          <a:bodyPr/>
          <a:lstStyle/>
          <a:p>
            <a:r>
              <a:rPr lang="en-US" sz="1800" b="0" i="0" dirty="0">
                <a:solidFill>
                  <a:srgbClr val="374151"/>
                </a:solidFill>
                <a:effectLst/>
                <a:latin typeface="Calibri" panose="020F0502020204030204" pitchFamily="34" charset="0"/>
                <a:cs typeface="Calibri" panose="020F0502020204030204" pitchFamily="34" charset="0"/>
              </a:rPr>
              <a:t>Expanding square footage is challenging and costly as it usually requires modifying the foundation or converting non-living spaces. Homeowners must carefully weigh the benefits of additional living area against the costs and trade-offs.</a:t>
            </a:r>
            <a:endParaRPr lang="en-US" sz="1800" dirty="0">
              <a:latin typeface="Calibri" panose="020F0502020204030204" pitchFamily="34" charset="0"/>
              <a:cs typeface="Calibri" panose="020F0502020204030204" pitchFamily="34" charset="0"/>
            </a:endParaRPr>
          </a:p>
        </p:txBody>
      </p:sp>
      <p:sp>
        <p:nvSpPr>
          <p:cNvPr id="32" name="Footer Placeholder 13">
            <a:extLst>
              <a:ext uri="{FF2B5EF4-FFF2-40B4-BE49-F238E27FC236}">
                <a16:creationId xmlns:a16="http://schemas.microsoft.com/office/drawing/2014/main" id="{B0E3FAA5-FCED-C9A7-DB34-BD338E33ABB0}"/>
              </a:ext>
            </a:extLst>
          </p:cNvPr>
          <p:cNvSpPr>
            <a:spLocks noGrp="1"/>
          </p:cNvSpPr>
          <p:nvPr>
            <p:ph type="ftr" sz="quarter" idx="3"/>
          </p:nvPr>
        </p:nvSpPr>
        <p:spPr>
          <a:xfrm>
            <a:off x="4038600" y="6356350"/>
            <a:ext cx="4114800" cy="365125"/>
          </a:xfrm>
        </p:spPr>
        <p:txBody>
          <a:bodyPr/>
          <a:lstStyle/>
          <a:p>
            <a:pPr>
              <a:spcAft>
                <a:spcPts val="600"/>
              </a:spcAft>
            </a:pPr>
            <a:r>
              <a:rPr lang="en-US" dirty="0"/>
              <a:t>Final Project</a:t>
            </a:r>
          </a:p>
        </p:txBody>
      </p:sp>
      <p:sp>
        <p:nvSpPr>
          <p:cNvPr id="34" name="Slide Number Placeholder 14">
            <a:extLst>
              <a:ext uri="{FF2B5EF4-FFF2-40B4-BE49-F238E27FC236}">
                <a16:creationId xmlns:a16="http://schemas.microsoft.com/office/drawing/2014/main" id="{DD5CD24C-8527-D249-5287-789E182E4398}"/>
              </a:ext>
            </a:extLst>
          </p:cNvPr>
          <p:cNvSpPr>
            <a:spLocks noGrp="1"/>
          </p:cNvSpPr>
          <p:nvPr>
            <p:ph type="sldNum" sz="quarter" idx="4"/>
          </p:nvPr>
        </p:nvSpPr>
        <p:spPr>
          <a:xfrm>
            <a:off x="8610600" y="6356350"/>
            <a:ext cx="2743200" cy="365125"/>
          </a:xfrm>
        </p:spPr>
        <p:txBody>
          <a:bodyPr/>
          <a:lstStyle/>
          <a:p>
            <a:pPr>
              <a:spcAft>
                <a:spcPts val="600"/>
              </a:spcAft>
            </a:pPr>
            <a:fld id="{EA87306C-81BA-4795-A5CA-9392456A8C1E}" type="slidenum">
              <a:rPr lang="en-US" smtClean="0"/>
              <a:pPr>
                <a:spcAft>
                  <a:spcPts val="600"/>
                </a:spcAft>
              </a:pPr>
              <a:t>15</a:t>
            </a:fld>
            <a:endParaRPr lang="en-US"/>
          </a:p>
        </p:txBody>
      </p:sp>
      <p:pic>
        <p:nvPicPr>
          <p:cNvPr id="5" name="Picture 4" descr="Chart, bar chart&#10;&#10;Description automatically generated">
            <a:extLst>
              <a:ext uri="{FF2B5EF4-FFF2-40B4-BE49-F238E27FC236}">
                <a16:creationId xmlns:a16="http://schemas.microsoft.com/office/drawing/2014/main" id="{E5FA30B5-BC60-AA70-F042-B4F78B8C5BD7}"/>
              </a:ext>
            </a:extLst>
          </p:cNvPr>
          <p:cNvPicPr>
            <a:picLocks noChangeAspect="1"/>
          </p:cNvPicPr>
          <p:nvPr/>
        </p:nvPicPr>
        <p:blipFill>
          <a:blip r:embed="rId2"/>
          <a:stretch>
            <a:fillRect/>
          </a:stretch>
        </p:blipFill>
        <p:spPr>
          <a:xfrm>
            <a:off x="7784431" y="2247700"/>
            <a:ext cx="3852045" cy="3926842"/>
          </a:xfrm>
          <a:prstGeom prst="rect">
            <a:avLst/>
          </a:prstGeom>
          <a:ln w="28575">
            <a:solidFill>
              <a:srgbClr val="728E93"/>
            </a:solidFill>
          </a:ln>
        </p:spPr>
      </p:pic>
      <p:graphicFrame>
        <p:nvGraphicFramePr>
          <p:cNvPr id="6" name="Table 5">
            <a:extLst>
              <a:ext uri="{FF2B5EF4-FFF2-40B4-BE49-F238E27FC236}">
                <a16:creationId xmlns:a16="http://schemas.microsoft.com/office/drawing/2014/main" id="{8F618F92-A35C-F9A8-8399-2734A9024858}"/>
              </a:ext>
            </a:extLst>
          </p:cNvPr>
          <p:cNvGraphicFramePr>
            <a:graphicFrameLocks noGrp="1"/>
          </p:cNvGraphicFramePr>
          <p:nvPr>
            <p:extLst>
              <p:ext uri="{D42A27DB-BD31-4B8C-83A1-F6EECF244321}">
                <p14:modId xmlns:p14="http://schemas.microsoft.com/office/powerpoint/2010/main" val="1378584046"/>
              </p:ext>
            </p:extLst>
          </p:nvPr>
        </p:nvGraphicFramePr>
        <p:xfrm>
          <a:off x="4202450" y="3092117"/>
          <a:ext cx="3064624" cy="3046399"/>
        </p:xfrm>
        <a:graphic>
          <a:graphicData uri="http://schemas.openxmlformats.org/drawingml/2006/table">
            <a:tbl>
              <a:tblPr firstRow="1" firstCol="1" bandRow="1">
                <a:tableStyleId>{0E3FDE45-AF77-4B5C-9715-49D594BDF05E}</a:tableStyleId>
              </a:tblPr>
              <a:tblGrid>
                <a:gridCol w="1532312">
                  <a:extLst>
                    <a:ext uri="{9D8B030D-6E8A-4147-A177-3AD203B41FA5}">
                      <a16:colId xmlns:a16="http://schemas.microsoft.com/office/drawing/2014/main" val="3508771452"/>
                    </a:ext>
                  </a:extLst>
                </a:gridCol>
                <a:gridCol w="1532312">
                  <a:extLst>
                    <a:ext uri="{9D8B030D-6E8A-4147-A177-3AD203B41FA5}">
                      <a16:colId xmlns:a16="http://schemas.microsoft.com/office/drawing/2014/main" val="2602928457"/>
                    </a:ext>
                  </a:extLst>
                </a:gridCol>
              </a:tblGrid>
              <a:tr h="547817">
                <a:tc>
                  <a:txBody>
                    <a:bodyPr/>
                    <a:lstStyle/>
                    <a:p>
                      <a:pPr marL="0" marR="0">
                        <a:lnSpc>
                          <a:spcPct val="107000"/>
                        </a:lnSpc>
                        <a:spcBef>
                          <a:spcPts val="0"/>
                        </a:spcBef>
                        <a:spcAft>
                          <a:spcPts val="0"/>
                        </a:spcAft>
                      </a:pPr>
                      <a:r>
                        <a:rPr lang="en-US" sz="1600" kern="0">
                          <a:effectLst/>
                        </a:rPr>
                        <a:t>1</a:t>
                      </a:r>
                      <a:r>
                        <a:rPr lang="en-US" sz="1600" kern="0" baseline="30000">
                          <a:effectLst/>
                        </a:rPr>
                        <a:t>st</a:t>
                      </a:r>
                      <a:r>
                        <a:rPr lang="en-US" sz="1600" kern="0">
                          <a:effectLst/>
                        </a:rPr>
                        <a:t>/2</a:t>
                      </a:r>
                      <a:r>
                        <a:rPr lang="en-US" sz="1600" kern="0" baseline="30000">
                          <a:effectLst/>
                        </a:rPr>
                        <a:t>nd </a:t>
                      </a:r>
                      <a:r>
                        <a:rPr lang="en-US" sz="1600" kern="0">
                          <a:effectLst/>
                        </a:rPr>
                        <a:t>Sq Ft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kern="0">
                          <a:effectLst/>
                        </a:rPr>
                        <a:t>Average Sale Price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8533341"/>
                  </a:ext>
                </a:extLst>
              </a:tr>
              <a:tr h="547817">
                <a:tc>
                  <a:txBody>
                    <a:bodyPr/>
                    <a:lstStyle/>
                    <a:p>
                      <a:pPr marL="0" marR="0">
                        <a:lnSpc>
                          <a:spcPct val="107000"/>
                        </a:lnSpc>
                        <a:spcBef>
                          <a:spcPts val="0"/>
                        </a:spcBef>
                        <a:spcAft>
                          <a:spcPts val="0"/>
                        </a:spcAft>
                      </a:pPr>
                      <a:r>
                        <a:rPr lang="en-US" sz="1600" b="0" kern="0">
                          <a:effectLst/>
                        </a:rPr>
                        <a:t>0 (No 2</a:t>
                      </a:r>
                      <a:r>
                        <a:rPr lang="en-US" sz="1600" b="0" kern="0" baseline="30000">
                          <a:effectLst/>
                        </a:rPr>
                        <a:t>nd</a:t>
                      </a:r>
                      <a:r>
                        <a:rPr lang="en-US" sz="1600" b="0" kern="0">
                          <a:effectLst/>
                        </a:rPr>
                        <a:t> Floor)</a:t>
                      </a:r>
                      <a:endParaRPr lang="en-US" sz="1600" b="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kern="0">
                          <a:effectLst/>
                        </a:rPr>
                        <a:t>$111, 433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340026"/>
                  </a:ext>
                </a:extLst>
              </a:tr>
              <a:tr h="547817">
                <a:tc>
                  <a:txBody>
                    <a:bodyPr/>
                    <a:lstStyle/>
                    <a:p>
                      <a:pPr marL="0" marR="0">
                        <a:lnSpc>
                          <a:spcPct val="107000"/>
                        </a:lnSpc>
                        <a:spcBef>
                          <a:spcPts val="0"/>
                        </a:spcBef>
                        <a:spcAft>
                          <a:spcPts val="0"/>
                        </a:spcAft>
                      </a:pPr>
                      <a:r>
                        <a:rPr lang="en-US" sz="1600" b="0" kern="0">
                          <a:effectLst/>
                        </a:rPr>
                        <a:t>1 (1000-1999 sf)</a:t>
                      </a:r>
                      <a:endParaRPr lang="en-US" sz="1600" b="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kern="0">
                          <a:effectLst/>
                        </a:rPr>
                        <a:t>$176, 377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9556208"/>
                  </a:ext>
                </a:extLst>
              </a:tr>
              <a:tr h="547817">
                <a:tc>
                  <a:txBody>
                    <a:bodyPr/>
                    <a:lstStyle/>
                    <a:p>
                      <a:pPr marL="0" marR="0">
                        <a:lnSpc>
                          <a:spcPct val="107000"/>
                        </a:lnSpc>
                        <a:spcBef>
                          <a:spcPts val="0"/>
                        </a:spcBef>
                        <a:spcAft>
                          <a:spcPts val="0"/>
                        </a:spcAft>
                      </a:pPr>
                      <a:r>
                        <a:rPr lang="en-US" sz="1600" b="0" kern="0" dirty="0">
                          <a:effectLst/>
                        </a:rPr>
                        <a:t>2 (2000-2999 sf)</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kern="0">
                          <a:effectLst/>
                        </a:rPr>
                        <a:t>$287, 998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2792749"/>
                  </a:ext>
                </a:extLst>
              </a:tr>
              <a:tr h="547817">
                <a:tc>
                  <a:txBody>
                    <a:bodyPr/>
                    <a:lstStyle/>
                    <a:p>
                      <a:pPr marL="0" marR="0">
                        <a:lnSpc>
                          <a:spcPct val="107000"/>
                        </a:lnSpc>
                        <a:spcBef>
                          <a:spcPts val="0"/>
                        </a:spcBef>
                        <a:spcAft>
                          <a:spcPts val="0"/>
                        </a:spcAft>
                      </a:pPr>
                      <a:r>
                        <a:rPr lang="en-US" sz="1600" b="0" kern="0">
                          <a:effectLst/>
                        </a:rPr>
                        <a:t>3 (3000-3999 sf)</a:t>
                      </a:r>
                      <a:endParaRPr lang="en-US" sz="1600" b="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kern="0">
                          <a:effectLst/>
                        </a:rPr>
                        <a:t>$419, 993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7476944"/>
                  </a:ext>
                </a:extLst>
              </a:tr>
              <a:tr h="307314">
                <a:tc>
                  <a:txBody>
                    <a:bodyPr/>
                    <a:lstStyle/>
                    <a:p>
                      <a:pPr marL="0" marR="0">
                        <a:lnSpc>
                          <a:spcPct val="107000"/>
                        </a:lnSpc>
                        <a:spcBef>
                          <a:spcPts val="0"/>
                        </a:spcBef>
                        <a:spcAft>
                          <a:spcPts val="0"/>
                        </a:spcAft>
                      </a:pPr>
                      <a:r>
                        <a:rPr lang="en-US" sz="1600" b="0" kern="0" dirty="0">
                          <a:effectLst/>
                        </a:rPr>
                        <a:t>4 (&gt;= 4000 sf)</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kern="0" dirty="0">
                          <a:effectLst/>
                        </a:rPr>
                        <a:t>$750, 000</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4608437"/>
                  </a:ext>
                </a:extLst>
              </a:tr>
            </a:tbl>
          </a:graphicData>
        </a:graphic>
      </p:graphicFrame>
    </p:spTree>
    <p:extLst>
      <p:ext uri="{BB962C8B-B14F-4D97-AF65-F5344CB8AC3E}">
        <p14:creationId xmlns:p14="http://schemas.microsoft.com/office/powerpoint/2010/main" val="2781947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053FA123-10CC-6494-F932-F63A776897B3}"/>
              </a:ext>
            </a:extLst>
          </p:cNvPr>
          <p:cNvSpPr>
            <a:spLocks noGrp="1"/>
          </p:cNvSpPr>
          <p:nvPr>
            <p:ph type="title"/>
          </p:nvPr>
        </p:nvSpPr>
        <p:spPr>
          <a:xfrm>
            <a:off x="463561" y="348233"/>
            <a:ext cx="2728902" cy="720399"/>
          </a:xfrm>
          <a:ln w="28575">
            <a:solidFill>
              <a:srgbClr val="728E93"/>
            </a:solidFill>
          </a:ln>
        </p:spPr>
        <p:txBody>
          <a:bodyPr/>
          <a:lstStyle/>
          <a:p>
            <a:r>
              <a:rPr lang="en-US" dirty="0"/>
              <a:t>HEATING QUALITY</a:t>
            </a:r>
          </a:p>
        </p:txBody>
      </p:sp>
      <p:sp>
        <p:nvSpPr>
          <p:cNvPr id="39" name="Text Placeholder 5">
            <a:extLst>
              <a:ext uri="{FF2B5EF4-FFF2-40B4-BE49-F238E27FC236}">
                <a16:creationId xmlns:a16="http://schemas.microsoft.com/office/drawing/2014/main" id="{9528FB1A-413C-45CF-1A1F-D9DC5573662B}"/>
              </a:ext>
            </a:extLst>
          </p:cNvPr>
          <p:cNvSpPr>
            <a:spLocks noGrp="1"/>
          </p:cNvSpPr>
          <p:nvPr>
            <p:ph type="body" sz="quarter" idx="12"/>
          </p:nvPr>
        </p:nvSpPr>
        <p:spPr>
          <a:xfrm>
            <a:off x="463561" y="1068632"/>
            <a:ext cx="5807075" cy="2191926"/>
          </a:xfrm>
        </p:spPr>
        <p:txBody>
          <a:bodyPr/>
          <a:lstStyle/>
          <a:p>
            <a:r>
              <a:rPr lang="en-US" sz="1800" b="0" i="0" dirty="0">
                <a:solidFill>
                  <a:srgbClr val="374151"/>
                </a:solidFill>
                <a:effectLst/>
                <a:latin typeface="Calibri" panose="020F0502020204030204" pitchFamily="34" charset="0"/>
                <a:cs typeface="Calibri" panose="020F0502020204030204" pitchFamily="34" charset="0"/>
              </a:rPr>
              <a:t>Heating quality has the lowest impact on sale price among the selected variables. Upgrading to a higher quality system may not be worth the cost if the current system is adequate. Upgrading from category 1 to 2 has a similar impact as upgrading from category 4 to 5. </a:t>
            </a:r>
            <a:endParaRPr lang="en-US" sz="1800" dirty="0">
              <a:latin typeface="Calibri" panose="020F0502020204030204" pitchFamily="34" charset="0"/>
              <a:cs typeface="Calibri" panose="020F0502020204030204" pitchFamily="34" charset="0"/>
            </a:endParaRPr>
          </a:p>
        </p:txBody>
      </p:sp>
      <p:pic>
        <p:nvPicPr>
          <p:cNvPr id="16" name="Picture Placeholder 15" descr="A picture containing indoor, floor, room, chair&#10;&#10;Description automatically generated">
            <a:extLst>
              <a:ext uri="{FF2B5EF4-FFF2-40B4-BE49-F238E27FC236}">
                <a16:creationId xmlns:a16="http://schemas.microsoft.com/office/drawing/2014/main" id="{3EB3BEED-622A-ABC4-79DB-781C88016386}"/>
              </a:ext>
            </a:extLst>
          </p:cNvPr>
          <p:cNvPicPr>
            <a:picLocks noGrp="1" noChangeAspect="1"/>
          </p:cNvPicPr>
          <p:nvPr>
            <p:ph type="pic" sz="quarter" idx="10"/>
          </p:nvPr>
        </p:nvPicPr>
        <p:blipFill>
          <a:blip r:embed="rId3"/>
          <a:srcRect t="5749" b="5749"/>
          <a:stretch>
            <a:fillRect/>
          </a:stretch>
        </p:blipFill>
        <p:spPr>
          <a:xfrm>
            <a:off x="6384925" y="0"/>
            <a:ext cx="5807075" cy="6858000"/>
          </a:xfrm>
        </p:spPr>
      </p:pic>
      <p:sp>
        <p:nvSpPr>
          <p:cNvPr id="13" name="Footer Placeholder 12">
            <a:extLst>
              <a:ext uri="{FF2B5EF4-FFF2-40B4-BE49-F238E27FC236}">
                <a16:creationId xmlns:a16="http://schemas.microsoft.com/office/drawing/2014/main" id="{D1343779-5C55-D72F-2645-9C536E3D56E3}"/>
              </a:ext>
            </a:extLst>
          </p:cNvPr>
          <p:cNvSpPr>
            <a:spLocks noGrp="1"/>
          </p:cNvSpPr>
          <p:nvPr>
            <p:ph type="ftr" sz="quarter" idx="11"/>
          </p:nvPr>
        </p:nvSpPr>
        <p:spPr>
          <a:xfrm>
            <a:off x="0" y="6248018"/>
            <a:ext cx="9707188" cy="620868"/>
          </a:xfrm>
        </p:spPr>
        <p:txBody>
          <a:bodyPr anchor="ctr">
            <a:normAutofit/>
          </a:bodyPr>
          <a:lstStyle/>
          <a:p>
            <a:pPr>
              <a:spcAft>
                <a:spcPts val="600"/>
              </a:spcAft>
            </a:pPr>
            <a:r>
              <a:rPr lang="en-US" dirty="0"/>
              <a:t>	Final Project</a:t>
            </a:r>
          </a:p>
        </p:txBody>
      </p:sp>
      <p:sp>
        <p:nvSpPr>
          <p:cNvPr id="14" name="Slide Number Placeholder 13">
            <a:extLst>
              <a:ext uri="{FF2B5EF4-FFF2-40B4-BE49-F238E27FC236}">
                <a16:creationId xmlns:a16="http://schemas.microsoft.com/office/drawing/2014/main" id="{0D71F7DD-669E-6E6D-D22E-3125CAD140FE}"/>
              </a:ext>
            </a:extLst>
          </p:cNvPr>
          <p:cNvSpPr>
            <a:spLocks noGrp="1"/>
          </p:cNvSpPr>
          <p:nvPr>
            <p:ph type="sldNum" sz="quarter" idx="4"/>
          </p:nvPr>
        </p:nvSpPr>
        <p:spPr>
          <a:xfrm>
            <a:off x="9707188" y="6248018"/>
            <a:ext cx="2495699" cy="620866"/>
          </a:xfrm>
        </p:spPr>
        <p:txBody>
          <a:bodyPr anchor="ctr">
            <a:normAutofit/>
          </a:bodyPr>
          <a:lstStyle/>
          <a:p>
            <a:pPr>
              <a:spcAft>
                <a:spcPts val="600"/>
              </a:spcAft>
            </a:pPr>
            <a:fld id="{EA87306C-81BA-4795-A5CA-9392456A8C1E}" type="slidenum">
              <a:rPr lang="en-US" smtClean="0"/>
              <a:pPr>
                <a:spcAft>
                  <a:spcPts val="600"/>
                </a:spcAft>
              </a:pPr>
              <a:t>16</a:t>
            </a:fld>
            <a:endParaRPr lang="en-US"/>
          </a:p>
        </p:txBody>
      </p:sp>
      <p:pic>
        <p:nvPicPr>
          <p:cNvPr id="18" name="Picture 17" descr="Chart, bar chart&#10;&#10;Description automatically generated">
            <a:extLst>
              <a:ext uri="{FF2B5EF4-FFF2-40B4-BE49-F238E27FC236}">
                <a16:creationId xmlns:a16="http://schemas.microsoft.com/office/drawing/2014/main" id="{D3915A8B-D86F-06EE-BAAB-62A6F1D8AF2E}"/>
              </a:ext>
            </a:extLst>
          </p:cNvPr>
          <p:cNvPicPr>
            <a:picLocks noChangeAspect="1"/>
          </p:cNvPicPr>
          <p:nvPr/>
        </p:nvPicPr>
        <p:blipFill>
          <a:blip r:embed="rId4"/>
          <a:stretch>
            <a:fillRect/>
          </a:stretch>
        </p:blipFill>
        <p:spPr>
          <a:xfrm>
            <a:off x="2791326" y="3016462"/>
            <a:ext cx="3170002" cy="3231555"/>
          </a:xfrm>
          <a:prstGeom prst="rect">
            <a:avLst/>
          </a:prstGeom>
          <a:ln w="28575">
            <a:solidFill>
              <a:srgbClr val="728E93"/>
            </a:solidFill>
          </a:ln>
        </p:spPr>
      </p:pic>
    </p:spTree>
    <p:extLst>
      <p:ext uri="{BB962C8B-B14F-4D97-AF65-F5344CB8AC3E}">
        <p14:creationId xmlns:p14="http://schemas.microsoft.com/office/powerpoint/2010/main" val="2358129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8C4CD6F5-95D8-45E8-B793-B1E0D78C95F7}"/>
              </a:ext>
            </a:extLst>
          </p:cNvPr>
          <p:cNvSpPr>
            <a:spLocks noGrp="1"/>
          </p:cNvSpPr>
          <p:nvPr>
            <p:ph type="title"/>
          </p:nvPr>
        </p:nvSpPr>
        <p:spPr>
          <a:xfrm>
            <a:off x="440474" y="434867"/>
            <a:ext cx="2735413" cy="1574408"/>
          </a:xfrm>
        </p:spPr>
        <p:txBody>
          <a:bodyPr anchor="ctr">
            <a:noAutofit/>
          </a:bodyPr>
          <a:lstStyle/>
          <a:p>
            <a:r>
              <a:rPr lang="en-US" dirty="0"/>
              <a:t>HOW DOES Square Footage IMPACT SALE PRICE?</a:t>
            </a:r>
          </a:p>
        </p:txBody>
      </p:sp>
      <p:sp>
        <p:nvSpPr>
          <p:cNvPr id="46" name="Text Placeholder 3">
            <a:extLst>
              <a:ext uri="{FF2B5EF4-FFF2-40B4-BE49-F238E27FC236}">
                <a16:creationId xmlns:a16="http://schemas.microsoft.com/office/drawing/2014/main" id="{448F5D8A-A15C-67AA-56FC-A66EA8201280}"/>
              </a:ext>
            </a:extLst>
          </p:cNvPr>
          <p:cNvSpPr>
            <a:spLocks noGrp="1"/>
          </p:cNvSpPr>
          <p:nvPr>
            <p:ph type="body" sz="quarter" idx="14"/>
          </p:nvPr>
        </p:nvSpPr>
        <p:spPr>
          <a:xfrm>
            <a:off x="296411" y="2634916"/>
            <a:ext cx="3866515" cy="3721434"/>
          </a:xfrm>
        </p:spPr>
        <p:txBody>
          <a:bodyPr/>
          <a:lstStyle/>
          <a:p>
            <a:pPr marL="285750" indent="-285750" algn="l">
              <a:buFont typeface="Arial" panose="020B0604020202020204" pitchFamily="34" charset="0"/>
              <a:buChar char="•"/>
            </a:pPr>
            <a:r>
              <a:rPr lang="en-US" sz="1800" b="0" i="0" dirty="0">
                <a:solidFill>
                  <a:srgbClr val="374151"/>
                </a:solidFill>
                <a:effectLst/>
                <a:latin typeface="Calibri" panose="020F0502020204030204" pitchFamily="34" charset="0"/>
                <a:cs typeface="Calibri" panose="020F0502020204030204" pitchFamily="34" charset="0"/>
              </a:rPr>
              <a:t>Square footage has a linear relationship with Sale Price, as Square footage increases, Sale Price increases at a similar rate.</a:t>
            </a:r>
          </a:p>
          <a:p>
            <a:pPr marL="285750" indent="-285750" algn="l">
              <a:buFont typeface="Arial" panose="020B0604020202020204" pitchFamily="34" charset="0"/>
              <a:buChar char="•"/>
            </a:pPr>
            <a:r>
              <a:rPr lang="en-US" sz="1800" b="0" i="0" dirty="0">
                <a:solidFill>
                  <a:srgbClr val="374151"/>
                </a:solidFill>
                <a:effectLst/>
                <a:latin typeface="Calibri" panose="020F0502020204030204" pitchFamily="34" charset="0"/>
                <a:cs typeface="Calibri" panose="020F0502020204030204" pitchFamily="34" charset="0"/>
              </a:rPr>
              <a:t>Primary concentration of sales occurred for houses below 2500 square feet, between $100K and $300K.</a:t>
            </a:r>
          </a:p>
          <a:p>
            <a:pPr marL="285750" indent="-285750" algn="l">
              <a:buFont typeface="Arial" panose="020B0604020202020204" pitchFamily="34" charset="0"/>
              <a:buChar char="•"/>
            </a:pPr>
            <a:r>
              <a:rPr lang="en-US" sz="1800" b="0" i="0" dirty="0">
                <a:solidFill>
                  <a:srgbClr val="374151"/>
                </a:solidFill>
                <a:effectLst/>
                <a:latin typeface="Calibri" panose="020F0502020204030204" pitchFamily="34" charset="0"/>
                <a:cs typeface="Calibri" panose="020F0502020204030204" pitchFamily="34" charset="0"/>
              </a:rPr>
              <a:t>Square footage of the home is fixed, so additional value in the property must be developed with internal and external updates to categorically raise the worth of individual components.</a:t>
            </a:r>
          </a:p>
        </p:txBody>
      </p:sp>
      <p:sp>
        <p:nvSpPr>
          <p:cNvPr id="4" name="Footer Placeholder 3">
            <a:extLst>
              <a:ext uri="{FF2B5EF4-FFF2-40B4-BE49-F238E27FC236}">
                <a16:creationId xmlns:a16="http://schemas.microsoft.com/office/drawing/2014/main" id="{1453CC1F-4953-4CF6-935A-455B90D91A04}"/>
              </a:ext>
            </a:extLst>
          </p:cNvPr>
          <p:cNvSpPr>
            <a:spLocks noGrp="1"/>
          </p:cNvSpPr>
          <p:nvPr>
            <p:ph type="ftr" sz="quarter" idx="3"/>
          </p:nvPr>
        </p:nvSpPr>
        <p:spPr>
          <a:xfrm>
            <a:off x="6473608" y="6356350"/>
            <a:ext cx="2743200" cy="365125"/>
          </a:xfrm>
        </p:spPr>
        <p:txBody>
          <a:bodyPr anchor="ctr">
            <a:normAutofit/>
          </a:bodyPr>
          <a:lstStyle/>
          <a:p>
            <a:pPr>
              <a:spcAft>
                <a:spcPts val="600"/>
              </a:spcAft>
            </a:pPr>
            <a:r>
              <a:rPr lang="en-US" dirty="0"/>
              <a:t>Pitch deck</a:t>
            </a:r>
            <a:endParaRPr lang="en-US"/>
          </a:p>
        </p:txBody>
      </p:sp>
      <p:sp>
        <p:nvSpPr>
          <p:cNvPr id="5" name="Slide Number Placeholder 4">
            <a:extLst>
              <a:ext uri="{FF2B5EF4-FFF2-40B4-BE49-F238E27FC236}">
                <a16:creationId xmlns:a16="http://schemas.microsoft.com/office/drawing/2014/main" id="{B14FF064-6A5C-40FF-A678-6A79023E0956}"/>
              </a:ext>
            </a:extLst>
          </p:cNvPr>
          <p:cNvSpPr>
            <a:spLocks noGrp="1"/>
          </p:cNvSpPr>
          <p:nvPr>
            <p:ph type="sldNum" sz="quarter" idx="4"/>
          </p:nvPr>
        </p:nvSpPr>
        <p:spPr>
          <a:xfrm>
            <a:off x="9791700" y="6356350"/>
            <a:ext cx="1562100" cy="365125"/>
          </a:xfrm>
        </p:spPr>
        <p:txBody>
          <a:bodyPr anchor="ctr">
            <a:normAutofit/>
          </a:bodyPr>
          <a:lstStyle/>
          <a:p>
            <a:pPr>
              <a:spcAft>
                <a:spcPts val="600"/>
              </a:spcAft>
            </a:pPr>
            <a:fld id="{EA87306C-81BA-4795-A5CA-9392456A8C1E}" type="slidenum">
              <a:rPr lang="en-US" smtClean="0"/>
              <a:pPr>
                <a:spcAft>
                  <a:spcPts val="600"/>
                </a:spcAft>
              </a:pPr>
              <a:t>17</a:t>
            </a:fld>
            <a:endParaRPr lang="en-US"/>
          </a:p>
        </p:txBody>
      </p:sp>
      <p:pic>
        <p:nvPicPr>
          <p:cNvPr id="16" name="Picture Placeholder 15" descr="Chart, scatter chart&#10;&#10;Description automatically generated">
            <a:extLst>
              <a:ext uri="{FF2B5EF4-FFF2-40B4-BE49-F238E27FC236}">
                <a16:creationId xmlns:a16="http://schemas.microsoft.com/office/drawing/2014/main" id="{8774C21F-2D05-FAE9-38D1-D98F11060D30}"/>
              </a:ext>
            </a:extLst>
          </p:cNvPr>
          <p:cNvPicPr>
            <a:picLocks noGrp="1" noChangeAspect="1"/>
          </p:cNvPicPr>
          <p:nvPr>
            <p:ph type="pic" sz="quarter" idx="15"/>
          </p:nvPr>
        </p:nvPicPr>
        <p:blipFill rotWithShape="1">
          <a:blip r:embed="rId2"/>
          <a:srcRect l="704" r="704"/>
          <a:stretch/>
        </p:blipFill>
        <p:spPr>
          <a:xfrm>
            <a:off x="4321743" y="-7042"/>
            <a:ext cx="7870257" cy="6865042"/>
          </a:xfrm>
        </p:spPr>
      </p:pic>
    </p:spTree>
    <p:extLst>
      <p:ext uri="{BB962C8B-B14F-4D97-AF65-F5344CB8AC3E}">
        <p14:creationId xmlns:p14="http://schemas.microsoft.com/office/powerpoint/2010/main" val="3372486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Website&#10;&#10;Description automatically generated">
            <a:extLst>
              <a:ext uri="{FF2B5EF4-FFF2-40B4-BE49-F238E27FC236}">
                <a16:creationId xmlns:a16="http://schemas.microsoft.com/office/drawing/2014/main" id="{2AB29B9C-AB6F-FD0B-DC63-15C327B84B3C}"/>
              </a:ext>
            </a:extLst>
          </p:cNvPr>
          <p:cNvPicPr>
            <a:picLocks noGrp="1" noChangeAspect="1"/>
          </p:cNvPicPr>
          <p:nvPr>
            <p:ph type="pic" sz="quarter" idx="10"/>
          </p:nvPr>
        </p:nvPicPr>
        <p:blipFill rotWithShape="1">
          <a:blip r:embed="rId2"/>
          <a:srcRect t="8356" b="29174"/>
          <a:stretch/>
        </p:blipFill>
        <p:spPr>
          <a:xfrm>
            <a:off x="4837756" y="-1"/>
            <a:ext cx="7354243" cy="3444497"/>
          </a:xfrm>
        </p:spPr>
      </p:pic>
      <p:sp>
        <p:nvSpPr>
          <p:cNvPr id="26" name="Title 25">
            <a:extLst>
              <a:ext uri="{FF2B5EF4-FFF2-40B4-BE49-F238E27FC236}">
                <a16:creationId xmlns:a16="http://schemas.microsoft.com/office/drawing/2014/main" id="{1D9B171E-A37E-4DB5-A2AC-F8C4778DB6C6}"/>
              </a:ext>
            </a:extLst>
          </p:cNvPr>
          <p:cNvSpPr>
            <a:spLocks noGrp="1"/>
          </p:cNvSpPr>
          <p:nvPr>
            <p:ph type="title"/>
          </p:nvPr>
        </p:nvSpPr>
        <p:spPr>
          <a:xfrm>
            <a:off x="809568" y="2507523"/>
            <a:ext cx="4143432" cy="1294510"/>
          </a:xfrm>
        </p:spPr>
        <p:txBody>
          <a:bodyPr/>
          <a:lstStyle/>
          <a:p>
            <a:r>
              <a:rPr lang="en-US" noProof="0" dirty="0"/>
              <a:t>What external modifications can be made with the greatest ROI? </a:t>
            </a:r>
            <a:endParaRPr lang="en-US" dirty="0"/>
          </a:p>
        </p:txBody>
      </p:sp>
      <p:sp>
        <p:nvSpPr>
          <p:cNvPr id="3" name="Text Placeholder 2">
            <a:extLst>
              <a:ext uri="{FF2B5EF4-FFF2-40B4-BE49-F238E27FC236}">
                <a16:creationId xmlns:a16="http://schemas.microsoft.com/office/drawing/2014/main" id="{2640E91D-18E5-4731-B64D-89FA6D338F8D}"/>
              </a:ext>
            </a:extLst>
          </p:cNvPr>
          <p:cNvSpPr>
            <a:spLocks noGrp="1"/>
          </p:cNvSpPr>
          <p:nvPr>
            <p:ph type="body" sz="quarter" idx="12"/>
          </p:nvPr>
        </p:nvSpPr>
        <p:spPr>
          <a:xfrm>
            <a:off x="809568" y="3877298"/>
            <a:ext cx="8611157" cy="2046251"/>
          </a:xfrm>
        </p:spPr>
        <p:txBody>
          <a:bodyPr/>
          <a:lstStyle/>
          <a:p>
            <a:r>
              <a:rPr lang="en-US" sz="1800" b="0" i="0" dirty="0">
                <a:solidFill>
                  <a:srgbClr val="374151"/>
                </a:solidFill>
                <a:effectLst/>
                <a:latin typeface="Calibri" panose="020F0502020204030204" pitchFamily="34" charset="0"/>
                <a:cs typeface="Calibri" panose="020F0502020204030204" pitchFamily="34" charset="0"/>
              </a:rPr>
              <a:t>Improving external quality through upgrades such as installing new paneling or replacing weather-beaten siding can lead to a significant increase in Sale Price. Exterior Quality is categorized from Poor to Excellent, with the greatest impact on average sale price seen when upgrading from Good to Excellent ($147K). Upgrading from Typical to Good is a more attainable option for those with limited funds, resulting in an increase of approximately $90K in Sale Price</a:t>
            </a:r>
            <a:r>
              <a:rPr lang="en-US" b="0" i="0" dirty="0">
                <a:solidFill>
                  <a:srgbClr val="374151"/>
                </a:solidFill>
                <a:effectLst/>
                <a:latin typeface="Söhne"/>
              </a:rPr>
              <a:t>.</a:t>
            </a:r>
            <a:endParaRPr lang="en-US" dirty="0"/>
          </a:p>
        </p:txBody>
      </p:sp>
      <p:sp>
        <p:nvSpPr>
          <p:cNvPr id="35" name="Footer Placeholder 34">
            <a:extLst>
              <a:ext uri="{FF2B5EF4-FFF2-40B4-BE49-F238E27FC236}">
                <a16:creationId xmlns:a16="http://schemas.microsoft.com/office/drawing/2014/main" id="{359ECB67-53CE-46F0-8F4C-CF75ABD549B6}"/>
              </a:ext>
            </a:extLst>
          </p:cNvPr>
          <p:cNvSpPr>
            <a:spLocks noGrp="1"/>
          </p:cNvSpPr>
          <p:nvPr>
            <p:ph type="ftr" sz="quarter" idx="3"/>
          </p:nvPr>
        </p:nvSpPr>
        <p:spPr>
          <a:xfrm>
            <a:off x="4038600" y="6356350"/>
            <a:ext cx="4114800" cy="365125"/>
          </a:xfrm>
        </p:spPr>
        <p:txBody>
          <a:bodyPr/>
          <a:lstStyle/>
          <a:p>
            <a:r>
              <a:rPr lang="en-US" dirty="0"/>
              <a:t>Final Project</a:t>
            </a:r>
          </a:p>
        </p:txBody>
      </p:sp>
      <p:sp>
        <p:nvSpPr>
          <p:cNvPr id="36" name="Slide Number Placeholder 35">
            <a:extLst>
              <a:ext uri="{FF2B5EF4-FFF2-40B4-BE49-F238E27FC236}">
                <a16:creationId xmlns:a16="http://schemas.microsoft.com/office/drawing/2014/main" id="{4224E8B4-C6BD-4998-8E02-7B2861BBB464}"/>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18</a:t>
            </a:fld>
            <a:endParaRPr lang="en-US" dirty="0"/>
          </a:p>
        </p:txBody>
      </p:sp>
      <p:sp>
        <p:nvSpPr>
          <p:cNvPr id="56" name="Rectangle 55">
            <a:extLst>
              <a:ext uri="{FF2B5EF4-FFF2-40B4-BE49-F238E27FC236}">
                <a16:creationId xmlns:a16="http://schemas.microsoft.com/office/drawing/2014/main" id="{B1A47241-52E5-4D60-BFBB-CDEA5AE2B29A}"/>
              </a:ext>
              <a:ext uri="{C183D7F6-B498-43B3-948B-1728B52AA6E4}">
                <adec:decorative xmlns:adec="http://schemas.microsoft.com/office/drawing/2017/decorative" val="1"/>
              </a:ext>
            </a:extLst>
          </p:cNvPr>
          <p:cNvSpPr/>
          <p:nvPr/>
        </p:nvSpPr>
        <p:spPr>
          <a:xfrm>
            <a:off x="0" y="-1"/>
            <a:ext cx="6095999" cy="2139951"/>
          </a:xfrm>
          <a:prstGeom prst="rect">
            <a:avLst/>
          </a:prstGeom>
          <a:solidFill>
            <a:schemeClr val="accent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263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931AC-3D4D-E16A-380D-850EFD015C08}"/>
              </a:ext>
            </a:extLst>
          </p:cNvPr>
          <p:cNvSpPr>
            <a:spLocks noGrp="1"/>
          </p:cNvSpPr>
          <p:nvPr>
            <p:ph type="title"/>
          </p:nvPr>
        </p:nvSpPr>
        <p:spPr>
          <a:xfrm>
            <a:off x="1242691" y="445168"/>
            <a:ext cx="4677418" cy="1160569"/>
          </a:xfrm>
          <a:ln w="28575">
            <a:solidFill>
              <a:srgbClr val="728E93"/>
            </a:solidFill>
          </a:ln>
        </p:spPr>
        <p:txBody>
          <a:bodyPr/>
          <a:lstStyle/>
          <a:p>
            <a:pPr algn="l"/>
            <a:r>
              <a:rPr lang="en-US" noProof="0" dirty="0"/>
              <a:t>What Internal modifications can be made with the greatest ROI? </a:t>
            </a:r>
            <a:endParaRPr lang="en-US" dirty="0"/>
          </a:p>
        </p:txBody>
      </p:sp>
      <p:pic>
        <p:nvPicPr>
          <p:cNvPr id="12" name="Content Placeholder 11" descr="A picture containing indoor, living, sofa, room&#10;&#10;Description automatically generated">
            <a:extLst>
              <a:ext uri="{FF2B5EF4-FFF2-40B4-BE49-F238E27FC236}">
                <a16:creationId xmlns:a16="http://schemas.microsoft.com/office/drawing/2014/main" id="{7E3F60C4-4E08-D9DF-CA61-68B535546B80}"/>
              </a:ext>
            </a:extLst>
          </p:cNvPr>
          <p:cNvPicPr>
            <a:picLocks noGrp="1" noChangeAspect="1"/>
          </p:cNvPicPr>
          <p:nvPr>
            <p:ph sz="quarter" idx="36"/>
          </p:nvPr>
        </p:nvPicPr>
        <p:blipFill rotWithShape="1">
          <a:blip r:embed="rId2"/>
          <a:srcRect/>
          <a:stretch/>
        </p:blipFill>
        <p:spPr>
          <a:xfrm>
            <a:off x="7040267" y="0"/>
            <a:ext cx="5139328" cy="6858000"/>
          </a:xfrm>
        </p:spPr>
      </p:pic>
      <p:sp>
        <p:nvSpPr>
          <p:cNvPr id="9" name="Footer Placeholder 8">
            <a:extLst>
              <a:ext uri="{FF2B5EF4-FFF2-40B4-BE49-F238E27FC236}">
                <a16:creationId xmlns:a16="http://schemas.microsoft.com/office/drawing/2014/main" id="{900A3492-5C0E-BF7E-FB2B-96EC70DFA185}"/>
              </a:ext>
            </a:extLst>
          </p:cNvPr>
          <p:cNvSpPr>
            <a:spLocks noGrp="1"/>
          </p:cNvSpPr>
          <p:nvPr>
            <p:ph type="ftr" sz="quarter" idx="11"/>
          </p:nvPr>
        </p:nvSpPr>
        <p:spPr>
          <a:xfrm>
            <a:off x="3862709" y="6356350"/>
            <a:ext cx="4114800" cy="365125"/>
          </a:xfrm>
        </p:spPr>
        <p:txBody>
          <a:bodyPr/>
          <a:lstStyle/>
          <a:p>
            <a:r>
              <a:rPr lang="en-US" dirty="0"/>
              <a:t>Final Project</a:t>
            </a:r>
          </a:p>
        </p:txBody>
      </p:sp>
      <p:sp>
        <p:nvSpPr>
          <p:cNvPr id="10" name="Slide Number Placeholder 9">
            <a:extLst>
              <a:ext uri="{FF2B5EF4-FFF2-40B4-BE49-F238E27FC236}">
                <a16:creationId xmlns:a16="http://schemas.microsoft.com/office/drawing/2014/main" id="{3282D203-0D9C-7B16-A4FC-754FA3E4EEAD}"/>
              </a:ext>
            </a:extLst>
          </p:cNvPr>
          <p:cNvSpPr>
            <a:spLocks noGrp="1"/>
          </p:cNvSpPr>
          <p:nvPr>
            <p:ph type="sldNum" sz="quarter" idx="12"/>
          </p:nvPr>
        </p:nvSpPr>
        <p:spPr/>
        <p:txBody>
          <a:bodyPr/>
          <a:lstStyle/>
          <a:p>
            <a:fld id="{EA87306C-81BA-4795-A5CA-9392456A8C1E}" type="slidenum">
              <a:rPr lang="en-US" smtClean="0"/>
              <a:pPr/>
              <a:t>19</a:t>
            </a:fld>
            <a:endParaRPr lang="en-US" dirty="0"/>
          </a:p>
        </p:txBody>
      </p:sp>
      <p:sp>
        <p:nvSpPr>
          <p:cNvPr id="15" name="TextBox 14">
            <a:extLst>
              <a:ext uri="{FF2B5EF4-FFF2-40B4-BE49-F238E27FC236}">
                <a16:creationId xmlns:a16="http://schemas.microsoft.com/office/drawing/2014/main" id="{1237AD1D-FB79-A0E6-2643-A9C56A5757AF}"/>
              </a:ext>
            </a:extLst>
          </p:cNvPr>
          <p:cNvSpPr txBox="1"/>
          <p:nvPr/>
        </p:nvSpPr>
        <p:spPr>
          <a:xfrm>
            <a:off x="652713" y="3103880"/>
            <a:ext cx="6093994" cy="1754326"/>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374151"/>
                </a:solidFill>
                <a:effectLst/>
                <a:latin typeface="Calibri" panose="020F0502020204030204" pitchFamily="34" charset="0"/>
                <a:cs typeface="Calibri" panose="020F0502020204030204" pitchFamily="34" charset="0"/>
              </a:rPr>
              <a:t>Kitchen Quality has the highest impact on Sale Price among internal systems.</a:t>
            </a:r>
          </a:p>
          <a:p>
            <a:pPr marL="285750" indent="-285750" algn="l">
              <a:buFont typeface="Arial" panose="020B0604020202020204" pitchFamily="34" charset="0"/>
              <a:buChar char="•"/>
            </a:pPr>
            <a:r>
              <a:rPr lang="en-US" b="0" i="0" dirty="0">
                <a:solidFill>
                  <a:srgbClr val="374151"/>
                </a:solidFill>
                <a:effectLst/>
                <a:latin typeface="Calibri" panose="020F0502020204030204" pitchFamily="34" charset="0"/>
                <a:cs typeface="Calibri" panose="020F0502020204030204" pitchFamily="34" charset="0"/>
              </a:rPr>
              <a:t>Upgrading Kitchen Quality yields a higher return compared to Basement or Heating Quality.</a:t>
            </a:r>
          </a:p>
          <a:p>
            <a:pPr marL="285750" indent="-285750" algn="l">
              <a:buFont typeface="Arial" panose="020B0604020202020204" pitchFamily="34" charset="0"/>
              <a:buChar char="•"/>
            </a:pPr>
            <a:r>
              <a:rPr lang="en-US" b="0" i="0" dirty="0">
                <a:solidFill>
                  <a:srgbClr val="374151"/>
                </a:solidFill>
                <a:effectLst/>
                <a:latin typeface="Calibri" panose="020F0502020204030204" pitchFamily="34" charset="0"/>
                <a:cs typeface="Calibri" panose="020F0502020204030204" pitchFamily="34" charset="0"/>
              </a:rPr>
              <a:t>On average, each increase in Kitchen Quality category results in a $40-50K increase in Sale Price.</a:t>
            </a:r>
          </a:p>
        </p:txBody>
      </p:sp>
    </p:spTree>
    <p:extLst>
      <p:ext uri="{BB962C8B-B14F-4D97-AF65-F5344CB8AC3E}">
        <p14:creationId xmlns:p14="http://schemas.microsoft.com/office/powerpoint/2010/main" val="791346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A25FA4-A288-4460-BF12-637E077953CB}"/>
              </a:ext>
            </a:extLst>
          </p:cNvPr>
          <p:cNvSpPr>
            <a:spLocks noGrp="1"/>
          </p:cNvSpPr>
          <p:nvPr>
            <p:ph type="title"/>
          </p:nvPr>
        </p:nvSpPr>
        <p:spPr>
          <a:xfrm>
            <a:off x="1186544" y="-1"/>
            <a:ext cx="3944790" cy="1845127"/>
          </a:xfrm>
        </p:spPr>
        <p:txBody>
          <a:bodyPr anchor="ctr">
            <a:normAutofit/>
          </a:bodyPr>
          <a:lstStyle/>
          <a:p>
            <a:r>
              <a:rPr lang="en-US" dirty="0"/>
              <a:t>background</a:t>
            </a:r>
          </a:p>
        </p:txBody>
      </p:sp>
      <p:pic>
        <p:nvPicPr>
          <p:cNvPr id="15" name="Picture Placeholder 14">
            <a:extLst>
              <a:ext uri="{FF2B5EF4-FFF2-40B4-BE49-F238E27FC236}">
                <a16:creationId xmlns:a16="http://schemas.microsoft.com/office/drawing/2014/main" id="{8A312F11-75CA-44C5-8937-46152AD55204}"/>
              </a:ext>
            </a:extLst>
          </p:cNvPr>
          <p:cNvPicPr>
            <a:picLocks noGrp="1" noChangeAspect="1"/>
          </p:cNvPicPr>
          <p:nvPr>
            <p:ph type="pic" sz="quarter" idx="13"/>
          </p:nvPr>
        </p:nvPicPr>
        <p:blipFill rotWithShape="1">
          <a:blip r:embed="rId2"/>
          <a:srcRect t="15929" b="22474"/>
          <a:stretch/>
        </p:blipFill>
        <p:spPr>
          <a:xfrm>
            <a:off x="20" y="1845128"/>
            <a:ext cx="12191980" cy="5012871"/>
          </a:xfrm>
          <a:prstGeom prst="rect">
            <a:avLst/>
          </a:prstGeom>
          <a:noFill/>
        </p:spPr>
      </p:pic>
      <p:sp>
        <p:nvSpPr>
          <p:cNvPr id="57" name="Date Placeholder 56">
            <a:extLst>
              <a:ext uri="{FF2B5EF4-FFF2-40B4-BE49-F238E27FC236}">
                <a16:creationId xmlns:a16="http://schemas.microsoft.com/office/drawing/2014/main" id="{653BB8CA-23AF-4226-9FB3-FA1964EBA661}"/>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7" name="Text Placeholder 6">
            <a:extLst>
              <a:ext uri="{FF2B5EF4-FFF2-40B4-BE49-F238E27FC236}">
                <a16:creationId xmlns:a16="http://schemas.microsoft.com/office/drawing/2014/main" id="{91C52C13-996F-4CF8-BBA5-F6CC233475A7}"/>
              </a:ext>
            </a:extLst>
          </p:cNvPr>
          <p:cNvSpPr>
            <a:spLocks noGrp="1"/>
          </p:cNvSpPr>
          <p:nvPr>
            <p:ph type="body" sz="quarter" idx="16"/>
          </p:nvPr>
        </p:nvSpPr>
        <p:spPr>
          <a:xfrm>
            <a:off x="5627913" y="0"/>
            <a:ext cx="6564087" cy="3614737"/>
          </a:xfrm>
        </p:spPr>
        <p:txBody>
          <a:bodyPr anchor="t">
            <a:normAutofit/>
          </a:bodyPr>
          <a:lstStyle/>
          <a:p>
            <a:pPr>
              <a:spcAft>
                <a:spcPts val="600"/>
              </a:spcAft>
            </a:pPr>
            <a:r>
              <a:rPr lang="en-US" sz="1800" b="0" i="0" dirty="0">
                <a:solidFill>
                  <a:srgbClr val="000000"/>
                </a:solidFill>
                <a:effectLst/>
                <a:latin typeface="Calibri" panose="020F0502020204030204" pitchFamily="34" charset="0"/>
              </a:rPr>
              <a:t>Ames, Iowa housing dataset broken down by house features for 80 variables ranging from lot size and square footage, to siding material and patio construction. Overall, approximately 234,000 individual features could be assessed to identify and model the most impactful variables in the Ames Housing Market. </a:t>
            </a:r>
            <a:endParaRPr lang="en-US" dirty="0"/>
          </a:p>
        </p:txBody>
      </p:sp>
      <p:sp>
        <p:nvSpPr>
          <p:cNvPr id="58" name="Footer Placeholder 57">
            <a:extLst>
              <a:ext uri="{FF2B5EF4-FFF2-40B4-BE49-F238E27FC236}">
                <a16:creationId xmlns:a16="http://schemas.microsoft.com/office/drawing/2014/main" id="{4DDD181B-D1CF-4E5A-B354-DE584F3F2B23}"/>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Final Project</a:t>
            </a:r>
          </a:p>
        </p:txBody>
      </p:sp>
      <p:sp>
        <p:nvSpPr>
          <p:cNvPr id="59" name="Slide Number Placeholder 58">
            <a:extLst>
              <a:ext uri="{FF2B5EF4-FFF2-40B4-BE49-F238E27FC236}">
                <a16:creationId xmlns:a16="http://schemas.microsoft.com/office/drawing/2014/main" id="{185AB600-E5B8-4AFD-A7DA-37E5D3AFF5FA}"/>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EA87306C-81BA-4795-A5CA-9392456A8C1E}" type="slidenum">
              <a:rPr lang="en-US" smtClean="0"/>
              <a:pPr>
                <a:spcAft>
                  <a:spcPts val="600"/>
                </a:spcAft>
              </a:pPr>
              <a:t>2</a:t>
            </a:fld>
            <a:endParaRPr lang="en-US"/>
          </a:p>
        </p:txBody>
      </p:sp>
    </p:spTree>
    <p:extLst>
      <p:ext uri="{BB962C8B-B14F-4D97-AF65-F5344CB8AC3E}">
        <p14:creationId xmlns:p14="http://schemas.microsoft.com/office/powerpoint/2010/main" val="2815339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living room with a fireplace&#10;&#10;Description automatically generated with medium confidence">
            <a:extLst>
              <a:ext uri="{FF2B5EF4-FFF2-40B4-BE49-F238E27FC236}">
                <a16:creationId xmlns:a16="http://schemas.microsoft.com/office/drawing/2014/main" id="{42D4AD0D-DC8A-AF87-8783-C6BCB547B9CE}"/>
              </a:ext>
            </a:extLst>
          </p:cNvPr>
          <p:cNvPicPr>
            <a:picLocks noGrp="1" noChangeAspect="1"/>
          </p:cNvPicPr>
          <p:nvPr>
            <p:ph type="pic" sz="quarter" idx="10"/>
          </p:nvPr>
        </p:nvPicPr>
        <p:blipFill rotWithShape="1">
          <a:blip r:embed="rId2"/>
          <a:srcRect t="44618" b="17882"/>
          <a:stretch/>
        </p:blipFill>
        <p:spPr>
          <a:xfrm>
            <a:off x="20" y="10"/>
            <a:ext cx="12191980" cy="3428990"/>
          </a:xfrm>
          <a:prstGeom prst="rect">
            <a:avLst/>
          </a:prstGeom>
          <a:noFill/>
        </p:spPr>
      </p:pic>
      <p:sp>
        <p:nvSpPr>
          <p:cNvPr id="2" name="Title 1">
            <a:extLst>
              <a:ext uri="{FF2B5EF4-FFF2-40B4-BE49-F238E27FC236}">
                <a16:creationId xmlns:a16="http://schemas.microsoft.com/office/drawing/2014/main" id="{E00D5ECA-7B0C-BA89-8B67-7D8B3D5E7CB4}"/>
              </a:ext>
            </a:extLst>
          </p:cNvPr>
          <p:cNvSpPr>
            <a:spLocks noGrp="1"/>
          </p:cNvSpPr>
          <p:nvPr>
            <p:ph type="title"/>
          </p:nvPr>
        </p:nvSpPr>
        <p:spPr>
          <a:xfrm>
            <a:off x="0" y="0"/>
            <a:ext cx="4979773" cy="6858000"/>
          </a:xfrm>
        </p:spPr>
        <p:txBody>
          <a:bodyPr tIns="3246120" anchor="ctr">
            <a:normAutofit/>
          </a:bodyPr>
          <a:lstStyle/>
          <a:p>
            <a:r>
              <a:rPr lang="en-US" kern="1200" cap="all" spc="100" baseline="0" dirty="0">
                <a:latin typeface="+mj-lt"/>
                <a:ea typeface="+mj-ea"/>
                <a:cs typeface="+mj-cs"/>
              </a:rPr>
              <a:t>Of the variables, what </a:t>
            </a:r>
            <a:br>
              <a:rPr lang="en-US" kern="1200" cap="all" spc="100" baseline="0" dirty="0">
                <a:latin typeface="+mj-lt"/>
                <a:ea typeface="+mj-ea"/>
                <a:cs typeface="+mj-cs"/>
              </a:rPr>
            </a:br>
            <a:r>
              <a:rPr lang="en-US" kern="1200" cap="all" spc="100" baseline="0" dirty="0">
                <a:latin typeface="+mj-lt"/>
                <a:ea typeface="+mj-ea"/>
                <a:cs typeface="+mj-cs"/>
              </a:rPr>
              <a:t>has the least impact on Sale price?</a:t>
            </a:r>
          </a:p>
        </p:txBody>
      </p:sp>
      <p:sp>
        <p:nvSpPr>
          <p:cNvPr id="6" name="Footer Placeholder 5">
            <a:extLst>
              <a:ext uri="{FF2B5EF4-FFF2-40B4-BE49-F238E27FC236}">
                <a16:creationId xmlns:a16="http://schemas.microsoft.com/office/drawing/2014/main" id="{13369500-80FE-7CF7-2B81-EFDFD28B5945}"/>
              </a:ext>
            </a:extLst>
          </p:cNvPr>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b="1" i="0" kern="1200" cap="all" spc="100" baseline="0" dirty="0">
                <a:latin typeface="+mj-lt"/>
                <a:ea typeface="+mn-ea"/>
                <a:cs typeface="+mn-cs"/>
              </a:rPr>
              <a:t>Final project</a:t>
            </a:r>
          </a:p>
        </p:txBody>
      </p:sp>
      <p:sp>
        <p:nvSpPr>
          <p:cNvPr id="7" name="Slide Number Placeholder 6">
            <a:extLst>
              <a:ext uri="{FF2B5EF4-FFF2-40B4-BE49-F238E27FC236}">
                <a16:creationId xmlns:a16="http://schemas.microsoft.com/office/drawing/2014/main" id="{64E7C84C-F8F1-BCD3-FE60-DDB42FDD3998}"/>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EA87306C-81BA-4795-A5CA-9392456A8C1E}" type="slidenum">
              <a:rPr lang="en-US" smtClean="0"/>
              <a:pPr>
                <a:spcAft>
                  <a:spcPts val="600"/>
                </a:spcAft>
              </a:pPr>
              <a:t>20</a:t>
            </a:fld>
            <a:endParaRPr lang="en-US"/>
          </a:p>
        </p:txBody>
      </p:sp>
      <p:sp>
        <p:nvSpPr>
          <p:cNvPr id="11" name="TextBox 10">
            <a:extLst>
              <a:ext uri="{FF2B5EF4-FFF2-40B4-BE49-F238E27FC236}">
                <a16:creationId xmlns:a16="http://schemas.microsoft.com/office/drawing/2014/main" id="{E6F58474-F491-50F8-864B-7829B0B8EA04}"/>
              </a:ext>
            </a:extLst>
          </p:cNvPr>
          <p:cNvSpPr txBox="1"/>
          <p:nvPr/>
        </p:nvSpPr>
        <p:spPr>
          <a:xfrm>
            <a:off x="5369442" y="3625702"/>
            <a:ext cx="6507125" cy="2594123"/>
          </a:xfrm>
          <a:prstGeom prst="rect">
            <a:avLst/>
          </a:prstGeom>
        </p:spPr>
        <p:txBody>
          <a:bodyPr rtlCol="0" anchor="ctr">
            <a:noAutofit/>
          </a:bodyPr>
          <a:lstStyle/>
          <a:p>
            <a:pPr marL="285750" indent="-285750">
              <a:spcAft>
                <a:spcPts val="600"/>
              </a:spcAft>
              <a:buFont typeface="Arial" panose="020B0604020202020204" pitchFamily="34" charset="0"/>
              <a:buChar char="•"/>
            </a:pPr>
            <a:r>
              <a:rPr lang="en-US" b="0" i="0" kern="1200" cap="none" spc="100" baseline="0" dirty="0">
                <a:effectLst/>
                <a:latin typeface="Calibri" panose="020F0502020204030204" pitchFamily="34" charset="0"/>
                <a:cs typeface="Calibri" panose="020F0502020204030204" pitchFamily="34" charset="0"/>
              </a:rPr>
              <a:t>Heating Quality has the least impact on Sale Price as categories increase according to the developed linear regression model.</a:t>
            </a:r>
          </a:p>
          <a:p>
            <a:pPr marL="285750" indent="-285750">
              <a:spcAft>
                <a:spcPts val="600"/>
              </a:spcAft>
              <a:buFont typeface="Arial" panose="020B0604020202020204" pitchFamily="34" charset="0"/>
              <a:buChar char="•"/>
            </a:pPr>
            <a:r>
              <a:rPr lang="en-US" b="0" i="0" kern="1200" cap="none" spc="100" baseline="0" dirty="0">
                <a:effectLst/>
                <a:latin typeface="Calibri" panose="020F0502020204030204" pitchFamily="34" charset="0"/>
                <a:cs typeface="Calibri" panose="020F0502020204030204" pitchFamily="34" charset="0"/>
              </a:rPr>
              <a:t>The coefficient value for Heating Quality is only $1,774, indicating it does not provide adequate return on investment for middle-tier categories.</a:t>
            </a:r>
          </a:p>
          <a:p>
            <a:pPr marL="285750" indent="-285750">
              <a:spcAft>
                <a:spcPts val="600"/>
              </a:spcAft>
              <a:buFont typeface="Arial" panose="020B0604020202020204" pitchFamily="34" charset="0"/>
              <a:buChar char="•"/>
            </a:pPr>
            <a:r>
              <a:rPr lang="en-US" b="0" i="0" kern="1200" cap="none" spc="100" baseline="0" dirty="0">
                <a:effectLst/>
                <a:latin typeface="Calibri" panose="020F0502020204030204" pitchFamily="34" charset="0"/>
                <a:cs typeface="Calibri" panose="020F0502020204030204" pitchFamily="34" charset="0"/>
              </a:rPr>
              <a:t>Upgrading Heating Quality only provides returns when upgrading from Poor to Fair, or from Good to Excellent.</a:t>
            </a:r>
          </a:p>
        </p:txBody>
      </p:sp>
    </p:spTree>
    <p:extLst>
      <p:ext uri="{BB962C8B-B14F-4D97-AF65-F5344CB8AC3E}">
        <p14:creationId xmlns:p14="http://schemas.microsoft.com/office/powerpoint/2010/main" val="3311252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C49F6-AE5B-3C50-47E1-B0749326C724}"/>
              </a:ext>
            </a:extLst>
          </p:cNvPr>
          <p:cNvSpPr>
            <a:spLocks noGrp="1"/>
          </p:cNvSpPr>
          <p:nvPr>
            <p:ph type="title"/>
          </p:nvPr>
        </p:nvSpPr>
        <p:spPr>
          <a:xfrm>
            <a:off x="329609" y="1332238"/>
            <a:ext cx="3072810" cy="2815694"/>
          </a:xfrm>
        </p:spPr>
        <p:txBody>
          <a:bodyPr/>
          <a:lstStyle/>
          <a:p>
            <a:r>
              <a:rPr lang="en-US" sz="1800" b="1" kern="0" dirty="0">
                <a:effectLst/>
                <a:ea typeface="Times New Roman" panose="02020603050405020304" pitchFamily="18" charset="0"/>
                <a:cs typeface="Calibri" panose="020F0502020204030204" pitchFamily="34" charset="0"/>
              </a:rPr>
              <a:t>For various available budgets, what recommendations could be made for current house configuration and potential improvements for greatest ROI?</a:t>
            </a:r>
            <a:endParaRPr lang="en-US" dirty="0"/>
          </a:p>
        </p:txBody>
      </p:sp>
      <p:sp>
        <p:nvSpPr>
          <p:cNvPr id="4" name="Text Placeholder 3">
            <a:extLst>
              <a:ext uri="{FF2B5EF4-FFF2-40B4-BE49-F238E27FC236}">
                <a16:creationId xmlns:a16="http://schemas.microsoft.com/office/drawing/2014/main" id="{7941DB39-F22C-C7ED-AD60-B68F40663F33}"/>
              </a:ext>
            </a:extLst>
          </p:cNvPr>
          <p:cNvSpPr>
            <a:spLocks noGrp="1"/>
          </p:cNvSpPr>
          <p:nvPr>
            <p:ph type="body" sz="quarter" idx="12"/>
          </p:nvPr>
        </p:nvSpPr>
        <p:spPr>
          <a:xfrm>
            <a:off x="4335595" y="233916"/>
            <a:ext cx="7018205" cy="3585097"/>
          </a:xfrm>
        </p:spPr>
        <p:txBody>
          <a:bodyPr/>
          <a:lstStyle/>
          <a:p>
            <a:pPr marL="285750" indent="-285750" algn="l">
              <a:buFont typeface="Arial" panose="020B0604020202020204" pitchFamily="34" charset="0"/>
              <a:buChar char="•"/>
            </a:pPr>
            <a:r>
              <a:rPr lang="en-US" sz="1800" b="0" i="0" dirty="0">
                <a:solidFill>
                  <a:srgbClr val="374151"/>
                </a:solidFill>
                <a:effectLst/>
                <a:latin typeface="Calibri" panose="020F0502020204030204" pitchFamily="34" charset="0"/>
                <a:cs typeface="Calibri" panose="020F0502020204030204" pitchFamily="34" charset="0"/>
              </a:rPr>
              <a:t>Prediction testing involved modeling an ideal home purchase for a first-time buyer with a $350K budget</a:t>
            </a:r>
          </a:p>
          <a:p>
            <a:pPr marL="285750" indent="-285750" algn="l">
              <a:buFont typeface="Arial" panose="020B0604020202020204" pitchFamily="34" charset="0"/>
              <a:buChar char="•"/>
            </a:pPr>
            <a:r>
              <a:rPr lang="en-US" sz="1800" b="0" i="0" dirty="0">
                <a:solidFill>
                  <a:srgbClr val="374151"/>
                </a:solidFill>
                <a:effectLst/>
                <a:latin typeface="Calibri" panose="020F0502020204030204" pitchFamily="34" charset="0"/>
                <a:cs typeface="Calibri" panose="020F0502020204030204" pitchFamily="34" charset="0"/>
              </a:rPr>
              <a:t>Selected variables for analysis were Wood Deck category, Exterior Quality, Heating Quality, Square Footage, Basement Quality, and Kitchen Quality</a:t>
            </a:r>
          </a:p>
          <a:p>
            <a:pPr marL="285750" indent="-285750" algn="l">
              <a:buFont typeface="Arial" panose="020B0604020202020204" pitchFamily="34" charset="0"/>
              <a:buChar char="•"/>
            </a:pPr>
            <a:r>
              <a:rPr lang="en-US" sz="1800" b="0" i="0" dirty="0">
                <a:solidFill>
                  <a:srgbClr val="374151"/>
                </a:solidFill>
                <a:effectLst/>
                <a:latin typeface="Calibri" panose="020F0502020204030204" pitchFamily="34" charset="0"/>
                <a:cs typeface="Calibri" panose="020F0502020204030204" pitchFamily="34" charset="0"/>
              </a:rPr>
              <a:t>Predictive analysis allows for changes in the model to determine future returns</a:t>
            </a:r>
          </a:p>
          <a:p>
            <a:pPr marL="285750" indent="-285750" algn="l">
              <a:buFont typeface="Arial" panose="020B0604020202020204" pitchFamily="34" charset="0"/>
              <a:buChar char="•"/>
            </a:pPr>
            <a:r>
              <a:rPr lang="en-US" sz="1800" b="0" i="0" dirty="0">
                <a:solidFill>
                  <a:srgbClr val="374151"/>
                </a:solidFill>
                <a:effectLst/>
                <a:latin typeface="Calibri" panose="020F0502020204030204" pitchFamily="34" charset="0"/>
                <a:cs typeface="Calibri" panose="020F0502020204030204" pitchFamily="34" charset="0"/>
              </a:rPr>
              <a:t>Expected ROI for the initial purchase price of ~$350K predicts a return value of $156,597, approximately 150% growth in Sale Price</a:t>
            </a:r>
          </a:p>
        </p:txBody>
      </p:sp>
      <p:sp>
        <p:nvSpPr>
          <p:cNvPr id="14" name="Footer Placeholder 13">
            <a:extLst>
              <a:ext uri="{FF2B5EF4-FFF2-40B4-BE49-F238E27FC236}">
                <a16:creationId xmlns:a16="http://schemas.microsoft.com/office/drawing/2014/main" id="{3B05AD29-E03F-3057-89E3-28813FE136A9}"/>
              </a:ext>
            </a:extLst>
          </p:cNvPr>
          <p:cNvSpPr>
            <a:spLocks noGrp="1"/>
          </p:cNvSpPr>
          <p:nvPr>
            <p:ph type="ftr" sz="quarter" idx="3"/>
          </p:nvPr>
        </p:nvSpPr>
        <p:spPr/>
        <p:txBody>
          <a:bodyPr/>
          <a:lstStyle/>
          <a:p>
            <a:r>
              <a:rPr lang="en-US" dirty="0"/>
              <a:t>Final project</a:t>
            </a:r>
          </a:p>
        </p:txBody>
      </p:sp>
      <p:sp>
        <p:nvSpPr>
          <p:cNvPr id="15" name="Slide Number Placeholder 14">
            <a:extLst>
              <a:ext uri="{FF2B5EF4-FFF2-40B4-BE49-F238E27FC236}">
                <a16:creationId xmlns:a16="http://schemas.microsoft.com/office/drawing/2014/main" id="{E1B5FB0C-DCF8-07F5-FD40-2A5AA5B549BB}"/>
              </a:ext>
            </a:extLst>
          </p:cNvPr>
          <p:cNvSpPr>
            <a:spLocks noGrp="1"/>
          </p:cNvSpPr>
          <p:nvPr>
            <p:ph type="sldNum" sz="quarter" idx="4"/>
          </p:nvPr>
        </p:nvSpPr>
        <p:spPr/>
        <p:txBody>
          <a:bodyPr/>
          <a:lstStyle/>
          <a:p>
            <a:fld id="{EA87306C-81BA-4795-A5CA-9392456A8C1E}" type="slidenum">
              <a:rPr lang="en-US" smtClean="0"/>
              <a:pPr/>
              <a:t>21</a:t>
            </a:fld>
            <a:endParaRPr lang="en-US" dirty="0"/>
          </a:p>
        </p:txBody>
      </p:sp>
      <p:graphicFrame>
        <p:nvGraphicFramePr>
          <p:cNvPr id="16" name="Table 15">
            <a:extLst>
              <a:ext uri="{FF2B5EF4-FFF2-40B4-BE49-F238E27FC236}">
                <a16:creationId xmlns:a16="http://schemas.microsoft.com/office/drawing/2014/main" id="{01CBA82B-A11B-325F-3461-82C3E2AF45B2}"/>
              </a:ext>
            </a:extLst>
          </p:cNvPr>
          <p:cNvGraphicFramePr>
            <a:graphicFrameLocks noGrp="1"/>
          </p:cNvGraphicFramePr>
          <p:nvPr>
            <p:extLst>
              <p:ext uri="{D42A27DB-BD31-4B8C-83A1-F6EECF244321}">
                <p14:modId xmlns:p14="http://schemas.microsoft.com/office/powerpoint/2010/main" val="2862856046"/>
              </p:ext>
            </p:extLst>
          </p:nvPr>
        </p:nvGraphicFramePr>
        <p:xfrm>
          <a:off x="4775421" y="3819013"/>
          <a:ext cx="6324970" cy="2824226"/>
        </p:xfrm>
        <a:graphic>
          <a:graphicData uri="http://schemas.openxmlformats.org/drawingml/2006/table">
            <a:tbl>
              <a:tblPr firstRow="1" firstCol="1" bandRow="1">
                <a:tableStyleId>{0E3FDE45-AF77-4B5C-9715-49D594BDF05E}</a:tableStyleId>
              </a:tblPr>
              <a:tblGrid>
                <a:gridCol w="2369658">
                  <a:extLst>
                    <a:ext uri="{9D8B030D-6E8A-4147-A177-3AD203B41FA5}">
                      <a16:colId xmlns:a16="http://schemas.microsoft.com/office/drawing/2014/main" val="3921636391"/>
                    </a:ext>
                  </a:extLst>
                </a:gridCol>
                <a:gridCol w="2509284">
                  <a:extLst>
                    <a:ext uri="{9D8B030D-6E8A-4147-A177-3AD203B41FA5}">
                      <a16:colId xmlns:a16="http://schemas.microsoft.com/office/drawing/2014/main" val="2238194535"/>
                    </a:ext>
                  </a:extLst>
                </a:gridCol>
                <a:gridCol w="1446028">
                  <a:extLst>
                    <a:ext uri="{9D8B030D-6E8A-4147-A177-3AD203B41FA5}">
                      <a16:colId xmlns:a16="http://schemas.microsoft.com/office/drawing/2014/main" val="3713599671"/>
                    </a:ext>
                  </a:extLst>
                </a:gridCol>
              </a:tblGrid>
              <a:tr h="0">
                <a:tc>
                  <a:txBody>
                    <a:bodyPr/>
                    <a:lstStyle/>
                    <a:p>
                      <a:pPr marL="0" marR="0">
                        <a:lnSpc>
                          <a:spcPct val="107000"/>
                        </a:lnSpc>
                        <a:spcBef>
                          <a:spcPts val="0"/>
                        </a:spcBef>
                        <a:spcAft>
                          <a:spcPts val="0"/>
                        </a:spcAft>
                      </a:pPr>
                      <a:r>
                        <a:rPr lang="en-US" sz="1800" kern="100">
                          <a:effectLst/>
                        </a:rPr>
                        <a:t>Predicted Purchase Categories</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dirty="0">
                          <a:effectLst/>
                        </a:rPr>
                        <a:t>Predicted Resale Categories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Final Change and Value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1758781"/>
                  </a:ext>
                </a:extLst>
              </a:tr>
              <a:tr h="0">
                <a:tc>
                  <a:txBody>
                    <a:bodyPr/>
                    <a:lstStyle/>
                    <a:p>
                      <a:pPr marL="0" marR="0">
                        <a:lnSpc>
                          <a:spcPct val="107000"/>
                        </a:lnSpc>
                        <a:spcBef>
                          <a:spcPts val="0"/>
                        </a:spcBef>
                        <a:spcAft>
                          <a:spcPts val="0"/>
                        </a:spcAft>
                      </a:pPr>
                      <a:r>
                        <a:rPr lang="en-US" sz="1800" b="0" kern="100">
                          <a:effectLst/>
                        </a:rPr>
                        <a:t>Wood Deck SF: 2</a:t>
                      </a:r>
                      <a:endParaRPr lang="en-US" sz="1800" b="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Wood Deck SF: 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9941774"/>
                  </a:ext>
                </a:extLst>
              </a:tr>
              <a:tr h="0">
                <a:tc>
                  <a:txBody>
                    <a:bodyPr/>
                    <a:lstStyle/>
                    <a:p>
                      <a:pPr marL="0" marR="0">
                        <a:lnSpc>
                          <a:spcPct val="107000"/>
                        </a:lnSpc>
                        <a:spcBef>
                          <a:spcPts val="0"/>
                        </a:spcBef>
                        <a:spcAft>
                          <a:spcPts val="0"/>
                        </a:spcAft>
                      </a:pPr>
                      <a:r>
                        <a:rPr lang="en-US" sz="1800" b="0" kern="100">
                          <a:effectLst/>
                        </a:rPr>
                        <a:t>Exterior Quality: 4</a:t>
                      </a:r>
                      <a:endParaRPr lang="en-US" sz="1800" b="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Exterior Quality: 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3726502"/>
                  </a:ext>
                </a:extLst>
              </a:tr>
              <a:tr h="0">
                <a:tc>
                  <a:txBody>
                    <a:bodyPr/>
                    <a:lstStyle/>
                    <a:p>
                      <a:pPr marL="0" marR="0">
                        <a:lnSpc>
                          <a:spcPct val="107000"/>
                        </a:lnSpc>
                        <a:spcBef>
                          <a:spcPts val="0"/>
                        </a:spcBef>
                        <a:spcAft>
                          <a:spcPts val="0"/>
                        </a:spcAft>
                      </a:pPr>
                      <a:r>
                        <a:rPr lang="en-US" sz="1800" b="0" kern="100" dirty="0">
                          <a:effectLst/>
                        </a:rPr>
                        <a:t>Heating Quality: 1</a:t>
                      </a: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Heating Quality: 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8002777"/>
                  </a:ext>
                </a:extLst>
              </a:tr>
              <a:tr h="0">
                <a:tc>
                  <a:txBody>
                    <a:bodyPr/>
                    <a:lstStyle/>
                    <a:p>
                      <a:pPr marL="0" marR="0">
                        <a:lnSpc>
                          <a:spcPct val="107000"/>
                        </a:lnSpc>
                        <a:spcBef>
                          <a:spcPts val="0"/>
                        </a:spcBef>
                        <a:spcAft>
                          <a:spcPts val="0"/>
                        </a:spcAft>
                      </a:pPr>
                      <a:r>
                        <a:rPr lang="en-US" sz="1800" b="0" kern="100">
                          <a:effectLst/>
                        </a:rPr>
                        <a:t>1</a:t>
                      </a:r>
                      <a:r>
                        <a:rPr lang="en-US" sz="1800" b="0" kern="100" baseline="30000">
                          <a:effectLst/>
                        </a:rPr>
                        <a:t>st</a:t>
                      </a:r>
                      <a:r>
                        <a:rPr lang="en-US" sz="1800" b="0" kern="100">
                          <a:effectLst/>
                        </a:rPr>
                        <a:t>/2</a:t>
                      </a:r>
                      <a:r>
                        <a:rPr lang="en-US" sz="1800" b="0" kern="100" baseline="30000">
                          <a:effectLst/>
                        </a:rPr>
                        <a:t>nd</a:t>
                      </a:r>
                      <a:r>
                        <a:rPr lang="en-US" sz="1800" b="0" kern="100">
                          <a:effectLst/>
                        </a:rPr>
                        <a:t> SF Category: 3</a:t>
                      </a:r>
                      <a:endParaRPr lang="en-US" sz="1800" b="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1</a:t>
                      </a:r>
                      <a:r>
                        <a:rPr lang="en-US" sz="1800" kern="100" baseline="30000">
                          <a:effectLst/>
                        </a:rPr>
                        <a:t>st</a:t>
                      </a:r>
                      <a:r>
                        <a:rPr lang="en-US" sz="1800" kern="100">
                          <a:effectLst/>
                        </a:rPr>
                        <a:t>/2</a:t>
                      </a:r>
                      <a:r>
                        <a:rPr lang="en-US" sz="1800" kern="100" baseline="30000">
                          <a:effectLst/>
                        </a:rPr>
                        <a:t>nd</a:t>
                      </a:r>
                      <a:r>
                        <a:rPr lang="en-US" sz="1800" kern="100">
                          <a:effectLst/>
                        </a:rPr>
                        <a:t> SF Category: 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4556617"/>
                  </a:ext>
                </a:extLst>
              </a:tr>
              <a:tr h="0">
                <a:tc>
                  <a:txBody>
                    <a:bodyPr/>
                    <a:lstStyle/>
                    <a:p>
                      <a:pPr marL="0" marR="0">
                        <a:lnSpc>
                          <a:spcPct val="107000"/>
                        </a:lnSpc>
                        <a:spcBef>
                          <a:spcPts val="0"/>
                        </a:spcBef>
                        <a:spcAft>
                          <a:spcPts val="0"/>
                        </a:spcAft>
                      </a:pPr>
                      <a:r>
                        <a:rPr lang="en-US" sz="1800" b="0" kern="100">
                          <a:effectLst/>
                        </a:rPr>
                        <a:t>Basement Quality: 4</a:t>
                      </a:r>
                      <a:endParaRPr lang="en-US" sz="1800" b="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Basement Quality: 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5315305"/>
                  </a:ext>
                </a:extLst>
              </a:tr>
              <a:tr h="0">
                <a:tc>
                  <a:txBody>
                    <a:bodyPr/>
                    <a:lstStyle/>
                    <a:p>
                      <a:pPr marL="0" marR="0">
                        <a:lnSpc>
                          <a:spcPct val="107000"/>
                        </a:lnSpc>
                        <a:spcBef>
                          <a:spcPts val="0"/>
                        </a:spcBef>
                        <a:spcAft>
                          <a:spcPts val="0"/>
                        </a:spcAft>
                      </a:pPr>
                      <a:r>
                        <a:rPr lang="en-US" sz="1800" b="0" kern="100">
                          <a:effectLst/>
                        </a:rPr>
                        <a:t>Kitchen Quality: 4</a:t>
                      </a:r>
                      <a:endParaRPr lang="en-US" sz="1800" b="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Kitchen Quality: 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9317661"/>
                  </a:ext>
                </a:extLst>
              </a:tr>
              <a:tr h="0">
                <a:tc>
                  <a:txBody>
                    <a:bodyPr/>
                    <a:lstStyle/>
                    <a:p>
                      <a:pPr marL="0" marR="0">
                        <a:lnSpc>
                          <a:spcPct val="107000"/>
                        </a:lnSpc>
                        <a:spcBef>
                          <a:spcPts val="0"/>
                        </a:spcBef>
                        <a:spcAft>
                          <a:spcPts val="0"/>
                        </a:spcAft>
                      </a:pPr>
                      <a:r>
                        <a:rPr lang="en-US" sz="1800" b="0" kern="100" dirty="0">
                          <a:effectLst/>
                        </a:rPr>
                        <a:t>Est. Price: $360, 603</a:t>
                      </a: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Est. Sale Price: $517, 200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dirty="0">
                          <a:effectLst/>
                        </a:rPr>
                        <a:t>+$156, 597</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5980807"/>
                  </a:ext>
                </a:extLst>
              </a:tr>
            </a:tbl>
          </a:graphicData>
        </a:graphic>
      </p:graphicFrame>
    </p:spTree>
    <p:extLst>
      <p:ext uri="{BB962C8B-B14F-4D97-AF65-F5344CB8AC3E}">
        <p14:creationId xmlns:p14="http://schemas.microsoft.com/office/powerpoint/2010/main" val="1049209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CD4EC34-A56A-4AFF-967C-7826E8491850}"/>
              </a:ext>
            </a:extLst>
          </p:cNvPr>
          <p:cNvSpPr>
            <a:spLocks noGrp="1"/>
          </p:cNvSpPr>
          <p:nvPr>
            <p:ph type="title"/>
          </p:nvPr>
        </p:nvSpPr>
        <p:spPr>
          <a:xfrm>
            <a:off x="1186544" y="0"/>
            <a:ext cx="2641177" cy="1845126"/>
          </a:xfrm>
        </p:spPr>
        <p:txBody>
          <a:bodyPr anchor="ctr">
            <a:normAutofit/>
          </a:bodyPr>
          <a:lstStyle/>
          <a:p>
            <a:r>
              <a:rPr lang="en-US" noProof="0" dirty="0"/>
              <a:t>summary</a:t>
            </a:r>
            <a:endParaRPr lang="en-US" dirty="0"/>
          </a:p>
        </p:txBody>
      </p:sp>
      <p:pic>
        <p:nvPicPr>
          <p:cNvPr id="8" name="Picture Placeholder 7" descr="A picture containing indoor, floor, living, chair&#10;&#10;Description automatically generated">
            <a:extLst>
              <a:ext uri="{FF2B5EF4-FFF2-40B4-BE49-F238E27FC236}">
                <a16:creationId xmlns:a16="http://schemas.microsoft.com/office/drawing/2014/main" id="{153F5B11-4F11-96AC-C740-65BDBF52C49B}"/>
              </a:ext>
            </a:extLst>
          </p:cNvPr>
          <p:cNvPicPr>
            <a:picLocks noGrp="1" noChangeAspect="1"/>
          </p:cNvPicPr>
          <p:nvPr>
            <p:ph type="pic" sz="quarter" idx="13"/>
          </p:nvPr>
        </p:nvPicPr>
        <p:blipFill rotWithShape="1">
          <a:blip r:embed="rId2"/>
          <a:srcRect t="21918" b="23260"/>
          <a:stretch/>
        </p:blipFill>
        <p:spPr>
          <a:xfrm>
            <a:off x="20" y="1845128"/>
            <a:ext cx="12191980" cy="5012871"/>
          </a:xfrm>
          <a:noFill/>
        </p:spPr>
      </p:pic>
      <p:sp>
        <p:nvSpPr>
          <p:cNvPr id="3" name="Footer Placeholder 2">
            <a:extLst>
              <a:ext uri="{FF2B5EF4-FFF2-40B4-BE49-F238E27FC236}">
                <a16:creationId xmlns:a16="http://schemas.microsoft.com/office/drawing/2014/main" id="{CEAB7E33-6C5A-49D2-AA9F-51E7DEA11D3B}"/>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Final project</a:t>
            </a:r>
          </a:p>
        </p:txBody>
      </p:sp>
      <p:sp>
        <p:nvSpPr>
          <p:cNvPr id="4" name="Slide Number Placeholder 3">
            <a:extLst>
              <a:ext uri="{FF2B5EF4-FFF2-40B4-BE49-F238E27FC236}">
                <a16:creationId xmlns:a16="http://schemas.microsoft.com/office/drawing/2014/main" id="{F0D5A82B-E666-4FD6-A993-84ED558D3B3A}"/>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EA87306C-81BA-4795-A5CA-9392456A8C1E}" type="slidenum">
              <a:rPr lang="en-US" smtClean="0"/>
              <a:pPr>
                <a:spcAft>
                  <a:spcPts val="600"/>
                </a:spcAft>
              </a:pPr>
              <a:t>22</a:t>
            </a:fld>
            <a:endParaRPr lang="en-US"/>
          </a:p>
        </p:txBody>
      </p:sp>
      <p:sp>
        <p:nvSpPr>
          <p:cNvPr id="6" name="Rectangle 5">
            <a:extLst>
              <a:ext uri="{FF2B5EF4-FFF2-40B4-BE49-F238E27FC236}">
                <a16:creationId xmlns:a16="http://schemas.microsoft.com/office/drawing/2014/main" id="{5D54574C-23BB-AFBD-B836-155838A7D49A}"/>
              </a:ext>
              <a:ext uri="{C183D7F6-B498-43B3-948B-1728B52AA6E4}">
                <adec:decorative xmlns:adec="http://schemas.microsoft.com/office/drawing/2017/decorative" val="1"/>
              </a:ext>
            </a:extLst>
          </p:cNvPr>
          <p:cNvSpPr/>
          <p:nvPr/>
        </p:nvSpPr>
        <p:spPr>
          <a:xfrm>
            <a:off x="5124893" y="0"/>
            <a:ext cx="7067107" cy="4146698"/>
          </a:xfrm>
          <a:prstGeom prst="rect">
            <a:avLst/>
          </a:prstGeom>
          <a:solidFill>
            <a:schemeClr val="accent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AE82DF3D-1F05-A441-C95F-63EB197DDE0C}"/>
              </a:ext>
            </a:extLst>
          </p:cNvPr>
          <p:cNvSpPr txBox="1"/>
          <p:nvPr/>
        </p:nvSpPr>
        <p:spPr>
          <a:xfrm>
            <a:off x="5244251" y="97831"/>
            <a:ext cx="6947729" cy="3931910"/>
          </a:xfrm>
          <a:prstGeom prst="rect">
            <a:avLst/>
          </a:prstGeom>
          <a:noFill/>
        </p:spPr>
        <p:txBody>
          <a:bodyPr wrap="square" rtlCol="0">
            <a:spAutoFit/>
          </a:bodyPr>
          <a:lstStyle/>
          <a:p>
            <a:pPr marL="0" marR="0">
              <a:lnSpc>
                <a:spcPct val="107000"/>
              </a:lnSpc>
              <a:spcBef>
                <a:spcPts val="0"/>
              </a:spcBef>
              <a:spcAft>
                <a:spcPts val="0"/>
              </a:spcAft>
            </a:pPr>
            <a:r>
              <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After review of the Ames Housing Market, our findings revealed that kitchen quality had the most significant influence on sale price, with an average increase of $40-50K per quality category. Exterior quality also had a considerable impact, with an upgrade from Good to Excellent resulting in an average increase of $147K in sale price. We also noted the linear relationship between square footage and sale price, and how heating quality had the lowest effect on sale price. Additionally, we considered factors like neighborhood, outdoor space, and basement height when making upgrades, and the potential ROI for different upgrades based on their initial quality. Lastly, we presented the results of our predictive analysis, which showed a potential return on investment of around 150% for an initial home purchase price of $350K, based on changes to selected features.</a:t>
            </a:r>
          </a:p>
        </p:txBody>
      </p:sp>
    </p:spTree>
    <p:extLst>
      <p:ext uri="{BB962C8B-B14F-4D97-AF65-F5344CB8AC3E}">
        <p14:creationId xmlns:p14="http://schemas.microsoft.com/office/powerpoint/2010/main" val="204619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B0A0B61-E44C-4C98-A84B-B96C81DA5816}"/>
              </a:ext>
            </a:extLst>
          </p:cNvPr>
          <p:cNvSpPr>
            <a:spLocks noGrp="1"/>
          </p:cNvSpPr>
          <p:nvPr>
            <p:ph type="title"/>
          </p:nvPr>
        </p:nvSpPr>
        <p:spPr>
          <a:xfrm>
            <a:off x="1967023" y="2399251"/>
            <a:ext cx="5373344" cy="1029749"/>
          </a:xfrm>
        </p:spPr>
        <p:txBody>
          <a:bodyPr anchor="ctr">
            <a:noAutofit/>
          </a:bodyPr>
          <a:lstStyle/>
          <a:p>
            <a:r>
              <a:rPr lang="en-US" sz="4400" noProof="0" dirty="0"/>
              <a:t>Questions?</a:t>
            </a:r>
            <a:endParaRPr lang="en-US" sz="4400" dirty="0"/>
          </a:p>
        </p:txBody>
      </p:sp>
      <p:sp>
        <p:nvSpPr>
          <p:cNvPr id="3" name="Footer Placeholder 2">
            <a:extLst>
              <a:ext uri="{FF2B5EF4-FFF2-40B4-BE49-F238E27FC236}">
                <a16:creationId xmlns:a16="http://schemas.microsoft.com/office/drawing/2014/main" id="{45AB52D9-2BE1-41EE-B28C-4DEDAEFD750F}"/>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Final project</a:t>
            </a:r>
          </a:p>
        </p:txBody>
      </p:sp>
      <p:pic>
        <p:nvPicPr>
          <p:cNvPr id="8" name="Picture Placeholder 7" descr="A house with a front yard&#10;&#10;Description automatically generated with low confidence">
            <a:extLst>
              <a:ext uri="{FF2B5EF4-FFF2-40B4-BE49-F238E27FC236}">
                <a16:creationId xmlns:a16="http://schemas.microsoft.com/office/drawing/2014/main" id="{F9E92BBC-EC14-D6DD-DA22-999001D0FACF}"/>
              </a:ext>
            </a:extLst>
          </p:cNvPr>
          <p:cNvPicPr>
            <a:picLocks noGrp="1" noChangeAspect="1"/>
          </p:cNvPicPr>
          <p:nvPr>
            <p:ph type="pic" sz="quarter" idx="14"/>
          </p:nvPr>
        </p:nvPicPr>
        <p:blipFill rotWithShape="1">
          <a:blip r:embed="rId2"/>
          <a:srcRect l="5308" r="5308"/>
          <a:stretch/>
        </p:blipFill>
        <p:spPr>
          <a:xfrm>
            <a:off x="7598229" y="10"/>
            <a:ext cx="4593770" cy="6857990"/>
          </a:xfrm>
          <a:prstGeom prst="rect">
            <a:avLst/>
          </a:prstGeom>
          <a:noFill/>
        </p:spPr>
      </p:pic>
      <p:sp>
        <p:nvSpPr>
          <p:cNvPr id="4" name="Slide Number Placeholder 3">
            <a:extLst>
              <a:ext uri="{FF2B5EF4-FFF2-40B4-BE49-F238E27FC236}">
                <a16:creationId xmlns:a16="http://schemas.microsoft.com/office/drawing/2014/main" id="{D48E7CB9-A0ED-4EB9-BBDE-0C1004C498B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EA87306C-81BA-4795-A5CA-9392456A8C1E}" type="slidenum">
              <a:rPr lang="en-US" smtClean="0"/>
              <a:pPr>
                <a:spcAft>
                  <a:spcPts val="600"/>
                </a:spcAft>
              </a:pPr>
              <a:t>23</a:t>
            </a:fld>
            <a:endParaRPr lang="en-US"/>
          </a:p>
        </p:txBody>
      </p:sp>
    </p:spTree>
    <p:extLst>
      <p:ext uri="{BB962C8B-B14F-4D97-AF65-F5344CB8AC3E}">
        <p14:creationId xmlns:p14="http://schemas.microsoft.com/office/powerpoint/2010/main" val="185164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914400" y="1127051"/>
            <a:ext cx="1871663" cy="846212"/>
          </a:xfrm>
        </p:spPr>
        <p:txBody>
          <a:bodyPr/>
          <a:lstStyle/>
          <a:p>
            <a:r>
              <a:rPr lang="en-US" dirty="0"/>
              <a:t>Executive Summary</a:t>
            </a:r>
          </a:p>
        </p:txBody>
      </p:sp>
      <p:sp>
        <p:nvSpPr>
          <p:cNvPr id="18" name="Text Placeholder 17">
            <a:extLst>
              <a:ext uri="{FF2B5EF4-FFF2-40B4-BE49-F238E27FC236}">
                <a16:creationId xmlns:a16="http://schemas.microsoft.com/office/drawing/2014/main" id="{62192F0C-65C9-4E6D-9314-81FB7E4DB469}"/>
              </a:ext>
            </a:extLst>
          </p:cNvPr>
          <p:cNvSpPr>
            <a:spLocks noGrp="1"/>
          </p:cNvSpPr>
          <p:nvPr>
            <p:ph type="body" sz="quarter" idx="12"/>
          </p:nvPr>
        </p:nvSpPr>
        <p:spPr>
          <a:xfrm>
            <a:off x="4231042" y="1032329"/>
            <a:ext cx="7122758" cy="4305215"/>
          </a:xfrm>
        </p:spPr>
        <p:txBody>
          <a:bodyPr/>
          <a:lstStyle/>
          <a:p>
            <a:r>
              <a:rPr lang="en-US" sz="1800" b="0" i="0" dirty="0">
                <a:solidFill>
                  <a:srgbClr val="374151"/>
                </a:solidFill>
                <a:effectLst/>
                <a:latin typeface="Calibri" panose="020F0502020204030204" pitchFamily="34" charset="0"/>
                <a:cs typeface="Calibri" panose="020F0502020204030204" pitchFamily="34" charset="0"/>
              </a:rPr>
              <a:t>The Ames, Iowa housing dataset provides valuable information on important house features and the sale price that can help determine the return on investment (ROI) for different housing features in the Ames Housing Market. These features include lot size, year built, neighborhood, exterior quality, basement quality, heating quality, kitchen quality, garage quality, deck square footage, and sale price. Analyzing these features can help inform decisions related to maximizing ROI and guide strategic investments in the housing market. By using this dataset to identify the most impactful features, individuals can make more informed decisions related to buying, selling, or investing in real estate in Ames, Iowa to maximize their ROI.</a:t>
            </a:r>
            <a:endParaRPr lang="en-US" sz="1800" dirty="0">
              <a:latin typeface="Calibri" panose="020F0502020204030204" pitchFamily="34" charset="0"/>
              <a:cs typeface="Calibri" panose="020F0502020204030204" pitchFamily="34" charset="0"/>
            </a:endParaRPr>
          </a:p>
        </p:txBody>
      </p:sp>
      <p:sp>
        <p:nvSpPr>
          <p:cNvPr id="324" name="Footer Placeholder 323">
            <a:extLst>
              <a:ext uri="{FF2B5EF4-FFF2-40B4-BE49-F238E27FC236}">
                <a16:creationId xmlns:a16="http://schemas.microsoft.com/office/drawing/2014/main" id="{F3416D3B-8D80-4408-8E8E-08E7B3A092C0}"/>
              </a:ext>
            </a:extLst>
          </p:cNvPr>
          <p:cNvSpPr>
            <a:spLocks noGrp="1"/>
          </p:cNvSpPr>
          <p:nvPr>
            <p:ph type="ftr" sz="quarter" idx="3"/>
          </p:nvPr>
        </p:nvSpPr>
        <p:spPr>
          <a:xfrm>
            <a:off x="4038600" y="6356350"/>
            <a:ext cx="4114800" cy="365125"/>
          </a:xfrm>
        </p:spPr>
        <p:txBody>
          <a:bodyPr/>
          <a:lstStyle/>
          <a:p>
            <a:r>
              <a:rPr lang="en-US" dirty="0"/>
              <a:t>Final Project</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3</a:t>
            </a:fld>
            <a:endParaRPr lang="en-US" dirty="0"/>
          </a:p>
        </p:txBody>
      </p:sp>
    </p:spTree>
    <p:extLst>
      <p:ext uri="{BB962C8B-B14F-4D97-AF65-F5344CB8AC3E}">
        <p14:creationId xmlns:p14="http://schemas.microsoft.com/office/powerpoint/2010/main" val="217400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F580F041-DC12-4416-8D50-10D5CB88036E}"/>
              </a:ext>
            </a:extLst>
          </p:cNvPr>
          <p:cNvSpPr>
            <a:spLocks noGrp="1"/>
          </p:cNvSpPr>
          <p:nvPr>
            <p:ph type="title"/>
          </p:nvPr>
        </p:nvSpPr>
        <p:spPr>
          <a:xfrm>
            <a:off x="838200" y="597992"/>
            <a:ext cx="10515600" cy="994835"/>
          </a:xfrm>
        </p:spPr>
        <p:txBody>
          <a:bodyPr/>
          <a:lstStyle/>
          <a:p>
            <a:r>
              <a:rPr lang="en-US" noProof="0" dirty="0"/>
              <a:t>Project Roadmap</a:t>
            </a:r>
            <a:endParaRPr lang="en-US" dirty="0"/>
          </a:p>
        </p:txBody>
      </p:sp>
      <p:pic>
        <p:nvPicPr>
          <p:cNvPr id="46" name="Picture Placeholder 45" descr="Architecture outline">
            <a:extLst>
              <a:ext uri="{FF2B5EF4-FFF2-40B4-BE49-F238E27FC236}">
                <a16:creationId xmlns:a16="http://schemas.microsoft.com/office/drawing/2014/main" id="{1420D33F-ACED-46BE-B2DF-C61CB4ABF7CF}"/>
              </a:ext>
            </a:extLst>
          </p:cNvPr>
          <p:cNvPicPr>
            <a:picLocks noGrp="1" noChangeAspect="1"/>
          </p:cNvPicPr>
          <p:nvPr>
            <p:ph type="pic" sz="quarter" idx="23"/>
          </p:nvPr>
        </p:nvPicPr>
        <p:blipFill>
          <a:blip r:embed="rId2">
            <a:extLst>
              <a:ext uri="{96DAC541-7B7A-43D3-8B79-37D633B846F1}">
                <asvg:svgBlip xmlns:asvg="http://schemas.microsoft.com/office/drawing/2016/SVG/main" r:embed="rId3"/>
              </a:ext>
            </a:extLst>
          </a:blip>
          <a:srcRect/>
          <a:stretch/>
        </p:blipFill>
        <p:spPr>
          <a:xfrm>
            <a:off x="1632608" y="2982740"/>
            <a:ext cx="603504" cy="603504"/>
          </a:xfrm>
        </p:spPr>
      </p:pic>
      <p:pic>
        <p:nvPicPr>
          <p:cNvPr id="66" name="Picture Placeholder 65" descr="Bar chart outline">
            <a:extLst>
              <a:ext uri="{FF2B5EF4-FFF2-40B4-BE49-F238E27FC236}">
                <a16:creationId xmlns:a16="http://schemas.microsoft.com/office/drawing/2014/main" id="{A336AF83-492E-4D22-9173-676DCAB77B13}"/>
              </a:ext>
            </a:extLst>
          </p:cNvPr>
          <p:cNvPicPr>
            <a:picLocks noGrp="1" noChangeAspect="1"/>
          </p:cNvPicPr>
          <p:nvPr>
            <p:ph type="pic" sz="quarter" idx="24"/>
          </p:nvPr>
        </p:nvPicPr>
        <p:blipFill>
          <a:blip r:embed="rId4">
            <a:extLst>
              <a:ext uri="{96DAC541-7B7A-43D3-8B79-37D633B846F1}">
                <asvg:svgBlip xmlns:asvg="http://schemas.microsoft.com/office/drawing/2016/SVG/main" r:embed="rId5"/>
              </a:ext>
            </a:extLst>
          </a:blip>
          <a:srcRect t="758" b="758"/>
          <a:stretch/>
        </p:blipFill>
        <p:spPr>
          <a:xfrm>
            <a:off x="7177371" y="3083961"/>
            <a:ext cx="603504" cy="594360"/>
          </a:xfrm>
        </p:spPr>
      </p:pic>
      <p:pic>
        <p:nvPicPr>
          <p:cNvPr id="87" name="Picture Placeholder 86" descr="Hammer outline">
            <a:extLst>
              <a:ext uri="{FF2B5EF4-FFF2-40B4-BE49-F238E27FC236}">
                <a16:creationId xmlns:a16="http://schemas.microsoft.com/office/drawing/2014/main" id="{8BBFDB51-02F2-47A2-A20D-538E6E43E738}"/>
              </a:ext>
            </a:extLst>
          </p:cNvPr>
          <p:cNvPicPr>
            <a:picLocks noGrp="1" noChangeAspect="1"/>
          </p:cNvPicPr>
          <p:nvPr>
            <p:ph type="pic" sz="quarter" idx="25"/>
          </p:nvPr>
        </p:nvPicPr>
        <p:blipFill>
          <a:blip r:embed="rId6">
            <a:extLst>
              <a:ext uri="{96DAC541-7B7A-43D3-8B79-37D633B846F1}">
                <asvg:svgBlip xmlns:asvg="http://schemas.microsoft.com/office/drawing/2016/SVG/main" r:embed="rId7"/>
              </a:ext>
            </a:extLst>
          </a:blip>
          <a:srcRect/>
          <a:stretch/>
        </p:blipFill>
        <p:spPr>
          <a:xfrm>
            <a:off x="4382459" y="3079389"/>
            <a:ext cx="603504" cy="603504"/>
          </a:xfrm>
        </p:spPr>
      </p:pic>
      <p:pic>
        <p:nvPicPr>
          <p:cNvPr id="105" name="Picture Placeholder 104" descr="Renovation (House With Sparkles) outline">
            <a:extLst>
              <a:ext uri="{FF2B5EF4-FFF2-40B4-BE49-F238E27FC236}">
                <a16:creationId xmlns:a16="http://schemas.microsoft.com/office/drawing/2014/main" id="{4ECD9547-8CC8-47C4-BE18-635B19076589}"/>
              </a:ext>
            </a:extLst>
          </p:cNvPr>
          <p:cNvPicPr>
            <a:picLocks noGrp="1" noChangeAspect="1"/>
          </p:cNvPicPr>
          <p:nvPr>
            <p:ph type="pic" sz="quarter" idx="26"/>
          </p:nvPr>
        </p:nvPicPr>
        <p:blipFill>
          <a:blip r:embed="rId8">
            <a:extLst>
              <a:ext uri="{96DAC541-7B7A-43D3-8B79-37D633B846F1}">
                <asvg:svgBlip xmlns:asvg="http://schemas.microsoft.com/office/drawing/2016/SVG/main" r:embed="rId9"/>
              </a:ext>
            </a:extLst>
          </a:blip>
          <a:srcRect/>
          <a:stretch/>
        </p:blipFill>
        <p:spPr>
          <a:xfrm>
            <a:off x="9949723" y="3018476"/>
            <a:ext cx="594360" cy="594360"/>
          </a:xfrm>
        </p:spPr>
      </p:pic>
      <p:sp>
        <p:nvSpPr>
          <p:cNvPr id="62" name="Text Placeholder 61">
            <a:extLst>
              <a:ext uri="{FF2B5EF4-FFF2-40B4-BE49-F238E27FC236}">
                <a16:creationId xmlns:a16="http://schemas.microsoft.com/office/drawing/2014/main" id="{F3A35CB8-192D-46E2-ABAC-ED96BB3582BE}"/>
              </a:ext>
            </a:extLst>
          </p:cNvPr>
          <p:cNvSpPr>
            <a:spLocks noGrp="1"/>
          </p:cNvSpPr>
          <p:nvPr>
            <p:ph type="body" sz="quarter" idx="16"/>
          </p:nvPr>
        </p:nvSpPr>
        <p:spPr>
          <a:xfrm>
            <a:off x="740800" y="3608439"/>
            <a:ext cx="2351446" cy="491509"/>
          </a:xfrm>
        </p:spPr>
        <p:txBody>
          <a:bodyPr/>
          <a:lstStyle/>
          <a:p>
            <a:r>
              <a:rPr lang="en-ZA" dirty="0"/>
              <a:t>Data selection</a:t>
            </a:r>
            <a:endParaRPr lang="en-US" dirty="0"/>
          </a:p>
        </p:txBody>
      </p:sp>
      <p:sp>
        <p:nvSpPr>
          <p:cNvPr id="61" name="Text Placeholder 60">
            <a:extLst>
              <a:ext uri="{FF2B5EF4-FFF2-40B4-BE49-F238E27FC236}">
                <a16:creationId xmlns:a16="http://schemas.microsoft.com/office/drawing/2014/main" id="{AAB80485-19C5-4162-A7D1-C16C0A37DB0A}"/>
              </a:ext>
            </a:extLst>
          </p:cNvPr>
          <p:cNvSpPr>
            <a:spLocks noGrp="1"/>
          </p:cNvSpPr>
          <p:nvPr>
            <p:ph type="body" sz="quarter" idx="12"/>
          </p:nvPr>
        </p:nvSpPr>
        <p:spPr>
          <a:xfrm>
            <a:off x="740800" y="4036041"/>
            <a:ext cx="2351446" cy="1704547"/>
          </a:xfrm>
        </p:spPr>
        <p:txBody>
          <a:bodyPr/>
          <a:lstStyle/>
          <a:p>
            <a:r>
              <a:rPr lang="en-ZA" dirty="0"/>
              <a:t>Identifying and selecting the most applicable data to support our business questions </a:t>
            </a:r>
            <a:endParaRPr lang="en-US" dirty="0"/>
          </a:p>
        </p:txBody>
      </p:sp>
      <p:sp>
        <p:nvSpPr>
          <p:cNvPr id="64" name="Text Placeholder 63">
            <a:extLst>
              <a:ext uri="{FF2B5EF4-FFF2-40B4-BE49-F238E27FC236}">
                <a16:creationId xmlns:a16="http://schemas.microsoft.com/office/drawing/2014/main" id="{A1AC70BF-8941-481C-8D24-0B619A898EDE}"/>
              </a:ext>
            </a:extLst>
          </p:cNvPr>
          <p:cNvSpPr>
            <a:spLocks noGrp="1"/>
          </p:cNvSpPr>
          <p:nvPr>
            <p:ph type="body" sz="quarter" idx="18"/>
          </p:nvPr>
        </p:nvSpPr>
        <p:spPr>
          <a:xfrm>
            <a:off x="3508580" y="3608439"/>
            <a:ext cx="2351446" cy="491509"/>
          </a:xfrm>
        </p:spPr>
        <p:txBody>
          <a:bodyPr/>
          <a:lstStyle/>
          <a:p>
            <a:r>
              <a:rPr lang="en-US" dirty="0"/>
              <a:t>Data cleansing</a:t>
            </a:r>
          </a:p>
        </p:txBody>
      </p:sp>
      <p:sp>
        <p:nvSpPr>
          <p:cNvPr id="63" name="Text Placeholder 62">
            <a:extLst>
              <a:ext uri="{FF2B5EF4-FFF2-40B4-BE49-F238E27FC236}">
                <a16:creationId xmlns:a16="http://schemas.microsoft.com/office/drawing/2014/main" id="{8D138E80-5256-446A-AE30-0A9CBCEC97CC}"/>
              </a:ext>
            </a:extLst>
          </p:cNvPr>
          <p:cNvSpPr>
            <a:spLocks noGrp="1"/>
          </p:cNvSpPr>
          <p:nvPr>
            <p:ph type="body" sz="quarter" idx="17"/>
          </p:nvPr>
        </p:nvSpPr>
        <p:spPr>
          <a:xfrm>
            <a:off x="3508580" y="4036041"/>
            <a:ext cx="2351446" cy="1704547"/>
          </a:xfrm>
        </p:spPr>
        <p:txBody>
          <a:bodyPr/>
          <a:lstStyle/>
          <a:p>
            <a:r>
              <a:rPr lang="en-US" dirty="0">
                <a:solidFill>
                  <a:srgbClr val="374151"/>
                </a:solidFill>
              </a:rPr>
              <a:t>V</a:t>
            </a:r>
            <a:r>
              <a:rPr lang="en-US" b="0" i="0" dirty="0">
                <a:solidFill>
                  <a:srgbClr val="374151"/>
                </a:solidFill>
                <a:effectLst/>
              </a:rPr>
              <a:t>arious techniques to ensure that the data is accurate, complete, and ready for analysis</a:t>
            </a:r>
            <a:endParaRPr lang="en-ZA" dirty="0"/>
          </a:p>
        </p:txBody>
      </p:sp>
      <p:sp>
        <p:nvSpPr>
          <p:cNvPr id="77" name="Text Placeholder 76">
            <a:extLst>
              <a:ext uri="{FF2B5EF4-FFF2-40B4-BE49-F238E27FC236}">
                <a16:creationId xmlns:a16="http://schemas.microsoft.com/office/drawing/2014/main" id="{F8450002-65CC-44ED-9FA3-79F17962B3B5}"/>
              </a:ext>
            </a:extLst>
          </p:cNvPr>
          <p:cNvSpPr>
            <a:spLocks noGrp="1"/>
          </p:cNvSpPr>
          <p:nvPr>
            <p:ph type="body" sz="quarter" idx="20"/>
          </p:nvPr>
        </p:nvSpPr>
        <p:spPr>
          <a:xfrm>
            <a:off x="6303400" y="3854193"/>
            <a:ext cx="2351446" cy="491509"/>
          </a:xfrm>
        </p:spPr>
        <p:txBody>
          <a:bodyPr/>
          <a:lstStyle/>
          <a:p>
            <a:r>
              <a:rPr lang="en-ZA" dirty="0"/>
              <a:t>Exploratory Data analysis</a:t>
            </a:r>
            <a:endParaRPr lang="en-US" dirty="0"/>
          </a:p>
        </p:txBody>
      </p:sp>
      <p:sp>
        <p:nvSpPr>
          <p:cNvPr id="76" name="Text Placeholder 75">
            <a:extLst>
              <a:ext uri="{FF2B5EF4-FFF2-40B4-BE49-F238E27FC236}">
                <a16:creationId xmlns:a16="http://schemas.microsoft.com/office/drawing/2014/main" id="{C5E5A4C4-6086-4F2D-BF5F-1A909411BAA3}"/>
              </a:ext>
            </a:extLst>
          </p:cNvPr>
          <p:cNvSpPr>
            <a:spLocks noGrp="1"/>
          </p:cNvSpPr>
          <p:nvPr>
            <p:ph type="body" sz="quarter" idx="19"/>
          </p:nvPr>
        </p:nvSpPr>
        <p:spPr>
          <a:xfrm>
            <a:off x="6303400" y="4230176"/>
            <a:ext cx="2351446" cy="1704547"/>
          </a:xfrm>
        </p:spPr>
        <p:txBody>
          <a:bodyPr/>
          <a:lstStyle/>
          <a:p>
            <a:r>
              <a:rPr lang="en-ZA" dirty="0"/>
              <a:t>Examining and summarizing data to gain actionable insights on the housing dataset </a:t>
            </a:r>
            <a:endParaRPr lang="en-US" dirty="0"/>
          </a:p>
        </p:txBody>
      </p:sp>
      <p:sp>
        <p:nvSpPr>
          <p:cNvPr id="79" name="Text Placeholder 78">
            <a:extLst>
              <a:ext uri="{FF2B5EF4-FFF2-40B4-BE49-F238E27FC236}">
                <a16:creationId xmlns:a16="http://schemas.microsoft.com/office/drawing/2014/main" id="{3ECFAB54-2FAE-44AC-A18F-60ABE9A74175}"/>
              </a:ext>
            </a:extLst>
          </p:cNvPr>
          <p:cNvSpPr>
            <a:spLocks noGrp="1"/>
          </p:cNvSpPr>
          <p:nvPr>
            <p:ph type="body" sz="quarter" idx="22"/>
          </p:nvPr>
        </p:nvSpPr>
        <p:spPr>
          <a:xfrm>
            <a:off x="9071180" y="3608439"/>
            <a:ext cx="2351446" cy="491509"/>
          </a:xfrm>
        </p:spPr>
        <p:txBody>
          <a:bodyPr/>
          <a:lstStyle/>
          <a:p>
            <a:r>
              <a:rPr lang="en-ZA" dirty="0"/>
              <a:t>Data visualization</a:t>
            </a:r>
            <a:endParaRPr lang="en-US" dirty="0"/>
          </a:p>
        </p:txBody>
      </p:sp>
      <p:sp>
        <p:nvSpPr>
          <p:cNvPr id="78" name="Text Placeholder 77">
            <a:extLst>
              <a:ext uri="{FF2B5EF4-FFF2-40B4-BE49-F238E27FC236}">
                <a16:creationId xmlns:a16="http://schemas.microsoft.com/office/drawing/2014/main" id="{DF2F3071-377B-4538-8351-AE48F52BD1CC}"/>
              </a:ext>
            </a:extLst>
          </p:cNvPr>
          <p:cNvSpPr>
            <a:spLocks noGrp="1"/>
          </p:cNvSpPr>
          <p:nvPr>
            <p:ph type="body" sz="quarter" idx="21"/>
          </p:nvPr>
        </p:nvSpPr>
        <p:spPr>
          <a:xfrm>
            <a:off x="9067765" y="4036041"/>
            <a:ext cx="2351446" cy="1704547"/>
          </a:xfrm>
        </p:spPr>
        <p:txBody>
          <a:bodyPr/>
          <a:lstStyle/>
          <a:p>
            <a:r>
              <a:rPr lang="en-US" dirty="0">
                <a:solidFill>
                  <a:srgbClr val="374151"/>
                </a:solidFill>
              </a:rPr>
              <a:t>T</a:t>
            </a:r>
            <a:r>
              <a:rPr lang="en-US" b="0" i="0" dirty="0">
                <a:solidFill>
                  <a:srgbClr val="374151"/>
                </a:solidFill>
                <a:effectLst/>
              </a:rPr>
              <a:t>echniques used to identify patterns, trends, and relationships that may not be immediately apparent from the raw data</a:t>
            </a:r>
            <a:endParaRPr lang="en-US" dirty="0"/>
          </a:p>
        </p:txBody>
      </p:sp>
      <p:sp>
        <p:nvSpPr>
          <p:cNvPr id="27" name="Footer Placeholder 26">
            <a:extLst>
              <a:ext uri="{FF2B5EF4-FFF2-40B4-BE49-F238E27FC236}">
                <a16:creationId xmlns:a16="http://schemas.microsoft.com/office/drawing/2014/main" id="{C3D8D50B-B373-41DD-AF52-1CAB93D959AA}"/>
              </a:ext>
            </a:extLst>
          </p:cNvPr>
          <p:cNvSpPr>
            <a:spLocks noGrp="1"/>
          </p:cNvSpPr>
          <p:nvPr>
            <p:ph type="ftr" sz="quarter" idx="3"/>
          </p:nvPr>
        </p:nvSpPr>
        <p:spPr>
          <a:xfrm>
            <a:off x="4038600" y="6356350"/>
            <a:ext cx="4114800" cy="365125"/>
          </a:xfrm>
        </p:spPr>
        <p:txBody>
          <a:bodyPr/>
          <a:lstStyle/>
          <a:p>
            <a:r>
              <a:rPr lang="en-US" dirty="0"/>
              <a:t>Final Project</a:t>
            </a:r>
          </a:p>
        </p:txBody>
      </p:sp>
      <p:sp>
        <p:nvSpPr>
          <p:cNvPr id="28" name="Slide Number Placeholder 27">
            <a:extLst>
              <a:ext uri="{FF2B5EF4-FFF2-40B4-BE49-F238E27FC236}">
                <a16:creationId xmlns:a16="http://schemas.microsoft.com/office/drawing/2014/main" id="{657CD656-D89A-42CD-A918-0CA133A22C45}"/>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4</a:t>
            </a:fld>
            <a:endParaRPr lang="en-US" dirty="0"/>
          </a:p>
        </p:txBody>
      </p:sp>
    </p:spTree>
    <p:extLst>
      <p:ext uri="{BB962C8B-B14F-4D97-AF65-F5344CB8AC3E}">
        <p14:creationId xmlns:p14="http://schemas.microsoft.com/office/powerpoint/2010/main" val="288355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F20131-2E66-4147-85FF-C0F1FCA97231}"/>
              </a:ext>
            </a:extLst>
          </p:cNvPr>
          <p:cNvSpPr>
            <a:spLocks noGrp="1"/>
          </p:cNvSpPr>
          <p:nvPr>
            <p:ph type="title"/>
          </p:nvPr>
        </p:nvSpPr>
        <p:spPr>
          <a:xfrm>
            <a:off x="5134980" y="390215"/>
            <a:ext cx="2561222" cy="640698"/>
          </a:xfrm>
        </p:spPr>
        <p:txBody>
          <a:bodyPr/>
          <a:lstStyle/>
          <a:p>
            <a:r>
              <a:rPr lang="en-US" dirty="0"/>
              <a:t>Methodology</a:t>
            </a:r>
          </a:p>
        </p:txBody>
      </p:sp>
      <p:pic>
        <p:nvPicPr>
          <p:cNvPr id="27" name="Picture Placeholder 26">
            <a:extLst>
              <a:ext uri="{FF2B5EF4-FFF2-40B4-BE49-F238E27FC236}">
                <a16:creationId xmlns:a16="http://schemas.microsoft.com/office/drawing/2014/main" id="{290FBD7A-BEB6-4C4C-B057-7A00B6FBB7DD}"/>
              </a:ext>
            </a:extLst>
          </p:cNvPr>
          <p:cNvPicPr>
            <a:picLocks noGrp="1" noChangeAspect="1"/>
          </p:cNvPicPr>
          <p:nvPr>
            <p:ph type="pic" sz="quarter" idx="10"/>
          </p:nvPr>
        </p:nvPicPr>
        <p:blipFill rotWithShape="1">
          <a:blip r:embed="rId3"/>
          <a:srcRect t="4566" r="20510" b="4566"/>
          <a:stretch/>
        </p:blipFill>
        <p:spPr>
          <a:xfrm>
            <a:off x="-1" y="0"/>
            <a:ext cx="4495801" cy="6858000"/>
          </a:xfrm>
        </p:spPr>
      </p:pic>
      <p:sp>
        <p:nvSpPr>
          <p:cNvPr id="10" name="Text Placeholder 9">
            <a:extLst>
              <a:ext uri="{FF2B5EF4-FFF2-40B4-BE49-F238E27FC236}">
                <a16:creationId xmlns:a16="http://schemas.microsoft.com/office/drawing/2014/main" id="{00E7F2B6-10A7-477E-B377-78173351CB9B}"/>
              </a:ext>
            </a:extLst>
          </p:cNvPr>
          <p:cNvSpPr>
            <a:spLocks noGrp="1"/>
          </p:cNvSpPr>
          <p:nvPr>
            <p:ph type="body" sz="quarter" idx="16"/>
          </p:nvPr>
        </p:nvSpPr>
        <p:spPr>
          <a:xfrm>
            <a:off x="5062495" y="1333484"/>
            <a:ext cx="3126583" cy="426393"/>
          </a:xfrm>
        </p:spPr>
        <p:txBody>
          <a:bodyPr/>
          <a:lstStyle/>
          <a:p>
            <a:r>
              <a:rPr lang="en-US" dirty="0"/>
              <a:t>Data cleansing </a:t>
            </a:r>
          </a:p>
        </p:txBody>
      </p:sp>
      <p:sp>
        <p:nvSpPr>
          <p:cNvPr id="19" name="Text Placeholder 18">
            <a:extLst>
              <a:ext uri="{FF2B5EF4-FFF2-40B4-BE49-F238E27FC236}">
                <a16:creationId xmlns:a16="http://schemas.microsoft.com/office/drawing/2014/main" id="{59BCB765-3776-41F5-B6B8-6208678A046A}"/>
              </a:ext>
            </a:extLst>
          </p:cNvPr>
          <p:cNvSpPr>
            <a:spLocks noGrp="1"/>
          </p:cNvSpPr>
          <p:nvPr>
            <p:ph type="body" sz="quarter" idx="12"/>
          </p:nvPr>
        </p:nvSpPr>
        <p:spPr>
          <a:xfrm>
            <a:off x="5056475" y="1676843"/>
            <a:ext cx="6329441" cy="3533110"/>
          </a:xfrm>
        </p:spPr>
        <p:txBody>
          <a:bodyPr/>
          <a:lstStyle/>
          <a:p>
            <a:r>
              <a:rPr lang="en-US" b="0" i="0" dirty="0">
                <a:solidFill>
                  <a:srgbClr val="374151"/>
                </a:solidFill>
                <a:effectLst/>
                <a:latin typeface="Calibri" panose="020F0502020204030204" pitchFamily="34" charset="0"/>
                <a:cs typeface="Calibri" panose="020F0502020204030204" pitchFamily="34" charset="0"/>
              </a:rPr>
              <a:t>To prepare the Ames, Iowa housing dataset for analysis, three primary cleaning techniques were employed: </a:t>
            </a:r>
            <a:r>
              <a:rPr lang="en-US" b="0" i="0" dirty="0" err="1">
                <a:solidFill>
                  <a:srgbClr val="374151"/>
                </a:solidFill>
                <a:effectLst/>
                <a:latin typeface="Calibri" panose="020F0502020204030204" pitchFamily="34" charset="0"/>
                <a:cs typeface="Calibri" panose="020F0502020204030204" pitchFamily="34" charset="0"/>
              </a:rPr>
              <a:t>Dummification</a:t>
            </a:r>
            <a:r>
              <a:rPr lang="en-US" b="0" i="0" dirty="0">
                <a:solidFill>
                  <a:srgbClr val="374151"/>
                </a:solidFill>
                <a:effectLst/>
                <a:latin typeface="Calibri" panose="020F0502020204030204" pitchFamily="34" charset="0"/>
                <a:cs typeface="Calibri" panose="020F0502020204030204" pitchFamily="34" charset="0"/>
              </a:rPr>
              <a:t>, Combination, and Categorization. </a:t>
            </a:r>
          </a:p>
          <a:p>
            <a:pPr marL="285750" indent="-285750">
              <a:buFont typeface="Arial" panose="020B0604020202020204" pitchFamily="34" charset="0"/>
              <a:buChar char="•"/>
            </a:pPr>
            <a:r>
              <a:rPr lang="en-US" b="0" i="0" dirty="0" err="1">
                <a:solidFill>
                  <a:srgbClr val="374151"/>
                </a:solidFill>
                <a:effectLst/>
                <a:latin typeface="Calibri" panose="020F0502020204030204" pitchFamily="34" charset="0"/>
                <a:cs typeface="Calibri" panose="020F0502020204030204" pitchFamily="34" charset="0"/>
              </a:rPr>
              <a:t>Dummification</a:t>
            </a:r>
            <a:r>
              <a:rPr lang="en-US" b="0" i="0" dirty="0">
                <a:solidFill>
                  <a:srgbClr val="374151"/>
                </a:solidFill>
                <a:effectLst/>
                <a:latin typeface="Calibri" panose="020F0502020204030204" pitchFamily="34" charset="0"/>
                <a:cs typeface="Calibri" panose="020F0502020204030204" pitchFamily="34" charset="0"/>
              </a:rPr>
              <a:t> was used to convert string variables into binary variables </a:t>
            </a:r>
          </a:p>
          <a:p>
            <a:pPr marL="285750" indent="-285750">
              <a:buFont typeface="Arial" panose="020B0604020202020204" pitchFamily="34" charset="0"/>
              <a:buChar char="•"/>
            </a:pPr>
            <a:r>
              <a:rPr lang="en-US" b="0" i="0" dirty="0">
                <a:solidFill>
                  <a:srgbClr val="374151"/>
                </a:solidFill>
                <a:effectLst/>
                <a:latin typeface="Calibri" panose="020F0502020204030204" pitchFamily="34" charset="0"/>
                <a:cs typeface="Calibri" panose="020F0502020204030204" pitchFamily="34" charset="0"/>
              </a:rPr>
              <a:t>Combination was used to combine available square footage variables to calculate the total square footage impact </a:t>
            </a:r>
          </a:p>
          <a:p>
            <a:pPr marL="285750" indent="-285750">
              <a:buFont typeface="Arial" panose="020B0604020202020204" pitchFamily="34" charset="0"/>
              <a:buChar char="•"/>
            </a:pPr>
            <a:r>
              <a:rPr lang="en-US" b="0" i="0" dirty="0">
                <a:solidFill>
                  <a:srgbClr val="374151"/>
                </a:solidFill>
                <a:effectLst/>
                <a:latin typeface="Calibri" panose="020F0502020204030204" pitchFamily="34" charset="0"/>
                <a:cs typeface="Calibri" panose="020F0502020204030204" pitchFamily="34" charset="0"/>
              </a:rPr>
              <a:t>Categorization was used to determine the significance of several external attributes </a:t>
            </a:r>
          </a:p>
          <a:p>
            <a:r>
              <a:rPr lang="en-US" b="0" i="0" dirty="0">
                <a:solidFill>
                  <a:srgbClr val="374151"/>
                </a:solidFill>
                <a:effectLst/>
                <a:latin typeface="Calibri" panose="020F0502020204030204" pitchFamily="34" charset="0"/>
                <a:cs typeface="Calibri" panose="020F0502020204030204" pitchFamily="34" charset="0"/>
              </a:rPr>
              <a:t>These cleaning techniques were necessary to ensure that the data was accurately represented and ready for analysis.</a:t>
            </a:r>
            <a:endParaRPr lang="en-US" dirty="0">
              <a:latin typeface="Calibri" panose="020F0502020204030204" pitchFamily="34" charset="0"/>
              <a:cs typeface="Calibri" panose="020F0502020204030204" pitchFamily="34" charset="0"/>
            </a:endParaRPr>
          </a:p>
        </p:txBody>
      </p:sp>
      <p:sp>
        <p:nvSpPr>
          <p:cNvPr id="257" name="Footer Placeholder 256">
            <a:extLst>
              <a:ext uri="{FF2B5EF4-FFF2-40B4-BE49-F238E27FC236}">
                <a16:creationId xmlns:a16="http://schemas.microsoft.com/office/drawing/2014/main" id="{8DBC7823-0B82-44CB-B937-1DAF28C165B4}"/>
              </a:ext>
            </a:extLst>
          </p:cNvPr>
          <p:cNvSpPr>
            <a:spLocks noGrp="1"/>
          </p:cNvSpPr>
          <p:nvPr>
            <p:ph type="ftr" sz="quarter" idx="3"/>
          </p:nvPr>
        </p:nvSpPr>
        <p:spPr>
          <a:xfrm>
            <a:off x="4038600" y="6356350"/>
            <a:ext cx="4114800" cy="365125"/>
          </a:xfrm>
        </p:spPr>
        <p:txBody>
          <a:bodyPr/>
          <a:lstStyle/>
          <a:p>
            <a:r>
              <a:rPr lang="en-US" dirty="0"/>
              <a:t>Final Project</a:t>
            </a:r>
          </a:p>
        </p:txBody>
      </p:sp>
      <p:sp>
        <p:nvSpPr>
          <p:cNvPr id="258" name="Slide Number Placeholder 257">
            <a:extLst>
              <a:ext uri="{FF2B5EF4-FFF2-40B4-BE49-F238E27FC236}">
                <a16:creationId xmlns:a16="http://schemas.microsoft.com/office/drawing/2014/main" id="{A9734560-9D8A-4BBC-A7FA-131A75654DAB}"/>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5</a:t>
            </a:fld>
            <a:endParaRPr lang="en-US" dirty="0"/>
          </a:p>
        </p:txBody>
      </p:sp>
    </p:spTree>
    <p:extLst>
      <p:ext uri="{BB962C8B-B14F-4D97-AF65-F5344CB8AC3E}">
        <p14:creationId xmlns:p14="http://schemas.microsoft.com/office/powerpoint/2010/main" val="1094308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32F9891-B6E7-4529-9D22-D1F252613D9A}"/>
              </a:ext>
            </a:extLst>
          </p:cNvPr>
          <p:cNvSpPr>
            <a:spLocks noGrp="1"/>
          </p:cNvSpPr>
          <p:nvPr>
            <p:ph type="title"/>
          </p:nvPr>
        </p:nvSpPr>
        <p:spPr>
          <a:xfrm>
            <a:off x="713850" y="492749"/>
            <a:ext cx="4114800" cy="623923"/>
          </a:xfrm>
        </p:spPr>
        <p:txBody>
          <a:bodyPr/>
          <a:lstStyle/>
          <a:p>
            <a:r>
              <a:rPr lang="en-US" noProof="0" dirty="0"/>
              <a:t>Variable selection</a:t>
            </a:r>
            <a:endParaRPr lang="en-US" dirty="0"/>
          </a:p>
        </p:txBody>
      </p:sp>
      <p:sp>
        <p:nvSpPr>
          <p:cNvPr id="3" name="Footer Placeholder 2">
            <a:extLst>
              <a:ext uri="{FF2B5EF4-FFF2-40B4-BE49-F238E27FC236}">
                <a16:creationId xmlns:a16="http://schemas.microsoft.com/office/drawing/2014/main" id="{FC4F485F-FC54-4C73-ADD3-B309E9E79F82}"/>
              </a:ext>
            </a:extLst>
          </p:cNvPr>
          <p:cNvSpPr>
            <a:spLocks noGrp="1"/>
          </p:cNvSpPr>
          <p:nvPr>
            <p:ph type="ftr" sz="quarter" idx="11"/>
          </p:nvPr>
        </p:nvSpPr>
        <p:spPr>
          <a:xfrm>
            <a:off x="4038600" y="6356350"/>
            <a:ext cx="4114800" cy="365125"/>
          </a:xfrm>
        </p:spPr>
        <p:txBody>
          <a:bodyPr/>
          <a:lstStyle/>
          <a:p>
            <a:r>
              <a:rPr lang="en-US" dirty="0"/>
              <a:t>Final project</a:t>
            </a:r>
          </a:p>
        </p:txBody>
      </p:sp>
      <p:sp>
        <p:nvSpPr>
          <p:cNvPr id="4" name="Slide Number Placeholder 3">
            <a:extLst>
              <a:ext uri="{FF2B5EF4-FFF2-40B4-BE49-F238E27FC236}">
                <a16:creationId xmlns:a16="http://schemas.microsoft.com/office/drawing/2014/main" id="{A198B42E-E615-4755-9FB3-CA80590F7A27}"/>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6</a:t>
            </a:fld>
            <a:endParaRPr lang="en-US" dirty="0"/>
          </a:p>
        </p:txBody>
      </p:sp>
      <p:pic>
        <p:nvPicPr>
          <p:cNvPr id="8" name="Picture Placeholder 7" descr="A hallway with a chandelier&#10;&#10;Description automatically generated with low confidence">
            <a:extLst>
              <a:ext uri="{FF2B5EF4-FFF2-40B4-BE49-F238E27FC236}">
                <a16:creationId xmlns:a16="http://schemas.microsoft.com/office/drawing/2014/main" id="{79C35892-EFDA-C950-4851-103CA50E69DB}"/>
              </a:ext>
            </a:extLst>
          </p:cNvPr>
          <p:cNvPicPr>
            <a:picLocks noGrp="1" noChangeAspect="1"/>
          </p:cNvPicPr>
          <p:nvPr>
            <p:ph type="pic" sz="quarter" idx="14"/>
          </p:nvPr>
        </p:nvPicPr>
        <p:blipFill>
          <a:blip r:embed="rId3"/>
          <a:srcRect l="5303" r="5303"/>
          <a:stretch>
            <a:fillRect/>
          </a:stretch>
        </p:blipFill>
        <p:spPr/>
      </p:pic>
      <p:sp>
        <p:nvSpPr>
          <p:cNvPr id="7" name="Text Placeholder 33">
            <a:extLst>
              <a:ext uri="{FF2B5EF4-FFF2-40B4-BE49-F238E27FC236}">
                <a16:creationId xmlns:a16="http://schemas.microsoft.com/office/drawing/2014/main" id="{A194E4A4-EACA-90CF-9BF9-82A93BF9AE4F}"/>
              </a:ext>
            </a:extLst>
          </p:cNvPr>
          <p:cNvSpPr txBox="1">
            <a:spLocks/>
          </p:cNvSpPr>
          <p:nvPr/>
        </p:nvSpPr>
        <p:spPr>
          <a:xfrm>
            <a:off x="713850" y="1386037"/>
            <a:ext cx="5994188" cy="5078557"/>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b="0" i="0" dirty="0">
                <a:solidFill>
                  <a:srgbClr val="646C79"/>
                </a:solidFill>
                <a:effectLst/>
                <a:latin typeface="Calibri" panose="020F0502020204030204" pitchFamily="34" charset="0"/>
                <a:cs typeface="Calibri" panose="020F0502020204030204" pitchFamily="34" charset="0"/>
              </a:rPr>
              <a:t>The goal of variable selection is to identify the variables that have the most significant impact on the sale price of a property.</a:t>
            </a:r>
          </a:p>
          <a:p>
            <a:pPr algn="l"/>
            <a:endParaRPr lang="en-US" sz="1800" dirty="0">
              <a:solidFill>
                <a:srgbClr val="646C79"/>
              </a:solidFill>
              <a:latin typeface="Calibri" panose="020F0502020204030204" pitchFamily="34" charset="0"/>
              <a:cs typeface="Calibri" panose="020F0502020204030204" pitchFamily="34" charset="0"/>
            </a:endParaRPr>
          </a:p>
          <a:p>
            <a:pPr marL="285750" indent="-285750" algn="l">
              <a:spcBef>
                <a:spcPts val="0"/>
              </a:spcBef>
              <a:buFont typeface="Arial" panose="020B0604020202020204" pitchFamily="34" charset="0"/>
              <a:buChar char="•"/>
            </a:pPr>
            <a:r>
              <a:rPr lang="en-US" sz="1800" dirty="0">
                <a:solidFill>
                  <a:srgbClr val="646C79"/>
                </a:solidFill>
                <a:latin typeface="Calibri" panose="020F0502020204030204" pitchFamily="34" charset="0"/>
                <a:cs typeface="Calibri" panose="020F0502020204030204" pitchFamily="34" charset="0"/>
              </a:rPr>
              <a:t>Sub Class</a:t>
            </a:r>
          </a:p>
          <a:p>
            <a:pPr marL="285750" indent="-285750" algn="l">
              <a:spcBef>
                <a:spcPts val="0"/>
              </a:spcBef>
              <a:buFont typeface="Arial" panose="020B0604020202020204" pitchFamily="34" charset="0"/>
              <a:buChar char="•"/>
            </a:pPr>
            <a:r>
              <a:rPr lang="en-US" sz="1800" dirty="0">
                <a:solidFill>
                  <a:srgbClr val="646C79"/>
                </a:solidFill>
                <a:latin typeface="Calibri" panose="020F0502020204030204" pitchFamily="34" charset="0"/>
                <a:cs typeface="Calibri" panose="020F0502020204030204" pitchFamily="34" charset="0"/>
              </a:rPr>
              <a:t>Neighborhood</a:t>
            </a:r>
          </a:p>
          <a:p>
            <a:pPr marL="285750" indent="-285750" algn="l">
              <a:spcBef>
                <a:spcPts val="0"/>
              </a:spcBef>
              <a:buFont typeface="Arial" panose="020B0604020202020204" pitchFamily="34" charset="0"/>
              <a:buChar char="•"/>
            </a:pPr>
            <a:r>
              <a:rPr lang="en-US" sz="1800" dirty="0">
                <a:solidFill>
                  <a:srgbClr val="646C79"/>
                </a:solidFill>
                <a:latin typeface="Calibri" panose="020F0502020204030204" pitchFamily="34" charset="0"/>
                <a:cs typeface="Calibri" panose="020F0502020204030204" pitchFamily="34" charset="0"/>
              </a:rPr>
              <a:t>Year Built</a:t>
            </a:r>
          </a:p>
          <a:p>
            <a:pPr marL="285750" indent="-285750" algn="l">
              <a:spcBef>
                <a:spcPts val="0"/>
              </a:spcBef>
              <a:buFont typeface="Arial" panose="020B0604020202020204" pitchFamily="34" charset="0"/>
              <a:buChar char="•"/>
            </a:pPr>
            <a:r>
              <a:rPr lang="en-US" sz="1800" dirty="0">
                <a:solidFill>
                  <a:srgbClr val="646C79"/>
                </a:solidFill>
                <a:latin typeface="Calibri" panose="020F0502020204030204" pitchFamily="34" charset="0"/>
                <a:cs typeface="Calibri" panose="020F0502020204030204" pitchFamily="34" charset="0"/>
              </a:rPr>
              <a:t>Exterior Quality</a:t>
            </a:r>
          </a:p>
          <a:p>
            <a:pPr marL="285750" indent="-285750" algn="l">
              <a:spcBef>
                <a:spcPts val="0"/>
              </a:spcBef>
              <a:buFont typeface="Arial" panose="020B0604020202020204" pitchFamily="34" charset="0"/>
              <a:buChar char="•"/>
            </a:pPr>
            <a:r>
              <a:rPr lang="en-US" sz="1800" dirty="0">
                <a:solidFill>
                  <a:srgbClr val="646C79"/>
                </a:solidFill>
                <a:latin typeface="Calibri" panose="020F0502020204030204" pitchFamily="34" charset="0"/>
                <a:cs typeface="Calibri" panose="020F0502020204030204" pitchFamily="34" charset="0"/>
              </a:rPr>
              <a:t>Basement Quality</a:t>
            </a:r>
          </a:p>
          <a:p>
            <a:pPr marL="285750" indent="-285750" algn="l">
              <a:spcBef>
                <a:spcPts val="0"/>
              </a:spcBef>
              <a:buFont typeface="Arial" panose="020B0604020202020204" pitchFamily="34" charset="0"/>
              <a:buChar char="•"/>
            </a:pPr>
            <a:r>
              <a:rPr lang="en-US" sz="1800" dirty="0">
                <a:solidFill>
                  <a:srgbClr val="646C79"/>
                </a:solidFill>
                <a:latin typeface="Calibri" panose="020F0502020204030204" pitchFamily="34" charset="0"/>
                <a:cs typeface="Calibri" panose="020F0502020204030204" pitchFamily="34" charset="0"/>
              </a:rPr>
              <a:t>Heating Quality and Condition</a:t>
            </a:r>
          </a:p>
          <a:p>
            <a:pPr marL="285750" indent="-285750" algn="l">
              <a:spcBef>
                <a:spcPts val="0"/>
              </a:spcBef>
              <a:buFont typeface="Arial" panose="020B0604020202020204" pitchFamily="34" charset="0"/>
              <a:buChar char="•"/>
            </a:pPr>
            <a:r>
              <a:rPr lang="en-US" sz="1800" dirty="0">
                <a:solidFill>
                  <a:srgbClr val="646C79"/>
                </a:solidFill>
                <a:latin typeface="Calibri" panose="020F0502020204030204" pitchFamily="34" charset="0"/>
                <a:cs typeface="Calibri" panose="020F0502020204030204" pitchFamily="34" charset="0"/>
              </a:rPr>
              <a:t>Kitchen Quality</a:t>
            </a:r>
          </a:p>
          <a:p>
            <a:pPr marL="285750" indent="-285750" algn="l">
              <a:spcBef>
                <a:spcPts val="0"/>
              </a:spcBef>
              <a:buFont typeface="Arial" panose="020B0604020202020204" pitchFamily="34" charset="0"/>
              <a:buChar char="•"/>
            </a:pPr>
            <a:r>
              <a:rPr lang="en-US" sz="1800" dirty="0">
                <a:solidFill>
                  <a:srgbClr val="646C79"/>
                </a:solidFill>
                <a:latin typeface="Calibri" panose="020F0502020204030204" pitchFamily="34" charset="0"/>
                <a:cs typeface="Calibri" panose="020F0502020204030204" pitchFamily="34" charset="0"/>
              </a:rPr>
              <a:t>Garage Quality</a:t>
            </a:r>
          </a:p>
          <a:p>
            <a:pPr marL="285750" indent="-285750" algn="l">
              <a:spcBef>
                <a:spcPts val="0"/>
              </a:spcBef>
              <a:buFont typeface="Arial" panose="020B0604020202020204" pitchFamily="34" charset="0"/>
              <a:buChar char="•"/>
            </a:pPr>
            <a:r>
              <a:rPr lang="en-US" sz="1800" dirty="0">
                <a:solidFill>
                  <a:srgbClr val="646C79"/>
                </a:solidFill>
                <a:latin typeface="Calibri" panose="020F0502020204030204" pitchFamily="34" charset="0"/>
                <a:cs typeface="Calibri" panose="020F0502020204030204" pitchFamily="34" charset="0"/>
              </a:rPr>
              <a:t>Lot Area</a:t>
            </a:r>
          </a:p>
          <a:p>
            <a:pPr marL="285750" indent="-285750" algn="l">
              <a:spcBef>
                <a:spcPts val="0"/>
              </a:spcBef>
              <a:buFont typeface="Arial" panose="020B0604020202020204" pitchFamily="34" charset="0"/>
              <a:buChar char="•"/>
            </a:pPr>
            <a:r>
              <a:rPr lang="en-US" sz="1800" dirty="0">
                <a:solidFill>
                  <a:srgbClr val="646C79"/>
                </a:solidFill>
                <a:latin typeface="Calibri" panose="020F0502020204030204" pitchFamily="34" charset="0"/>
                <a:cs typeface="Calibri" panose="020F0502020204030204" pitchFamily="34" charset="0"/>
              </a:rPr>
              <a:t>First Floor Square Feet</a:t>
            </a:r>
          </a:p>
          <a:p>
            <a:pPr marL="285750" indent="-285750" algn="l">
              <a:spcBef>
                <a:spcPts val="0"/>
              </a:spcBef>
              <a:buFont typeface="Arial" panose="020B0604020202020204" pitchFamily="34" charset="0"/>
              <a:buChar char="•"/>
            </a:pPr>
            <a:r>
              <a:rPr lang="en-US" sz="1800" dirty="0">
                <a:solidFill>
                  <a:srgbClr val="646C79"/>
                </a:solidFill>
                <a:latin typeface="Calibri" panose="020F0502020204030204" pitchFamily="34" charset="0"/>
                <a:cs typeface="Calibri" panose="020F0502020204030204" pitchFamily="34" charset="0"/>
              </a:rPr>
              <a:t>Second Floor Square Feet</a:t>
            </a:r>
          </a:p>
          <a:p>
            <a:pPr marL="285750" indent="-285750" algn="l">
              <a:spcBef>
                <a:spcPts val="0"/>
              </a:spcBef>
              <a:buFont typeface="Arial" panose="020B0604020202020204" pitchFamily="34" charset="0"/>
              <a:buChar char="•"/>
            </a:pPr>
            <a:r>
              <a:rPr lang="en-US" sz="1800" dirty="0">
                <a:solidFill>
                  <a:srgbClr val="646C79"/>
                </a:solidFill>
                <a:latin typeface="Calibri" panose="020F0502020204030204" pitchFamily="34" charset="0"/>
                <a:cs typeface="Calibri" panose="020F0502020204030204" pitchFamily="34" charset="0"/>
              </a:rPr>
              <a:t>Full Bath</a:t>
            </a:r>
          </a:p>
          <a:p>
            <a:pPr marL="285750" indent="-285750" algn="l">
              <a:spcBef>
                <a:spcPts val="0"/>
              </a:spcBef>
              <a:buFont typeface="Arial" panose="020B0604020202020204" pitchFamily="34" charset="0"/>
              <a:buChar char="•"/>
            </a:pPr>
            <a:r>
              <a:rPr lang="en-US" sz="1800" dirty="0">
                <a:solidFill>
                  <a:srgbClr val="646C79"/>
                </a:solidFill>
                <a:latin typeface="Calibri" panose="020F0502020204030204" pitchFamily="34" charset="0"/>
                <a:cs typeface="Calibri" panose="020F0502020204030204" pitchFamily="34" charset="0"/>
              </a:rPr>
              <a:t>Half Bath</a:t>
            </a:r>
          </a:p>
          <a:p>
            <a:pPr marL="285750" indent="-285750" algn="l">
              <a:spcBef>
                <a:spcPts val="0"/>
              </a:spcBef>
              <a:buFont typeface="Arial" panose="020B0604020202020204" pitchFamily="34" charset="0"/>
              <a:buChar char="•"/>
            </a:pPr>
            <a:r>
              <a:rPr lang="en-US" sz="1800" dirty="0">
                <a:solidFill>
                  <a:srgbClr val="646C79"/>
                </a:solidFill>
                <a:latin typeface="Calibri" panose="020F0502020204030204" pitchFamily="34" charset="0"/>
                <a:cs typeface="Calibri" panose="020F0502020204030204" pitchFamily="34" charset="0"/>
              </a:rPr>
              <a:t>Wood Deck Square Feet</a:t>
            </a:r>
          </a:p>
          <a:p>
            <a:pPr marL="285750" indent="-285750" algn="l">
              <a:spcBef>
                <a:spcPts val="0"/>
              </a:spcBef>
              <a:buFont typeface="Arial" panose="020B0604020202020204" pitchFamily="34" charset="0"/>
              <a:buChar char="•"/>
            </a:pPr>
            <a:r>
              <a:rPr lang="en-US" sz="1800" dirty="0">
                <a:solidFill>
                  <a:srgbClr val="646C79"/>
                </a:solidFill>
                <a:latin typeface="Calibri" panose="020F0502020204030204" pitchFamily="34" charset="0"/>
                <a:cs typeface="Calibri" panose="020F0502020204030204" pitchFamily="34" charset="0"/>
              </a:rPr>
              <a:t>Sales Price</a:t>
            </a:r>
            <a:endParaRPr lang="en-US" sz="1600" dirty="0">
              <a:latin typeface="Calibri" panose="020F0502020204030204" pitchFamily="34" charset="0"/>
              <a:cs typeface="Calibri" panose="020F0502020204030204" pitchFamily="34" charset="0"/>
            </a:endParaRPr>
          </a:p>
          <a:p>
            <a:pPr algn="l"/>
            <a:endParaRPr lang="en-US" sz="1600" dirty="0">
              <a:latin typeface="Calibri" panose="020F0502020204030204" pitchFamily="34" charset="0"/>
              <a:cs typeface="Calibri" panose="020F0502020204030204" pitchFamily="34" charset="0"/>
            </a:endParaRPr>
          </a:p>
          <a:p>
            <a:pPr algn="l"/>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4125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a:extLst>
              <a:ext uri="{FF2B5EF4-FFF2-40B4-BE49-F238E27FC236}">
                <a16:creationId xmlns:a16="http://schemas.microsoft.com/office/drawing/2014/main" id="{C1B138FC-3C84-469E-A058-94102F777E54}"/>
              </a:ext>
            </a:extLst>
          </p:cNvPr>
          <p:cNvPicPr>
            <a:picLocks noGrp="1" noChangeAspect="1"/>
          </p:cNvPicPr>
          <p:nvPr>
            <p:ph type="pic" sz="quarter" idx="10"/>
          </p:nvPr>
        </p:nvPicPr>
        <p:blipFill>
          <a:blip r:embed="rId2"/>
          <a:srcRect/>
          <a:stretch/>
        </p:blipFill>
        <p:spPr>
          <a:xfrm>
            <a:off x="0" y="0"/>
            <a:ext cx="12192000" cy="6858000"/>
          </a:xfrm>
        </p:spPr>
      </p:pic>
      <p:sp>
        <p:nvSpPr>
          <p:cNvPr id="5" name="Title 4">
            <a:extLst>
              <a:ext uri="{FF2B5EF4-FFF2-40B4-BE49-F238E27FC236}">
                <a16:creationId xmlns:a16="http://schemas.microsoft.com/office/drawing/2014/main" id="{0341AF6A-3D5A-4E1F-AF01-A82A15DA56A4}"/>
              </a:ext>
            </a:extLst>
          </p:cNvPr>
          <p:cNvSpPr>
            <a:spLocks noGrp="1"/>
          </p:cNvSpPr>
          <p:nvPr>
            <p:ph type="title"/>
          </p:nvPr>
        </p:nvSpPr>
        <p:spPr>
          <a:xfrm>
            <a:off x="0" y="1665170"/>
            <a:ext cx="12192000" cy="5183799"/>
          </a:xfrm>
        </p:spPr>
        <p:txBody>
          <a:bodyPr/>
          <a:lstStyle/>
          <a:p>
            <a:r>
              <a:rPr lang="en-US" dirty="0"/>
              <a:t>Results and Business Answers</a:t>
            </a:r>
          </a:p>
        </p:txBody>
      </p:sp>
      <p:sp>
        <p:nvSpPr>
          <p:cNvPr id="10" name="Rectangle 9">
            <a:extLst>
              <a:ext uri="{FF2B5EF4-FFF2-40B4-BE49-F238E27FC236}">
                <a16:creationId xmlns:a16="http://schemas.microsoft.com/office/drawing/2014/main" id="{A8B3045B-F983-455A-805B-F6137A20774C}"/>
              </a:ext>
              <a:ext uri="{C183D7F6-B498-43B3-948B-1728B52AA6E4}">
                <adec:decorative xmlns:adec="http://schemas.microsoft.com/office/drawing/2017/decorative" val="1"/>
              </a:ext>
            </a:extLst>
          </p:cNvPr>
          <p:cNvSpPr/>
          <p:nvPr/>
        </p:nvSpPr>
        <p:spPr>
          <a:xfrm>
            <a:off x="0" y="9030"/>
            <a:ext cx="12192000" cy="1656140"/>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237E011-7540-4769-B01C-BBFC9632DD3A}"/>
              </a:ext>
              <a:ext uri="{C183D7F6-B498-43B3-948B-1728B52AA6E4}">
                <adec:decorative xmlns:adec="http://schemas.microsoft.com/office/drawing/2017/decorative" val="1"/>
              </a:ext>
            </a:extLst>
          </p:cNvPr>
          <p:cNvSpPr/>
          <p:nvPr/>
        </p:nvSpPr>
        <p:spPr>
          <a:xfrm>
            <a:off x="3258613" y="1503398"/>
            <a:ext cx="5674774" cy="3084633"/>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1272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6003FC98-BF6E-E218-B43D-96068ABC9CF3}"/>
              </a:ext>
            </a:extLst>
          </p:cNvPr>
          <p:cNvSpPr>
            <a:spLocks noGrp="1"/>
          </p:cNvSpPr>
          <p:nvPr>
            <p:ph type="title"/>
          </p:nvPr>
        </p:nvSpPr>
        <p:spPr>
          <a:xfrm>
            <a:off x="808382" y="422661"/>
            <a:ext cx="5200532" cy="720399"/>
          </a:xfrm>
        </p:spPr>
        <p:txBody>
          <a:bodyPr/>
          <a:lstStyle/>
          <a:p>
            <a:r>
              <a:rPr lang="en-US" dirty="0"/>
              <a:t>Variables with greatest impact on Sale Price</a:t>
            </a:r>
          </a:p>
        </p:txBody>
      </p:sp>
      <p:sp>
        <p:nvSpPr>
          <p:cNvPr id="1039" name="Text Placeholder 5">
            <a:extLst>
              <a:ext uri="{FF2B5EF4-FFF2-40B4-BE49-F238E27FC236}">
                <a16:creationId xmlns:a16="http://schemas.microsoft.com/office/drawing/2014/main" id="{DCC06BA3-D0C0-C2CE-CE32-DF5093BA4354}"/>
              </a:ext>
            </a:extLst>
          </p:cNvPr>
          <p:cNvSpPr>
            <a:spLocks noGrp="1"/>
          </p:cNvSpPr>
          <p:nvPr>
            <p:ph type="body" sz="quarter" idx="12"/>
          </p:nvPr>
        </p:nvSpPr>
        <p:spPr>
          <a:xfrm>
            <a:off x="808383" y="1456753"/>
            <a:ext cx="4659598" cy="4010396"/>
          </a:xfrm>
        </p:spPr>
        <p:txBody>
          <a:bodyPr/>
          <a:lstStyle/>
          <a:p>
            <a:r>
              <a:rPr lang="en-US" sz="1800" b="0" i="0" dirty="0">
                <a:solidFill>
                  <a:srgbClr val="374151"/>
                </a:solidFill>
                <a:effectLst/>
                <a:latin typeface="Calibri" panose="020F0502020204030204" pitchFamily="34" charset="0"/>
                <a:cs typeface="Calibri" panose="020F0502020204030204" pitchFamily="34" charset="0"/>
              </a:rPr>
              <a:t>The correlation matrix helps us identify the most important variables that impact the value of a property in the Ames Housing Market. By using this matrix, we can narrow down from a larger selection of variables to the top 14 that are strongly correlated with Sale Price. This information can be used to guide investment decisions and maximize ROI in the real estate market.</a:t>
            </a:r>
            <a:endParaRPr lang="en-US" sz="1800" dirty="0">
              <a:latin typeface="Calibri" panose="020F0502020204030204" pitchFamily="34" charset="0"/>
              <a:cs typeface="Calibri" panose="020F0502020204030204" pitchFamily="34" charset="0"/>
            </a:endParaRPr>
          </a:p>
        </p:txBody>
      </p:sp>
      <p:sp>
        <p:nvSpPr>
          <p:cNvPr id="36" name="Footer Placeholder 35">
            <a:extLst>
              <a:ext uri="{FF2B5EF4-FFF2-40B4-BE49-F238E27FC236}">
                <a16:creationId xmlns:a16="http://schemas.microsoft.com/office/drawing/2014/main" id="{2E646EB7-321B-51B1-38F6-C159B529AC0F}"/>
              </a:ext>
            </a:extLst>
          </p:cNvPr>
          <p:cNvSpPr>
            <a:spLocks noGrp="1"/>
          </p:cNvSpPr>
          <p:nvPr>
            <p:ph type="ftr" sz="quarter" idx="11"/>
          </p:nvPr>
        </p:nvSpPr>
        <p:spPr>
          <a:xfrm>
            <a:off x="0" y="6248018"/>
            <a:ext cx="9707188" cy="620868"/>
          </a:xfrm>
        </p:spPr>
        <p:txBody>
          <a:bodyPr anchor="ctr">
            <a:normAutofit/>
          </a:bodyPr>
          <a:lstStyle/>
          <a:p>
            <a:pPr>
              <a:spcAft>
                <a:spcPts val="600"/>
              </a:spcAft>
            </a:pPr>
            <a:r>
              <a:rPr lang="en-US" dirty="0"/>
              <a:t>	Final Project</a:t>
            </a:r>
          </a:p>
        </p:txBody>
      </p:sp>
      <p:sp>
        <p:nvSpPr>
          <p:cNvPr id="37" name="Slide Number Placeholder 36">
            <a:extLst>
              <a:ext uri="{FF2B5EF4-FFF2-40B4-BE49-F238E27FC236}">
                <a16:creationId xmlns:a16="http://schemas.microsoft.com/office/drawing/2014/main" id="{594DC0F1-CB9F-04C7-DA50-6959F6211E25}"/>
              </a:ext>
            </a:extLst>
          </p:cNvPr>
          <p:cNvSpPr>
            <a:spLocks noGrp="1"/>
          </p:cNvSpPr>
          <p:nvPr>
            <p:ph type="sldNum" sz="quarter" idx="4"/>
          </p:nvPr>
        </p:nvSpPr>
        <p:spPr>
          <a:xfrm>
            <a:off x="9707188" y="6248018"/>
            <a:ext cx="2495699" cy="620866"/>
          </a:xfrm>
        </p:spPr>
        <p:txBody>
          <a:bodyPr anchor="ctr">
            <a:normAutofit/>
          </a:bodyPr>
          <a:lstStyle/>
          <a:p>
            <a:pPr>
              <a:spcAft>
                <a:spcPts val="600"/>
              </a:spcAft>
            </a:pPr>
            <a:fld id="{EA87306C-81BA-4795-A5CA-9392456A8C1E}" type="slidenum">
              <a:rPr lang="en-US" smtClean="0"/>
              <a:pPr>
                <a:spcAft>
                  <a:spcPts val="600"/>
                </a:spcAft>
              </a:pPr>
              <a:t>8</a:t>
            </a:fld>
            <a:endParaRPr lang="en-US"/>
          </a:p>
        </p:txBody>
      </p:sp>
      <p:pic>
        <p:nvPicPr>
          <p:cNvPr id="43" name="Picture Placeholder 42" descr="Chart&#10;&#10;Description automatically generated">
            <a:extLst>
              <a:ext uri="{FF2B5EF4-FFF2-40B4-BE49-F238E27FC236}">
                <a16:creationId xmlns:a16="http://schemas.microsoft.com/office/drawing/2014/main" id="{633BD11C-EBCD-167D-1816-7AC51C815F32}"/>
              </a:ext>
            </a:extLst>
          </p:cNvPr>
          <p:cNvPicPr>
            <a:picLocks noGrp="1" noChangeAspect="1"/>
          </p:cNvPicPr>
          <p:nvPr>
            <p:ph type="pic" sz="quarter" idx="10"/>
          </p:nvPr>
        </p:nvPicPr>
        <p:blipFill rotWithShape="1">
          <a:blip r:embed="rId3"/>
          <a:srcRect l="18808" t="-15836" r="18453" b="-4125"/>
          <a:stretch/>
        </p:blipFill>
        <p:spPr>
          <a:xfrm>
            <a:off x="6278297" y="-519764"/>
            <a:ext cx="5807826" cy="6248016"/>
          </a:xfrm>
        </p:spPr>
      </p:pic>
    </p:spTree>
    <p:extLst>
      <p:ext uri="{BB962C8B-B14F-4D97-AF65-F5344CB8AC3E}">
        <p14:creationId xmlns:p14="http://schemas.microsoft.com/office/powerpoint/2010/main" val="734539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BCCD6C8-F91D-4A81-8513-B31078BBC009}"/>
              </a:ext>
            </a:extLst>
          </p:cNvPr>
          <p:cNvSpPr>
            <a:spLocks noGrp="1"/>
          </p:cNvSpPr>
          <p:nvPr>
            <p:ph type="title"/>
          </p:nvPr>
        </p:nvSpPr>
        <p:spPr>
          <a:xfrm>
            <a:off x="457199" y="439930"/>
            <a:ext cx="5268686" cy="568896"/>
          </a:xfrm>
        </p:spPr>
        <p:txBody>
          <a:bodyPr anchor="ctr">
            <a:normAutofit fontScale="90000"/>
          </a:bodyPr>
          <a:lstStyle/>
          <a:p>
            <a:r>
              <a:rPr lang="en-US" dirty="0"/>
              <a:t>What improvements can be made with the best </a:t>
            </a:r>
            <a:r>
              <a:rPr lang="en-US" dirty="0" err="1"/>
              <a:t>roi</a:t>
            </a:r>
            <a:r>
              <a:rPr lang="en-US" dirty="0"/>
              <a:t>? </a:t>
            </a:r>
          </a:p>
        </p:txBody>
      </p:sp>
      <p:sp>
        <p:nvSpPr>
          <p:cNvPr id="62" name="Text Placeholder 61">
            <a:extLst>
              <a:ext uri="{FF2B5EF4-FFF2-40B4-BE49-F238E27FC236}">
                <a16:creationId xmlns:a16="http://schemas.microsoft.com/office/drawing/2014/main" id="{F0E231FA-A4C7-4627-A14C-74DA402FD943}"/>
              </a:ext>
            </a:extLst>
          </p:cNvPr>
          <p:cNvSpPr>
            <a:spLocks noGrp="1"/>
          </p:cNvSpPr>
          <p:nvPr>
            <p:ph type="body" sz="quarter" idx="13"/>
          </p:nvPr>
        </p:nvSpPr>
        <p:spPr>
          <a:xfrm>
            <a:off x="457198" y="1031052"/>
            <a:ext cx="5638801" cy="1639446"/>
          </a:xfrm>
        </p:spPr>
        <p:txBody>
          <a:bodyPr anchor="ctr">
            <a:normAutofit/>
          </a:bodyPr>
          <a:lstStyle/>
          <a:p>
            <a:pPr marL="285750" indent="-285750" algn="l">
              <a:buFont typeface="Arial" panose="020B0604020202020204" pitchFamily="34" charset="0"/>
              <a:buChar char="•"/>
            </a:pPr>
            <a:r>
              <a:rPr lang="en-US" sz="1800" b="0" i="0" dirty="0">
                <a:solidFill>
                  <a:srgbClr val="374151"/>
                </a:solidFill>
                <a:effectLst/>
                <a:latin typeface="Calibri" panose="020F0502020204030204" pitchFamily="34" charset="0"/>
                <a:cs typeface="Calibri" panose="020F0502020204030204" pitchFamily="34" charset="0"/>
              </a:rPr>
              <a:t>Each variable quality category was analyzed against the average sale </a:t>
            </a:r>
            <a:r>
              <a:rPr lang="en-US" sz="1800" dirty="0">
                <a:solidFill>
                  <a:srgbClr val="374151"/>
                </a:solidFill>
                <a:latin typeface="Calibri" panose="020F0502020204030204" pitchFamily="34" charset="0"/>
                <a:cs typeface="Calibri" panose="020F0502020204030204" pitchFamily="34" charset="0"/>
              </a:rPr>
              <a:t>p</a:t>
            </a:r>
            <a:r>
              <a:rPr lang="en-US" sz="1800" b="0" i="0" dirty="0">
                <a:solidFill>
                  <a:srgbClr val="374151"/>
                </a:solidFill>
                <a:effectLst/>
                <a:latin typeface="Calibri" panose="020F0502020204030204" pitchFamily="34" charset="0"/>
                <a:cs typeface="Calibri" panose="020F0502020204030204" pitchFamily="34" charset="0"/>
              </a:rPr>
              <a:t>rice for listings at that level.</a:t>
            </a:r>
          </a:p>
          <a:p>
            <a:pPr marL="285750" indent="-285750" algn="l">
              <a:buFont typeface="Arial" panose="020B0604020202020204" pitchFamily="34" charset="0"/>
              <a:buChar char="•"/>
            </a:pPr>
            <a:r>
              <a:rPr lang="en-US" sz="1800" b="0" i="0" dirty="0">
                <a:solidFill>
                  <a:srgbClr val="374151"/>
                </a:solidFill>
                <a:effectLst/>
                <a:latin typeface="Calibri" panose="020F0502020204030204" pitchFamily="34" charset="0"/>
                <a:cs typeface="Calibri" panose="020F0502020204030204" pitchFamily="34" charset="0"/>
              </a:rPr>
              <a:t>For example, upgrading exterior </a:t>
            </a:r>
            <a:r>
              <a:rPr lang="en-US" sz="1800" dirty="0">
                <a:solidFill>
                  <a:srgbClr val="374151"/>
                </a:solidFill>
                <a:latin typeface="Calibri" panose="020F0502020204030204" pitchFamily="34" charset="0"/>
                <a:cs typeface="Calibri" panose="020F0502020204030204" pitchFamily="34" charset="0"/>
              </a:rPr>
              <a:t>q</a:t>
            </a:r>
            <a:r>
              <a:rPr lang="en-US" sz="1800" b="0" i="0" dirty="0">
                <a:solidFill>
                  <a:srgbClr val="374151"/>
                </a:solidFill>
                <a:effectLst/>
                <a:latin typeface="Calibri" panose="020F0502020204030204" pitchFamily="34" charset="0"/>
                <a:cs typeface="Calibri" panose="020F0502020204030204" pitchFamily="34" charset="0"/>
              </a:rPr>
              <a:t>uality from category 3 to 4 could potentially increase resale value by ~$90K.</a:t>
            </a:r>
          </a:p>
        </p:txBody>
      </p:sp>
      <p:sp>
        <p:nvSpPr>
          <p:cNvPr id="21" name="Footer Placeholder 20">
            <a:extLst>
              <a:ext uri="{FF2B5EF4-FFF2-40B4-BE49-F238E27FC236}">
                <a16:creationId xmlns:a16="http://schemas.microsoft.com/office/drawing/2014/main" id="{08ADC8B7-1650-4062-AE08-FC1C3B6ADD76}"/>
              </a:ext>
            </a:extLst>
          </p:cNvPr>
          <p:cNvSpPr>
            <a:spLocks noGrp="1"/>
          </p:cNvSpPr>
          <p:nvPr>
            <p:ph type="ftr" sz="quarter" idx="3"/>
          </p:nvPr>
        </p:nvSpPr>
        <p:spPr>
          <a:xfrm>
            <a:off x="6473608" y="6356350"/>
            <a:ext cx="2743200" cy="365125"/>
          </a:xfrm>
        </p:spPr>
        <p:txBody>
          <a:bodyPr anchor="ctr">
            <a:normAutofit/>
          </a:bodyPr>
          <a:lstStyle/>
          <a:p>
            <a:pPr>
              <a:spcAft>
                <a:spcPts val="600"/>
              </a:spcAft>
            </a:pPr>
            <a:r>
              <a:rPr lang="en-US"/>
              <a:t>Pitch deck</a:t>
            </a:r>
          </a:p>
        </p:txBody>
      </p:sp>
      <p:sp>
        <p:nvSpPr>
          <p:cNvPr id="22" name="Slide Number Placeholder 21">
            <a:extLst>
              <a:ext uri="{FF2B5EF4-FFF2-40B4-BE49-F238E27FC236}">
                <a16:creationId xmlns:a16="http://schemas.microsoft.com/office/drawing/2014/main" id="{071C9AA2-1CCA-4329-B67C-08356C3C3CBC}"/>
              </a:ext>
            </a:extLst>
          </p:cNvPr>
          <p:cNvSpPr>
            <a:spLocks noGrp="1"/>
          </p:cNvSpPr>
          <p:nvPr>
            <p:ph type="sldNum" sz="quarter" idx="4"/>
          </p:nvPr>
        </p:nvSpPr>
        <p:spPr>
          <a:xfrm>
            <a:off x="9791700" y="6356350"/>
            <a:ext cx="1562100" cy="365125"/>
          </a:xfrm>
        </p:spPr>
        <p:txBody>
          <a:bodyPr anchor="ctr">
            <a:normAutofit/>
          </a:bodyPr>
          <a:lstStyle/>
          <a:p>
            <a:pPr>
              <a:spcAft>
                <a:spcPts val="600"/>
              </a:spcAft>
            </a:pPr>
            <a:fld id="{EA87306C-81BA-4795-A5CA-9392456A8C1E}" type="slidenum">
              <a:rPr lang="en-US" smtClean="0"/>
              <a:pPr>
                <a:spcAft>
                  <a:spcPts val="600"/>
                </a:spcAft>
              </a:pPr>
              <a:t>9</a:t>
            </a:fld>
            <a:endParaRPr lang="en-US"/>
          </a:p>
        </p:txBody>
      </p:sp>
      <p:pic>
        <p:nvPicPr>
          <p:cNvPr id="9" name="Picture Placeholder 8" descr="A picture containing floor, indoor, room, building&#10;&#10;Description automatically generated">
            <a:extLst>
              <a:ext uri="{FF2B5EF4-FFF2-40B4-BE49-F238E27FC236}">
                <a16:creationId xmlns:a16="http://schemas.microsoft.com/office/drawing/2014/main" id="{7B917DA7-BC1C-1480-2E72-CBBEBE368803}"/>
              </a:ext>
            </a:extLst>
          </p:cNvPr>
          <p:cNvPicPr>
            <a:picLocks noGrp="1" noChangeAspect="1"/>
          </p:cNvPicPr>
          <p:nvPr>
            <p:ph type="pic" sz="quarter" idx="14"/>
          </p:nvPr>
        </p:nvPicPr>
        <p:blipFill>
          <a:blip r:embed="rId3"/>
          <a:srcRect t="3352" b="3352"/>
          <a:stretch>
            <a:fillRect/>
          </a:stretch>
        </p:blipFill>
        <p:spPr/>
      </p:pic>
      <p:sp>
        <p:nvSpPr>
          <p:cNvPr id="10" name="Footer Placeholder 34">
            <a:extLst>
              <a:ext uri="{FF2B5EF4-FFF2-40B4-BE49-F238E27FC236}">
                <a16:creationId xmlns:a16="http://schemas.microsoft.com/office/drawing/2014/main" id="{D5C30DB9-B658-01EB-8626-B5ABC3A29B9A}"/>
              </a:ext>
            </a:extLst>
          </p:cNvPr>
          <p:cNvSpPr txBox="1">
            <a:spLocks/>
          </p:cNvSpPr>
          <p:nvPr/>
        </p:nvSpPr>
        <p:spPr>
          <a:xfrm>
            <a:off x="5508170" y="63785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bg1"/>
                </a:solidFill>
                <a:effectLst>
                  <a:outerShdw blurRad="38100" dist="38100" dir="2700000" algn="tl">
                    <a:srgbClr val="000000">
                      <a:alpha val="43137"/>
                    </a:srgbClr>
                  </a:outerShdw>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Final Project</a:t>
            </a:r>
            <a:endParaRPr lang="en-US" dirty="0"/>
          </a:p>
        </p:txBody>
      </p:sp>
      <p:graphicFrame>
        <p:nvGraphicFramePr>
          <p:cNvPr id="8" name="Content Placeholder 84">
            <a:extLst>
              <a:ext uri="{FF2B5EF4-FFF2-40B4-BE49-F238E27FC236}">
                <a16:creationId xmlns:a16="http://schemas.microsoft.com/office/drawing/2014/main" id="{C0F38B28-6111-466E-5740-2A31E655C0A9}"/>
              </a:ext>
            </a:extLst>
          </p:cNvPr>
          <p:cNvGraphicFramePr>
            <a:graphicFrameLocks/>
          </p:cNvGraphicFramePr>
          <p:nvPr>
            <p:extLst>
              <p:ext uri="{D42A27DB-BD31-4B8C-83A1-F6EECF244321}">
                <p14:modId xmlns:p14="http://schemas.microsoft.com/office/powerpoint/2010/main" val="3073723362"/>
              </p:ext>
            </p:extLst>
          </p:nvPr>
        </p:nvGraphicFramePr>
        <p:xfrm>
          <a:off x="4206821" y="3520704"/>
          <a:ext cx="2158547" cy="2067374"/>
        </p:xfrm>
        <a:graphic>
          <a:graphicData uri="http://schemas.openxmlformats.org/drawingml/2006/table">
            <a:tbl>
              <a:tblPr firstRow="1" bandRow="1">
                <a:tableStyleId>{D27102A9-8310-4765-A935-A1911B00CA55}</a:tableStyleId>
              </a:tblPr>
              <a:tblGrid>
                <a:gridCol w="1146013">
                  <a:extLst>
                    <a:ext uri="{9D8B030D-6E8A-4147-A177-3AD203B41FA5}">
                      <a16:colId xmlns:a16="http://schemas.microsoft.com/office/drawing/2014/main" val="1517755082"/>
                    </a:ext>
                  </a:extLst>
                </a:gridCol>
                <a:gridCol w="1012534">
                  <a:extLst>
                    <a:ext uri="{9D8B030D-6E8A-4147-A177-3AD203B41FA5}">
                      <a16:colId xmlns:a16="http://schemas.microsoft.com/office/drawing/2014/main" val="2446386500"/>
                    </a:ext>
                  </a:extLst>
                </a:gridCol>
              </a:tblGrid>
              <a:tr h="521993">
                <a:tc>
                  <a:txBody>
                    <a:bodyPr/>
                    <a:lstStyle/>
                    <a:p>
                      <a:pPr algn="r"/>
                      <a:r>
                        <a:rPr lang="en-US" sz="1100" cap="all" spc="400" baseline="0" dirty="0">
                          <a:solidFill>
                            <a:schemeClr val="accent6"/>
                          </a:solidFill>
                          <a:latin typeface="+mj-lt"/>
                        </a:rPr>
                        <a:t>Exterior Quality</a:t>
                      </a:r>
                    </a:p>
                  </a:txBody>
                  <a:tcPr marL="78782" marR="78782" marT="39391" marB="39391" anchor="ctr"/>
                </a:tc>
                <a:tc>
                  <a:txBody>
                    <a:bodyPr/>
                    <a:lstStyle/>
                    <a:p>
                      <a:pPr algn="ctr"/>
                      <a:r>
                        <a:rPr lang="en-US" sz="1200" b="0" cap="all" spc="200" baseline="0" dirty="0">
                          <a:solidFill>
                            <a:schemeClr val="tx2">
                              <a:lumMod val="75000"/>
                            </a:schemeClr>
                          </a:solidFill>
                          <a:latin typeface="+mj-lt"/>
                        </a:rPr>
                        <a:t>Avg Sale Price</a:t>
                      </a:r>
                    </a:p>
                  </a:txBody>
                  <a:tcPr marL="78782" marR="78782" marT="39391" marB="39391" anchor="ctr"/>
                </a:tc>
                <a:extLst>
                  <a:ext uri="{0D108BD9-81ED-4DB2-BD59-A6C34878D82A}">
                    <a16:rowId xmlns:a16="http://schemas.microsoft.com/office/drawing/2014/main" val="3100351803"/>
                  </a:ext>
                </a:extLst>
              </a:tr>
              <a:tr h="371418">
                <a:tc>
                  <a:txBody>
                    <a:bodyPr/>
                    <a:lstStyle/>
                    <a:p>
                      <a:pPr algn="ctr" rtl="0" fontAlgn="base"/>
                      <a:r>
                        <a:rPr lang="en-US" sz="1200" b="0" spc="100" baseline="0" dirty="0">
                          <a:solidFill>
                            <a:schemeClr val="tx2">
                              <a:lumMod val="75000"/>
                            </a:schemeClr>
                          </a:solidFill>
                          <a:effectLst/>
                          <a:latin typeface="+mj-lt"/>
                        </a:rPr>
                        <a:t>2</a:t>
                      </a:r>
                      <a:endParaRPr lang="en-US" sz="1200" b="0" i="0" spc="100" baseline="0" dirty="0">
                        <a:solidFill>
                          <a:schemeClr val="tx2">
                            <a:lumMod val="75000"/>
                          </a:schemeClr>
                        </a:solidFill>
                        <a:effectLst/>
                        <a:latin typeface="+mj-lt"/>
                      </a:endParaRPr>
                    </a:p>
                  </a:txBody>
                  <a:tcPr marL="78782" marR="78782" marT="39391" marB="39391"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$ 87,919​</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extLst>
                  <a:ext uri="{0D108BD9-81ED-4DB2-BD59-A6C34878D82A}">
                    <a16:rowId xmlns:a16="http://schemas.microsoft.com/office/drawing/2014/main" val="2801628125"/>
                  </a:ext>
                </a:extLst>
              </a:tr>
              <a:tr h="371418">
                <a:tc>
                  <a:txBody>
                    <a:bodyPr/>
                    <a:lstStyle/>
                    <a:p>
                      <a:pPr algn="ctr" rtl="0" fontAlgn="base"/>
                      <a:r>
                        <a:rPr lang="en-US" sz="1200" b="0" spc="100" baseline="0" dirty="0">
                          <a:solidFill>
                            <a:schemeClr val="tx2">
                              <a:lumMod val="75000"/>
                            </a:schemeClr>
                          </a:solidFill>
                          <a:effectLst/>
                          <a:latin typeface="+mj-lt"/>
                        </a:rPr>
                        <a:t>3​</a:t>
                      </a:r>
                      <a:endParaRPr lang="en-US" sz="1200" b="0" i="0" spc="100" baseline="0" dirty="0">
                        <a:solidFill>
                          <a:schemeClr val="tx2">
                            <a:lumMod val="75000"/>
                          </a:schemeClr>
                        </a:solidFill>
                        <a:effectLst/>
                        <a:latin typeface="+mj-lt"/>
                      </a:endParaRPr>
                    </a:p>
                  </a:txBody>
                  <a:tcPr marL="78782" marR="78782" marT="39391" marB="39391" anchor="ctr"/>
                </a:tc>
                <a:tc>
                  <a:txBody>
                    <a:bodyPr/>
                    <a:lstStyle/>
                    <a:p>
                      <a:pPr algn="ctr" rtl="0" fontAlgn="base"/>
                      <a:r>
                        <a:rPr lang="en-US" sz="1200" b="0" spc="100" baseline="0" dirty="0">
                          <a:solidFill>
                            <a:schemeClr val="accent5">
                              <a:lumMod val="50000"/>
                            </a:schemeClr>
                          </a:solidFill>
                          <a:effectLst/>
                        </a:rPr>
                        <a:t>$143,627​</a:t>
                      </a:r>
                      <a:endParaRPr lang="en-US" sz="1200" b="0" i="0" spc="100" baseline="0" dirty="0">
                        <a:solidFill>
                          <a:schemeClr val="accent5">
                            <a:lumMod val="50000"/>
                          </a:schemeClr>
                        </a:solidFill>
                        <a:effectLst/>
                        <a:latin typeface="+mn-lt"/>
                      </a:endParaRPr>
                    </a:p>
                  </a:txBody>
                  <a:tcPr anchor="ctr"/>
                </a:tc>
                <a:extLst>
                  <a:ext uri="{0D108BD9-81ED-4DB2-BD59-A6C34878D82A}">
                    <a16:rowId xmlns:a16="http://schemas.microsoft.com/office/drawing/2014/main" val="3635382780"/>
                  </a:ext>
                </a:extLst>
              </a:tr>
              <a:tr h="371418">
                <a:tc>
                  <a:txBody>
                    <a:bodyPr/>
                    <a:lstStyle/>
                    <a:p>
                      <a:pPr algn="ctr" rtl="0" fontAlgn="base"/>
                      <a:r>
                        <a:rPr lang="en-US" sz="1200" b="0" spc="100" baseline="0" dirty="0">
                          <a:solidFill>
                            <a:schemeClr val="tx2">
                              <a:lumMod val="75000"/>
                            </a:schemeClr>
                          </a:solidFill>
                          <a:effectLst/>
                          <a:latin typeface="+mj-lt"/>
                        </a:rPr>
                        <a:t>4​</a:t>
                      </a:r>
                      <a:endParaRPr lang="en-US" sz="1200" b="0" i="0" spc="100" baseline="0" dirty="0">
                        <a:solidFill>
                          <a:schemeClr val="tx2">
                            <a:lumMod val="75000"/>
                          </a:schemeClr>
                        </a:solidFill>
                        <a:effectLst/>
                        <a:latin typeface="+mj-lt"/>
                      </a:endParaRPr>
                    </a:p>
                  </a:txBody>
                  <a:tcPr marL="78782" marR="78782" marT="39391" marB="39391"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$230,763​</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extLst>
                  <a:ext uri="{0D108BD9-81ED-4DB2-BD59-A6C34878D82A}">
                    <a16:rowId xmlns:a16="http://schemas.microsoft.com/office/drawing/2014/main" val="2282084003"/>
                  </a:ext>
                </a:extLst>
              </a:tr>
              <a:tr h="371418">
                <a:tc>
                  <a:txBody>
                    <a:bodyPr/>
                    <a:lstStyle/>
                    <a:p>
                      <a:pPr algn="ctr" rtl="0" fontAlgn="base"/>
                      <a:r>
                        <a:rPr lang="en-US" sz="1200" b="0" spc="100" baseline="0" dirty="0">
                          <a:solidFill>
                            <a:schemeClr val="tx2">
                              <a:lumMod val="75000"/>
                            </a:schemeClr>
                          </a:solidFill>
                          <a:effectLst/>
                          <a:latin typeface="+mj-lt"/>
                        </a:rPr>
                        <a:t>5​</a:t>
                      </a:r>
                      <a:endParaRPr lang="en-US" sz="1200" b="0" i="0" spc="100" baseline="0" dirty="0">
                        <a:solidFill>
                          <a:schemeClr val="tx2">
                            <a:lumMod val="75000"/>
                          </a:schemeClr>
                        </a:solidFill>
                        <a:effectLst/>
                        <a:latin typeface="+mj-lt"/>
                      </a:endParaRPr>
                    </a:p>
                  </a:txBody>
                  <a:tcPr marL="78782" marR="78782" marT="39391" marB="39391" anchor="ctr"/>
                </a:tc>
                <a:tc>
                  <a:txBody>
                    <a:bodyPr/>
                    <a:lstStyle/>
                    <a:p>
                      <a:pPr algn="ctr" rtl="0" fontAlgn="base"/>
                      <a:r>
                        <a:rPr lang="en-US" sz="1200" b="0" spc="100" baseline="0" dirty="0">
                          <a:solidFill>
                            <a:schemeClr val="accent5">
                              <a:lumMod val="50000"/>
                            </a:schemeClr>
                          </a:solidFill>
                          <a:effectLst/>
                        </a:rPr>
                        <a:t>$377,919​</a:t>
                      </a:r>
                      <a:endParaRPr lang="en-US" sz="1200" b="0" i="0" spc="100" baseline="0" dirty="0">
                        <a:solidFill>
                          <a:schemeClr val="accent5">
                            <a:lumMod val="50000"/>
                          </a:schemeClr>
                        </a:solidFill>
                        <a:effectLst/>
                        <a:latin typeface="+mn-lt"/>
                      </a:endParaRPr>
                    </a:p>
                  </a:txBody>
                  <a:tcPr anchor="ctr"/>
                </a:tc>
                <a:extLst>
                  <a:ext uri="{0D108BD9-81ED-4DB2-BD59-A6C34878D82A}">
                    <a16:rowId xmlns:a16="http://schemas.microsoft.com/office/drawing/2014/main" val="1849756459"/>
                  </a:ext>
                </a:extLst>
              </a:tr>
            </a:tbl>
          </a:graphicData>
        </a:graphic>
      </p:graphicFrame>
      <p:pic>
        <p:nvPicPr>
          <p:cNvPr id="11" name="Content Placeholder 6" descr="Chart, bar chart&#10;&#10;Description automatically generated">
            <a:extLst>
              <a:ext uri="{FF2B5EF4-FFF2-40B4-BE49-F238E27FC236}">
                <a16:creationId xmlns:a16="http://schemas.microsoft.com/office/drawing/2014/main" id="{3ECE98CE-BEC9-398A-AAB7-96ADDCF7B9DD}"/>
              </a:ext>
            </a:extLst>
          </p:cNvPr>
          <p:cNvPicPr>
            <a:picLocks noChangeAspect="1"/>
          </p:cNvPicPr>
          <p:nvPr/>
        </p:nvPicPr>
        <p:blipFill>
          <a:blip r:embed="rId4"/>
          <a:stretch>
            <a:fillRect/>
          </a:stretch>
        </p:blipFill>
        <p:spPr>
          <a:xfrm>
            <a:off x="294517" y="2692724"/>
            <a:ext cx="3593842" cy="3663626"/>
          </a:xfrm>
          <a:prstGeom prst="rect">
            <a:avLst/>
          </a:prstGeom>
          <a:ln w="28575">
            <a:solidFill>
              <a:schemeClr val="accent5">
                <a:lumMod val="50000"/>
              </a:schemeClr>
            </a:solidFill>
          </a:ln>
        </p:spPr>
      </p:pic>
    </p:spTree>
    <p:extLst>
      <p:ext uri="{BB962C8B-B14F-4D97-AF65-F5344CB8AC3E}">
        <p14:creationId xmlns:p14="http://schemas.microsoft.com/office/powerpoint/2010/main" val="2316932"/>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Pitch Deck_TM16411175_Win32_JC_SL_v3" id="{8B4DAF89-59FE-4064-AB7A-372A9529B50F}" vid="{3DF83A45-BE94-4B01-94A1-C38A7DA6C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14d11c9-a2ab-4240-9916-106cc2f7f825" xsi:nil="true"/>
    <lcf76f155ced4ddcb4097134ff3c332f xmlns="a5869d55-abcb-4d82-b604-7f683ac57868">
      <Terms xmlns="http://schemas.microsoft.com/office/infopath/2007/PartnerControls"/>
    </lcf76f155ced4ddcb4097134ff3c332f>
    <SharedWithUsers xmlns="414d11c9-a2ab-4240-9916-106cc2f7f825">
      <UserInfo>
        <DisplayName>Nolan N Arendt</DisplayName>
        <AccountId>13</AccountId>
        <AccountType/>
      </UserInfo>
      <UserInfo>
        <DisplayName>Robert Ransom</DisplayName>
        <AccountId>9</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AA63B34DF887346BF4A1E88A5155DC6" ma:contentTypeVersion="10" ma:contentTypeDescription="Create a new document." ma:contentTypeScope="" ma:versionID="5932a1fcf05e4b57951e6761116b2396">
  <xsd:schema xmlns:xsd="http://www.w3.org/2001/XMLSchema" xmlns:xs="http://www.w3.org/2001/XMLSchema" xmlns:p="http://schemas.microsoft.com/office/2006/metadata/properties" xmlns:ns2="a5869d55-abcb-4d82-b604-7f683ac57868" xmlns:ns3="414d11c9-a2ab-4240-9916-106cc2f7f825" targetNamespace="http://schemas.microsoft.com/office/2006/metadata/properties" ma:root="true" ma:fieldsID="789a3aedfd367b233377e82e330dedff" ns2:_="" ns3:_="">
    <xsd:import namespace="a5869d55-abcb-4d82-b604-7f683ac57868"/>
    <xsd:import namespace="414d11c9-a2ab-4240-9916-106cc2f7f82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869d55-abcb-4d82-b604-7f683ac578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34dd798-54fc-4a98-a97f-5b734a12fa28"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14d11c9-a2ab-4240-9916-106cc2f7f82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970ab173-5ab1-4a3f-b534-cecfb02168cb}" ma:internalName="TaxCatchAll" ma:showField="CatchAllData" ma:web="414d11c9-a2ab-4240-9916-106cc2f7f82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439292-23DE-4FBC-B000-AFED89AC64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 ds:uri="414d11c9-a2ab-4240-9916-106cc2f7f825"/>
    <ds:schemaRef ds:uri="a5869d55-abcb-4d82-b604-7f683ac57868"/>
  </ds:schemaRefs>
</ds:datastoreItem>
</file>

<file path=customXml/itemProps2.xml><?xml version="1.0" encoding="utf-8"?>
<ds:datastoreItem xmlns:ds="http://schemas.openxmlformats.org/officeDocument/2006/customXml" ds:itemID="{B8A33C33-E881-438A-BE18-DD2D5D210F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869d55-abcb-4d82-b604-7f683ac57868"/>
    <ds:schemaRef ds:uri="414d11c9-a2ab-4240-9916-106cc2f7f8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1B15C2-B622-4464-872A-FFB13E3A35CE}">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{6F2CB61A-B24D-47B9-9A7B-6ABA36E47526}tf16411175_win32</Template>
  <TotalTime>2187</TotalTime>
  <Words>2444</Words>
  <Application>Microsoft Office PowerPoint</Application>
  <PresentationFormat>Widescreen</PresentationFormat>
  <Paragraphs>236</Paragraphs>
  <Slides>23</Slides>
  <Notes>10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Ames Housing</vt:lpstr>
      <vt:lpstr>background</vt:lpstr>
      <vt:lpstr>Executive Summary</vt:lpstr>
      <vt:lpstr>Project Roadmap</vt:lpstr>
      <vt:lpstr>Methodology</vt:lpstr>
      <vt:lpstr>Variable selection</vt:lpstr>
      <vt:lpstr>Results and Business Answers</vt:lpstr>
      <vt:lpstr>Variables with greatest impact on Sale Price</vt:lpstr>
      <vt:lpstr>What improvements can be made with the best roi? </vt:lpstr>
      <vt:lpstr>Kitchen Quality</vt:lpstr>
      <vt:lpstr>Basement Quality</vt:lpstr>
      <vt:lpstr>PowerPoint Presentation</vt:lpstr>
      <vt:lpstr>Neighborhood</vt:lpstr>
      <vt:lpstr>Wood Deck</vt:lpstr>
      <vt:lpstr>First/Second Floor Square Footage (Categorized)</vt:lpstr>
      <vt:lpstr>HEATING QUALITY</vt:lpstr>
      <vt:lpstr>HOW DOES Square Footage IMPACT SALE PRICE?</vt:lpstr>
      <vt:lpstr>What external modifications can be made with the greatest ROI? </vt:lpstr>
      <vt:lpstr>What Internal modifications can be made with the greatest ROI? </vt:lpstr>
      <vt:lpstr>Of the variables, what  has the least impact on Sale price?</vt:lpstr>
      <vt:lpstr>For various available budgets, what recommendations could be made for current house configuration and potential improvements for greatest ROI?</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Stats</dc:title>
  <dc:creator>Erin R Saunders</dc:creator>
  <cp:lastModifiedBy>Erin R Saunders</cp:lastModifiedBy>
  <cp:revision>9</cp:revision>
  <dcterms:created xsi:type="dcterms:W3CDTF">2023-03-05T20:41:16Z</dcterms:created>
  <dcterms:modified xsi:type="dcterms:W3CDTF">2023-03-28T00:36:26Z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0x010100FAA63B34DF887346BF4A1E88A5155DC6</vt:lpwstr>
  </property>
</Properties>
</file>