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8" r:id="rId3"/>
    <p:sldId id="278" r:id="rId4"/>
    <p:sldId id="257" r:id="rId5"/>
    <p:sldId id="279" r:id="rId6"/>
    <p:sldId id="305" r:id="rId7"/>
    <p:sldId id="297" r:id="rId8"/>
    <p:sldId id="302" r:id="rId9"/>
    <p:sldId id="303" r:id="rId10"/>
    <p:sldId id="298" r:id="rId11"/>
    <p:sldId id="299" r:id="rId12"/>
    <p:sldId id="300" r:id="rId13"/>
    <p:sldId id="304" r:id="rId14"/>
    <p:sldId id="277" r:id="rId15"/>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Nunito Light" pitchFamily="2" charset="0"/>
      <p:regular r:id="rId25"/>
      <p:italic r:id="rId26"/>
    </p:embeddedFont>
    <p:embeddedFont>
      <p:font typeface="Quattrocento" panose="02020502030000000404" pitchFamily="18" charset="0"/>
      <p:regular r:id="rId27"/>
      <p:bold r:id="rId28"/>
    </p:embeddedFont>
    <p:embeddedFont>
      <p:font typeface="Roboto Slab Light" pitchFamily="2" charset="0"/>
      <p:regular r:id="rId29"/>
      <p:bold r:id="rId30"/>
    </p:embeddedFont>
    <p:embeddedFont>
      <p:font typeface="Saira Condens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88E1F1-37ED-44FE-BDF5-D7FF9FD5D0DE}">
  <a:tblStyle styleId="{3D88E1F1-37ED-44FE-BDF5-D7FF9FD5D0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88" autoAdjust="0"/>
  </p:normalViewPr>
  <p:slideViewPr>
    <p:cSldViewPr snapToGrid="0">
      <p:cViewPr varScale="1">
        <p:scale>
          <a:sx n="133" d="100"/>
          <a:sy n="133"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4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78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93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753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512ff5d3ff_1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512ff5d3ff_1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4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30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Performance Overview</a:t>
            </a:r>
            <a:r>
              <a:rPr lang="en-US" b="0" i="0" dirty="0">
                <a:solidFill>
                  <a:srgbClr val="374151"/>
                </a:solidFill>
                <a:effectLst/>
                <a:latin typeface="Söhne"/>
              </a:rPr>
              <a:t>: The confusion matrix provides insights into the classifier's correct and incorrect predictions, highlighting areas of strength and potential concern.</a:t>
            </a:r>
          </a:p>
          <a:p>
            <a:pPr algn="l">
              <a:buFont typeface="+mj-lt"/>
              <a:buAutoNum type="arabicPeriod"/>
            </a:pPr>
            <a:r>
              <a:rPr lang="en-US" b="1" i="0" dirty="0">
                <a:solidFill>
                  <a:srgbClr val="374151"/>
                </a:solidFill>
                <a:effectLst/>
                <a:latin typeface="Söhne"/>
              </a:rPr>
              <a:t>Critical Errors</a:t>
            </a:r>
            <a:r>
              <a:rPr lang="en-US" b="0" i="0" dirty="0">
                <a:solidFill>
                  <a:srgbClr val="374151"/>
                </a:solidFill>
                <a:effectLst/>
                <a:latin typeface="Söhne"/>
              </a:rPr>
              <a:t>: The presence of false negatives indicates potential missed COVID-19 cases, while false positives suggest possible unnecessary interventions for healthy individuals.</a:t>
            </a:r>
          </a:p>
          <a:p>
            <a:pPr algn="l">
              <a:buFont typeface="+mj-lt"/>
              <a:buAutoNum type="arabicPeriod"/>
            </a:pPr>
            <a:r>
              <a:rPr lang="en-US" b="1" i="0" dirty="0">
                <a:solidFill>
                  <a:srgbClr val="374151"/>
                </a:solidFill>
                <a:effectLst/>
                <a:latin typeface="Söhne"/>
              </a:rPr>
              <a:t>Precision vs. Recall</a:t>
            </a:r>
            <a:r>
              <a:rPr lang="en-US" b="0" i="0" dirty="0">
                <a:solidFill>
                  <a:srgbClr val="374151"/>
                </a:solidFill>
                <a:effectLst/>
                <a:latin typeface="Söhne"/>
              </a:rPr>
              <a:t>: Balancing precision (correct positive predictions) and recall (detection of actual positive cases) is essential, especially in medical contexts where both types of errors carry significant consequences.</a:t>
            </a:r>
          </a:p>
          <a:p>
            <a:pPr algn="l">
              <a:buFont typeface="+mj-lt"/>
              <a:buAutoNum type="arabicPeriod"/>
            </a:pPr>
            <a:r>
              <a:rPr lang="en-US" b="1" i="0" dirty="0">
                <a:solidFill>
                  <a:srgbClr val="374151"/>
                </a:solidFill>
                <a:effectLst/>
                <a:latin typeface="Söhne"/>
              </a:rPr>
              <a:t>Model Adjustments</a:t>
            </a:r>
            <a:r>
              <a:rPr lang="en-US" b="0" i="0" dirty="0">
                <a:solidFill>
                  <a:srgbClr val="374151"/>
                </a:solidFill>
                <a:effectLst/>
                <a:latin typeface="Söhne"/>
              </a:rPr>
              <a:t>: The matrix can guide further refinements to the classifier, such as adjusting the threshold or retraining, to reduce specific types of errors based on healthcare priorities.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7857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5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CFD9E0"/>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rgbClr val="CFD9E0"/>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1">
  <p:cSld name="CUSTOM_14_1">
    <p:bg>
      <p:bgPr>
        <a:solidFill>
          <a:srgbClr val="CFD9E0"/>
        </a:solidFill>
        <a:effectLst/>
      </p:bgPr>
    </p:bg>
    <p:spTree>
      <p:nvGrpSpPr>
        <p:cNvPr id="1"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alpha val="51150"/>
                </a:srgbClr>
              </a:solidFill>
              <a:ln>
                <a:noFill/>
              </a:ln>
              <a:effectLst>
                <a:outerShdw blurRad="28575" dist="9525" dir="252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6"/>
            <p:cNvSpPr/>
            <p:nvPr/>
          </p:nvSpPr>
          <p:spPr>
            <a:xfrm flipH="1">
              <a:off x="886588" y="2128568"/>
              <a:ext cx="149309" cy="32666"/>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7" name="Google Shape;387;p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388" name="Google Shape;388;p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89" name="Google Shape;389;p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90" name="Google Shape;390;p6"/>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14_1_1_1">
    <p:bg>
      <p:bgPr>
        <a:solidFill>
          <a:srgbClr val="CFD9E0"/>
        </a:solidFill>
        <a:effectLst/>
      </p:bgPr>
    </p:bg>
    <p:spTree>
      <p:nvGrpSpPr>
        <p:cNvPr id="1"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0" name="Google Shape;1290;p1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1" name="Google Shape;1301;p1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1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4" name="Google Shape;1304;p1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305" name="Google Shape;1305;p1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306" name="Google Shape;1306;p16"/>
          <p:cNvSpPr txBox="1">
            <a:spLocks noGrp="1"/>
          </p:cNvSpPr>
          <p:nvPr>
            <p:ph type="subTitle" idx="1"/>
          </p:nvPr>
        </p:nvSpPr>
        <p:spPr>
          <a:xfrm>
            <a:off x="1244050" y="1300225"/>
            <a:ext cx="5110500" cy="25197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000"/>
            </a:lvl1pPr>
            <a:lvl2pPr lvl="1" rtl="0">
              <a:lnSpc>
                <a:spcPct val="100000"/>
              </a:lnSpc>
              <a:spcBef>
                <a:spcPts val="0"/>
              </a:spcBef>
              <a:spcAft>
                <a:spcPts val="0"/>
              </a:spcAft>
              <a:buClr>
                <a:srgbClr val="FFC800"/>
              </a:buClr>
              <a:buSzPts val="1200"/>
              <a:buFont typeface="Nunito Light"/>
              <a:buChar char="◂"/>
              <a:defRPr>
                <a:solidFill>
                  <a:srgbClr val="FFFFFF"/>
                </a:solidFill>
              </a:defRPr>
            </a:lvl2pPr>
            <a:lvl3pPr lvl="2" rtl="0">
              <a:lnSpc>
                <a:spcPct val="100000"/>
              </a:lnSpc>
              <a:spcBef>
                <a:spcPts val="0"/>
              </a:spcBef>
              <a:spcAft>
                <a:spcPts val="0"/>
              </a:spcAft>
              <a:buClr>
                <a:srgbClr val="FFC800"/>
              </a:buClr>
              <a:buSzPts val="1200"/>
              <a:buFont typeface="Nunito Light"/>
              <a:buChar char="◂"/>
              <a:defRPr>
                <a:solidFill>
                  <a:srgbClr val="FFFFFF"/>
                </a:solidFill>
              </a:defRPr>
            </a:lvl3pPr>
            <a:lvl4pPr lvl="3" rtl="0">
              <a:lnSpc>
                <a:spcPct val="100000"/>
              </a:lnSpc>
              <a:spcBef>
                <a:spcPts val="0"/>
              </a:spcBef>
              <a:spcAft>
                <a:spcPts val="0"/>
              </a:spcAft>
              <a:buClr>
                <a:srgbClr val="FFC800"/>
              </a:buClr>
              <a:buSzPts val="1200"/>
              <a:buFont typeface="Nunito Light"/>
              <a:buChar char="◂"/>
              <a:defRPr>
                <a:solidFill>
                  <a:srgbClr val="FFFFFF"/>
                </a:solidFill>
              </a:defRPr>
            </a:lvl4pPr>
            <a:lvl5pPr lvl="4" rtl="0">
              <a:lnSpc>
                <a:spcPct val="100000"/>
              </a:lnSpc>
              <a:spcBef>
                <a:spcPts val="0"/>
              </a:spcBef>
              <a:spcAft>
                <a:spcPts val="0"/>
              </a:spcAft>
              <a:buSzPts val="1200"/>
              <a:buFont typeface="Nunito Light"/>
              <a:buChar char="○"/>
              <a:defRPr>
                <a:solidFill>
                  <a:srgbClr val="FFFFFF"/>
                </a:solidFill>
              </a:defRPr>
            </a:lvl5pPr>
            <a:lvl6pPr lvl="5" rtl="0">
              <a:lnSpc>
                <a:spcPct val="100000"/>
              </a:lnSpc>
              <a:spcBef>
                <a:spcPts val="0"/>
              </a:spcBef>
              <a:spcAft>
                <a:spcPts val="0"/>
              </a:spcAft>
              <a:buSzPts val="1200"/>
              <a:buFont typeface="Nunito Light"/>
              <a:buChar char="■"/>
              <a:defRPr>
                <a:solidFill>
                  <a:srgbClr val="FFFFFF"/>
                </a:solidFill>
              </a:defRPr>
            </a:lvl6pPr>
            <a:lvl7pPr lvl="6" rtl="0">
              <a:lnSpc>
                <a:spcPct val="100000"/>
              </a:lnSpc>
              <a:spcBef>
                <a:spcPts val="0"/>
              </a:spcBef>
              <a:spcAft>
                <a:spcPts val="0"/>
              </a:spcAft>
              <a:buSzPts val="1200"/>
              <a:buFont typeface="Nunito Light"/>
              <a:buChar char="●"/>
              <a:defRPr>
                <a:solidFill>
                  <a:srgbClr val="FFFFFF"/>
                </a:solidFill>
              </a:defRPr>
            </a:lvl7pPr>
            <a:lvl8pPr lvl="7" rtl="0">
              <a:lnSpc>
                <a:spcPct val="100000"/>
              </a:lnSpc>
              <a:spcBef>
                <a:spcPts val="0"/>
              </a:spcBef>
              <a:spcAft>
                <a:spcPts val="0"/>
              </a:spcAft>
              <a:buSzPts val="1200"/>
              <a:buFont typeface="Nunito Light"/>
              <a:buChar char="○"/>
              <a:defRPr>
                <a:solidFill>
                  <a:srgbClr val="FFFFFF"/>
                </a:solidFill>
              </a:defRPr>
            </a:lvl8pPr>
            <a:lvl9pPr lvl="8" rtl="0">
              <a:lnSpc>
                <a:spcPct val="100000"/>
              </a:lnSpc>
              <a:spcBef>
                <a:spcPts val="0"/>
              </a:spcBef>
              <a:spcAft>
                <a:spcPts val="0"/>
              </a:spcAft>
              <a:buSzPts val="1200"/>
              <a:buFont typeface="Nunito Light"/>
              <a:buChar char="■"/>
              <a:defRPr>
                <a:solidFill>
                  <a:srgbClr val="FFFFFF"/>
                </a:solidFill>
              </a:defRPr>
            </a:lvl9pPr>
          </a:lstStyle>
          <a:p>
            <a:endParaRPr/>
          </a:p>
        </p:txBody>
      </p:sp>
      <p:sp>
        <p:nvSpPr>
          <p:cNvPr id="1307" name="Google Shape;1307;p1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1308" name="Google Shape;1308;p16"/>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Light"/>
                <a:ea typeface="Roboto Slab Light"/>
                <a:cs typeface="Roboto Slab Light"/>
                <a:sym typeface="Roboto Slab Light"/>
              </a:defRPr>
            </a:lvl1pPr>
            <a:lvl2pPr lvl="1" algn="r" rtl="0">
              <a:buNone/>
              <a:defRPr sz="1300">
                <a:solidFill>
                  <a:srgbClr val="666666"/>
                </a:solidFill>
                <a:latin typeface="Roboto Slab Light"/>
                <a:ea typeface="Roboto Slab Light"/>
                <a:cs typeface="Roboto Slab Light"/>
                <a:sym typeface="Roboto Slab Light"/>
              </a:defRPr>
            </a:lvl2pPr>
            <a:lvl3pPr lvl="2" algn="r" rtl="0">
              <a:buNone/>
              <a:defRPr sz="1300">
                <a:solidFill>
                  <a:srgbClr val="666666"/>
                </a:solidFill>
                <a:latin typeface="Roboto Slab Light"/>
                <a:ea typeface="Roboto Slab Light"/>
                <a:cs typeface="Roboto Slab Light"/>
                <a:sym typeface="Roboto Slab Light"/>
              </a:defRPr>
            </a:lvl3pPr>
            <a:lvl4pPr lvl="3" algn="r" rtl="0">
              <a:buNone/>
              <a:defRPr sz="1300">
                <a:solidFill>
                  <a:srgbClr val="666666"/>
                </a:solidFill>
                <a:latin typeface="Roboto Slab Light"/>
                <a:ea typeface="Roboto Slab Light"/>
                <a:cs typeface="Roboto Slab Light"/>
                <a:sym typeface="Roboto Slab Light"/>
              </a:defRPr>
            </a:lvl4pPr>
            <a:lvl5pPr lvl="4" algn="r" rtl="0">
              <a:buNone/>
              <a:defRPr sz="1300">
                <a:solidFill>
                  <a:srgbClr val="666666"/>
                </a:solidFill>
                <a:latin typeface="Roboto Slab Light"/>
                <a:ea typeface="Roboto Slab Light"/>
                <a:cs typeface="Roboto Slab Light"/>
                <a:sym typeface="Roboto Slab Light"/>
              </a:defRPr>
            </a:lvl5pPr>
            <a:lvl6pPr lvl="5" algn="r" rtl="0">
              <a:buNone/>
              <a:defRPr sz="1300">
                <a:solidFill>
                  <a:srgbClr val="666666"/>
                </a:solidFill>
                <a:latin typeface="Roboto Slab Light"/>
                <a:ea typeface="Roboto Slab Light"/>
                <a:cs typeface="Roboto Slab Light"/>
                <a:sym typeface="Roboto Slab Light"/>
              </a:defRPr>
            </a:lvl6pPr>
            <a:lvl7pPr lvl="6" algn="r" rtl="0">
              <a:buNone/>
              <a:defRPr sz="1300">
                <a:solidFill>
                  <a:srgbClr val="666666"/>
                </a:solidFill>
                <a:latin typeface="Roboto Slab Light"/>
                <a:ea typeface="Roboto Slab Light"/>
                <a:cs typeface="Roboto Slab Light"/>
                <a:sym typeface="Roboto Slab Light"/>
              </a:defRPr>
            </a:lvl7pPr>
            <a:lvl8pPr lvl="7" algn="r" rtl="0">
              <a:buNone/>
              <a:defRPr sz="1300">
                <a:solidFill>
                  <a:srgbClr val="666666"/>
                </a:solidFill>
                <a:latin typeface="Roboto Slab Light"/>
                <a:ea typeface="Roboto Slab Light"/>
                <a:cs typeface="Roboto Slab Light"/>
                <a:sym typeface="Roboto Slab Light"/>
              </a:defRPr>
            </a:lvl8pPr>
            <a:lvl9pPr lvl="8" algn="r" rtl="0">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61" r:id="rId5"/>
    <p:sldLayoutId id="214748366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2" name="Google Shape;1322;p20"/>
          <p:cNvSpPr txBox="1">
            <a:spLocks noGrp="1"/>
          </p:cNvSpPr>
          <p:nvPr>
            <p:ph type="ctrTitle"/>
          </p:nvPr>
        </p:nvSpPr>
        <p:spPr>
          <a:xfrm>
            <a:off x="2131308" y="1269371"/>
            <a:ext cx="4541492"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000" dirty="0"/>
              <a:t>Predicting COVID-19 Diagnosis </a:t>
            </a:r>
            <a:endParaRPr sz="4000" dirty="0">
              <a:solidFill>
                <a:srgbClr val="FFFFFF"/>
              </a:solidFill>
            </a:endParaRPr>
          </a:p>
        </p:txBody>
      </p:sp>
      <p:sp>
        <p:nvSpPr>
          <p:cNvPr id="3" name="Subtitle 2">
            <a:extLst>
              <a:ext uri="{FF2B5EF4-FFF2-40B4-BE49-F238E27FC236}">
                <a16:creationId xmlns:a16="http://schemas.microsoft.com/office/drawing/2014/main" id="{AFC281E8-CF7F-7069-5EFF-3DF7DD703FA5}"/>
              </a:ext>
            </a:extLst>
          </p:cNvPr>
          <p:cNvSpPr>
            <a:spLocks noGrp="1"/>
          </p:cNvSpPr>
          <p:nvPr>
            <p:ph type="subTitle" idx="1"/>
          </p:nvPr>
        </p:nvSpPr>
        <p:spPr/>
        <p:txBody>
          <a:bodyPr/>
          <a:lstStyle/>
          <a:p>
            <a:r>
              <a:rPr lang="en-US" dirty="0"/>
              <a:t>Nolan Arendt &amp; Binosh Padman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10</a:t>
            </a:fld>
            <a:endParaRPr/>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sz="1600" dirty="0"/>
              <a:t>The Decision Tree classifier achieved an accuracy of 81.61% on the testing set. The high accuracy suggests the model performed well in distinguishing between negative and positive cases of COVID-19.</a:t>
            </a:r>
          </a:p>
          <a:p>
            <a:pPr algn="l"/>
            <a:endParaRPr lang="en-US" sz="1600" dirty="0"/>
          </a:p>
          <a:p>
            <a:pPr algn="l"/>
            <a:r>
              <a:rPr lang="en-US" sz="1600" dirty="0"/>
              <a:t>The visualization of the tree helps provide insights into the decision-making process of this classifier.</a:t>
            </a:r>
          </a:p>
          <a:p>
            <a:pPr algn="l"/>
            <a:endParaRPr lang="en-US" sz="1600" dirty="0"/>
          </a:p>
          <a:p>
            <a:pPr algn="l"/>
            <a:r>
              <a:rPr lang="en-US" sz="1600" dirty="0"/>
              <a:t>Parameters Used: </a:t>
            </a:r>
          </a:p>
          <a:p>
            <a:pPr marL="285750" indent="-285750" algn="l">
              <a:buFont typeface="Arial" panose="020B0604020202020204" pitchFamily="34" charset="0"/>
              <a:buChar char="•"/>
            </a:pPr>
            <a:r>
              <a:rPr lang="en-US" sz="1600" dirty="0"/>
              <a:t>Random_State = 42</a:t>
            </a:r>
          </a:p>
          <a:p>
            <a:pPr marL="285750" indent="-285750" algn="l">
              <a:buFont typeface="Arial" panose="020B0604020202020204" pitchFamily="34" charset="0"/>
              <a:buChar char="•"/>
            </a:pPr>
            <a:r>
              <a:rPr lang="en-US" sz="1600" dirty="0"/>
              <a:t>Max_Depth = 3</a:t>
            </a:r>
          </a:p>
          <a:p>
            <a:pPr marL="285750" indent="-285750" algn="l">
              <a:buFont typeface="Arial" panose="020B0604020202020204" pitchFamily="34" charset="0"/>
              <a:buChar char="•"/>
            </a:pPr>
            <a:endParaRPr lang="en-US" sz="1600" dirty="0"/>
          </a:p>
          <a:p>
            <a:pPr algn="l"/>
            <a:endParaRPr lang="en-US" sz="1600" dirty="0"/>
          </a:p>
        </p:txBody>
      </p:sp>
      <p:sp>
        <p:nvSpPr>
          <p:cNvPr id="7" name="Google Shape;1435;p25">
            <a:extLst>
              <a:ext uri="{FF2B5EF4-FFF2-40B4-BE49-F238E27FC236}">
                <a16:creationId xmlns:a16="http://schemas.microsoft.com/office/drawing/2014/main" id="{5A94D9A1-895A-0C40-0425-8072F77A8BB7}"/>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DECISION TREE CLASSIFICATION</a:t>
            </a:r>
            <a:endParaRPr dirty="0"/>
          </a:p>
        </p:txBody>
      </p:sp>
      <p:pic>
        <p:nvPicPr>
          <p:cNvPr id="8" name="Picture 2">
            <a:extLst>
              <a:ext uri="{FF2B5EF4-FFF2-40B4-BE49-F238E27FC236}">
                <a16:creationId xmlns:a16="http://schemas.microsoft.com/office/drawing/2014/main" id="{CCFAF1C1-CE52-AF58-731E-26FD02E6C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38" y="1304656"/>
            <a:ext cx="4649674" cy="265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72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a:p>
        </p:txBody>
      </p:sp>
      <p:sp>
        <p:nvSpPr>
          <p:cNvPr id="4" name="Google Shape;1435;p25">
            <a:extLst>
              <a:ext uri="{FF2B5EF4-FFF2-40B4-BE49-F238E27FC236}">
                <a16:creationId xmlns:a16="http://schemas.microsoft.com/office/drawing/2014/main" id="{64AEEBE9-351D-96FB-1BF7-7336AC2737E0}"/>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K-MEANS CLUSTERING</a:t>
            </a:r>
            <a:endParaRPr dirty="0"/>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dirty="0"/>
              <a:t>Using the elbow method, the optimal number of clusters was determined to be 2.</a:t>
            </a:r>
          </a:p>
          <a:p>
            <a:pPr algn="l"/>
            <a:endParaRPr lang="en-US" dirty="0"/>
          </a:p>
          <a:p>
            <a:pPr algn="l"/>
            <a:r>
              <a:rPr lang="en-US" dirty="0"/>
              <a:t>The K-Means clustering algorithm segmented the data into two groups, with the Silhouette Score of 0.0851 suggesting a moderate distinction between the clusters. </a:t>
            </a:r>
          </a:p>
          <a:p>
            <a:pPr algn="l"/>
            <a:endParaRPr lang="en-US" dirty="0"/>
          </a:p>
          <a:p>
            <a:pPr algn="l"/>
            <a:endParaRPr lang="en-US" dirty="0"/>
          </a:p>
        </p:txBody>
      </p:sp>
      <p:pic>
        <p:nvPicPr>
          <p:cNvPr id="2050" name="Picture 2">
            <a:extLst>
              <a:ext uri="{FF2B5EF4-FFF2-40B4-BE49-F238E27FC236}">
                <a16:creationId xmlns:a16="http://schemas.microsoft.com/office/drawing/2014/main" id="{544E4D2D-772B-A13E-1E3F-0027A5DC6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70" y="1159200"/>
            <a:ext cx="3865280" cy="316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39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a:p>
        </p:txBody>
      </p:sp>
      <p:sp>
        <p:nvSpPr>
          <p:cNvPr id="4" name="Google Shape;1435;p25">
            <a:extLst>
              <a:ext uri="{FF2B5EF4-FFF2-40B4-BE49-F238E27FC236}">
                <a16:creationId xmlns:a16="http://schemas.microsoft.com/office/drawing/2014/main" id="{64AEEBE9-351D-96FB-1BF7-7336AC2737E0}"/>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HAC CLUSTERING</a:t>
            </a:r>
            <a:endParaRPr dirty="0"/>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dirty="0"/>
              <a:t>Using the dendrogram, the optimal number of clusters was determined to be 2.</a:t>
            </a:r>
          </a:p>
          <a:p>
            <a:pPr algn="l"/>
            <a:endParaRPr lang="en-US" dirty="0"/>
          </a:p>
          <a:p>
            <a:pPr algn="l"/>
            <a:r>
              <a:rPr lang="en-US" dirty="0"/>
              <a:t>The HAC clustering algorithm segmented the data into two groups, with the Silhouette Score of 0.1664 suggesting a modest distinction between the clusters. </a:t>
            </a:r>
          </a:p>
          <a:p>
            <a:pPr algn="l"/>
            <a:endParaRPr lang="en-US" dirty="0"/>
          </a:p>
          <a:p>
            <a:pPr algn="l"/>
            <a:r>
              <a:rPr lang="en-US" dirty="0"/>
              <a:t>Cluster 0: 1018 of the data points</a:t>
            </a:r>
          </a:p>
          <a:p>
            <a:pPr algn="l"/>
            <a:r>
              <a:rPr lang="en-US" dirty="0"/>
              <a:t>Cluster 1: 4416 of the data points</a:t>
            </a:r>
          </a:p>
          <a:p>
            <a:pPr marL="285750" indent="-285750" algn="l">
              <a:buFont typeface="Arial" panose="020B0604020202020204" pitchFamily="34" charset="0"/>
              <a:buChar char="•"/>
            </a:pPr>
            <a:endParaRPr lang="en-US" dirty="0"/>
          </a:p>
          <a:p>
            <a:pPr algn="l"/>
            <a:endParaRPr lang="en-US" dirty="0"/>
          </a:p>
        </p:txBody>
      </p:sp>
      <p:pic>
        <p:nvPicPr>
          <p:cNvPr id="3074" name="Picture 2">
            <a:extLst>
              <a:ext uri="{FF2B5EF4-FFF2-40B4-BE49-F238E27FC236}">
                <a16:creationId xmlns:a16="http://schemas.microsoft.com/office/drawing/2014/main" id="{3B2E35F9-B69E-81D7-C9F4-B06E07CD8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38" y="1062454"/>
            <a:ext cx="3969762" cy="332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6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2000"/>
        <p:cNvGrpSpPr/>
        <p:nvPr/>
      </p:nvGrpSpPr>
      <p:grpSpPr>
        <a:xfrm>
          <a:off x="0" y="0"/>
          <a:ext cx="0" cy="0"/>
          <a:chOff x="0" y="0"/>
          <a:chExt cx="0" cy="0"/>
        </a:xfrm>
      </p:grpSpPr>
      <p:sp>
        <p:nvSpPr>
          <p:cNvPr id="2002" name="Google Shape;2002;p4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a:p>
        </p:txBody>
      </p:sp>
      <p:sp>
        <p:nvSpPr>
          <p:cNvPr id="2003" name="Google Shape;2003;p42"/>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FINDINGS &amp; CONCLUSION</a:t>
            </a:r>
            <a:endParaRPr dirty="0"/>
          </a:p>
        </p:txBody>
      </p:sp>
      <p:sp>
        <p:nvSpPr>
          <p:cNvPr id="4" name="TextBox 3">
            <a:extLst>
              <a:ext uri="{FF2B5EF4-FFF2-40B4-BE49-F238E27FC236}">
                <a16:creationId xmlns:a16="http://schemas.microsoft.com/office/drawing/2014/main" id="{1A7A920C-C6F8-E8BF-4AED-13EF2C290407}"/>
              </a:ext>
            </a:extLst>
          </p:cNvPr>
          <p:cNvSpPr txBox="1"/>
          <p:nvPr/>
        </p:nvSpPr>
        <p:spPr>
          <a:xfrm>
            <a:off x="1066800" y="1089660"/>
            <a:ext cx="6789420" cy="3539430"/>
          </a:xfrm>
          <a:prstGeom prst="rect">
            <a:avLst/>
          </a:prstGeom>
          <a:noFill/>
        </p:spPr>
        <p:txBody>
          <a:bodyPr wrap="square" rtlCol="0">
            <a:spAutoFit/>
          </a:bodyPr>
          <a:lstStyle/>
          <a:p>
            <a:r>
              <a:rPr lang="en-US" dirty="0">
                <a:latin typeface="Saira Condensed" panose="020B0604020202020204" charset="0"/>
                <a:cs typeface="Saira Condensed" panose="020B0604020202020204" charset="0"/>
              </a:rPr>
              <a:t>Our Random Forest and Decision Tree classification algorithms both performed with relatively similar accuracy around ~81% in predicting if a patient has COVID-19. Linear Regression classifier performed slightly better with an 82% accuracy in predictions of our testing set.</a:t>
            </a:r>
          </a:p>
          <a:p>
            <a:endParaRPr lang="en-US" dirty="0">
              <a:latin typeface="Saira Condensed" panose="020B0604020202020204" charset="0"/>
              <a:cs typeface="Saira Condensed" panose="020B0604020202020204" charset="0"/>
            </a:endParaRPr>
          </a:p>
          <a:p>
            <a:r>
              <a:rPr lang="en-US" dirty="0">
                <a:latin typeface="Saira Condensed" panose="020B0604020202020204" charset="0"/>
                <a:cs typeface="Saira Condensed" panose="020B0604020202020204" charset="0"/>
              </a:rPr>
              <a:t>High precision of both models indicates the model is very reliable when predicting positive cases, but not as accurate when predicting negative cases.</a:t>
            </a:r>
          </a:p>
          <a:p>
            <a:endParaRPr lang="en-US" dirty="0">
              <a:latin typeface="Saira Condensed" panose="020B0604020202020204" charset="0"/>
              <a:cs typeface="Saira Condensed" panose="020B0604020202020204" charset="0"/>
            </a:endParaRPr>
          </a:p>
          <a:p>
            <a:r>
              <a:rPr lang="en-US" dirty="0">
                <a:latin typeface="Saira Condensed" panose="020B0604020202020204" charset="0"/>
                <a:cs typeface="Saira Condensed" panose="020B0604020202020204" charset="0"/>
              </a:rPr>
              <a:t>K-Means and HAC clustering algorithms had relatively good performance with regards to the silhouette score, but further refinement of the symptoms may increase the results.</a:t>
            </a:r>
          </a:p>
          <a:p>
            <a:endParaRPr lang="en-US" dirty="0">
              <a:latin typeface="Saira Condensed" panose="020B0604020202020204" charset="0"/>
              <a:cs typeface="Saira Condensed" panose="020B0604020202020204" charset="0"/>
            </a:endParaRPr>
          </a:p>
          <a:p>
            <a:r>
              <a:rPr lang="en-US" dirty="0">
                <a:latin typeface="Saira Condensed" panose="020B0604020202020204" charset="0"/>
                <a:cs typeface="Saira Condensed" panose="020B0604020202020204" charset="0"/>
              </a:rPr>
              <a:t>Future steps would include gathering of more data, specifically at the location level to better understand how location has an impact. Also consider gathering data regarding ages, as our belief remains that COVID-19 impacted different age ranges at vastly different levels of significance.</a:t>
            </a:r>
          </a:p>
          <a:p>
            <a:endParaRPr lang="en-US" dirty="0">
              <a:latin typeface="Saira Condensed" panose="020B0604020202020204" charset="0"/>
              <a:cs typeface="Saira Condensed" panose="020B0604020202020204" charset="0"/>
            </a:endParaRPr>
          </a:p>
          <a:p>
            <a:endParaRPr lang="en-US" dirty="0">
              <a:latin typeface="Saira Condensed" panose="020B0604020202020204" charset="0"/>
              <a:cs typeface="Saira Condensed" panose="020B0604020202020204" charset="0"/>
            </a:endParaRPr>
          </a:p>
          <a:p>
            <a:endParaRPr lang="en-US" dirty="0">
              <a:latin typeface="Saira Condensed" panose="020B0604020202020204" charset="0"/>
              <a:cs typeface="Saira Condensed" panose="020B0604020202020204" charset="0"/>
            </a:endParaRPr>
          </a:p>
        </p:txBody>
      </p:sp>
    </p:spTree>
    <p:extLst>
      <p:ext uri="{BB962C8B-B14F-4D97-AF65-F5344CB8AC3E}">
        <p14:creationId xmlns:p14="http://schemas.microsoft.com/office/powerpoint/2010/main" val="28522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1" name="Google Shape;1991;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14</a:t>
            </a:fld>
            <a:endParaRPr/>
          </a:p>
        </p:txBody>
      </p:sp>
      <p:sp>
        <p:nvSpPr>
          <p:cNvPr id="1992" name="Google Shape;1992;p41"/>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QUESTIONS?</a:t>
            </a:r>
            <a:endParaRPr dirty="0"/>
          </a:p>
        </p:txBody>
      </p:sp>
      <p:sp>
        <p:nvSpPr>
          <p:cNvPr id="1993" name="Google Shape;1993;p41"/>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Nolan Arendt</a:t>
            </a:r>
          </a:p>
          <a:p>
            <a:pPr marL="0" lvl="0" indent="0" algn="ctr" rtl="0">
              <a:spcBef>
                <a:spcPts val="0"/>
              </a:spcBef>
              <a:spcAft>
                <a:spcPts val="0"/>
              </a:spcAft>
              <a:buClr>
                <a:schemeClr val="dk1"/>
              </a:buClr>
              <a:buSzPts val="1100"/>
              <a:buFont typeface="Arial"/>
              <a:buNone/>
            </a:pPr>
            <a:r>
              <a:rPr lang="en-US" dirty="0"/>
              <a:t>Binosh Padman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47"/>
        <p:cNvGrpSpPr/>
        <p:nvPr/>
      </p:nvGrpSpPr>
      <p:grpSpPr>
        <a:xfrm>
          <a:off x="0" y="0"/>
          <a:ext cx="0" cy="0"/>
          <a:chOff x="0" y="0"/>
          <a:chExt cx="0" cy="0"/>
        </a:xfrm>
      </p:grpSpPr>
      <p:sp>
        <p:nvSpPr>
          <p:cNvPr id="1348" name="Google Shape;1348;p22"/>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a:t>
            </a:r>
            <a:endParaRPr sz="2800" dirty="0"/>
          </a:p>
        </p:txBody>
      </p:sp>
      <p:sp>
        <p:nvSpPr>
          <p:cNvPr id="1349" name="Google Shape;1349;p22"/>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COVID-19: A global challenge that has affected millions. Understanding the range of symptoms and their link to disease severity is crucial in optimizing treatment and timing of treatment. This analysis dives into symptom data to explore patterns and predict outcomes.</a:t>
            </a:r>
          </a:p>
        </p:txBody>
      </p:sp>
      <p:sp>
        <p:nvSpPr>
          <p:cNvPr id="1350" name="Google Shape;1350;p2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a:p>
        </p:txBody>
      </p:sp>
      <p:sp>
        <p:nvSpPr>
          <p:cNvPr id="1351" name="Google Shape;1351;p22"/>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2000"/>
        <p:cNvGrpSpPr/>
        <p:nvPr/>
      </p:nvGrpSpPr>
      <p:grpSpPr>
        <a:xfrm>
          <a:off x="0" y="0"/>
          <a:ext cx="0" cy="0"/>
          <a:chOff x="0" y="0"/>
          <a:chExt cx="0" cy="0"/>
        </a:xfrm>
      </p:grpSpPr>
      <p:sp>
        <p:nvSpPr>
          <p:cNvPr id="2002" name="Google Shape;2002;p4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a:p>
        </p:txBody>
      </p:sp>
      <p:sp>
        <p:nvSpPr>
          <p:cNvPr id="2003" name="Google Shape;2003;p42"/>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BUSINESS CASE</a:t>
            </a:r>
            <a:endParaRPr dirty="0"/>
          </a:p>
        </p:txBody>
      </p:sp>
      <p:sp>
        <p:nvSpPr>
          <p:cNvPr id="4" name="TextBox 3">
            <a:extLst>
              <a:ext uri="{FF2B5EF4-FFF2-40B4-BE49-F238E27FC236}">
                <a16:creationId xmlns:a16="http://schemas.microsoft.com/office/drawing/2014/main" id="{1A7A920C-C6F8-E8BF-4AED-13EF2C290407}"/>
              </a:ext>
            </a:extLst>
          </p:cNvPr>
          <p:cNvSpPr txBox="1"/>
          <p:nvPr/>
        </p:nvSpPr>
        <p:spPr>
          <a:xfrm>
            <a:off x="1066800" y="1089660"/>
            <a:ext cx="6789420"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Develop a predictive model to determine the likelihood of a COVID-19 diagnosis based on reported symptoms and attributes.</a:t>
            </a:r>
          </a:p>
          <a:p>
            <a:pPr marL="285750"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Early identification of potential COVID-19 cases allow for timely interventions, reducing the spread and improving patient outcomes.</a:t>
            </a:r>
          </a:p>
          <a:p>
            <a:pPr marL="285750"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Without a predictive tool, reliance solely on testing can lead to delays and potential undetected cases, especially in asymptomatic individuals or those with mild cases.</a:t>
            </a:r>
          </a:p>
          <a:p>
            <a:pPr marL="285750"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A reliable predictive model can guide healthcare professionals in making informed decisions about testing, quarantine measures, and resource allocation, ultimately safeguarding public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6"/>
        <p:cNvGrpSpPr/>
        <p:nvPr/>
      </p:nvGrpSpPr>
      <p:grpSpPr>
        <a:xfrm>
          <a:off x="0" y="0"/>
          <a:ext cx="0" cy="0"/>
          <a:chOff x="0" y="0"/>
          <a:chExt cx="0" cy="0"/>
        </a:xfrm>
      </p:grpSpPr>
      <p:sp>
        <p:nvSpPr>
          <p:cNvPr id="1327" name="Google Shape;1327;p21"/>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WORKFLOW</a:t>
            </a:r>
            <a:endParaRPr dirty="0"/>
          </a:p>
        </p:txBody>
      </p:sp>
      <p:sp>
        <p:nvSpPr>
          <p:cNvPr id="1328" name="Google Shape;1328;p2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a:p>
        </p:txBody>
      </p:sp>
      <p:sp>
        <p:nvSpPr>
          <p:cNvPr id="1329" name="Google Shape;1329;p21"/>
          <p:cNvSpPr txBox="1">
            <a:spLocks noGrp="1"/>
          </p:cNvSpPr>
          <p:nvPr>
            <p:ph type="title"/>
          </p:nvPr>
        </p:nvSpPr>
        <p:spPr>
          <a:xfrm flipH="1">
            <a:off x="3949748"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01</a:t>
            </a:r>
            <a:endParaRPr dirty="0"/>
          </a:p>
        </p:txBody>
      </p:sp>
      <p:sp>
        <p:nvSpPr>
          <p:cNvPr id="1330" name="Google Shape;1330;p21"/>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331" name="Google Shape;1331;p21"/>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
        <p:nvSpPr>
          <p:cNvPr id="1332" name="Google Shape;1332;p21"/>
          <p:cNvSpPr txBox="1">
            <a:spLocks noGrp="1"/>
          </p:cNvSpPr>
          <p:nvPr>
            <p:ph type="title" idx="4"/>
          </p:nvPr>
        </p:nvSpPr>
        <p:spPr>
          <a:xfrm flipH="1">
            <a:off x="3945732"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02</a:t>
            </a:r>
            <a:endParaRPr dirty="0"/>
          </a:p>
        </p:txBody>
      </p:sp>
      <p:sp>
        <p:nvSpPr>
          <p:cNvPr id="1333" name="Google Shape;1333;p21"/>
          <p:cNvSpPr txBox="1">
            <a:spLocks noGrp="1"/>
          </p:cNvSpPr>
          <p:nvPr>
            <p:ph type="title" idx="5"/>
          </p:nvPr>
        </p:nvSpPr>
        <p:spPr>
          <a:xfrm flipH="1">
            <a:off x="3959137"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1334" name="Google Shape;1334;p21"/>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Data Cleaning</a:t>
            </a:r>
            <a:endParaRPr dirty="0"/>
          </a:p>
        </p:txBody>
      </p:sp>
      <p:sp>
        <p:nvSpPr>
          <p:cNvPr id="1337" name="Google Shape;1337;p21"/>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Exploratory Data Analysis</a:t>
            </a:r>
            <a:endParaRPr dirty="0"/>
          </a:p>
        </p:txBody>
      </p:sp>
      <p:sp>
        <p:nvSpPr>
          <p:cNvPr id="1339" name="Google Shape;1339;p21"/>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Results &amp; Future Analysis</a:t>
            </a:r>
            <a:endParaRPr dirty="0"/>
          </a:p>
        </p:txBody>
      </p:sp>
      <p:sp>
        <p:nvSpPr>
          <p:cNvPr id="1340" name="Google Shape;1340;p21"/>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Clustering Algorithms</a:t>
            </a:r>
            <a:endParaRPr dirty="0"/>
          </a:p>
        </p:txBody>
      </p:sp>
      <p:sp>
        <p:nvSpPr>
          <p:cNvPr id="1342" name="Google Shape;1342;p21"/>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Classification Algorithms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7"/>
        <p:cNvGrpSpPr/>
        <p:nvPr/>
      </p:nvGrpSpPr>
      <p:grpSpPr>
        <a:xfrm>
          <a:off x="0" y="0"/>
          <a:ext cx="0" cy="0"/>
          <a:chOff x="0" y="0"/>
          <a:chExt cx="0" cy="0"/>
        </a:xfrm>
      </p:grpSpPr>
      <p:sp>
        <p:nvSpPr>
          <p:cNvPr id="2008" name="Google Shape;2008;p43"/>
          <p:cNvSpPr txBox="1">
            <a:spLocks noGrp="1"/>
          </p:cNvSpPr>
          <p:nvPr>
            <p:ph type="sldNum" idx="12"/>
          </p:nvPr>
        </p:nvSpPr>
        <p:spPr>
          <a:xfrm>
            <a:off x="8412435" y="4547225"/>
            <a:ext cx="7017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5</a:t>
            </a:fld>
            <a:endParaRPr/>
          </a:p>
        </p:txBody>
      </p:sp>
      <p:sp>
        <p:nvSpPr>
          <p:cNvPr id="2010" name="Google Shape;2010;p4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DATA DESCRIPTION</a:t>
            </a:r>
            <a:endParaRPr dirty="0"/>
          </a:p>
        </p:txBody>
      </p:sp>
      <p:pic>
        <p:nvPicPr>
          <p:cNvPr id="15" name="Picture 14">
            <a:extLst>
              <a:ext uri="{FF2B5EF4-FFF2-40B4-BE49-F238E27FC236}">
                <a16:creationId xmlns:a16="http://schemas.microsoft.com/office/drawing/2014/main" id="{DF6AC420-A50F-63BF-D189-61D274E6D212}"/>
              </a:ext>
            </a:extLst>
          </p:cNvPr>
          <p:cNvPicPr>
            <a:picLocks noChangeAspect="1"/>
          </p:cNvPicPr>
          <p:nvPr/>
        </p:nvPicPr>
        <p:blipFill>
          <a:blip r:embed="rId3"/>
          <a:stretch>
            <a:fillRect/>
          </a:stretch>
        </p:blipFill>
        <p:spPr>
          <a:xfrm>
            <a:off x="4263563" y="549120"/>
            <a:ext cx="4385925" cy="2624609"/>
          </a:xfrm>
          <a:prstGeom prst="rect">
            <a:avLst/>
          </a:prstGeom>
        </p:spPr>
      </p:pic>
      <p:pic>
        <p:nvPicPr>
          <p:cNvPr id="19" name="Picture 18">
            <a:extLst>
              <a:ext uri="{FF2B5EF4-FFF2-40B4-BE49-F238E27FC236}">
                <a16:creationId xmlns:a16="http://schemas.microsoft.com/office/drawing/2014/main" id="{F06FF71C-E715-7E49-7BDE-6DB8900E9A51}"/>
              </a:ext>
            </a:extLst>
          </p:cNvPr>
          <p:cNvPicPr>
            <a:picLocks noChangeAspect="1"/>
          </p:cNvPicPr>
          <p:nvPr/>
        </p:nvPicPr>
        <p:blipFill>
          <a:blip r:embed="rId4"/>
          <a:stretch>
            <a:fillRect/>
          </a:stretch>
        </p:blipFill>
        <p:spPr>
          <a:xfrm>
            <a:off x="4163645" y="3504365"/>
            <a:ext cx="4585759" cy="914088"/>
          </a:xfrm>
          <a:prstGeom prst="rect">
            <a:avLst/>
          </a:prstGeom>
        </p:spPr>
      </p:pic>
      <p:sp>
        <p:nvSpPr>
          <p:cNvPr id="33" name="TextBox 32">
            <a:extLst>
              <a:ext uri="{FF2B5EF4-FFF2-40B4-BE49-F238E27FC236}">
                <a16:creationId xmlns:a16="http://schemas.microsoft.com/office/drawing/2014/main" id="{622CF256-9E51-3B4C-1406-79B5097FFE22}"/>
              </a:ext>
            </a:extLst>
          </p:cNvPr>
          <p:cNvSpPr txBox="1"/>
          <p:nvPr/>
        </p:nvSpPr>
        <p:spPr>
          <a:xfrm>
            <a:off x="320040" y="1059180"/>
            <a:ext cx="3787140" cy="3600986"/>
          </a:xfrm>
          <a:prstGeom prst="rect">
            <a:avLst/>
          </a:prstGeom>
          <a:noFill/>
        </p:spPr>
        <p:txBody>
          <a:bodyPr wrap="square" rtlCol="0">
            <a:spAutoFit/>
          </a:bodyPr>
          <a:lstStyle/>
          <a:p>
            <a:r>
              <a:rPr lang="en-US" sz="1200" dirty="0">
                <a:latin typeface="Saira Condensed" panose="020B0604020202020204" charset="0"/>
                <a:cs typeface="Saira Condensed" panose="020B0604020202020204" charset="0"/>
              </a:rPr>
              <a:t>The dataset comprises responses from individuals regarding various symptoms, conditions, and behaviors related to COVID-19.</a:t>
            </a:r>
          </a:p>
          <a:p>
            <a:endParaRPr lang="en-US" sz="1200" dirty="0">
              <a:latin typeface="Saira Condensed" panose="020B0604020202020204" charset="0"/>
              <a:cs typeface="Saira Condensed" panose="020B0604020202020204" charset="0"/>
            </a:endParaRPr>
          </a:p>
          <a:p>
            <a:r>
              <a:rPr lang="en-US" sz="1200" dirty="0">
                <a:latin typeface="Saira Condensed" panose="020B0604020202020204" charset="0"/>
                <a:cs typeface="Saira Condensed" panose="020B0604020202020204" charset="0"/>
              </a:rPr>
              <a:t>The dataset contains approximately 5434 samples and 21 features.</a:t>
            </a:r>
          </a:p>
          <a:p>
            <a:endParaRPr lang="en-US" sz="1200" dirty="0">
              <a:latin typeface="Saira Condensed" panose="020B0604020202020204" charset="0"/>
              <a:cs typeface="Saira Condensed" panose="020B0604020202020204" charset="0"/>
            </a:endParaRPr>
          </a:p>
          <a:p>
            <a:r>
              <a:rPr lang="en-US" sz="1200" dirty="0">
                <a:latin typeface="Saira Condensed" panose="020B0604020202020204" charset="0"/>
                <a:cs typeface="Saira Condensed" panose="020B0604020202020204" charset="0"/>
              </a:rPr>
              <a:t>Symptoms include:</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Breathing problems</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Fever</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Dry cough…</a:t>
            </a:r>
          </a:p>
          <a:p>
            <a:pPr marL="285750" lvl="1" indent="-285750">
              <a:buFont typeface="Arial" panose="020B0604020202020204" pitchFamily="34" charset="0"/>
              <a:buChar char="•"/>
            </a:pPr>
            <a:endParaRPr lang="en-US" sz="1200" dirty="0">
              <a:latin typeface="Saira Condensed" panose="020B0604020202020204" charset="0"/>
              <a:cs typeface="Saira Condensed" panose="020B0604020202020204" charset="0"/>
            </a:endParaRPr>
          </a:p>
          <a:p>
            <a:pPr lvl="1"/>
            <a:r>
              <a:rPr lang="en-US" sz="1200" dirty="0">
                <a:latin typeface="Saira Condensed" panose="020B0604020202020204" charset="0"/>
                <a:cs typeface="Saira Condensed" panose="020B0604020202020204" charset="0"/>
              </a:rPr>
              <a:t>Behaviors include:</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Abroad travel</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Contact with COVID patient</a:t>
            </a:r>
          </a:p>
          <a:p>
            <a:pPr marL="285750" lvl="1" indent="-285750">
              <a:buFont typeface="Arial" panose="020B0604020202020204" pitchFamily="34" charset="0"/>
              <a:buChar char="•"/>
            </a:pPr>
            <a:r>
              <a:rPr lang="en-US" sz="1200" dirty="0">
                <a:latin typeface="Saira Condensed" panose="020B0604020202020204" charset="0"/>
                <a:cs typeface="Saira Condensed" panose="020B0604020202020204" charset="0"/>
              </a:rPr>
              <a:t>Attended large gatherings…</a:t>
            </a:r>
          </a:p>
          <a:p>
            <a:pPr marL="285750" lvl="1" indent="-285750">
              <a:buFont typeface="Arial" panose="020B0604020202020204" pitchFamily="34" charset="0"/>
              <a:buChar char="•"/>
            </a:pPr>
            <a:endParaRPr lang="en-US" sz="1200" dirty="0">
              <a:latin typeface="Saira Condensed" panose="020B0604020202020204" charset="0"/>
              <a:cs typeface="Saira Condensed" panose="020B0604020202020204" charset="0"/>
            </a:endParaRPr>
          </a:p>
          <a:p>
            <a:pPr lvl="1"/>
            <a:r>
              <a:rPr lang="en-US" sz="1200" dirty="0">
                <a:latin typeface="Saira Condensed" panose="020B0604020202020204" charset="0"/>
                <a:cs typeface="Saira Condensed" panose="020B0604020202020204" charset="0"/>
              </a:rPr>
              <a:t>Medical Conditions include:</a:t>
            </a:r>
          </a:p>
          <a:p>
            <a:pPr marL="171450" lvl="1" indent="-171450">
              <a:buFont typeface="Arial" panose="020B0604020202020204" pitchFamily="34" charset="0"/>
              <a:buChar char="•"/>
            </a:pPr>
            <a:r>
              <a:rPr lang="en-US" sz="1200" dirty="0">
                <a:latin typeface="Saira Condensed" panose="020B0604020202020204" charset="0"/>
                <a:cs typeface="Saira Condensed" panose="020B0604020202020204" charset="0"/>
              </a:rPr>
              <a:t>Asthma</a:t>
            </a:r>
          </a:p>
          <a:p>
            <a:pPr marL="171450" lvl="1" indent="-171450">
              <a:buFont typeface="Arial" panose="020B0604020202020204" pitchFamily="34" charset="0"/>
              <a:buChar char="•"/>
            </a:pPr>
            <a:r>
              <a:rPr lang="en-US" sz="1200" dirty="0">
                <a:latin typeface="Saira Condensed" panose="020B0604020202020204" charset="0"/>
                <a:cs typeface="Saira Condensed" panose="020B0604020202020204" charset="0"/>
              </a:rPr>
              <a:t>Chronic lung disease</a:t>
            </a:r>
          </a:p>
          <a:p>
            <a:pPr marL="171450" lvl="1" indent="-171450">
              <a:buFont typeface="Arial" panose="020B0604020202020204" pitchFamily="34" charset="0"/>
              <a:buChar char="•"/>
            </a:pPr>
            <a:r>
              <a:rPr lang="en-US" sz="1200" dirty="0">
                <a:latin typeface="Saira Condensed" panose="020B0604020202020204" charset="0"/>
                <a:cs typeface="Saira Condensed" panose="020B0604020202020204" charset="0"/>
              </a:rPr>
              <a:t>Heart disease…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2000"/>
        <p:cNvGrpSpPr/>
        <p:nvPr/>
      </p:nvGrpSpPr>
      <p:grpSpPr>
        <a:xfrm>
          <a:off x="0" y="0"/>
          <a:ext cx="0" cy="0"/>
          <a:chOff x="0" y="0"/>
          <a:chExt cx="0" cy="0"/>
        </a:xfrm>
      </p:grpSpPr>
      <p:sp>
        <p:nvSpPr>
          <p:cNvPr id="2002" name="Google Shape;2002;p4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a:p>
        </p:txBody>
      </p:sp>
      <p:sp>
        <p:nvSpPr>
          <p:cNvPr id="2003" name="Google Shape;2003;p42"/>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PREPROCESSING</a:t>
            </a:r>
            <a:endParaRPr dirty="0"/>
          </a:p>
        </p:txBody>
      </p:sp>
      <p:sp>
        <p:nvSpPr>
          <p:cNvPr id="4" name="TextBox 3">
            <a:extLst>
              <a:ext uri="{FF2B5EF4-FFF2-40B4-BE49-F238E27FC236}">
                <a16:creationId xmlns:a16="http://schemas.microsoft.com/office/drawing/2014/main" id="{1A7A920C-C6F8-E8BF-4AED-13EF2C290407}"/>
              </a:ext>
            </a:extLst>
          </p:cNvPr>
          <p:cNvSpPr txBox="1"/>
          <p:nvPr/>
        </p:nvSpPr>
        <p:spPr>
          <a:xfrm>
            <a:off x="1066800" y="1089660"/>
            <a:ext cx="678942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Balancing of the data</a:t>
            </a:r>
          </a:p>
          <a:p>
            <a:pPr lvl="6"/>
            <a:r>
              <a:rPr lang="en-US" sz="1600" dirty="0">
                <a:solidFill>
                  <a:schemeClr val="tx1">
                    <a:lumMod val="75000"/>
                  </a:schemeClr>
                </a:solidFill>
                <a:latin typeface="Saira Condensed" panose="020B0604020202020204" charset="0"/>
                <a:cs typeface="Saira Condensed" panose="020B0604020202020204" charset="0"/>
              </a:rPr>
              <a:t>	Positive Cases: 4,383</a:t>
            </a:r>
          </a:p>
          <a:p>
            <a:pPr lvl="5"/>
            <a:r>
              <a:rPr lang="en-US" sz="1600" dirty="0">
                <a:solidFill>
                  <a:schemeClr val="tx1">
                    <a:lumMod val="75000"/>
                  </a:schemeClr>
                </a:solidFill>
                <a:latin typeface="Saira Condensed" panose="020B0604020202020204" charset="0"/>
                <a:cs typeface="Saira Condensed" panose="020B0604020202020204" charset="0"/>
              </a:rPr>
              <a:t>	Negative Cases: 1,051</a:t>
            </a:r>
          </a:p>
          <a:p>
            <a:pPr marL="285750" lvl="1"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Removing any rows with missing values.</a:t>
            </a:r>
          </a:p>
          <a:p>
            <a:pPr marL="285750"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Convert categorical variables (“Yes”, “No”) to numerical values (1, 0) for model compatibility.</a:t>
            </a:r>
          </a:p>
          <a:p>
            <a:pPr marL="285750" indent="-285750">
              <a:buFont typeface="Arial" panose="020B0604020202020204" pitchFamily="34" charset="0"/>
              <a:buChar char="•"/>
            </a:pPr>
            <a:endParaRPr lang="en-US" sz="1600" dirty="0">
              <a:solidFill>
                <a:schemeClr val="tx1">
                  <a:lumMod val="75000"/>
                </a:schemeClr>
              </a:solidFill>
              <a:latin typeface="Saira Condensed" panose="020B0604020202020204" charset="0"/>
              <a:cs typeface="Saira Condensed" panose="020B0604020202020204" charset="0"/>
            </a:endParaRPr>
          </a:p>
          <a:p>
            <a:pPr marL="285750" indent="-285750">
              <a:buFont typeface="Arial" panose="020B0604020202020204" pitchFamily="34" charset="0"/>
              <a:buChar char="•"/>
            </a:pPr>
            <a:r>
              <a:rPr lang="en-US" sz="1600" dirty="0">
                <a:solidFill>
                  <a:schemeClr val="tx1">
                    <a:lumMod val="75000"/>
                  </a:schemeClr>
                </a:solidFill>
                <a:latin typeface="Saira Condensed" panose="020B0604020202020204" charset="0"/>
                <a:cs typeface="Saira Condensed" panose="020B0604020202020204" charset="0"/>
              </a:rPr>
              <a:t>Feature selection to identify the most informative features for the predictive model using correlation analysis,</a:t>
            </a:r>
          </a:p>
        </p:txBody>
      </p:sp>
    </p:spTree>
    <p:extLst>
      <p:ext uri="{BB962C8B-B14F-4D97-AF65-F5344CB8AC3E}">
        <p14:creationId xmlns:p14="http://schemas.microsoft.com/office/powerpoint/2010/main" val="306788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7</a:t>
            </a:fld>
            <a:endParaRPr/>
          </a:p>
        </p:txBody>
      </p:sp>
      <p:sp>
        <p:nvSpPr>
          <p:cNvPr id="4" name="Google Shape;1435;p25">
            <a:extLst>
              <a:ext uri="{FF2B5EF4-FFF2-40B4-BE49-F238E27FC236}">
                <a16:creationId xmlns:a16="http://schemas.microsoft.com/office/drawing/2014/main" id="{64AEEBE9-351D-96FB-1BF7-7336AC2737E0}"/>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EXPLORATORY DATA ANALYSIS</a:t>
            </a:r>
            <a:endParaRPr dirty="0"/>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sz="1600" dirty="0"/>
              <a:t>Features ‘Contact with COVID Patient’, ‘Fever’ and ‘Dry Cough’ show strong positive correlation with a COVID-19 diagnosis.</a:t>
            </a:r>
          </a:p>
          <a:p>
            <a:pPr algn="l"/>
            <a:endParaRPr lang="en-US" sz="1600" dirty="0"/>
          </a:p>
          <a:p>
            <a:pPr algn="l"/>
            <a:r>
              <a:rPr lang="en-US" sz="1600" dirty="0"/>
              <a:t>Features ‘Wearing Masks’ and ‘Sanitization from Market’ had no value in the model and were thus excluded.</a:t>
            </a:r>
          </a:p>
          <a:p>
            <a:pPr algn="l"/>
            <a:endParaRPr lang="en-US" sz="1600" dirty="0"/>
          </a:p>
          <a:p>
            <a:pPr algn="l"/>
            <a:r>
              <a:rPr lang="en-US" sz="1600" dirty="0"/>
              <a:t>No feature exhibits a strong negative correlation with COVID-19 diagnosis. A strong negative correlation would imply the presence of the factor decreases the likelihood of a positive COVID-19 diagnosis.</a:t>
            </a:r>
          </a:p>
          <a:p>
            <a:pPr algn="l"/>
            <a:endParaRPr lang="en-US" sz="1600" dirty="0"/>
          </a:p>
        </p:txBody>
      </p:sp>
      <p:pic>
        <p:nvPicPr>
          <p:cNvPr id="1026" name="Picture 2">
            <a:extLst>
              <a:ext uri="{FF2B5EF4-FFF2-40B4-BE49-F238E27FC236}">
                <a16:creationId xmlns:a16="http://schemas.microsoft.com/office/drawing/2014/main" id="{6E131D61-A90F-707F-3979-6CAA64246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80" y="1554977"/>
            <a:ext cx="2546954" cy="20335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F587BA-4896-8393-BC74-7F0EDF1F74EF}"/>
              </a:ext>
            </a:extLst>
          </p:cNvPr>
          <p:cNvPicPr>
            <a:picLocks noChangeAspect="1"/>
          </p:cNvPicPr>
          <p:nvPr/>
        </p:nvPicPr>
        <p:blipFill>
          <a:blip r:embed="rId4"/>
          <a:stretch>
            <a:fillRect/>
          </a:stretch>
        </p:blipFill>
        <p:spPr>
          <a:xfrm>
            <a:off x="2994440" y="1743606"/>
            <a:ext cx="1858149" cy="1656288"/>
          </a:xfrm>
          <a:prstGeom prst="rect">
            <a:avLst/>
          </a:prstGeom>
        </p:spPr>
      </p:pic>
    </p:spTree>
    <p:extLst>
      <p:ext uri="{BB962C8B-B14F-4D97-AF65-F5344CB8AC3E}">
        <p14:creationId xmlns:p14="http://schemas.microsoft.com/office/powerpoint/2010/main" val="9418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a:p>
        </p:txBody>
      </p:sp>
      <p:sp>
        <p:nvSpPr>
          <p:cNvPr id="4" name="Google Shape;1435;p25">
            <a:extLst>
              <a:ext uri="{FF2B5EF4-FFF2-40B4-BE49-F238E27FC236}">
                <a16:creationId xmlns:a16="http://schemas.microsoft.com/office/drawing/2014/main" id="{64AEEBE9-351D-96FB-1BF7-7336AC2737E0}"/>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LOGISTIC REGRESSION CLASSIFICATION</a:t>
            </a:r>
            <a:endParaRPr dirty="0"/>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sz="1400" dirty="0"/>
              <a:t>The Logistic Regression classifier achieved an accuracy of approximately 82.94% on the testing set. The model was trained using balanced data with under-sampling, and specific hyperparameters were set to optimize the performance.</a:t>
            </a:r>
          </a:p>
          <a:p>
            <a:pPr algn="l"/>
            <a:endParaRPr lang="en-US" sz="1400" dirty="0"/>
          </a:p>
          <a:p>
            <a:pPr algn="l"/>
            <a:r>
              <a:rPr lang="en-US" sz="1400" dirty="0"/>
              <a:t>Parameters Used: </a:t>
            </a:r>
          </a:p>
          <a:p>
            <a:pPr marL="285750" indent="-285750" algn="l">
              <a:buFont typeface="Arial" panose="020B0604020202020204" pitchFamily="34" charset="0"/>
              <a:buChar char="•"/>
            </a:pPr>
            <a:r>
              <a:rPr lang="en-US" sz="1400" dirty="0"/>
              <a:t>C = 0.0001</a:t>
            </a:r>
          </a:p>
          <a:p>
            <a:pPr marL="285750" indent="-285750" algn="l">
              <a:buFont typeface="Arial" panose="020B0604020202020204" pitchFamily="34" charset="0"/>
              <a:buChar char="•"/>
            </a:pPr>
            <a:r>
              <a:rPr lang="en-US" sz="1400" dirty="0"/>
              <a:t>Penalty Type = L2</a:t>
            </a:r>
          </a:p>
          <a:p>
            <a:pPr marL="285750" indent="-285750" algn="l">
              <a:buFont typeface="Arial" panose="020B0604020202020204" pitchFamily="34" charset="0"/>
              <a:buChar char="•"/>
            </a:pPr>
            <a:r>
              <a:rPr lang="en-US" sz="1400" dirty="0"/>
              <a:t>Fit Intercept = False</a:t>
            </a:r>
          </a:p>
          <a:p>
            <a:pPr marL="285750" indent="-285750" algn="l">
              <a:buFont typeface="Arial" panose="020B0604020202020204" pitchFamily="34" charset="0"/>
              <a:buChar char="•"/>
            </a:pPr>
            <a:r>
              <a:rPr lang="en-US" sz="1400" dirty="0"/>
              <a:t>Solver = </a:t>
            </a:r>
            <a:r>
              <a:rPr lang="en-US" sz="1400" dirty="0" err="1"/>
              <a:t>lbfgs</a:t>
            </a:r>
            <a:endParaRPr lang="en-US" sz="1400" dirty="0"/>
          </a:p>
          <a:p>
            <a:pPr marL="285750" indent="-285750" algn="l">
              <a:buFont typeface="Arial" panose="020B0604020202020204" pitchFamily="34" charset="0"/>
              <a:buChar char="•"/>
            </a:pPr>
            <a:r>
              <a:rPr lang="en-US" sz="1400" dirty="0"/>
              <a:t>Maximum Iterations = 150</a:t>
            </a:r>
          </a:p>
          <a:p>
            <a:pPr marL="285750" indent="-285750" algn="l">
              <a:buFont typeface="Arial" panose="020B0604020202020204" pitchFamily="34" charset="0"/>
              <a:buChar char="•"/>
            </a:pPr>
            <a:r>
              <a:rPr lang="en-US" sz="1400" dirty="0"/>
              <a:t>Class Weight = Balanced</a:t>
            </a:r>
          </a:p>
          <a:p>
            <a:pPr marL="285750" indent="-285750" algn="l">
              <a:buFont typeface="Arial" panose="020B0604020202020204" pitchFamily="34" charset="0"/>
              <a:buChar char="•"/>
            </a:pPr>
            <a:r>
              <a:rPr lang="en-US" sz="1400" dirty="0"/>
              <a:t>Random State = 42</a:t>
            </a:r>
          </a:p>
          <a:p>
            <a:pPr marL="285750" indent="-285750" algn="l">
              <a:buFont typeface="Arial" panose="020B0604020202020204" pitchFamily="34" charset="0"/>
              <a:buChar char="•"/>
            </a:pPr>
            <a:endParaRPr lang="en-US" sz="1400" dirty="0"/>
          </a:p>
          <a:p>
            <a:pPr algn="l"/>
            <a:endParaRPr lang="en-US" sz="1400" dirty="0"/>
          </a:p>
        </p:txBody>
      </p:sp>
      <p:pic>
        <p:nvPicPr>
          <p:cNvPr id="1026" name="Picture 2">
            <a:extLst>
              <a:ext uri="{FF2B5EF4-FFF2-40B4-BE49-F238E27FC236}">
                <a16:creationId xmlns:a16="http://schemas.microsoft.com/office/drawing/2014/main" id="{18D6AD60-B1D0-D768-BF3F-C9E5D24FE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52" y="1129982"/>
            <a:ext cx="3628561" cy="302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9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66"/>
        <p:cNvGrpSpPr/>
        <p:nvPr/>
      </p:nvGrpSpPr>
      <p:grpSpPr>
        <a:xfrm>
          <a:off x="0" y="0"/>
          <a:ext cx="0" cy="0"/>
          <a:chOff x="0" y="0"/>
          <a:chExt cx="0" cy="0"/>
        </a:xfrm>
      </p:grpSpPr>
      <p:sp>
        <p:nvSpPr>
          <p:cNvPr id="1973" name="Google Shape;1973;p3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a:p>
        </p:txBody>
      </p:sp>
      <p:sp>
        <p:nvSpPr>
          <p:cNvPr id="4" name="Google Shape;1435;p25">
            <a:extLst>
              <a:ext uri="{FF2B5EF4-FFF2-40B4-BE49-F238E27FC236}">
                <a16:creationId xmlns:a16="http://schemas.microsoft.com/office/drawing/2014/main" id="{64AEEBE9-351D-96FB-1BF7-7336AC2737E0}"/>
              </a:ext>
            </a:extLst>
          </p:cNvPr>
          <p:cNvSpPr txBox="1">
            <a:spLocks noGrp="1"/>
          </p:cNvSpPr>
          <p:nvPr>
            <p:ph type="title"/>
          </p:nvPr>
        </p:nvSpPr>
        <p:spPr>
          <a:xfrm>
            <a:off x="-329101" y="194088"/>
            <a:ext cx="2391583" cy="6996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RANDOM FOREST CLASSIFICATION</a:t>
            </a:r>
            <a:endParaRPr dirty="0"/>
          </a:p>
        </p:txBody>
      </p:sp>
      <p:sp>
        <p:nvSpPr>
          <p:cNvPr id="10" name="Google Shape;1435;p25">
            <a:extLst>
              <a:ext uri="{FF2B5EF4-FFF2-40B4-BE49-F238E27FC236}">
                <a16:creationId xmlns:a16="http://schemas.microsoft.com/office/drawing/2014/main" id="{B1A325BC-6F31-7F89-9FEF-6CC8FDFAFE20}"/>
              </a:ext>
            </a:extLst>
          </p:cNvPr>
          <p:cNvSpPr txBox="1">
            <a:spLocks/>
          </p:cNvSpPr>
          <p:nvPr/>
        </p:nvSpPr>
        <p:spPr>
          <a:xfrm>
            <a:off x="5100401" y="1062454"/>
            <a:ext cx="3628561" cy="3484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800"/>
              <a:buFont typeface="Saira Condensed"/>
              <a:buNone/>
              <a:defRPr sz="1800" b="0" i="0" u="none" strike="noStrike" cap="none">
                <a:solidFill>
                  <a:srgbClr val="434343"/>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434343"/>
              </a:buClr>
              <a:buSzPts val="2800"/>
              <a:buFont typeface="Economica"/>
              <a:buNone/>
              <a:defRPr sz="1000" b="0" i="0" u="none" strike="noStrike" cap="none">
                <a:solidFill>
                  <a:srgbClr val="FF787F"/>
                </a:solidFill>
                <a:latin typeface="Roboto Slab Light"/>
                <a:ea typeface="Roboto Slab Light"/>
                <a:cs typeface="Roboto Slab Light"/>
                <a:sym typeface="Roboto Slab Light"/>
              </a:defRPr>
            </a:lvl9pPr>
          </a:lstStyle>
          <a:p>
            <a:pPr algn="l"/>
            <a:r>
              <a:rPr lang="en-US" dirty="0"/>
              <a:t>The Random Forest classifier achieved an accuracy of approximately 81.83% on the testing set. The model was trained using balanced data with under-sampling, and specific hyperparameters were set to optimize the performance.</a:t>
            </a:r>
          </a:p>
          <a:p>
            <a:pPr algn="l"/>
            <a:endParaRPr lang="en-US" dirty="0"/>
          </a:p>
          <a:p>
            <a:pPr algn="l"/>
            <a:r>
              <a:rPr lang="en-US" dirty="0"/>
              <a:t>Parameters Used: </a:t>
            </a:r>
          </a:p>
          <a:p>
            <a:pPr marL="285750" indent="-285750" algn="l">
              <a:buFont typeface="Arial" panose="020B0604020202020204" pitchFamily="34" charset="0"/>
              <a:buChar char="•"/>
            </a:pPr>
            <a:r>
              <a:rPr lang="en-US" dirty="0"/>
              <a:t>Random_state = 42</a:t>
            </a:r>
          </a:p>
          <a:p>
            <a:pPr marL="285750" indent="-285750" algn="l">
              <a:buFont typeface="Arial" panose="020B0604020202020204" pitchFamily="34" charset="0"/>
              <a:buChar char="•"/>
            </a:pPr>
            <a:r>
              <a:rPr lang="en-US" dirty="0"/>
              <a:t>N_Estimators = 10</a:t>
            </a:r>
          </a:p>
          <a:p>
            <a:pPr marL="285750" indent="-285750" algn="l">
              <a:buFont typeface="Arial" panose="020B0604020202020204" pitchFamily="34" charset="0"/>
              <a:buChar char="•"/>
            </a:pPr>
            <a:r>
              <a:rPr lang="en-US" dirty="0"/>
              <a:t>Max_Depth = 1</a:t>
            </a:r>
          </a:p>
          <a:p>
            <a:pPr marL="285750" indent="-285750" algn="l">
              <a:buFont typeface="Arial" panose="020B0604020202020204" pitchFamily="34" charset="0"/>
              <a:buChar char="•"/>
            </a:pPr>
            <a:r>
              <a:rPr lang="en-US" dirty="0"/>
              <a:t>Min_Samples_Split = 3</a:t>
            </a:r>
          </a:p>
          <a:p>
            <a:pPr marL="285750" indent="-285750" algn="l">
              <a:buFont typeface="Arial" panose="020B0604020202020204" pitchFamily="34" charset="0"/>
              <a:buChar char="•"/>
            </a:pPr>
            <a:endParaRPr lang="en-US" dirty="0"/>
          </a:p>
          <a:p>
            <a:pPr algn="l"/>
            <a:endParaRPr lang="en-US" dirty="0"/>
          </a:p>
        </p:txBody>
      </p:sp>
      <p:pic>
        <p:nvPicPr>
          <p:cNvPr id="7170" name="Picture 2">
            <a:extLst>
              <a:ext uri="{FF2B5EF4-FFF2-40B4-BE49-F238E27FC236}">
                <a16:creationId xmlns:a16="http://schemas.microsoft.com/office/drawing/2014/main" id="{64DBCDF4-3D6E-294F-10DB-14F588F46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38" y="1062454"/>
            <a:ext cx="4549944" cy="31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1391"/>
      </p:ext>
    </p:extLst>
  </p:cSld>
  <p:clrMapOvr>
    <a:masterClrMapping/>
  </p:clrMapOvr>
</p:sld>
</file>

<file path=ppt/theme/theme1.xml><?xml version="1.0" encoding="utf-8"?>
<a:theme xmlns:a="http://schemas.openxmlformats.org/drawingml/2006/main" name="Clinical Case 01-2023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7895</TotalTime>
  <Words>951</Words>
  <Application>Microsoft Office PowerPoint</Application>
  <PresentationFormat>On-screen Show (16:9)</PresentationFormat>
  <Paragraphs>129</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Fira Sans Extra Condensed Medium</vt:lpstr>
      <vt:lpstr>Saira Condensed</vt:lpstr>
      <vt:lpstr>Quattrocento</vt:lpstr>
      <vt:lpstr>Arial</vt:lpstr>
      <vt:lpstr>Nunito Light</vt:lpstr>
      <vt:lpstr>Söhne</vt:lpstr>
      <vt:lpstr>Roboto Slab Light</vt:lpstr>
      <vt:lpstr>Economica</vt:lpstr>
      <vt:lpstr>Clinical Case 01-2023 by Slidesgo</vt:lpstr>
      <vt:lpstr>Predicting COVID-19 Diagnosis </vt:lpstr>
      <vt:lpstr>INTRODUCTION</vt:lpstr>
      <vt:lpstr>BUSINESS CASE</vt:lpstr>
      <vt:lpstr>WORKFLOW</vt:lpstr>
      <vt:lpstr>DATA DESCRIPTION</vt:lpstr>
      <vt:lpstr>PREPROCESSING</vt:lpstr>
      <vt:lpstr>EXPLORATORY DATA ANALYSIS</vt:lpstr>
      <vt:lpstr>LOGISTIC REGRESSION CLASSIFICATION</vt:lpstr>
      <vt:lpstr>RANDOM FOREST CLASSIFICATION</vt:lpstr>
      <vt:lpstr>DECISION TREE CLASSIFICATION</vt:lpstr>
      <vt:lpstr>K-MEANS CLUSTERING</vt:lpstr>
      <vt:lpstr>HAC CLUSTERING</vt:lpstr>
      <vt:lpstr>FINDINGS &amp; 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COVID-19 Severity by Symptoms</dc:title>
  <dc:creator>Nolan Arendt</dc:creator>
  <cp:lastModifiedBy>Nolan Arendt</cp:lastModifiedBy>
  <cp:revision>6</cp:revision>
  <dcterms:modified xsi:type="dcterms:W3CDTF">2023-09-20T18:20:00Z</dcterms:modified>
</cp:coreProperties>
</file>