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82242" y="71069"/>
            <a:ext cx="882751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1" i="0">
                <a:solidFill>
                  <a:srgbClr val="271A3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71A38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271A3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71A38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271A3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271A3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12192000" cy="842010"/>
          </a:xfrm>
          <a:custGeom>
            <a:avLst/>
            <a:gdLst/>
            <a:ahLst/>
            <a:cxnLst/>
            <a:rect l="l" t="t" r="r" b="b"/>
            <a:pathLst>
              <a:path w="12192000" h="842010">
                <a:moveTo>
                  <a:pt x="12192000" y="0"/>
                </a:moveTo>
                <a:lnTo>
                  <a:pt x="0" y="0"/>
                </a:lnTo>
                <a:lnTo>
                  <a:pt x="0" y="841705"/>
                </a:lnTo>
                <a:lnTo>
                  <a:pt x="12192000" y="841705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087" y="-27685"/>
            <a:ext cx="11507825" cy="793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1" i="0">
                <a:solidFill>
                  <a:srgbClr val="271A3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39" y="1134871"/>
            <a:ext cx="11547475" cy="441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71A38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r2.7.2/api/org/apache/hadoop/io/WritableComparable.html" TargetMode="External"/><Relationship Id="rId2" Type="http://schemas.openxmlformats.org/officeDocument/2006/relationships/hyperlink" Target="https://hadoop.apache.org/docs/r2.7.1/api/org/apache/hadoop/io/Writable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raph.apache.org/" TargetMode="External"/><Relationship Id="rId2" Type="http://schemas.openxmlformats.org/officeDocument/2006/relationships/hyperlink" Target="https://spark.apach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z.apache.org/" TargetMode="External"/><Relationship Id="rId4" Type="http://schemas.openxmlformats.org/officeDocument/2006/relationships/hyperlink" Target="https://hbase.apache.org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releases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cwiki.apache.org/confluence/display/HADOOP2/Hadoop2OnWindows" TargetMode="External"/><Relationship Id="rId2" Type="http://schemas.openxmlformats.org/officeDocument/2006/relationships/hyperlink" Target="https://hadoop.apache.org/docs/stable/hadoop-project-dist/hadoop-common/SingleClust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yden-chua.medium.com/installing-hadoop-on-macos-a334ab45bb3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cwiki.apache.org/confluence/display/HADOOP2/Hadoop2OnWindows" TargetMode="External"/><Relationship Id="rId2" Type="http://schemas.openxmlformats.org/officeDocument/2006/relationships/hyperlink" Target="https://hadoop.apache.org/docs/stable/hadoop-project-dist/hadoop-common/SingleClust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yden-chua.medium.com/installing-hadoop-on-macos-a334ab45bb3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9425" y="3918813"/>
            <a:ext cx="11148695" cy="2449830"/>
            <a:chOff x="479425" y="3918813"/>
            <a:chExt cx="11148695" cy="2449830"/>
          </a:xfrm>
        </p:grpSpPr>
        <p:sp>
          <p:nvSpPr>
            <p:cNvPr id="3" name="object 3"/>
            <p:cNvSpPr/>
            <p:nvPr/>
          </p:nvSpPr>
          <p:spPr>
            <a:xfrm>
              <a:off x="481012" y="3918813"/>
              <a:ext cx="11147425" cy="2449830"/>
            </a:xfrm>
            <a:custGeom>
              <a:avLst/>
              <a:gdLst/>
              <a:ahLst/>
              <a:cxnLst/>
              <a:rect l="l" t="t" r="r" b="b"/>
              <a:pathLst>
                <a:path w="11147425" h="2449829">
                  <a:moveTo>
                    <a:pt x="11147044" y="0"/>
                  </a:moveTo>
                  <a:lnTo>
                    <a:pt x="0" y="0"/>
                  </a:lnTo>
                  <a:lnTo>
                    <a:pt x="0" y="2449322"/>
                  </a:lnTo>
                  <a:lnTo>
                    <a:pt x="11147044" y="2449322"/>
                  </a:lnTo>
                  <a:lnTo>
                    <a:pt x="11147044" y="0"/>
                  </a:lnTo>
                  <a:close/>
                </a:path>
              </a:pathLst>
            </a:custGeom>
            <a:solidFill>
              <a:srgbClr val="B4C6E7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9425" y="4142219"/>
              <a:ext cx="10384790" cy="2006600"/>
            </a:xfrm>
            <a:custGeom>
              <a:avLst/>
              <a:gdLst/>
              <a:ahLst/>
              <a:cxnLst/>
              <a:rect l="l" t="t" r="r" b="b"/>
              <a:pathLst>
                <a:path w="10384790" h="2006600">
                  <a:moveTo>
                    <a:pt x="10384790" y="0"/>
                  </a:moveTo>
                  <a:lnTo>
                    <a:pt x="0" y="0"/>
                  </a:lnTo>
                  <a:lnTo>
                    <a:pt x="0" y="2006219"/>
                  </a:lnTo>
                  <a:lnTo>
                    <a:pt x="10384790" y="2006219"/>
                  </a:lnTo>
                  <a:lnTo>
                    <a:pt x="10384790" y="0"/>
                  </a:lnTo>
                  <a:close/>
                </a:path>
              </a:pathLst>
            </a:custGeom>
            <a:solidFill>
              <a:srgbClr val="B4C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58190" y="4557471"/>
            <a:ext cx="296227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0" dirty="0">
                <a:latin typeface="Arial MT"/>
                <a:cs typeface="Arial MT"/>
              </a:rPr>
              <a:t>Hadoop</a:t>
            </a:r>
            <a:endParaRPr sz="66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2600" y="489838"/>
            <a:ext cx="11147425" cy="0"/>
          </a:xfrm>
          <a:custGeom>
            <a:avLst/>
            <a:gdLst/>
            <a:ahLst/>
            <a:cxnLst/>
            <a:rect l="l" t="t" r="r" b="b"/>
            <a:pathLst>
              <a:path w="11147425">
                <a:moveTo>
                  <a:pt x="0" y="0"/>
                </a:moveTo>
                <a:lnTo>
                  <a:pt x="1114704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2600" y="3908234"/>
            <a:ext cx="11147425" cy="2474595"/>
          </a:xfrm>
          <a:custGeom>
            <a:avLst/>
            <a:gdLst/>
            <a:ahLst/>
            <a:cxnLst/>
            <a:rect l="l" t="t" r="r" b="b"/>
            <a:pathLst>
              <a:path w="11147425" h="2474595">
                <a:moveTo>
                  <a:pt x="11147044" y="2445613"/>
                </a:moveTo>
                <a:lnTo>
                  <a:pt x="0" y="2445613"/>
                </a:lnTo>
                <a:lnTo>
                  <a:pt x="0" y="2474188"/>
                </a:lnTo>
                <a:lnTo>
                  <a:pt x="11147044" y="2474188"/>
                </a:lnTo>
                <a:lnTo>
                  <a:pt x="11147044" y="2445613"/>
                </a:lnTo>
                <a:close/>
              </a:path>
              <a:path w="11147425" h="2474595">
                <a:moveTo>
                  <a:pt x="11147044" y="0"/>
                </a:moveTo>
                <a:lnTo>
                  <a:pt x="0" y="0"/>
                </a:lnTo>
                <a:lnTo>
                  <a:pt x="0" y="28575"/>
                </a:lnTo>
                <a:lnTo>
                  <a:pt x="11147044" y="28575"/>
                </a:lnTo>
                <a:lnTo>
                  <a:pt x="111470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464679" y="2093163"/>
            <a:ext cx="4622800" cy="638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KAHOUADJI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Mouad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Roboto"/>
              <a:cs typeface="Roboto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093" y="1211863"/>
            <a:ext cx="4672090" cy="11057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Wordcount,</a:t>
            </a:r>
            <a:r>
              <a:rPr sz="3600" spc="-100" dirty="0"/>
              <a:t> </a:t>
            </a:r>
            <a:r>
              <a:rPr sz="3600" dirty="0"/>
              <a:t>le</a:t>
            </a:r>
            <a:r>
              <a:rPr sz="3600" spc="-110" dirty="0"/>
              <a:t> </a:t>
            </a:r>
            <a:r>
              <a:rPr sz="3600" dirty="0"/>
              <a:t>"Hello</a:t>
            </a:r>
            <a:r>
              <a:rPr sz="3600" spc="-110" dirty="0"/>
              <a:t> </a:t>
            </a:r>
            <a:r>
              <a:rPr sz="3600" dirty="0"/>
              <a:t>World!"</a:t>
            </a:r>
            <a:r>
              <a:rPr sz="3600" spc="-110" dirty="0"/>
              <a:t> </a:t>
            </a:r>
            <a:r>
              <a:rPr sz="3600" dirty="0"/>
              <a:t>de</a:t>
            </a:r>
            <a:r>
              <a:rPr sz="3600" spc="-114" dirty="0"/>
              <a:t> </a:t>
            </a:r>
            <a:r>
              <a:rPr sz="3600" dirty="0"/>
              <a:t>MapReduce</a:t>
            </a:r>
            <a:r>
              <a:rPr sz="3600" spc="-100" dirty="0"/>
              <a:t> </a:t>
            </a:r>
            <a:r>
              <a:rPr sz="3600" spc="-50" dirty="0"/>
              <a:t>!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739" y="1192225"/>
            <a:ext cx="119405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Nous</a:t>
            </a:r>
            <a:r>
              <a:rPr sz="2400" spc="3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allons</a:t>
            </a:r>
            <a:r>
              <a:rPr sz="2400" spc="3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travailler</a:t>
            </a:r>
            <a:r>
              <a:rPr sz="2400" spc="40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sur</a:t>
            </a:r>
            <a:r>
              <a:rPr sz="2400" spc="3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deux</a:t>
            </a:r>
            <a:r>
              <a:rPr sz="2400" spc="3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extraits</a:t>
            </a:r>
            <a:r>
              <a:rPr sz="2400" spc="3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du</a:t>
            </a:r>
            <a:r>
              <a:rPr sz="2400" spc="3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texte</a:t>
            </a:r>
            <a:r>
              <a:rPr sz="2400" spc="3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3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400" spc="3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chanson</a:t>
            </a:r>
            <a:r>
              <a:rPr sz="2400" spc="3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"Le</a:t>
            </a:r>
            <a:r>
              <a:rPr sz="2400" spc="3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Jour</a:t>
            </a:r>
            <a:r>
              <a:rPr sz="2400" spc="3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se</a:t>
            </a:r>
            <a:r>
              <a:rPr sz="2400" spc="3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lève"</a:t>
            </a:r>
            <a:r>
              <a:rPr sz="2400" spc="3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de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Grand</a:t>
            </a:r>
            <a:r>
              <a:rPr sz="2400" spc="2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Corps</a:t>
            </a:r>
            <a:r>
              <a:rPr sz="2400" spc="2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Malade.</a:t>
            </a:r>
            <a:r>
              <a:rPr sz="2400" spc="2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Nous</a:t>
            </a:r>
            <a:r>
              <a:rPr sz="2400" spc="2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sommes</a:t>
            </a:r>
            <a:r>
              <a:rPr sz="2400" spc="2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bien</a:t>
            </a:r>
            <a:r>
              <a:rPr sz="2400" spc="2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loin</a:t>
            </a:r>
            <a:r>
              <a:rPr sz="2400" spc="2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400" spc="2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27</a:t>
            </a:r>
            <a:r>
              <a:rPr sz="2400" spc="2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milliards</a:t>
            </a:r>
            <a:r>
              <a:rPr sz="2400" spc="2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2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mots</a:t>
            </a:r>
            <a:r>
              <a:rPr sz="2400" spc="2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254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Wikipédia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mais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l'objectif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est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d'illustrer</a:t>
            </a:r>
            <a:r>
              <a:rPr sz="2400" spc="-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principe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MapReduce.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9704" y="2360180"/>
            <a:ext cx="6316414" cy="41898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982" rIns="0" bIns="0" rtlCol="0">
            <a:spAutoFit/>
          </a:bodyPr>
          <a:lstStyle/>
          <a:p>
            <a:pPr marL="135255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Wordcount,</a:t>
            </a:r>
            <a:r>
              <a:rPr sz="3600" spc="-100" dirty="0"/>
              <a:t> </a:t>
            </a:r>
            <a:r>
              <a:rPr sz="3600" dirty="0"/>
              <a:t>le</a:t>
            </a:r>
            <a:r>
              <a:rPr sz="3600" spc="-110" dirty="0"/>
              <a:t> </a:t>
            </a:r>
            <a:r>
              <a:rPr sz="3600" dirty="0"/>
              <a:t>"Hello</a:t>
            </a:r>
            <a:r>
              <a:rPr sz="3600" spc="-110" dirty="0"/>
              <a:t> </a:t>
            </a:r>
            <a:r>
              <a:rPr sz="3600" dirty="0"/>
              <a:t>World!"</a:t>
            </a:r>
            <a:r>
              <a:rPr sz="3600" spc="-110" dirty="0"/>
              <a:t> </a:t>
            </a:r>
            <a:r>
              <a:rPr sz="3600" dirty="0"/>
              <a:t>de</a:t>
            </a:r>
            <a:r>
              <a:rPr sz="3600" spc="-114" dirty="0"/>
              <a:t> </a:t>
            </a:r>
            <a:r>
              <a:rPr sz="3600" dirty="0"/>
              <a:t>MapReduce</a:t>
            </a:r>
            <a:r>
              <a:rPr sz="3600" spc="-100" dirty="0"/>
              <a:t> </a:t>
            </a:r>
            <a:r>
              <a:rPr sz="3600" spc="-50" dirty="0"/>
              <a:t>!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739" y="1192225"/>
            <a:ext cx="11940540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Nous</a:t>
            </a:r>
            <a:r>
              <a:rPr sz="2400" spc="1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allons</a:t>
            </a:r>
            <a:r>
              <a:rPr sz="2400" spc="114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donc</a:t>
            </a:r>
            <a:r>
              <a:rPr sz="2400" spc="114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supposer</a:t>
            </a:r>
            <a:r>
              <a:rPr sz="2400" spc="114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que</a:t>
            </a:r>
            <a:r>
              <a:rPr sz="2400" spc="114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nos</a:t>
            </a:r>
            <a:r>
              <a:rPr sz="2400" spc="114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données</a:t>
            </a:r>
            <a:r>
              <a:rPr sz="2400" spc="10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d'entrée</a:t>
            </a:r>
            <a:r>
              <a:rPr sz="2400" spc="1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ont</a:t>
            </a:r>
            <a:r>
              <a:rPr sz="2400" spc="114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été</a:t>
            </a:r>
            <a:r>
              <a:rPr sz="2400" spc="10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découpées</a:t>
            </a:r>
            <a:r>
              <a:rPr sz="2400" spc="114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2400" spc="1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différents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fragments</a:t>
            </a:r>
            <a:r>
              <a:rPr sz="2400" spc="30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32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qu'une</a:t>
            </a:r>
            <a:r>
              <a:rPr sz="2400" spc="3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opération</a:t>
            </a:r>
            <a:r>
              <a:rPr sz="2400" spc="3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3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simplification</a:t>
            </a:r>
            <a:r>
              <a:rPr sz="2400" spc="32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</a:t>
            </a:r>
            <a:r>
              <a:rPr sz="2400" spc="3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été</a:t>
            </a:r>
            <a:r>
              <a:rPr sz="2400" spc="3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appliquée</a:t>
            </a:r>
            <a:r>
              <a:rPr sz="2400" spc="32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sur</a:t>
            </a:r>
            <a:r>
              <a:rPr sz="2400" spc="3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chaque</a:t>
            </a:r>
            <a:r>
              <a:rPr sz="2400" spc="3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fragment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pour</a:t>
            </a:r>
            <a:r>
              <a:rPr sz="2400" spc="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supprimer</a:t>
            </a:r>
            <a:r>
              <a:rPr sz="2400" spc="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400" spc="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caractères</a:t>
            </a:r>
            <a:r>
              <a:rPr sz="2400" spc="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ponctuation,</a:t>
            </a:r>
            <a:r>
              <a:rPr sz="2400" spc="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transformer</a:t>
            </a:r>
            <a:r>
              <a:rPr sz="2400" spc="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chaque</a:t>
            </a:r>
            <a:r>
              <a:rPr sz="2400" spc="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mot</a:t>
            </a:r>
            <a:r>
              <a:rPr sz="2400" spc="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2400" spc="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son</a:t>
            </a:r>
            <a:r>
              <a:rPr sz="2400" spc="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singulier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("nos"</a:t>
            </a:r>
            <a:r>
              <a:rPr sz="24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devient</a:t>
            </a:r>
            <a:r>
              <a:rPr sz="24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"notre")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ne</a:t>
            </a:r>
            <a:r>
              <a:rPr sz="24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garder</a:t>
            </a:r>
            <a:r>
              <a:rPr sz="24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que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4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mots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plus</a:t>
            </a:r>
            <a:r>
              <a:rPr sz="24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3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caractères.</a:t>
            </a:r>
            <a:r>
              <a:rPr sz="2400" spc="-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Nous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pouvons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représenter</a:t>
            </a:r>
            <a:r>
              <a:rPr sz="2400" spc="5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très</a:t>
            </a:r>
            <a:r>
              <a:rPr sz="2400" spc="5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facilement</a:t>
            </a:r>
            <a:r>
              <a:rPr sz="2400" spc="-3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ces</a:t>
            </a:r>
            <a:r>
              <a:rPr sz="2400" spc="5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fragments</a:t>
            </a:r>
            <a:r>
              <a:rPr sz="2400" spc="5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sous</a:t>
            </a:r>
            <a:r>
              <a:rPr sz="2400" spc="5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400" spc="5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forme</a:t>
            </a:r>
            <a:r>
              <a:rPr sz="2400" spc="5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5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paires(clé,</a:t>
            </a:r>
            <a:r>
              <a:rPr sz="2400" spc="-3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valeur),</a:t>
            </a:r>
            <a:r>
              <a:rPr sz="2400" spc="-3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en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prenant</a:t>
            </a:r>
            <a:r>
              <a:rPr sz="2400" spc="65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comme</a:t>
            </a:r>
            <a:r>
              <a:rPr sz="2400" spc="65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clé</a:t>
            </a:r>
            <a:r>
              <a:rPr sz="2400" spc="65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400" spc="65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nom</a:t>
            </a:r>
            <a:r>
              <a:rPr sz="2400" spc="65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du</a:t>
            </a:r>
            <a:r>
              <a:rPr sz="2400" spc="65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fichier</a:t>
            </a:r>
            <a:r>
              <a:rPr sz="2400" spc="65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65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comme</a:t>
            </a:r>
            <a:r>
              <a:rPr sz="2400" spc="6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valeur</a:t>
            </a:r>
            <a:r>
              <a:rPr sz="2400" spc="7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400" spc="65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chaîne</a:t>
            </a:r>
            <a:r>
              <a:rPr sz="2400" spc="65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65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caractères correspondant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au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contenu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textuel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du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fichier.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3852" y="4150944"/>
            <a:ext cx="5536565" cy="120078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solidFill>
                  <a:srgbClr val="F8F8F1"/>
                </a:solidFill>
                <a:latin typeface="Calibri"/>
                <a:cs typeface="Calibri"/>
              </a:rPr>
              <a:t>D1</a:t>
            </a:r>
            <a:r>
              <a:rPr sz="1800" spc="-30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D4481"/>
                </a:solidFill>
                <a:latin typeface="Calibri"/>
                <a:cs typeface="Calibri"/>
              </a:rPr>
              <a:t>=</a:t>
            </a:r>
            <a:r>
              <a:rPr sz="1800" spc="-30" dirty="0">
                <a:solidFill>
                  <a:srgbClr val="FD448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8F8F1"/>
                </a:solidFill>
                <a:latin typeface="Calibri"/>
                <a:cs typeface="Calibri"/>
              </a:rPr>
              <a:t>{</a:t>
            </a:r>
            <a:r>
              <a:rPr sz="1800" dirty="0">
                <a:solidFill>
                  <a:srgbClr val="E6DB74"/>
                </a:solidFill>
                <a:latin typeface="Calibri"/>
                <a:cs typeface="Calibri"/>
              </a:rPr>
              <a:t>"./lot1.txt"</a:t>
            </a:r>
            <a:r>
              <a:rPr sz="1800" spc="-30" dirty="0">
                <a:solidFill>
                  <a:srgbClr val="E6DB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8F8F1"/>
                </a:solidFill>
                <a:latin typeface="Calibri"/>
                <a:cs typeface="Calibri"/>
              </a:rPr>
              <a:t>:</a:t>
            </a:r>
            <a:r>
              <a:rPr sz="1800" spc="-25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6DB74"/>
                </a:solidFill>
                <a:latin typeface="Calibri"/>
                <a:cs typeface="Calibri"/>
              </a:rPr>
              <a:t>"jour</a:t>
            </a:r>
            <a:r>
              <a:rPr sz="1800" spc="-30" dirty="0">
                <a:solidFill>
                  <a:srgbClr val="E6DB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6DB74"/>
                </a:solidFill>
                <a:latin typeface="Calibri"/>
                <a:cs typeface="Calibri"/>
              </a:rPr>
              <a:t>lève</a:t>
            </a:r>
            <a:r>
              <a:rPr sz="1800" spc="-35" dirty="0">
                <a:solidFill>
                  <a:srgbClr val="E6DB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6DB74"/>
                </a:solidFill>
                <a:latin typeface="Calibri"/>
                <a:cs typeface="Calibri"/>
              </a:rPr>
              <a:t>notre</a:t>
            </a:r>
            <a:r>
              <a:rPr sz="1800" spc="-20" dirty="0">
                <a:solidFill>
                  <a:srgbClr val="E6DB7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E6DB74"/>
                </a:solidFill>
                <a:latin typeface="Calibri"/>
                <a:cs typeface="Calibri"/>
              </a:rPr>
              <a:t>grisaille"</a:t>
            </a:r>
            <a:r>
              <a:rPr sz="1800" spc="-10" dirty="0">
                <a:solidFill>
                  <a:srgbClr val="F8F8F1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91440" marR="641985">
              <a:lnSpc>
                <a:spcPct val="100000"/>
              </a:lnSpc>
            </a:pPr>
            <a:r>
              <a:rPr sz="1800" dirty="0">
                <a:solidFill>
                  <a:srgbClr val="F8F8F1"/>
                </a:solidFill>
                <a:latin typeface="Calibri"/>
                <a:cs typeface="Calibri"/>
              </a:rPr>
              <a:t>D2</a:t>
            </a:r>
            <a:r>
              <a:rPr sz="1800" spc="-40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D4481"/>
                </a:solidFill>
                <a:latin typeface="Calibri"/>
                <a:cs typeface="Calibri"/>
              </a:rPr>
              <a:t>=</a:t>
            </a:r>
            <a:r>
              <a:rPr sz="1800" spc="-45" dirty="0">
                <a:solidFill>
                  <a:srgbClr val="FD448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8F8F1"/>
                </a:solidFill>
                <a:latin typeface="Calibri"/>
                <a:cs typeface="Calibri"/>
              </a:rPr>
              <a:t>{</a:t>
            </a:r>
            <a:r>
              <a:rPr sz="1800" dirty="0">
                <a:solidFill>
                  <a:srgbClr val="E6DB74"/>
                </a:solidFill>
                <a:latin typeface="Calibri"/>
                <a:cs typeface="Calibri"/>
              </a:rPr>
              <a:t>"./lot2.txt"</a:t>
            </a:r>
            <a:r>
              <a:rPr sz="1800" spc="-40" dirty="0">
                <a:solidFill>
                  <a:srgbClr val="E6DB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8F8F1"/>
                </a:solidFill>
                <a:latin typeface="Calibri"/>
                <a:cs typeface="Calibri"/>
              </a:rPr>
              <a:t>:</a:t>
            </a:r>
            <a:r>
              <a:rPr sz="1800" spc="-40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6DB74"/>
                </a:solidFill>
                <a:latin typeface="Calibri"/>
                <a:cs typeface="Calibri"/>
              </a:rPr>
              <a:t>"trottoir</a:t>
            </a:r>
            <a:r>
              <a:rPr sz="1800" spc="-40" dirty="0">
                <a:solidFill>
                  <a:srgbClr val="E6DB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6DB74"/>
                </a:solidFill>
                <a:latin typeface="Calibri"/>
                <a:cs typeface="Calibri"/>
              </a:rPr>
              <a:t>notre</a:t>
            </a:r>
            <a:r>
              <a:rPr sz="1800" spc="-35" dirty="0">
                <a:solidFill>
                  <a:srgbClr val="E6DB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6DB74"/>
                </a:solidFill>
                <a:latin typeface="Calibri"/>
                <a:cs typeface="Calibri"/>
              </a:rPr>
              <a:t>ruelle</a:t>
            </a:r>
            <a:r>
              <a:rPr sz="1800" spc="-30" dirty="0">
                <a:solidFill>
                  <a:srgbClr val="E6DB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6DB74"/>
                </a:solidFill>
                <a:latin typeface="Calibri"/>
                <a:cs typeface="Calibri"/>
              </a:rPr>
              <a:t>notre</a:t>
            </a:r>
            <a:r>
              <a:rPr sz="1800" spc="-35" dirty="0">
                <a:solidFill>
                  <a:srgbClr val="E6DB7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E6DB74"/>
                </a:solidFill>
                <a:latin typeface="Calibri"/>
                <a:cs typeface="Calibri"/>
              </a:rPr>
              <a:t>tour"</a:t>
            </a:r>
            <a:r>
              <a:rPr sz="1800" spc="-10" dirty="0">
                <a:solidFill>
                  <a:srgbClr val="F8F8F1"/>
                </a:solidFill>
                <a:latin typeface="Calibri"/>
                <a:cs typeface="Calibri"/>
              </a:rPr>
              <a:t>} </a:t>
            </a:r>
            <a:r>
              <a:rPr sz="1800" dirty="0">
                <a:solidFill>
                  <a:srgbClr val="F8F8F1"/>
                </a:solidFill>
                <a:latin typeface="Calibri"/>
                <a:cs typeface="Calibri"/>
              </a:rPr>
              <a:t>D3</a:t>
            </a:r>
            <a:r>
              <a:rPr sz="1800" spc="-30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D4481"/>
                </a:solidFill>
                <a:latin typeface="Calibri"/>
                <a:cs typeface="Calibri"/>
              </a:rPr>
              <a:t>=</a:t>
            </a:r>
            <a:r>
              <a:rPr sz="1800" spc="-40" dirty="0">
                <a:solidFill>
                  <a:srgbClr val="FD448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8F8F1"/>
                </a:solidFill>
                <a:latin typeface="Calibri"/>
                <a:cs typeface="Calibri"/>
              </a:rPr>
              <a:t>{</a:t>
            </a:r>
            <a:r>
              <a:rPr sz="1800" dirty="0">
                <a:solidFill>
                  <a:srgbClr val="E6DB74"/>
                </a:solidFill>
                <a:latin typeface="Calibri"/>
                <a:cs typeface="Calibri"/>
              </a:rPr>
              <a:t>"./lot3.txt"</a:t>
            </a:r>
            <a:r>
              <a:rPr sz="1800" spc="-30" dirty="0">
                <a:solidFill>
                  <a:srgbClr val="E6DB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8F8F1"/>
                </a:solidFill>
                <a:latin typeface="Calibri"/>
                <a:cs typeface="Calibri"/>
              </a:rPr>
              <a:t>:</a:t>
            </a:r>
            <a:r>
              <a:rPr sz="1800" spc="-30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6DB74"/>
                </a:solidFill>
                <a:latin typeface="Calibri"/>
                <a:cs typeface="Calibri"/>
              </a:rPr>
              <a:t>"jour</a:t>
            </a:r>
            <a:r>
              <a:rPr sz="1800" spc="-30" dirty="0">
                <a:solidFill>
                  <a:srgbClr val="E6DB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6DB74"/>
                </a:solidFill>
                <a:latin typeface="Calibri"/>
                <a:cs typeface="Calibri"/>
              </a:rPr>
              <a:t>lève</a:t>
            </a:r>
            <a:r>
              <a:rPr sz="1800" spc="-40" dirty="0">
                <a:solidFill>
                  <a:srgbClr val="E6DB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6DB74"/>
                </a:solidFill>
                <a:latin typeface="Calibri"/>
                <a:cs typeface="Calibri"/>
              </a:rPr>
              <a:t>notre</a:t>
            </a:r>
            <a:r>
              <a:rPr sz="1800" spc="-25" dirty="0">
                <a:solidFill>
                  <a:srgbClr val="E6DB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6DB74"/>
                </a:solidFill>
                <a:latin typeface="Calibri"/>
                <a:cs typeface="Calibri"/>
              </a:rPr>
              <a:t>envie</a:t>
            </a:r>
            <a:r>
              <a:rPr sz="1800" spc="-40" dirty="0">
                <a:solidFill>
                  <a:srgbClr val="E6DB7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E6DB74"/>
                </a:solidFill>
                <a:latin typeface="Calibri"/>
                <a:cs typeface="Calibri"/>
              </a:rPr>
              <a:t>vous"</a:t>
            </a:r>
            <a:r>
              <a:rPr sz="1800" spc="-10" dirty="0">
                <a:solidFill>
                  <a:srgbClr val="F8F8F1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8F8F1"/>
                </a:solidFill>
                <a:latin typeface="Calibri"/>
                <a:cs typeface="Calibri"/>
              </a:rPr>
              <a:t>D4</a:t>
            </a:r>
            <a:r>
              <a:rPr sz="1800" spc="-25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D4481"/>
                </a:solidFill>
                <a:latin typeface="Calibri"/>
                <a:cs typeface="Calibri"/>
              </a:rPr>
              <a:t>=</a:t>
            </a:r>
            <a:r>
              <a:rPr sz="1800" spc="-30" dirty="0">
                <a:solidFill>
                  <a:srgbClr val="FD448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8F8F1"/>
                </a:solidFill>
                <a:latin typeface="Calibri"/>
                <a:cs typeface="Calibri"/>
              </a:rPr>
              <a:t>{</a:t>
            </a:r>
            <a:r>
              <a:rPr sz="1800" spc="-10" dirty="0">
                <a:solidFill>
                  <a:srgbClr val="E6DB74"/>
                </a:solidFill>
                <a:latin typeface="Calibri"/>
                <a:cs typeface="Calibri"/>
              </a:rPr>
              <a:t>"./lot4.txt"</a:t>
            </a:r>
            <a:r>
              <a:rPr sz="1800" spc="-25" dirty="0">
                <a:solidFill>
                  <a:srgbClr val="E6DB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8F8F1"/>
                </a:solidFill>
                <a:latin typeface="Calibri"/>
                <a:cs typeface="Calibri"/>
              </a:rPr>
              <a:t>:</a:t>
            </a:r>
            <a:r>
              <a:rPr sz="1800" spc="-15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6DB74"/>
                </a:solidFill>
                <a:latin typeface="Calibri"/>
                <a:cs typeface="Calibri"/>
              </a:rPr>
              <a:t>"faire</a:t>
            </a:r>
            <a:r>
              <a:rPr sz="1800" spc="-20" dirty="0">
                <a:solidFill>
                  <a:srgbClr val="E6DB7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E6DB74"/>
                </a:solidFill>
                <a:latin typeface="Calibri"/>
                <a:cs typeface="Calibri"/>
              </a:rPr>
              <a:t>comprendre</a:t>
            </a:r>
            <a:r>
              <a:rPr sz="1800" spc="-5" dirty="0">
                <a:solidFill>
                  <a:srgbClr val="E6DB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6DB74"/>
                </a:solidFill>
                <a:latin typeface="Calibri"/>
                <a:cs typeface="Calibri"/>
              </a:rPr>
              <a:t>tous</a:t>
            </a:r>
            <a:r>
              <a:rPr sz="1800" spc="-40" dirty="0">
                <a:solidFill>
                  <a:srgbClr val="E6DB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6DB74"/>
                </a:solidFill>
                <a:latin typeface="Calibri"/>
                <a:cs typeface="Calibri"/>
              </a:rPr>
              <a:t>notre</a:t>
            </a:r>
            <a:r>
              <a:rPr sz="1800" spc="-15" dirty="0">
                <a:solidFill>
                  <a:srgbClr val="E6DB7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E6DB74"/>
                </a:solidFill>
                <a:latin typeface="Calibri"/>
                <a:cs typeface="Calibri"/>
              </a:rPr>
              <a:t>tour"</a:t>
            </a:r>
            <a:r>
              <a:rPr sz="1800" spc="-10" dirty="0">
                <a:solidFill>
                  <a:srgbClr val="F8F8F1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982" rIns="0" bIns="0" rtlCol="0">
            <a:spAutoFit/>
          </a:bodyPr>
          <a:lstStyle/>
          <a:p>
            <a:pPr marL="135255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Wordcount,</a:t>
            </a:r>
            <a:r>
              <a:rPr sz="3600" spc="-100" dirty="0"/>
              <a:t> </a:t>
            </a:r>
            <a:r>
              <a:rPr sz="3600" dirty="0"/>
              <a:t>le</a:t>
            </a:r>
            <a:r>
              <a:rPr sz="3600" spc="-110" dirty="0"/>
              <a:t> </a:t>
            </a:r>
            <a:r>
              <a:rPr sz="3600" dirty="0"/>
              <a:t>"Hello</a:t>
            </a:r>
            <a:r>
              <a:rPr sz="3600" spc="-110" dirty="0"/>
              <a:t> </a:t>
            </a:r>
            <a:r>
              <a:rPr sz="3600" dirty="0"/>
              <a:t>World!"</a:t>
            </a:r>
            <a:r>
              <a:rPr sz="3600" spc="-110" dirty="0"/>
              <a:t> </a:t>
            </a:r>
            <a:r>
              <a:rPr sz="3600" dirty="0"/>
              <a:t>de</a:t>
            </a:r>
            <a:r>
              <a:rPr sz="3600" spc="-114" dirty="0"/>
              <a:t> </a:t>
            </a:r>
            <a:r>
              <a:rPr sz="3600" dirty="0"/>
              <a:t>MapReduce</a:t>
            </a:r>
            <a:r>
              <a:rPr sz="3600" spc="-100" dirty="0"/>
              <a:t> </a:t>
            </a:r>
            <a:r>
              <a:rPr sz="3600" spc="-50" dirty="0"/>
              <a:t>!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739" y="1192225"/>
            <a:ext cx="11941810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Il nous faut</a:t>
            </a:r>
            <a:r>
              <a:rPr sz="2400" spc="-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maintenant déterminer</a:t>
            </a:r>
            <a:r>
              <a:rPr sz="2400" spc="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400" spc="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clé</a:t>
            </a:r>
            <a:r>
              <a:rPr sz="2400" spc="-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à utiliser</a:t>
            </a:r>
            <a:r>
              <a:rPr sz="2400" spc="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pour</a:t>
            </a:r>
            <a:r>
              <a:rPr sz="2400" spc="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l'opérationmap.</a:t>
            </a:r>
            <a:r>
              <a:rPr sz="2400" spc="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La manière</a:t>
            </a:r>
            <a:r>
              <a:rPr sz="2400" spc="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271A38"/>
                </a:solidFill>
                <a:latin typeface="Arial MT"/>
                <a:cs typeface="Arial MT"/>
              </a:rPr>
              <a:t>dont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nous</a:t>
            </a:r>
            <a:r>
              <a:rPr sz="2400" spc="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avons</a:t>
            </a:r>
            <a:r>
              <a:rPr sz="2400" spc="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répondu</a:t>
            </a:r>
            <a:r>
              <a:rPr sz="2400" spc="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au</a:t>
            </a:r>
            <a:r>
              <a:rPr sz="2400" spc="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problème</a:t>
            </a:r>
            <a:r>
              <a:rPr sz="2400" spc="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2400" spc="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séquentiel</a:t>
            </a:r>
            <a:r>
              <a:rPr sz="2400" spc="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nous</a:t>
            </a:r>
            <a:r>
              <a:rPr sz="2400" spc="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oriente</a:t>
            </a:r>
            <a:r>
              <a:rPr sz="2400" spc="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tout</a:t>
            </a:r>
            <a:r>
              <a:rPr sz="2400" spc="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naturellement</a:t>
            </a:r>
            <a:r>
              <a:rPr sz="2400" spc="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vers</a:t>
            </a:r>
            <a:r>
              <a:rPr sz="2400" spc="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le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choix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prendre</a:t>
            </a:r>
            <a:r>
              <a:rPr sz="24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comme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clés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mots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du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texte.</a:t>
            </a:r>
            <a:endParaRPr sz="240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L'étape</a:t>
            </a:r>
            <a:r>
              <a:rPr sz="2400" spc="2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suivante</a:t>
            </a:r>
            <a:r>
              <a:rPr sz="2400" spc="2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est</a:t>
            </a:r>
            <a:r>
              <a:rPr sz="2400" spc="2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d'écrire</a:t>
            </a:r>
            <a:r>
              <a:rPr sz="2400" spc="2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400" spc="2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code</a:t>
            </a:r>
            <a:r>
              <a:rPr sz="2400" spc="2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2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l'opération</a:t>
            </a:r>
            <a:r>
              <a:rPr sz="2400" spc="2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map</a:t>
            </a:r>
            <a:r>
              <a:rPr sz="2400" spc="2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selon</a:t>
            </a:r>
            <a:r>
              <a:rPr sz="2400" spc="2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400" spc="2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schéma</a:t>
            </a:r>
            <a:r>
              <a:rPr sz="2400" spc="2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imposé</a:t>
            </a:r>
            <a:r>
              <a:rPr sz="2400" spc="2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par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MapReduce,</a:t>
            </a:r>
            <a:r>
              <a:rPr sz="2400" spc="1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c'est-à-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dire</a:t>
            </a:r>
            <a:r>
              <a:rPr sz="2400" spc="1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qu'elle</a:t>
            </a:r>
            <a:r>
              <a:rPr sz="2400" spc="1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doit</a:t>
            </a:r>
            <a:r>
              <a:rPr sz="2400" spc="1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retourner</a:t>
            </a:r>
            <a:r>
              <a:rPr sz="2400" spc="1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une</a:t>
            </a:r>
            <a:r>
              <a:rPr sz="2400" spc="1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liste</a:t>
            </a:r>
            <a:r>
              <a:rPr sz="2400" spc="1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1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paires</a:t>
            </a:r>
            <a:r>
              <a:rPr sz="2400" spc="1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(clé,</a:t>
            </a:r>
            <a:r>
              <a:rPr sz="2400" spc="1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valeur).</a:t>
            </a:r>
            <a:r>
              <a:rPr sz="2400" spc="1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Dans</a:t>
            </a:r>
            <a:r>
              <a:rPr sz="2400" spc="1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le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cas</a:t>
            </a:r>
            <a:r>
              <a:rPr sz="2400" spc="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WordCount,</a:t>
            </a:r>
            <a:r>
              <a:rPr sz="2400" spc="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l'opération</a:t>
            </a:r>
            <a:r>
              <a:rPr sz="2400" spc="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map</a:t>
            </a:r>
            <a:r>
              <a:rPr sz="2400" spc="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va</a:t>
            </a:r>
            <a:r>
              <a:rPr sz="2400" spc="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donc</a:t>
            </a:r>
            <a:r>
              <a:rPr sz="2400" spc="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décomposer</a:t>
            </a:r>
            <a:r>
              <a:rPr sz="2400" spc="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400" spc="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texte</a:t>
            </a:r>
            <a:r>
              <a:rPr sz="2400" spc="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du</a:t>
            </a:r>
            <a:r>
              <a:rPr sz="2400" spc="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fragment</a:t>
            </a:r>
            <a:r>
              <a:rPr sz="2400" spc="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fourni</a:t>
            </a:r>
            <a:r>
              <a:rPr sz="2400" spc="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en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entrée</a:t>
            </a:r>
            <a:r>
              <a:rPr sz="2400" spc="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elle</a:t>
            </a:r>
            <a:r>
              <a:rPr sz="2400" spc="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va</a:t>
            </a:r>
            <a:r>
              <a:rPr sz="2400" spc="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générer</a:t>
            </a:r>
            <a:r>
              <a:rPr sz="2400" spc="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pour</a:t>
            </a:r>
            <a:r>
              <a:rPr sz="2400" spc="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chaque</a:t>
            </a:r>
            <a:r>
              <a:rPr sz="2400" spc="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mot</a:t>
            </a:r>
            <a:r>
              <a:rPr sz="2400" spc="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une</a:t>
            </a:r>
            <a:r>
              <a:rPr sz="2400" spc="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paire</a:t>
            </a:r>
            <a:r>
              <a:rPr sz="2400" spc="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(mot,</a:t>
            </a:r>
            <a:r>
              <a:rPr sz="2400" spc="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1).</a:t>
            </a:r>
            <a:r>
              <a:rPr sz="2400" spc="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Nous</a:t>
            </a:r>
            <a:r>
              <a:rPr sz="2400" spc="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pouvons</a:t>
            </a:r>
            <a:r>
              <a:rPr sz="2400" spc="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écrire</a:t>
            </a:r>
            <a:r>
              <a:rPr sz="2400" spc="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271A38"/>
                </a:solidFill>
                <a:latin typeface="Arial MT"/>
                <a:cs typeface="Arial MT"/>
              </a:rPr>
              <a:t>tout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cela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très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simplement</a:t>
            </a:r>
            <a:r>
              <a:rPr sz="24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python.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3105" y="4382554"/>
            <a:ext cx="5536565" cy="14776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solidFill>
                  <a:srgbClr val="FD4481"/>
                </a:solidFill>
                <a:latin typeface="Calibri"/>
                <a:cs typeface="Calibri"/>
              </a:rPr>
              <a:t>def</a:t>
            </a:r>
            <a:r>
              <a:rPr sz="1800" spc="-15" dirty="0">
                <a:solidFill>
                  <a:srgbClr val="FD4481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66D9EE"/>
                </a:solidFill>
                <a:latin typeface="Calibri"/>
                <a:cs typeface="Calibri"/>
              </a:rPr>
              <a:t>map</a:t>
            </a:r>
            <a:r>
              <a:rPr sz="1800" spc="-25" dirty="0">
                <a:solidFill>
                  <a:srgbClr val="F8F8F1"/>
                </a:solidFill>
                <a:latin typeface="Calibri"/>
                <a:cs typeface="Calibri"/>
              </a:rPr>
              <a:t>(key,value)</a:t>
            </a:r>
            <a:r>
              <a:rPr sz="1800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8F8F1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solidFill>
                  <a:srgbClr val="F8F8F1"/>
                </a:solidFill>
                <a:latin typeface="Calibri"/>
                <a:cs typeface="Calibri"/>
              </a:rPr>
              <a:t>intermediate</a:t>
            </a:r>
            <a:r>
              <a:rPr sz="1800" spc="-10" dirty="0">
                <a:solidFill>
                  <a:srgbClr val="FD4481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F8F8F1"/>
                </a:solidFill>
                <a:latin typeface="Calibri"/>
                <a:cs typeface="Calibri"/>
              </a:rPr>
              <a:t>[]</a:t>
            </a:r>
            <a:endParaRPr sz="1800">
              <a:latin typeface="Calibri"/>
              <a:cs typeface="Calibri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D4481"/>
                </a:solidFill>
                <a:latin typeface="Calibri"/>
                <a:cs typeface="Calibri"/>
              </a:rPr>
              <a:t>for</a:t>
            </a:r>
            <a:r>
              <a:rPr sz="1800" spc="-50" dirty="0">
                <a:solidFill>
                  <a:srgbClr val="FD448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8F8F1"/>
                </a:solidFill>
                <a:latin typeface="Calibri"/>
                <a:cs typeface="Calibri"/>
              </a:rPr>
              <a:t>word</a:t>
            </a:r>
            <a:r>
              <a:rPr sz="1800" spc="-35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D4481"/>
                </a:solidFill>
                <a:latin typeface="Calibri"/>
                <a:cs typeface="Calibri"/>
              </a:rPr>
              <a:t>in</a:t>
            </a:r>
            <a:r>
              <a:rPr sz="1800" spc="-30" dirty="0">
                <a:solidFill>
                  <a:srgbClr val="FD448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8F8F1"/>
                </a:solidFill>
                <a:latin typeface="Calibri"/>
                <a:cs typeface="Calibri"/>
              </a:rPr>
              <a:t>value.split():</a:t>
            </a:r>
            <a:endParaRPr sz="1800">
              <a:latin typeface="Calibri"/>
              <a:cs typeface="Calibri"/>
            </a:endParaRPr>
          </a:p>
          <a:p>
            <a:pPr marL="1005840" marR="657860" indent="914400">
              <a:lnSpc>
                <a:spcPct val="100000"/>
              </a:lnSpc>
            </a:pPr>
            <a:r>
              <a:rPr sz="1800" spc="-10" dirty="0">
                <a:solidFill>
                  <a:srgbClr val="F8F8F1"/>
                </a:solidFill>
                <a:latin typeface="Calibri"/>
                <a:cs typeface="Calibri"/>
              </a:rPr>
              <a:t>intermediate.append((word,</a:t>
            </a:r>
            <a:r>
              <a:rPr sz="1800" spc="-40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AD81FF"/>
                </a:solidFill>
                <a:latin typeface="Calibri"/>
                <a:cs typeface="Calibri"/>
              </a:rPr>
              <a:t>1</a:t>
            </a:r>
            <a:r>
              <a:rPr sz="1800" spc="-25" dirty="0">
                <a:solidFill>
                  <a:srgbClr val="F8F8F1"/>
                </a:solidFill>
                <a:latin typeface="Calibri"/>
                <a:cs typeface="Calibri"/>
              </a:rPr>
              <a:t>)) </a:t>
            </a:r>
            <a:r>
              <a:rPr sz="1800" dirty="0">
                <a:solidFill>
                  <a:srgbClr val="FD4481"/>
                </a:solidFill>
                <a:latin typeface="Calibri"/>
                <a:cs typeface="Calibri"/>
              </a:rPr>
              <a:t>return</a:t>
            </a:r>
            <a:r>
              <a:rPr sz="1800" spc="-90" dirty="0">
                <a:solidFill>
                  <a:srgbClr val="FD448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8F8F1"/>
                </a:solidFill>
                <a:latin typeface="Calibri"/>
                <a:cs typeface="Calibri"/>
              </a:rPr>
              <a:t>intermediate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Wordcount,</a:t>
            </a:r>
            <a:r>
              <a:rPr sz="3600" spc="-100" dirty="0"/>
              <a:t> </a:t>
            </a:r>
            <a:r>
              <a:rPr sz="3600" dirty="0"/>
              <a:t>le</a:t>
            </a:r>
            <a:r>
              <a:rPr sz="3600" spc="-110" dirty="0"/>
              <a:t> </a:t>
            </a:r>
            <a:r>
              <a:rPr sz="3600" dirty="0"/>
              <a:t>"Hello</a:t>
            </a:r>
            <a:r>
              <a:rPr sz="3600" spc="-110" dirty="0"/>
              <a:t> </a:t>
            </a:r>
            <a:r>
              <a:rPr sz="3600" dirty="0"/>
              <a:t>World!"</a:t>
            </a:r>
            <a:r>
              <a:rPr sz="3600" spc="-110" dirty="0"/>
              <a:t> </a:t>
            </a:r>
            <a:r>
              <a:rPr sz="3600" dirty="0"/>
              <a:t>de</a:t>
            </a:r>
            <a:r>
              <a:rPr sz="3600" spc="-114" dirty="0"/>
              <a:t> </a:t>
            </a:r>
            <a:r>
              <a:rPr sz="3600" dirty="0"/>
              <a:t>MapReduce</a:t>
            </a:r>
            <a:r>
              <a:rPr sz="3600" spc="-100" dirty="0"/>
              <a:t> </a:t>
            </a:r>
            <a:r>
              <a:rPr sz="3600" spc="-50" dirty="0"/>
              <a:t>!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739" y="1192225"/>
            <a:ext cx="119399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Nous</a:t>
            </a:r>
            <a:r>
              <a:rPr sz="2400" spc="3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avons</a:t>
            </a:r>
            <a:r>
              <a:rPr sz="2400" spc="3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donc</a:t>
            </a:r>
            <a:r>
              <a:rPr sz="2400" spc="3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maintenant</a:t>
            </a:r>
            <a:r>
              <a:rPr sz="2400" spc="3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tout</a:t>
            </a:r>
            <a:r>
              <a:rPr sz="2400" spc="3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ce</a:t>
            </a:r>
            <a:r>
              <a:rPr sz="2400" spc="3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qu'il</a:t>
            </a:r>
            <a:r>
              <a:rPr sz="2400" spc="3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faut</a:t>
            </a:r>
            <a:r>
              <a:rPr sz="2400" spc="3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pour</a:t>
            </a:r>
            <a:r>
              <a:rPr sz="2400" spc="3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l'étape</a:t>
            </a:r>
            <a:r>
              <a:rPr sz="2400" spc="3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MAP</a:t>
            </a:r>
            <a:r>
              <a:rPr sz="2400" spc="32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3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MapReduce</a:t>
            </a:r>
            <a:r>
              <a:rPr sz="2400" spc="3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qui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consiste</a:t>
            </a:r>
            <a:r>
              <a:rPr sz="2400" spc="2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2400" spc="22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appliquer</a:t>
            </a:r>
            <a:r>
              <a:rPr sz="2400" spc="2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l'opérationmapà</a:t>
            </a:r>
            <a:r>
              <a:rPr sz="2400" spc="2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chaque</a:t>
            </a:r>
            <a:r>
              <a:rPr sz="2400" spc="2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fragment</a:t>
            </a:r>
            <a:r>
              <a:rPr sz="2400" spc="2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2400" spc="2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parallèle</a:t>
            </a:r>
            <a:r>
              <a:rPr sz="2400" spc="2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comme</a:t>
            </a:r>
            <a:r>
              <a:rPr sz="2400" spc="2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l'illustre</a:t>
            </a:r>
            <a:r>
              <a:rPr sz="2400" spc="2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la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figure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271A38"/>
                </a:solidFill>
                <a:latin typeface="Arial MT"/>
                <a:cs typeface="Arial MT"/>
              </a:rPr>
              <a:t>ci-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dessous.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1903" y="2585288"/>
            <a:ext cx="7513514" cy="381114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982" rIns="0" bIns="0" rtlCol="0">
            <a:spAutoFit/>
          </a:bodyPr>
          <a:lstStyle/>
          <a:p>
            <a:pPr marL="135255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Wordcount,</a:t>
            </a:r>
            <a:r>
              <a:rPr sz="3600" spc="-100" dirty="0"/>
              <a:t> </a:t>
            </a:r>
            <a:r>
              <a:rPr sz="3600" dirty="0"/>
              <a:t>le</a:t>
            </a:r>
            <a:r>
              <a:rPr sz="3600" spc="-110" dirty="0"/>
              <a:t> </a:t>
            </a:r>
            <a:r>
              <a:rPr sz="3600" dirty="0"/>
              <a:t>"Hello</a:t>
            </a:r>
            <a:r>
              <a:rPr sz="3600" spc="-110" dirty="0"/>
              <a:t> </a:t>
            </a:r>
            <a:r>
              <a:rPr sz="3600" dirty="0"/>
              <a:t>World!"</a:t>
            </a:r>
            <a:r>
              <a:rPr sz="3600" spc="-110" dirty="0"/>
              <a:t> </a:t>
            </a:r>
            <a:r>
              <a:rPr sz="3600" dirty="0"/>
              <a:t>de</a:t>
            </a:r>
            <a:r>
              <a:rPr sz="3600" spc="-114" dirty="0"/>
              <a:t> </a:t>
            </a:r>
            <a:r>
              <a:rPr sz="3600" dirty="0"/>
              <a:t>MapReduce</a:t>
            </a:r>
            <a:r>
              <a:rPr sz="3600" spc="-100" dirty="0"/>
              <a:t> </a:t>
            </a:r>
            <a:r>
              <a:rPr sz="3600" spc="-50" dirty="0"/>
              <a:t>!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739" y="1192225"/>
            <a:ext cx="119392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Nous</a:t>
            </a:r>
            <a:r>
              <a:rPr sz="2400" spc="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allons</a:t>
            </a:r>
            <a:r>
              <a:rPr sz="2400" spc="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regrouper</a:t>
            </a:r>
            <a:r>
              <a:rPr sz="2400" spc="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trier,</a:t>
            </a:r>
            <a:r>
              <a:rPr sz="2400" spc="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par</a:t>
            </a:r>
            <a:r>
              <a:rPr sz="2400" spc="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clé</a:t>
            </a:r>
            <a:r>
              <a:rPr sz="2400" spc="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commune,</a:t>
            </a:r>
            <a:r>
              <a:rPr sz="2400" spc="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400" spc="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résultats</a:t>
            </a:r>
            <a:r>
              <a:rPr sz="2400" spc="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intermédiaires</a:t>
            </a:r>
            <a:r>
              <a:rPr sz="2400" spc="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fournis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par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l'étape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MAP.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Cela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correspond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l'étape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SHUFFLE</a:t>
            </a:r>
            <a:r>
              <a:rPr sz="24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and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SORT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7514" y="2235682"/>
            <a:ext cx="7134225" cy="39338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982" rIns="0" bIns="0" rtlCol="0">
            <a:spAutoFit/>
          </a:bodyPr>
          <a:lstStyle/>
          <a:p>
            <a:pPr marL="135255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Wordcount,</a:t>
            </a:r>
            <a:r>
              <a:rPr sz="3600" spc="-100" dirty="0"/>
              <a:t> </a:t>
            </a:r>
            <a:r>
              <a:rPr sz="3600" dirty="0"/>
              <a:t>le</a:t>
            </a:r>
            <a:r>
              <a:rPr sz="3600" spc="-110" dirty="0"/>
              <a:t> </a:t>
            </a:r>
            <a:r>
              <a:rPr sz="3600" dirty="0"/>
              <a:t>"Hello</a:t>
            </a:r>
            <a:r>
              <a:rPr sz="3600" spc="-110" dirty="0"/>
              <a:t> </a:t>
            </a:r>
            <a:r>
              <a:rPr sz="3600" dirty="0"/>
              <a:t>World!"</a:t>
            </a:r>
            <a:r>
              <a:rPr sz="3600" spc="-110" dirty="0"/>
              <a:t> </a:t>
            </a:r>
            <a:r>
              <a:rPr sz="3600" dirty="0"/>
              <a:t>de</a:t>
            </a:r>
            <a:r>
              <a:rPr sz="3600" spc="-114" dirty="0"/>
              <a:t> </a:t>
            </a:r>
            <a:r>
              <a:rPr sz="3600" dirty="0"/>
              <a:t>MapReduce</a:t>
            </a:r>
            <a:r>
              <a:rPr sz="3600" spc="-100" dirty="0"/>
              <a:t> </a:t>
            </a:r>
            <a:r>
              <a:rPr sz="3600" spc="-50" dirty="0"/>
              <a:t>!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739" y="1192225"/>
            <a:ext cx="1194054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Nous</a:t>
            </a:r>
            <a:r>
              <a:rPr sz="2400" spc="195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avons</a:t>
            </a:r>
            <a:r>
              <a:rPr sz="2400" spc="19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donc</a:t>
            </a:r>
            <a:r>
              <a:rPr sz="2400" spc="19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maintenant</a:t>
            </a:r>
            <a:r>
              <a:rPr sz="2400" spc="21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2400" spc="19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notre</a:t>
            </a:r>
            <a:r>
              <a:rPr sz="2400" spc="185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disposition</a:t>
            </a:r>
            <a:r>
              <a:rPr sz="2400" spc="20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</a:t>
            </a:r>
            <a:r>
              <a:rPr sz="2400" spc="185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ensemble</a:t>
            </a:r>
            <a:r>
              <a:rPr sz="2400" spc="20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195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paires</a:t>
            </a:r>
            <a:r>
              <a:rPr sz="2400" spc="20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(clé,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liste_de_valeurs).</a:t>
            </a:r>
            <a:r>
              <a:rPr sz="2400" spc="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Il</a:t>
            </a:r>
            <a:r>
              <a:rPr sz="2400" spc="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nous</a:t>
            </a:r>
            <a:r>
              <a:rPr sz="2400" spc="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reste</a:t>
            </a:r>
            <a:r>
              <a:rPr sz="2400" spc="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maintenant</a:t>
            </a:r>
            <a:r>
              <a:rPr sz="2400" spc="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2400" spc="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écrire</a:t>
            </a:r>
            <a:r>
              <a:rPr sz="2400" spc="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400" spc="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code</a:t>
            </a:r>
            <a:r>
              <a:rPr sz="2400" spc="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l'opération</a:t>
            </a:r>
            <a:r>
              <a:rPr sz="2400" spc="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reduce,</a:t>
            </a:r>
            <a:r>
              <a:rPr sz="2400" spc="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selon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400" spc="1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schéma</a:t>
            </a:r>
            <a:r>
              <a:rPr sz="2400" spc="1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imposé</a:t>
            </a:r>
            <a:r>
              <a:rPr sz="2400" spc="1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par</a:t>
            </a:r>
            <a:r>
              <a:rPr sz="2400" spc="1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MapReduce.</a:t>
            </a:r>
            <a:r>
              <a:rPr sz="2400" spc="1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Pour</a:t>
            </a:r>
            <a:r>
              <a:rPr sz="2400" spc="1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WordCount,</a:t>
            </a:r>
            <a:r>
              <a:rPr sz="2400" spc="1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l'opération</a:t>
            </a:r>
            <a:r>
              <a:rPr sz="2400" spc="1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reduce</a:t>
            </a:r>
            <a:r>
              <a:rPr sz="2400" spc="1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va</a:t>
            </a:r>
            <a:r>
              <a:rPr sz="2400" spc="1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donc</a:t>
            </a:r>
            <a:r>
              <a:rPr sz="2400" spc="1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juste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consister</a:t>
            </a:r>
            <a:r>
              <a:rPr sz="2400" spc="1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2400" spc="1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sommer</a:t>
            </a:r>
            <a:r>
              <a:rPr sz="2400" spc="1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toutes</a:t>
            </a:r>
            <a:r>
              <a:rPr sz="2400" spc="1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400" spc="1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valeurs</a:t>
            </a:r>
            <a:r>
              <a:rPr sz="2400" spc="1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1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400" spc="1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liste</a:t>
            </a:r>
            <a:r>
              <a:rPr sz="2400" spc="1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associée</a:t>
            </a:r>
            <a:r>
              <a:rPr sz="2400" spc="1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2400" spc="1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une</a:t>
            </a:r>
            <a:r>
              <a:rPr sz="2400" spc="1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clé.</a:t>
            </a:r>
            <a:r>
              <a:rPr sz="2400" spc="1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Nous</a:t>
            </a:r>
            <a:r>
              <a:rPr sz="2400" spc="1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pouvons</a:t>
            </a:r>
            <a:r>
              <a:rPr sz="2400" spc="1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à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nouveau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écrire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cela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très</a:t>
            </a:r>
            <a:r>
              <a:rPr sz="2400" spc="-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simplement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python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24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L'étape</a:t>
            </a:r>
            <a:r>
              <a:rPr sz="2400" spc="2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REDUCE</a:t>
            </a:r>
            <a:r>
              <a:rPr sz="2400" spc="2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2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MapReduce</a:t>
            </a:r>
            <a:r>
              <a:rPr sz="2400" spc="2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peut</a:t>
            </a:r>
            <a:r>
              <a:rPr sz="2400" spc="2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donc</a:t>
            </a:r>
            <a:r>
              <a:rPr sz="2400" spc="2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être</a:t>
            </a:r>
            <a:r>
              <a:rPr sz="2400" spc="2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appliquée.</a:t>
            </a:r>
            <a:r>
              <a:rPr sz="2400" spc="2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Elle</a:t>
            </a:r>
            <a:r>
              <a:rPr sz="2400" spc="2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consiste</a:t>
            </a:r>
            <a:r>
              <a:rPr sz="2400" spc="2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2400" spc="2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appliquer</a:t>
            </a:r>
            <a:endParaRPr sz="24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l'opération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reduce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chaque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paire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(clé,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liste_de_valeurs)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parallèle.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982" rIns="0" bIns="0" rtlCol="0">
            <a:spAutoFit/>
          </a:bodyPr>
          <a:lstStyle/>
          <a:p>
            <a:pPr marL="135255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Wordcount,</a:t>
            </a:r>
            <a:r>
              <a:rPr sz="3600" spc="-100" dirty="0"/>
              <a:t> </a:t>
            </a:r>
            <a:r>
              <a:rPr sz="3600" dirty="0"/>
              <a:t>le</a:t>
            </a:r>
            <a:r>
              <a:rPr sz="3600" spc="-110" dirty="0"/>
              <a:t> </a:t>
            </a:r>
            <a:r>
              <a:rPr sz="3600" dirty="0"/>
              <a:t>"Hello</a:t>
            </a:r>
            <a:r>
              <a:rPr sz="3600" spc="-110" dirty="0"/>
              <a:t> </a:t>
            </a:r>
            <a:r>
              <a:rPr sz="3600" dirty="0"/>
              <a:t>World!"</a:t>
            </a:r>
            <a:r>
              <a:rPr sz="3600" spc="-110" dirty="0"/>
              <a:t> </a:t>
            </a:r>
            <a:r>
              <a:rPr sz="3600" dirty="0"/>
              <a:t>de</a:t>
            </a:r>
            <a:r>
              <a:rPr sz="3600" spc="-114" dirty="0"/>
              <a:t> </a:t>
            </a:r>
            <a:r>
              <a:rPr sz="3600" dirty="0"/>
              <a:t>MapReduce</a:t>
            </a:r>
            <a:r>
              <a:rPr sz="3600" spc="-100" dirty="0"/>
              <a:t> </a:t>
            </a:r>
            <a:r>
              <a:rPr sz="3600" spc="-50" dirty="0"/>
              <a:t>!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6017" y="1323949"/>
            <a:ext cx="6893776" cy="492629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982" rIns="0" bIns="0" rtlCol="0">
            <a:spAutoFit/>
          </a:bodyPr>
          <a:lstStyle/>
          <a:p>
            <a:pPr marL="342201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Exemple</a:t>
            </a:r>
            <a:r>
              <a:rPr sz="3600" spc="-85" dirty="0"/>
              <a:t> </a:t>
            </a:r>
            <a:r>
              <a:rPr sz="3600" dirty="0"/>
              <a:t>de</a:t>
            </a:r>
            <a:r>
              <a:rPr sz="3600" spc="-85" dirty="0"/>
              <a:t> </a:t>
            </a:r>
            <a:r>
              <a:rPr sz="3600" dirty="0"/>
              <a:t>Map</a:t>
            </a:r>
            <a:r>
              <a:rPr sz="3600" spc="-75" dirty="0"/>
              <a:t> </a:t>
            </a:r>
            <a:r>
              <a:rPr sz="3600" spc="-10" dirty="0"/>
              <a:t>Reduce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2415" y="1059765"/>
            <a:ext cx="7316859" cy="54398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5856" rIns="0" bIns="0" rtlCol="0">
            <a:spAutoFit/>
          </a:bodyPr>
          <a:lstStyle/>
          <a:p>
            <a:pPr marL="344424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/>
                <a:cs typeface="Arial"/>
              </a:rPr>
              <a:t>Introduction</a:t>
            </a:r>
            <a:r>
              <a:rPr spc="-19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Hadoop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850" y="1041653"/>
            <a:ext cx="11872595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Nous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allons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maintenant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revenir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au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contexte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Big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Data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dans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lequel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il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tout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son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intérêt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car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il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permet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passage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l’échelle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traitements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sur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gros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volumes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données.</a:t>
            </a:r>
            <a:endParaRPr sz="2400">
              <a:latin typeface="Arial MT"/>
              <a:cs typeface="Arial MT"/>
            </a:endParaRPr>
          </a:p>
          <a:p>
            <a:pPr marL="12700" marR="121285">
              <a:lnSpc>
                <a:spcPct val="100000"/>
              </a:lnSpc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Cependant,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il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faut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pour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cela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qu’il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soit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associé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infrastructure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logicielle</a:t>
            </a:r>
            <a:r>
              <a:rPr sz="2400" spc="-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dédiée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qui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permette</a:t>
            </a:r>
            <a:r>
              <a:rPr sz="2400" spc="-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d’exécuter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400" spc="-10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schéma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MapReduce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manière</a:t>
            </a:r>
            <a:r>
              <a:rPr sz="2400" spc="-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massivement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distribuée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sur</a:t>
            </a:r>
            <a:r>
              <a:rPr sz="2400" spc="-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un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cluster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machines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tout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prenant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sa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charge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enjeux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du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calcul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distribué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: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L'optimisation</a:t>
            </a:r>
            <a:r>
              <a:rPr sz="24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transfert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disques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réseau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limitant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déplacements</a:t>
            </a:r>
            <a:r>
              <a:rPr sz="24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données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(data</a:t>
            </a:r>
            <a:r>
              <a:rPr sz="2400" spc="-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locality),</a:t>
            </a: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scalabilité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pour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permettre</a:t>
            </a:r>
            <a:r>
              <a:rPr sz="2400" spc="-10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d'adapter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400" spc="-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puissance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au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besoin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(scalability),</a:t>
            </a: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400" spc="-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tolérance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aux</a:t>
            </a:r>
            <a:r>
              <a:rPr sz="2400" spc="-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pannes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(embracing</a:t>
            </a:r>
            <a:r>
              <a:rPr sz="2400" spc="-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failure).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Arial MT"/>
              <a:cs typeface="Arial MT"/>
            </a:endParaRPr>
          </a:p>
          <a:p>
            <a:pPr marL="12700" marR="304165">
              <a:lnSpc>
                <a:spcPct val="100000"/>
              </a:lnSpc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Nous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allons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donc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nous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intéresser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au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framework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u="sng" dirty="0">
                <a:solidFill>
                  <a:srgbClr val="271A38"/>
                </a:solidFill>
                <a:uFill>
                  <a:solidFill>
                    <a:srgbClr val="271A38"/>
                  </a:solidFill>
                </a:uFill>
                <a:latin typeface="Arial MT"/>
                <a:cs typeface="Arial MT"/>
                <a:hlinkClick r:id="rId2"/>
              </a:rPr>
              <a:t>Hadoop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fondation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Apache,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écrit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java,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qui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constitue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l’implémentation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libre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référence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d’une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telle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infrastructure.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C'est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framework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très</a:t>
            </a:r>
            <a:r>
              <a:rPr sz="2400" spc="-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largement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utilisé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porté,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entre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autres,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par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géants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du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271A38"/>
                </a:solidFill>
                <a:latin typeface="Arial MT"/>
                <a:cs typeface="Arial MT"/>
              </a:rPr>
              <a:t>web.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5856" rIns="0" bIns="0" rtlCol="0">
            <a:spAutoFit/>
          </a:bodyPr>
          <a:lstStyle/>
          <a:p>
            <a:pPr marL="344424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/>
                <a:cs typeface="Arial"/>
              </a:rPr>
              <a:t>Introduction</a:t>
            </a:r>
            <a:r>
              <a:rPr spc="-19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Hadoop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850" y="1029461"/>
            <a:ext cx="11958955" cy="515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17750">
              <a:lnSpc>
                <a:spcPct val="100000"/>
              </a:lnSpc>
              <a:spcBef>
                <a:spcPts val="100"/>
              </a:spcBef>
              <a:tabLst>
                <a:tab pos="1713864" algn="l"/>
              </a:tabLst>
            </a:pP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Ce</a:t>
            </a:r>
            <a:r>
              <a:rPr sz="2400" spc="-4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petit</a:t>
            </a:r>
            <a:r>
              <a:rPr sz="2400" spc="-4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éléphant</a:t>
            </a:r>
            <a:r>
              <a:rPr sz="2400" spc="-4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en</a:t>
            </a:r>
            <a:r>
              <a:rPr sz="2400" spc="-4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peluche</a:t>
            </a:r>
            <a:r>
              <a:rPr sz="2400" spc="-3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appartenait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au</a:t>
            </a:r>
            <a:r>
              <a:rPr sz="2400" spc="-3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fils</a:t>
            </a:r>
            <a:r>
              <a:rPr sz="2400" spc="-4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de</a:t>
            </a:r>
            <a:r>
              <a:rPr sz="2400" spc="-3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Doug</a:t>
            </a:r>
            <a:r>
              <a:rPr sz="2400" spc="-4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Cutting,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l'un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Calibri"/>
                <a:cs typeface="Calibri"/>
              </a:rPr>
              <a:t>des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Concepteurs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	du</a:t>
            </a:r>
            <a:r>
              <a:rPr sz="2400" spc="-3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framework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Hadoop.</a:t>
            </a:r>
            <a:r>
              <a:rPr sz="2400" spc="-3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Voilà</a:t>
            </a:r>
            <a:r>
              <a:rPr sz="2400" spc="-3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pourquoi</a:t>
            </a:r>
            <a:r>
              <a:rPr sz="2400" spc="-3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le</a:t>
            </a:r>
            <a:r>
              <a:rPr sz="2400" spc="-3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logo</a:t>
            </a:r>
            <a:r>
              <a:rPr sz="2400" spc="-4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de</a:t>
            </a:r>
            <a:r>
              <a:rPr sz="2400" spc="-2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Hadoop</a:t>
            </a:r>
            <a:r>
              <a:rPr sz="2400" spc="-3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est</a:t>
            </a:r>
            <a:r>
              <a:rPr sz="2400" spc="-3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Calibri"/>
                <a:cs typeface="Calibri"/>
              </a:rPr>
              <a:t>un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éléphant</a:t>
            </a:r>
            <a:r>
              <a:rPr sz="2400" spc="-9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!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2002,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Doug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Cutting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Mike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Cafarella,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deux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ingénieurs,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décident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s'attaquer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au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passage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l'échelle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Lucene,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moteur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recherche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open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source.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L'objectif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était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le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rendre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capable</a:t>
            </a:r>
            <a:r>
              <a:rPr sz="24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d'indexer</a:t>
            </a:r>
            <a:r>
              <a:rPr sz="2400" spc="-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rechercher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dans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collections</a:t>
            </a:r>
            <a:r>
              <a:rPr sz="24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taille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du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Web.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C'est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projet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Nutch.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Pour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cela,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ils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s'inspirent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deux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articles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recherche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publiés</a:t>
            </a:r>
            <a:r>
              <a:rPr sz="2400" spc="-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par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les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Google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Labs.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premier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article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décrit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Google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File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System,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système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fichiers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distribués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propriétaire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developpé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par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Google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permettant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stocker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gros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volumes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données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manière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fiable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sur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clusters.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Nous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avons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déjà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parlé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du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deuxième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article,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proposant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400" spc="-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modèle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programmation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MapReduce.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L'architecture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Nutch,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qui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repose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donc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sur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système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fichiers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distribué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sur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MapReduce,</a:t>
            </a:r>
            <a:r>
              <a:rPr sz="24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est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relativement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générique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donnera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lieu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au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projet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Hadoop,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initié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2006.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Il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rejoint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fondation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Apache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2008.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version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stable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actuelle</a:t>
            </a:r>
            <a:r>
              <a:rPr sz="24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est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version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271A38"/>
                </a:solidFill>
                <a:latin typeface="Arial MT"/>
                <a:cs typeface="Arial MT"/>
              </a:rPr>
              <a:t>2.7.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82732" y="739140"/>
            <a:ext cx="896289" cy="14268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8373" rIns="0" bIns="0" rtlCol="0">
            <a:spAutoFit/>
          </a:bodyPr>
          <a:lstStyle/>
          <a:p>
            <a:pPr marL="765175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Arial"/>
                <a:cs typeface="Arial"/>
              </a:rPr>
              <a:t>Du</a:t>
            </a:r>
            <a:r>
              <a:rPr sz="4400" spc="-3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calcul</a:t>
            </a:r>
            <a:r>
              <a:rPr sz="4400" spc="-3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parallèle</a:t>
            </a:r>
            <a:r>
              <a:rPr sz="4400" spc="-4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au</a:t>
            </a:r>
            <a:r>
              <a:rPr sz="4400" spc="-3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calcul</a:t>
            </a:r>
            <a:r>
              <a:rPr sz="4400" spc="-30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distribué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443" y="1529588"/>
            <a:ext cx="11908790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1800" spc="3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fait</a:t>
            </a:r>
            <a:r>
              <a:rPr sz="1800" spc="3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que</a:t>
            </a:r>
            <a:r>
              <a:rPr sz="1800" spc="3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1800" spc="3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ressources</a:t>
            </a:r>
            <a:r>
              <a:rPr sz="1800" spc="3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soient</a:t>
            </a:r>
            <a:r>
              <a:rPr sz="1800" spc="3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fournies</a:t>
            </a:r>
            <a:r>
              <a:rPr sz="1800" spc="3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par</a:t>
            </a:r>
            <a:r>
              <a:rPr sz="1800" spc="3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1800" spc="3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volontaires</a:t>
            </a:r>
            <a:r>
              <a:rPr sz="1800" spc="3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éparpillés</a:t>
            </a:r>
            <a:r>
              <a:rPr sz="1800" spc="3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dans</a:t>
            </a:r>
            <a:r>
              <a:rPr sz="1800" spc="3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1800" spc="3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monde</a:t>
            </a:r>
            <a:r>
              <a:rPr sz="1800" spc="3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introduit</a:t>
            </a:r>
            <a:r>
              <a:rPr sz="1800" spc="3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une</a:t>
            </a:r>
            <a:r>
              <a:rPr sz="1800" spc="3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71A38"/>
                </a:solidFill>
                <a:latin typeface="Arial MT"/>
                <a:cs typeface="Arial MT"/>
              </a:rPr>
              <a:t>différence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significative</a:t>
            </a:r>
            <a:r>
              <a:rPr sz="1800" spc="4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avec</a:t>
            </a:r>
            <a:r>
              <a:rPr sz="1800" spc="4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1800" spc="459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calcul</a:t>
            </a:r>
            <a:r>
              <a:rPr sz="1800" spc="4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parallèle</a:t>
            </a:r>
            <a:r>
              <a:rPr sz="1800" spc="4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dont</a:t>
            </a:r>
            <a:r>
              <a:rPr sz="1800" spc="4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vous</a:t>
            </a:r>
            <a:r>
              <a:rPr sz="1800" spc="4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avez</a:t>
            </a:r>
            <a:r>
              <a:rPr sz="1800" spc="4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71A38"/>
                </a:solidFill>
                <a:latin typeface="Arial MT"/>
                <a:cs typeface="Arial MT"/>
              </a:rPr>
              <a:t>peut-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être</a:t>
            </a:r>
            <a:r>
              <a:rPr sz="1800" spc="459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l'habitude</a:t>
            </a:r>
            <a:r>
              <a:rPr sz="1800" spc="459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:</a:t>
            </a:r>
            <a:r>
              <a:rPr sz="1800" spc="4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lors</a:t>
            </a:r>
            <a:r>
              <a:rPr sz="1800" spc="4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d'un</a:t>
            </a:r>
            <a:r>
              <a:rPr sz="1800" spc="4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calcul</a:t>
            </a:r>
            <a:r>
              <a:rPr sz="1800" spc="459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réalisé</a:t>
            </a:r>
            <a:r>
              <a:rPr sz="1800" spc="4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1800" spc="459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71A38"/>
                </a:solidFill>
                <a:latin typeface="Arial MT"/>
                <a:cs typeface="Arial MT"/>
              </a:rPr>
              <a:t>parallèle,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différents</a:t>
            </a:r>
            <a:r>
              <a:rPr sz="1800" spc="2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threads</a:t>
            </a:r>
            <a:r>
              <a:rPr sz="1800" spc="35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d'exécutions</a:t>
            </a:r>
            <a:r>
              <a:rPr sz="1800" spc="35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sont</a:t>
            </a:r>
            <a:r>
              <a:rPr sz="1800" spc="35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exécutés</a:t>
            </a:r>
            <a:r>
              <a:rPr sz="1800" spc="25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1800" spc="3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même</a:t>
            </a:r>
            <a:r>
              <a:rPr sz="1800" spc="3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temps</a:t>
            </a:r>
            <a:r>
              <a:rPr sz="1800" spc="3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1800" spc="35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partagent</a:t>
            </a:r>
            <a:r>
              <a:rPr sz="1800" spc="35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une</a:t>
            </a:r>
            <a:r>
              <a:rPr sz="1800" spc="35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mémoire</a:t>
            </a:r>
            <a:r>
              <a:rPr sz="1800" spc="25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commune</a:t>
            </a:r>
            <a:r>
              <a:rPr sz="1800" spc="35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qui</a:t>
            </a:r>
            <a:r>
              <a:rPr sz="1800" spc="3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1800" spc="-20" dirty="0">
                <a:solidFill>
                  <a:srgbClr val="271A38"/>
                </a:solidFill>
                <a:latin typeface="Arial MT"/>
                <a:cs typeface="Arial MT"/>
              </a:rPr>
              <a:t>leur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permettent</a:t>
            </a:r>
            <a:r>
              <a:rPr sz="1800" spc="-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1800" spc="-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se</a:t>
            </a:r>
            <a:r>
              <a:rPr sz="18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synchroniser entre</a:t>
            </a:r>
            <a:r>
              <a:rPr sz="1800" spc="-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271A38"/>
                </a:solidFill>
                <a:latin typeface="Arial MT"/>
                <a:cs typeface="Arial MT"/>
              </a:rPr>
              <a:t>eux.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 marR="5715" algn="just">
              <a:lnSpc>
                <a:spcPct val="100000"/>
              </a:lnSpc>
            </a:pP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Dans</a:t>
            </a:r>
            <a:r>
              <a:rPr sz="1800" spc="1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1800" spc="1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calcul</a:t>
            </a:r>
            <a:r>
              <a:rPr sz="1800" spc="1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distribué,</a:t>
            </a:r>
            <a:r>
              <a:rPr sz="1800" spc="1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1800" spc="1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nœuds</a:t>
            </a:r>
            <a:r>
              <a:rPr sz="1800" spc="1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sur</a:t>
            </a:r>
            <a:r>
              <a:rPr sz="1800" spc="1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lequels</a:t>
            </a:r>
            <a:r>
              <a:rPr sz="1800" spc="1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1800" spc="1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calculs</a:t>
            </a:r>
            <a:r>
              <a:rPr sz="1800" spc="1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sont</a:t>
            </a:r>
            <a:r>
              <a:rPr sz="1800" spc="1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exécutés</a:t>
            </a:r>
            <a:r>
              <a:rPr sz="1800" spc="1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sont</a:t>
            </a:r>
            <a:r>
              <a:rPr sz="1800" spc="1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distants,</a:t>
            </a:r>
            <a:r>
              <a:rPr sz="1800" spc="1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autonomes</a:t>
            </a:r>
            <a:r>
              <a:rPr sz="1800" spc="1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1800" spc="1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ne</a:t>
            </a:r>
            <a:r>
              <a:rPr sz="1800" spc="1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71A38"/>
                </a:solidFill>
                <a:latin typeface="Arial MT"/>
                <a:cs typeface="Arial MT"/>
              </a:rPr>
              <a:t>partagent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pas</a:t>
            </a:r>
            <a:r>
              <a:rPr sz="1800" spc="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1800" spc="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ressources</a:t>
            </a:r>
            <a:r>
              <a:rPr sz="1800" spc="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;</a:t>
            </a:r>
            <a:r>
              <a:rPr sz="1800" spc="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1800" spc="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communication</a:t>
            </a:r>
            <a:r>
              <a:rPr sz="1800" spc="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entre</a:t>
            </a:r>
            <a:r>
              <a:rPr sz="1800" spc="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1800" spc="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nœuds</a:t>
            </a:r>
            <a:r>
              <a:rPr sz="1800" spc="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s'effectue</a:t>
            </a:r>
            <a:r>
              <a:rPr sz="1800" spc="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grâce</a:t>
            </a:r>
            <a:r>
              <a:rPr sz="1800" spc="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1800" spc="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l'envoi</a:t>
            </a:r>
            <a:r>
              <a:rPr sz="1800" spc="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1800" spc="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messages,</a:t>
            </a:r>
            <a:r>
              <a:rPr sz="1800" spc="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au</a:t>
            </a:r>
            <a:r>
              <a:rPr sz="1800" spc="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sein</a:t>
            </a:r>
            <a:r>
              <a:rPr sz="1800" spc="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d'un</a:t>
            </a:r>
            <a:r>
              <a:rPr sz="1800" spc="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71A38"/>
                </a:solidFill>
                <a:latin typeface="Arial MT"/>
                <a:cs typeface="Arial MT"/>
              </a:rPr>
              <a:t>cluster.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D'un</a:t>
            </a:r>
            <a:r>
              <a:rPr sz="1800" spc="-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côté,</a:t>
            </a:r>
            <a:r>
              <a:rPr sz="1800" spc="-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ce</a:t>
            </a:r>
            <a:r>
              <a:rPr sz="1800" spc="-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nouveau</a:t>
            </a:r>
            <a:r>
              <a:rPr sz="1800" spc="-2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modèle</a:t>
            </a:r>
            <a:r>
              <a:rPr sz="1800" spc="-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calcul</a:t>
            </a:r>
            <a:r>
              <a:rPr sz="1800" spc="-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résout</a:t>
            </a:r>
            <a:r>
              <a:rPr sz="1800" spc="-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un</a:t>
            </a:r>
            <a:r>
              <a:rPr sz="1800" spc="-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certain nombre de</a:t>
            </a:r>
            <a:r>
              <a:rPr sz="1800" spc="-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problèmes</a:t>
            </a:r>
            <a:r>
              <a:rPr sz="1800" spc="-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:</a:t>
            </a:r>
            <a:r>
              <a:rPr sz="1800" spc="-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par</a:t>
            </a:r>
            <a:r>
              <a:rPr sz="1800" spc="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exemple,</a:t>
            </a:r>
            <a:r>
              <a:rPr sz="1800" spc="-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1800" spc="-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passage</a:t>
            </a:r>
            <a:r>
              <a:rPr sz="1800" spc="-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1800" spc="-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71A38"/>
                </a:solidFill>
                <a:latin typeface="Arial MT"/>
                <a:cs typeface="Arial MT"/>
              </a:rPr>
              <a:t>l'échelle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s'effectue</a:t>
            </a:r>
            <a:r>
              <a:rPr sz="1800" spc="10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1800" spc="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manière</a:t>
            </a:r>
            <a:r>
              <a:rPr sz="1800" spc="1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horizontale</a:t>
            </a:r>
            <a:r>
              <a:rPr sz="1800" spc="10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c'est</a:t>
            </a:r>
            <a:r>
              <a:rPr sz="1800" spc="114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1800" spc="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dire</a:t>
            </a:r>
            <a:r>
              <a:rPr sz="1800" spc="10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qu'il</a:t>
            </a:r>
            <a:r>
              <a:rPr sz="1800" spc="1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suffit</a:t>
            </a:r>
            <a:r>
              <a:rPr sz="1800" spc="12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d'ajouter</a:t>
            </a:r>
            <a:r>
              <a:rPr sz="1800" spc="10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1800" spc="114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nœuds</a:t>
            </a:r>
            <a:r>
              <a:rPr sz="1800" spc="1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au</a:t>
            </a:r>
            <a:r>
              <a:rPr sz="1800" spc="10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cluster</a:t>
            </a:r>
            <a:r>
              <a:rPr sz="1800" spc="114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pour</a:t>
            </a:r>
            <a:r>
              <a:rPr sz="1800" spc="114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augmenter</a:t>
            </a:r>
            <a:r>
              <a:rPr sz="1800" spc="1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sa</a:t>
            </a:r>
            <a:r>
              <a:rPr sz="1800" spc="1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71A38"/>
                </a:solidFill>
                <a:latin typeface="Arial MT"/>
                <a:cs typeface="Arial MT"/>
              </a:rPr>
              <a:t>capacité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1800" spc="2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calcul.</a:t>
            </a:r>
            <a:r>
              <a:rPr sz="1800" spc="2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Dans</a:t>
            </a:r>
            <a:r>
              <a:rPr sz="1800" spc="2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1800" spc="2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modèle</a:t>
            </a:r>
            <a:r>
              <a:rPr sz="1800" spc="2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parallèle,</a:t>
            </a:r>
            <a:r>
              <a:rPr sz="1800" spc="30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on</a:t>
            </a:r>
            <a:r>
              <a:rPr sz="1800" spc="2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passe</a:t>
            </a:r>
            <a:r>
              <a:rPr sz="1800" spc="2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1800" spc="2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l'échelle</a:t>
            </a:r>
            <a:r>
              <a:rPr sz="1800" spc="30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1800" spc="2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manière</a:t>
            </a:r>
            <a:r>
              <a:rPr sz="1800" spc="2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verticale,</a:t>
            </a:r>
            <a:r>
              <a:rPr sz="1800" spc="30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1800" spc="2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augmentant</a:t>
            </a:r>
            <a:r>
              <a:rPr sz="1800" spc="2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1800" spc="2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puissance</a:t>
            </a:r>
            <a:r>
              <a:rPr sz="1800" spc="2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271A38"/>
                </a:solidFill>
                <a:latin typeface="Arial MT"/>
                <a:cs typeface="Arial MT"/>
              </a:rPr>
              <a:t>des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processeurs.</a:t>
            </a:r>
            <a:r>
              <a:rPr sz="1800" spc="-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Mais</a:t>
            </a:r>
            <a:r>
              <a:rPr sz="1800" spc="-2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avec</a:t>
            </a:r>
            <a:r>
              <a:rPr sz="1800" spc="-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1800" spc="-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ralentissement</a:t>
            </a:r>
            <a:r>
              <a:rPr sz="1800" spc="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1800" spc="-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1800" spc="-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loi</a:t>
            </a:r>
            <a:r>
              <a:rPr sz="1800" spc="-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1800" spc="-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Moore,</a:t>
            </a:r>
            <a:r>
              <a:rPr sz="1800" spc="-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ce</a:t>
            </a:r>
            <a:r>
              <a:rPr sz="1800" spc="-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dernier</a:t>
            </a:r>
            <a:r>
              <a:rPr sz="1800" spc="-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modèle</a:t>
            </a:r>
            <a:r>
              <a:rPr sz="1800" spc="-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est</a:t>
            </a:r>
            <a:r>
              <a:rPr sz="1800" spc="-2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remis</a:t>
            </a:r>
            <a:r>
              <a:rPr sz="1800" spc="-2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1800" spc="-10" dirty="0">
                <a:solidFill>
                  <a:srgbClr val="271A38"/>
                </a:solidFill>
                <a:latin typeface="Arial MT"/>
                <a:cs typeface="Arial MT"/>
              </a:rPr>
              <a:t> question.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Arial MT"/>
              <a:cs typeface="Arial MT"/>
            </a:endParaRPr>
          </a:p>
          <a:p>
            <a:pPr marL="12700" marR="5715" algn="just">
              <a:lnSpc>
                <a:spcPct val="100000"/>
              </a:lnSpc>
            </a:pP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Par</a:t>
            </a:r>
            <a:r>
              <a:rPr sz="1800" spc="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ailleurs,</a:t>
            </a:r>
            <a:r>
              <a:rPr sz="1800" spc="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1800" spc="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modèle</a:t>
            </a:r>
            <a:r>
              <a:rPr sz="1800" spc="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distribué</a:t>
            </a:r>
            <a:r>
              <a:rPr sz="1800" spc="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permet</a:t>
            </a:r>
            <a:r>
              <a:rPr sz="1800" spc="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une</a:t>
            </a:r>
            <a:r>
              <a:rPr sz="1800" spc="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plus</a:t>
            </a:r>
            <a:r>
              <a:rPr sz="1800" spc="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grande</a:t>
            </a:r>
            <a:r>
              <a:rPr sz="1800" spc="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tolérance</a:t>
            </a:r>
            <a:r>
              <a:rPr sz="1800" spc="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aux</a:t>
            </a:r>
            <a:r>
              <a:rPr sz="1800" spc="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pannes</a:t>
            </a:r>
            <a:r>
              <a:rPr sz="1800" spc="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:</a:t>
            </a:r>
            <a:r>
              <a:rPr sz="1800" spc="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lorsqu'un</a:t>
            </a:r>
            <a:r>
              <a:rPr sz="1800" spc="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nœud</a:t>
            </a:r>
            <a:r>
              <a:rPr sz="1800" spc="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du</a:t>
            </a:r>
            <a:r>
              <a:rPr sz="1800" spc="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cluster</a:t>
            </a:r>
            <a:r>
              <a:rPr sz="1800" spc="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subit</a:t>
            </a:r>
            <a:r>
              <a:rPr sz="1800" spc="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271A38"/>
                </a:solidFill>
                <a:latin typeface="Arial MT"/>
                <a:cs typeface="Arial MT"/>
              </a:rPr>
              <a:t>une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panne,</a:t>
            </a:r>
            <a:r>
              <a:rPr sz="1800" spc="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il</a:t>
            </a:r>
            <a:r>
              <a:rPr sz="1800" spc="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suffit</a:t>
            </a:r>
            <a:r>
              <a:rPr sz="1800" spc="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d'affecter</a:t>
            </a:r>
            <a:r>
              <a:rPr sz="1800" spc="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1800" spc="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tâche</a:t>
            </a:r>
            <a:r>
              <a:rPr sz="1800" spc="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qu'il</a:t>
            </a:r>
            <a:r>
              <a:rPr sz="1800" spc="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était</a:t>
            </a:r>
            <a:r>
              <a:rPr sz="1800" spc="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1800" spc="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train</a:t>
            </a:r>
            <a:r>
              <a:rPr sz="1800" spc="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1800" spc="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traiter</a:t>
            </a:r>
            <a:r>
              <a:rPr sz="1800" spc="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1800" spc="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un</a:t>
            </a:r>
            <a:r>
              <a:rPr sz="1800" spc="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autre</a:t>
            </a:r>
            <a:r>
              <a:rPr sz="1800" spc="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nœud,</a:t>
            </a:r>
            <a:r>
              <a:rPr sz="1800" spc="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alors</a:t>
            </a:r>
            <a:r>
              <a:rPr sz="1800" spc="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que</a:t>
            </a:r>
            <a:r>
              <a:rPr sz="1800" spc="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dans</a:t>
            </a:r>
            <a:r>
              <a:rPr sz="1800" spc="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1800" spc="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modèle</a:t>
            </a:r>
            <a:r>
              <a:rPr sz="1800" spc="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parallèle</a:t>
            </a:r>
            <a:r>
              <a:rPr sz="1800" spc="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271A38"/>
                </a:solidFill>
                <a:latin typeface="Arial MT"/>
                <a:cs typeface="Arial MT"/>
              </a:rPr>
              <a:t>la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machine</a:t>
            </a:r>
            <a:r>
              <a:rPr sz="1800" spc="204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sur</a:t>
            </a:r>
            <a:r>
              <a:rPr sz="1800" spc="20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laquelle</a:t>
            </a:r>
            <a:r>
              <a:rPr sz="1800" spc="204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1800" spc="20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calcul</a:t>
            </a:r>
            <a:r>
              <a:rPr sz="1800" spc="2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est</a:t>
            </a:r>
            <a:r>
              <a:rPr sz="1800" spc="2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exécuté</a:t>
            </a:r>
            <a:r>
              <a:rPr sz="1800" spc="20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constitue</a:t>
            </a:r>
            <a:r>
              <a:rPr sz="1800" spc="20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un</a:t>
            </a:r>
            <a:r>
              <a:rPr sz="1800" spc="204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point</a:t>
            </a:r>
            <a:r>
              <a:rPr sz="1800" spc="204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unique</a:t>
            </a:r>
            <a:r>
              <a:rPr sz="1800" spc="204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1800" spc="20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défaillance.</a:t>
            </a:r>
            <a:r>
              <a:rPr sz="1800" spc="2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Cependant,</a:t>
            </a:r>
            <a:r>
              <a:rPr sz="1800" spc="2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cette</a:t>
            </a:r>
            <a:r>
              <a:rPr sz="1800" spc="204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stratégie</a:t>
            </a:r>
            <a:r>
              <a:rPr sz="1800" spc="20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271A38"/>
                </a:solidFill>
                <a:latin typeface="Arial MT"/>
                <a:cs typeface="Arial MT"/>
              </a:rPr>
              <a:t>de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tolérance</a:t>
            </a:r>
            <a:r>
              <a:rPr sz="1800" spc="22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aux</a:t>
            </a:r>
            <a:r>
              <a:rPr sz="1800" spc="2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pannes</a:t>
            </a:r>
            <a:r>
              <a:rPr sz="1800" spc="22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nécessite</a:t>
            </a:r>
            <a:r>
              <a:rPr sz="1800" spc="2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1800" spc="2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pouvoir</a:t>
            </a:r>
            <a:r>
              <a:rPr sz="1800" spc="2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recréer</a:t>
            </a:r>
            <a:r>
              <a:rPr sz="1800" spc="22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l'état</a:t>
            </a:r>
            <a:r>
              <a:rPr sz="1800" spc="2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du</a:t>
            </a:r>
            <a:r>
              <a:rPr sz="1800" spc="2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nœud</a:t>
            </a:r>
            <a:r>
              <a:rPr sz="1800" spc="2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1800" spc="2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échec.</a:t>
            </a:r>
            <a:r>
              <a:rPr sz="1800" spc="2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Il</a:t>
            </a:r>
            <a:r>
              <a:rPr sz="1800" spc="22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s'agit</a:t>
            </a:r>
            <a:r>
              <a:rPr sz="1800" spc="2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d'une</a:t>
            </a:r>
            <a:r>
              <a:rPr sz="1800" spc="2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question</a:t>
            </a:r>
            <a:r>
              <a:rPr sz="1800" spc="229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d'autant</a:t>
            </a:r>
            <a:r>
              <a:rPr sz="1800" spc="22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271A38"/>
                </a:solidFill>
                <a:latin typeface="Arial MT"/>
                <a:cs typeface="Arial MT"/>
              </a:rPr>
              <a:t>plus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complexes</a:t>
            </a:r>
            <a:r>
              <a:rPr sz="1800" spc="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que</a:t>
            </a:r>
            <a:r>
              <a:rPr sz="1800" spc="-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nous parlons</a:t>
            </a:r>
            <a:r>
              <a:rPr sz="1800" spc="-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ici</a:t>
            </a:r>
            <a:r>
              <a:rPr sz="1800" spc="-2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1800" spc="-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données</a:t>
            </a:r>
            <a:r>
              <a:rPr sz="1800" spc="-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dont le</a:t>
            </a:r>
            <a:r>
              <a:rPr sz="1800" spc="-2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volume</a:t>
            </a:r>
            <a:r>
              <a:rPr sz="1800" spc="-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est</a:t>
            </a:r>
            <a:r>
              <a:rPr sz="1800" spc="-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71A38"/>
                </a:solidFill>
                <a:latin typeface="Arial MT"/>
                <a:cs typeface="Arial MT"/>
              </a:rPr>
              <a:t>important...</a:t>
            </a:r>
            <a:r>
              <a:rPr sz="1800" spc="-114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Après</a:t>
            </a:r>
            <a:r>
              <a:rPr sz="1800" spc="-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tout,</a:t>
            </a:r>
            <a:r>
              <a:rPr sz="1800" spc="-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il</a:t>
            </a:r>
            <a:r>
              <a:rPr sz="1800" spc="-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s'agit</a:t>
            </a:r>
            <a:r>
              <a:rPr sz="1800" spc="-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1800" spc="-2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Big</a:t>
            </a:r>
            <a:r>
              <a:rPr sz="1800" spc="-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1A38"/>
                </a:solidFill>
                <a:latin typeface="Arial MT"/>
                <a:cs typeface="Arial MT"/>
              </a:rPr>
              <a:t>Data </a:t>
            </a:r>
            <a:r>
              <a:rPr sz="1800" spc="-50" dirty="0">
                <a:solidFill>
                  <a:srgbClr val="271A38"/>
                </a:solidFill>
                <a:latin typeface="Arial MT"/>
                <a:cs typeface="Arial MT"/>
              </a:rPr>
              <a:t>!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0819" rIns="0" bIns="0" rtlCol="0">
            <a:spAutoFit/>
          </a:bodyPr>
          <a:lstStyle/>
          <a:p>
            <a:pPr marL="27292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Le</a:t>
            </a:r>
            <a:r>
              <a:rPr sz="4000" spc="-125" dirty="0"/>
              <a:t> </a:t>
            </a:r>
            <a:r>
              <a:rPr sz="4000" dirty="0"/>
              <a:t>socle</a:t>
            </a:r>
            <a:r>
              <a:rPr sz="4000" spc="-125" dirty="0"/>
              <a:t> </a:t>
            </a:r>
            <a:r>
              <a:rPr sz="4000" dirty="0"/>
              <a:t>technique</a:t>
            </a:r>
            <a:r>
              <a:rPr sz="4000" spc="-100" dirty="0"/>
              <a:t> </a:t>
            </a:r>
            <a:r>
              <a:rPr sz="4000" spc="-10" dirty="0"/>
              <a:t>d'Hadoop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3850" y="1041653"/>
            <a:ext cx="11944350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400" spc="-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socle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technique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d'Hadoop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est</a:t>
            </a:r>
            <a:r>
              <a:rPr sz="2400" spc="-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composé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10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toute</a:t>
            </a:r>
            <a:r>
              <a:rPr sz="2400" spc="-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l’architecture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support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nécessaire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pour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l’orchestration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10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MapReduce,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c’est-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à-</a:t>
            </a:r>
            <a:endParaRPr sz="24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dire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: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buChar char="•"/>
              <a:tabLst>
                <a:tab pos="756285" algn="l"/>
              </a:tabLst>
            </a:pP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l’ordonnancement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traitements,</a:t>
            </a:r>
            <a:endParaRPr sz="24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buChar char="•"/>
              <a:tabLst>
                <a:tab pos="756285" algn="l"/>
              </a:tabLst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400" spc="-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localisation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fichiers,</a:t>
            </a:r>
            <a:endParaRPr sz="24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756285" algn="l"/>
              </a:tabLst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distribution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l’exécution.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14"/>
              </a:spcBef>
              <a:buClr>
                <a:srgbClr val="271A38"/>
              </a:buClr>
              <a:buFont typeface="Arial MT"/>
              <a:buChar char="•"/>
            </a:pPr>
            <a:endParaRPr sz="2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D’un</a:t>
            </a:r>
            <a:r>
              <a:rPr sz="2400" spc="-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système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fichiers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271A38"/>
                </a:solidFill>
                <a:latin typeface="Arial"/>
                <a:cs typeface="Arial"/>
              </a:rPr>
              <a:t>HDFS</a:t>
            </a:r>
            <a:r>
              <a:rPr sz="2400" b="1" spc="-35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qui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est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271A38"/>
              </a:buClr>
              <a:buFont typeface="Arial MT"/>
              <a:buChar char="•"/>
            </a:pPr>
            <a:endParaRPr sz="24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buChar char="•"/>
              <a:tabLst>
                <a:tab pos="756285" algn="l"/>
              </a:tabLst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Distribué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: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données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sont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réparties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sur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machines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du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cluster.</a:t>
            </a:r>
            <a:endParaRPr sz="24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buChar char="•"/>
              <a:tabLst>
                <a:tab pos="756285" algn="l"/>
              </a:tabLst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Répliqué</a:t>
            </a:r>
            <a:r>
              <a:rPr sz="2400" spc="-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: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cas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panne,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aucune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donnée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n'est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perdue.</a:t>
            </a:r>
            <a:endParaRPr sz="24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buChar char="•"/>
              <a:tabLst>
                <a:tab pos="756285" algn="l"/>
              </a:tabLst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Optimisé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pour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colocalisation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données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traitements.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0819" rIns="0" bIns="0" rtlCol="0">
            <a:spAutoFit/>
          </a:bodyPr>
          <a:lstStyle/>
          <a:p>
            <a:pPr marL="520065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HDFS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1041653"/>
            <a:ext cx="12034520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HDFS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(Hadoop</a:t>
            </a:r>
            <a:r>
              <a:rPr sz="2400" spc="-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Distributed</a:t>
            </a:r>
            <a:r>
              <a:rPr sz="24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File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System)</a:t>
            </a:r>
            <a:r>
              <a:rPr sz="24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est</a:t>
            </a:r>
            <a:r>
              <a:rPr sz="2400" spc="-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système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fichiers</a:t>
            </a:r>
            <a:r>
              <a:rPr sz="24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distribué</a:t>
            </a:r>
            <a:r>
              <a:rPr sz="24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-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couche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native</a:t>
            </a:r>
            <a:r>
              <a:rPr sz="2400" spc="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stockage</a:t>
            </a:r>
            <a:r>
              <a:rPr sz="2400" spc="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d'accès</a:t>
            </a:r>
            <a:r>
              <a:rPr sz="2400" spc="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2400" spc="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400" spc="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données</a:t>
            </a:r>
            <a:r>
              <a:rPr sz="2400" spc="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d'Hadoop.</a:t>
            </a:r>
            <a:r>
              <a:rPr sz="2400" spc="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Il</a:t>
            </a:r>
            <a:r>
              <a:rPr sz="2400" spc="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</a:t>
            </a:r>
            <a:r>
              <a:rPr sz="2400" spc="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été</a:t>
            </a:r>
            <a:r>
              <a:rPr sz="2400" spc="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conçu</a:t>
            </a:r>
            <a:r>
              <a:rPr sz="2400" spc="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pour</a:t>
            </a:r>
            <a:r>
              <a:rPr sz="2400" spc="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stocker</a:t>
            </a:r>
            <a:r>
              <a:rPr sz="2400" spc="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des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fichiers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très</a:t>
            </a:r>
            <a:r>
              <a:rPr sz="2400" spc="-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grande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taille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et,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comme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son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nom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l'indique,</a:t>
            </a:r>
            <a:r>
              <a:rPr sz="2400" spc="-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dans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cadre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distribué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: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Arial MT"/>
              <a:cs typeface="Arial MT"/>
            </a:endParaRPr>
          </a:p>
          <a:p>
            <a:pPr marL="355600" marR="929005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fichiers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sont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physiquement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découpés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blocs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d'octets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grande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taille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271A38"/>
                </a:solidFill>
                <a:latin typeface="Arial MT"/>
                <a:cs typeface="Arial MT"/>
              </a:rPr>
              <a:t>(par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défaut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64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Mo)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pour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optimiser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temps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transfert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d'accès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271A38"/>
              </a:buClr>
              <a:buFont typeface="Arial MT"/>
              <a:buChar char="•"/>
            </a:pPr>
            <a:endParaRPr sz="2400">
              <a:latin typeface="Arial MT"/>
              <a:cs typeface="Arial MT"/>
            </a:endParaRPr>
          </a:p>
          <a:p>
            <a:pPr marL="353060" marR="235585" indent="-340360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Ces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blocs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sont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ensuite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répartis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sur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plusieurs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machines,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permettant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ainsi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traiter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un 	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même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fichier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parallèle.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Cela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permet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aussi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pas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être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limité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par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capacité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de 	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stockage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d'une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seule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machine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pour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au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contraire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tirer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parti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tout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l'espace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disponible 	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du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cluster</a:t>
            </a:r>
            <a:r>
              <a:rPr sz="24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machines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271A38"/>
              </a:buClr>
              <a:buFont typeface="Arial MT"/>
              <a:buChar char="•"/>
            </a:pPr>
            <a:endParaRPr sz="2400">
              <a:latin typeface="Arial MT"/>
              <a:cs typeface="Arial MT"/>
            </a:endParaRPr>
          </a:p>
          <a:p>
            <a:pPr marL="355600" marR="172212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Enfin,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pour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garantir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tolérance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aux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pannes,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blocs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chaque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fichier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sont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répliqués,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manière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intelligente,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sur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plusieurs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machines.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0819" rIns="0" bIns="0" rtlCol="0">
            <a:spAutoFit/>
          </a:bodyPr>
          <a:lstStyle/>
          <a:p>
            <a:pPr marL="520065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HDFS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1041653"/>
            <a:ext cx="1194498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Dans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Hadoop,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l'architecture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stockage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est</a:t>
            </a:r>
            <a:r>
              <a:rPr sz="2400" spc="-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une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architecture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i="1" spc="-10" dirty="0">
                <a:solidFill>
                  <a:srgbClr val="271A38"/>
                </a:solidFill>
                <a:latin typeface="Arial"/>
                <a:cs typeface="Arial"/>
              </a:rPr>
              <a:t>maître-esclave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Arial MT"/>
              <a:cs typeface="Arial MT"/>
            </a:endParaRPr>
          </a:p>
          <a:p>
            <a:pPr marL="353060" marR="5080" indent="-340360" algn="just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400" spc="2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nœud</a:t>
            </a:r>
            <a:r>
              <a:rPr sz="2400" spc="2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maître</a:t>
            </a:r>
            <a:r>
              <a:rPr sz="2400" spc="2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appelé</a:t>
            </a:r>
            <a:r>
              <a:rPr sz="2400" spc="2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271A38"/>
                </a:solidFill>
                <a:latin typeface="Arial"/>
                <a:cs typeface="Arial"/>
              </a:rPr>
              <a:t>name</a:t>
            </a:r>
            <a:r>
              <a:rPr sz="2400" b="1" spc="285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71A38"/>
                </a:solidFill>
                <a:latin typeface="Arial"/>
                <a:cs typeface="Arial"/>
              </a:rPr>
              <a:t>node</a:t>
            </a:r>
            <a:r>
              <a:rPr sz="2400" b="1" spc="290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contient</a:t>
            </a:r>
            <a:r>
              <a:rPr sz="2400" spc="2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2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stocke</a:t>
            </a:r>
            <a:r>
              <a:rPr sz="2400" spc="2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tous</a:t>
            </a:r>
            <a:r>
              <a:rPr sz="2400" spc="2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400" spc="2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noms</a:t>
            </a:r>
            <a:r>
              <a:rPr sz="2400" spc="2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2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blocs</a:t>
            </a:r>
            <a:r>
              <a:rPr sz="2400" spc="2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des 	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fichiers</a:t>
            </a:r>
            <a:r>
              <a:rPr sz="2400" spc="30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ainsi</a:t>
            </a:r>
            <a:r>
              <a:rPr sz="2400" spc="30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que</a:t>
            </a:r>
            <a:r>
              <a:rPr sz="2400" spc="3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leur</a:t>
            </a:r>
            <a:r>
              <a:rPr sz="2400" spc="3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localisation</a:t>
            </a:r>
            <a:r>
              <a:rPr sz="2400" spc="30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dans</a:t>
            </a:r>
            <a:r>
              <a:rPr sz="2400" spc="3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400" spc="3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cluster.</a:t>
            </a:r>
            <a:r>
              <a:rPr sz="2400" spc="3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On</a:t>
            </a:r>
            <a:r>
              <a:rPr sz="2400" spc="30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peut</a:t>
            </a:r>
            <a:r>
              <a:rPr sz="2400" spc="3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donc</a:t>
            </a:r>
            <a:r>
              <a:rPr sz="2400" spc="3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400" spc="3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voir</a:t>
            </a:r>
            <a:r>
              <a:rPr sz="2400" spc="30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comme</a:t>
            </a:r>
            <a:r>
              <a:rPr sz="2400" spc="3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un 	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gros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annuaire.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271A38"/>
              </a:buClr>
              <a:buFont typeface="Arial MT"/>
              <a:buChar char="•"/>
            </a:pPr>
            <a:endParaRPr sz="2400">
              <a:latin typeface="Arial MT"/>
              <a:cs typeface="Arial MT"/>
            </a:endParaRPr>
          </a:p>
          <a:p>
            <a:pPr marL="353060" marR="6985" indent="-340360" algn="just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Une</a:t>
            </a:r>
            <a:r>
              <a:rPr sz="2400" spc="1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autre</a:t>
            </a:r>
            <a:r>
              <a:rPr sz="2400" spc="1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machine,</a:t>
            </a:r>
            <a:r>
              <a:rPr sz="2400" spc="1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appelée</a:t>
            </a:r>
            <a:r>
              <a:rPr sz="2400" spc="1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271A38"/>
                </a:solidFill>
                <a:latin typeface="Arial"/>
                <a:cs typeface="Arial"/>
              </a:rPr>
              <a:t>secondary</a:t>
            </a:r>
            <a:r>
              <a:rPr sz="2400" b="1" spc="150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71A38"/>
                </a:solidFill>
                <a:latin typeface="Arial"/>
                <a:cs typeface="Arial"/>
              </a:rPr>
              <a:t>name</a:t>
            </a:r>
            <a:r>
              <a:rPr sz="2400" b="1" spc="170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71A38"/>
                </a:solidFill>
                <a:latin typeface="Arial"/>
                <a:cs typeface="Arial"/>
              </a:rPr>
              <a:t>node</a:t>
            </a:r>
            <a:r>
              <a:rPr sz="2400" b="1" spc="170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sert</a:t>
            </a:r>
            <a:r>
              <a:rPr sz="2400" spc="1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1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namenode</a:t>
            </a:r>
            <a:r>
              <a:rPr sz="2400" spc="1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1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secours 	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 cas</a:t>
            </a:r>
            <a:r>
              <a:rPr sz="2400" spc="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défaillance</a:t>
            </a:r>
            <a:r>
              <a:rPr sz="2400" spc="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du nœud maître</a:t>
            </a:r>
            <a:r>
              <a:rPr sz="2400" spc="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il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 donc</a:t>
            </a:r>
            <a:r>
              <a:rPr sz="2400" spc="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pour</a:t>
            </a:r>
            <a:r>
              <a:rPr sz="2400" spc="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rôle de</a:t>
            </a:r>
            <a:r>
              <a:rPr sz="2400" spc="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faire des</a:t>
            </a:r>
            <a:r>
              <a:rPr sz="2400" spc="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sauvegardes 	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régulières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l'annuaire.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271A38"/>
              </a:buClr>
              <a:buFont typeface="Arial MT"/>
              <a:buChar char="•"/>
            </a:pPr>
            <a:endParaRPr sz="2400">
              <a:latin typeface="Arial MT"/>
              <a:cs typeface="Arial MT"/>
            </a:endParaRPr>
          </a:p>
          <a:p>
            <a:pPr marL="353060" marR="5080" indent="-340360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400" spc="2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autres</a:t>
            </a:r>
            <a:r>
              <a:rPr sz="2400" spc="2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nœuds,</a:t>
            </a:r>
            <a:r>
              <a:rPr sz="2400" spc="2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400" spc="2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esclaves,</a:t>
            </a:r>
            <a:r>
              <a:rPr sz="2400" spc="2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sont</a:t>
            </a:r>
            <a:r>
              <a:rPr sz="2400" spc="2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400" spc="2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nœuds</a:t>
            </a:r>
            <a:r>
              <a:rPr sz="2400" spc="2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2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stockage</a:t>
            </a:r>
            <a:r>
              <a:rPr sz="2400" spc="2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2400" spc="2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tant</a:t>
            </a:r>
            <a:r>
              <a:rPr sz="2400" spc="2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que</a:t>
            </a:r>
            <a:r>
              <a:rPr sz="2400" spc="2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tels.</a:t>
            </a:r>
            <a:r>
              <a:rPr sz="2400" spc="2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Ce 	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sont</a:t>
            </a:r>
            <a:r>
              <a:rPr sz="2400" spc="1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400" spc="1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271A38"/>
                </a:solidFill>
                <a:latin typeface="Arial"/>
                <a:cs typeface="Arial"/>
              </a:rPr>
              <a:t>data</a:t>
            </a:r>
            <a:r>
              <a:rPr sz="2400" b="1" spc="114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71A38"/>
                </a:solidFill>
                <a:latin typeface="Arial"/>
                <a:cs typeface="Arial"/>
              </a:rPr>
              <a:t>nodes</a:t>
            </a:r>
            <a:r>
              <a:rPr sz="2400" b="1" spc="114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qui</a:t>
            </a:r>
            <a:r>
              <a:rPr sz="2400" spc="1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ont</a:t>
            </a:r>
            <a:r>
              <a:rPr sz="2400" spc="12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pour</a:t>
            </a:r>
            <a:r>
              <a:rPr sz="2400" spc="1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rôle</a:t>
            </a:r>
            <a:r>
              <a:rPr sz="2400" spc="1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400" spc="114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gestion</a:t>
            </a:r>
            <a:r>
              <a:rPr sz="2400" spc="1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400" spc="114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opérations</a:t>
            </a:r>
            <a:r>
              <a:rPr sz="2400" spc="1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1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stockage</a:t>
            </a:r>
            <a:r>
              <a:rPr sz="2400" spc="1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locales 	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(création,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suppression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réplication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blocs)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sur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instruction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du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name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node.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0819" rIns="0" bIns="0" rtlCol="0">
            <a:spAutoFit/>
          </a:bodyPr>
          <a:lstStyle/>
          <a:p>
            <a:pPr marL="520065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HDFS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47625" y="841755"/>
            <a:ext cx="10228580" cy="6016625"/>
            <a:chOff x="47625" y="841755"/>
            <a:chExt cx="10228580" cy="60166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25" y="841755"/>
              <a:ext cx="2009774" cy="27208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28338" y="1764030"/>
              <a:ext cx="2514600" cy="19122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1771" y="4657722"/>
              <a:ext cx="8153400" cy="22002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70596" y="1640839"/>
              <a:ext cx="2705100" cy="21431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057273" y="1942591"/>
              <a:ext cx="5513705" cy="2760345"/>
            </a:xfrm>
            <a:custGeom>
              <a:avLst/>
              <a:gdLst/>
              <a:ahLst/>
              <a:cxnLst/>
              <a:rect l="l" t="t" r="r" b="b"/>
              <a:pathLst>
                <a:path w="5513705" h="2760345">
                  <a:moveTo>
                    <a:pt x="1671193" y="777621"/>
                  </a:moveTo>
                  <a:lnTo>
                    <a:pt x="1527429" y="576199"/>
                  </a:lnTo>
                  <a:lnTo>
                    <a:pt x="1519085" y="568477"/>
                  </a:lnTo>
                  <a:lnTo>
                    <a:pt x="1508810" y="564667"/>
                  </a:lnTo>
                  <a:lnTo>
                    <a:pt x="1497888" y="564972"/>
                  </a:lnTo>
                  <a:lnTo>
                    <a:pt x="1487551" y="569595"/>
                  </a:lnTo>
                  <a:lnTo>
                    <a:pt x="1479791" y="577888"/>
                  </a:lnTo>
                  <a:lnTo>
                    <a:pt x="1475943" y="588162"/>
                  </a:lnTo>
                  <a:lnTo>
                    <a:pt x="1476209" y="599122"/>
                  </a:lnTo>
                  <a:lnTo>
                    <a:pt x="1480820" y="609473"/>
                  </a:lnTo>
                  <a:lnTo>
                    <a:pt x="1534782" y="684999"/>
                  </a:lnTo>
                  <a:lnTo>
                    <a:pt x="159727" y="66649"/>
                  </a:lnTo>
                  <a:lnTo>
                    <a:pt x="252095" y="56896"/>
                  </a:lnTo>
                  <a:lnTo>
                    <a:pt x="277418" y="26162"/>
                  </a:lnTo>
                  <a:lnTo>
                    <a:pt x="277495" y="25400"/>
                  </a:lnTo>
                  <a:lnTo>
                    <a:pt x="276847" y="23368"/>
                  </a:lnTo>
                  <a:lnTo>
                    <a:pt x="274091" y="14617"/>
                  </a:lnTo>
                  <a:lnTo>
                    <a:pt x="267042" y="6235"/>
                  </a:lnTo>
                  <a:lnTo>
                    <a:pt x="257378" y="1079"/>
                  </a:lnTo>
                  <a:lnTo>
                    <a:pt x="246126" y="0"/>
                  </a:lnTo>
                  <a:lnTo>
                    <a:pt x="0" y="26162"/>
                  </a:lnTo>
                  <a:lnTo>
                    <a:pt x="143764" y="227457"/>
                  </a:lnTo>
                  <a:lnTo>
                    <a:pt x="152095" y="235267"/>
                  </a:lnTo>
                  <a:lnTo>
                    <a:pt x="162356" y="239115"/>
                  </a:lnTo>
                  <a:lnTo>
                    <a:pt x="173291" y="238823"/>
                  </a:lnTo>
                  <a:lnTo>
                    <a:pt x="194970" y="204673"/>
                  </a:lnTo>
                  <a:lnTo>
                    <a:pt x="136398" y="118783"/>
                  </a:lnTo>
                  <a:lnTo>
                    <a:pt x="1511439" y="737082"/>
                  </a:lnTo>
                  <a:lnTo>
                    <a:pt x="1419098" y="746887"/>
                  </a:lnTo>
                  <a:lnTo>
                    <a:pt x="1393748" y="777621"/>
                  </a:lnTo>
                  <a:lnTo>
                    <a:pt x="1393698" y="778256"/>
                  </a:lnTo>
                  <a:lnTo>
                    <a:pt x="1397088" y="789101"/>
                  </a:lnTo>
                  <a:lnTo>
                    <a:pt x="1404137" y="797483"/>
                  </a:lnTo>
                  <a:lnTo>
                    <a:pt x="1413802" y="802601"/>
                  </a:lnTo>
                  <a:lnTo>
                    <a:pt x="1425067" y="803656"/>
                  </a:lnTo>
                  <a:lnTo>
                    <a:pt x="1644777" y="780415"/>
                  </a:lnTo>
                  <a:lnTo>
                    <a:pt x="1671193" y="777621"/>
                  </a:lnTo>
                  <a:close/>
                </a:path>
                <a:path w="5513705" h="2760345">
                  <a:moveTo>
                    <a:pt x="5513451" y="2715133"/>
                  </a:moveTo>
                  <a:lnTo>
                    <a:pt x="5357876" y="2522728"/>
                  </a:lnTo>
                  <a:lnTo>
                    <a:pt x="5349138" y="2515463"/>
                  </a:lnTo>
                  <a:lnTo>
                    <a:pt x="5338661" y="2512237"/>
                  </a:lnTo>
                  <a:lnTo>
                    <a:pt x="5327764" y="2513177"/>
                  </a:lnTo>
                  <a:lnTo>
                    <a:pt x="5317744" y="2518410"/>
                  </a:lnTo>
                  <a:lnTo>
                    <a:pt x="5310467" y="2527211"/>
                  </a:lnTo>
                  <a:lnTo>
                    <a:pt x="5307241" y="2537688"/>
                  </a:lnTo>
                  <a:lnTo>
                    <a:pt x="5308181" y="2548598"/>
                  </a:lnTo>
                  <a:lnTo>
                    <a:pt x="5313426" y="2558669"/>
                  </a:lnTo>
                  <a:lnTo>
                    <a:pt x="5371846" y="2630894"/>
                  </a:lnTo>
                  <a:lnTo>
                    <a:pt x="2938526" y="1707007"/>
                  </a:lnTo>
                  <a:lnTo>
                    <a:pt x="2928366" y="1733677"/>
                  </a:lnTo>
                  <a:lnTo>
                    <a:pt x="2918714" y="1706753"/>
                  </a:lnTo>
                  <a:lnTo>
                    <a:pt x="349885" y="2633180"/>
                  </a:lnTo>
                  <a:lnTo>
                    <a:pt x="409448" y="2561971"/>
                  </a:lnTo>
                  <a:lnTo>
                    <a:pt x="405892" y="2521712"/>
                  </a:lnTo>
                  <a:lnTo>
                    <a:pt x="385000" y="2515222"/>
                  </a:lnTo>
                  <a:lnTo>
                    <a:pt x="374484" y="2518270"/>
                  </a:lnTo>
                  <a:lnTo>
                    <a:pt x="365633" y="2525395"/>
                  </a:lnTo>
                  <a:lnTo>
                    <a:pt x="206883" y="2715133"/>
                  </a:lnTo>
                  <a:lnTo>
                    <a:pt x="450215" y="2759964"/>
                  </a:lnTo>
                  <a:lnTo>
                    <a:pt x="461556" y="2759748"/>
                  </a:lnTo>
                  <a:lnTo>
                    <a:pt x="471614" y="2755379"/>
                  </a:lnTo>
                  <a:lnTo>
                    <a:pt x="479285" y="2747556"/>
                  </a:lnTo>
                  <a:lnTo>
                    <a:pt x="483489" y="2736977"/>
                  </a:lnTo>
                  <a:lnTo>
                    <a:pt x="483323" y="2725661"/>
                  </a:lnTo>
                  <a:lnTo>
                    <a:pt x="482104" y="2722880"/>
                  </a:lnTo>
                  <a:lnTo>
                    <a:pt x="478942" y="2715628"/>
                  </a:lnTo>
                  <a:lnTo>
                    <a:pt x="471093" y="2707957"/>
                  </a:lnTo>
                  <a:lnTo>
                    <a:pt x="460502" y="2703703"/>
                  </a:lnTo>
                  <a:lnTo>
                    <a:pt x="369392" y="2686989"/>
                  </a:lnTo>
                  <a:lnTo>
                    <a:pt x="2903410" y="1773085"/>
                  </a:lnTo>
                  <a:lnTo>
                    <a:pt x="2977921" y="2556345"/>
                  </a:lnTo>
                  <a:lnTo>
                    <a:pt x="2923794" y="2480945"/>
                  </a:lnTo>
                  <a:lnTo>
                    <a:pt x="2915450" y="2473223"/>
                  </a:lnTo>
                  <a:lnTo>
                    <a:pt x="2905175" y="2469413"/>
                  </a:lnTo>
                  <a:lnTo>
                    <a:pt x="2894253" y="2469718"/>
                  </a:lnTo>
                  <a:lnTo>
                    <a:pt x="2883916" y="2474341"/>
                  </a:lnTo>
                  <a:lnTo>
                    <a:pt x="2876181" y="2482685"/>
                  </a:lnTo>
                  <a:lnTo>
                    <a:pt x="2872371" y="2492946"/>
                  </a:lnTo>
                  <a:lnTo>
                    <a:pt x="2872676" y="2503881"/>
                  </a:lnTo>
                  <a:lnTo>
                    <a:pt x="2877312" y="2514219"/>
                  </a:lnTo>
                  <a:lnTo>
                    <a:pt x="3021711" y="2715260"/>
                  </a:lnTo>
                  <a:lnTo>
                    <a:pt x="3046539" y="2661539"/>
                  </a:lnTo>
                  <a:lnTo>
                    <a:pt x="3125597" y="2490597"/>
                  </a:lnTo>
                  <a:lnTo>
                    <a:pt x="3128213" y="2479611"/>
                  </a:lnTo>
                  <a:lnTo>
                    <a:pt x="3126613" y="2469718"/>
                  </a:lnTo>
                  <a:lnTo>
                    <a:pt x="3126562" y="2469413"/>
                  </a:lnTo>
                  <a:lnTo>
                    <a:pt x="3126460" y="2468816"/>
                  </a:lnTo>
                  <a:lnTo>
                    <a:pt x="3120783" y="2459456"/>
                  </a:lnTo>
                  <a:lnTo>
                    <a:pt x="3111627" y="2452751"/>
                  </a:lnTo>
                  <a:lnTo>
                    <a:pt x="3100641" y="2450134"/>
                  </a:lnTo>
                  <a:lnTo>
                    <a:pt x="3089846" y="2451887"/>
                  </a:lnTo>
                  <a:lnTo>
                    <a:pt x="3080474" y="2457564"/>
                  </a:lnTo>
                  <a:lnTo>
                    <a:pt x="3073781" y="2466721"/>
                  </a:lnTo>
                  <a:lnTo>
                    <a:pt x="3034804" y="2550833"/>
                  </a:lnTo>
                  <a:lnTo>
                    <a:pt x="2961144" y="1776666"/>
                  </a:lnTo>
                  <a:lnTo>
                    <a:pt x="5351577" y="2684246"/>
                  </a:lnTo>
                  <a:lnTo>
                    <a:pt x="5259959" y="2699512"/>
                  </a:lnTo>
                  <a:lnTo>
                    <a:pt x="5249392" y="2703538"/>
                  </a:lnTo>
                  <a:lnTo>
                    <a:pt x="5241442" y="2711056"/>
                  </a:lnTo>
                  <a:lnTo>
                    <a:pt x="5236883" y="2721038"/>
                  </a:lnTo>
                  <a:lnTo>
                    <a:pt x="5236464" y="2732405"/>
                  </a:lnTo>
                  <a:lnTo>
                    <a:pt x="5240540" y="2742971"/>
                  </a:lnTo>
                  <a:lnTo>
                    <a:pt x="5248097" y="2750921"/>
                  </a:lnTo>
                  <a:lnTo>
                    <a:pt x="5258054" y="2755481"/>
                  </a:lnTo>
                  <a:lnTo>
                    <a:pt x="5269357" y="2755900"/>
                  </a:lnTo>
                  <a:lnTo>
                    <a:pt x="5473903" y="2721737"/>
                  </a:lnTo>
                  <a:lnTo>
                    <a:pt x="5513451" y="27151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42938" y="2712338"/>
              <a:ext cx="1327785" cy="8255"/>
            </a:xfrm>
            <a:custGeom>
              <a:avLst/>
              <a:gdLst/>
              <a:ahLst/>
              <a:cxnLst/>
              <a:rect l="l" t="t" r="r" b="b"/>
              <a:pathLst>
                <a:path w="1327784" h="8255">
                  <a:moveTo>
                    <a:pt x="0" y="7874"/>
                  </a:moveTo>
                  <a:lnTo>
                    <a:pt x="1327658" y="0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0819" rIns="0" bIns="0" rtlCol="0">
            <a:spAutoFit/>
          </a:bodyPr>
          <a:lstStyle/>
          <a:p>
            <a:pPr marL="432308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HDFS</a:t>
            </a:r>
            <a:r>
              <a:rPr sz="4000" spc="-120" dirty="0"/>
              <a:t> </a:t>
            </a:r>
            <a:r>
              <a:rPr sz="4000" spc="-10" dirty="0"/>
              <a:t>Ecriture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478078" y="1263548"/>
            <a:ext cx="7348855" cy="5391150"/>
            <a:chOff x="478078" y="1263548"/>
            <a:chExt cx="7348855" cy="539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6068" y="1706638"/>
              <a:ext cx="1424685" cy="6895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078" y="1263548"/>
              <a:ext cx="1633093" cy="77111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38294" y="2294127"/>
              <a:ext cx="2436622" cy="172808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59938" y="2363215"/>
              <a:ext cx="1784350" cy="1035685"/>
            </a:xfrm>
            <a:custGeom>
              <a:avLst/>
              <a:gdLst/>
              <a:ahLst/>
              <a:cxnLst/>
              <a:rect l="l" t="t" r="r" b="b"/>
              <a:pathLst>
                <a:path w="1784350" h="1035685">
                  <a:moveTo>
                    <a:pt x="1628608" y="977079"/>
                  </a:moveTo>
                  <a:lnTo>
                    <a:pt x="1536064" y="978026"/>
                  </a:lnTo>
                  <a:lnTo>
                    <a:pt x="1507744" y="1006983"/>
                  </a:lnTo>
                  <a:lnTo>
                    <a:pt x="1510087" y="1018067"/>
                  </a:lnTo>
                  <a:lnTo>
                    <a:pt x="1516300" y="1027080"/>
                  </a:lnTo>
                  <a:lnTo>
                    <a:pt x="1525442" y="1033093"/>
                  </a:lnTo>
                  <a:lnTo>
                    <a:pt x="1536573" y="1035176"/>
                  </a:lnTo>
                  <a:lnTo>
                    <a:pt x="1784096" y="1032637"/>
                  </a:lnTo>
                  <a:lnTo>
                    <a:pt x="1782256" y="1029462"/>
                  </a:lnTo>
                  <a:lnTo>
                    <a:pt x="1720596" y="1029462"/>
                  </a:lnTo>
                  <a:lnTo>
                    <a:pt x="1628608" y="977079"/>
                  </a:lnTo>
                  <a:close/>
                </a:path>
                <a:path w="1784350" h="1035685">
                  <a:moveTo>
                    <a:pt x="1685503" y="976496"/>
                  </a:moveTo>
                  <a:lnTo>
                    <a:pt x="1628608" y="977079"/>
                  </a:lnTo>
                  <a:lnTo>
                    <a:pt x="1720596" y="1029462"/>
                  </a:lnTo>
                  <a:lnTo>
                    <a:pt x="1726607" y="1018921"/>
                  </a:lnTo>
                  <a:lnTo>
                    <a:pt x="1710054" y="1018921"/>
                  </a:lnTo>
                  <a:lnTo>
                    <a:pt x="1685503" y="976496"/>
                  </a:lnTo>
                  <a:close/>
                </a:path>
                <a:path w="1784350" h="1035685">
                  <a:moveTo>
                    <a:pt x="1631692" y="804477"/>
                  </a:moveTo>
                  <a:lnTo>
                    <a:pt x="1620901" y="808101"/>
                  </a:lnTo>
                  <a:lnTo>
                    <a:pt x="1612435" y="815603"/>
                  </a:lnTo>
                  <a:lnTo>
                    <a:pt x="1607661" y="825452"/>
                  </a:lnTo>
                  <a:lnTo>
                    <a:pt x="1606934" y="836372"/>
                  </a:lnTo>
                  <a:lnTo>
                    <a:pt x="1610614" y="847089"/>
                  </a:lnTo>
                  <a:lnTo>
                    <a:pt x="1657188" y="927569"/>
                  </a:lnTo>
                  <a:lnTo>
                    <a:pt x="1748916" y="979805"/>
                  </a:lnTo>
                  <a:lnTo>
                    <a:pt x="1720596" y="1029462"/>
                  </a:lnTo>
                  <a:lnTo>
                    <a:pt x="1782256" y="1029462"/>
                  </a:lnTo>
                  <a:lnTo>
                    <a:pt x="1660016" y="818514"/>
                  </a:lnTo>
                  <a:lnTo>
                    <a:pt x="1652512" y="809994"/>
                  </a:lnTo>
                  <a:lnTo>
                    <a:pt x="1642649" y="805211"/>
                  </a:lnTo>
                  <a:lnTo>
                    <a:pt x="1631692" y="804477"/>
                  </a:lnTo>
                  <a:close/>
                </a:path>
                <a:path w="1784350" h="1035685">
                  <a:moveTo>
                    <a:pt x="1734439" y="975995"/>
                  </a:moveTo>
                  <a:lnTo>
                    <a:pt x="1685503" y="976496"/>
                  </a:lnTo>
                  <a:lnTo>
                    <a:pt x="1710054" y="1018921"/>
                  </a:lnTo>
                  <a:lnTo>
                    <a:pt x="1734439" y="975995"/>
                  </a:lnTo>
                  <a:close/>
                </a:path>
                <a:path w="1784350" h="1035685">
                  <a:moveTo>
                    <a:pt x="1742226" y="975995"/>
                  </a:moveTo>
                  <a:lnTo>
                    <a:pt x="1734439" y="975995"/>
                  </a:lnTo>
                  <a:lnTo>
                    <a:pt x="1710054" y="1018921"/>
                  </a:lnTo>
                  <a:lnTo>
                    <a:pt x="1726607" y="1018921"/>
                  </a:lnTo>
                  <a:lnTo>
                    <a:pt x="1748916" y="979805"/>
                  </a:lnTo>
                  <a:lnTo>
                    <a:pt x="1742226" y="975995"/>
                  </a:lnTo>
                  <a:close/>
                </a:path>
                <a:path w="1784350" h="1035685">
                  <a:moveTo>
                    <a:pt x="28320" y="0"/>
                  </a:moveTo>
                  <a:lnTo>
                    <a:pt x="0" y="49657"/>
                  </a:lnTo>
                  <a:lnTo>
                    <a:pt x="1628608" y="977079"/>
                  </a:lnTo>
                  <a:lnTo>
                    <a:pt x="1685503" y="976496"/>
                  </a:lnTo>
                  <a:lnTo>
                    <a:pt x="1657188" y="927569"/>
                  </a:lnTo>
                  <a:lnTo>
                    <a:pt x="28320" y="0"/>
                  </a:lnTo>
                  <a:close/>
                </a:path>
                <a:path w="1784350" h="1035685">
                  <a:moveTo>
                    <a:pt x="1657188" y="927569"/>
                  </a:moveTo>
                  <a:lnTo>
                    <a:pt x="1685503" y="976496"/>
                  </a:lnTo>
                  <a:lnTo>
                    <a:pt x="1734439" y="975995"/>
                  </a:lnTo>
                  <a:lnTo>
                    <a:pt x="1742226" y="975995"/>
                  </a:lnTo>
                  <a:lnTo>
                    <a:pt x="1657188" y="9275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55469" y="5151424"/>
              <a:ext cx="5471286" cy="150279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73908" y="3996562"/>
              <a:ext cx="3850004" cy="1275715"/>
            </a:xfrm>
            <a:custGeom>
              <a:avLst/>
              <a:gdLst/>
              <a:ahLst/>
              <a:cxnLst/>
              <a:rect l="l" t="t" r="r" b="b"/>
              <a:pathLst>
                <a:path w="3850004" h="1275714">
                  <a:moveTo>
                    <a:pt x="3849497" y="1275334"/>
                  </a:moveTo>
                  <a:lnTo>
                    <a:pt x="3844417" y="1262253"/>
                  </a:lnTo>
                  <a:lnTo>
                    <a:pt x="3760089" y="1044575"/>
                  </a:lnTo>
                  <a:lnTo>
                    <a:pt x="3754018" y="1034999"/>
                  </a:lnTo>
                  <a:lnTo>
                    <a:pt x="3745039" y="1028725"/>
                  </a:lnTo>
                  <a:lnTo>
                    <a:pt x="3734333" y="1026274"/>
                  </a:lnTo>
                  <a:lnTo>
                    <a:pt x="3723132" y="1028192"/>
                  </a:lnTo>
                  <a:lnTo>
                    <a:pt x="3713619" y="1034313"/>
                  </a:lnTo>
                  <a:lnTo>
                    <a:pt x="3707384" y="1043292"/>
                  </a:lnTo>
                  <a:lnTo>
                    <a:pt x="3704945" y="1053973"/>
                  </a:lnTo>
                  <a:lnTo>
                    <a:pt x="3706876" y="1065149"/>
                  </a:lnTo>
                  <a:lnTo>
                    <a:pt x="3740404" y="1151839"/>
                  </a:lnTo>
                  <a:lnTo>
                    <a:pt x="2300478" y="3302"/>
                  </a:lnTo>
                  <a:lnTo>
                    <a:pt x="2282698" y="25654"/>
                  </a:lnTo>
                  <a:lnTo>
                    <a:pt x="2269998" y="0"/>
                  </a:lnTo>
                  <a:lnTo>
                    <a:pt x="132880" y="1057313"/>
                  </a:lnTo>
                  <a:lnTo>
                    <a:pt x="184010" y="979805"/>
                  </a:lnTo>
                  <a:lnTo>
                    <a:pt x="188302" y="969276"/>
                  </a:lnTo>
                  <a:lnTo>
                    <a:pt x="188188" y="958329"/>
                  </a:lnTo>
                  <a:lnTo>
                    <a:pt x="183997" y="948309"/>
                  </a:lnTo>
                  <a:lnTo>
                    <a:pt x="176009" y="940308"/>
                  </a:lnTo>
                  <a:lnTo>
                    <a:pt x="176199" y="940308"/>
                  </a:lnTo>
                  <a:lnTo>
                    <a:pt x="165417" y="935977"/>
                  </a:lnTo>
                  <a:lnTo>
                    <a:pt x="154470" y="936104"/>
                  </a:lnTo>
                  <a:lnTo>
                    <a:pt x="144360" y="940308"/>
                  </a:lnTo>
                  <a:lnTo>
                    <a:pt x="136398" y="948309"/>
                  </a:lnTo>
                  <a:lnTo>
                    <a:pt x="0" y="1154938"/>
                  </a:lnTo>
                  <a:lnTo>
                    <a:pt x="246888" y="1171829"/>
                  </a:lnTo>
                  <a:lnTo>
                    <a:pt x="277291" y="1145540"/>
                  </a:lnTo>
                  <a:lnTo>
                    <a:pt x="277368" y="1145286"/>
                  </a:lnTo>
                  <a:lnTo>
                    <a:pt x="250825" y="1114806"/>
                  </a:lnTo>
                  <a:lnTo>
                    <a:pt x="158242" y="1108456"/>
                  </a:lnTo>
                  <a:lnTo>
                    <a:pt x="2279129" y="59359"/>
                  </a:lnTo>
                  <a:lnTo>
                    <a:pt x="3704945" y="1196454"/>
                  </a:lnTo>
                  <a:lnTo>
                    <a:pt x="3787394" y="1262253"/>
                  </a:lnTo>
                  <a:lnTo>
                    <a:pt x="3704882" y="1196454"/>
                  </a:lnTo>
                  <a:lnTo>
                    <a:pt x="3612896" y="1183005"/>
                  </a:lnTo>
                  <a:lnTo>
                    <a:pt x="3601555" y="1183614"/>
                  </a:lnTo>
                  <a:lnTo>
                    <a:pt x="3591699" y="1188364"/>
                  </a:lnTo>
                  <a:lnTo>
                    <a:pt x="3584333" y="1196454"/>
                  </a:lnTo>
                  <a:lnTo>
                    <a:pt x="3580511" y="1207147"/>
                  </a:lnTo>
                  <a:lnTo>
                    <a:pt x="3581069" y="1217676"/>
                  </a:lnTo>
                  <a:lnTo>
                    <a:pt x="3581108" y="1218476"/>
                  </a:lnTo>
                  <a:lnTo>
                    <a:pt x="3585857" y="1228331"/>
                  </a:lnTo>
                  <a:lnTo>
                    <a:pt x="3593947" y="1235697"/>
                  </a:lnTo>
                  <a:lnTo>
                    <a:pt x="3604641" y="1239520"/>
                  </a:lnTo>
                  <a:lnTo>
                    <a:pt x="3849497" y="1275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1048" y="5973305"/>
              <a:ext cx="896581" cy="39265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1707" y="5625985"/>
              <a:ext cx="799426" cy="347332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3475" y="2394064"/>
            <a:ext cx="991162" cy="84697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459726" y="2374138"/>
            <a:ext cx="9112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DN1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A,B </a:t>
            </a:r>
            <a:r>
              <a:rPr sz="1800" dirty="0">
                <a:latin typeface="Calibri"/>
                <a:cs typeface="Calibri"/>
              </a:rPr>
              <a:t>DN2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A </a:t>
            </a:r>
            <a:r>
              <a:rPr sz="1800" dirty="0">
                <a:latin typeface="Calibri"/>
                <a:cs typeface="Calibri"/>
              </a:rPr>
              <a:t>DN3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0819" rIns="0" bIns="0" rtlCol="0">
            <a:spAutoFit/>
          </a:bodyPr>
          <a:lstStyle/>
          <a:p>
            <a:pPr marL="436245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HDFS</a:t>
            </a:r>
            <a:r>
              <a:rPr sz="4000" spc="-120" dirty="0"/>
              <a:t> </a:t>
            </a:r>
            <a:r>
              <a:rPr sz="4000" spc="-10" dirty="0"/>
              <a:t>Lecteur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6924" y="1127188"/>
            <a:ext cx="6879027" cy="488289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0819" rIns="0" bIns="0" rtlCol="0">
            <a:spAutoFit/>
          </a:bodyPr>
          <a:lstStyle/>
          <a:p>
            <a:pPr marL="404241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Manipuler</a:t>
            </a:r>
            <a:r>
              <a:rPr sz="4000" spc="-195" dirty="0"/>
              <a:t> </a:t>
            </a:r>
            <a:r>
              <a:rPr sz="4000" spc="-20" dirty="0"/>
              <a:t>HDFS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1029461"/>
            <a:ext cx="723074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Il</a:t>
            </a:r>
            <a:r>
              <a:rPr sz="2400" spc="-4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y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deux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possibilités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pour</a:t>
            </a:r>
            <a:r>
              <a:rPr sz="2400" spc="-4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manipuler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HDFS</a:t>
            </a:r>
            <a:r>
              <a:rPr sz="24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88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Soit</a:t>
            </a:r>
            <a:r>
              <a:rPr sz="24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via</a:t>
            </a:r>
            <a:r>
              <a:rPr sz="2400" spc="-4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l'API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Java,</a:t>
            </a:r>
            <a:r>
              <a:rPr sz="2400" spc="-3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que</a:t>
            </a:r>
            <a:r>
              <a:rPr sz="2400" spc="-3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nous</a:t>
            </a:r>
            <a:r>
              <a:rPr sz="2400" spc="-3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ne</a:t>
            </a:r>
            <a:r>
              <a:rPr sz="2400" spc="-3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décrirons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pas</a:t>
            </a:r>
            <a:r>
              <a:rPr sz="2400" spc="-3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1A38"/>
                </a:solidFill>
                <a:latin typeface="Calibri"/>
                <a:cs typeface="Calibri"/>
              </a:rPr>
              <a:t>ici.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Soit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directement</a:t>
            </a:r>
            <a:r>
              <a:rPr sz="2400" spc="-7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depuis</a:t>
            </a:r>
            <a:r>
              <a:rPr sz="2400" spc="-4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un</a:t>
            </a:r>
            <a:r>
              <a:rPr sz="2400" spc="-4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terminal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via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les</a:t>
            </a:r>
            <a:r>
              <a:rPr sz="2400" spc="-4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commandes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0819" rIns="0" bIns="0" rtlCol="0">
            <a:spAutoFit/>
          </a:bodyPr>
          <a:lstStyle/>
          <a:p>
            <a:pPr marL="36068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Hadoop</a:t>
            </a:r>
            <a:r>
              <a:rPr sz="4000" spc="-135" dirty="0"/>
              <a:t> </a:t>
            </a:r>
            <a:r>
              <a:rPr sz="4000" spc="-10" dirty="0"/>
              <a:t>MapReduce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1041653"/>
            <a:ext cx="1185862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Dans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chapitres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précédents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concernant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modèle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programmation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MapReduce,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nous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avons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volontairement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laissé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quelques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questions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importantes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suspens.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En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particulier,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ce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stade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du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cours,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nous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savons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reformuler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une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tâche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MapReduce.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Si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nous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disposons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données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massives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sur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lesquelles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appliquer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cette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tâche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cluster,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nous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savons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maintenant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aussi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répartir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stockage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ces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données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sur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cluster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via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HDFS.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C'est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très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bien,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tout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cela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mais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Comment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ordonnancer</a:t>
            </a:r>
            <a:r>
              <a:rPr sz="2400" spc="-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traitements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?</a:t>
            </a: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Comment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distribuer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l'exécution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sur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différents</a:t>
            </a:r>
            <a:r>
              <a:rPr sz="2400" spc="-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nœuds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du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cluster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?</a:t>
            </a: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Comment</a:t>
            </a:r>
            <a:r>
              <a:rPr sz="2400" spc="-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connaître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l'emplacement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400" spc="-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fichiers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2400" spc="-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traiter</a:t>
            </a:r>
            <a:r>
              <a:rPr sz="2400" spc="-10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?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2400">
              <a:latin typeface="Arial MT"/>
              <a:cs typeface="Arial MT"/>
            </a:endParaRPr>
          </a:p>
          <a:p>
            <a:pPr marL="12700" marR="447675">
              <a:lnSpc>
                <a:spcPct val="100000"/>
              </a:lnSpc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C'est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bien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entendu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Hadoop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qui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va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s'occuper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tout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cela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pour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nous,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nouveau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271A38"/>
                </a:solidFill>
                <a:latin typeface="Arial MT"/>
                <a:cs typeface="Arial MT"/>
              </a:rPr>
              <a:t>avec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architecture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type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maître-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esclave.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Dans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cette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architecture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: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0819" rIns="0" bIns="0" rtlCol="0">
            <a:spAutoFit/>
          </a:bodyPr>
          <a:lstStyle/>
          <a:p>
            <a:pPr marL="36068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Hadoop</a:t>
            </a:r>
            <a:r>
              <a:rPr sz="4000" spc="-135" dirty="0"/>
              <a:t> </a:t>
            </a:r>
            <a:r>
              <a:rPr sz="4000" spc="-10" dirty="0"/>
              <a:t>MapReduce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9713" y="1078964"/>
            <a:ext cx="6183005" cy="465116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0819" rIns="0" bIns="0" rtlCol="0">
            <a:spAutoFit/>
          </a:bodyPr>
          <a:lstStyle/>
          <a:p>
            <a:pPr marL="36068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Hadoop</a:t>
            </a:r>
            <a:r>
              <a:rPr sz="4000" spc="-135" dirty="0"/>
              <a:t> </a:t>
            </a:r>
            <a:r>
              <a:rPr sz="4000" spc="-10" dirty="0"/>
              <a:t>MapReduce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1041653"/>
            <a:ext cx="1193165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20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C'est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bien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entendu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Hadoop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qui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va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s'occuper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tout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cela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pour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nous,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nouveau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271A38"/>
                </a:solidFill>
                <a:latin typeface="Arial MT"/>
                <a:cs typeface="Arial MT"/>
              </a:rPr>
              <a:t>avec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architecture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type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maître-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esclave.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Dans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cette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architecture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: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400" b="1" dirty="0">
                <a:solidFill>
                  <a:srgbClr val="271A38"/>
                </a:solidFill>
                <a:latin typeface="Arial"/>
                <a:cs typeface="Arial"/>
              </a:rPr>
              <a:t>Le</a:t>
            </a:r>
            <a:r>
              <a:rPr sz="2400" b="1" spc="-50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71A38"/>
                </a:solidFill>
                <a:latin typeface="Arial"/>
                <a:cs typeface="Arial"/>
              </a:rPr>
              <a:t>job</a:t>
            </a:r>
            <a:r>
              <a:rPr sz="2400" b="1" spc="-65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71A38"/>
                </a:solidFill>
                <a:latin typeface="Arial"/>
                <a:cs typeface="Arial"/>
              </a:rPr>
              <a:t>tracker</a:t>
            </a:r>
            <a:r>
              <a:rPr sz="2400" b="1" spc="-25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est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processus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maître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qui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va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se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charger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l'ordonnancement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des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traitements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gestion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l'ensemble</a:t>
            </a:r>
            <a:r>
              <a:rPr sz="2400" spc="-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ressources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du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système.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Il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reçoit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(du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client)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ou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tâches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MapReduce</a:t>
            </a:r>
            <a:r>
              <a:rPr sz="24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exécuter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(un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.jar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Java)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ainsi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que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données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d'entrée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répertoire</a:t>
            </a:r>
            <a:r>
              <a:rPr sz="24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où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stocker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données</a:t>
            </a:r>
            <a:r>
              <a:rPr sz="2400" spc="-2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sorties.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Il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est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pour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cela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en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communication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avec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name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node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d'HDFS.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job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tracker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est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charge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planifier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l'exécution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tâches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distribuer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sur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task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trackers.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Comme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il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sait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où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271A38"/>
                </a:solidFill>
                <a:latin typeface="Arial MT"/>
                <a:cs typeface="Arial MT"/>
              </a:rPr>
              <a:t>sont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situés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blocs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données,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il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peut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optimiser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colocalisation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traitements/données.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8373" rIns="0" bIns="0" rtlCol="0">
            <a:spAutoFit/>
          </a:bodyPr>
          <a:lstStyle/>
          <a:p>
            <a:pPr marL="401447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Arial"/>
                <a:cs typeface="Arial"/>
              </a:rPr>
              <a:t>MapReduce</a:t>
            </a:r>
            <a:r>
              <a:rPr sz="4400" spc="-45" dirty="0">
                <a:latin typeface="Arial"/>
                <a:cs typeface="Arial"/>
              </a:rPr>
              <a:t> </a:t>
            </a:r>
            <a:r>
              <a:rPr sz="4400" spc="-50" dirty="0">
                <a:latin typeface="Arial"/>
                <a:cs typeface="Arial"/>
              </a:rPr>
              <a:t>!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192225"/>
            <a:ext cx="1181544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Ces</a:t>
            </a:r>
            <a:r>
              <a:rPr sz="2400" spc="-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questions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se</a:t>
            </a:r>
            <a:r>
              <a:rPr sz="2400" spc="-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posent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pour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chaque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nouvelle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application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que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l'on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doit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distribuer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sur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plusieurs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machines.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comme</a:t>
            </a:r>
            <a:r>
              <a:rPr sz="2400" spc="-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développeurs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sont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gens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qu’ils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n'aiment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pas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faire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même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chose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plusieurs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fois,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ils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ont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inventé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cadre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générique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qui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permet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de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distribuer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manière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standard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spectre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d'applications</a:t>
            </a:r>
            <a:r>
              <a:rPr sz="24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restreint,</a:t>
            </a:r>
            <a:r>
              <a:rPr sz="2400" spc="-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mais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suffisamment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large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pour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couvrir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grande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majorité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cas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d'usage.</a:t>
            </a:r>
            <a:endParaRPr sz="2400">
              <a:latin typeface="Arial MT"/>
              <a:cs typeface="Arial MT"/>
            </a:endParaRPr>
          </a:p>
          <a:p>
            <a:pPr marL="12700" marR="471170" indent="8382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J'ai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nommé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: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MapReduce</a:t>
            </a:r>
            <a:r>
              <a:rPr sz="24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!</a:t>
            </a:r>
            <a:r>
              <a:rPr sz="240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Nous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allons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voir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ensemble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quelles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solutions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apporte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MapReduce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aux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problèmes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distribution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calculs,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données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tolérance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aux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pannes.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Arial MT"/>
              <a:cs typeface="Arial MT"/>
            </a:endParaRPr>
          </a:p>
          <a:p>
            <a:pPr marL="12700" marR="90170" indent="8382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Nous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allons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également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voir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comment</a:t>
            </a:r>
            <a:r>
              <a:rPr sz="2400" spc="-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représenter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étapes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d'un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calcul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distribué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271A38"/>
                </a:solidFill>
                <a:latin typeface="Arial MT"/>
                <a:cs typeface="Arial MT"/>
              </a:rPr>
              <a:t>sous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forme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d'un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graphe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acyclique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orienté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dont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chacun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nœuds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représente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état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qui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peut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être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reconstitué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partir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nœuds</a:t>
            </a:r>
            <a:r>
              <a:rPr sz="24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qui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lui</a:t>
            </a:r>
            <a:r>
              <a:rPr sz="2400" spc="-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sont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liés.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0819" rIns="0" bIns="0" rtlCol="0">
            <a:spAutoFit/>
          </a:bodyPr>
          <a:lstStyle/>
          <a:p>
            <a:pPr marL="36068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Hadoop</a:t>
            </a:r>
            <a:r>
              <a:rPr sz="4000" spc="-135" dirty="0"/>
              <a:t> </a:t>
            </a:r>
            <a:r>
              <a:rPr sz="4000" spc="-10" dirty="0"/>
              <a:t>MapReduce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1041653"/>
            <a:ext cx="1192466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1435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C'est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bien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entendu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Hadoop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qui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va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s'occuper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tout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cela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pour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nous,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nouveau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271A38"/>
                </a:solidFill>
                <a:latin typeface="Arial MT"/>
                <a:cs typeface="Arial MT"/>
              </a:rPr>
              <a:t>avec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architecture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type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maître-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esclave.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Dans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cette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architecture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: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400" b="1" dirty="0">
                <a:solidFill>
                  <a:srgbClr val="271A38"/>
                </a:solidFill>
                <a:latin typeface="Arial"/>
                <a:cs typeface="Arial"/>
              </a:rPr>
              <a:t>Un</a:t>
            </a:r>
            <a:r>
              <a:rPr sz="2400" b="1" spc="-65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71A38"/>
                </a:solidFill>
                <a:latin typeface="Arial"/>
                <a:cs typeface="Arial"/>
              </a:rPr>
              <a:t>task</a:t>
            </a:r>
            <a:r>
              <a:rPr sz="2400" b="1" spc="-65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71A38"/>
                </a:solidFill>
                <a:latin typeface="Arial"/>
                <a:cs typeface="Arial"/>
              </a:rPr>
              <a:t>tracker</a:t>
            </a:r>
            <a:r>
              <a:rPr sz="2400" b="1" spc="-40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est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une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unité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calcul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du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cluster.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Il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assure,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lançant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nouvelle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machine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virtuelle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java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(JVM),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l'exécution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suivi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tâches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MAP</a:t>
            </a:r>
            <a:r>
              <a:rPr sz="2400" spc="-1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ou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REDUCE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s'exécutant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sur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son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nœud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qu'il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reçoit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du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job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tracker.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Il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dispose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d'un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nombre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limité</a:t>
            </a:r>
            <a:r>
              <a:rPr sz="2400" spc="60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slots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d'exécution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donc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nombre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limité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tâches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MAP,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REDUCE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ou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SHUFFLE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pouvant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s'éxécuter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simultanément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sur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nœud.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Il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est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aussi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communication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constante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avec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job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tracker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pour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l'informer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l'état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d'avancement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tâches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(heartbeat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call).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oui,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nous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sommes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toujours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confrontés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au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problème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400" spc="60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tolérance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aux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pannes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car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cas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défaillance,</a:t>
            </a:r>
            <a:r>
              <a:rPr sz="2400" spc="-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job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tracker,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informé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ou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271A38"/>
                </a:solidFill>
                <a:latin typeface="Arial MT"/>
                <a:cs typeface="Arial MT"/>
              </a:rPr>
              <a:t>sans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nouvelle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du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task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tracker,</a:t>
            </a:r>
            <a:r>
              <a:rPr sz="2400" spc="-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doit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pouvoir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ordonner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réexécution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tâche.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6695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Hadoop</a:t>
            </a:r>
            <a:r>
              <a:rPr sz="4000" spc="-135" dirty="0"/>
              <a:t> </a:t>
            </a:r>
            <a:r>
              <a:rPr sz="4000" spc="-10" dirty="0"/>
              <a:t>MapReduce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1041653"/>
            <a:ext cx="11078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Voici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400" spc="-10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schéma</a:t>
            </a:r>
            <a:r>
              <a:rPr sz="2400" spc="-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soumission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-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d'exécution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d'un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job</a:t>
            </a:r>
            <a:r>
              <a:rPr sz="2400" spc="-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dans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Hadoop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MapReduce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0662" y="1629691"/>
            <a:ext cx="6522967" cy="490724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0819" rIns="0" bIns="0" rtlCol="0">
            <a:spAutoFit/>
          </a:bodyPr>
          <a:lstStyle/>
          <a:p>
            <a:pPr marL="36068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Hadoop</a:t>
            </a:r>
            <a:r>
              <a:rPr sz="4000" spc="-135" dirty="0"/>
              <a:t> </a:t>
            </a:r>
            <a:r>
              <a:rPr sz="4000" spc="-10" dirty="0"/>
              <a:t>MapReduce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1041654"/>
            <a:ext cx="12105005" cy="438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 algn="just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69265" algn="l"/>
              </a:tabLst>
            </a:pP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Un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client</a:t>
            </a:r>
            <a:r>
              <a:rPr sz="22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hadoop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copie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ses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données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sur</a:t>
            </a:r>
            <a:r>
              <a:rPr sz="22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HDFS.</a:t>
            </a:r>
            <a:endParaRPr sz="2200">
              <a:latin typeface="Arial MT"/>
              <a:cs typeface="Arial MT"/>
            </a:endParaRPr>
          </a:p>
          <a:p>
            <a:pPr marL="469900" marR="8255" indent="-457200" algn="just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200" spc="1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client</a:t>
            </a:r>
            <a:r>
              <a:rPr sz="2200" spc="1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soumet</a:t>
            </a:r>
            <a:r>
              <a:rPr sz="2200" spc="1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200" spc="1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travail</a:t>
            </a:r>
            <a:r>
              <a:rPr sz="2200" spc="1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2200" spc="1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effectuer</a:t>
            </a:r>
            <a:r>
              <a:rPr sz="2200" spc="1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au</a:t>
            </a:r>
            <a:r>
              <a:rPr sz="2200" spc="1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271A38"/>
                </a:solidFill>
                <a:latin typeface="Arial"/>
                <a:cs typeface="Arial"/>
              </a:rPr>
              <a:t>job</a:t>
            </a:r>
            <a:r>
              <a:rPr sz="2200" b="1" spc="185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271A38"/>
                </a:solidFill>
                <a:latin typeface="Arial"/>
                <a:cs typeface="Arial"/>
              </a:rPr>
              <a:t>tracker</a:t>
            </a:r>
            <a:r>
              <a:rPr sz="2200" b="1" spc="175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sous</a:t>
            </a:r>
            <a:r>
              <a:rPr sz="2200" spc="1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200" spc="1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forme</a:t>
            </a:r>
            <a:r>
              <a:rPr sz="2200" spc="1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d'une</a:t>
            </a:r>
            <a:r>
              <a:rPr sz="2200" spc="1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archive.jar</a:t>
            </a:r>
            <a:r>
              <a:rPr sz="2200" spc="1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200" spc="1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271A38"/>
                </a:solidFill>
                <a:latin typeface="Arial MT"/>
                <a:cs typeface="Arial MT"/>
              </a:rPr>
              <a:t>des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noms</a:t>
            </a:r>
            <a:r>
              <a:rPr sz="22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2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fichiers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d'entrée</a:t>
            </a:r>
            <a:r>
              <a:rPr sz="2200" spc="-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sortie.</a:t>
            </a:r>
            <a:endParaRPr sz="2200">
              <a:latin typeface="Arial MT"/>
              <a:cs typeface="Arial MT"/>
            </a:endParaRPr>
          </a:p>
          <a:p>
            <a:pPr marL="469900" marR="6350" indent="-457200" algn="just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200" spc="-15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200" b="1" dirty="0">
                <a:solidFill>
                  <a:srgbClr val="271A38"/>
                </a:solidFill>
                <a:latin typeface="Arial"/>
                <a:cs typeface="Arial"/>
              </a:rPr>
              <a:t>job</a:t>
            </a:r>
            <a:r>
              <a:rPr sz="2200" b="1" spc="-10" dirty="0">
                <a:solidFill>
                  <a:srgbClr val="271A38"/>
                </a:solidFill>
                <a:latin typeface="Arial"/>
                <a:cs typeface="Arial"/>
              </a:rPr>
              <a:t>  </a:t>
            </a:r>
            <a:r>
              <a:rPr sz="2200" b="1" dirty="0">
                <a:solidFill>
                  <a:srgbClr val="271A38"/>
                </a:solidFill>
                <a:latin typeface="Arial"/>
                <a:cs typeface="Arial"/>
              </a:rPr>
              <a:t>tracker</a:t>
            </a:r>
            <a:r>
              <a:rPr sz="2200" b="1" spc="-15" dirty="0">
                <a:solidFill>
                  <a:srgbClr val="271A38"/>
                </a:solidFill>
                <a:latin typeface="Arial"/>
                <a:cs typeface="Arial"/>
              </a:rPr>
              <a:t> 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demande</a:t>
            </a:r>
            <a:r>
              <a:rPr sz="2200" spc="-5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au</a:t>
            </a:r>
            <a:r>
              <a:rPr sz="2200" spc="-5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200" b="1" dirty="0">
                <a:solidFill>
                  <a:srgbClr val="271A38"/>
                </a:solidFill>
                <a:latin typeface="Arial"/>
                <a:cs typeface="Arial"/>
              </a:rPr>
              <a:t>name</a:t>
            </a:r>
            <a:r>
              <a:rPr sz="2200" b="1" spc="-15" dirty="0">
                <a:solidFill>
                  <a:srgbClr val="271A38"/>
                </a:solidFill>
                <a:latin typeface="Arial"/>
                <a:cs typeface="Arial"/>
              </a:rPr>
              <a:t>  </a:t>
            </a:r>
            <a:r>
              <a:rPr sz="2200" b="1" dirty="0">
                <a:solidFill>
                  <a:srgbClr val="271A38"/>
                </a:solidFill>
                <a:latin typeface="Arial"/>
                <a:cs typeface="Arial"/>
              </a:rPr>
              <a:t>node</a:t>
            </a:r>
            <a:r>
              <a:rPr sz="2200" b="1" spc="-10" dirty="0">
                <a:solidFill>
                  <a:srgbClr val="271A38"/>
                </a:solidFill>
                <a:latin typeface="Arial"/>
                <a:cs typeface="Arial"/>
              </a:rPr>
              <a:t> 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où</a:t>
            </a:r>
            <a:r>
              <a:rPr sz="2200" spc="-15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se</a:t>
            </a:r>
            <a:r>
              <a:rPr sz="2200" spc="-15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trouvent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blocs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correspondants</a:t>
            </a:r>
            <a:r>
              <a:rPr sz="2200" spc="-5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200" spc="-25" dirty="0">
                <a:solidFill>
                  <a:srgbClr val="271A38"/>
                </a:solidFill>
                <a:latin typeface="Arial MT"/>
                <a:cs typeface="Arial MT"/>
              </a:rPr>
              <a:t>aux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données</a:t>
            </a:r>
            <a:r>
              <a:rPr sz="22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d'entrée.</a:t>
            </a:r>
            <a:endParaRPr sz="2200">
              <a:latin typeface="Arial MT"/>
              <a:cs typeface="Arial MT"/>
            </a:endParaRPr>
          </a:p>
          <a:p>
            <a:pPr marL="469900" marR="5080" indent="-457200" algn="just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Il</a:t>
            </a:r>
            <a:r>
              <a:rPr sz="2200" spc="10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détermine</a:t>
            </a:r>
            <a:r>
              <a:rPr sz="2200" spc="1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alors</a:t>
            </a:r>
            <a:r>
              <a:rPr sz="2200" spc="1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quels</a:t>
            </a:r>
            <a:r>
              <a:rPr sz="2200" spc="1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sont</a:t>
            </a:r>
            <a:r>
              <a:rPr sz="2200" spc="10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200" spc="10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nœuds</a:t>
            </a:r>
            <a:r>
              <a:rPr sz="2200" spc="10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271A38"/>
                </a:solidFill>
                <a:latin typeface="Arial"/>
                <a:cs typeface="Arial"/>
              </a:rPr>
              <a:t>Task</a:t>
            </a:r>
            <a:r>
              <a:rPr sz="2200" b="1" spc="120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271A38"/>
                </a:solidFill>
                <a:latin typeface="Arial"/>
                <a:cs typeface="Arial"/>
              </a:rPr>
              <a:t>Tracker</a:t>
            </a:r>
            <a:r>
              <a:rPr sz="2200" b="1" spc="100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200" spc="1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plus</a:t>
            </a:r>
            <a:r>
              <a:rPr sz="2200" spc="1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appropriés</a:t>
            </a:r>
            <a:r>
              <a:rPr sz="2200" spc="10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pour</a:t>
            </a:r>
            <a:r>
              <a:rPr sz="2200" spc="10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exécuter</a:t>
            </a:r>
            <a:r>
              <a:rPr sz="2200" spc="114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271A38"/>
                </a:solidFill>
                <a:latin typeface="Arial MT"/>
                <a:cs typeface="Arial MT"/>
              </a:rPr>
              <a:t>les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traitements</a:t>
            </a:r>
            <a:r>
              <a:rPr sz="2200" spc="535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(colocalisation</a:t>
            </a:r>
            <a:r>
              <a:rPr sz="2200" spc="54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ou</a:t>
            </a:r>
            <a:r>
              <a:rPr sz="2200" spc="53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proximité</a:t>
            </a:r>
            <a:r>
              <a:rPr sz="2200" spc="54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200" spc="535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nœuds).</a:t>
            </a:r>
            <a:r>
              <a:rPr sz="2200" spc="53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Il</a:t>
            </a:r>
            <a:r>
              <a:rPr sz="2200" spc="53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envoie</a:t>
            </a:r>
            <a:r>
              <a:rPr sz="2200" spc="535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alors</a:t>
            </a:r>
            <a:r>
              <a:rPr sz="2200" spc="535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au</a:t>
            </a:r>
            <a:r>
              <a:rPr sz="2200" spc="53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200" b="1" spc="-10" dirty="0">
                <a:solidFill>
                  <a:srgbClr val="271A38"/>
                </a:solidFill>
                <a:latin typeface="Arial"/>
                <a:cs typeface="Arial"/>
              </a:rPr>
              <a:t>task- </a:t>
            </a:r>
            <a:r>
              <a:rPr sz="2200" b="1" dirty="0">
                <a:solidFill>
                  <a:srgbClr val="271A38"/>
                </a:solidFill>
                <a:latin typeface="Arial"/>
                <a:cs typeface="Arial"/>
              </a:rPr>
              <a:t>tracker</a:t>
            </a:r>
            <a:r>
              <a:rPr sz="2200" b="1" spc="55" dirty="0">
                <a:solidFill>
                  <a:srgbClr val="271A38"/>
                </a:solidFill>
                <a:latin typeface="Arial"/>
                <a:cs typeface="Arial"/>
              </a:rPr>
              <a:t> 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sélectionné</a:t>
            </a:r>
            <a:r>
              <a:rPr sz="2200" spc="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200" spc="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pour</a:t>
            </a:r>
            <a:r>
              <a:rPr sz="2200" spc="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chaque</a:t>
            </a:r>
            <a:r>
              <a:rPr sz="2200" spc="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bloc</a:t>
            </a:r>
            <a:r>
              <a:rPr sz="2200" spc="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200" spc="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données,</a:t>
            </a:r>
            <a:r>
              <a:rPr sz="2200" spc="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200" spc="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travail</a:t>
            </a:r>
            <a:r>
              <a:rPr sz="2200" spc="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2200" spc="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effectuer</a:t>
            </a:r>
            <a:r>
              <a:rPr sz="2200" spc="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(Map,</a:t>
            </a:r>
            <a:r>
              <a:rPr sz="2200" spc="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Reduce</a:t>
            </a:r>
            <a:r>
              <a:rPr sz="2200" spc="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271A38"/>
                </a:solidFill>
                <a:latin typeface="Arial MT"/>
                <a:cs typeface="Arial MT"/>
              </a:rPr>
              <a:t>ou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Shuffle,</a:t>
            </a:r>
            <a:r>
              <a:rPr sz="22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fichier</a:t>
            </a:r>
            <a:r>
              <a:rPr sz="2200" spc="-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.jar).</a:t>
            </a:r>
            <a:endParaRPr sz="2200">
              <a:latin typeface="Arial MT"/>
              <a:cs typeface="Arial MT"/>
            </a:endParaRPr>
          </a:p>
          <a:p>
            <a:pPr marL="469900" marR="5715" indent="-457200" algn="just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200" spc="-5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200" b="1" dirty="0">
                <a:solidFill>
                  <a:srgbClr val="271A38"/>
                </a:solidFill>
                <a:latin typeface="Arial"/>
                <a:cs typeface="Arial"/>
              </a:rPr>
              <a:t>task</a:t>
            </a:r>
            <a:r>
              <a:rPr sz="2200" b="1" spc="-5" dirty="0">
                <a:solidFill>
                  <a:srgbClr val="271A38"/>
                </a:solidFill>
                <a:latin typeface="Arial"/>
                <a:cs typeface="Arial"/>
              </a:rPr>
              <a:t>  </a:t>
            </a:r>
            <a:r>
              <a:rPr sz="2200" b="1" dirty="0">
                <a:solidFill>
                  <a:srgbClr val="271A38"/>
                </a:solidFill>
                <a:latin typeface="Arial"/>
                <a:cs typeface="Arial"/>
              </a:rPr>
              <a:t>trackers</a:t>
            </a:r>
            <a:r>
              <a:rPr sz="2200" b="1" spc="-5" dirty="0">
                <a:solidFill>
                  <a:srgbClr val="271A38"/>
                </a:solidFill>
                <a:latin typeface="Arial"/>
                <a:cs typeface="Arial"/>
              </a:rPr>
              <a:t> 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envoient  régulièrement  un  message  (</a:t>
            </a:r>
            <a:r>
              <a:rPr sz="2200" i="1" dirty="0">
                <a:solidFill>
                  <a:srgbClr val="271A38"/>
                </a:solidFill>
                <a:latin typeface="Arial"/>
                <a:cs typeface="Arial"/>
              </a:rPr>
              <a:t>hearbeat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)</a:t>
            </a:r>
            <a:r>
              <a:rPr sz="2200" spc="-5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au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200" b="1" dirty="0">
                <a:solidFill>
                  <a:srgbClr val="271A38"/>
                </a:solidFill>
                <a:latin typeface="Arial"/>
                <a:cs typeface="Arial"/>
              </a:rPr>
              <a:t>job</a:t>
            </a:r>
            <a:r>
              <a:rPr sz="2200" b="1" spc="-5" dirty="0">
                <a:solidFill>
                  <a:srgbClr val="271A38"/>
                </a:solidFill>
                <a:latin typeface="Arial"/>
                <a:cs typeface="Arial"/>
              </a:rPr>
              <a:t>  </a:t>
            </a:r>
            <a:r>
              <a:rPr sz="2200" b="1" dirty="0">
                <a:solidFill>
                  <a:srgbClr val="271A38"/>
                </a:solidFill>
                <a:latin typeface="Arial"/>
                <a:cs typeface="Arial"/>
              </a:rPr>
              <a:t>tracker</a:t>
            </a:r>
            <a:r>
              <a:rPr sz="2200" b="1" spc="-5" dirty="0">
                <a:solidFill>
                  <a:srgbClr val="271A38"/>
                </a:solidFill>
                <a:latin typeface="Arial"/>
                <a:cs typeface="Arial"/>
              </a:rPr>
              <a:t>  </a:t>
            </a:r>
            <a:r>
              <a:rPr sz="2200" spc="-20" dirty="0">
                <a:solidFill>
                  <a:srgbClr val="271A38"/>
                </a:solidFill>
                <a:latin typeface="Arial MT"/>
                <a:cs typeface="Arial MT"/>
              </a:rPr>
              <a:t>pour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l'informer</a:t>
            </a:r>
            <a:r>
              <a:rPr sz="2200" spc="-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l'avancement</a:t>
            </a:r>
            <a:r>
              <a:rPr sz="2200" spc="-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2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2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tâche</a:t>
            </a:r>
            <a:r>
              <a:rPr sz="22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2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leur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nombre</a:t>
            </a:r>
            <a:r>
              <a:rPr sz="2200" spc="-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slots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disponibles.</a:t>
            </a:r>
            <a:endParaRPr sz="2200">
              <a:latin typeface="Arial MT"/>
              <a:cs typeface="Arial MT"/>
            </a:endParaRPr>
          </a:p>
          <a:p>
            <a:pPr marL="469900" indent="-457200" algn="just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Quand</a:t>
            </a:r>
            <a:r>
              <a:rPr sz="2200" spc="4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toutes</a:t>
            </a:r>
            <a:r>
              <a:rPr sz="2200" spc="4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200" spc="484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opérations</a:t>
            </a:r>
            <a:r>
              <a:rPr sz="2200" spc="4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envoyées</a:t>
            </a:r>
            <a:r>
              <a:rPr sz="2200" spc="4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aux</a:t>
            </a:r>
            <a:r>
              <a:rPr sz="2200" spc="4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271A38"/>
                </a:solidFill>
                <a:latin typeface="Arial"/>
                <a:cs typeface="Arial"/>
              </a:rPr>
              <a:t>task</a:t>
            </a:r>
            <a:r>
              <a:rPr sz="2200" b="1" spc="480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271A38"/>
                </a:solidFill>
                <a:latin typeface="Arial"/>
                <a:cs typeface="Arial"/>
              </a:rPr>
              <a:t>trackers</a:t>
            </a:r>
            <a:r>
              <a:rPr sz="2200" b="1" spc="475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sont</a:t>
            </a:r>
            <a:r>
              <a:rPr sz="2200" spc="4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confirmées</a:t>
            </a:r>
            <a:r>
              <a:rPr sz="2200" spc="4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comme</a:t>
            </a:r>
            <a:r>
              <a:rPr sz="2200" spc="4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étant</a:t>
            </a:r>
            <a:endParaRPr sz="2200">
              <a:latin typeface="Arial MT"/>
              <a:cs typeface="Arial MT"/>
            </a:endParaRPr>
          </a:p>
          <a:p>
            <a:pPr marL="469900" algn="just">
              <a:lnSpc>
                <a:spcPct val="100000"/>
              </a:lnSpc>
            </a:pP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effectuées,</a:t>
            </a:r>
            <a:r>
              <a:rPr sz="22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2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tâche</a:t>
            </a:r>
            <a:r>
              <a:rPr sz="22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est</a:t>
            </a:r>
            <a:r>
              <a:rPr sz="22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considérée</a:t>
            </a:r>
            <a:r>
              <a:rPr sz="22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comme</a:t>
            </a:r>
            <a:r>
              <a:rPr sz="22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effectuée.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0819" rIns="0" bIns="0" rtlCol="0">
            <a:spAutoFit/>
          </a:bodyPr>
          <a:lstStyle/>
          <a:p>
            <a:pPr marL="36068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Hadoop</a:t>
            </a:r>
            <a:r>
              <a:rPr sz="4000" spc="-135" dirty="0"/>
              <a:t> </a:t>
            </a:r>
            <a:r>
              <a:rPr sz="4000" spc="-10" dirty="0"/>
              <a:t>MapReduce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1041654"/>
            <a:ext cx="1205103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Mais,</a:t>
            </a:r>
            <a:r>
              <a:rPr sz="22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finalement,</a:t>
            </a:r>
            <a:r>
              <a:rPr sz="22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que</a:t>
            </a:r>
            <a:r>
              <a:rPr sz="22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reste-t-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il</a:t>
            </a:r>
            <a:r>
              <a:rPr sz="22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comme</a:t>
            </a:r>
            <a:r>
              <a:rPr sz="2200" spc="-2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travail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au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développeur</a:t>
            </a:r>
            <a:r>
              <a:rPr sz="2200" spc="-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?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bien</a:t>
            </a:r>
            <a:r>
              <a:rPr sz="22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effectivement,</a:t>
            </a:r>
            <a:r>
              <a:rPr sz="22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il</a:t>
            </a:r>
            <a:r>
              <a:rPr sz="22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pourra</a:t>
            </a:r>
            <a:r>
              <a:rPr sz="22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271A38"/>
                </a:solidFill>
                <a:latin typeface="Arial MT"/>
                <a:cs typeface="Arial MT"/>
              </a:rPr>
              <a:t>se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contenter</a:t>
            </a:r>
            <a:r>
              <a:rPr sz="2200" spc="-10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: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d'écrire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2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programmes</a:t>
            </a:r>
            <a:r>
              <a:rPr sz="2200" spc="-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MAP</a:t>
            </a:r>
            <a:r>
              <a:rPr sz="2200" spc="-10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2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REDUCE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2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d'en</a:t>
            </a:r>
            <a:r>
              <a:rPr sz="22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faire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une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archive.jar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2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soumettre</a:t>
            </a:r>
            <a:r>
              <a:rPr sz="22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2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fichiers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d'entrée,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2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répertoire</a:t>
            </a:r>
            <a:r>
              <a:rPr sz="22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sortie</a:t>
            </a:r>
            <a:r>
              <a:rPr sz="22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2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le.jarau</a:t>
            </a:r>
            <a:r>
              <a:rPr sz="2200" spc="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271A38"/>
                </a:solidFill>
                <a:latin typeface="Arial"/>
                <a:cs typeface="Arial"/>
              </a:rPr>
              <a:t>job</a:t>
            </a:r>
            <a:r>
              <a:rPr sz="2200" b="1" spc="-45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271A38"/>
                </a:solidFill>
                <a:latin typeface="Arial"/>
                <a:cs typeface="Arial"/>
              </a:rPr>
              <a:t>tracker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0819" rIns="0" bIns="0" rtlCol="0">
            <a:spAutoFit/>
          </a:bodyPr>
          <a:lstStyle/>
          <a:p>
            <a:pPr marL="319341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API</a:t>
            </a:r>
            <a:r>
              <a:rPr sz="4000" spc="-75" dirty="0"/>
              <a:t> </a:t>
            </a:r>
            <a:r>
              <a:rPr sz="4000" dirty="0"/>
              <a:t>Hadoop</a:t>
            </a:r>
            <a:r>
              <a:rPr sz="4000" spc="-75" dirty="0"/>
              <a:t> </a:t>
            </a:r>
            <a:r>
              <a:rPr sz="4000" spc="-10" dirty="0"/>
              <a:t>MapReduce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1041654"/>
            <a:ext cx="12107545" cy="404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620" algn="just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Hadoop</a:t>
            </a:r>
            <a:r>
              <a:rPr sz="2200" spc="3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est</a:t>
            </a:r>
            <a:r>
              <a:rPr sz="2200" spc="3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écrit</a:t>
            </a:r>
            <a:r>
              <a:rPr sz="2200" spc="3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2200" spc="3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Java</a:t>
            </a:r>
            <a:r>
              <a:rPr sz="2200" spc="3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200" spc="3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fournit</a:t>
            </a:r>
            <a:r>
              <a:rPr sz="2200" spc="3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donc</a:t>
            </a:r>
            <a:r>
              <a:rPr sz="2200" spc="3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200" spc="3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interfaces</a:t>
            </a:r>
            <a:r>
              <a:rPr sz="2200" spc="3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Java</a:t>
            </a:r>
            <a:r>
              <a:rPr sz="2200" spc="3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pour</a:t>
            </a:r>
            <a:r>
              <a:rPr sz="2200" spc="3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l'écriture</a:t>
            </a:r>
            <a:r>
              <a:rPr sz="2200" spc="3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200" spc="3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programmes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MapReduce.</a:t>
            </a:r>
            <a:r>
              <a:rPr sz="2200" spc="4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Nous</a:t>
            </a:r>
            <a:r>
              <a:rPr sz="2200" spc="4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verrons</a:t>
            </a:r>
            <a:r>
              <a:rPr sz="2200" spc="4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un</a:t>
            </a:r>
            <a:r>
              <a:rPr sz="2200" spc="4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peu</a:t>
            </a:r>
            <a:r>
              <a:rPr sz="2200" spc="4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plus</a:t>
            </a:r>
            <a:r>
              <a:rPr sz="2200" spc="4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loin</a:t>
            </a:r>
            <a:r>
              <a:rPr sz="2200" spc="484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que</a:t>
            </a:r>
            <a:r>
              <a:rPr sz="2200" spc="4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d'autres</a:t>
            </a:r>
            <a:r>
              <a:rPr sz="2200" spc="50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langages</a:t>
            </a:r>
            <a:r>
              <a:rPr sz="2200" spc="4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peuvent</a:t>
            </a:r>
            <a:r>
              <a:rPr sz="2200" spc="4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être</a:t>
            </a:r>
            <a:r>
              <a:rPr sz="2200" spc="4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utilisés</a:t>
            </a:r>
            <a:r>
              <a:rPr sz="2200" spc="484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271A38"/>
                </a:solidFill>
                <a:latin typeface="Arial MT"/>
                <a:cs typeface="Arial MT"/>
              </a:rPr>
              <a:t>via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Hadoop</a:t>
            </a:r>
            <a:r>
              <a:rPr sz="22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Streaming.</a:t>
            </a:r>
            <a:endParaRPr sz="22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</a:pPr>
            <a:r>
              <a:rPr sz="2200" dirty="0">
                <a:latin typeface="Arial MT"/>
                <a:cs typeface="Arial MT"/>
              </a:rPr>
              <a:t>Avec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l'API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java,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écrire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un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programme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MapReduce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consiste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à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écrire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trois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classes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spc="-50" dirty="0">
                <a:latin typeface="Arial MT"/>
                <a:cs typeface="Arial MT"/>
              </a:rPr>
              <a:t>: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200">
              <a:latin typeface="Arial MT"/>
              <a:cs typeface="Arial MT"/>
            </a:endParaRPr>
          </a:p>
          <a:p>
            <a:pPr marL="469900" marR="5080" indent="-457200" algn="just">
              <a:lnSpc>
                <a:spcPct val="100000"/>
              </a:lnSpc>
            </a:pPr>
            <a:r>
              <a:rPr sz="2200" dirty="0">
                <a:latin typeface="Arial MT"/>
                <a:cs typeface="Arial MT"/>
              </a:rPr>
              <a:t>1.</a:t>
            </a:r>
            <a:r>
              <a:rPr sz="2200" spc="21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Une  classe</a:t>
            </a:r>
            <a:r>
              <a:rPr sz="2200" spc="-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Map,  implémentant  la  classe  org.apache.hadoop.Mapper</a:t>
            </a:r>
            <a:r>
              <a:rPr sz="2200" spc="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d'Hadoop</a:t>
            </a:r>
            <a:r>
              <a:rPr sz="2200" spc="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que</a:t>
            </a:r>
            <a:r>
              <a:rPr sz="2200" spc="-5" dirty="0">
                <a:latin typeface="Arial MT"/>
                <a:cs typeface="Arial MT"/>
              </a:rPr>
              <a:t>  </a:t>
            </a:r>
            <a:r>
              <a:rPr sz="2200" spc="-20" dirty="0">
                <a:latin typeface="Arial MT"/>
                <a:cs typeface="Arial MT"/>
              </a:rPr>
              <a:t>l'on </a:t>
            </a:r>
            <a:r>
              <a:rPr sz="2200" dirty="0">
                <a:latin typeface="Arial MT"/>
                <a:cs typeface="Arial MT"/>
              </a:rPr>
              <a:t>paramètre</a:t>
            </a:r>
            <a:r>
              <a:rPr sz="2200" spc="509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avec</a:t>
            </a:r>
            <a:r>
              <a:rPr sz="2200" spc="5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le</a:t>
            </a:r>
            <a:r>
              <a:rPr sz="2200" spc="4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type</a:t>
            </a:r>
            <a:r>
              <a:rPr sz="2200" spc="5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</a:t>
            </a:r>
            <a:r>
              <a:rPr sz="2200" spc="4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la</a:t>
            </a:r>
            <a:r>
              <a:rPr sz="2200" spc="4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clé</a:t>
            </a:r>
            <a:r>
              <a:rPr sz="2200" spc="4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d'entrée</a:t>
            </a:r>
            <a:r>
              <a:rPr sz="2200" spc="50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</a:t>
            </a:r>
            <a:r>
              <a:rPr sz="2200" spc="50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TypeCleE</a:t>
            </a:r>
            <a:r>
              <a:rPr sz="2200" spc="5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),</a:t>
            </a:r>
            <a:r>
              <a:rPr sz="2200" spc="509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le</a:t>
            </a:r>
            <a:r>
              <a:rPr sz="2200" spc="4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type</a:t>
            </a:r>
            <a:r>
              <a:rPr sz="2200" spc="4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</a:t>
            </a:r>
            <a:r>
              <a:rPr sz="2200" spc="4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la</a:t>
            </a:r>
            <a:r>
              <a:rPr sz="2200" spc="4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valeur</a:t>
            </a:r>
            <a:r>
              <a:rPr sz="2200" spc="5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d'entrée</a:t>
            </a:r>
            <a:r>
              <a:rPr sz="2200" spc="505" dirty="0">
                <a:latin typeface="Arial MT"/>
                <a:cs typeface="Arial MT"/>
              </a:rPr>
              <a:t> </a:t>
            </a:r>
            <a:r>
              <a:rPr sz="2200" spc="-50" dirty="0">
                <a:latin typeface="Arial MT"/>
                <a:cs typeface="Arial MT"/>
              </a:rPr>
              <a:t>( </a:t>
            </a:r>
            <a:r>
              <a:rPr sz="2200" dirty="0">
                <a:latin typeface="Arial MT"/>
                <a:cs typeface="Arial MT"/>
              </a:rPr>
              <a:t>TypeValE</a:t>
            </a:r>
            <a:r>
              <a:rPr sz="2200" spc="2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),</a:t>
            </a:r>
            <a:r>
              <a:rPr sz="2200" spc="2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le</a:t>
            </a:r>
            <a:r>
              <a:rPr sz="2200" spc="2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type</a:t>
            </a:r>
            <a:r>
              <a:rPr sz="2200" spc="2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</a:t>
            </a:r>
            <a:r>
              <a:rPr sz="2200" spc="2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la</a:t>
            </a:r>
            <a:r>
              <a:rPr sz="2200" spc="2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clé</a:t>
            </a:r>
            <a:r>
              <a:rPr sz="2200" spc="2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</a:t>
            </a:r>
            <a:r>
              <a:rPr sz="2200" spc="2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sorties</a:t>
            </a:r>
            <a:r>
              <a:rPr sz="2200" spc="2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intermédiaires</a:t>
            </a:r>
            <a:r>
              <a:rPr sz="2200" spc="30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</a:t>
            </a:r>
            <a:r>
              <a:rPr sz="2200" spc="2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TypeCleI</a:t>
            </a:r>
            <a:r>
              <a:rPr sz="2200" spc="2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)</a:t>
            </a:r>
            <a:r>
              <a:rPr sz="2200" spc="2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et</a:t>
            </a:r>
            <a:r>
              <a:rPr sz="2200" spc="2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enfin</a:t>
            </a:r>
            <a:r>
              <a:rPr sz="2200" spc="2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le</a:t>
            </a:r>
            <a:r>
              <a:rPr sz="2200" spc="2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type</a:t>
            </a:r>
            <a:r>
              <a:rPr sz="2200" spc="2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</a:t>
            </a:r>
            <a:r>
              <a:rPr sz="2200" spc="29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la </a:t>
            </a:r>
            <a:r>
              <a:rPr sz="2200" dirty="0">
                <a:latin typeface="Arial MT"/>
                <a:cs typeface="Arial MT"/>
              </a:rPr>
              <a:t>valeur</a:t>
            </a:r>
            <a:r>
              <a:rPr sz="2200" spc="-2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des</a:t>
            </a:r>
            <a:r>
              <a:rPr sz="2200" spc="-1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sorties</a:t>
            </a:r>
            <a:r>
              <a:rPr sz="2200" spc="-2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intermédiaires</a:t>
            </a:r>
            <a:r>
              <a:rPr sz="2200" spc="-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(</a:t>
            </a:r>
            <a:r>
              <a:rPr sz="2200" spc="-2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TypeValI</a:t>
            </a:r>
            <a:r>
              <a:rPr sz="2200" spc="-2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)</a:t>
            </a:r>
            <a:r>
              <a:rPr sz="2200" spc="-1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et</a:t>
            </a:r>
            <a:r>
              <a:rPr sz="2200" spc="-2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qui</a:t>
            </a:r>
            <a:r>
              <a:rPr sz="2200" spc="-2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est</a:t>
            </a:r>
            <a:r>
              <a:rPr sz="2200" spc="-2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en</a:t>
            </a:r>
            <a:r>
              <a:rPr sz="2200" spc="-2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charge</a:t>
            </a:r>
            <a:r>
              <a:rPr sz="2200" spc="-2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de</a:t>
            </a:r>
            <a:r>
              <a:rPr sz="2200" spc="-2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l'opération</a:t>
            </a:r>
            <a:r>
              <a:rPr sz="2200" spc="-20" dirty="0">
                <a:latin typeface="Arial MT"/>
                <a:cs typeface="Arial MT"/>
              </a:rPr>
              <a:t>  </a:t>
            </a:r>
            <a:r>
              <a:rPr sz="2200" spc="-25" dirty="0">
                <a:latin typeface="Arial MT"/>
                <a:cs typeface="Arial MT"/>
              </a:rPr>
              <a:t>MAP </a:t>
            </a:r>
            <a:r>
              <a:rPr sz="2200" dirty="0">
                <a:latin typeface="Arial MT"/>
                <a:cs typeface="Arial MT"/>
              </a:rPr>
              <a:t>correspondant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à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notre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problème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en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surchargeant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la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fonction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map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Mapper.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22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</a:pPr>
            <a:r>
              <a:rPr sz="2200" dirty="0">
                <a:latin typeface="Arial MT"/>
                <a:cs typeface="Arial MT"/>
              </a:rPr>
              <a:t>Nous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donnons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ci-</a:t>
            </a:r>
            <a:r>
              <a:rPr sz="2200" dirty="0">
                <a:latin typeface="Arial MT"/>
                <a:cs typeface="Arial MT"/>
              </a:rPr>
              <a:t>dessous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squelette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cette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classe.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0819" rIns="0" bIns="0" rtlCol="0">
            <a:spAutoFit/>
          </a:bodyPr>
          <a:lstStyle/>
          <a:p>
            <a:pPr marL="319341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API</a:t>
            </a:r>
            <a:r>
              <a:rPr sz="4000" spc="-75" dirty="0"/>
              <a:t> </a:t>
            </a:r>
            <a:r>
              <a:rPr sz="4000" dirty="0"/>
              <a:t>Hadoop</a:t>
            </a:r>
            <a:r>
              <a:rPr sz="4000" spc="-75" dirty="0"/>
              <a:t> </a:t>
            </a:r>
            <a:r>
              <a:rPr sz="4000" spc="-10" dirty="0"/>
              <a:t>MapReduce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261251" y="956057"/>
            <a:ext cx="11374120" cy="5902325"/>
          </a:xfrm>
          <a:custGeom>
            <a:avLst/>
            <a:gdLst/>
            <a:ahLst/>
            <a:cxnLst/>
            <a:rect l="l" t="t" r="r" b="b"/>
            <a:pathLst>
              <a:path w="11374120" h="5902325">
                <a:moveTo>
                  <a:pt x="11373993" y="0"/>
                </a:moveTo>
                <a:lnTo>
                  <a:pt x="0" y="0"/>
                </a:lnTo>
                <a:lnTo>
                  <a:pt x="0" y="5901942"/>
                </a:lnTo>
                <a:lnTo>
                  <a:pt x="11373993" y="5901942"/>
                </a:lnTo>
                <a:lnTo>
                  <a:pt x="113739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9953" y="972133"/>
            <a:ext cx="8689975" cy="5819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D4481"/>
                </a:solidFill>
                <a:latin typeface="Calibri"/>
                <a:cs typeface="Calibri"/>
              </a:rPr>
              <a:t>package</a:t>
            </a:r>
            <a:r>
              <a:rPr sz="2000" spc="-70" dirty="0">
                <a:solidFill>
                  <a:srgbClr val="FD448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8F8F1"/>
                </a:solidFill>
                <a:latin typeface="Calibri"/>
                <a:cs typeface="Calibri"/>
              </a:rPr>
              <a:t>ocr.dataArchitect.cours1.hadoop.exempleMapReduce;</a:t>
            </a:r>
            <a:endParaRPr sz="2000">
              <a:latin typeface="Calibri"/>
              <a:cs typeface="Calibri"/>
            </a:endParaRPr>
          </a:p>
          <a:p>
            <a:pPr marL="12700" marR="4187825">
              <a:lnSpc>
                <a:spcPct val="100000"/>
              </a:lnSpc>
            </a:pPr>
            <a:r>
              <a:rPr sz="2000" dirty="0">
                <a:solidFill>
                  <a:srgbClr val="FD4481"/>
                </a:solidFill>
                <a:latin typeface="Calibri"/>
                <a:cs typeface="Calibri"/>
              </a:rPr>
              <a:t>import</a:t>
            </a:r>
            <a:r>
              <a:rPr sz="2000" spc="-30" dirty="0">
                <a:solidFill>
                  <a:srgbClr val="FD448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8F8F1"/>
                </a:solidFill>
                <a:latin typeface="Calibri"/>
                <a:cs typeface="Calibri"/>
              </a:rPr>
              <a:t>org.apache.hadoop.mapreduce.Job; </a:t>
            </a:r>
            <a:r>
              <a:rPr sz="2000" dirty="0">
                <a:solidFill>
                  <a:srgbClr val="FD4481"/>
                </a:solidFill>
                <a:latin typeface="Calibri"/>
                <a:cs typeface="Calibri"/>
              </a:rPr>
              <a:t>import</a:t>
            </a:r>
            <a:r>
              <a:rPr sz="2000" spc="-30" dirty="0">
                <a:solidFill>
                  <a:srgbClr val="FD448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8F8F1"/>
                </a:solidFill>
                <a:latin typeface="Calibri"/>
                <a:cs typeface="Calibri"/>
              </a:rPr>
              <a:t>org.apache.hadoop.io.</a:t>
            </a:r>
            <a:r>
              <a:rPr sz="2000" spc="-10" dirty="0">
                <a:solidFill>
                  <a:srgbClr val="FD4481"/>
                </a:solidFill>
                <a:latin typeface="Calibri"/>
                <a:cs typeface="Calibri"/>
              </a:rPr>
              <a:t>*</a:t>
            </a:r>
            <a:r>
              <a:rPr sz="2000" spc="-10" dirty="0">
                <a:solidFill>
                  <a:srgbClr val="F8F8F1"/>
                </a:solidFill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D4481"/>
                </a:solidFill>
                <a:latin typeface="Calibri"/>
                <a:cs typeface="Calibri"/>
              </a:rPr>
              <a:t>import</a:t>
            </a:r>
            <a:r>
              <a:rPr sz="2000" spc="-30" dirty="0">
                <a:solidFill>
                  <a:srgbClr val="FD448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8F8F1"/>
                </a:solidFill>
                <a:latin typeface="Calibri"/>
                <a:cs typeface="Calibri"/>
              </a:rPr>
              <a:t>org.apache.hadoop.mapreduce.Mapper;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D4481"/>
                </a:solidFill>
                <a:latin typeface="Calibri"/>
                <a:cs typeface="Calibri"/>
              </a:rPr>
              <a:t>import</a:t>
            </a:r>
            <a:r>
              <a:rPr sz="2000" spc="-15" dirty="0">
                <a:solidFill>
                  <a:srgbClr val="FD448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8F8F1"/>
                </a:solidFill>
                <a:latin typeface="Calibri"/>
                <a:cs typeface="Calibri"/>
              </a:rPr>
              <a:t>java.io.IOException;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918E7A"/>
                </a:solidFill>
                <a:latin typeface="Calibri"/>
                <a:cs typeface="Calibri"/>
              </a:rPr>
              <a:t>//</a:t>
            </a:r>
            <a:r>
              <a:rPr sz="2000" spc="-45" dirty="0">
                <a:solidFill>
                  <a:srgbClr val="918E7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18E7A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918E7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18E7A"/>
                </a:solidFill>
                <a:latin typeface="Calibri"/>
                <a:cs typeface="Calibri"/>
              </a:rPr>
              <a:t>compléter</a:t>
            </a:r>
            <a:r>
              <a:rPr sz="2000" spc="-35" dirty="0">
                <a:solidFill>
                  <a:srgbClr val="918E7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18E7A"/>
                </a:solidFill>
                <a:latin typeface="Calibri"/>
                <a:cs typeface="Calibri"/>
              </a:rPr>
              <a:t>selon</a:t>
            </a:r>
            <a:r>
              <a:rPr sz="2000" spc="-40" dirty="0">
                <a:solidFill>
                  <a:srgbClr val="918E7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18E7A"/>
                </a:solidFill>
                <a:latin typeface="Calibri"/>
                <a:cs typeface="Calibri"/>
              </a:rPr>
              <a:t>le</a:t>
            </a:r>
            <a:r>
              <a:rPr sz="2000" spc="-30" dirty="0">
                <a:solidFill>
                  <a:srgbClr val="918E7A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18E7A"/>
                </a:solidFill>
                <a:latin typeface="Calibri"/>
                <a:cs typeface="Calibri"/>
              </a:rPr>
              <a:t>problème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D4481"/>
                </a:solidFill>
                <a:latin typeface="Calibri"/>
                <a:cs typeface="Calibri"/>
              </a:rPr>
              <a:t>public</a:t>
            </a:r>
            <a:r>
              <a:rPr sz="2000" spc="-45" dirty="0">
                <a:solidFill>
                  <a:srgbClr val="FD448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D4481"/>
                </a:solidFill>
                <a:latin typeface="Calibri"/>
                <a:cs typeface="Calibri"/>
              </a:rPr>
              <a:t>class</a:t>
            </a:r>
            <a:r>
              <a:rPr sz="2000" spc="-35" dirty="0">
                <a:solidFill>
                  <a:srgbClr val="FD448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8F8F1"/>
                </a:solidFill>
                <a:latin typeface="Calibri"/>
                <a:cs typeface="Calibri"/>
              </a:rPr>
              <a:t>ExempleMap</a:t>
            </a:r>
            <a:r>
              <a:rPr sz="2000" spc="-40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D4481"/>
                </a:solidFill>
                <a:latin typeface="Calibri"/>
                <a:cs typeface="Calibri"/>
              </a:rPr>
              <a:t>extends</a:t>
            </a:r>
            <a:r>
              <a:rPr sz="2000" spc="-20" dirty="0">
                <a:solidFill>
                  <a:srgbClr val="FD448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8F8F1"/>
                </a:solidFill>
                <a:latin typeface="Calibri"/>
                <a:cs typeface="Calibri"/>
              </a:rPr>
              <a:t>Mapper</a:t>
            </a:r>
            <a:r>
              <a:rPr sz="2000" spc="-10" dirty="0">
                <a:solidFill>
                  <a:srgbClr val="FD4481"/>
                </a:solidFill>
                <a:latin typeface="Calibri"/>
                <a:cs typeface="Calibri"/>
              </a:rPr>
              <a:t>&lt;</a:t>
            </a:r>
            <a:r>
              <a:rPr sz="2000" spc="-10" dirty="0">
                <a:solidFill>
                  <a:srgbClr val="F8F8F1"/>
                </a:solidFill>
                <a:latin typeface="Calibri"/>
                <a:cs typeface="Calibri"/>
              </a:rPr>
              <a:t>TypeCleE,</a:t>
            </a:r>
            <a:r>
              <a:rPr sz="2000" spc="-55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8F8F1"/>
                </a:solidFill>
                <a:latin typeface="Calibri"/>
                <a:cs typeface="Calibri"/>
              </a:rPr>
              <a:t>TypeValE,</a:t>
            </a:r>
            <a:r>
              <a:rPr sz="2000" spc="-55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8F8F1"/>
                </a:solidFill>
                <a:latin typeface="Calibri"/>
                <a:cs typeface="Calibri"/>
              </a:rPr>
              <a:t>TypeCleI,</a:t>
            </a:r>
            <a:r>
              <a:rPr sz="2000" spc="-50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8F8F1"/>
                </a:solidFill>
                <a:latin typeface="Calibri"/>
                <a:cs typeface="Calibri"/>
              </a:rPr>
              <a:t>TypeValI</a:t>
            </a:r>
            <a:r>
              <a:rPr sz="2000" spc="-25" dirty="0">
                <a:solidFill>
                  <a:srgbClr val="FD4481"/>
                </a:solidFill>
                <a:latin typeface="Calibri"/>
                <a:cs typeface="Calibri"/>
              </a:rPr>
              <a:t>&gt;</a:t>
            </a:r>
            <a:r>
              <a:rPr sz="2000" spc="-50" dirty="0">
                <a:solidFill>
                  <a:srgbClr val="FD4481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F8F8F1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700" marR="5621655">
              <a:lnSpc>
                <a:spcPct val="100000"/>
              </a:lnSpc>
            </a:pPr>
            <a:r>
              <a:rPr sz="2000" dirty="0">
                <a:solidFill>
                  <a:srgbClr val="918E7A"/>
                </a:solidFill>
                <a:latin typeface="Calibri"/>
                <a:cs typeface="Calibri"/>
              </a:rPr>
              <a:t>//</a:t>
            </a:r>
            <a:r>
              <a:rPr sz="2000" spc="-30" dirty="0">
                <a:solidFill>
                  <a:srgbClr val="918E7A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18E7A"/>
                </a:solidFill>
                <a:latin typeface="Calibri"/>
                <a:cs typeface="Calibri"/>
              </a:rPr>
              <a:t>Écriture</a:t>
            </a:r>
            <a:r>
              <a:rPr sz="2000" spc="-30" dirty="0">
                <a:solidFill>
                  <a:srgbClr val="918E7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18E7A"/>
                </a:solidFill>
                <a:latin typeface="Calibri"/>
                <a:cs typeface="Calibri"/>
              </a:rPr>
              <a:t>de</a:t>
            </a:r>
            <a:r>
              <a:rPr sz="2000" spc="-30" dirty="0">
                <a:solidFill>
                  <a:srgbClr val="918E7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18E7A"/>
                </a:solidFill>
                <a:latin typeface="Calibri"/>
                <a:cs typeface="Calibri"/>
              </a:rPr>
              <a:t>la</a:t>
            </a:r>
            <a:r>
              <a:rPr sz="2000" spc="-15" dirty="0">
                <a:solidFill>
                  <a:srgbClr val="918E7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18E7A"/>
                </a:solidFill>
                <a:latin typeface="Calibri"/>
                <a:cs typeface="Calibri"/>
              </a:rPr>
              <a:t>fonction</a:t>
            </a:r>
            <a:r>
              <a:rPr sz="2000" spc="-60" dirty="0">
                <a:solidFill>
                  <a:srgbClr val="918E7A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918E7A"/>
                </a:solidFill>
                <a:latin typeface="Calibri"/>
                <a:cs typeface="Calibri"/>
              </a:rPr>
              <a:t>map </a:t>
            </a:r>
            <a:r>
              <a:rPr sz="2000" spc="-10" dirty="0">
                <a:solidFill>
                  <a:srgbClr val="F8F8F1"/>
                </a:solidFill>
                <a:latin typeface="Calibri"/>
                <a:cs typeface="Calibri"/>
              </a:rPr>
              <a:t>@</a:t>
            </a:r>
            <a:r>
              <a:rPr sz="2000" spc="-10" dirty="0">
                <a:solidFill>
                  <a:srgbClr val="66D9EE"/>
                </a:solidFill>
                <a:latin typeface="Calibri"/>
                <a:cs typeface="Calibri"/>
              </a:rPr>
              <a:t>Override</a:t>
            </a:r>
            <a:endParaRPr sz="2000">
              <a:latin typeface="Calibri"/>
              <a:cs typeface="Calibri"/>
            </a:endParaRPr>
          </a:p>
          <a:p>
            <a:pPr marL="12700" marR="1043940">
              <a:lnSpc>
                <a:spcPct val="100000"/>
              </a:lnSpc>
            </a:pPr>
            <a:r>
              <a:rPr sz="2000" dirty="0">
                <a:solidFill>
                  <a:srgbClr val="FD4481"/>
                </a:solidFill>
                <a:latin typeface="Calibri"/>
                <a:cs typeface="Calibri"/>
              </a:rPr>
              <a:t>protected</a:t>
            </a:r>
            <a:r>
              <a:rPr sz="2000" spc="-60" dirty="0">
                <a:solidFill>
                  <a:srgbClr val="FD448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D4481"/>
                </a:solidFill>
                <a:latin typeface="Calibri"/>
                <a:cs typeface="Calibri"/>
              </a:rPr>
              <a:t>void</a:t>
            </a:r>
            <a:r>
              <a:rPr sz="2000" spc="-65" dirty="0">
                <a:solidFill>
                  <a:srgbClr val="FD448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8F8F1"/>
                </a:solidFill>
                <a:latin typeface="Calibri"/>
                <a:cs typeface="Calibri"/>
              </a:rPr>
              <a:t>map(TypeCleE</a:t>
            </a:r>
            <a:r>
              <a:rPr sz="2000" spc="-80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8F8F1"/>
                </a:solidFill>
                <a:latin typeface="Calibri"/>
                <a:cs typeface="Calibri"/>
              </a:rPr>
              <a:t>cleE,</a:t>
            </a:r>
            <a:r>
              <a:rPr sz="2000" spc="-70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8F8F1"/>
                </a:solidFill>
                <a:latin typeface="Calibri"/>
                <a:cs typeface="Calibri"/>
              </a:rPr>
              <a:t>TypeValE</a:t>
            </a:r>
            <a:r>
              <a:rPr sz="2000" spc="-70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8F8F1"/>
                </a:solidFill>
                <a:latin typeface="Calibri"/>
                <a:cs typeface="Calibri"/>
              </a:rPr>
              <a:t>valE,</a:t>
            </a:r>
            <a:r>
              <a:rPr sz="2000" spc="-65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8F8F1"/>
                </a:solidFill>
                <a:latin typeface="Calibri"/>
                <a:cs typeface="Calibri"/>
              </a:rPr>
              <a:t>Context</a:t>
            </a:r>
            <a:r>
              <a:rPr sz="2000" spc="-65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8F8F1"/>
                </a:solidFill>
                <a:latin typeface="Calibri"/>
                <a:cs typeface="Calibri"/>
              </a:rPr>
              <a:t>context)</a:t>
            </a:r>
            <a:r>
              <a:rPr sz="2000" spc="-45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D4481"/>
                </a:solidFill>
                <a:latin typeface="Calibri"/>
                <a:cs typeface="Calibri"/>
              </a:rPr>
              <a:t>throws </a:t>
            </a:r>
            <a:r>
              <a:rPr sz="2000" spc="-10" dirty="0">
                <a:solidFill>
                  <a:srgbClr val="F8F8F1"/>
                </a:solidFill>
                <a:latin typeface="Calibri"/>
                <a:cs typeface="Calibri"/>
              </a:rPr>
              <a:t>IOException,</a:t>
            </a:r>
            <a:r>
              <a:rPr sz="2000" spc="-10" dirty="0">
                <a:solidFill>
                  <a:srgbClr val="66D9EE"/>
                </a:solidFill>
                <a:latin typeface="Calibri"/>
                <a:cs typeface="Calibri"/>
              </a:rPr>
              <a:t>InterruptedException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spc="-50" dirty="0">
                <a:solidFill>
                  <a:srgbClr val="F8F8F1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927100" algn="just">
              <a:lnSpc>
                <a:spcPct val="100000"/>
              </a:lnSpc>
            </a:pPr>
            <a:r>
              <a:rPr sz="2000" dirty="0">
                <a:solidFill>
                  <a:srgbClr val="918E7A"/>
                </a:solidFill>
                <a:latin typeface="Calibri"/>
                <a:cs typeface="Calibri"/>
              </a:rPr>
              <a:t>//</a:t>
            </a:r>
            <a:r>
              <a:rPr sz="2000" spc="-45" dirty="0">
                <a:solidFill>
                  <a:srgbClr val="918E7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18E7A"/>
                </a:solidFill>
                <a:latin typeface="Calibri"/>
                <a:cs typeface="Calibri"/>
              </a:rPr>
              <a:t>À</a:t>
            </a:r>
            <a:r>
              <a:rPr sz="2000" spc="-35" dirty="0">
                <a:solidFill>
                  <a:srgbClr val="918E7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18E7A"/>
                </a:solidFill>
                <a:latin typeface="Calibri"/>
                <a:cs typeface="Calibri"/>
              </a:rPr>
              <a:t>compléter</a:t>
            </a:r>
            <a:r>
              <a:rPr sz="2000" spc="-35" dirty="0">
                <a:solidFill>
                  <a:srgbClr val="918E7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18E7A"/>
                </a:solidFill>
                <a:latin typeface="Calibri"/>
                <a:cs typeface="Calibri"/>
              </a:rPr>
              <a:t>selon</a:t>
            </a:r>
            <a:r>
              <a:rPr sz="2000" spc="-40" dirty="0">
                <a:solidFill>
                  <a:srgbClr val="918E7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18E7A"/>
                </a:solidFill>
                <a:latin typeface="Calibri"/>
                <a:cs typeface="Calibri"/>
              </a:rPr>
              <a:t>le</a:t>
            </a:r>
            <a:r>
              <a:rPr sz="2000" spc="-30" dirty="0">
                <a:solidFill>
                  <a:srgbClr val="918E7A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18E7A"/>
                </a:solidFill>
                <a:latin typeface="Calibri"/>
                <a:cs typeface="Calibri"/>
              </a:rPr>
              <a:t>probleme</a:t>
            </a:r>
            <a:endParaRPr sz="2000">
              <a:latin typeface="Calibri"/>
              <a:cs typeface="Calibri"/>
            </a:endParaRPr>
          </a:p>
          <a:p>
            <a:pPr marL="927100" marR="4441190" algn="just">
              <a:lnSpc>
                <a:spcPct val="100000"/>
              </a:lnSpc>
            </a:pPr>
            <a:r>
              <a:rPr sz="2000" dirty="0">
                <a:solidFill>
                  <a:srgbClr val="918E7A"/>
                </a:solidFill>
                <a:latin typeface="Calibri"/>
                <a:cs typeface="Calibri"/>
              </a:rPr>
              <a:t>//</a:t>
            </a:r>
            <a:r>
              <a:rPr sz="2000" spc="-25" dirty="0">
                <a:solidFill>
                  <a:srgbClr val="918E7A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18E7A"/>
                </a:solidFill>
                <a:latin typeface="Calibri"/>
                <a:cs typeface="Calibri"/>
              </a:rPr>
              <a:t>traitement</a:t>
            </a:r>
            <a:r>
              <a:rPr sz="2000" spc="10" dirty="0">
                <a:solidFill>
                  <a:srgbClr val="918E7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18E7A"/>
                </a:solidFill>
                <a:latin typeface="Calibri"/>
                <a:cs typeface="Calibri"/>
              </a:rPr>
              <a:t>:</a:t>
            </a:r>
            <a:r>
              <a:rPr sz="2000" spc="-25" dirty="0">
                <a:solidFill>
                  <a:srgbClr val="918E7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18E7A"/>
                </a:solidFill>
                <a:latin typeface="Calibri"/>
                <a:cs typeface="Calibri"/>
              </a:rPr>
              <a:t>cleI</a:t>
            </a:r>
            <a:r>
              <a:rPr sz="2000" spc="-20" dirty="0">
                <a:solidFill>
                  <a:srgbClr val="918E7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18E7A"/>
                </a:solidFill>
                <a:latin typeface="Calibri"/>
                <a:cs typeface="Calibri"/>
              </a:rPr>
              <a:t>=</a:t>
            </a:r>
            <a:r>
              <a:rPr sz="2000" spc="-15" dirty="0">
                <a:solidFill>
                  <a:srgbClr val="918E7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18E7A"/>
                </a:solidFill>
                <a:latin typeface="Calibri"/>
                <a:cs typeface="Calibri"/>
              </a:rPr>
              <a:t>...,</a:t>
            </a:r>
            <a:r>
              <a:rPr sz="2000" spc="-35" dirty="0">
                <a:solidFill>
                  <a:srgbClr val="918E7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18E7A"/>
                </a:solidFill>
                <a:latin typeface="Calibri"/>
                <a:cs typeface="Calibri"/>
              </a:rPr>
              <a:t>valI</a:t>
            </a:r>
            <a:r>
              <a:rPr sz="2000" spc="-30" dirty="0">
                <a:solidFill>
                  <a:srgbClr val="918E7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18E7A"/>
                </a:solidFill>
                <a:latin typeface="Calibri"/>
                <a:cs typeface="Calibri"/>
              </a:rPr>
              <a:t>=</a:t>
            </a:r>
            <a:r>
              <a:rPr sz="2000" spc="-15" dirty="0">
                <a:solidFill>
                  <a:srgbClr val="918E7A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918E7A"/>
                </a:solidFill>
                <a:latin typeface="Calibri"/>
                <a:cs typeface="Calibri"/>
              </a:rPr>
              <a:t>... </a:t>
            </a:r>
            <a:r>
              <a:rPr sz="2000" spc="-10" dirty="0">
                <a:solidFill>
                  <a:srgbClr val="F8F8F1"/>
                </a:solidFill>
                <a:latin typeface="Calibri"/>
                <a:cs typeface="Calibri"/>
              </a:rPr>
              <a:t>TypeCleI</a:t>
            </a:r>
            <a:r>
              <a:rPr sz="2000" spc="-40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8F8F1"/>
                </a:solidFill>
                <a:latin typeface="Calibri"/>
                <a:cs typeface="Calibri"/>
              </a:rPr>
              <a:t>cleI</a:t>
            </a:r>
            <a:r>
              <a:rPr sz="2000" spc="-15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D4481"/>
                </a:solidFill>
                <a:latin typeface="Calibri"/>
                <a:cs typeface="Calibri"/>
              </a:rPr>
              <a:t>=</a:t>
            </a:r>
            <a:r>
              <a:rPr sz="2000" spc="-20" dirty="0">
                <a:solidFill>
                  <a:srgbClr val="FD448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D4481"/>
                </a:solidFill>
                <a:latin typeface="Calibri"/>
                <a:cs typeface="Calibri"/>
              </a:rPr>
              <a:t>new</a:t>
            </a:r>
            <a:r>
              <a:rPr sz="2000" spc="-35" dirty="0">
                <a:solidFill>
                  <a:srgbClr val="FD448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8F8F1"/>
                </a:solidFill>
                <a:latin typeface="Calibri"/>
                <a:cs typeface="Calibri"/>
              </a:rPr>
              <a:t>TypeCleI(...); </a:t>
            </a:r>
            <a:r>
              <a:rPr sz="2000" spc="-25" dirty="0">
                <a:solidFill>
                  <a:srgbClr val="F8F8F1"/>
                </a:solidFill>
                <a:latin typeface="Calibri"/>
                <a:cs typeface="Calibri"/>
              </a:rPr>
              <a:t>TypeValI</a:t>
            </a:r>
            <a:r>
              <a:rPr sz="2000" spc="-45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8F8F1"/>
                </a:solidFill>
                <a:latin typeface="Calibri"/>
                <a:cs typeface="Calibri"/>
              </a:rPr>
              <a:t>valI</a:t>
            </a:r>
            <a:r>
              <a:rPr sz="2000" spc="-40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D4481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FD448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D4481"/>
                </a:solidFill>
                <a:latin typeface="Calibri"/>
                <a:cs typeface="Calibri"/>
              </a:rPr>
              <a:t>new</a:t>
            </a:r>
            <a:r>
              <a:rPr sz="2000" spc="-45" dirty="0">
                <a:solidFill>
                  <a:srgbClr val="FD448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8F8F1"/>
                </a:solidFill>
                <a:latin typeface="Calibri"/>
                <a:cs typeface="Calibri"/>
              </a:rPr>
              <a:t>TypeValI(...); context.write(cleI,valI);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-50" dirty="0">
                <a:solidFill>
                  <a:srgbClr val="F8F8F1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0" dirty="0">
                <a:solidFill>
                  <a:srgbClr val="F8F8F1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0819" rIns="0" bIns="0" rtlCol="0">
            <a:spAutoFit/>
          </a:bodyPr>
          <a:lstStyle/>
          <a:p>
            <a:pPr marL="319341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API</a:t>
            </a:r>
            <a:r>
              <a:rPr sz="4000" spc="-75" dirty="0"/>
              <a:t> </a:t>
            </a:r>
            <a:r>
              <a:rPr sz="4000" dirty="0"/>
              <a:t>Hadoop</a:t>
            </a:r>
            <a:r>
              <a:rPr sz="4000" spc="-75" dirty="0"/>
              <a:t> </a:t>
            </a:r>
            <a:r>
              <a:rPr sz="4000" spc="-10" dirty="0"/>
              <a:t>MapReduce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1041653"/>
            <a:ext cx="1193800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Nous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venons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voir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que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cette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classe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est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paramètrée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par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4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types.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Nous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pouvons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pas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utiliser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pour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ces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types,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types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standard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Java.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Il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faut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utiliser</a:t>
            </a:r>
            <a:r>
              <a:rPr sz="24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types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spéciaux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qui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vont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permettre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transmission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efficace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données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entre</a:t>
            </a:r>
            <a:r>
              <a:rPr sz="2400" spc="-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différentes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machines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du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cluster.</a:t>
            </a:r>
            <a:endParaRPr sz="2400">
              <a:latin typeface="Arial MT"/>
              <a:cs typeface="Arial MT"/>
            </a:endParaRPr>
          </a:p>
          <a:p>
            <a:pPr marL="355600" marR="475615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valeurs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doivent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implémenter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l'interface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u="sng" dirty="0">
                <a:solidFill>
                  <a:srgbClr val="7451EB"/>
                </a:solidFill>
                <a:uFill>
                  <a:solidFill>
                    <a:srgbClr val="7451EB"/>
                  </a:solidFill>
                </a:uFill>
                <a:latin typeface="Arial MT"/>
                <a:cs typeface="Arial MT"/>
                <a:hlinkClick r:id="rId2"/>
              </a:rPr>
              <a:t>Writable</a:t>
            </a:r>
            <a:r>
              <a:rPr sz="2400" u="sng" spc="-85" dirty="0">
                <a:solidFill>
                  <a:srgbClr val="7451EB"/>
                </a:solidFill>
                <a:uFill>
                  <a:solidFill>
                    <a:srgbClr val="7451EB"/>
                  </a:solidFill>
                </a:u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l'API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Hadoop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qui</a:t>
            </a:r>
            <a:r>
              <a:rPr sz="2400" spc="-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permet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la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sérialisation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-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désérialisation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(et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oui!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machines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doivent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s'échanger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des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données).</a:t>
            </a: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5855970" algn="l"/>
              </a:tabLst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400" spc="-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clés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doivent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implémenter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l'interface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	</a:t>
            </a:r>
            <a:r>
              <a:rPr sz="2400" u="sng" spc="-10" dirty="0">
                <a:solidFill>
                  <a:srgbClr val="7451EB"/>
                </a:solidFill>
                <a:uFill>
                  <a:solidFill>
                    <a:srgbClr val="7451EB"/>
                  </a:solidFill>
                </a:uFill>
                <a:latin typeface="Arial MT"/>
                <a:cs typeface="Arial MT"/>
                <a:hlinkClick r:id="rId3"/>
              </a:rPr>
              <a:t>WritableComparable&lt;T&gt;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52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API</a:t>
            </a:r>
            <a:r>
              <a:rPr sz="4000" spc="-75" dirty="0"/>
              <a:t> </a:t>
            </a:r>
            <a:r>
              <a:rPr sz="4000" dirty="0"/>
              <a:t>Hadoop</a:t>
            </a:r>
            <a:r>
              <a:rPr sz="4000" spc="-75" dirty="0"/>
              <a:t> </a:t>
            </a:r>
            <a:r>
              <a:rPr sz="4000" spc="-10" dirty="0"/>
              <a:t>MapReduce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1041653"/>
            <a:ext cx="9998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Bien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évidemment,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plusieurs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types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sont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déjà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prédéfinis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dans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l'API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Hadoop.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0419" y="2076932"/>
            <a:ext cx="3695700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0819" rIns="0" bIns="0" rtlCol="0">
            <a:spAutoFit/>
          </a:bodyPr>
          <a:lstStyle/>
          <a:p>
            <a:pPr marL="319341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API</a:t>
            </a:r>
            <a:r>
              <a:rPr sz="4000" spc="-75" dirty="0"/>
              <a:t> </a:t>
            </a:r>
            <a:r>
              <a:rPr sz="4000" dirty="0"/>
              <a:t>Hadoop</a:t>
            </a:r>
            <a:r>
              <a:rPr sz="4000" spc="-75" dirty="0"/>
              <a:t> </a:t>
            </a:r>
            <a:r>
              <a:rPr sz="4000" spc="-10" dirty="0"/>
              <a:t>MapReduce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1041654"/>
            <a:ext cx="11918315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2.</a:t>
            </a:r>
            <a:r>
              <a:rPr sz="2200" spc="204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Une</a:t>
            </a:r>
            <a:r>
              <a:rPr sz="2200" spc="2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classe Reduce,</a:t>
            </a:r>
            <a:r>
              <a:rPr sz="2200" spc="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implémentant</a:t>
            </a:r>
            <a:r>
              <a:rPr sz="2200" spc="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200" spc="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classe</a:t>
            </a:r>
            <a:r>
              <a:rPr sz="2200" spc="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org.apache.haddop.Reducer</a:t>
            </a:r>
            <a:r>
              <a:rPr sz="2200" spc="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d'Hadoop</a:t>
            </a:r>
            <a:r>
              <a:rPr sz="2200" spc="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que</a:t>
            </a:r>
            <a:r>
              <a:rPr sz="2200" spc="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271A38"/>
                </a:solidFill>
                <a:latin typeface="Arial MT"/>
                <a:cs typeface="Arial MT"/>
              </a:rPr>
              <a:t>l'on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paramètre</a:t>
            </a:r>
            <a:r>
              <a:rPr sz="2200" spc="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avec</a:t>
            </a:r>
            <a:r>
              <a:rPr sz="2200" spc="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4</a:t>
            </a:r>
            <a:r>
              <a:rPr sz="2200" spc="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types</a:t>
            </a:r>
            <a:r>
              <a:rPr sz="2200" spc="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comme</a:t>
            </a:r>
            <a:r>
              <a:rPr sz="2200" spc="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pour</a:t>
            </a:r>
            <a:r>
              <a:rPr sz="2200" spc="2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Mapper</a:t>
            </a:r>
            <a:r>
              <a:rPr sz="2200" spc="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(deux</a:t>
            </a:r>
            <a:r>
              <a:rPr sz="2200" spc="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types</a:t>
            </a:r>
            <a:r>
              <a:rPr sz="2200" spc="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étant</a:t>
            </a:r>
            <a:r>
              <a:rPr sz="2200" spc="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même</a:t>
            </a:r>
            <a:r>
              <a:rPr sz="2200" spc="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identiques)</a:t>
            </a:r>
            <a:r>
              <a:rPr sz="2200" spc="2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200" spc="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qui</a:t>
            </a:r>
            <a:r>
              <a:rPr sz="2200" spc="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271A38"/>
                </a:solidFill>
                <a:latin typeface="Arial MT"/>
                <a:cs typeface="Arial MT"/>
              </a:rPr>
              <a:t>est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2200" spc="4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charge</a:t>
            </a:r>
            <a:r>
              <a:rPr sz="2200" spc="4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200" spc="4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l'opération</a:t>
            </a:r>
            <a:r>
              <a:rPr sz="2200" spc="4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REDUCE</a:t>
            </a:r>
            <a:r>
              <a:rPr sz="2200" spc="4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correspondant</a:t>
            </a:r>
            <a:r>
              <a:rPr sz="2200" spc="4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2200" spc="4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notre</a:t>
            </a:r>
            <a:r>
              <a:rPr sz="2200" spc="4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problème</a:t>
            </a:r>
            <a:r>
              <a:rPr sz="2200" spc="4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2200" spc="4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surchargeant</a:t>
            </a:r>
            <a:r>
              <a:rPr sz="2200" spc="4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271A38"/>
                </a:solidFill>
                <a:latin typeface="Arial MT"/>
                <a:cs typeface="Arial MT"/>
              </a:rPr>
              <a:t>la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fonction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reduce</a:t>
            </a:r>
            <a:r>
              <a:rPr sz="22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2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Reducer.</a:t>
            </a:r>
            <a:endParaRPr sz="22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</a:pP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Nous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donnons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ci-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dessous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2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squelette</a:t>
            </a:r>
            <a:r>
              <a:rPr sz="22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2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cette</a:t>
            </a:r>
            <a:r>
              <a:rPr sz="22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classe.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0819" rIns="0" bIns="0" rtlCol="0">
            <a:spAutoFit/>
          </a:bodyPr>
          <a:lstStyle/>
          <a:p>
            <a:pPr marL="319341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API</a:t>
            </a:r>
            <a:r>
              <a:rPr sz="4000" spc="-75" dirty="0"/>
              <a:t> </a:t>
            </a:r>
            <a:r>
              <a:rPr sz="4000" dirty="0"/>
              <a:t>Hadoop</a:t>
            </a:r>
            <a:r>
              <a:rPr sz="4000" spc="-75" dirty="0"/>
              <a:t> </a:t>
            </a:r>
            <a:r>
              <a:rPr sz="4000" spc="-10" dirty="0"/>
              <a:t>MapReduce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261251" y="955967"/>
            <a:ext cx="11374120" cy="5902325"/>
          </a:xfrm>
          <a:custGeom>
            <a:avLst/>
            <a:gdLst/>
            <a:ahLst/>
            <a:cxnLst/>
            <a:rect l="l" t="t" r="r" b="b"/>
            <a:pathLst>
              <a:path w="11374120" h="5902325">
                <a:moveTo>
                  <a:pt x="11373993" y="0"/>
                </a:moveTo>
                <a:lnTo>
                  <a:pt x="0" y="0"/>
                </a:lnTo>
                <a:lnTo>
                  <a:pt x="0" y="5902032"/>
                </a:lnTo>
                <a:lnTo>
                  <a:pt x="11373993" y="5902032"/>
                </a:lnTo>
                <a:lnTo>
                  <a:pt x="113739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9953" y="972133"/>
            <a:ext cx="9141460" cy="5819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D4481"/>
                </a:solidFill>
                <a:latin typeface="Calibri"/>
                <a:cs typeface="Calibri"/>
              </a:rPr>
              <a:t>package</a:t>
            </a:r>
            <a:r>
              <a:rPr sz="2000" spc="-70" dirty="0">
                <a:solidFill>
                  <a:srgbClr val="FD448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8F8F1"/>
                </a:solidFill>
                <a:latin typeface="Calibri"/>
                <a:cs typeface="Calibri"/>
              </a:rPr>
              <a:t>ocr.dataArchitect.cours1.hadoop.exempleMapReduce;</a:t>
            </a:r>
            <a:endParaRPr sz="2000">
              <a:latin typeface="Calibri"/>
              <a:cs typeface="Calibri"/>
            </a:endParaRPr>
          </a:p>
          <a:p>
            <a:pPr marL="12700" marR="4638675">
              <a:lnSpc>
                <a:spcPct val="100000"/>
              </a:lnSpc>
            </a:pPr>
            <a:r>
              <a:rPr sz="2000" dirty="0">
                <a:solidFill>
                  <a:srgbClr val="FD4481"/>
                </a:solidFill>
                <a:latin typeface="Calibri"/>
                <a:cs typeface="Calibri"/>
              </a:rPr>
              <a:t>import</a:t>
            </a:r>
            <a:r>
              <a:rPr sz="2000" spc="-30" dirty="0">
                <a:solidFill>
                  <a:srgbClr val="FD448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8F8F1"/>
                </a:solidFill>
                <a:latin typeface="Calibri"/>
                <a:cs typeface="Calibri"/>
              </a:rPr>
              <a:t>org.apache.hadoop.mapreduce.Job; </a:t>
            </a:r>
            <a:r>
              <a:rPr sz="2000" dirty="0">
                <a:solidFill>
                  <a:srgbClr val="FD4481"/>
                </a:solidFill>
                <a:latin typeface="Calibri"/>
                <a:cs typeface="Calibri"/>
              </a:rPr>
              <a:t>import</a:t>
            </a:r>
            <a:r>
              <a:rPr sz="2000" spc="-30" dirty="0">
                <a:solidFill>
                  <a:srgbClr val="FD448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8F8F1"/>
                </a:solidFill>
                <a:latin typeface="Calibri"/>
                <a:cs typeface="Calibri"/>
              </a:rPr>
              <a:t>org.apache.hadoop.io.</a:t>
            </a:r>
            <a:r>
              <a:rPr sz="2000" spc="-10" dirty="0">
                <a:solidFill>
                  <a:srgbClr val="FD4481"/>
                </a:solidFill>
                <a:latin typeface="Calibri"/>
                <a:cs typeface="Calibri"/>
              </a:rPr>
              <a:t>*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D4481"/>
                </a:solidFill>
                <a:latin typeface="Calibri"/>
                <a:cs typeface="Calibri"/>
              </a:rPr>
              <a:t>import</a:t>
            </a:r>
            <a:r>
              <a:rPr sz="2000" spc="-30" dirty="0">
                <a:solidFill>
                  <a:srgbClr val="FD448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8F8F1"/>
                </a:solidFill>
                <a:latin typeface="Calibri"/>
                <a:cs typeface="Calibri"/>
              </a:rPr>
              <a:t>org.apache.hadoop.mapreduce.Reducer;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D4481"/>
                </a:solidFill>
                <a:latin typeface="Calibri"/>
                <a:cs typeface="Calibri"/>
              </a:rPr>
              <a:t>import</a:t>
            </a:r>
            <a:r>
              <a:rPr sz="2000" spc="-15" dirty="0">
                <a:solidFill>
                  <a:srgbClr val="FD448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8F8F1"/>
                </a:solidFill>
                <a:latin typeface="Calibri"/>
                <a:cs typeface="Calibri"/>
              </a:rPr>
              <a:t>java.io.IOException;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D4481"/>
                </a:solidFill>
                <a:latin typeface="Calibri"/>
                <a:cs typeface="Calibri"/>
              </a:rPr>
              <a:t>import</a:t>
            </a:r>
            <a:r>
              <a:rPr sz="2000" spc="-30" dirty="0">
                <a:solidFill>
                  <a:srgbClr val="FD448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8F8F1"/>
                </a:solidFill>
                <a:latin typeface="Calibri"/>
                <a:cs typeface="Calibri"/>
              </a:rPr>
              <a:t>jave.io.</a:t>
            </a:r>
            <a:r>
              <a:rPr sz="2000" spc="-10" dirty="0">
                <a:solidFill>
                  <a:srgbClr val="66D9EE"/>
                </a:solidFill>
                <a:latin typeface="Calibri"/>
                <a:cs typeface="Calibri"/>
              </a:rPr>
              <a:t>Iterable</a:t>
            </a:r>
            <a:r>
              <a:rPr sz="2000" spc="-10" dirty="0">
                <a:solidFill>
                  <a:srgbClr val="F8F8F1"/>
                </a:solidFill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918E7A"/>
                </a:solidFill>
                <a:latin typeface="Calibri"/>
                <a:cs typeface="Calibri"/>
              </a:rPr>
              <a:t>//</a:t>
            </a:r>
            <a:r>
              <a:rPr sz="2000" spc="-45" dirty="0">
                <a:solidFill>
                  <a:srgbClr val="918E7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18E7A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918E7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18E7A"/>
                </a:solidFill>
                <a:latin typeface="Calibri"/>
                <a:cs typeface="Calibri"/>
              </a:rPr>
              <a:t>compléter</a:t>
            </a:r>
            <a:r>
              <a:rPr sz="2000" spc="-35" dirty="0">
                <a:solidFill>
                  <a:srgbClr val="918E7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18E7A"/>
                </a:solidFill>
                <a:latin typeface="Calibri"/>
                <a:cs typeface="Calibri"/>
              </a:rPr>
              <a:t>selon</a:t>
            </a:r>
            <a:r>
              <a:rPr sz="2000" spc="-40" dirty="0">
                <a:solidFill>
                  <a:srgbClr val="918E7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18E7A"/>
                </a:solidFill>
                <a:latin typeface="Calibri"/>
                <a:cs typeface="Calibri"/>
              </a:rPr>
              <a:t>le</a:t>
            </a:r>
            <a:r>
              <a:rPr sz="2000" spc="-30" dirty="0">
                <a:solidFill>
                  <a:srgbClr val="918E7A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18E7A"/>
                </a:solidFill>
                <a:latin typeface="Calibri"/>
                <a:cs typeface="Calibri"/>
              </a:rPr>
              <a:t>problème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D4481"/>
                </a:solidFill>
                <a:latin typeface="Calibri"/>
                <a:cs typeface="Calibri"/>
              </a:rPr>
              <a:t>public</a:t>
            </a:r>
            <a:r>
              <a:rPr sz="2000" spc="10" dirty="0">
                <a:solidFill>
                  <a:srgbClr val="FD448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D4481"/>
                </a:solidFill>
                <a:latin typeface="Calibri"/>
                <a:cs typeface="Calibri"/>
              </a:rPr>
              <a:t>class</a:t>
            </a:r>
            <a:r>
              <a:rPr sz="2000" spc="20" dirty="0">
                <a:solidFill>
                  <a:srgbClr val="FD448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8F8F1"/>
                </a:solidFill>
                <a:latin typeface="Calibri"/>
                <a:cs typeface="Calibri"/>
              </a:rPr>
              <a:t>ExempleReduce</a:t>
            </a:r>
            <a:r>
              <a:rPr sz="2000" spc="15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D4481"/>
                </a:solidFill>
                <a:latin typeface="Calibri"/>
                <a:cs typeface="Calibri"/>
              </a:rPr>
              <a:t>extends</a:t>
            </a:r>
            <a:r>
              <a:rPr sz="2000" spc="20" dirty="0">
                <a:solidFill>
                  <a:srgbClr val="FD4481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F8F8F1"/>
                </a:solidFill>
                <a:latin typeface="Calibri"/>
                <a:cs typeface="Calibri"/>
              </a:rPr>
              <a:t>Reducer</a:t>
            </a:r>
            <a:r>
              <a:rPr sz="2000" spc="-35" dirty="0">
                <a:solidFill>
                  <a:srgbClr val="FD4481"/>
                </a:solidFill>
                <a:latin typeface="Calibri"/>
                <a:cs typeface="Calibri"/>
              </a:rPr>
              <a:t>&lt;</a:t>
            </a:r>
            <a:r>
              <a:rPr sz="2000" spc="-35" dirty="0">
                <a:solidFill>
                  <a:srgbClr val="F8F8F1"/>
                </a:solidFill>
                <a:latin typeface="Calibri"/>
                <a:cs typeface="Calibri"/>
              </a:rPr>
              <a:t>TypeCleI,TypeValI,TypeCleS,TypeValS</a:t>
            </a:r>
            <a:r>
              <a:rPr sz="2000" spc="-35" dirty="0">
                <a:solidFill>
                  <a:srgbClr val="FD4481"/>
                </a:solidFill>
                <a:latin typeface="Calibri"/>
                <a:cs typeface="Calibri"/>
              </a:rPr>
              <a:t>&gt;</a:t>
            </a:r>
            <a:r>
              <a:rPr sz="2000" spc="-5" dirty="0">
                <a:solidFill>
                  <a:srgbClr val="FD4481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F8F8F1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700" marR="5817235">
              <a:lnSpc>
                <a:spcPct val="100000"/>
              </a:lnSpc>
            </a:pPr>
            <a:r>
              <a:rPr sz="2000" dirty="0">
                <a:solidFill>
                  <a:srgbClr val="918E7A"/>
                </a:solidFill>
                <a:latin typeface="Calibri"/>
                <a:cs typeface="Calibri"/>
              </a:rPr>
              <a:t>//</a:t>
            </a:r>
            <a:r>
              <a:rPr sz="2000" spc="-30" dirty="0">
                <a:solidFill>
                  <a:srgbClr val="918E7A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18E7A"/>
                </a:solidFill>
                <a:latin typeface="Calibri"/>
                <a:cs typeface="Calibri"/>
              </a:rPr>
              <a:t>Écriture</a:t>
            </a:r>
            <a:r>
              <a:rPr sz="2000" spc="-30" dirty="0">
                <a:solidFill>
                  <a:srgbClr val="918E7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18E7A"/>
                </a:solidFill>
                <a:latin typeface="Calibri"/>
                <a:cs typeface="Calibri"/>
              </a:rPr>
              <a:t>de</a:t>
            </a:r>
            <a:r>
              <a:rPr sz="2000" spc="-30" dirty="0">
                <a:solidFill>
                  <a:srgbClr val="918E7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18E7A"/>
                </a:solidFill>
                <a:latin typeface="Calibri"/>
                <a:cs typeface="Calibri"/>
              </a:rPr>
              <a:t>la</a:t>
            </a:r>
            <a:r>
              <a:rPr sz="2000" spc="-15" dirty="0">
                <a:solidFill>
                  <a:srgbClr val="918E7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18E7A"/>
                </a:solidFill>
                <a:latin typeface="Calibri"/>
                <a:cs typeface="Calibri"/>
              </a:rPr>
              <a:t>fonction</a:t>
            </a:r>
            <a:r>
              <a:rPr sz="2000" spc="-60" dirty="0">
                <a:solidFill>
                  <a:srgbClr val="918E7A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18E7A"/>
                </a:solidFill>
                <a:latin typeface="Calibri"/>
                <a:cs typeface="Calibri"/>
              </a:rPr>
              <a:t>reduce </a:t>
            </a:r>
            <a:r>
              <a:rPr sz="2000" spc="-10" dirty="0">
                <a:solidFill>
                  <a:srgbClr val="F8F8F1"/>
                </a:solidFill>
                <a:latin typeface="Calibri"/>
                <a:cs typeface="Calibri"/>
              </a:rPr>
              <a:t>@</a:t>
            </a:r>
            <a:r>
              <a:rPr sz="2000" spc="-10" dirty="0">
                <a:solidFill>
                  <a:srgbClr val="66D9EE"/>
                </a:solidFill>
                <a:latin typeface="Calibri"/>
                <a:cs typeface="Calibri"/>
              </a:rPr>
              <a:t>Override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solidFill>
                  <a:srgbClr val="FD4481"/>
                </a:solidFill>
                <a:latin typeface="Calibri"/>
                <a:cs typeface="Calibri"/>
              </a:rPr>
              <a:t>protected</a:t>
            </a:r>
            <a:r>
              <a:rPr sz="2000" spc="-50" dirty="0">
                <a:solidFill>
                  <a:srgbClr val="FD448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D4481"/>
                </a:solidFill>
                <a:latin typeface="Calibri"/>
                <a:cs typeface="Calibri"/>
              </a:rPr>
              <a:t>void</a:t>
            </a:r>
            <a:r>
              <a:rPr sz="2000" spc="-55" dirty="0">
                <a:solidFill>
                  <a:srgbClr val="FD448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8F8F1"/>
                </a:solidFill>
                <a:latin typeface="Calibri"/>
                <a:cs typeface="Calibri"/>
              </a:rPr>
              <a:t>reduce(TypeCleI</a:t>
            </a:r>
            <a:r>
              <a:rPr sz="2000" spc="-75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8F8F1"/>
                </a:solidFill>
                <a:latin typeface="Calibri"/>
                <a:cs typeface="Calibri"/>
              </a:rPr>
              <a:t>cleI,</a:t>
            </a:r>
            <a:r>
              <a:rPr sz="2000" spc="-45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66D9EE"/>
                </a:solidFill>
                <a:latin typeface="Calibri"/>
                <a:cs typeface="Calibri"/>
              </a:rPr>
              <a:t>Iterable</a:t>
            </a:r>
            <a:r>
              <a:rPr sz="2000" spc="-25" dirty="0">
                <a:solidFill>
                  <a:srgbClr val="FD4481"/>
                </a:solidFill>
                <a:latin typeface="Calibri"/>
                <a:cs typeface="Calibri"/>
              </a:rPr>
              <a:t>&lt;</a:t>
            </a:r>
            <a:r>
              <a:rPr sz="2000" spc="-25" dirty="0">
                <a:solidFill>
                  <a:srgbClr val="F8F8F1"/>
                </a:solidFill>
                <a:latin typeface="Calibri"/>
                <a:cs typeface="Calibri"/>
              </a:rPr>
              <a:t>TypeValI</a:t>
            </a:r>
            <a:r>
              <a:rPr sz="2000" spc="-25" dirty="0">
                <a:solidFill>
                  <a:srgbClr val="FD4481"/>
                </a:solidFill>
                <a:latin typeface="Calibri"/>
                <a:cs typeface="Calibri"/>
              </a:rPr>
              <a:t>&gt;</a:t>
            </a:r>
            <a:r>
              <a:rPr sz="2000" spc="-55" dirty="0">
                <a:solidFill>
                  <a:srgbClr val="FD448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8F8F1"/>
                </a:solidFill>
                <a:latin typeface="Calibri"/>
                <a:cs typeface="Calibri"/>
              </a:rPr>
              <a:t>listevalI,</a:t>
            </a:r>
            <a:r>
              <a:rPr sz="2000" spc="-40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8F8F1"/>
                </a:solidFill>
                <a:latin typeface="Calibri"/>
                <a:cs typeface="Calibri"/>
              </a:rPr>
              <a:t>Context</a:t>
            </a:r>
            <a:r>
              <a:rPr sz="2000" spc="-45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8F8F1"/>
                </a:solidFill>
                <a:latin typeface="Calibri"/>
                <a:cs typeface="Calibri"/>
              </a:rPr>
              <a:t>context)</a:t>
            </a:r>
            <a:r>
              <a:rPr sz="2000" spc="-45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D4481"/>
                </a:solidFill>
                <a:latin typeface="Calibri"/>
                <a:cs typeface="Calibri"/>
              </a:rPr>
              <a:t>throws </a:t>
            </a:r>
            <a:r>
              <a:rPr sz="2000" spc="-10" dirty="0">
                <a:solidFill>
                  <a:srgbClr val="F8F8F1"/>
                </a:solidFill>
                <a:latin typeface="Calibri"/>
                <a:cs typeface="Calibri"/>
              </a:rPr>
              <a:t>IOException,</a:t>
            </a:r>
            <a:r>
              <a:rPr sz="2000" spc="-10" dirty="0">
                <a:solidFill>
                  <a:srgbClr val="66D9EE"/>
                </a:solidFill>
                <a:latin typeface="Calibri"/>
                <a:cs typeface="Calibri"/>
              </a:rPr>
              <a:t>InterruptedException</a:t>
            </a:r>
            <a:endParaRPr sz="2000">
              <a:latin typeface="Calibri"/>
              <a:cs typeface="Calibri"/>
            </a:endParaRPr>
          </a:p>
          <a:p>
            <a:pPr marL="297180">
              <a:lnSpc>
                <a:spcPct val="100000"/>
              </a:lnSpc>
            </a:pPr>
            <a:r>
              <a:rPr sz="2000" spc="-50" dirty="0">
                <a:solidFill>
                  <a:srgbClr val="F8F8F1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12215" marR="4447540" indent="-56515">
              <a:lnSpc>
                <a:spcPct val="100000"/>
              </a:lnSpc>
            </a:pPr>
            <a:r>
              <a:rPr sz="2000" dirty="0">
                <a:solidFill>
                  <a:srgbClr val="918E7A"/>
                </a:solidFill>
                <a:latin typeface="Calibri"/>
                <a:cs typeface="Calibri"/>
              </a:rPr>
              <a:t>//</a:t>
            </a:r>
            <a:r>
              <a:rPr sz="2000" spc="-45" dirty="0">
                <a:solidFill>
                  <a:srgbClr val="918E7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18E7A"/>
                </a:solidFill>
                <a:latin typeface="Calibri"/>
                <a:cs typeface="Calibri"/>
              </a:rPr>
              <a:t>À</a:t>
            </a:r>
            <a:r>
              <a:rPr sz="2000" spc="-45" dirty="0">
                <a:solidFill>
                  <a:srgbClr val="918E7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18E7A"/>
                </a:solidFill>
                <a:latin typeface="Calibri"/>
                <a:cs typeface="Calibri"/>
              </a:rPr>
              <a:t>compléter</a:t>
            </a:r>
            <a:r>
              <a:rPr sz="2000" spc="-45" dirty="0">
                <a:solidFill>
                  <a:srgbClr val="918E7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18E7A"/>
                </a:solidFill>
                <a:latin typeface="Calibri"/>
                <a:cs typeface="Calibri"/>
              </a:rPr>
              <a:t>selon</a:t>
            </a:r>
            <a:r>
              <a:rPr sz="2000" spc="-35" dirty="0">
                <a:solidFill>
                  <a:srgbClr val="918E7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18E7A"/>
                </a:solidFill>
                <a:latin typeface="Calibri"/>
                <a:cs typeface="Calibri"/>
              </a:rPr>
              <a:t>le</a:t>
            </a:r>
            <a:r>
              <a:rPr sz="2000" spc="-30" dirty="0">
                <a:solidFill>
                  <a:srgbClr val="918E7A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18E7A"/>
                </a:solidFill>
                <a:latin typeface="Calibri"/>
                <a:cs typeface="Calibri"/>
              </a:rPr>
              <a:t>probleme </a:t>
            </a:r>
            <a:r>
              <a:rPr sz="2000" spc="-10" dirty="0">
                <a:solidFill>
                  <a:srgbClr val="F8F8F1"/>
                </a:solidFill>
                <a:latin typeface="Calibri"/>
                <a:cs typeface="Calibri"/>
              </a:rPr>
              <a:t>TypeCleS</a:t>
            </a:r>
            <a:r>
              <a:rPr sz="2000" spc="-40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8F8F1"/>
                </a:solidFill>
                <a:latin typeface="Calibri"/>
                <a:cs typeface="Calibri"/>
              </a:rPr>
              <a:t>cleS</a:t>
            </a:r>
            <a:r>
              <a:rPr sz="2000" spc="-25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D4481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FD448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D4481"/>
                </a:solidFill>
                <a:latin typeface="Calibri"/>
                <a:cs typeface="Calibri"/>
              </a:rPr>
              <a:t>new</a:t>
            </a:r>
            <a:r>
              <a:rPr sz="2000" spc="-50" dirty="0">
                <a:solidFill>
                  <a:srgbClr val="FD448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8F8F1"/>
                </a:solidFill>
                <a:latin typeface="Calibri"/>
                <a:cs typeface="Calibri"/>
              </a:rPr>
              <a:t>TypeCleS(...); </a:t>
            </a:r>
            <a:r>
              <a:rPr sz="2000" spc="-30" dirty="0">
                <a:solidFill>
                  <a:srgbClr val="F8F8F1"/>
                </a:solidFill>
                <a:latin typeface="Calibri"/>
                <a:cs typeface="Calibri"/>
              </a:rPr>
              <a:t>TypeValS</a:t>
            </a:r>
            <a:r>
              <a:rPr sz="2000" spc="-35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8F8F1"/>
                </a:solidFill>
                <a:latin typeface="Calibri"/>
                <a:cs typeface="Calibri"/>
              </a:rPr>
              <a:t>valS</a:t>
            </a:r>
            <a:r>
              <a:rPr sz="2000" spc="-20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D4481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FD448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D4481"/>
                </a:solidFill>
                <a:latin typeface="Calibri"/>
                <a:cs typeface="Calibri"/>
              </a:rPr>
              <a:t>new</a:t>
            </a:r>
            <a:r>
              <a:rPr sz="2000" spc="-45" dirty="0">
                <a:solidFill>
                  <a:srgbClr val="FD448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8F8F1"/>
                </a:solidFill>
                <a:latin typeface="Calibri"/>
                <a:cs typeface="Calibri"/>
              </a:rPr>
              <a:t>TypeValS(...); </a:t>
            </a:r>
            <a:r>
              <a:rPr sz="2000" dirty="0">
                <a:solidFill>
                  <a:srgbClr val="FD4481"/>
                </a:solidFill>
                <a:latin typeface="Calibri"/>
                <a:cs typeface="Calibri"/>
              </a:rPr>
              <a:t>for</a:t>
            </a:r>
            <a:r>
              <a:rPr sz="2000" spc="-70" dirty="0">
                <a:solidFill>
                  <a:srgbClr val="FD4481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8F8F1"/>
                </a:solidFill>
                <a:latin typeface="Calibri"/>
                <a:cs typeface="Calibri"/>
              </a:rPr>
              <a:t>(TypeValI</a:t>
            </a:r>
            <a:r>
              <a:rPr sz="2000" spc="-70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8F8F1"/>
                </a:solidFill>
                <a:latin typeface="Calibri"/>
                <a:cs typeface="Calibri"/>
              </a:rPr>
              <a:t>val:</a:t>
            </a:r>
            <a:r>
              <a:rPr sz="2000" spc="-50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8F8F1"/>
                </a:solidFill>
                <a:latin typeface="Calibri"/>
                <a:cs typeface="Calibri"/>
              </a:rPr>
              <a:t>listevalI)</a:t>
            </a:r>
            <a:r>
              <a:rPr sz="2000" spc="-40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F8F8F1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0414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918E7A"/>
                </a:solidFill>
                <a:latin typeface="Calibri"/>
                <a:cs typeface="Calibri"/>
              </a:rPr>
              <a:t>//</a:t>
            </a:r>
            <a:r>
              <a:rPr sz="2000" spc="-65" dirty="0">
                <a:solidFill>
                  <a:srgbClr val="918E7A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18E7A"/>
                </a:solidFill>
                <a:latin typeface="Calibri"/>
                <a:cs typeface="Calibri"/>
              </a:rPr>
              <a:t>traitement</a:t>
            </a:r>
            <a:r>
              <a:rPr sz="2000" spc="-40" dirty="0">
                <a:solidFill>
                  <a:srgbClr val="918E7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18E7A"/>
                </a:solidFill>
                <a:latin typeface="Calibri"/>
                <a:cs typeface="Calibri"/>
              </a:rPr>
              <a:t>cleS.set(...),</a:t>
            </a:r>
            <a:r>
              <a:rPr sz="2000" spc="-55" dirty="0">
                <a:solidFill>
                  <a:srgbClr val="918E7A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918E7A"/>
                </a:solidFill>
                <a:latin typeface="Calibri"/>
                <a:cs typeface="Calibri"/>
              </a:rPr>
              <a:t>valS.set(...)</a:t>
            </a:r>
            <a:endParaRPr sz="2000">
              <a:latin typeface="Calibri"/>
              <a:cs typeface="Calibri"/>
            </a:endParaRPr>
          </a:p>
          <a:p>
            <a:pPr marL="1097915">
              <a:lnSpc>
                <a:spcPct val="100000"/>
              </a:lnSpc>
            </a:pPr>
            <a:r>
              <a:rPr sz="2000" spc="-50" dirty="0">
                <a:solidFill>
                  <a:srgbClr val="F8F8F1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8373" rIns="0" bIns="0" rtlCol="0">
            <a:spAutoFit/>
          </a:bodyPr>
          <a:lstStyle/>
          <a:p>
            <a:pPr marL="401447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Arial"/>
                <a:cs typeface="Arial"/>
              </a:rPr>
              <a:t>MapReduce</a:t>
            </a:r>
            <a:r>
              <a:rPr sz="4400" spc="-45" dirty="0">
                <a:latin typeface="Arial"/>
                <a:cs typeface="Arial"/>
              </a:rPr>
              <a:t> </a:t>
            </a:r>
            <a:r>
              <a:rPr sz="4400" spc="-50" dirty="0">
                <a:latin typeface="Arial"/>
                <a:cs typeface="Arial"/>
              </a:rPr>
              <a:t>!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180033"/>
            <a:ext cx="1181417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Dans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cette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partie,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nous</a:t>
            </a:r>
            <a:r>
              <a:rPr sz="2400" spc="-4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allons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étudier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MapReduce,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un</a:t>
            </a:r>
            <a:r>
              <a:rPr sz="2400" spc="-4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modèle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de</a:t>
            </a:r>
            <a:r>
              <a:rPr sz="2400" spc="-4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programmation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qui</a:t>
            </a:r>
            <a:r>
              <a:rPr sz="2400" spc="-4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fournit</a:t>
            </a:r>
            <a:r>
              <a:rPr sz="2400" spc="-4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Calibri"/>
                <a:cs typeface="Calibri"/>
              </a:rPr>
              <a:t>un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cadre</a:t>
            </a:r>
            <a:r>
              <a:rPr sz="24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pour</a:t>
            </a:r>
            <a:r>
              <a:rPr sz="2400" spc="-7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automatiser</a:t>
            </a:r>
            <a:r>
              <a:rPr sz="2400" spc="-8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le</a:t>
            </a:r>
            <a:r>
              <a:rPr sz="24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calcul</a:t>
            </a:r>
            <a:r>
              <a:rPr sz="2400" spc="-7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parallèle</a:t>
            </a:r>
            <a:r>
              <a:rPr sz="2400" spc="-7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sur</a:t>
            </a:r>
            <a:r>
              <a:rPr sz="2400" spc="-7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des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données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massives.</a:t>
            </a:r>
            <a:r>
              <a:rPr sz="24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Pour</a:t>
            </a:r>
            <a:r>
              <a:rPr sz="24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la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petite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histoire,</a:t>
            </a:r>
            <a:r>
              <a:rPr sz="2400" spc="-7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Calibri"/>
                <a:cs typeface="Calibri"/>
              </a:rPr>
              <a:t>ce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modèle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été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proposé</a:t>
            </a:r>
            <a:r>
              <a:rPr sz="2400" spc="-4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dans</a:t>
            </a:r>
            <a:r>
              <a:rPr sz="24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les</a:t>
            </a:r>
            <a:r>
              <a:rPr sz="24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années</a:t>
            </a:r>
            <a:r>
              <a:rPr sz="24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2000,</a:t>
            </a:r>
            <a:r>
              <a:rPr sz="24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par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deux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ingénieurs</a:t>
            </a:r>
            <a:r>
              <a:rPr sz="24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de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chez</a:t>
            </a:r>
            <a:r>
              <a:rPr sz="2400" spc="-7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Google,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qui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Calibri"/>
                <a:cs typeface="Calibri"/>
              </a:rPr>
              <a:t>ont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observé</a:t>
            </a:r>
            <a:r>
              <a:rPr sz="2400" spc="-4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qu'un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grand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nombre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des</a:t>
            </a:r>
            <a:r>
              <a:rPr sz="24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traitements</a:t>
            </a:r>
            <a:r>
              <a:rPr sz="2400" spc="-7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massivement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parallèles,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mis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en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place</a:t>
            </a:r>
            <a:r>
              <a:rPr sz="24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pour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Calibri"/>
                <a:cs typeface="Calibri"/>
              </a:rPr>
              <a:t>les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besoins</a:t>
            </a:r>
            <a:r>
              <a:rPr sz="24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de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leur</a:t>
            </a:r>
            <a:r>
              <a:rPr sz="2400" spc="-4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moteur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de</a:t>
            </a:r>
            <a:r>
              <a:rPr sz="2400" spc="-4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recherche,</a:t>
            </a:r>
            <a:r>
              <a:rPr sz="24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suivaient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une</a:t>
            </a:r>
            <a:r>
              <a:rPr sz="2400" spc="-4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stratégie</a:t>
            </a:r>
            <a:r>
              <a:rPr sz="2400" spc="-7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de</a:t>
            </a:r>
            <a:r>
              <a:rPr sz="2400" spc="-4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parallélisation</a:t>
            </a:r>
            <a:r>
              <a:rPr sz="2400" spc="-7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identique.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Calibri"/>
                <a:cs typeface="Calibri"/>
              </a:rPr>
              <a:t>De</a:t>
            </a:r>
            <a:r>
              <a:rPr sz="2400" spc="60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ces</a:t>
            </a:r>
            <a:r>
              <a:rPr sz="24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observations</a:t>
            </a:r>
            <a:r>
              <a:rPr sz="2400" spc="-4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est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né</a:t>
            </a:r>
            <a:r>
              <a:rPr sz="2400" spc="-3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le</a:t>
            </a:r>
            <a:r>
              <a:rPr sz="2400" spc="-3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modèle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de</a:t>
            </a:r>
            <a:r>
              <a:rPr sz="2400" spc="-3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programmation</a:t>
            </a:r>
            <a:r>
              <a:rPr sz="2400" spc="-7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MapReduce,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décrit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pour</a:t>
            </a:r>
            <a:r>
              <a:rPr sz="2400" spc="-4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la</a:t>
            </a:r>
            <a:r>
              <a:rPr sz="2400" spc="-4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première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1A38"/>
                </a:solidFill>
                <a:latin typeface="Calibri"/>
                <a:cs typeface="Calibri"/>
              </a:rPr>
              <a:t>fois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en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2004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dans</a:t>
            </a:r>
            <a:r>
              <a:rPr sz="2400" spc="-4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un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article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de</a:t>
            </a:r>
            <a:r>
              <a:rPr sz="2400" spc="-4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recherche.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Son</a:t>
            </a:r>
            <a:r>
              <a:rPr sz="2400" spc="-4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principe</a:t>
            </a:r>
            <a:r>
              <a:rPr sz="2400" spc="-4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général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est</a:t>
            </a:r>
            <a:r>
              <a:rPr sz="24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que</a:t>
            </a:r>
            <a:r>
              <a:rPr sz="2400" spc="-3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toute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parallélisation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traitement</a:t>
            </a:r>
            <a:r>
              <a:rPr sz="2400" spc="-8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sur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des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données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massives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peut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s'effectuer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uniquement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à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l'aide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de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deux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types d'opérations</a:t>
            </a:r>
            <a:r>
              <a:rPr sz="2400" spc="-4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:</a:t>
            </a:r>
            <a:r>
              <a:rPr sz="2400" spc="-4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une</a:t>
            </a:r>
            <a:r>
              <a:rPr sz="2400" spc="-3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opération</a:t>
            </a:r>
            <a:r>
              <a:rPr sz="2400" spc="-4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map</a:t>
            </a:r>
            <a:r>
              <a:rPr sz="24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et</a:t>
            </a:r>
            <a:r>
              <a:rPr sz="2400" spc="-4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une</a:t>
            </a:r>
            <a:r>
              <a:rPr sz="2400" spc="-3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opération</a:t>
            </a:r>
            <a:r>
              <a:rPr sz="2400" spc="-4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reduce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0819" rIns="0" bIns="0" rtlCol="0">
            <a:spAutoFit/>
          </a:bodyPr>
          <a:lstStyle/>
          <a:p>
            <a:pPr marL="319341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API</a:t>
            </a:r>
            <a:r>
              <a:rPr sz="4000" spc="-75" dirty="0"/>
              <a:t> </a:t>
            </a:r>
            <a:r>
              <a:rPr sz="4000" dirty="0"/>
              <a:t>Hadoop</a:t>
            </a:r>
            <a:r>
              <a:rPr sz="4000" spc="-75" dirty="0"/>
              <a:t> </a:t>
            </a:r>
            <a:r>
              <a:rPr sz="4000" spc="-10" dirty="0"/>
              <a:t>MapReduce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1041654"/>
            <a:ext cx="11916410" cy="304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6350" indent="-457200">
              <a:lnSpc>
                <a:spcPct val="100000"/>
              </a:lnSpc>
              <a:spcBef>
                <a:spcPts val="95"/>
              </a:spcBef>
              <a:buAutoNum type="arabicPeriod" startAt="3"/>
              <a:tabLst>
                <a:tab pos="469900" algn="l"/>
              </a:tabLst>
            </a:pP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Une</a:t>
            </a:r>
            <a:r>
              <a:rPr sz="2200" spc="2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classeMyProgram(iciExempleMapReduce)</a:t>
            </a:r>
            <a:r>
              <a:rPr sz="2200" spc="30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qui</a:t>
            </a:r>
            <a:r>
              <a:rPr sz="2200" spc="2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contient</a:t>
            </a:r>
            <a:r>
              <a:rPr sz="2200" spc="2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200" spc="2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fonctionmaindu</a:t>
            </a:r>
            <a:r>
              <a:rPr sz="2200" spc="2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programme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2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qui</a:t>
            </a:r>
            <a:r>
              <a:rPr sz="22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va</a:t>
            </a:r>
            <a:r>
              <a:rPr sz="2200" spc="-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permettre</a:t>
            </a:r>
            <a:r>
              <a:rPr sz="2200" spc="-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200" spc="-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:</a:t>
            </a:r>
            <a:endParaRPr sz="2200">
              <a:latin typeface="Arial MT"/>
              <a:cs typeface="Arial MT"/>
            </a:endParaRPr>
          </a:p>
          <a:p>
            <a:pPr marL="926465" lvl="1" indent="-456565">
              <a:lnSpc>
                <a:spcPct val="100000"/>
              </a:lnSpc>
              <a:buChar char="•"/>
              <a:tabLst>
                <a:tab pos="926465" algn="l"/>
              </a:tabLst>
            </a:pP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Récupérer</a:t>
            </a:r>
            <a:r>
              <a:rPr sz="22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2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configuration</a:t>
            </a:r>
            <a:r>
              <a:rPr sz="22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générale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du</a:t>
            </a:r>
            <a:r>
              <a:rPr sz="22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cluster.</a:t>
            </a:r>
            <a:endParaRPr sz="2200">
              <a:latin typeface="Arial MT"/>
              <a:cs typeface="Arial MT"/>
            </a:endParaRPr>
          </a:p>
          <a:p>
            <a:pPr marL="926465" lvl="1" indent="-456565">
              <a:lnSpc>
                <a:spcPct val="100000"/>
              </a:lnSpc>
              <a:buChar char="•"/>
              <a:tabLst>
                <a:tab pos="926465" algn="l"/>
              </a:tabLst>
            </a:pP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Créer</a:t>
            </a:r>
            <a:r>
              <a:rPr sz="2200" spc="-2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un</a:t>
            </a:r>
            <a:r>
              <a:rPr sz="2200" spc="-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271A38"/>
                </a:solidFill>
                <a:latin typeface="Arial MT"/>
                <a:cs typeface="Arial MT"/>
              </a:rPr>
              <a:t>job.</a:t>
            </a:r>
            <a:endParaRPr sz="2200">
              <a:latin typeface="Arial MT"/>
              <a:cs typeface="Arial MT"/>
            </a:endParaRPr>
          </a:p>
          <a:p>
            <a:pPr marL="926465" lvl="1" indent="-456565">
              <a:lnSpc>
                <a:spcPct val="100000"/>
              </a:lnSpc>
              <a:buChar char="•"/>
              <a:tabLst>
                <a:tab pos="926465" algn="l"/>
              </a:tabLst>
            </a:pP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Préciser</a:t>
            </a:r>
            <a:r>
              <a:rPr sz="22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quelles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sont</a:t>
            </a:r>
            <a:r>
              <a:rPr sz="22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2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classes</a:t>
            </a:r>
            <a:r>
              <a:rPr sz="22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Map</a:t>
            </a:r>
            <a:r>
              <a:rPr sz="22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2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Reduce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du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programme.</a:t>
            </a:r>
            <a:endParaRPr sz="2200">
              <a:latin typeface="Arial MT"/>
              <a:cs typeface="Arial MT"/>
            </a:endParaRPr>
          </a:p>
          <a:p>
            <a:pPr marL="927100" marR="5080" lvl="1" indent="-457200">
              <a:lnSpc>
                <a:spcPct val="100000"/>
              </a:lnSpc>
              <a:buChar char="•"/>
              <a:tabLst>
                <a:tab pos="927100" algn="l"/>
                <a:tab pos="2111375" algn="l"/>
                <a:tab pos="2626360" algn="l"/>
                <a:tab pos="3452495" algn="l"/>
                <a:tab pos="3920490" algn="l"/>
                <a:tab pos="4577080" algn="l"/>
                <a:tab pos="4967605" algn="l"/>
                <a:tab pos="5435600" algn="l"/>
                <a:tab pos="6354445" algn="l"/>
                <a:tab pos="8300720" algn="l"/>
                <a:tab pos="8615045" algn="l"/>
                <a:tab pos="9410700" algn="l"/>
                <a:tab pos="10736580" algn="l"/>
              </a:tabLst>
            </a:pP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Préciser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	</a:t>
            </a:r>
            <a:r>
              <a:rPr sz="2200" spc="-25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	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types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	</a:t>
            </a:r>
            <a:r>
              <a:rPr sz="2200" spc="-25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	</a:t>
            </a:r>
            <a:r>
              <a:rPr sz="2200" spc="-20" dirty="0">
                <a:solidFill>
                  <a:srgbClr val="271A38"/>
                </a:solidFill>
                <a:latin typeface="Arial MT"/>
                <a:cs typeface="Arial MT"/>
              </a:rPr>
              <a:t>clés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	</a:t>
            </a:r>
            <a:r>
              <a:rPr sz="2200" spc="-25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	</a:t>
            </a:r>
            <a:r>
              <a:rPr sz="2200" spc="-25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	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valeur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	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correspondant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	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	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notre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	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problème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	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(attention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souvent</a:t>
            </a:r>
            <a:r>
              <a:rPr sz="22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2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types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propres</a:t>
            </a:r>
            <a:r>
              <a:rPr sz="2200" spc="-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Hadoop).</a:t>
            </a:r>
            <a:endParaRPr sz="2200">
              <a:latin typeface="Arial MT"/>
              <a:cs typeface="Arial MT"/>
            </a:endParaRPr>
          </a:p>
          <a:p>
            <a:pPr marL="926465" lvl="1" indent="-456565">
              <a:lnSpc>
                <a:spcPct val="100000"/>
              </a:lnSpc>
              <a:buChar char="•"/>
              <a:tabLst>
                <a:tab pos="926465" algn="l"/>
              </a:tabLst>
            </a:pP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Indiquer</a:t>
            </a:r>
            <a:r>
              <a:rPr sz="22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où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sont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données</a:t>
            </a:r>
            <a:r>
              <a:rPr sz="22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d'entrée</a:t>
            </a:r>
            <a:r>
              <a:rPr sz="2200" spc="-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sortie</a:t>
            </a:r>
            <a:r>
              <a:rPr sz="22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dans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HDFS.</a:t>
            </a:r>
            <a:endParaRPr sz="2200">
              <a:latin typeface="Arial MT"/>
              <a:cs typeface="Arial MT"/>
            </a:endParaRPr>
          </a:p>
          <a:p>
            <a:pPr marL="926465" lvl="1" indent="-456565">
              <a:lnSpc>
                <a:spcPct val="100000"/>
              </a:lnSpc>
              <a:spcBef>
                <a:spcPts val="5"/>
              </a:spcBef>
              <a:buChar char="•"/>
              <a:tabLst>
                <a:tab pos="926465" algn="l"/>
              </a:tabLst>
            </a:pP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Lancer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l'exécution</a:t>
            </a:r>
            <a:r>
              <a:rPr sz="22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tâche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9940" y="71069"/>
            <a:ext cx="3995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HADOOP2</a:t>
            </a:r>
            <a:r>
              <a:rPr sz="4000" spc="-20" dirty="0"/>
              <a:t> </a:t>
            </a:r>
            <a:r>
              <a:rPr sz="4000" dirty="0"/>
              <a:t>et</a:t>
            </a:r>
            <a:r>
              <a:rPr sz="4000" spc="-20" dirty="0"/>
              <a:t> </a:t>
            </a:r>
            <a:r>
              <a:rPr sz="4000" spc="-75" dirty="0"/>
              <a:t>YARN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1041654"/>
            <a:ext cx="11919585" cy="438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Avant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2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parler</a:t>
            </a:r>
            <a:r>
              <a:rPr sz="22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200" spc="-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271A38"/>
                </a:solidFill>
                <a:latin typeface="Arial MT"/>
                <a:cs typeface="Arial MT"/>
              </a:rPr>
              <a:t>Yarn,</a:t>
            </a:r>
            <a:r>
              <a:rPr sz="22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essayons</a:t>
            </a:r>
            <a:r>
              <a:rPr sz="22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2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faire</a:t>
            </a:r>
            <a:r>
              <a:rPr sz="22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un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petit</a:t>
            </a:r>
            <a:r>
              <a:rPr sz="22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bilan</a:t>
            </a:r>
            <a:r>
              <a:rPr sz="22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sur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ce</a:t>
            </a:r>
            <a:r>
              <a:rPr sz="22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que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nous</a:t>
            </a:r>
            <a:r>
              <a:rPr sz="22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avons</a:t>
            </a:r>
            <a:r>
              <a:rPr sz="2200" spc="-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vu</a:t>
            </a:r>
            <a:r>
              <a:rPr sz="22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!</a:t>
            </a:r>
            <a:endParaRPr sz="220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</a:pP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Nous</a:t>
            </a:r>
            <a:r>
              <a:rPr sz="2200" spc="4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avons</a:t>
            </a:r>
            <a:r>
              <a:rPr sz="2200" spc="5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vu</a:t>
            </a:r>
            <a:r>
              <a:rPr sz="2200" spc="4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que</a:t>
            </a:r>
            <a:r>
              <a:rPr sz="2200" spc="4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l'algorithme</a:t>
            </a:r>
            <a:r>
              <a:rPr sz="2200" spc="5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MapReduce</a:t>
            </a:r>
            <a:r>
              <a:rPr sz="2200" spc="50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permet</a:t>
            </a:r>
            <a:r>
              <a:rPr sz="2200" spc="4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d'implémenter</a:t>
            </a:r>
            <a:r>
              <a:rPr sz="2200" spc="50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200" spc="4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nombreux</a:t>
            </a:r>
            <a:r>
              <a:rPr sz="2200" spc="50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types</a:t>
            </a:r>
            <a:r>
              <a:rPr sz="2200" spc="50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271A38"/>
                </a:solidFill>
                <a:latin typeface="Arial MT"/>
                <a:cs typeface="Arial MT"/>
              </a:rPr>
              <a:t>de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traitement</a:t>
            </a:r>
            <a:r>
              <a:rPr sz="2200" spc="2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2200" spc="254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vue</a:t>
            </a:r>
            <a:r>
              <a:rPr sz="2200" spc="2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200" spc="2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leur</a:t>
            </a:r>
            <a:r>
              <a:rPr sz="2200" spc="2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parallélisation.</a:t>
            </a:r>
            <a:r>
              <a:rPr sz="2200" spc="254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Pour</a:t>
            </a:r>
            <a:r>
              <a:rPr sz="2200" spc="2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autant,</a:t>
            </a:r>
            <a:r>
              <a:rPr sz="2200" spc="2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tous</a:t>
            </a:r>
            <a:r>
              <a:rPr sz="2200" spc="2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200" spc="2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problèmes</a:t>
            </a:r>
            <a:r>
              <a:rPr sz="2200" spc="2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rentrent-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ils</a:t>
            </a:r>
            <a:r>
              <a:rPr sz="2200" spc="2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dans</a:t>
            </a:r>
            <a:r>
              <a:rPr sz="2200" spc="2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271A38"/>
                </a:solidFill>
                <a:latin typeface="Arial MT"/>
                <a:cs typeface="Arial MT"/>
              </a:rPr>
              <a:t>le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moule</a:t>
            </a:r>
            <a:r>
              <a:rPr sz="22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MapReduce,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très</a:t>
            </a:r>
            <a:r>
              <a:rPr sz="22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rigide</a:t>
            </a:r>
            <a:r>
              <a:rPr sz="22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?</a:t>
            </a:r>
            <a:endParaRPr sz="2200">
              <a:latin typeface="Arial MT"/>
              <a:cs typeface="Arial MT"/>
            </a:endParaRPr>
          </a:p>
          <a:p>
            <a:pPr marL="355600" marR="8255" indent="-342900" algn="just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Non</a:t>
            </a:r>
            <a:r>
              <a:rPr sz="2200" spc="3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pas</a:t>
            </a:r>
            <a:r>
              <a:rPr sz="2200" spc="3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forcement</a:t>
            </a:r>
            <a:r>
              <a:rPr sz="2200" spc="3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200" spc="40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très</a:t>
            </a:r>
            <a:r>
              <a:rPr sz="2200" spc="40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souvent,</a:t>
            </a:r>
            <a:r>
              <a:rPr sz="2200" spc="3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si</a:t>
            </a:r>
            <a:r>
              <a:rPr sz="2200" spc="3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c'est</a:t>
            </a:r>
            <a:r>
              <a:rPr sz="2200" spc="40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200" spc="3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cas,</a:t>
            </a:r>
            <a:r>
              <a:rPr sz="2200" spc="3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cela</a:t>
            </a:r>
            <a:r>
              <a:rPr sz="2200" spc="3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demande</a:t>
            </a:r>
            <a:r>
              <a:rPr sz="2200" spc="3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beaucoup</a:t>
            </a:r>
            <a:r>
              <a:rPr sz="2200" spc="40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d'efforts</a:t>
            </a:r>
            <a:r>
              <a:rPr sz="2200" spc="3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271A38"/>
                </a:solidFill>
                <a:latin typeface="Arial MT"/>
                <a:cs typeface="Arial MT"/>
              </a:rPr>
              <a:t>de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transformer</a:t>
            </a:r>
            <a:r>
              <a:rPr sz="22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un</a:t>
            </a:r>
            <a:r>
              <a:rPr sz="22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algorithme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22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MapReduce.</a:t>
            </a:r>
            <a:endParaRPr sz="2200">
              <a:latin typeface="Arial MT"/>
              <a:cs typeface="Arial MT"/>
            </a:endParaRPr>
          </a:p>
          <a:p>
            <a:pPr marL="355600" marR="5080" indent="-342900" algn="just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200" spc="3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même,</a:t>
            </a:r>
            <a:r>
              <a:rPr sz="2200" spc="4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pour</a:t>
            </a:r>
            <a:r>
              <a:rPr sz="2200" spc="3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traiter</a:t>
            </a:r>
            <a:r>
              <a:rPr sz="2200" spc="4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200" spc="40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problèmes</a:t>
            </a:r>
            <a:r>
              <a:rPr sz="2200" spc="40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complexes,</a:t>
            </a:r>
            <a:r>
              <a:rPr sz="2200" spc="40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200" spc="40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deux</a:t>
            </a:r>
            <a:r>
              <a:rPr sz="2200" spc="3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étapes</a:t>
            </a:r>
            <a:r>
              <a:rPr sz="2200" spc="4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MAP</a:t>
            </a:r>
            <a:r>
              <a:rPr sz="2200" spc="3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200" spc="3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REDUCE</a:t>
            </a:r>
            <a:r>
              <a:rPr sz="2200" spc="3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271A38"/>
                </a:solidFill>
                <a:latin typeface="Arial MT"/>
                <a:cs typeface="Arial MT"/>
              </a:rPr>
              <a:t>ne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suffisent</a:t>
            </a:r>
            <a:r>
              <a:rPr sz="2200" spc="1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pas,</a:t>
            </a:r>
            <a:r>
              <a:rPr sz="2200" spc="1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il</a:t>
            </a:r>
            <a:r>
              <a:rPr sz="2200" spc="1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est</a:t>
            </a:r>
            <a:r>
              <a:rPr sz="2200" spc="1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très</a:t>
            </a:r>
            <a:r>
              <a:rPr sz="2200" spc="1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souvent</a:t>
            </a:r>
            <a:r>
              <a:rPr sz="2200" spc="1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nécessaire</a:t>
            </a:r>
            <a:r>
              <a:rPr sz="2200" spc="1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d'enchaîner</a:t>
            </a:r>
            <a:r>
              <a:rPr sz="2200" spc="1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200" spc="1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séquences</a:t>
            </a:r>
            <a:r>
              <a:rPr sz="2200" spc="1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200" spc="1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MapReduce</a:t>
            </a:r>
            <a:r>
              <a:rPr sz="2200" spc="1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271A38"/>
                </a:solidFill>
                <a:latin typeface="Arial MT"/>
                <a:cs typeface="Arial MT"/>
              </a:rPr>
              <a:t>ce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qui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est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très</a:t>
            </a:r>
            <a:r>
              <a:rPr sz="22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coûteux</a:t>
            </a:r>
            <a:r>
              <a:rPr sz="22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car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cela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nécessite</a:t>
            </a:r>
            <a:r>
              <a:rPr sz="22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démarrer</a:t>
            </a:r>
            <a:r>
              <a:rPr sz="2200" spc="-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un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job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MapReduce</a:t>
            </a:r>
            <a:r>
              <a:rPr sz="22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chaque</a:t>
            </a:r>
            <a:r>
              <a:rPr sz="22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fois.</a:t>
            </a:r>
            <a:endParaRPr sz="2200">
              <a:latin typeface="Arial MT"/>
              <a:cs typeface="Arial MT"/>
            </a:endParaRPr>
          </a:p>
          <a:p>
            <a:pPr marL="355600" marR="8255" indent="-342900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Enfin,</a:t>
            </a:r>
            <a:r>
              <a:rPr sz="2200" spc="-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si</a:t>
            </a:r>
            <a:r>
              <a:rPr sz="2200" spc="-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on</a:t>
            </a:r>
            <a:r>
              <a:rPr sz="2200" spc="-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s’</a:t>
            </a:r>
            <a:r>
              <a:rPr sz="2200" spc="-1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interesse</a:t>
            </a:r>
            <a:r>
              <a:rPr sz="2200" spc="-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un</a:t>
            </a:r>
            <a:r>
              <a:rPr sz="2200" spc="-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peu</a:t>
            </a:r>
            <a:r>
              <a:rPr sz="2200" spc="-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plus</a:t>
            </a:r>
            <a:r>
              <a:rPr sz="2200" spc="-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22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l'architecture</a:t>
            </a:r>
            <a:r>
              <a:rPr sz="2200" spc="-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d'Hadoop,</a:t>
            </a:r>
            <a:r>
              <a:rPr sz="2200" spc="-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on</a:t>
            </a:r>
            <a:r>
              <a:rPr sz="2200" spc="-2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remarque</a:t>
            </a:r>
            <a:r>
              <a:rPr sz="22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que</a:t>
            </a:r>
            <a:r>
              <a:rPr sz="2200" spc="-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200" spc="-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job</a:t>
            </a:r>
            <a:r>
              <a:rPr sz="22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tracker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a</a:t>
            </a:r>
            <a:r>
              <a:rPr sz="22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une</a:t>
            </a:r>
            <a:r>
              <a:rPr sz="22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double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responsabilité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:</a:t>
            </a:r>
            <a:endParaRPr sz="2200">
              <a:latin typeface="Arial MT"/>
              <a:cs typeface="Arial MT"/>
            </a:endParaRPr>
          </a:p>
          <a:p>
            <a:pPr marL="812800" lvl="1" indent="-342900" algn="just">
              <a:lnSpc>
                <a:spcPct val="100000"/>
              </a:lnSpc>
              <a:buChar char="•"/>
              <a:tabLst>
                <a:tab pos="812800" algn="l"/>
              </a:tabLst>
            </a:pP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Il</a:t>
            </a:r>
            <a:r>
              <a:rPr sz="22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doit</a:t>
            </a:r>
            <a:r>
              <a:rPr sz="22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gérer</a:t>
            </a:r>
            <a:r>
              <a:rPr sz="2200" spc="-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ressources</a:t>
            </a:r>
            <a:r>
              <a:rPr sz="2200" spc="-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du</a:t>
            </a:r>
            <a:r>
              <a:rPr sz="22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cluster.</a:t>
            </a:r>
            <a:endParaRPr sz="2200">
              <a:latin typeface="Arial MT"/>
              <a:cs typeface="Arial MT"/>
            </a:endParaRPr>
          </a:p>
          <a:p>
            <a:pPr marL="812800" lvl="1" indent="-342900" algn="just">
              <a:lnSpc>
                <a:spcPct val="100000"/>
              </a:lnSpc>
              <a:buChar char="•"/>
              <a:tabLst>
                <a:tab pos="812800" algn="l"/>
              </a:tabLst>
            </a:pP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Il</a:t>
            </a:r>
            <a:r>
              <a:rPr sz="22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doit</a:t>
            </a:r>
            <a:r>
              <a:rPr sz="22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ordonnancer</a:t>
            </a:r>
            <a:r>
              <a:rPr sz="2200" spc="-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2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jobs.</a:t>
            </a:r>
            <a:r>
              <a:rPr sz="22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Que</a:t>
            </a:r>
            <a:r>
              <a:rPr sz="2200" spc="-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se</a:t>
            </a:r>
            <a:r>
              <a:rPr sz="22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passe-t-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il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si</a:t>
            </a:r>
            <a:r>
              <a:rPr sz="2200" spc="-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Job</a:t>
            </a:r>
            <a:r>
              <a:rPr sz="2200" spc="-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tracker</a:t>
            </a:r>
            <a:r>
              <a:rPr sz="2200" spc="-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est</a:t>
            </a:r>
            <a:r>
              <a:rPr sz="22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défaillant</a:t>
            </a:r>
            <a:r>
              <a:rPr sz="22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?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9940" y="71069"/>
            <a:ext cx="3995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HADOOP2</a:t>
            </a:r>
            <a:r>
              <a:rPr sz="4000" spc="-20" dirty="0"/>
              <a:t> </a:t>
            </a:r>
            <a:r>
              <a:rPr sz="4000" dirty="0"/>
              <a:t>et</a:t>
            </a:r>
            <a:r>
              <a:rPr sz="4000" spc="-20" dirty="0"/>
              <a:t> </a:t>
            </a:r>
            <a:r>
              <a:rPr sz="4000" spc="-75" dirty="0"/>
              <a:t>YARN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1041654"/>
            <a:ext cx="11917680" cy="304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Pour</a:t>
            </a:r>
            <a:r>
              <a:rPr sz="2200" spc="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répondre</a:t>
            </a:r>
            <a:r>
              <a:rPr sz="2200" spc="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2200" spc="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ces</a:t>
            </a:r>
            <a:r>
              <a:rPr sz="2200" spc="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différents</a:t>
            </a:r>
            <a:r>
              <a:rPr sz="2200" spc="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problèmes,</a:t>
            </a:r>
            <a:r>
              <a:rPr sz="2200" spc="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plusieurs</a:t>
            </a:r>
            <a:r>
              <a:rPr sz="2200" spc="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améliorations</a:t>
            </a:r>
            <a:r>
              <a:rPr sz="2200" spc="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ont</a:t>
            </a:r>
            <a:r>
              <a:rPr sz="2200" spc="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été</a:t>
            </a:r>
            <a:r>
              <a:rPr sz="2200" spc="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apportées</a:t>
            </a:r>
            <a:r>
              <a:rPr sz="2200" spc="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2200" spc="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Hadoop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(version</a:t>
            </a:r>
            <a:r>
              <a:rPr sz="2200" spc="30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2.x).</a:t>
            </a:r>
            <a:r>
              <a:rPr sz="2200" spc="2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Notamment,</a:t>
            </a:r>
            <a:r>
              <a:rPr sz="2200" spc="30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l'architecture</a:t>
            </a:r>
            <a:r>
              <a:rPr sz="2200" spc="30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d'Hadoop</a:t>
            </a:r>
            <a:r>
              <a:rPr sz="2200" spc="30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a</a:t>
            </a:r>
            <a:r>
              <a:rPr sz="2200" spc="2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été</a:t>
            </a:r>
            <a:r>
              <a:rPr sz="2200" spc="3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modifiée</a:t>
            </a:r>
            <a:r>
              <a:rPr sz="2200" spc="30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pour</a:t>
            </a:r>
            <a:r>
              <a:rPr sz="2200" spc="2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introduire</a:t>
            </a:r>
            <a:r>
              <a:rPr sz="2200" spc="3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YARN</a:t>
            </a:r>
            <a:r>
              <a:rPr sz="2200" spc="2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:</a:t>
            </a:r>
            <a:r>
              <a:rPr sz="2200" spc="2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271A38"/>
                </a:solidFill>
                <a:latin typeface="Arial MT"/>
                <a:cs typeface="Arial MT"/>
              </a:rPr>
              <a:t>Yet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Another</a:t>
            </a:r>
            <a:r>
              <a:rPr sz="2200" spc="95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Ressource</a:t>
            </a:r>
            <a:r>
              <a:rPr sz="2200" spc="10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Negociator,</a:t>
            </a:r>
            <a:r>
              <a:rPr sz="2200" spc="10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un</a:t>
            </a:r>
            <a:r>
              <a:rPr sz="2200" spc="95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framework</a:t>
            </a:r>
            <a:r>
              <a:rPr sz="2200" spc="10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permettant</a:t>
            </a:r>
            <a:r>
              <a:rPr sz="2200" spc="95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d'exécuter</a:t>
            </a:r>
            <a:r>
              <a:rPr sz="2200" spc="10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n'importe</a:t>
            </a:r>
            <a:r>
              <a:rPr sz="2200" spc="95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quel</a:t>
            </a:r>
            <a:r>
              <a:rPr sz="2200" spc="95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200" spc="-20" dirty="0">
                <a:solidFill>
                  <a:srgbClr val="271A38"/>
                </a:solidFill>
                <a:latin typeface="Arial MT"/>
                <a:cs typeface="Arial MT"/>
              </a:rPr>
              <a:t>type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d'application</a:t>
            </a:r>
            <a:r>
              <a:rPr sz="22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distribuée</a:t>
            </a:r>
            <a:r>
              <a:rPr sz="22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sur</a:t>
            </a:r>
            <a:r>
              <a:rPr sz="22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un</a:t>
            </a:r>
            <a:r>
              <a:rPr sz="22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cluster</a:t>
            </a:r>
            <a:r>
              <a:rPr sz="22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Hadoop,</a:t>
            </a:r>
            <a:r>
              <a:rPr sz="22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pas</a:t>
            </a:r>
            <a:r>
              <a:rPr sz="22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uniquement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2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applications</a:t>
            </a:r>
            <a:r>
              <a:rPr sz="22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MapReduce.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20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</a:pP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YARN</a:t>
            </a:r>
            <a:r>
              <a:rPr sz="2200" spc="1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propose</a:t>
            </a:r>
            <a:r>
              <a:rPr sz="2200" spc="1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2200" spc="1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effet</a:t>
            </a:r>
            <a:r>
              <a:rPr sz="2200" spc="1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200" spc="1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séparer</a:t>
            </a:r>
            <a:r>
              <a:rPr sz="2200" spc="1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200" spc="1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gestion</a:t>
            </a:r>
            <a:r>
              <a:rPr sz="2200" spc="1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200" spc="1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ressources</a:t>
            </a:r>
            <a:r>
              <a:rPr sz="2200" spc="1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du</a:t>
            </a:r>
            <a:r>
              <a:rPr sz="2200" spc="12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cluster</a:t>
            </a:r>
            <a:r>
              <a:rPr sz="2200" spc="1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200" spc="1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200" spc="1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gestion</a:t>
            </a:r>
            <a:r>
              <a:rPr sz="2200" spc="1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200" spc="1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271A38"/>
                </a:solidFill>
                <a:latin typeface="Arial MT"/>
                <a:cs typeface="Arial MT"/>
              </a:rPr>
              <a:t>jobs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MapReduce,</a:t>
            </a:r>
            <a:r>
              <a:rPr sz="2200" spc="229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permettant</a:t>
            </a:r>
            <a:r>
              <a:rPr sz="2200" spc="235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ainsi</a:t>
            </a:r>
            <a:r>
              <a:rPr sz="2200" spc="24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200" spc="229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généraliser</a:t>
            </a:r>
            <a:r>
              <a:rPr sz="2200" spc="24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cette</a:t>
            </a:r>
            <a:r>
              <a:rPr sz="2200" spc="229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gestion</a:t>
            </a:r>
            <a:r>
              <a:rPr sz="2200" spc="235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200" spc="229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ressources</a:t>
            </a:r>
            <a:r>
              <a:rPr sz="2200" spc="24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2200" spc="229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d'autres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applications.</a:t>
            </a:r>
            <a:r>
              <a:rPr sz="2200" spc="-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L'idée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principale est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200" spc="-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considérer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que</a:t>
            </a:r>
            <a:r>
              <a:rPr sz="2200" spc="-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nœuds</a:t>
            </a:r>
            <a:r>
              <a:rPr sz="2200" spc="-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ont</a:t>
            </a:r>
            <a:r>
              <a:rPr sz="2200" spc="-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ressources</a:t>
            </a:r>
            <a:r>
              <a:rPr sz="2200" spc="-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(mémoire</a:t>
            </a:r>
            <a:r>
              <a:rPr sz="2200" spc="-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271A38"/>
                </a:solidFill>
                <a:latin typeface="Arial MT"/>
                <a:cs typeface="Arial MT"/>
              </a:rPr>
              <a:t>et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CPU)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qui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seront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allouées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aux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applications</a:t>
            </a:r>
            <a:r>
              <a:rPr sz="22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quand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elles</a:t>
            </a:r>
            <a:r>
              <a:rPr sz="22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2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demandent.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2634" y="4155173"/>
            <a:ext cx="5340310" cy="2278761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9940" y="71069"/>
            <a:ext cx="3995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HADOOP2</a:t>
            </a:r>
            <a:r>
              <a:rPr sz="4000" spc="-20" dirty="0"/>
              <a:t> </a:t>
            </a:r>
            <a:r>
              <a:rPr sz="4000" dirty="0"/>
              <a:t>et</a:t>
            </a:r>
            <a:r>
              <a:rPr sz="4000" spc="-20" dirty="0"/>
              <a:t> </a:t>
            </a:r>
            <a:r>
              <a:rPr sz="4000" spc="-75" dirty="0"/>
              <a:t>YARN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1134872"/>
            <a:ext cx="11918950" cy="3470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22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particulier,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dans</a:t>
            </a:r>
            <a:r>
              <a:rPr sz="2200" spc="-10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271A38"/>
                </a:solidFill>
                <a:latin typeface="Arial MT"/>
                <a:cs typeface="Arial MT"/>
              </a:rPr>
              <a:t>YARN,</a:t>
            </a:r>
            <a:r>
              <a:rPr sz="22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fonctionnalités</a:t>
            </a:r>
            <a:r>
              <a:rPr sz="22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du</a:t>
            </a:r>
            <a:r>
              <a:rPr sz="22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job</a:t>
            </a:r>
            <a:r>
              <a:rPr sz="22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tracker</a:t>
            </a:r>
            <a:r>
              <a:rPr sz="22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sont</a:t>
            </a:r>
            <a:r>
              <a:rPr sz="22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réparties</a:t>
            </a:r>
            <a:r>
              <a:rPr sz="22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entre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: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200">
              <a:latin typeface="Arial MT"/>
              <a:cs typeface="Arial MT"/>
            </a:endParaRPr>
          </a:p>
          <a:p>
            <a:pPr marL="355600" marR="635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200" b="1" dirty="0">
                <a:solidFill>
                  <a:srgbClr val="271A38"/>
                </a:solidFill>
                <a:latin typeface="Arial"/>
                <a:cs typeface="Arial"/>
              </a:rPr>
              <a:t>Le</a:t>
            </a:r>
            <a:r>
              <a:rPr sz="2200" b="1" spc="155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271A38"/>
                </a:solidFill>
                <a:latin typeface="Arial"/>
                <a:cs typeface="Arial"/>
              </a:rPr>
              <a:t>resource</a:t>
            </a:r>
            <a:r>
              <a:rPr sz="2200" b="1" spc="160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271A38"/>
                </a:solidFill>
                <a:latin typeface="Arial"/>
                <a:cs typeface="Arial"/>
              </a:rPr>
              <a:t>manager</a:t>
            </a:r>
            <a:r>
              <a:rPr sz="2200" b="1" spc="170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qui</a:t>
            </a:r>
            <a:r>
              <a:rPr sz="2200" spc="1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est</a:t>
            </a:r>
            <a:r>
              <a:rPr sz="2200" spc="1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200" spc="1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chef</a:t>
            </a:r>
            <a:r>
              <a:rPr sz="2200" spc="1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d'orchestre</a:t>
            </a:r>
            <a:r>
              <a:rPr sz="2200" spc="1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200" spc="1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ressources</a:t>
            </a:r>
            <a:r>
              <a:rPr sz="2200" spc="1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du</a:t>
            </a:r>
            <a:r>
              <a:rPr sz="2200" spc="1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cluster.</a:t>
            </a:r>
            <a:r>
              <a:rPr sz="2200" spc="1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Il</a:t>
            </a:r>
            <a:r>
              <a:rPr sz="2200" spc="1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ordonnance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200" spc="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requêtes</a:t>
            </a:r>
            <a:r>
              <a:rPr sz="2200" spc="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clients</a:t>
            </a:r>
            <a:r>
              <a:rPr sz="2200" spc="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200" spc="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pilote</a:t>
            </a:r>
            <a:r>
              <a:rPr sz="2200" spc="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200" spc="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cluster</a:t>
            </a:r>
            <a:r>
              <a:rPr sz="2200" spc="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par</a:t>
            </a:r>
            <a:r>
              <a:rPr sz="2200" spc="2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l'intermédiaire</a:t>
            </a:r>
            <a:r>
              <a:rPr sz="2200" spc="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200" spc="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271A38"/>
                </a:solidFill>
                <a:latin typeface="Arial"/>
                <a:cs typeface="Arial"/>
              </a:rPr>
              <a:t>node</a:t>
            </a:r>
            <a:r>
              <a:rPr sz="2200" b="1" spc="30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271A38"/>
                </a:solidFill>
                <a:latin typeface="Arial"/>
                <a:cs typeface="Arial"/>
              </a:rPr>
              <a:t>managers</a:t>
            </a:r>
            <a:r>
              <a:rPr sz="2200" b="1" spc="30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qui</a:t>
            </a:r>
            <a:r>
              <a:rPr sz="2200" spc="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s'exécutent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sur</a:t>
            </a:r>
            <a:r>
              <a:rPr sz="2200" spc="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chaque</a:t>
            </a:r>
            <a:r>
              <a:rPr sz="2200" spc="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nœud</a:t>
            </a:r>
            <a:r>
              <a:rPr sz="2200" spc="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200" spc="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calcul.</a:t>
            </a:r>
            <a:r>
              <a:rPr sz="2200" spc="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Il</a:t>
            </a:r>
            <a:r>
              <a:rPr sz="2200" spc="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a</a:t>
            </a:r>
            <a:r>
              <a:rPr sz="2200" spc="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donc</a:t>
            </a:r>
            <a:r>
              <a:rPr sz="2200" spc="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pour</a:t>
            </a:r>
            <a:r>
              <a:rPr sz="2200" spc="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rôle</a:t>
            </a:r>
            <a:r>
              <a:rPr sz="2200" spc="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200" spc="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contrôler</a:t>
            </a:r>
            <a:r>
              <a:rPr sz="2200" spc="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toutes</a:t>
            </a:r>
            <a:r>
              <a:rPr sz="2200" spc="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200" spc="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ressources</a:t>
            </a:r>
            <a:r>
              <a:rPr sz="2200" spc="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du</a:t>
            </a:r>
            <a:r>
              <a:rPr sz="2200" spc="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cluster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200" spc="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l'état</a:t>
            </a:r>
            <a:r>
              <a:rPr sz="2200" spc="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200" spc="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machines</a:t>
            </a:r>
            <a:r>
              <a:rPr sz="2200" spc="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qui</a:t>
            </a:r>
            <a:r>
              <a:rPr sz="2200" spc="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200" spc="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constituent.</a:t>
            </a:r>
            <a:r>
              <a:rPr sz="2200" spc="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Il</a:t>
            </a:r>
            <a:r>
              <a:rPr sz="2200" spc="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gère</a:t>
            </a:r>
            <a:r>
              <a:rPr sz="2200" spc="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donc</a:t>
            </a:r>
            <a:r>
              <a:rPr sz="2200" spc="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200" spc="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cluster</a:t>
            </a:r>
            <a:r>
              <a:rPr sz="2200" spc="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2200" spc="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maximisant</a:t>
            </a:r>
            <a:r>
              <a:rPr sz="2200" spc="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l'utilisation</a:t>
            </a:r>
            <a:r>
              <a:rPr sz="2200" spc="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271A38"/>
                </a:solidFill>
                <a:latin typeface="Arial MT"/>
                <a:cs typeface="Arial MT"/>
              </a:rPr>
              <a:t>de 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ressources.</a:t>
            </a:r>
            <a:endParaRPr sz="2200">
              <a:latin typeface="Arial MT"/>
              <a:cs typeface="Arial MT"/>
            </a:endParaRPr>
          </a:p>
          <a:p>
            <a:pPr marL="353060" marR="5080" indent="-340360" algn="just">
              <a:lnSpc>
                <a:spcPct val="100000"/>
              </a:lnSpc>
              <a:spcBef>
                <a:spcPts val="10"/>
              </a:spcBef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</a:t>
            </a:r>
            <a:r>
              <a:rPr sz="2400" b="1" dirty="0">
                <a:solidFill>
                  <a:srgbClr val="271A38"/>
                </a:solidFill>
                <a:latin typeface="Arial"/>
                <a:cs typeface="Arial"/>
              </a:rPr>
              <a:t>application</a:t>
            </a:r>
            <a:r>
              <a:rPr sz="2400" b="1" spc="5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71A38"/>
                </a:solidFill>
                <a:latin typeface="Arial"/>
                <a:cs typeface="Arial"/>
              </a:rPr>
              <a:t>master (AM)</a:t>
            </a:r>
            <a:r>
              <a:rPr sz="2400" b="1" spc="10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qui</a:t>
            </a:r>
            <a:r>
              <a:rPr sz="2400" spc="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est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</a:t>
            </a:r>
            <a:r>
              <a:rPr sz="2400" spc="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processus</a:t>
            </a:r>
            <a:r>
              <a:rPr sz="2400" spc="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s'exécutant</a:t>
            </a:r>
            <a:r>
              <a:rPr sz="2400" spc="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sur</a:t>
            </a:r>
            <a:r>
              <a:rPr sz="2400" spc="-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toutes</a:t>
            </a:r>
            <a:r>
              <a:rPr sz="2400" spc="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400" spc="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machines 	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esclaves</a:t>
            </a:r>
            <a:r>
              <a:rPr sz="2400" spc="5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5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qui</a:t>
            </a:r>
            <a:r>
              <a:rPr sz="2400" spc="5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gère,</a:t>
            </a:r>
            <a:r>
              <a:rPr sz="2400" spc="5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2400" spc="5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discussion</a:t>
            </a:r>
            <a:r>
              <a:rPr sz="2400" spc="5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avec</a:t>
            </a:r>
            <a:r>
              <a:rPr sz="2400" spc="5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400" spc="5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271A38"/>
                </a:solidFill>
                <a:latin typeface="Arial"/>
                <a:cs typeface="Arial"/>
              </a:rPr>
              <a:t>resource</a:t>
            </a:r>
            <a:r>
              <a:rPr sz="2400" b="1" spc="585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71A38"/>
                </a:solidFill>
                <a:latin typeface="Arial"/>
                <a:cs typeface="Arial"/>
              </a:rPr>
              <a:t>manager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,</a:t>
            </a:r>
            <a:r>
              <a:rPr sz="2400" spc="5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400" spc="5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ressources 	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nécessaires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au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travail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soumis.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9940" y="71069"/>
            <a:ext cx="3995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HADOOP2</a:t>
            </a:r>
            <a:r>
              <a:rPr sz="4000" spc="-20" dirty="0"/>
              <a:t> </a:t>
            </a:r>
            <a:r>
              <a:rPr sz="4000" dirty="0"/>
              <a:t>et</a:t>
            </a:r>
            <a:r>
              <a:rPr sz="4000" spc="-20" dirty="0"/>
              <a:t> </a:t>
            </a:r>
            <a:r>
              <a:rPr sz="4000" spc="-75" dirty="0"/>
              <a:t>YARN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1134871"/>
            <a:ext cx="11918950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>
              <a:lnSpc>
                <a:spcPct val="100000"/>
              </a:lnSpc>
              <a:spcBef>
                <a:spcPts val="100"/>
              </a:spcBef>
              <a:tabLst>
                <a:tab pos="568325" algn="l"/>
                <a:tab pos="1669414" algn="l"/>
                <a:tab pos="2225675" algn="l"/>
                <a:tab pos="4342765" algn="l"/>
                <a:tab pos="4850130" algn="l"/>
                <a:tab pos="5627370" algn="l"/>
                <a:tab pos="6811645" algn="l"/>
                <a:tab pos="7555230" algn="l"/>
                <a:tab pos="8434705" algn="l"/>
                <a:tab pos="9789795" algn="l"/>
                <a:tab pos="10381615" algn="l"/>
                <a:tab pos="11054715" algn="l"/>
              </a:tabLst>
            </a:pP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	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même,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	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	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fonctionnalités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	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du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	</a:t>
            </a:r>
            <a:r>
              <a:rPr sz="2400" b="1" spc="-20" dirty="0">
                <a:solidFill>
                  <a:srgbClr val="271A38"/>
                </a:solidFill>
                <a:latin typeface="Arial"/>
                <a:cs typeface="Arial"/>
              </a:rPr>
              <a:t>task</a:t>
            </a:r>
            <a:r>
              <a:rPr sz="2400" b="1" dirty="0">
                <a:solidFill>
                  <a:srgbClr val="271A38"/>
                </a:solidFill>
                <a:latin typeface="Arial"/>
                <a:cs typeface="Arial"/>
              </a:rPr>
              <a:t>	</a:t>
            </a:r>
            <a:r>
              <a:rPr sz="2400" b="1" spc="-10" dirty="0">
                <a:solidFill>
                  <a:srgbClr val="271A38"/>
                </a:solidFill>
                <a:latin typeface="Arial"/>
                <a:cs typeface="Arial"/>
              </a:rPr>
              <a:t>tracker</a:t>
            </a:r>
            <a:r>
              <a:rPr sz="2400" b="1" dirty="0">
                <a:solidFill>
                  <a:srgbClr val="271A38"/>
                </a:solidFill>
                <a:latin typeface="Arial"/>
                <a:cs typeface="Arial"/>
              </a:rPr>
              <a:t>	</a:t>
            </a:r>
            <a:r>
              <a:rPr sz="2400" spc="-20" dirty="0">
                <a:solidFill>
                  <a:srgbClr val="271A38"/>
                </a:solidFill>
                <a:latin typeface="Arial MT"/>
                <a:cs typeface="Arial MT"/>
              </a:rPr>
              <a:t>sont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	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aussi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	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réparties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	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sur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	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une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	</a:t>
            </a:r>
            <a:r>
              <a:rPr sz="2400" spc="-20" dirty="0">
                <a:solidFill>
                  <a:srgbClr val="271A38"/>
                </a:solidFill>
                <a:latin typeface="Arial MT"/>
                <a:cs typeface="Arial MT"/>
              </a:rPr>
              <a:t>même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machine</a:t>
            </a:r>
            <a:r>
              <a:rPr sz="2400" spc="-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entre</a:t>
            </a:r>
            <a:r>
              <a:rPr sz="2400" spc="-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Arial MT"/>
              <a:cs typeface="Arial MT"/>
            </a:endParaRPr>
          </a:p>
          <a:p>
            <a:pPr marL="353060" marR="5080" indent="-340360" algn="just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400" spc="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271A38"/>
                </a:solidFill>
                <a:latin typeface="Arial"/>
                <a:cs typeface="Arial"/>
              </a:rPr>
              <a:t>containers</a:t>
            </a:r>
            <a:r>
              <a:rPr sz="2400" b="1" spc="20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qui</a:t>
            </a:r>
            <a:r>
              <a:rPr sz="2400" spc="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sont</a:t>
            </a:r>
            <a:r>
              <a:rPr sz="2400" spc="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400" spc="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abstractions</a:t>
            </a:r>
            <a:r>
              <a:rPr sz="2400" spc="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ressources</a:t>
            </a:r>
            <a:r>
              <a:rPr sz="2400" spc="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sur</a:t>
            </a:r>
            <a:r>
              <a:rPr sz="2400" spc="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</a:t>
            </a:r>
            <a:r>
              <a:rPr sz="2400" spc="1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nœud</a:t>
            </a:r>
            <a:r>
              <a:rPr sz="2400" spc="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dédiées</a:t>
            </a:r>
            <a:r>
              <a:rPr sz="2400" spc="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soit</a:t>
            </a:r>
            <a:r>
              <a:rPr sz="2400" spc="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à 	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l'exécution</a:t>
            </a:r>
            <a:r>
              <a:rPr sz="2400" spc="4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4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tâches</a:t>
            </a:r>
            <a:r>
              <a:rPr sz="2400" spc="4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comme</a:t>
            </a:r>
            <a:r>
              <a:rPr sz="2400" spc="4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Map</a:t>
            </a:r>
            <a:r>
              <a:rPr sz="2400" spc="434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4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Reduce,</a:t>
            </a:r>
            <a:r>
              <a:rPr sz="2400" spc="4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soit</a:t>
            </a:r>
            <a:r>
              <a:rPr sz="2400" spc="4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2400" spc="4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l'exécution</a:t>
            </a:r>
            <a:r>
              <a:rPr sz="2400" spc="4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d'un</a:t>
            </a:r>
            <a:r>
              <a:rPr sz="2400" spc="4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b="1" spc="-10" dirty="0">
                <a:solidFill>
                  <a:srgbClr val="271A38"/>
                </a:solidFill>
                <a:latin typeface="Arial"/>
                <a:cs typeface="Arial"/>
              </a:rPr>
              <a:t>application 	master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271A38"/>
              </a:buClr>
              <a:buFont typeface="Arial MT"/>
              <a:buChar char="•"/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45"/>
              </a:spcBef>
              <a:buClr>
                <a:srgbClr val="271A38"/>
              </a:buClr>
              <a:buFont typeface="Arial MT"/>
              <a:buChar char="•"/>
            </a:pPr>
            <a:endParaRPr sz="2400">
              <a:latin typeface="Arial MT"/>
              <a:cs typeface="Arial MT"/>
            </a:endParaRPr>
          </a:p>
          <a:p>
            <a:pPr marL="353060" marR="5715" indent="-340360" algn="just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</a:t>
            </a:r>
            <a:r>
              <a:rPr sz="2400" spc="4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271A38"/>
                </a:solidFill>
                <a:latin typeface="Arial"/>
                <a:cs typeface="Arial"/>
              </a:rPr>
              <a:t>node</a:t>
            </a:r>
            <a:r>
              <a:rPr sz="2400" b="1" spc="470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71A38"/>
                </a:solidFill>
                <a:latin typeface="Arial"/>
                <a:cs typeface="Arial"/>
              </a:rPr>
              <a:t>manager</a:t>
            </a:r>
            <a:r>
              <a:rPr sz="2400" b="1" spc="484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qui</a:t>
            </a:r>
            <a:r>
              <a:rPr sz="2400" spc="484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héberge</a:t>
            </a:r>
            <a:r>
              <a:rPr sz="2400" spc="484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400" spc="484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271A38"/>
                </a:solidFill>
                <a:latin typeface="Arial"/>
                <a:cs typeface="Arial"/>
              </a:rPr>
              <a:t>containers</a:t>
            </a:r>
            <a:r>
              <a:rPr sz="2400" b="1" spc="490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4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gére</a:t>
            </a:r>
            <a:r>
              <a:rPr sz="2400" spc="4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donc</a:t>
            </a:r>
            <a:r>
              <a:rPr sz="2400" spc="484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400" spc="484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ressources</a:t>
            </a:r>
            <a:r>
              <a:rPr sz="2400" spc="4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du 	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nœud.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Il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est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24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communication</a:t>
            </a:r>
            <a:r>
              <a:rPr sz="2400" spc="-2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via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i="1" dirty="0">
                <a:solidFill>
                  <a:srgbClr val="271A38"/>
                </a:solidFill>
                <a:latin typeface="Arial"/>
                <a:cs typeface="Arial"/>
              </a:rPr>
              <a:t>heartbeat</a:t>
            </a:r>
            <a:r>
              <a:rPr sz="2400" i="1" spc="-50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avec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ressource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manager.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9940" y="71069"/>
            <a:ext cx="3995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HADOOP2</a:t>
            </a:r>
            <a:r>
              <a:rPr sz="4000" spc="-20" dirty="0"/>
              <a:t> </a:t>
            </a:r>
            <a:r>
              <a:rPr sz="4000" dirty="0"/>
              <a:t>et</a:t>
            </a:r>
            <a:r>
              <a:rPr sz="4000" spc="-20" dirty="0"/>
              <a:t> </a:t>
            </a:r>
            <a:r>
              <a:rPr sz="4000" spc="-75" dirty="0"/>
              <a:t>YARN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5942" y="988987"/>
            <a:ext cx="6807125" cy="4939686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9940" y="71069"/>
            <a:ext cx="3995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HADOOP2</a:t>
            </a:r>
            <a:r>
              <a:rPr sz="4000" spc="-20" dirty="0"/>
              <a:t> </a:t>
            </a:r>
            <a:r>
              <a:rPr sz="4000" dirty="0"/>
              <a:t>et</a:t>
            </a:r>
            <a:r>
              <a:rPr sz="4000" spc="-20" dirty="0"/>
              <a:t> </a:t>
            </a:r>
            <a:r>
              <a:rPr sz="4000" spc="-75" dirty="0"/>
              <a:t>YARN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1134871"/>
            <a:ext cx="11918315" cy="545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400" spc="1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schéma</a:t>
            </a:r>
            <a:r>
              <a:rPr sz="2400" spc="1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1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soumission</a:t>
            </a:r>
            <a:r>
              <a:rPr sz="2400" spc="1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1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d'exécution</a:t>
            </a:r>
            <a:r>
              <a:rPr sz="2400" spc="1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d'un</a:t>
            </a:r>
            <a:r>
              <a:rPr sz="2400" spc="1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job</a:t>
            </a:r>
            <a:r>
              <a:rPr sz="2400" spc="1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dans</a:t>
            </a:r>
            <a:r>
              <a:rPr sz="2400" spc="1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cette</a:t>
            </a:r>
            <a:r>
              <a:rPr sz="2400" spc="1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nouvelle</a:t>
            </a:r>
            <a:r>
              <a:rPr sz="2400" spc="1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architecture</a:t>
            </a:r>
            <a:r>
              <a:rPr sz="2400" spc="1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est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donc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suivant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  <a:p>
            <a:pPr marL="469265" indent="-456565">
              <a:lnSpc>
                <a:spcPts val="2635"/>
              </a:lnSpc>
              <a:buAutoNum type="arabicPeriod"/>
              <a:tabLst>
                <a:tab pos="469265" algn="l"/>
              </a:tabLst>
            </a:pP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Un</a:t>
            </a:r>
            <a:r>
              <a:rPr sz="22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client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hadoop</a:t>
            </a:r>
            <a:r>
              <a:rPr sz="22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copie</a:t>
            </a:r>
            <a:r>
              <a:rPr sz="22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ses</a:t>
            </a:r>
            <a:r>
              <a:rPr sz="22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données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sur</a:t>
            </a:r>
            <a:r>
              <a:rPr sz="22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HDFS.</a:t>
            </a:r>
            <a:endParaRPr sz="2200">
              <a:latin typeface="Arial MT"/>
              <a:cs typeface="Arial MT"/>
            </a:endParaRPr>
          </a:p>
          <a:p>
            <a:pPr marL="469900" marR="122555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2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client</a:t>
            </a:r>
            <a:r>
              <a:rPr sz="22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soumet</a:t>
            </a:r>
            <a:r>
              <a:rPr sz="22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2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travail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22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effectuer</a:t>
            </a:r>
            <a:r>
              <a:rPr sz="22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au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271A38"/>
                </a:solidFill>
                <a:latin typeface="Arial"/>
                <a:cs typeface="Arial"/>
              </a:rPr>
              <a:t>resource</a:t>
            </a:r>
            <a:r>
              <a:rPr sz="2200" b="1" spc="-50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271A38"/>
                </a:solidFill>
                <a:latin typeface="Arial"/>
                <a:cs typeface="Arial"/>
              </a:rPr>
              <a:t>manager</a:t>
            </a:r>
            <a:r>
              <a:rPr sz="2200" b="1" spc="-50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sous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forme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d'une</a:t>
            </a:r>
            <a:r>
              <a:rPr sz="22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archive.jar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2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noms</a:t>
            </a:r>
            <a:r>
              <a:rPr sz="22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2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fichiers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d'entrée</a:t>
            </a:r>
            <a:r>
              <a:rPr sz="2200" spc="-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2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sortie.</a:t>
            </a:r>
            <a:endParaRPr sz="22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2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271A38"/>
                </a:solidFill>
                <a:latin typeface="Arial"/>
                <a:cs typeface="Arial"/>
              </a:rPr>
              <a:t>resource</a:t>
            </a:r>
            <a:r>
              <a:rPr sz="2200" b="1" spc="-50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271A38"/>
                </a:solidFill>
                <a:latin typeface="Arial"/>
                <a:cs typeface="Arial"/>
              </a:rPr>
              <a:t>manager</a:t>
            </a:r>
            <a:r>
              <a:rPr sz="2200" b="1" spc="-45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alloue</a:t>
            </a:r>
            <a:r>
              <a:rPr sz="22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alors</a:t>
            </a:r>
            <a:r>
              <a:rPr sz="22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un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container</a:t>
            </a:r>
            <a:r>
              <a:rPr sz="22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pour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l'</a:t>
            </a:r>
            <a:r>
              <a:rPr sz="2200" b="1" dirty="0">
                <a:solidFill>
                  <a:srgbClr val="271A38"/>
                </a:solidFill>
                <a:latin typeface="Arial"/>
                <a:cs typeface="Arial"/>
              </a:rPr>
              <a:t>application</a:t>
            </a:r>
            <a:r>
              <a:rPr sz="2200" b="1" spc="-30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271A38"/>
                </a:solidFill>
                <a:latin typeface="Arial"/>
                <a:cs typeface="Arial"/>
              </a:rPr>
              <a:t>master</a:t>
            </a:r>
            <a:r>
              <a:rPr sz="2200" b="1" spc="-45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sur</a:t>
            </a:r>
            <a:r>
              <a:rPr sz="22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un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b="1" spc="-20" dirty="0">
                <a:solidFill>
                  <a:srgbClr val="271A38"/>
                </a:solidFill>
                <a:latin typeface="Arial"/>
                <a:cs typeface="Arial"/>
              </a:rPr>
              <a:t>node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200" b="1" spc="-10" dirty="0">
                <a:solidFill>
                  <a:srgbClr val="271A38"/>
                </a:solidFill>
                <a:latin typeface="Arial"/>
                <a:cs typeface="Arial"/>
              </a:rPr>
              <a:t>manager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 marL="469900" marR="86360" indent="-457200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469900" algn="l"/>
              </a:tabLst>
            </a:pP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L'</a:t>
            </a:r>
            <a:r>
              <a:rPr sz="2200" b="1" dirty="0">
                <a:solidFill>
                  <a:srgbClr val="271A38"/>
                </a:solidFill>
                <a:latin typeface="Arial"/>
                <a:cs typeface="Arial"/>
              </a:rPr>
              <a:t>application</a:t>
            </a:r>
            <a:r>
              <a:rPr sz="2200" b="1" spc="-50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271A38"/>
                </a:solidFill>
                <a:latin typeface="Arial"/>
                <a:cs typeface="Arial"/>
              </a:rPr>
              <a:t>master</a:t>
            </a:r>
            <a:r>
              <a:rPr sz="2200" b="1" spc="-60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demande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au</a:t>
            </a:r>
            <a:r>
              <a:rPr sz="22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271A38"/>
                </a:solidFill>
                <a:latin typeface="Arial"/>
                <a:cs typeface="Arial"/>
              </a:rPr>
              <a:t>resource</a:t>
            </a:r>
            <a:r>
              <a:rPr sz="2200" b="1" spc="-65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271A38"/>
                </a:solidFill>
                <a:latin typeface="Arial"/>
                <a:cs typeface="Arial"/>
              </a:rPr>
              <a:t>manager</a:t>
            </a:r>
            <a:r>
              <a:rPr sz="2200" b="1" spc="-60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un</a:t>
            </a:r>
            <a:r>
              <a:rPr sz="22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ou</a:t>
            </a:r>
            <a:r>
              <a:rPr sz="22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plusieurs</a:t>
            </a:r>
            <a:r>
              <a:rPr sz="22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containers</a:t>
            </a:r>
            <a:r>
              <a:rPr sz="22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avec</a:t>
            </a:r>
            <a:r>
              <a:rPr sz="22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271A38"/>
                </a:solidFill>
                <a:latin typeface="Arial MT"/>
                <a:cs typeface="Arial MT"/>
              </a:rPr>
              <a:t>des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préférences</a:t>
            </a:r>
            <a:r>
              <a:rPr sz="22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2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localisation</a:t>
            </a:r>
            <a:r>
              <a:rPr sz="2200" spc="-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dépendant</a:t>
            </a:r>
            <a:r>
              <a:rPr sz="22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2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2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localité</a:t>
            </a:r>
            <a:r>
              <a:rPr sz="22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2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données</a:t>
            </a:r>
            <a:r>
              <a:rPr sz="22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d'entrée</a:t>
            </a:r>
            <a:r>
              <a:rPr sz="22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du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travail.</a:t>
            </a:r>
            <a:endParaRPr sz="22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buAutoNum type="arabicPeriod" startAt="4"/>
              <a:tabLst>
                <a:tab pos="469265" algn="l"/>
              </a:tabLst>
            </a:pP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2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271A38"/>
                </a:solidFill>
                <a:latin typeface="Arial"/>
                <a:cs typeface="Arial"/>
              </a:rPr>
              <a:t>resource</a:t>
            </a:r>
            <a:r>
              <a:rPr sz="2200" b="1" spc="-50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271A38"/>
                </a:solidFill>
                <a:latin typeface="Arial"/>
                <a:cs typeface="Arial"/>
              </a:rPr>
              <a:t>manager</a:t>
            </a:r>
            <a:r>
              <a:rPr sz="2200" b="1" spc="-45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alloue</a:t>
            </a:r>
            <a:r>
              <a:rPr sz="22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alors</a:t>
            </a:r>
            <a:r>
              <a:rPr sz="22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un</a:t>
            </a:r>
            <a:r>
              <a:rPr sz="22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ou</a:t>
            </a:r>
            <a:r>
              <a:rPr sz="22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plusieurs</a:t>
            </a:r>
            <a:r>
              <a:rPr sz="22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containers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(child)</a:t>
            </a:r>
            <a:r>
              <a:rPr sz="22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22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l'</a:t>
            </a:r>
            <a:r>
              <a:rPr sz="2200" b="1" spc="-10" dirty="0">
                <a:solidFill>
                  <a:srgbClr val="271A38"/>
                </a:solidFill>
                <a:latin typeface="Arial"/>
                <a:cs typeface="Arial"/>
              </a:rPr>
              <a:t>application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200" b="1" spc="-10" dirty="0">
                <a:solidFill>
                  <a:srgbClr val="271A38"/>
                </a:solidFill>
                <a:latin typeface="Arial"/>
                <a:cs typeface="Arial"/>
              </a:rPr>
              <a:t>master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 marL="469900" marR="114935" indent="-457200">
              <a:lnSpc>
                <a:spcPct val="100000"/>
              </a:lnSpc>
              <a:buAutoNum type="arabicPeriod" startAt="6"/>
              <a:tabLst>
                <a:tab pos="469900" algn="l"/>
              </a:tabLst>
            </a:pP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L'</a:t>
            </a:r>
            <a:r>
              <a:rPr sz="2200" b="1" dirty="0">
                <a:solidFill>
                  <a:srgbClr val="271A38"/>
                </a:solidFill>
                <a:latin typeface="Arial"/>
                <a:cs typeface="Arial"/>
              </a:rPr>
              <a:t>application</a:t>
            </a:r>
            <a:r>
              <a:rPr sz="2200" b="1" spc="-35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271A38"/>
                </a:solidFill>
                <a:latin typeface="Arial"/>
                <a:cs typeface="Arial"/>
              </a:rPr>
              <a:t>master</a:t>
            </a:r>
            <a:r>
              <a:rPr sz="2200" b="1" spc="-50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choisit</a:t>
            </a:r>
            <a:r>
              <a:rPr sz="22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parmi</a:t>
            </a:r>
            <a:r>
              <a:rPr sz="22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2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liste</a:t>
            </a:r>
            <a:r>
              <a:rPr sz="22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2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tâches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(par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exemple</a:t>
            </a:r>
            <a:r>
              <a:rPr sz="22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Map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Reduce)</a:t>
            </a:r>
            <a:r>
              <a:rPr sz="22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271A38"/>
                </a:solidFill>
                <a:latin typeface="Arial MT"/>
                <a:cs typeface="Arial MT"/>
              </a:rPr>
              <a:t>et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démarre</a:t>
            </a:r>
            <a:r>
              <a:rPr sz="2200" spc="-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une</a:t>
            </a:r>
            <a:r>
              <a:rPr sz="22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instance</a:t>
            </a:r>
            <a:r>
              <a:rPr sz="22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tâche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choisie</a:t>
            </a:r>
            <a:r>
              <a:rPr sz="22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dans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un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200" spc="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271A38"/>
                </a:solidFill>
                <a:latin typeface="Arial"/>
                <a:cs typeface="Arial"/>
              </a:rPr>
              <a:t>containers</a:t>
            </a:r>
            <a:r>
              <a:rPr sz="2200" b="1" spc="-20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qui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lui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a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été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alloué.</a:t>
            </a:r>
            <a:r>
              <a:rPr sz="22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271A38"/>
                </a:solidFill>
                <a:latin typeface="Arial MT"/>
                <a:cs typeface="Arial MT"/>
              </a:rPr>
              <a:t>Il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collabore</a:t>
            </a:r>
            <a:r>
              <a:rPr sz="22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alors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avec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2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271A38"/>
                </a:solidFill>
                <a:latin typeface="Arial"/>
                <a:cs typeface="Arial"/>
              </a:rPr>
              <a:t>node</a:t>
            </a:r>
            <a:r>
              <a:rPr sz="2200" b="1" spc="-35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271A38"/>
                </a:solidFill>
                <a:latin typeface="Arial"/>
                <a:cs typeface="Arial"/>
              </a:rPr>
              <a:t>manager</a:t>
            </a:r>
            <a:r>
              <a:rPr sz="2200" b="1" spc="-45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pour</a:t>
            </a:r>
            <a:r>
              <a:rPr sz="22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utiliser</a:t>
            </a:r>
            <a:r>
              <a:rPr sz="22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ressources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acquises.</a:t>
            </a:r>
            <a:r>
              <a:rPr sz="22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Il</a:t>
            </a:r>
            <a:r>
              <a:rPr sz="22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communique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aussi</a:t>
            </a:r>
            <a:r>
              <a:rPr sz="22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souvent</a:t>
            </a:r>
            <a:r>
              <a:rPr sz="22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avec</a:t>
            </a:r>
            <a:r>
              <a:rPr sz="22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2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271A38"/>
                </a:solidFill>
                <a:latin typeface="Arial"/>
                <a:cs typeface="Arial"/>
              </a:rPr>
              <a:t>resource</a:t>
            </a:r>
            <a:r>
              <a:rPr sz="2200" b="1" spc="-60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271A38"/>
                </a:solidFill>
                <a:latin typeface="Arial"/>
                <a:cs typeface="Arial"/>
              </a:rPr>
              <a:t>manager</a:t>
            </a:r>
            <a:r>
              <a:rPr sz="2200" b="1" spc="-60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(message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i="1" dirty="0">
                <a:solidFill>
                  <a:srgbClr val="271A38"/>
                </a:solidFill>
                <a:latin typeface="Arial"/>
                <a:cs typeface="Arial"/>
              </a:rPr>
              <a:t>heartbeat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)</a:t>
            </a:r>
            <a:r>
              <a:rPr sz="22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pour</a:t>
            </a:r>
            <a:r>
              <a:rPr sz="22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2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71A38"/>
                </a:solidFill>
                <a:latin typeface="Arial MT"/>
                <a:cs typeface="Arial MT"/>
              </a:rPr>
              <a:t>tolérance</a:t>
            </a:r>
            <a:r>
              <a:rPr sz="22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271A38"/>
                </a:solidFill>
                <a:latin typeface="Arial MT"/>
                <a:cs typeface="Arial MT"/>
              </a:rPr>
              <a:t>aux </a:t>
            </a:r>
            <a:r>
              <a:rPr sz="2200" spc="-10" dirty="0">
                <a:solidFill>
                  <a:srgbClr val="271A38"/>
                </a:solidFill>
                <a:latin typeface="Arial MT"/>
                <a:cs typeface="Arial MT"/>
              </a:rPr>
              <a:t>pannes.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9940" y="71069"/>
            <a:ext cx="3995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HADOOP2</a:t>
            </a:r>
            <a:r>
              <a:rPr sz="4000" spc="-20" dirty="0"/>
              <a:t> </a:t>
            </a:r>
            <a:r>
              <a:rPr sz="4000" dirty="0"/>
              <a:t>et</a:t>
            </a:r>
            <a:r>
              <a:rPr sz="4000" spc="-20" dirty="0"/>
              <a:t> </a:t>
            </a:r>
            <a:r>
              <a:rPr sz="4000" spc="-75" dirty="0"/>
              <a:t>YARN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3706" y="1114045"/>
            <a:ext cx="7105139" cy="510093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9940" y="71069"/>
            <a:ext cx="3995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HADOOP2</a:t>
            </a:r>
            <a:r>
              <a:rPr sz="4000" spc="-20" dirty="0"/>
              <a:t> </a:t>
            </a:r>
            <a:r>
              <a:rPr sz="4000" dirty="0"/>
              <a:t>et</a:t>
            </a:r>
            <a:r>
              <a:rPr sz="4000" spc="-20" dirty="0"/>
              <a:t> </a:t>
            </a:r>
            <a:r>
              <a:rPr sz="4000" spc="-75" dirty="0"/>
              <a:t>YARN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1134871"/>
            <a:ext cx="11873230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318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gros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avantage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est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que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tout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cela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ne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se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limite</a:t>
            </a:r>
            <a:r>
              <a:rPr sz="24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donc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plus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MapReduce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avec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ce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principe,</a:t>
            </a:r>
            <a:r>
              <a:rPr sz="2400" spc="-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nombreuses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applications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peuvent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s'exécuter,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manière</a:t>
            </a:r>
            <a:r>
              <a:rPr sz="2400" spc="-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native,</a:t>
            </a:r>
            <a:r>
              <a:rPr sz="2400" spc="-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sur</a:t>
            </a:r>
            <a:r>
              <a:rPr sz="2400" spc="-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un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même</a:t>
            </a:r>
            <a:r>
              <a:rPr sz="2400" spc="-10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cluster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Hadoop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parmi</a:t>
            </a:r>
            <a:r>
              <a:rPr sz="2400" spc="-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lesquelles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: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Arial MT"/>
              <a:cs typeface="Arial MT"/>
            </a:endParaRPr>
          </a:p>
          <a:p>
            <a:pPr marL="355600" marR="240665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2"/>
              </a:rPr>
              <a:t>Spark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une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solution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pour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traitement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l'analyse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données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massives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que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l'on </a:t>
            </a:r>
            <a:r>
              <a:rPr sz="2400" dirty="0">
                <a:latin typeface="Arial MT"/>
                <a:cs typeface="Arial MT"/>
              </a:rPr>
              <a:t>découvrira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dans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la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partie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suivante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cours.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Arial MT"/>
              <a:buChar char="•"/>
            </a:pP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3"/>
              </a:rPr>
              <a:t>Giraph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une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solution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pour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faire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calculs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sur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graphes.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•"/>
            </a:pP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4"/>
              </a:rPr>
              <a:t>HBase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une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base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données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NoSQL</a:t>
            </a:r>
            <a:r>
              <a:rPr sz="2400" spc="-1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reposant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HDFS.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Nous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détaillerons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aussi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ce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type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base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données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dans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prochain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cours.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400" u="sng" spc="-6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5"/>
              </a:rPr>
              <a:t>Tez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un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cadre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pour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l'écriture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l'exécution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traitements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modélisés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sous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la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forme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de </a:t>
            </a:r>
            <a:r>
              <a:rPr sz="2400" dirty="0">
                <a:latin typeface="Arial MT"/>
                <a:cs typeface="Arial MT"/>
              </a:rPr>
              <a:t>graphes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dirigés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acycliques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(DAG)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et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qui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facilite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l'enchaînement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traitements.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0819" rIns="0" bIns="0" rtlCol="0">
            <a:spAutoFit/>
          </a:bodyPr>
          <a:lstStyle/>
          <a:p>
            <a:pPr marL="379031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Hadoop</a:t>
            </a:r>
            <a:r>
              <a:rPr sz="4000" spc="-135" dirty="0"/>
              <a:t> </a:t>
            </a:r>
            <a:r>
              <a:rPr sz="4000" spc="-10" dirty="0"/>
              <a:t>Streaming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1134871"/>
            <a:ext cx="1188021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Java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n'est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pas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du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tout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votre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langage</a:t>
            </a:r>
            <a:r>
              <a:rPr sz="2400" spc="-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préféré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vous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vous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dites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que,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pour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déployer</a:t>
            </a:r>
            <a:r>
              <a:rPr sz="2400" spc="-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votre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algorithme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MapReduce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sur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Hadoop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vous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n'allez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pas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pouvoir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y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échapper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?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-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bien,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bonne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nouvelle,</a:t>
            </a:r>
            <a:r>
              <a:rPr sz="24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il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y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Hadoop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Streaming.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C'est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outil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distribué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avec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Hadoop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qui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permet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l'exécution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d'un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programme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écrit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dans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d'autres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langages,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comme</a:t>
            </a:r>
            <a:r>
              <a:rPr sz="2400" spc="-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par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exemple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Python,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C,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C++...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fait,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Hadoop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Streaming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est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271A38"/>
                </a:solidFill>
                <a:latin typeface="Arial"/>
                <a:cs typeface="Arial"/>
              </a:rPr>
              <a:t>.jar</a:t>
            </a:r>
            <a:r>
              <a:rPr sz="2400" b="1" spc="-75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qui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prend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arguments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:</a:t>
            </a:r>
            <a:endParaRPr sz="2400">
              <a:latin typeface="Arial MT"/>
              <a:cs typeface="Arial MT"/>
            </a:endParaRPr>
          </a:p>
          <a:p>
            <a:pPr marL="355600" marR="212725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programmes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ou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scripts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définissant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tâches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MAP</a:t>
            </a:r>
            <a:r>
              <a:rPr sz="2400" spc="-1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REDUCE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(dans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n'importe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quel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langage),</a:t>
            </a: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fichiers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d'entrée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répertoire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sortie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HDFS.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8373" rIns="0" bIns="0" rtlCol="0">
            <a:spAutoFit/>
          </a:bodyPr>
          <a:lstStyle/>
          <a:p>
            <a:pPr marL="31750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Arial"/>
                <a:cs typeface="Arial"/>
              </a:rPr>
              <a:t>Diviser</a:t>
            </a:r>
            <a:r>
              <a:rPr sz="4400" spc="-4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pour</a:t>
            </a:r>
            <a:r>
              <a:rPr sz="4400" spc="-2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régner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180033"/>
            <a:ext cx="11878310" cy="5147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</a:tabLst>
            </a:pPr>
            <a:r>
              <a:rPr sz="2400" b="1" dirty="0">
                <a:solidFill>
                  <a:srgbClr val="271A38"/>
                </a:solidFill>
                <a:latin typeface="Calibri"/>
                <a:cs typeface="Calibri"/>
              </a:rPr>
              <a:t>Diviser</a:t>
            </a:r>
            <a:r>
              <a:rPr sz="2400" b="1" spc="-4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: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découper</a:t>
            </a:r>
            <a:r>
              <a:rPr sz="2400" spc="-4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le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problème</a:t>
            </a:r>
            <a:r>
              <a:rPr sz="2400" spc="-4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initial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en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sous-problèmes;</a:t>
            </a:r>
            <a:endParaRPr sz="2400">
              <a:latin typeface="Calibri"/>
              <a:cs typeface="Calibri"/>
            </a:endParaRPr>
          </a:p>
          <a:p>
            <a:pPr marL="469900" marR="663575" indent="-457200">
              <a:lnSpc>
                <a:spcPct val="100000"/>
              </a:lnSpc>
              <a:spcBef>
                <a:spcPts val="2885"/>
              </a:spcBef>
              <a:buAutoNum type="arabicPeriod"/>
              <a:tabLst>
                <a:tab pos="469900" algn="l"/>
              </a:tabLst>
            </a:pPr>
            <a:r>
              <a:rPr sz="2400" b="1" dirty="0">
                <a:solidFill>
                  <a:srgbClr val="271A38"/>
                </a:solidFill>
                <a:latin typeface="Calibri"/>
                <a:cs typeface="Calibri"/>
              </a:rPr>
              <a:t>Régner</a:t>
            </a:r>
            <a:r>
              <a:rPr sz="2400" b="1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:</a:t>
            </a:r>
            <a:r>
              <a:rPr sz="24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résoudre</a:t>
            </a:r>
            <a:r>
              <a:rPr sz="2400" spc="-4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les</a:t>
            </a:r>
            <a:r>
              <a:rPr sz="24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1A38"/>
                </a:solidFill>
                <a:latin typeface="Calibri"/>
                <a:cs typeface="Calibri"/>
              </a:rPr>
              <a:t>sous-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problèmes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indépendamment</a:t>
            </a:r>
            <a:r>
              <a:rPr sz="24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soit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de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manière</a:t>
            </a:r>
            <a:r>
              <a:rPr sz="24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récursive,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1A38"/>
                </a:solidFill>
                <a:latin typeface="Calibri"/>
                <a:cs typeface="Calibri"/>
              </a:rPr>
              <a:t>soit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directement</a:t>
            </a:r>
            <a:r>
              <a:rPr sz="2400" spc="-8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s'ils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sont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de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petite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taille;</a:t>
            </a:r>
            <a:endParaRPr sz="2400">
              <a:latin typeface="Calibri"/>
              <a:cs typeface="Calibri"/>
            </a:endParaRPr>
          </a:p>
          <a:p>
            <a:pPr marL="469900" marR="1051560" indent="-457200">
              <a:lnSpc>
                <a:spcPct val="100000"/>
              </a:lnSpc>
              <a:spcBef>
                <a:spcPts val="2880"/>
              </a:spcBef>
              <a:buAutoNum type="arabicPeriod"/>
              <a:tabLst>
                <a:tab pos="469900" algn="l"/>
              </a:tabLst>
            </a:pPr>
            <a:r>
              <a:rPr sz="2400" b="1" dirty="0">
                <a:solidFill>
                  <a:srgbClr val="271A38"/>
                </a:solidFill>
                <a:latin typeface="Calibri"/>
                <a:cs typeface="Calibri"/>
              </a:rPr>
              <a:t>Combiner</a:t>
            </a:r>
            <a:r>
              <a:rPr sz="2400" b="1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: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construire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la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solution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du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problème</a:t>
            </a:r>
            <a:r>
              <a:rPr sz="2400" spc="-4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initial</a:t>
            </a:r>
            <a:r>
              <a:rPr sz="2400" spc="-7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en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combinant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les</a:t>
            </a:r>
            <a:r>
              <a:rPr sz="24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solutions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Calibri"/>
                <a:cs typeface="Calibri"/>
              </a:rPr>
              <a:t>des </a:t>
            </a:r>
            <a:r>
              <a:rPr sz="2400" spc="-20" dirty="0">
                <a:solidFill>
                  <a:srgbClr val="271A38"/>
                </a:solidFill>
                <a:latin typeface="Calibri"/>
                <a:cs typeface="Calibri"/>
              </a:rPr>
              <a:t>différents</a:t>
            </a:r>
            <a:r>
              <a:rPr sz="2400" spc="-4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sous-problémes.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885"/>
              </a:spcBef>
            </a:pP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MapReduce</a:t>
            </a:r>
            <a:r>
              <a:rPr sz="2400" spc="-7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c'est</a:t>
            </a:r>
            <a:r>
              <a:rPr sz="24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71A38"/>
                </a:solidFill>
                <a:latin typeface="Calibri"/>
                <a:cs typeface="Calibri"/>
              </a:rPr>
              <a:t>Divisez</a:t>
            </a:r>
            <a:r>
              <a:rPr sz="2400" b="1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71A38"/>
                </a:solidFill>
                <a:latin typeface="Calibri"/>
                <a:cs typeface="Calibri"/>
              </a:rPr>
              <a:t>pour</a:t>
            </a:r>
            <a:r>
              <a:rPr sz="2400" b="1" spc="-7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71A38"/>
                </a:solidFill>
                <a:latin typeface="Calibri"/>
                <a:cs typeface="Calibri"/>
              </a:rPr>
              <a:t>distribuer</a:t>
            </a:r>
            <a:r>
              <a:rPr sz="2400" b="1" spc="-3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71A38"/>
                </a:solidFill>
                <a:latin typeface="Calibri"/>
                <a:cs typeface="Calibri"/>
              </a:rPr>
              <a:t>pour</a:t>
            </a:r>
            <a:r>
              <a:rPr sz="2400" b="1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71A38"/>
                </a:solidFill>
                <a:latin typeface="Calibri"/>
                <a:cs typeface="Calibri"/>
              </a:rPr>
              <a:t>régner</a:t>
            </a:r>
            <a:r>
              <a:rPr sz="2400" b="1" spc="-3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en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ce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sens</a:t>
            </a:r>
            <a:r>
              <a:rPr sz="2400" spc="-4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que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la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stratégie</a:t>
            </a:r>
            <a:r>
              <a:rPr sz="2400" spc="-7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mise</a:t>
            </a:r>
            <a:r>
              <a:rPr sz="24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en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place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pour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exécuter</a:t>
            </a:r>
            <a:r>
              <a:rPr sz="2400" spc="-8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un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calcul</a:t>
            </a:r>
            <a:r>
              <a:rPr sz="2400" spc="-7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sur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des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données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massives</a:t>
            </a:r>
            <a:r>
              <a:rPr sz="2400" spc="-7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consiste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à</a:t>
            </a:r>
            <a:r>
              <a:rPr sz="2400" spc="-7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découper</a:t>
            </a:r>
            <a:r>
              <a:rPr sz="24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les</a:t>
            </a:r>
            <a:r>
              <a:rPr sz="2400" spc="-7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données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en</a:t>
            </a:r>
            <a:r>
              <a:rPr sz="2400" spc="-7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sous-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ensembles</a:t>
            </a:r>
            <a:r>
              <a:rPr sz="24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de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plus</a:t>
            </a:r>
            <a:r>
              <a:rPr sz="24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petite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taille,</a:t>
            </a:r>
            <a:r>
              <a:rPr sz="2400" spc="-7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que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nous</a:t>
            </a:r>
            <a:r>
              <a:rPr sz="24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appellerons</a:t>
            </a:r>
            <a:r>
              <a:rPr sz="24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des</a:t>
            </a:r>
            <a:r>
              <a:rPr sz="24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lots</a:t>
            </a:r>
            <a:r>
              <a:rPr sz="2400" b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ou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des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fragments</a:t>
            </a:r>
            <a:r>
              <a:rPr sz="24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dans</a:t>
            </a:r>
            <a:r>
              <a:rPr sz="24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la</a:t>
            </a:r>
            <a:r>
              <a:rPr sz="2400" spc="-7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suite,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Calibri"/>
                <a:cs typeface="Calibri"/>
              </a:rPr>
              <a:t>et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à</a:t>
            </a:r>
            <a:r>
              <a:rPr sz="2400" spc="-4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affecter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chaque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lot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à</a:t>
            </a:r>
            <a:r>
              <a:rPr sz="24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une</a:t>
            </a:r>
            <a:r>
              <a:rPr sz="2400" spc="-4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machine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du</a:t>
            </a:r>
            <a:r>
              <a:rPr sz="2400" spc="-4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cluster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permettant</a:t>
            </a:r>
            <a:r>
              <a:rPr sz="2400" spc="-7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ainsi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leur</a:t>
            </a:r>
            <a:r>
              <a:rPr sz="2400" spc="-4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traitement</a:t>
            </a:r>
            <a:r>
              <a:rPr sz="2400" spc="-7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en</a:t>
            </a:r>
            <a:r>
              <a:rPr sz="2400" spc="-4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parallèle.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Calibri"/>
                <a:cs typeface="Calibri"/>
              </a:rPr>
              <a:t>Il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suffira</a:t>
            </a:r>
            <a:r>
              <a:rPr sz="2400" spc="-8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ensuite</a:t>
            </a:r>
            <a:r>
              <a:rPr sz="2400" spc="-7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d'agréger</a:t>
            </a:r>
            <a:r>
              <a:rPr sz="2400" spc="-7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l'ensemble</a:t>
            </a:r>
            <a:r>
              <a:rPr sz="2400" spc="-8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des</a:t>
            </a:r>
            <a:r>
              <a:rPr sz="2400" spc="-8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résultats</a:t>
            </a:r>
            <a:r>
              <a:rPr sz="2400" spc="-9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intermédiaires</a:t>
            </a:r>
            <a:r>
              <a:rPr sz="2400" spc="-9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obtenus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pour</a:t>
            </a:r>
            <a:r>
              <a:rPr sz="2400" spc="-7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chaque</a:t>
            </a:r>
            <a:r>
              <a:rPr sz="2400" spc="-7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lot</a:t>
            </a:r>
            <a:r>
              <a:rPr sz="2400" spc="-9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1A38"/>
                </a:solidFill>
                <a:latin typeface="Calibri"/>
                <a:cs typeface="Calibri"/>
              </a:rPr>
              <a:t>pour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construire</a:t>
            </a:r>
            <a:r>
              <a:rPr sz="2400" spc="-8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le</a:t>
            </a:r>
            <a:r>
              <a:rPr sz="2400" spc="-7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résultat</a:t>
            </a:r>
            <a:r>
              <a:rPr sz="2400" spc="-8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final.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0819" rIns="0" bIns="0" rtlCol="0">
            <a:spAutoFit/>
          </a:bodyPr>
          <a:lstStyle/>
          <a:p>
            <a:pPr marL="308673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Hadoop</a:t>
            </a:r>
            <a:r>
              <a:rPr sz="4000" spc="-114" dirty="0"/>
              <a:t> </a:t>
            </a:r>
            <a:r>
              <a:rPr sz="4000" dirty="0"/>
              <a:t>Streaming</a:t>
            </a:r>
            <a:r>
              <a:rPr sz="4000" spc="-95" dirty="0"/>
              <a:t> </a:t>
            </a:r>
            <a:r>
              <a:rPr sz="4000" dirty="0"/>
              <a:t>-</a:t>
            </a:r>
            <a:r>
              <a:rPr sz="4000" spc="-135" dirty="0"/>
              <a:t> </a:t>
            </a:r>
            <a:r>
              <a:rPr sz="4000" spc="-25" dirty="0"/>
              <a:t>MAP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1134871"/>
            <a:ext cx="1181989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402195" algn="l"/>
                <a:tab pos="8416925" algn="l"/>
              </a:tabLst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Pour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écrire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programme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MAP</a:t>
            </a:r>
            <a:r>
              <a:rPr sz="2400" spc="-114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pour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Hadoop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mais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dans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autre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langage,</a:t>
            </a:r>
            <a:r>
              <a:rPr sz="24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il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faut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que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données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d'entrée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soient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lues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sur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l'entrée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standard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	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(stdin)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	et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données</a:t>
            </a:r>
            <a:r>
              <a:rPr sz="2400" spc="-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sorties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doivent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être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envoyées</a:t>
            </a:r>
            <a:r>
              <a:rPr sz="24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sur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sortie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standard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(stdout)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.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On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écrira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donc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notre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série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de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paires(clé,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valeur),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chaque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paire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sur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une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ligne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différente,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au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format</a:t>
            </a:r>
            <a:r>
              <a:rPr sz="2400" spc="-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3629" y="2863456"/>
            <a:ext cx="4786630" cy="36957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solidFill>
                  <a:srgbClr val="F8F8F1"/>
                </a:solidFill>
                <a:latin typeface="Calibri"/>
                <a:cs typeface="Calibri"/>
              </a:rPr>
              <a:t>Clé[TABULATION]Valeur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0819" rIns="0" bIns="0" rtlCol="0">
            <a:spAutoFit/>
          </a:bodyPr>
          <a:lstStyle/>
          <a:p>
            <a:pPr marL="274701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Hadoop</a:t>
            </a:r>
            <a:r>
              <a:rPr sz="4000" spc="-114" dirty="0"/>
              <a:t> </a:t>
            </a:r>
            <a:r>
              <a:rPr sz="4000" dirty="0"/>
              <a:t>Streaming</a:t>
            </a:r>
            <a:r>
              <a:rPr sz="4000" spc="-95" dirty="0"/>
              <a:t> </a:t>
            </a:r>
            <a:r>
              <a:rPr sz="4000" dirty="0"/>
              <a:t>-</a:t>
            </a:r>
            <a:r>
              <a:rPr sz="4000" spc="-135" dirty="0"/>
              <a:t> </a:t>
            </a:r>
            <a:r>
              <a:rPr sz="4000" spc="-10" dirty="0"/>
              <a:t>REDUCE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1134871"/>
            <a:ext cx="117354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même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mécanisme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doit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être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mis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place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pour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programme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REDUCE.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Nous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avons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entrée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sortie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du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programme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une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série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lignes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au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format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3276726"/>
            <a:ext cx="11502390" cy="135953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3600" b="1" spc="-10" dirty="0">
                <a:solidFill>
                  <a:srgbClr val="271A38"/>
                </a:solidFill>
                <a:latin typeface="Calibri"/>
                <a:cs typeface="Calibri"/>
              </a:rPr>
              <a:t>Exécution</a:t>
            </a:r>
            <a:endParaRPr sz="36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70"/>
              </a:spcBef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Une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fois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écrits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vos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programmes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MAP</a:t>
            </a:r>
            <a:r>
              <a:rPr sz="2400" spc="-114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REDUCE</a:t>
            </a:r>
            <a:r>
              <a:rPr sz="24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avec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votre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langage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préféré,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il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suffit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alors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d'exécuter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votre</a:t>
            </a:r>
            <a:r>
              <a:rPr sz="2400" spc="-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application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manière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suivante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3653" y="2099424"/>
            <a:ext cx="4786630" cy="36957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solidFill>
                  <a:srgbClr val="F8F8F1"/>
                </a:solidFill>
                <a:latin typeface="Calibri"/>
                <a:cs typeface="Calibri"/>
              </a:rPr>
              <a:t>Clé[TABULATION]Valeur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1439" y="5148719"/>
            <a:ext cx="8350884" cy="120078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1115" rIns="0" bIns="0" rtlCol="0">
            <a:spAutoFit/>
          </a:bodyPr>
          <a:lstStyle/>
          <a:p>
            <a:pPr marR="2272030" algn="r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solidFill>
                  <a:srgbClr val="F8F8F1"/>
                </a:solidFill>
                <a:latin typeface="Calibri"/>
                <a:cs typeface="Calibri"/>
              </a:rPr>
              <a:t>$</a:t>
            </a:r>
            <a:r>
              <a:rPr sz="1800" spc="-50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8F8F1"/>
                </a:solidFill>
                <a:latin typeface="Calibri"/>
                <a:cs typeface="Calibri"/>
              </a:rPr>
              <a:t>hadoop</a:t>
            </a:r>
            <a:r>
              <a:rPr sz="1800" spc="-35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8F8F1"/>
                </a:solidFill>
                <a:latin typeface="Calibri"/>
                <a:cs typeface="Calibri"/>
              </a:rPr>
              <a:t>jar</a:t>
            </a:r>
            <a:r>
              <a:rPr sz="1800" spc="-50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8F8F1"/>
                </a:solidFill>
                <a:latin typeface="Calibri"/>
                <a:cs typeface="Calibri"/>
              </a:rPr>
              <a:t>hadoop</a:t>
            </a:r>
            <a:r>
              <a:rPr sz="1800" spc="-10" dirty="0">
                <a:solidFill>
                  <a:srgbClr val="FD4481"/>
                </a:solidFill>
                <a:latin typeface="Calibri"/>
                <a:cs typeface="Calibri"/>
              </a:rPr>
              <a:t>-</a:t>
            </a:r>
            <a:r>
              <a:rPr sz="1800" dirty="0">
                <a:solidFill>
                  <a:srgbClr val="F8F8F1"/>
                </a:solidFill>
                <a:latin typeface="Calibri"/>
                <a:cs typeface="Calibri"/>
              </a:rPr>
              <a:t>streaming.jar</a:t>
            </a:r>
            <a:r>
              <a:rPr sz="1800" spc="-55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D4481"/>
                </a:solidFill>
                <a:latin typeface="Calibri"/>
                <a:cs typeface="Calibri"/>
              </a:rPr>
              <a:t>-</a:t>
            </a:r>
            <a:r>
              <a:rPr sz="1800" dirty="0">
                <a:solidFill>
                  <a:srgbClr val="F8F8F1"/>
                </a:solidFill>
                <a:latin typeface="Calibri"/>
                <a:cs typeface="Calibri"/>
              </a:rPr>
              <a:t>input</a:t>
            </a:r>
            <a:r>
              <a:rPr sz="1800" spc="-40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8F8F1"/>
                </a:solidFill>
                <a:latin typeface="Calibri"/>
                <a:cs typeface="Calibri"/>
              </a:rPr>
              <a:t>[fichier</a:t>
            </a:r>
            <a:r>
              <a:rPr sz="1800" spc="-30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8F8F1"/>
                </a:solidFill>
                <a:latin typeface="Calibri"/>
                <a:cs typeface="Calibri"/>
              </a:rPr>
              <a:t>entree</a:t>
            </a:r>
            <a:r>
              <a:rPr sz="1800" spc="-45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8F8F1"/>
                </a:solidFill>
                <a:latin typeface="Calibri"/>
                <a:cs typeface="Calibri"/>
              </a:rPr>
              <a:t>HDFS]</a:t>
            </a:r>
            <a:r>
              <a:rPr sz="1800" spc="-30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8F8F1"/>
                </a:solidFill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R="2252345" algn="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D4481"/>
                </a:solidFill>
                <a:latin typeface="Calibri"/>
                <a:cs typeface="Calibri"/>
              </a:rPr>
              <a:t>-</a:t>
            </a:r>
            <a:r>
              <a:rPr sz="1800" dirty="0">
                <a:solidFill>
                  <a:srgbClr val="F8F8F1"/>
                </a:solidFill>
                <a:latin typeface="Calibri"/>
                <a:cs typeface="Calibri"/>
              </a:rPr>
              <a:t>output</a:t>
            </a:r>
            <a:r>
              <a:rPr sz="1800" spc="-45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8F8F1"/>
                </a:solidFill>
                <a:latin typeface="Calibri"/>
                <a:cs typeface="Calibri"/>
              </a:rPr>
              <a:t>[fichier</a:t>
            </a:r>
            <a:r>
              <a:rPr sz="1800" spc="-35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8F8F1"/>
                </a:solidFill>
                <a:latin typeface="Calibri"/>
                <a:cs typeface="Calibri"/>
              </a:rPr>
              <a:t>sortie</a:t>
            </a:r>
            <a:r>
              <a:rPr sz="1800" spc="-45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8F8F1"/>
                </a:solidFill>
                <a:latin typeface="Calibri"/>
                <a:cs typeface="Calibri"/>
              </a:rPr>
              <a:t>HDFS]</a:t>
            </a:r>
            <a:r>
              <a:rPr sz="1800" spc="-40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8F8F1"/>
                </a:solidFill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R="2235200" algn="r">
              <a:lnSpc>
                <a:spcPct val="100000"/>
              </a:lnSpc>
            </a:pPr>
            <a:r>
              <a:rPr sz="1800" dirty="0">
                <a:solidFill>
                  <a:srgbClr val="FD4481"/>
                </a:solidFill>
                <a:latin typeface="Calibri"/>
                <a:cs typeface="Calibri"/>
              </a:rPr>
              <a:t>-</a:t>
            </a:r>
            <a:r>
              <a:rPr sz="1800" dirty="0">
                <a:solidFill>
                  <a:srgbClr val="F8F8F1"/>
                </a:solidFill>
                <a:latin typeface="Calibri"/>
                <a:cs typeface="Calibri"/>
              </a:rPr>
              <a:t>mapper</a:t>
            </a:r>
            <a:r>
              <a:rPr sz="1800" spc="-40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8F8F1"/>
                </a:solidFill>
                <a:latin typeface="Calibri"/>
                <a:cs typeface="Calibri"/>
              </a:rPr>
              <a:t>[programme</a:t>
            </a:r>
            <a:r>
              <a:rPr sz="1800" spc="-40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8F8F1"/>
                </a:solidFill>
                <a:latin typeface="Calibri"/>
                <a:cs typeface="Calibri"/>
              </a:rPr>
              <a:t>MAP]</a:t>
            </a:r>
            <a:r>
              <a:rPr sz="1800" spc="-35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8F8F1"/>
                </a:solidFill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3392804">
              <a:lnSpc>
                <a:spcPct val="100000"/>
              </a:lnSpc>
            </a:pPr>
            <a:r>
              <a:rPr sz="1800" dirty="0">
                <a:solidFill>
                  <a:srgbClr val="FD4481"/>
                </a:solidFill>
                <a:latin typeface="Calibri"/>
                <a:cs typeface="Calibri"/>
              </a:rPr>
              <a:t>-</a:t>
            </a:r>
            <a:r>
              <a:rPr sz="1800" dirty="0">
                <a:solidFill>
                  <a:srgbClr val="F8F8F1"/>
                </a:solidFill>
                <a:latin typeface="Calibri"/>
                <a:cs typeface="Calibri"/>
              </a:rPr>
              <a:t>reducer</a:t>
            </a:r>
            <a:r>
              <a:rPr sz="1800" spc="-60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8F8F1"/>
                </a:solidFill>
                <a:latin typeface="Calibri"/>
                <a:cs typeface="Calibri"/>
              </a:rPr>
              <a:t>[programme</a:t>
            </a:r>
            <a:r>
              <a:rPr sz="1800" spc="-65" dirty="0">
                <a:solidFill>
                  <a:srgbClr val="F8F8F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8F8F1"/>
                </a:solidFill>
                <a:latin typeface="Calibri"/>
                <a:cs typeface="Calibri"/>
              </a:rPr>
              <a:t>REDUCE]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672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Programmons</a:t>
            </a:r>
            <a:r>
              <a:rPr spc="-130" dirty="0"/>
              <a:t> </a:t>
            </a:r>
            <a:r>
              <a:rPr dirty="0"/>
              <a:t>notre</a:t>
            </a:r>
            <a:r>
              <a:rPr spc="-130" dirty="0"/>
              <a:t> </a:t>
            </a:r>
            <a:r>
              <a:rPr dirty="0"/>
              <a:t>premier</a:t>
            </a:r>
            <a:r>
              <a:rPr spc="-130" dirty="0"/>
              <a:t> </a:t>
            </a:r>
            <a:r>
              <a:rPr dirty="0"/>
              <a:t>job</a:t>
            </a:r>
            <a:r>
              <a:rPr spc="-135" dirty="0"/>
              <a:t> </a:t>
            </a:r>
            <a:r>
              <a:rPr spc="-10" dirty="0"/>
              <a:t>MapReduce</a:t>
            </a:r>
            <a:r>
              <a:rPr spc="-95" dirty="0"/>
              <a:t> </a:t>
            </a:r>
            <a:r>
              <a:rPr dirty="0"/>
              <a:t>avec</a:t>
            </a:r>
            <a:r>
              <a:rPr spc="-140" dirty="0"/>
              <a:t> </a:t>
            </a:r>
            <a:r>
              <a:rPr spc="-10" dirty="0"/>
              <a:t>Hadoop.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Hadoop</a:t>
            </a:r>
            <a:r>
              <a:rPr spc="-85" dirty="0"/>
              <a:t> </a:t>
            </a:r>
            <a:r>
              <a:rPr dirty="0"/>
              <a:t>propose</a:t>
            </a:r>
            <a:r>
              <a:rPr spc="-95" dirty="0"/>
              <a:t> </a:t>
            </a:r>
            <a:r>
              <a:rPr dirty="0"/>
              <a:t>trois</a:t>
            </a:r>
            <a:r>
              <a:rPr spc="-100" dirty="0"/>
              <a:t> </a:t>
            </a:r>
            <a:r>
              <a:rPr dirty="0"/>
              <a:t>modes</a:t>
            </a:r>
            <a:r>
              <a:rPr spc="-100" dirty="0"/>
              <a:t> </a:t>
            </a:r>
            <a:r>
              <a:rPr dirty="0"/>
              <a:t>d'exécution</a:t>
            </a:r>
            <a:r>
              <a:rPr spc="-65" dirty="0"/>
              <a:t> </a:t>
            </a:r>
            <a:r>
              <a:rPr spc="-50" dirty="0"/>
              <a:t>:</a:t>
            </a: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pc="-50" dirty="0"/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b="1" dirty="0">
                <a:latin typeface="Arial"/>
                <a:cs typeface="Arial"/>
              </a:rPr>
              <a:t>Mode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local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(standalone)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dirty="0"/>
              <a:t>:</a:t>
            </a:r>
            <a:r>
              <a:rPr spc="-50" dirty="0"/>
              <a:t> </a:t>
            </a:r>
            <a:r>
              <a:rPr dirty="0"/>
              <a:t>dans</a:t>
            </a:r>
            <a:r>
              <a:rPr spc="-55" dirty="0"/>
              <a:t> </a:t>
            </a:r>
            <a:r>
              <a:rPr dirty="0"/>
              <a:t>ce</a:t>
            </a:r>
            <a:r>
              <a:rPr spc="-50" dirty="0"/>
              <a:t> </a:t>
            </a:r>
            <a:r>
              <a:rPr dirty="0"/>
              <a:t>mode,</a:t>
            </a:r>
            <a:r>
              <a:rPr spc="-50" dirty="0"/>
              <a:t> </a:t>
            </a:r>
            <a:r>
              <a:rPr dirty="0"/>
              <a:t>tout</a:t>
            </a:r>
            <a:r>
              <a:rPr spc="-50" dirty="0"/>
              <a:t> </a:t>
            </a:r>
            <a:r>
              <a:rPr dirty="0"/>
              <a:t>s’exécute</a:t>
            </a:r>
            <a:r>
              <a:rPr spc="-35" dirty="0"/>
              <a:t> </a:t>
            </a:r>
            <a:r>
              <a:rPr dirty="0"/>
              <a:t>au</a:t>
            </a:r>
            <a:r>
              <a:rPr spc="-50" dirty="0"/>
              <a:t> </a:t>
            </a:r>
            <a:r>
              <a:rPr dirty="0"/>
              <a:t>sein</a:t>
            </a:r>
            <a:r>
              <a:rPr spc="-40" dirty="0"/>
              <a:t> </a:t>
            </a:r>
            <a:r>
              <a:rPr dirty="0"/>
              <a:t>d’une</a:t>
            </a:r>
            <a:r>
              <a:rPr spc="-40" dirty="0"/>
              <a:t> </a:t>
            </a:r>
            <a:r>
              <a:rPr dirty="0"/>
              <a:t>seule</a:t>
            </a:r>
            <a:r>
              <a:rPr spc="-40" dirty="0"/>
              <a:t> </a:t>
            </a:r>
            <a:r>
              <a:rPr spc="-20" dirty="0"/>
              <a:t>JVM, </a:t>
            </a:r>
            <a:r>
              <a:rPr dirty="0"/>
              <a:t>en</a:t>
            </a:r>
            <a:r>
              <a:rPr spc="-55" dirty="0"/>
              <a:t> </a:t>
            </a:r>
            <a:r>
              <a:rPr dirty="0"/>
              <a:t>local.</a:t>
            </a:r>
            <a:r>
              <a:rPr spc="-40" dirty="0"/>
              <a:t> </a:t>
            </a:r>
            <a:r>
              <a:rPr dirty="0"/>
              <a:t>C'est</a:t>
            </a:r>
            <a:r>
              <a:rPr spc="-45" dirty="0"/>
              <a:t> </a:t>
            </a:r>
            <a:r>
              <a:rPr dirty="0"/>
              <a:t>le</a:t>
            </a:r>
            <a:r>
              <a:rPr spc="-50" dirty="0"/>
              <a:t> </a:t>
            </a:r>
            <a:r>
              <a:rPr dirty="0"/>
              <a:t>mode</a:t>
            </a:r>
            <a:r>
              <a:rPr spc="-50" dirty="0"/>
              <a:t> </a:t>
            </a:r>
            <a:r>
              <a:rPr spc="-10" dirty="0"/>
              <a:t>recommandé</a:t>
            </a:r>
            <a:r>
              <a:rPr spc="-45" dirty="0"/>
              <a:t> </a:t>
            </a:r>
            <a:r>
              <a:rPr dirty="0"/>
              <a:t>en</a:t>
            </a:r>
            <a:r>
              <a:rPr spc="-55" dirty="0"/>
              <a:t> </a:t>
            </a:r>
            <a:r>
              <a:rPr dirty="0"/>
              <a:t>phase</a:t>
            </a:r>
            <a:r>
              <a:rPr spc="-50" dirty="0"/>
              <a:t> </a:t>
            </a:r>
            <a:r>
              <a:rPr dirty="0"/>
              <a:t>de</a:t>
            </a:r>
            <a:r>
              <a:rPr spc="-50" dirty="0"/>
              <a:t> </a:t>
            </a:r>
            <a:r>
              <a:rPr spc="-10" dirty="0"/>
              <a:t>développement.</a:t>
            </a:r>
          </a:p>
          <a:p>
            <a:pPr marL="355600" marR="74422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b="1" dirty="0">
                <a:latin typeface="Arial"/>
                <a:cs typeface="Arial"/>
              </a:rPr>
              <a:t>Mode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local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pseudo-</a:t>
            </a:r>
            <a:r>
              <a:rPr b="1" dirty="0">
                <a:latin typeface="Arial"/>
                <a:cs typeface="Arial"/>
              </a:rPr>
              <a:t>distribué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(pseudo-</a:t>
            </a:r>
            <a:r>
              <a:rPr b="1" dirty="0">
                <a:latin typeface="Arial"/>
                <a:cs typeface="Arial"/>
              </a:rPr>
              <a:t>distribué)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dirty="0"/>
              <a:t>:</a:t>
            </a:r>
            <a:r>
              <a:rPr spc="-30" dirty="0"/>
              <a:t> </a:t>
            </a:r>
            <a:r>
              <a:rPr dirty="0"/>
              <a:t>dans</a:t>
            </a:r>
            <a:r>
              <a:rPr spc="-10" dirty="0"/>
              <a:t> </a:t>
            </a:r>
            <a:r>
              <a:rPr dirty="0"/>
              <a:t>ce</a:t>
            </a:r>
            <a:r>
              <a:rPr spc="-15" dirty="0"/>
              <a:t> </a:t>
            </a:r>
            <a:r>
              <a:rPr dirty="0"/>
              <a:t>mode,</a:t>
            </a:r>
            <a:r>
              <a:rPr spc="-20" dirty="0"/>
              <a:t> </a:t>
            </a:r>
            <a:r>
              <a:rPr spc="-25" dirty="0"/>
              <a:t>le </a:t>
            </a:r>
            <a:r>
              <a:rPr dirty="0"/>
              <a:t>fonctionnement</a:t>
            </a:r>
            <a:r>
              <a:rPr spc="-45" dirty="0"/>
              <a:t> </a:t>
            </a:r>
            <a:r>
              <a:rPr dirty="0"/>
              <a:t>en</a:t>
            </a:r>
            <a:r>
              <a:rPr spc="-65" dirty="0"/>
              <a:t> </a:t>
            </a:r>
            <a:r>
              <a:rPr dirty="0"/>
              <a:t>mode</a:t>
            </a:r>
            <a:r>
              <a:rPr spc="-55" dirty="0"/>
              <a:t> </a:t>
            </a:r>
            <a:r>
              <a:rPr dirty="0"/>
              <a:t>cluster</a:t>
            </a:r>
            <a:r>
              <a:rPr spc="-55" dirty="0"/>
              <a:t> </a:t>
            </a:r>
            <a:r>
              <a:rPr dirty="0"/>
              <a:t>est</a:t>
            </a:r>
            <a:r>
              <a:rPr spc="-65" dirty="0"/>
              <a:t> </a:t>
            </a:r>
            <a:r>
              <a:rPr dirty="0"/>
              <a:t>simulé</a:t>
            </a:r>
            <a:r>
              <a:rPr spc="-50" dirty="0"/>
              <a:t> </a:t>
            </a:r>
            <a:r>
              <a:rPr dirty="0"/>
              <a:t>par</a:t>
            </a:r>
            <a:r>
              <a:rPr spc="-55" dirty="0"/>
              <a:t> </a:t>
            </a:r>
            <a:r>
              <a:rPr dirty="0"/>
              <a:t>le</a:t>
            </a:r>
            <a:r>
              <a:rPr spc="-50" dirty="0"/>
              <a:t> </a:t>
            </a:r>
            <a:r>
              <a:rPr dirty="0"/>
              <a:t>lancement</a:t>
            </a:r>
            <a:r>
              <a:rPr spc="-50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tâches</a:t>
            </a:r>
            <a:r>
              <a:rPr spc="-55" dirty="0"/>
              <a:t> </a:t>
            </a:r>
            <a:r>
              <a:rPr spc="-20" dirty="0"/>
              <a:t>dans </a:t>
            </a:r>
            <a:r>
              <a:rPr dirty="0"/>
              <a:t>différentes</a:t>
            </a:r>
            <a:r>
              <a:rPr spc="-90" dirty="0"/>
              <a:t> </a:t>
            </a:r>
            <a:r>
              <a:rPr dirty="0"/>
              <a:t>JVM</a:t>
            </a:r>
            <a:r>
              <a:rPr spc="-90" dirty="0"/>
              <a:t> </a:t>
            </a:r>
            <a:r>
              <a:rPr dirty="0"/>
              <a:t>exécutées</a:t>
            </a:r>
            <a:r>
              <a:rPr spc="-70" dirty="0"/>
              <a:t> </a:t>
            </a:r>
            <a:r>
              <a:rPr spc="-10" dirty="0"/>
              <a:t>localement.</a:t>
            </a:r>
          </a:p>
          <a:p>
            <a:pPr marL="353060" marR="558165" indent="-34036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b="1" dirty="0">
                <a:latin typeface="Arial"/>
                <a:cs typeface="Arial"/>
              </a:rPr>
              <a:t>Mode</a:t>
            </a:r>
            <a:r>
              <a:rPr b="1" spc="-7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distribué</a:t>
            </a:r>
            <a:r>
              <a:rPr b="1" spc="-8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(fully-</a:t>
            </a:r>
            <a:r>
              <a:rPr b="1" dirty="0">
                <a:latin typeface="Arial"/>
                <a:cs typeface="Arial"/>
              </a:rPr>
              <a:t>distributed)</a:t>
            </a:r>
            <a:r>
              <a:rPr dirty="0"/>
              <a:t>:</a:t>
            </a:r>
            <a:r>
              <a:rPr spc="-100" dirty="0"/>
              <a:t> </a:t>
            </a:r>
            <a:r>
              <a:rPr dirty="0"/>
              <a:t>c'est</a:t>
            </a:r>
            <a:r>
              <a:rPr spc="-60" dirty="0"/>
              <a:t> </a:t>
            </a:r>
            <a:r>
              <a:rPr dirty="0"/>
              <a:t>le</a:t>
            </a:r>
            <a:r>
              <a:rPr spc="-60" dirty="0"/>
              <a:t> </a:t>
            </a:r>
            <a:r>
              <a:rPr dirty="0"/>
              <a:t>mode</a:t>
            </a:r>
            <a:r>
              <a:rPr spc="-65" dirty="0"/>
              <a:t> </a:t>
            </a:r>
            <a:r>
              <a:rPr dirty="0"/>
              <a:t>d'exécution</a:t>
            </a:r>
            <a:r>
              <a:rPr spc="-25" dirty="0"/>
              <a:t> </a:t>
            </a:r>
            <a:r>
              <a:rPr dirty="0"/>
              <a:t>réel</a:t>
            </a:r>
            <a:r>
              <a:rPr spc="-65" dirty="0"/>
              <a:t> </a:t>
            </a:r>
            <a:r>
              <a:rPr dirty="0"/>
              <a:t>d'Hadoop.</a:t>
            </a:r>
            <a:r>
              <a:rPr spc="-30" dirty="0"/>
              <a:t> </a:t>
            </a:r>
            <a:r>
              <a:rPr spc="-25" dirty="0"/>
              <a:t>Il 	</a:t>
            </a:r>
            <a:r>
              <a:rPr dirty="0"/>
              <a:t>permet</a:t>
            </a:r>
            <a:r>
              <a:rPr spc="-55" dirty="0"/>
              <a:t> </a:t>
            </a:r>
            <a:r>
              <a:rPr dirty="0"/>
              <a:t>de</a:t>
            </a:r>
            <a:r>
              <a:rPr spc="-60" dirty="0"/>
              <a:t> </a:t>
            </a:r>
            <a:r>
              <a:rPr dirty="0"/>
              <a:t>faire</a:t>
            </a:r>
            <a:r>
              <a:rPr spc="-60" dirty="0"/>
              <a:t> </a:t>
            </a:r>
            <a:r>
              <a:rPr dirty="0"/>
              <a:t>fonctionner</a:t>
            </a:r>
            <a:r>
              <a:rPr spc="-45" dirty="0"/>
              <a:t> </a:t>
            </a:r>
            <a:r>
              <a:rPr dirty="0"/>
              <a:t>le</a:t>
            </a:r>
            <a:r>
              <a:rPr spc="-65" dirty="0"/>
              <a:t> </a:t>
            </a:r>
            <a:r>
              <a:rPr dirty="0"/>
              <a:t>système</a:t>
            </a:r>
            <a:r>
              <a:rPr spc="-60" dirty="0"/>
              <a:t> </a:t>
            </a:r>
            <a:r>
              <a:rPr dirty="0"/>
              <a:t>de</a:t>
            </a:r>
            <a:r>
              <a:rPr spc="-60" dirty="0"/>
              <a:t> </a:t>
            </a:r>
            <a:r>
              <a:rPr dirty="0"/>
              <a:t>fichiers</a:t>
            </a:r>
            <a:r>
              <a:rPr spc="-45" dirty="0"/>
              <a:t> </a:t>
            </a:r>
            <a:r>
              <a:rPr dirty="0"/>
              <a:t>distribué</a:t>
            </a:r>
            <a:r>
              <a:rPr spc="-40" dirty="0"/>
              <a:t> </a:t>
            </a:r>
            <a:r>
              <a:rPr dirty="0"/>
              <a:t>et</a:t>
            </a:r>
            <a:r>
              <a:rPr spc="-80" dirty="0"/>
              <a:t> </a:t>
            </a:r>
            <a:r>
              <a:rPr dirty="0"/>
              <a:t>les</a:t>
            </a:r>
            <a:r>
              <a:rPr spc="-50" dirty="0"/>
              <a:t> </a:t>
            </a:r>
            <a:r>
              <a:rPr dirty="0"/>
              <a:t>tâches</a:t>
            </a:r>
            <a:r>
              <a:rPr spc="-55" dirty="0"/>
              <a:t> </a:t>
            </a:r>
            <a:r>
              <a:rPr dirty="0"/>
              <a:t>sur</a:t>
            </a:r>
            <a:r>
              <a:rPr spc="-60" dirty="0"/>
              <a:t> </a:t>
            </a:r>
            <a:r>
              <a:rPr spc="-25" dirty="0"/>
              <a:t>un 	</a:t>
            </a:r>
            <a:r>
              <a:rPr dirty="0"/>
              <a:t>ensemble</a:t>
            </a:r>
            <a:r>
              <a:rPr spc="-80" dirty="0"/>
              <a:t> </a:t>
            </a:r>
            <a:r>
              <a:rPr dirty="0"/>
              <a:t>de</a:t>
            </a:r>
            <a:r>
              <a:rPr spc="-100" dirty="0"/>
              <a:t> </a:t>
            </a:r>
            <a:r>
              <a:rPr spc="-10" dirty="0"/>
              <a:t>machines.</a:t>
            </a: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dirty="0"/>
              <a:t>Nous</a:t>
            </a:r>
            <a:r>
              <a:rPr spc="-60" dirty="0"/>
              <a:t> </a:t>
            </a:r>
            <a:r>
              <a:rPr dirty="0"/>
              <a:t>allons</a:t>
            </a:r>
            <a:r>
              <a:rPr spc="-50" dirty="0"/>
              <a:t> </a:t>
            </a:r>
            <a:r>
              <a:rPr dirty="0"/>
              <a:t>ici</a:t>
            </a:r>
            <a:r>
              <a:rPr spc="-65" dirty="0"/>
              <a:t> </a:t>
            </a:r>
            <a:r>
              <a:rPr dirty="0"/>
              <a:t>travailler</a:t>
            </a:r>
            <a:r>
              <a:rPr spc="-55" dirty="0"/>
              <a:t> </a:t>
            </a:r>
            <a:r>
              <a:rPr dirty="0"/>
              <a:t>en</a:t>
            </a:r>
            <a:r>
              <a:rPr spc="-65" dirty="0"/>
              <a:t> </a:t>
            </a:r>
            <a:r>
              <a:rPr dirty="0"/>
              <a:t>mode</a:t>
            </a:r>
            <a:r>
              <a:rPr spc="-65" dirty="0"/>
              <a:t> </a:t>
            </a:r>
            <a:r>
              <a:rPr dirty="0"/>
              <a:t>local</a:t>
            </a:r>
            <a:r>
              <a:rPr spc="-65" dirty="0"/>
              <a:t> </a:t>
            </a:r>
            <a:r>
              <a:rPr dirty="0"/>
              <a:t>(standalone</a:t>
            </a:r>
            <a:r>
              <a:rPr spc="-40" dirty="0"/>
              <a:t> </a:t>
            </a:r>
            <a:r>
              <a:rPr dirty="0"/>
              <a:t>ou</a:t>
            </a:r>
            <a:r>
              <a:rPr spc="-70" dirty="0"/>
              <a:t> </a:t>
            </a:r>
            <a:r>
              <a:rPr spc="-20" dirty="0"/>
              <a:t>pseudo-</a:t>
            </a:r>
            <a:r>
              <a:rPr spc="-10" dirty="0"/>
              <a:t>distribué).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672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Programmons</a:t>
            </a:r>
            <a:r>
              <a:rPr spc="-130" dirty="0"/>
              <a:t> </a:t>
            </a:r>
            <a:r>
              <a:rPr dirty="0"/>
              <a:t>notre</a:t>
            </a:r>
            <a:r>
              <a:rPr spc="-130" dirty="0"/>
              <a:t> </a:t>
            </a:r>
            <a:r>
              <a:rPr dirty="0"/>
              <a:t>premier</a:t>
            </a:r>
            <a:r>
              <a:rPr spc="-130" dirty="0"/>
              <a:t> </a:t>
            </a:r>
            <a:r>
              <a:rPr dirty="0"/>
              <a:t>job</a:t>
            </a:r>
            <a:r>
              <a:rPr spc="-135" dirty="0"/>
              <a:t> </a:t>
            </a:r>
            <a:r>
              <a:rPr spc="-10" dirty="0"/>
              <a:t>MapReduce</a:t>
            </a:r>
            <a:r>
              <a:rPr spc="-95" dirty="0"/>
              <a:t> </a:t>
            </a:r>
            <a:r>
              <a:rPr dirty="0"/>
              <a:t>avec</a:t>
            </a:r>
            <a:r>
              <a:rPr spc="-140" dirty="0"/>
              <a:t> </a:t>
            </a:r>
            <a:r>
              <a:rPr spc="-10" dirty="0"/>
              <a:t>Hadoop.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Hadoop</a:t>
            </a:r>
            <a:r>
              <a:rPr spc="-85" dirty="0"/>
              <a:t> </a:t>
            </a:r>
            <a:r>
              <a:rPr dirty="0"/>
              <a:t>propose</a:t>
            </a:r>
            <a:r>
              <a:rPr spc="-95" dirty="0"/>
              <a:t> </a:t>
            </a:r>
            <a:r>
              <a:rPr dirty="0"/>
              <a:t>trois</a:t>
            </a:r>
            <a:r>
              <a:rPr spc="-100" dirty="0"/>
              <a:t> </a:t>
            </a:r>
            <a:r>
              <a:rPr dirty="0"/>
              <a:t>modes</a:t>
            </a:r>
            <a:r>
              <a:rPr spc="-100" dirty="0"/>
              <a:t> </a:t>
            </a:r>
            <a:r>
              <a:rPr dirty="0"/>
              <a:t>d'exécution</a:t>
            </a:r>
            <a:r>
              <a:rPr spc="-65" dirty="0"/>
              <a:t> </a:t>
            </a:r>
            <a:r>
              <a:rPr spc="-50" dirty="0"/>
              <a:t>:</a:t>
            </a: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pc="-50" dirty="0"/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b="1" dirty="0">
                <a:latin typeface="Arial"/>
                <a:cs typeface="Arial"/>
              </a:rPr>
              <a:t>Mode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local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(standalone)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dirty="0"/>
              <a:t>:</a:t>
            </a:r>
            <a:r>
              <a:rPr spc="-50" dirty="0"/>
              <a:t> </a:t>
            </a:r>
            <a:r>
              <a:rPr dirty="0"/>
              <a:t>dans</a:t>
            </a:r>
            <a:r>
              <a:rPr spc="-55" dirty="0"/>
              <a:t> </a:t>
            </a:r>
            <a:r>
              <a:rPr dirty="0"/>
              <a:t>ce</a:t>
            </a:r>
            <a:r>
              <a:rPr spc="-50" dirty="0"/>
              <a:t> </a:t>
            </a:r>
            <a:r>
              <a:rPr dirty="0"/>
              <a:t>mode,</a:t>
            </a:r>
            <a:r>
              <a:rPr spc="-50" dirty="0"/>
              <a:t> </a:t>
            </a:r>
            <a:r>
              <a:rPr dirty="0"/>
              <a:t>tout</a:t>
            </a:r>
            <a:r>
              <a:rPr spc="-50" dirty="0"/>
              <a:t> </a:t>
            </a:r>
            <a:r>
              <a:rPr dirty="0"/>
              <a:t>s’exécute</a:t>
            </a:r>
            <a:r>
              <a:rPr spc="-35" dirty="0"/>
              <a:t> </a:t>
            </a:r>
            <a:r>
              <a:rPr dirty="0"/>
              <a:t>au</a:t>
            </a:r>
            <a:r>
              <a:rPr spc="-50" dirty="0"/>
              <a:t> </a:t>
            </a:r>
            <a:r>
              <a:rPr dirty="0"/>
              <a:t>sein</a:t>
            </a:r>
            <a:r>
              <a:rPr spc="-40" dirty="0"/>
              <a:t> </a:t>
            </a:r>
            <a:r>
              <a:rPr dirty="0"/>
              <a:t>d’une</a:t>
            </a:r>
            <a:r>
              <a:rPr spc="-40" dirty="0"/>
              <a:t> </a:t>
            </a:r>
            <a:r>
              <a:rPr dirty="0"/>
              <a:t>seule</a:t>
            </a:r>
            <a:r>
              <a:rPr spc="-40" dirty="0"/>
              <a:t> </a:t>
            </a:r>
            <a:r>
              <a:rPr spc="-20" dirty="0"/>
              <a:t>JVM, </a:t>
            </a:r>
            <a:r>
              <a:rPr dirty="0"/>
              <a:t>en</a:t>
            </a:r>
            <a:r>
              <a:rPr spc="-55" dirty="0"/>
              <a:t> </a:t>
            </a:r>
            <a:r>
              <a:rPr dirty="0"/>
              <a:t>local.</a:t>
            </a:r>
            <a:r>
              <a:rPr spc="-40" dirty="0"/>
              <a:t> </a:t>
            </a:r>
            <a:r>
              <a:rPr dirty="0"/>
              <a:t>C'est</a:t>
            </a:r>
            <a:r>
              <a:rPr spc="-45" dirty="0"/>
              <a:t> </a:t>
            </a:r>
            <a:r>
              <a:rPr dirty="0"/>
              <a:t>le</a:t>
            </a:r>
            <a:r>
              <a:rPr spc="-50" dirty="0"/>
              <a:t> </a:t>
            </a:r>
            <a:r>
              <a:rPr dirty="0"/>
              <a:t>mode</a:t>
            </a:r>
            <a:r>
              <a:rPr spc="-50" dirty="0"/>
              <a:t> </a:t>
            </a:r>
            <a:r>
              <a:rPr spc="-10" dirty="0"/>
              <a:t>recommandé</a:t>
            </a:r>
            <a:r>
              <a:rPr spc="-45" dirty="0"/>
              <a:t> </a:t>
            </a:r>
            <a:r>
              <a:rPr dirty="0"/>
              <a:t>en</a:t>
            </a:r>
            <a:r>
              <a:rPr spc="-55" dirty="0"/>
              <a:t> </a:t>
            </a:r>
            <a:r>
              <a:rPr dirty="0"/>
              <a:t>phase</a:t>
            </a:r>
            <a:r>
              <a:rPr spc="-50" dirty="0"/>
              <a:t> </a:t>
            </a:r>
            <a:r>
              <a:rPr dirty="0"/>
              <a:t>de</a:t>
            </a:r>
            <a:r>
              <a:rPr spc="-50" dirty="0"/>
              <a:t> </a:t>
            </a:r>
            <a:r>
              <a:rPr spc="-10" dirty="0"/>
              <a:t>développement.</a:t>
            </a:r>
          </a:p>
          <a:p>
            <a:pPr marL="355600" marR="74422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b="1" dirty="0">
                <a:latin typeface="Arial"/>
                <a:cs typeface="Arial"/>
              </a:rPr>
              <a:t>Mode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local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pseudo-</a:t>
            </a:r>
            <a:r>
              <a:rPr b="1" dirty="0">
                <a:latin typeface="Arial"/>
                <a:cs typeface="Arial"/>
              </a:rPr>
              <a:t>distribué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(pseudo-</a:t>
            </a:r>
            <a:r>
              <a:rPr b="1" dirty="0">
                <a:latin typeface="Arial"/>
                <a:cs typeface="Arial"/>
              </a:rPr>
              <a:t>distribué)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dirty="0"/>
              <a:t>:</a:t>
            </a:r>
            <a:r>
              <a:rPr spc="-30" dirty="0"/>
              <a:t> </a:t>
            </a:r>
            <a:r>
              <a:rPr dirty="0"/>
              <a:t>dans</a:t>
            </a:r>
            <a:r>
              <a:rPr spc="-10" dirty="0"/>
              <a:t> </a:t>
            </a:r>
            <a:r>
              <a:rPr dirty="0"/>
              <a:t>ce</a:t>
            </a:r>
            <a:r>
              <a:rPr spc="-15" dirty="0"/>
              <a:t> </a:t>
            </a:r>
            <a:r>
              <a:rPr dirty="0"/>
              <a:t>mode,</a:t>
            </a:r>
            <a:r>
              <a:rPr spc="-20" dirty="0"/>
              <a:t> </a:t>
            </a:r>
            <a:r>
              <a:rPr spc="-25" dirty="0"/>
              <a:t>le </a:t>
            </a:r>
            <a:r>
              <a:rPr dirty="0"/>
              <a:t>fonctionnement</a:t>
            </a:r>
            <a:r>
              <a:rPr spc="-45" dirty="0"/>
              <a:t> </a:t>
            </a:r>
            <a:r>
              <a:rPr dirty="0"/>
              <a:t>en</a:t>
            </a:r>
            <a:r>
              <a:rPr spc="-65" dirty="0"/>
              <a:t> </a:t>
            </a:r>
            <a:r>
              <a:rPr dirty="0"/>
              <a:t>mode</a:t>
            </a:r>
            <a:r>
              <a:rPr spc="-55" dirty="0"/>
              <a:t> </a:t>
            </a:r>
            <a:r>
              <a:rPr dirty="0"/>
              <a:t>cluster</a:t>
            </a:r>
            <a:r>
              <a:rPr spc="-55" dirty="0"/>
              <a:t> </a:t>
            </a:r>
            <a:r>
              <a:rPr dirty="0"/>
              <a:t>est</a:t>
            </a:r>
            <a:r>
              <a:rPr spc="-65" dirty="0"/>
              <a:t> </a:t>
            </a:r>
            <a:r>
              <a:rPr dirty="0"/>
              <a:t>simulé</a:t>
            </a:r>
            <a:r>
              <a:rPr spc="-50" dirty="0"/>
              <a:t> </a:t>
            </a:r>
            <a:r>
              <a:rPr dirty="0"/>
              <a:t>par</a:t>
            </a:r>
            <a:r>
              <a:rPr spc="-55" dirty="0"/>
              <a:t> </a:t>
            </a:r>
            <a:r>
              <a:rPr dirty="0"/>
              <a:t>le</a:t>
            </a:r>
            <a:r>
              <a:rPr spc="-50" dirty="0"/>
              <a:t> </a:t>
            </a:r>
            <a:r>
              <a:rPr dirty="0"/>
              <a:t>lancement</a:t>
            </a:r>
            <a:r>
              <a:rPr spc="-50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tâches</a:t>
            </a:r>
            <a:r>
              <a:rPr spc="-55" dirty="0"/>
              <a:t> </a:t>
            </a:r>
            <a:r>
              <a:rPr spc="-20" dirty="0"/>
              <a:t>dans </a:t>
            </a:r>
            <a:r>
              <a:rPr dirty="0"/>
              <a:t>différentes</a:t>
            </a:r>
            <a:r>
              <a:rPr spc="-90" dirty="0"/>
              <a:t> </a:t>
            </a:r>
            <a:r>
              <a:rPr dirty="0"/>
              <a:t>JVM</a:t>
            </a:r>
            <a:r>
              <a:rPr spc="-90" dirty="0"/>
              <a:t> </a:t>
            </a:r>
            <a:r>
              <a:rPr dirty="0"/>
              <a:t>exécutées</a:t>
            </a:r>
            <a:r>
              <a:rPr spc="-70" dirty="0"/>
              <a:t> </a:t>
            </a:r>
            <a:r>
              <a:rPr spc="-10" dirty="0"/>
              <a:t>localement.</a:t>
            </a:r>
          </a:p>
          <a:p>
            <a:pPr marL="353060" marR="558165" indent="-34036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b="1" dirty="0">
                <a:latin typeface="Arial"/>
                <a:cs typeface="Arial"/>
              </a:rPr>
              <a:t>Mode</a:t>
            </a:r>
            <a:r>
              <a:rPr b="1" spc="-7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distribué</a:t>
            </a:r>
            <a:r>
              <a:rPr b="1" spc="-8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(fully-</a:t>
            </a:r>
            <a:r>
              <a:rPr b="1" dirty="0">
                <a:latin typeface="Arial"/>
                <a:cs typeface="Arial"/>
              </a:rPr>
              <a:t>distributed)</a:t>
            </a:r>
            <a:r>
              <a:rPr dirty="0"/>
              <a:t>:</a:t>
            </a:r>
            <a:r>
              <a:rPr spc="-100" dirty="0"/>
              <a:t> </a:t>
            </a:r>
            <a:r>
              <a:rPr dirty="0"/>
              <a:t>c'est</a:t>
            </a:r>
            <a:r>
              <a:rPr spc="-60" dirty="0"/>
              <a:t> </a:t>
            </a:r>
            <a:r>
              <a:rPr dirty="0"/>
              <a:t>le</a:t>
            </a:r>
            <a:r>
              <a:rPr spc="-60" dirty="0"/>
              <a:t> </a:t>
            </a:r>
            <a:r>
              <a:rPr dirty="0"/>
              <a:t>mode</a:t>
            </a:r>
            <a:r>
              <a:rPr spc="-65" dirty="0"/>
              <a:t> </a:t>
            </a:r>
            <a:r>
              <a:rPr dirty="0"/>
              <a:t>d'exécution</a:t>
            </a:r>
            <a:r>
              <a:rPr spc="-25" dirty="0"/>
              <a:t> </a:t>
            </a:r>
            <a:r>
              <a:rPr dirty="0"/>
              <a:t>réel</a:t>
            </a:r>
            <a:r>
              <a:rPr spc="-65" dirty="0"/>
              <a:t> </a:t>
            </a:r>
            <a:r>
              <a:rPr dirty="0"/>
              <a:t>d'Hadoop.</a:t>
            </a:r>
            <a:r>
              <a:rPr spc="-30" dirty="0"/>
              <a:t> </a:t>
            </a:r>
            <a:r>
              <a:rPr spc="-25" dirty="0"/>
              <a:t>Il 	</a:t>
            </a:r>
            <a:r>
              <a:rPr dirty="0"/>
              <a:t>permet</a:t>
            </a:r>
            <a:r>
              <a:rPr spc="-55" dirty="0"/>
              <a:t> </a:t>
            </a:r>
            <a:r>
              <a:rPr dirty="0"/>
              <a:t>de</a:t>
            </a:r>
            <a:r>
              <a:rPr spc="-60" dirty="0"/>
              <a:t> </a:t>
            </a:r>
            <a:r>
              <a:rPr dirty="0"/>
              <a:t>faire</a:t>
            </a:r>
            <a:r>
              <a:rPr spc="-60" dirty="0"/>
              <a:t> </a:t>
            </a:r>
            <a:r>
              <a:rPr dirty="0"/>
              <a:t>fonctionner</a:t>
            </a:r>
            <a:r>
              <a:rPr spc="-45" dirty="0"/>
              <a:t> </a:t>
            </a:r>
            <a:r>
              <a:rPr dirty="0"/>
              <a:t>le</a:t>
            </a:r>
            <a:r>
              <a:rPr spc="-65" dirty="0"/>
              <a:t> </a:t>
            </a:r>
            <a:r>
              <a:rPr dirty="0"/>
              <a:t>système</a:t>
            </a:r>
            <a:r>
              <a:rPr spc="-60" dirty="0"/>
              <a:t> </a:t>
            </a:r>
            <a:r>
              <a:rPr dirty="0"/>
              <a:t>de</a:t>
            </a:r>
            <a:r>
              <a:rPr spc="-60" dirty="0"/>
              <a:t> </a:t>
            </a:r>
            <a:r>
              <a:rPr dirty="0"/>
              <a:t>fichiers</a:t>
            </a:r>
            <a:r>
              <a:rPr spc="-45" dirty="0"/>
              <a:t> </a:t>
            </a:r>
            <a:r>
              <a:rPr dirty="0"/>
              <a:t>distribué</a:t>
            </a:r>
            <a:r>
              <a:rPr spc="-40" dirty="0"/>
              <a:t> </a:t>
            </a:r>
            <a:r>
              <a:rPr dirty="0"/>
              <a:t>et</a:t>
            </a:r>
            <a:r>
              <a:rPr spc="-80" dirty="0"/>
              <a:t> </a:t>
            </a:r>
            <a:r>
              <a:rPr dirty="0"/>
              <a:t>les</a:t>
            </a:r>
            <a:r>
              <a:rPr spc="-50" dirty="0"/>
              <a:t> </a:t>
            </a:r>
            <a:r>
              <a:rPr dirty="0"/>
              <a:t>tâches</a:t>
            </a:r>
            <a:r>
              <a:rPr spc="-55" dirty="0"/>
              <a:t> </a:t>
            </a:r>
            <a:r>
              <a:rPr dirty="0"/>
              <a:t>sur</a:t>
            </a:r>
            <a:r>
              <a:rPr spc="-60" dirty="0"/>
              <a:t> </a:t>
            </a:r>
            <a:r>
              <a:rPr spc="-25" dirty="0"/>
              <a:t>un 	</a:t>
            </a:r>
            <a:r>
              <a:rPr dirty="0"/>
              <a:t>ensemble</a:t>
            </a:r>
            <a:r>
              <a:rPr spc="-80" dirty="0"/>
              <a:t> </a:t>
            </a:r>
            <a:r>
              <a:rPr dirty="0"/>
              <a:t>de</a:t>
            </a:r>
            <a:r>
              <a:rPr spc="-100" dirty="0"/>
              <a:t> </a:t>
            </a:r>
            <a:r>
              <a:rPr spc="-10" dirty="0"/>
              <a:t>machines.</a:t>
            </a: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dirty="0"/>
              <a:t>Nous</a:t>
            </a:r>
            <a:r>
              <a:rPr spc="-60" dirty="0"/>
              <a:t> </a:t>
            </a:r>
            <a:r>
              <a:rPr dirty="0"/>
              <a:t>allons</a:t>
            </a:r>
            <a:r>
              <a:rPr spc="-50" dirty="0"/>
              <a:t> </a:t>
            </a:r>
            <a:r>
              <a:rPr dirty="0"/>
              <a:t>ici</a:t>
            </a:r>
            <a:r>
              <a:rPr spc="-65" dirty="0"/>
              <a:t> </a:t>
            </a:r>
            <a:r>
              <a:rPr dirty="0"/>
              <a:t>travailler</a:t>
            </a:r>
            <a:r>
              <a:rPr spc="-55" dirty="0"/>
              <a:t> </a:t>
            </a:r>
            <a:r>
              <a:rPr dirty="0"/>
              <a:t>en</a:t>
            </a:r>
            <a:r>
              <a:rPr spc="-65" dirty="0"/>
              <a:t> </a:t>
            </a:r>
            <a:r>
              <a:rPr dirty="0"/>
              <a:t>mode</a:t>
            </a:r>
            <a:r>
              <a:rPr spc="-65" dirty="0"/>
              <a:t> </a:t>
            </a:r>
            <a:r>
              <a:rPr dirty="0"/>
              <a:t>local</a:t>
            </a:r>
            <a:r>
              <a:rPr spc="-65" dirty="0"/>
              <a:t> </a:t>
            </a:r>
            <a:r>
              <a:rPr dirty="0"/>
              <a:t>(standalone</a:t>
            </a:r>
            <a:r>
              <a:rPr spc="-40" dirty="0"/>
              <a:t> </a:t>
            </a:r>
            <a:r>
              <a:rPr dirty="0"/>
              <a:t>ou</a:t>
            </a:r>
            <a:r>
              <a:rPr spc="-70" dirty="0"/>
              <a:t> </a:t>
            </a:r>
            <a:r>
              <a:rPr spc="-20" dirty="0"/>
              <a:t>pseudo-</a:t>
            </a:r>
            <a:r>
              <a:rPr spc="-10" dirty="0"/>
              <a:t>distribué).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7882" y="71069"/>
            <a:ext cx="2393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Installation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1134871"/>
            <a:ext cx="1188593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239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Bien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evidemment,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première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chose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est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d'installer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Hadoop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sur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votre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machine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(à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défaut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cluster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machines!).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pour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cela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plusieurs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solutions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s'offrent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nous.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installation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manuelle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par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biais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paquets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adaptés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distribution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ou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d'un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tarball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officiel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271A38"/>
                </a:solidFill>
                <a:latin typeface="Arial MT"/>
                <a:cs typeface="Arial MT"/>
              </a:rPr>
              <a:t>fondation</a:t>
            </a:r>
            <a:r>
              <a:rPr sz="2400" spc="-1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Apache,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(</a:t>
            </a:r>
            <a:r>
              <a:rPr sz="2400" u="sng" spc="-10" dirty="0">
                <a:solidFill>
                  <a:srgbClr val="271A38"/>
                </a:solidFill>
                <a:uFill>
                  <a:solidFill>
                    <a:srgbClr val="271A38"/>
                  </a:solidFill>
                </a:uFill>
                <a:latin typeface="Arial MT"/>
                <a:cs typeface="Arial MT"/>
                <a:hlinkClick r:id="rId2"/>
              </a:rPr>
              <a:t>https://hadoop.apache.org/releases.html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2400">
              <a:latin typeface="Arial MT"/>
              <a:cs typeface="Arial MT"/>
            </a:endParaRPr>
          </a:p>
          <a:p>
            <a:pPr marL="12700" marR="175895">
              <a:lnSpc>
                <a:spcPct val="100000"/>
              </a:lnSpc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Une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installation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par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biais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d'une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distribution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intégrée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d'Hadoop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fournies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par</a:t>
            </a:r>
            <a:r>
              <a:rPr sz="2400" spc="-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des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entreprises</a:t>
            </a:r>
            <a:r>
              <a:rPr sz="2400" spc="-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qui</a:t>
            </a:r>
            <a:r>
              <a:rPr sz="2400" spc="-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vendent</a:t>
            </a:r>
            <a:r>
              <a:rPr sz="2400" spc="-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du</a:t>
            </a:r>
            <a:r>
              <a:rPr sz="2400" spc="-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service</a:t>
            </a:r>
            <a:r>
              <a:rPr sz="2400" spc="-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autour</a:t>
            </a:r>
            <a:r>
              <a:rPr sz="2400" spc="-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d'Hadoop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comme</a:t>
            </a:r>
            <a:r>
              <a:rPr sz="2400" spc="-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Cloudera,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Hortonworks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ou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encore</a:t>
            </a:r>
            <a:r>
              <a:rPr sz="2400" spc="-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MapR.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7882" y="71069"/>
            <a:ext cx="2393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Installation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1134871"/>
            <a:ext cx="1191704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L'installation</a:t>
            </a:r>
            <a:r>
              <a:rPr sz="2400" spc="1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manuelle</a:t>
            </a:r>
            <a:r>
              <a:rPr sz="2400" spc="1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d'Hadoop</a:t>
            </a:r>
            <a:r>
              <a:rPr sz="2400" spc="1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(en</a:t>
            </a:r>
            <a:r>
              <a:rPr sz="2400" spc="1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mode</a:t>
            </a:r>
            <a:r>
              <a:rPr sz="2400" spc="1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local)</a:t>
            </a:r>
            <a:r>
              <a:rPr sz="2400" spc="1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est</a:t>
            </a:r>
            <a:r>
              <a:rPr sz="2400" spc="1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assez</a:t>
            </a:r>
            <a:r>
              <a:rPr sz="2400" spc="1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simple</a:t>
            </a:r>
            <a:r>
              <a:rPr sz="2400" spc="1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mais</a:t>
            </a:r>
            <a:r>
              <a:rPr sz="2400" spc="1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ne</a:t>
            </a:r>
            <a:r>
              <a:rPr sz="2400" spc="1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se</a:t>
            </a:r>
            <a:r>
              <a:rPr sz="2400" spc="1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fait</a:t>
            </a:r>
            <a:r>
              <a:rPr sz="2400" spc="1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pas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seul</a:t>
            </a:r>
            <a:r>
              <a:rPr sz="24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271A38"/>
                </a:solidFill>
                <a:latin typeface="Arial MT"/>
                <a:cs typeface="Arial MT"/>
              </a:rPr>
              <a:t>clic.</a:t>
            </a:r>
            <a:endParaRPr sz="2400">
              <a:latin typeface="Arial MT"/>
              <a:cs typeface="Arial MT"/>
            </a:endParaRPr>
          </a:p>
          <a:p>
            <a:pPr marL="12700" marR="5080" indent="85090" algn="just">
              <a:lnSpc>
                <a:spcPct val="100000"/>
              </a:lnSpc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Par</a:t>
            </a:r>
            <a:r>
              <a:rPr sz="2400" spc="11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défaut,</a:t>
            </a:r>
            <a:r>
              <a:rPr sz="2400" spc="11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400" spc="105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système</a:t>
            </a:r>
            <a:r>
              <a:rPr sz="2400" spc="11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d'exploitation</a:t>
            </a:r>
            <a:r>
              <a:rPr sz="2400" spc="11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est</a:t>
            </a:r>
            <a:r>
              <a:rPr sz="2400" spc="11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Linux.</a:t>
            </a:r>
            <a:r>
              <a:rPr sz="2400" spc="11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D'autres</a:t>
            </a:r>
            <a:r>
              <a:rPr sz="2400" spc="11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systèmes</a:t>
            </a:r>
            <a:r>
              <a:rPr sz="2400" spc="11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d'exploitation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peuvent</a:t>
            </a:r>
            <a:r>
              <a:rPr sz="2400" spc="4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être</a:t>
            </a:r>
            <a:r>
              <a:rPr sz="2400" spc="4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utilisés</a:t>
            </a:r>
            <a:r>
              <a:rPr sz="2400" spc="4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mais</a:t>
            </a:r>
            <a:r>
              <a:rPr sz="2400" spc="4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dans</a:t>
            </a:r>
            <a:r>
              <a:rPr sz="2400" spc="4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ce</a:t>
            </a:r>
            <a:r>
              <a:rPr sz="2400" spc="4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cas</a:t>
            </a:r>
            <a:r>
              <a:rPr sz="2400" spc="4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l'installation</a:t>
            </a:r>
            <a:r>
              <a:rPr sz="2400" spc="459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est</a:t>
            </a:r>
            <a:r>
              <a:rPr sz="2400" spc="4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particulière</a:t>
            </a:r>
            <a:r>
              <a:rPr sz="2400" spc="459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2400" spc="4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chaque</a:t>
            </a:r>
            <a:r>
              <a:rPr sz="2400" spc="4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SE.</a:t>
            </a:r>
            <a:r>
              <a:rPr sz="2400" spc="4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Il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existe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nombreux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tutoriaux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auxquels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se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référer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dans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ce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271A38"/>
                </a:solidFill>
                <a:latin typeface="Arial MT"/>
                <a:cs typeface="Arial MT"/>
              </a:rPr>
              <a:t>cas.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1053" y="3797934"/>
            <a:ext cx="85356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sng" spc="-10" dirty="0">
                <a:solidFill>
                  <a:srgbClr val="271A38"/>
                </a:solidFill>
                <a:uFill>
                  <a:solidFill>
                    <a:srgbClr val="271A38"/>
                  </a:solidFill>
                </a:uFill>
                <a:latin typeface="Arial MT"/>
                <a:cs typeface="Arial MT"/>
                <a:hlinkClick r:id="rId2"/>
              </a:rPr>
              <a:t>https://hadoop.apache.org/docs/stable/hadoop-project-</a:t>
            </a:r>
            <a:r>
              <a:rPr sz="1600" u="sng" spc="-20" dirty="0">
                <a:solidFill>
                  <a:srgbClr val="271A38"/>
                </a:solidFill>
                <a:uFill>
                  <a:solidFill>
                    <a:srgbClr val="271A38"/>
                  </a:solidFill>
                </a:uFill>
                <a:latin typeface="Arial MT"/>
                <a:cs typeface="Arial MT"/>
                <a:hlinkClick r:id="rId2"/>
              </a:rPr>
              <a:t>dist/hadoop-</a:t>
            </a:r>
            <a:r>
              <a:rPr sz="1600" u="sng" spc="-10" dirty="0">
                <a:solidFill>
                  <a:srgbClr val="271A38"/>
                </a:solidFill>
                <a:uFill>
                  <a:solidFill>
                    <a:srgbClr val="271A38"/>
                  </a:solidFill>
                </a:uFill>
                <a:latin typeface="Arial MT"/>
                <a:cs typeface="Arial MT"/>
                <a:hlinkClick r:id="rId2"/>
              </a:rPr>
              <a:t>common/SingleCluster.html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3330067"/>
            <a:ext cx="88887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1841500" algn="l"/>
              </a:tabLst>
            </a:pP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Windows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	: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600" u="sng" spc="-10" dirty="0">
                <a:solidFill>
                  <a:srgbClr val="271A38"/>
                </a:solidFill>
                <a:uFill>
                  <a:solidFill>
                    <a:srgbClr val="271A38"/>
                  </a:solidFill>
                </a:uFill>
                <a:latin typeface="Arial MT"/>
                <a:cs typeface="Arial MT"/>
                <a:hlinkClick r:id="rId3"/>
              </a:rPr>
              <a:t>https://cwiki.apache.org/confluence/display/HADOOP2/Hadoop2OnWindows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Linux</a:t>
            </a: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Mac</a:t>
            </a:r>
            <a:r>
              <a:rPr sz="2400" spc="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OS</a:t>
            </a:r>
            <a:r>
              <a:rPr sz="2400" spc="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600" u="sng" spc="-10" dirty="0">
                <a:solidFill>
                  <a:srgbClr val="271A38"/>
                </a:solidFill>
                <a:uFill>
                  <a:solidFill>
                    <a:srgbClr val="271A38"/>
                  </a:solidFill>
                </a:uFill>
                <a:latin typeface="Arial MT"/>
                <a:cs typeface="Arial MT"/>
                <a:hlinkClick r:id="rId4"/>
              </a:rPr>
              <a:t>https://jayden-chua.medium.com/installing-hadoop-on-macos-a334ab45bb3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7882" y="71069"/>
            <a:ext cx="2393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Installation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1134871"/>
            <a:ext cx="1191704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L'installation</a:t>
            </a:r>
            <a:r>
              <a:rPr sz="2400" spc="1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manuelle</a:t>
            </a:r>
            <a:r>
              <a:rPr sz="2400" spc="1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d'Hadoop</a:t>
            </a:r>
            <a:r>
              <a:rPr sz="2400" spc="1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(en</a:t>
            </a:r>
            <a:r>
              <a:rPr sz="2400" spc="1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mode</a:t>
            </a:r>
            <a:r>
              <a:rPr sz="2400" spc="1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local)</a:t>
            </a:r>
            <a:r>
              <a:rPr sz="2400" spc="1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est</a:t>
            </a:r>
            <a:r>
              <a:rPr sz="2400" spc="1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assez</a:t>
            </a:r>
            <a:r>
              <a:rPr sz="2400" spc="1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simple</a:t>
            </a:r>
            <a:r>
              <a:rPr sz="2400" spc="1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mais</a:t>
            </a:r>
            <a:r>
              <a:rPr sz="2400" spc="1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ne</a:t>
            </a:r>
            <a:r>
              <a:rPr sz="2400" spc="1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se</a:t>
            </a:r>
            <a:r>
              <a:rPr sz="2400" spc="1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fait</a:t>
            </a:r>
            <a:r>
              <a:rPr sz="2400" spc="1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pas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seul</a:t>
            </a:r>
            <a:r>
              <a:rPr sz="24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271A38"/>
                </a:solidFill>
                <a:latin typeface="Arial MT"/>
                <a:cs typeface="Arial MT"/>
              </a:rPr>
              <a:t>clic.</a:t>
            </a:r>
            <a:endParaRPr sz="2400">
              <a:latin typeface="Arial MT"/>
              <a:cs typeface="Arial MT"/>
            </a:endParaRPr>
          </a:p>
          <a:p>
            <a:pPr marL="12700" marR="5080" indent="85090" algn="just">
              <a:lnSpc>
                <a:spcPct val="100000"/>
              </a:lnSpc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Par</a:t>
            </a:r>
            <a:r>
              <a:rPr sz="2400" spc="11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défaut,</a:t>
            </a:r>
            <a:r>
              <a:rPr sz="2400" spc="11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400" spc="105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système</a:t>
            </a:r>
            <a:r>
              <a:rPr sz="2400" spc="11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d'exploitation</a:t>
            </a:r>
            <a:r>
              <a:rPr sz="2400" spc="11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est</a:t>
            </a:r>
            <a:r>
              <a:rPr sz="2400" spc="11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Linux.</a:t>
            </a:r>
            <a:r>
              <a:rPr sz="2400" spc="11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D'autres</a:t>
            </a:r>
            <a:r>
              <a:rPr sz="2400" spc="11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systèmes</a:t>
            </a:r>
            <a:r>
              <a:rPr sz="2400" spc="110" dirty="0">
                <a:solidFill>
                  <a:srgbClr val="271A38"/>
                </a:solidFill>
                <a:latin typeface="Arial MT"/>
                <a:cs typeface="Arial MT"/>
              </a:rPr>
              <a:t> 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d'exploitation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peuvent</a:t>
            </a:r>
            <a:r>
              <a:rPr sz="2400" spc="4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être</a:t>
            </a:r>
            <a:r>
              <a:rPr sz="2400" spc="4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utilisés</a:t>
            </a:r>
            <a:r>
              <a:rPr sz="2400" spc="4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mais</a:t>
            </a:r>
            <a:r>
              <a:rPr sz="2400" spc="4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dans</a:t>
            </a:r>
            <a:r>
              <a:rPr sz="2400" spc="4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ce</a:t>
            </a:r>
            <a:r>
              <a:rPr sz="2400" spc="4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cas</a:t>
            </a:r>
            <a:r>
              <a:rPr sz="2400" spc="4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l'installation</a:t>
            </a:r>
            <a:r>
              <a:rPr sz="2400" spc="459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est</a:t>
            </a:r>
            <a:r>
              <a:rPr sz="2400" spc="4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particulière</a:t>
            </a:r>
            <a:r>
              <a:rPr sz="2400" spc="459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2400" spc="4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chaque</a:t>
            </a:r>
            <a:r>
              <a:rPr sz="2400" spc="4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SE.</a:t>
            </a:r>
            <a:r>
              <a:rPr sz="2400" spc="4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Il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existe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nombreux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tutoriaux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auxquels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se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référer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dans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ce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271A38"/>
                </a:solidFill>
                <a:latin typeface="Arial MT"/>
                <a:cs typeface="Arial MT"/>
              </a:rPr>
              <a:t>cas.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1053" y="3797934"/>
            <a:ext cx="85356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sng" spc="-10" dirty="0">
                <a:solidFill>
                  <a:srgbClr val="271A38"/>
                </a:solidFill>
                <a:uFill>
                  <a:solidFill>
                    <a:srgbClr val="271A38"/>
                  </a:solidFill>
                </a:uFill>
                <a:latin typeface="Arial MT"/>
                <a:cs typeface="Arial MT"/>
                <a:hlinkClick r:id="rId2"/>
              </a:rPr>
              <a:t>https://hadoop.apache.org/docs/stable/hadoop-project-</a:t>
            </a:r>
            <a:r>
              <a:rPr sz="1600" u="sng" spc="-20" dirty="0">
                <a:solidFill>
                  <a:srgbClr val="271A38"/>
                </a:solidFill>
                <a:uFill>
                  <a:solidFill>
                    <a:srgbClr val="271A38"/>
                  </a:solidFill>
                </a:uFill>
                <a:latin typeface="Arial MT"/>
                <a:cs typeface="Arial MT"/>
                <a:hlinkClick r:id="rId2"/>
              </a:rPr>
              <a:t>dist/hadoop-</a:t>
            </a:r>
            <a:r>
              <a:rPr sz="1600" u="sng" spc="-10" dirty="0">
                <a:solidFill>
                  <a:srgbClr val="271A38"/>
                </a:solidFill>
                <a:uFill>
                  <a:solidFill>
                    <a:srgbClr val="271A38"/>
                  </a:solidFill>
                </a:uFill>
                <a:latin typeface="Arial MT"/>
                <a:cs typeface="Arial MT"/>
                <a:hlinkClick r:id="rId2"/>
              </a:rPr>
              <a:t>common/SingleCluster.html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3330067"/>
            <a:ext cx="88887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1841500" algn="l"/>
              </a:tabLst>
            </a:pP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Windows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	: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600" u="sng" spc="-10" dirty="0">
                <a:solidFill>
                  <a:srgbClr val="271A38"/>
                </a:solidFill>
                <a:uFill>
                  <a:solidFill>
                    <a:srgbClr val="271A38"/>
                  </a:solidFill>
                </a:uFill>
                <a:latin typeface="Arial MT"/>
                <a:cs typeface="Arial MT"/>
                <a:hlinkClick r:id="rId3"/>
              </a:rPr>
              <a:t>https://cwiki.apache.org/confluence/display/HADOOP2/Hadoop2OnWindows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Linux</a:t>
            </a: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Mac</a:t>
            </a:r>
            <a:r>
              <a:rPr sz="2400" spc="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OS</a:t>
            </a:r>
            <a:r>
              <a:rPr sz="2400" spc="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1600" u="sng" spc="-10" dirty="0">
                <a:solidFill>
                  <a:srgbClr val="271A38"/>
                </a:solidFill>
                <a:uFill>
                  <a:solidFill>
                    <a:srgbClr val="271A38"/>
                  </a:solidFill>
                </a:uFill>
                <a:latin typeface="Arial MT"/>
                <a:cs typeface="Arial MT"/>
                <a:hlinkClick r:id="rId4"/>
              </a:rPr>
              <a:t>https://jayden-chua.medium.com/installing-hadoop-on-macos-a334ab45bb3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669665" marR="5080" indent="-3556635">
              <a:lnSpc>
                <a:spcPct val="80000"/>
              </a:lnSpc>
              <a:spcBef>
                <a:spcPts val="765"/>
              </a:spcBef>
            </a:pPr>
            <a:r>
              <a:rPr sz="2800" dirty="0">
                <a:latin typeface="Arial"/>
                <a:cs typeface="Arial"/>
              </a:rPr>
              <a:t>Mais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pourquoi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parle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t'on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alors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MapReduce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plutôt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Divide, </a:t>
            </a:r>
            <a:r>
              <a:rPr sz="2800" dirty="0">
                <a:latin typeface="Arial"/>
                <a:cs typeface="Arial"/>
              </a:rPr>
              <a:t>Distribute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Conquer?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180033"/>
            <a:ext cx="11701145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our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répondre</a:t>
            </a:r>
            <a:r>
              <a:rPr sz="2400" spc="-4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à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cela,</a:t>
            </a:r>
            <a:r>
              <a:rPr sz="2400" spc="-7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faisons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maintenant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un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petit</a:t>
            </a:r>
            <a:r>
              <a:rPr sz="2400" spc="-7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détour</a:t>
            </a:r>
            <a:r>
              <a:rPr sz="2400" spc="-4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du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côté</a:t>
            </a:r>
            <a:r>
              <a:rPr sz="24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des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paradigmes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programmation</a:t>
            </a:r>
            <a:r>
              <a:rPr sz="2400" spc="-7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!</a:t>
            </a:r>
            <a:r>
              <a:rPr sz="2400" spc="-3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Si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vous</a:t>
            </a:r>
            <a:r>
              <a:rPr sz="2400" spc="-2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êtes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adepte</a:t>
            </a:r>
            <a:r>
              <a:rPr sz="2400" spc="-4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de</a:t>
            </a:r>
            <a:r>
              <a:rPr sz="2400" spc="-3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la</a:t>
            </a:r>
            <a:r>
              <a:rPr sz="2400" spc="-4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programmation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fonctionnelle,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qui</a:t>
            </a:r>
            <a:r>
              <a:rPr sz="2400" spc="-3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donne</a:t>
            </a:r>
            <a:r>
              <a:rPr sz="2400" spc="-2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un</a:t>
            </a:r>
            <a:r>
              <a:rPr sz="2400" spc="-4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1A38"/>
                </a:solidFill>
                <a:latin typeface="Calibri"/>
                <a:cs typeface="Calibri"/>
              </a:rPr>
              <a:t>rôle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central</a:t>
            </a:r>
            <a:r>
              <a:rPr sz="2400" spc="-8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aux</a:t>
            </a:r>
            <a:r>
              <a:rPr sz="2400" spc="-7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fonctions,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alors</a:t>
            </a:r>
            <a:r>
              <a:rPr sz="2400" spc="-8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vous</a:t>
            </a:r>
            <a:r>
              <a:rPr sz="2400" spc="-7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avez</a:t>
            </a:r>
            <a:r>
              <a:rPr sz="2400" spc="-7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déjà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très</a:t>
            </a:r>
            <a:r>
              <a:rPr sz="2400" spc="-7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certainement</a:t>
            </a:r>
            <a:r>
              <a:rPr sz="2400" spc="-10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compris</a:t>
            </a:r>
            <a:r>
              <a:rPr sz="2400" spc="-8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pourquoi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"Map"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Calibri"/>
                <a:cs typeface="Calibri"/>
              </a:rPr>
              <a:t>et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"Reduce".</a:t>
            </a:r>
            <a:r>
              <a:rPr sz="2400" spc="-7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Si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ce</a:t>
            </a:r>
            <a:r>
              <a:rPr sz="24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n'est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pas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le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cas,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sachez</a:t>
            </a:r>
            <a:r>
              <a:rPr sz="24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que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MapReduce</a:t>
            </a:r>
            <a:r>
              <a:rPr sz="24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s'inspire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très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largement</a:t>
            </a:r>
            <a:r>
              <a:rPr sz="2400" spc="-6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de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Calibri"/>
                <a:cs typeface="Calibri"/>
              </a:rPr>
              <a:t>ce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paradigme</a:t>
            </a:r>
            <a:r>
              <a:rPr sz="2400" spc="-4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de</a:t>
            </a:r>
            <a:r>
              <a:rPr sz="2400" spc="-2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programmation</a:t>
            </a:r>
            <a:r>
              <a:rPr sz="2400" spc="-7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et</a:t>
            </a:r>
            <a:r>
              <a:rPr sz="2400" spc="-2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plus</a:t>
            </a:r>
            <a:r>
              <a:rPr sz="2400" spc="-3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particulièrement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des</a:t>
            </a:r>
            <a:r>
              <a:rPr sz="2400" spc="-3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1A38"/>
                </a:solidFill>
                <a:latin typeface="Calibri"/>
                <a:cs typeface="Calibri"/>
              </a:rPr>
              <a:t>opérateurs</a:t>
            </a:r>
            <a:r>
              <a:rPr sz="2400" spc="-4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de</a:t>
            </a:r>
            <a:r>
              <a:rPr sz="2400" spc="-2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listes</a:t>
            </a:r>
            <a:r>
              <a:rPr sz="2400" spc="-4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map</a:t>
            </a:r>
            <a:r>
              <a:rPr sz="2400" spc="-4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et</a:t>
            </a:r>
            <a:r>
              <a:rPr sz="2400" spc="-4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reduce.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En</a:t>
            </a:r>
            <a:r>
              <a:rPr sz="2400" spc="-3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programmation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fonctionnelle,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88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271A38"/>
                </a:solidFill>
                <a:latin typeface="Calibri"/>
                <a:cs typeface="Calibri"/>
              </a:rPr>
              <a:t>map</a:t>
            </a:r>
            <a:r>
              <a:rPr sz="2400" b="1" spc="-4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consiste</a:t>
            </a:r>
            <a:r>
              <a:rPr sz="2400" spc="-4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à</a:t>
            </a:r>
            <a:r>
              <a:rPr sz="2400" spc="-4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appliquer</a:t>
            </a:r>
            <a:r>
              <a:rPr sz="2400" spc="-3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une</a:t>
            </a:r>
            <a:r>
              <a:rPr sz="2400" spc="-1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même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fonction</a:t>
            </a:r>
            <a:r>
              <a:rPr sz="2400" spc="-3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à</a:t>
            </a:r>
            <a:r>
              <a:rPr sz="2400" spc="-5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tous</a:t>
            </a:r>
            <a:r>
              <a:rPr sz="2400" spc="-3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les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éléments</a:t>
            </a:r>
            <a:r>
              <a:rPr sz="2400" spc="-4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de</a:t>
            </a:r>
            <a:r>
              <a:rPr sz="2400" spc="-3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la</a:t>
            </a:r>
            <a:r>
              <a:rPr sz="2400" spc="-3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liste;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5204282"/>
            <a:ext cx="107346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271A38"/>
                </a:solidFill>
                <a:latin typeface="Calibri"/>
                <a:cs typeface="Calibri"/>
              </a:rPr>
              <a:t>reduce</a:t>
            </a:r>
            <a:r>
              <a:rPr sz="2400" b="1" spc="-7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applique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une</a:t>
            </a:r>
            <a:r>
              <a:rPr sz="24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fonction</a:t>
            </a:r>
            <a:r>
              <a:rPr sz="2400" spc="-7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récursivement</a:t>
            </a:r>
            <a:r>
              <a:rPr sz="2400" spc="-8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à</a:t>
            </a:r>
            <a:r>
              <a:rPr sz="24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une</a:t>
            </a:r>
            <a:r>
              <a:rPr sz="24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liste</a:t>
            </a:r>
            <a:r>
              <a:rPr sz="2400" spc="-7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et</a:t>
            </a:r>
            <a:r>
              <a:rPr sz="2400" spc="-8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retourne</a:t>
            </a:r>
            <a:r>
              <a:rPr sz="24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un</a:t>
            </a:r>
            <a:r>
              <a:rPr sz="2400" spc="-60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1A38"/>
                </a:solidFill>
                <a:latin typeface="Calibri"/>
                <a:cs typeface="Calibri"/>
              </a:rPr>
              <a:t>seul</a:t>
            </a:r>
            <a:r>
              <a:rPr sz="2400" spc="-55" dirty="0">
                <a:solidFill>
                  <a:srgbClr val="271A3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Calibri"/>
                <a:cs typeface="Calibri"/>
              </a:rPr>
              <a:t>résultat;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982" rIns="0" bIns="0" rtlCol="0">
            <a:spAutoFit/>
          </a:bodyPr>
          <a:lstStyle/>
          <a:p>
            <a:pPr marL="215074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MapReduce</a:t>
            </a:r>
            <a:r>
              <a:rPr sz="3600" spc="-95" dirty="0"/>
              <a:t> </a:t>
            </a:r>
            <a:r>
              <a:rPr sz="3600" dirty="0"/>
              <a:t>sur</a:t>
            </a:r>
            <a:r>
              <a:rPr sz="3600" spc="-100" dirty="0"/>
              <a:t> </a:t>
            </a:r>
            <a:r>
              <a:rPr sz="3600" dirty="0"/>
              <a:t>des</a:t>
            </a:r>
            <a:r>
              <a:rPr sz="3600" spc="-100" dirty="0"/>
              <a:t> </a:t>
            </a:r>
            <a:r>
              <a:rPr sz="3600" dirty="0"/>
              <a:t>paires(clé,</a:t>
            </a:r>
            <a:r>
              <a:rPr sz="3600" spc="-95" dirty="0"/>
              <a:t> </a:t>
            </a:r>
            <a:r>
              <a:rPr sz="3600" spc="-10" dirty="0"/>
              <a:t>valeur)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739" y="1558544"/>
            <a:ext cx="1185608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</a:tabLst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L'ensemble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données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traiter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est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découpé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plusieurs</a:t>
            </a:r>
            <a:r>
              <a:rPr sz="24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lots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ou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sous-ensembles.</a:t>
            </a:r>
            <a:endParaRPr sz="2400">
              <a:latin typeface="Arial MT"/>
              <a:cs typeface="Arial MT"/>
            </a:endParaRPr>
          </a:p>
          <a:p>
            <a:pPr marL="469900" marR="325755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Dans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une</a:t>
            </a:r>
            <a:r>
              <a:rPr sz="2400" spc="-10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première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étape,</a:t>
            </a:r>
            <a:r>
              <a:rPr sz="2400" spc="-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l'étape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MAP,</a:t>
            </a:r>
            <a:r>
              <a:rPr sz="2400" spc="-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l'opération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map,</a:t>
            </a:r>
            <a:r>
              <a:rPr sz="2400" spc="-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spécifiée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pour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notre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problème,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est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appliquée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chaque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lot.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Cette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opération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transforme</a:t>
            </a:r>
            <a:r>
              <a:rPr sz="2400" spc="-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paire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(clé,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valeur)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représentant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lot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une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liste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nouvelles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paires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(clé,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valeur)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constituant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ainsi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des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résultats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intermédiaires</a:t>
            </a:r>
            <a:r>
              <a:rPr sz="2400" spc="-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du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traitement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effectuer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sur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données complètes.</a:t>
            </a:r>
            <a:endParaRPr sz="24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Avant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d'être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envoyés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l'étape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REDUCE,</a:t>
            </a:r>
            <a:r>
              <a:rPr sz="2400" spc="-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résultats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intermédiaires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sont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regroupés</a:t>
            </a:r>
            <a:endParaRPr sz="24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triés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par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clé.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C'est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l'étape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SHUFFLE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and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SORT.</a:t>
            </a:r>
            <a:endParaRPr sz="2400">
              <a:latin typeface="Arial MT"/>
              <a:cs typeface="Arial MT"/>
            </a:endParaRPr>
          </a:p>
          <a:p>
            <a:pPr marL="469900" marR="5080" indent="-457200">
              <a:lnSpc>
                <a:spcPct val="100000"/>
              </a:lnSpc>
              <a:buAutoNum type="arabicPeriod" startAt="4"/>
              <a:tabLst>
                <a:tab pos="469900" algn="l"/>
              </a:tabLst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Enfin,</a:t>
            </a:r>
            <a:r>
              <a:rPr sz="2400" spc="-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l'étape</a:t>
            </a:r>
            <a:r>
              <a:rPr sz="2400" spc="-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REDUCE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consiste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2400" spc="-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appliquer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l'opération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reduce,</a:t>
            </a:r>
            <a:r>
              <a:rPr sz="2400" spc="-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spécifiée</a:t>
            </a:r>
            <a:r>
              <a:rPr sz="2400" spc="-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pour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notre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problème,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chaque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clé.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Elle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agrège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tous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résultats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intermédiaires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associés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2400" spc="-9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une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même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clé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renvoie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donc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pour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chaque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clé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valeur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unique.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982" rIns="0" bIns="0" rtlCol="0">
            <a:spAutoFit/>
          </a:bodyPr>
          <a:lstStyle/>
          <a:p>
            <a:pPr marL="215074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MapReduce</a:t>
            </a:r>
            <a:r>
              <a:rPr sz="3600" spc="-95" dirty="0"/>
              <a:t> </a:t>
            </a:r>
            <a:r>
              <a:rPr sz="3600" dirty="0"/>
              <a:t>sur</a:t>
            </a:r>
            <a:r>
              <a:rPr sz="3600" spc="-100" dirty="0"/>
              <a:t> </a:t>
            </a:r>
            <a:r>
              <a:rPr sz="3600" dirty="0"/>
              <a:t>des</a:t>
            </a:r>
            <a:r>
              <a:rPr sz="3600" spc="-100" dirty="0"/>
              <a:t> </a:t>
            </a:r>
            <a:r>
              <a:rPr sz="3600" dirty="0"/>
              <a:t>paires(clé,</a:t>
            </a:r>
            <a:r>
              <a:rPr sz="3600" spc="-95" dirty="0"/>
              <a:t> </a:t>
            </a:r>
            <a:r>
              <a:rPr sz="3600" spc="-10" dirty="0"/>
              <a:t>valeur)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3301832" y="1026427"/>
            <a:ext cx="4944745" cy="2639695"/>
            <a:chOff x="3301832" y="1026427"/>
            <a:chExt cx="4944745" cy="26396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3841" y="1026427"/>
              <a:ext cx="4235172" cy="8327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01832" y="1859089"/>
              <a:ext cx="4944377" cy="122447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71881" y="3090710"/>
              <a:ext cx="4482411" cy="57489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51071" y="3735959"/>
            <a:ext cx="4215710" cy="15620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982" rIns="0" bIns="0" rtlCol="0">
            <a:spAutoFit/>
          </a:bodyPr>
          <a:lstStyle/>
          <a:p>
            <a:pPr marL="135255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Wordcount,</a:t>
            </a:r>
            <a:r>
              <a:rPr sz="3600" spc="-100" dirty="0"/>
              <a:t> </a:t>
            </a:r>
            <a:r>
              <a:rPr sz="3600" dirty="0"/>
              <a:t>le</a:t>
            </a:r>
            <a:r>
              <a:rPr sz="3600" spc="-110" dirty="0"/>
              <a:t> </a:t>
            </a:r>
            <a:r>
              <a:rPr sz="3600" dirty="0"/>
              <a:t>"Hello</a:t>
            </a:r>
            <a:r>
              <a:rPr sz="3600" spc="-110" dirty="0"/>
              <a:t> </a:t>
            </a:r>
            <a:r>
              <a:rPr sz="3600" dirty="0"/>
              <a:t>World!"</a:t>
            </a:r>
            <a:r>
              <a:rPr sz="3600" spc="-110" dirty="0"/>
              <a:t> </a:t>
            </a:r>
            <a:r>
              <a:rPr sz="3600" dirty="0"/>
              <a:t>de</a:t>
            </a:r>
            <a:r>
              <a:rPr sz="3600" spc="-114" dirty="0"/>
              <a:t> </a:t>
            </a:r>
            <a:r>
              <a:rPr sz="3600" dirty="0"/>
              <a:t>MapReduce</a:t>
            </a:r>
            <a:r>
              <a:rPr sz="3600" spc="-100" dirty="0"/>
              <a:t> </a:t>
            </a:r>
            <a:r>
              <a:rPr sz="3600" spc="-50" dirty="0"/>
              <a:t>!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739" y="1192225"/>
            <a:ext cx="11797030" cy="478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215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Pour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rendre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fonctionnement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MapReduce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plus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concret,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nous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allons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l'illustrer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271A38"/>
                </a:solidFill>
                <a:latin typeface="Arial MT"/>
                <a:cs typeface="Arial MT"/>
              </a:rPr>
              <a:t>avec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"WordCount!"</a:t>
            </a:r>
            <a:r>
              <a:rPr sz="2400" spc="-9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l'exemple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typique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MapReduce,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si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typique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qu'il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est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devenu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"Hello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World!"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MapReduce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du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calcul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distribué.</a:t>
            </a:r>
            <a:endParaRPr sz="2400">
              <a:latin typeface="Arial MT"/>
              <a:cs typeface="Arial MT"/>
            </a:endParaRPr>
          </a:p>
          <a:p>
            <a:pPr marL="12700" marR="6794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Rien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très</a:t>
            </a:r>
            <a:r>
              <a:rPr sz="2400" spc="-10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compliqué.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Prenons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entrée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une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collection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documents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textuels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: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l'objectif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Wordcount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est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calculer</a:t>
            </a:r>
            <a:r>
              <a:rPr sz="2400" spc="-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nombre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d'occurrences</a:t>
            </a:r>
            <a:r>
              <a:rPr sz="2400" spc="-3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chaque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mot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dans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la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collection.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Supposons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que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vous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pouvez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stocker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l'ensemble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votre</a:t>
            </a:r>
            <a:r>
              <a:rPr sz="2400" spc="-8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collection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dans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seul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fichier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;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alors,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ce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n'est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vraiment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pas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problème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difficile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les</a:t>
            </a:r>
            <a:r>
              <a:rPr sz="2400" spc="-6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quelques</a:t>
            </a:r>
            <a:r>
              <a:rPr sz="2400" spc="-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lignes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code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ci-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dessous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peuvent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répondre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2400" spc="-8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ce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problème.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2400">
              <a:latin typeface="Arial MT"/>
              <a:cs typeface="Arial MT"/>
            </a:endParaRPr>
          </a:p>
          <a:p>
            <a:pPr marL="12700" marR="29654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Notez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que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l'on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utilise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ici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dictionnaire</a:t>
            </a:r>
            <a:r>
              <a:rPr sz="2400" spc="-3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qui</a:t>
            </a:r>
            <a:r>
              <a:rPr sz="2400" spc="-7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est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une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collection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d'éléments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de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i="1" dirty="0">
                <a:solidFill>
                  <a:srgbClr val="271A38"/>
                </a:solidFill>
                <a:latin typeface="Arial"/>
                <a:cs typeface="Arial"/>
              </a:rPr>
              <a:t>type</a:t>
            </a:r>
            <a:r>
              <a:rPr sz="2400" i="1" spc="-70" dirty="0">
                <a:solidFill>
                  <a:srgbClr val="271A38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271A38"/>
                </a:solidFill>
                <a:latin typeface="Arial"/>
                <a:cs typeface="Arial"/>
              </a:rPr>
              <a:t>(clé, </a:t>
            </a:r>
            <a:r>
              <a:rPr sz="2400" i="1" dirty="0">
                <a:solidFill>
                  <a:srgbClr val="271A38"/>
                </a:solidFill>
                <a:latin typeface="Arial"/>
                <a:cs typeface="Arial"/>
              </a:rPr>
              <a:t>valeur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).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400" spc="-5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clé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correspond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au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mot</a:t>
            </a:r>
            <a:r>
              <a:rPr sz="2400" spc="-7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et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la</a:t>
            </a:r>
            <a:r>
              <a:rPr sz="2400" spc="-4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valeur</a:t>
            </a:r>
            <a:r>
              <a:rPr sz="2400" spc="-4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un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entier</a:t>
            </a:r>
            <a:r>
              <a:rPr sz="2400" spc="-50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correspondant</a:t>
            </a:r>
            <a:r>
              <a:rPr sz="2400" spc="-2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à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71A38"/>
                </a:solidFill>
                <a:latin typeface="Arial MT"/>
                <a:cs typeface="Arial MT"/>
              </a:rPr>
              <a:t>son</a:t>
            </a:r>
            <a:r>
              <a:rPr sz="2400" spc="-65" dirty="0">
                <a:solidFill>
                  <a:srgbClr val="271A3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71A38"/>
                </a:solidFill>
                <a:latin typeface="Arial MT"/>
                <a:cs typeface="Arial MT"/>
              </a:rPr>
              <a:t>nombre d'occurrences.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5427</Words>
  <Application>Microsoft Office PowerPoint</Application>
  <PresentationFormat>Grand écran</PresentationFormat>
  <Paragraphs>302</Paragraphs>
  <Slides>56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56</vt:i4>
      </vt:variant>
    </vt:vector>
  </HeadingPairs>
  <TitlesOfParts>
    <vt:vector size="61" baseType="lpstr">
      <vt:lpstr>Arial</vt:lpstr>
      <vt:lpstr>Arial MT</vt:lpstr>
      <vt:lpstr>Calibri</vt:lpstr>
      <vt:lpstr>Roboto</vt:lpstr>
      <vt:lpstr>Office Theme</vt:lpstr>
      <vt:lpstr>Présentation PowerPoint</vt:lpstr>
      <vt:lpstr>Du calcul parallèle au calcul distribué</vt:lpstr>
      <vt:lpstr>MapReduce !</vt:lpstr>
      <vt:lpstr>MapReduce !</vt:lpstr>
      <vt:lpstr>Diviser pour régner</vt:lpstr>
      <vt:lpstr>Mais pourquoi parle t'on alors de MapReduce plutôt que de Divide, Distribute and Conquer?</vt:lpstr>
      <vt:lpstr>MapReduce sur des paires(clé, valeur)</vt:lpstr>
      <vt:lpstr>MapReduce sur des paires(clé, valeur)</vt:lpstr>
      <vt:lpstr>Wordcount, le "Hello World!" de MapReduce !</vt:lpstr>
      <vt:lpstr>Wordcount, le "Hello World!" de MapReduce !</vt:lpstr>
      <vt:lpstr>Wordcount, le "Hello World!" de MapReduce !</vt:lpstr>
      <vt:lpstr>Wordcount, le "Hello World!" de MapReduce !</vt:lpstr>
      <vt:lpstr>Wordcount, le "Hello World!" de MapReduce !</vt:lpstr>
      <vt:lpstr>Wordcount, le "Hello World!" de MapReduce !</vt:lpstr>
      <vt:lpstr>Wordcount, le "Hello World!" de MapReduce !</vt:lpstr>
      <vt:lpstr>Wordcount, le "Hello World!" de MapReduce !</vt:lpstr>
      <vt:lpstr>Exemple de Map Reduce</vt:lpstr>
      <vt:lpstr>Introduction Hadoop</vt:lpstr>
      <vt:lpstr>Introduction Hadoop</vt:lpstr>
      <vt:lpstr>Le socle technique d'Hadoop</vt:lpstr>
      <vt:lpstr>HDFS</vt:lpstr>
      <vt:lpstr>HDFS</vt:lpstr>
      <vt:lpstr>HDFS</vt:lpstr>
      <vt:lpstr>HDFS Ecriture</vt:lpstr>
      <vt:lpstr>HDFS Lecteur</vt:lpstr>
      <vt:lpstr>Manipuler HDFS</vt:lpstr>
      <vt:lpstr>Hadoop MapReduce</vt:lpstr>
      <vt:lpstr>Hadoop MapReduce</vt:lpstr>
      <vt:lpstr>Hadoop MapReduce</vt:lpstr>
      <vt:lpstr>Hadoop MapReduce</vt:lpstr>
      <vt:lpstr>Hadoop MapReduce</vt:lpstr>
      <vt:lpstr>Hadoop MapReduce</vt:lpstr>
      <vt:lpstr>Hadoop MapReduce</vt:lpstr>
      <vt:lpstr>API Hadoop MapReduce</vt:lpstr>
      <vt:lpstr>API Hadoop MapReduce</vt:lpstr>
      <vt:lpstr>API Hadoop MapReduce</vt:lpstr>
      <vt:lpstr>API Hadoop MapReduce</vt:lpstr>
      <vt:lpstr>API Hadoop MapReduce</vt:lpstr>
      <vt:lpstr>API Hadoop MapReduce</vt:lpstr>
      <vt:lpstr>API Hadoop MapReduce</vt:lpstr>
      <vt:lpstr>HADOOP2 et YARN</vt:lpstr>
      <vt:lpstr>HADOOP2 et YARN</vt:lpstr>
      <vt:lpstr>HADOOP2 et YARN</vt:lpstr>
      <vt:lpstr>HADOOP2 et YARN</vt:lpstr>
      <vt:lpstr>HADOOP2 et YARN</vt:lpstr>
      <vt:lpstr>HADOOP2 et YARN</vt:lpstr>
      <vt:lpstr>HADOOP2 et YARN</vt:lpstr>
      <vt:lpstr>HADOOP2 et YARN</vt:lpstr>
      <vt:lpstr>Hadoop Streaming</vt:lpstr>
      <vt:lpstr>Hadoop Streaming - MAP</vt:lpstr>
      <vt:lpstr>Hadoop Streaming - REDUCE</vt:lpstr>
      <vt:lpstr>Programmons notre premier job MapReduce avec Hadoop.</vt:lpstr>
      <vt:lpstr>Programmons notre premier job MapReduce avec Hadoop.</vt:lpstr>
      <vt:lpstr>Installation</vt:lpstr>
      <vt:lpstr>Installation</vt:lpstr>
      <vt:lpstr>Installation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Mouad KAHOUADJI</cp:lastModifiedBy>
  <cp:revision>1</cp:revision>
  <dcterms:created xsi:type="dcterms:W3CDTF">2025-03-03T14:31:27Z</dcterms:created>
  <dcterms:modified xsi:type="dcterms:W3CDTF">2025-03-03T14:32:40Z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2025-03-03T00:00:00Z</vt:filetime>
  </property>
  <property fmtid="{D5CDD505-2E9C-101B-9397-08002B2CF9AE}" pid="3" name="LastSaved">
    <vt:filetime>2025-03-03T00:00:00Z</vt:filetime>
  </property>
  <property fmtid="{D5CDD505-2E9C-101B-9397-08002B2CF9AE}" pid="4" name="Producer">
    <vt:lpwstr>iLovePDF</vt:lpwstr>
  </property>
</Properties>
</file>