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6BEB76-29EC-4D3D-9CA8-ABB151E95C0B}">
  <a:tblStyle styleId="{8A6BEB76-29EC-4D3D-9CA8-ABB151E95C0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1.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6a9f17d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6a9f17d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2be86111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2be86111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be861116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be861116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2be86111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2be86111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2be861116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2be861116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2be86111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2be86111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2be86111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2be86111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2be861116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2be861116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baseball-reference.com"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080/08839514.2018.1442991" TargetMode="External"/><Relationship Id="rId4" Type="http://schemas.openxmlformats.org/officeDocument/2006/relationships/hyperlink" Target="https://doi.org/10.1515/ijcss-2016-0007" TargetMode="External"/><Relationship Id="rId5" Type="http://schemas.openxmlformats.org/officeDocument/2006/relationships/hyperlink" Target="https://www.athensjournals.gr/sports/2016-3-4-1-Tolbert.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MLB Team W-L% Neural Network Predictor Final Presentation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Nolan Donley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and Background</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Predicting W-L% of MLB teams using value statistics from the same season</a:t>
            </a:r>
            <a:endParaRPr/>
          </a:p>
          <a:p>
            <a:pPr indent="-330200" lvl="0" marL="457200" rtl="0" algn="l">
              <a:spcBef>
                <a:spcPts val="0"/>
              </a:spcBef>
              <a:spcAft>
                <a:spcPts val="0"/>
              </a:spcAft>
              <a:buSzPts val="1600"/>
              <a:buChar char="●"/>
            </a:pPr>
            <a:r>
              <a:rPr lang="en" sz="1600"/>
              <a:t>Major League Baseball (MLB) is the highest level of professional baseball in the world and accounts for some of the most popular international sporting events. Many scholars have conducted research on predicting the outcome of MLB matches, however the accuracy in predicting the results of baseball games is low. </a:t>
            </a:r>
            <a:endParaRPr sz="1600"/>
          </a:p>
          <a:p>
            <a:pPr indent="-330200" lvl="0" marL="457200" rtl="0" algn="just">
              <a:lnSpc>
                <a:spcPct val="86363"/>
              </a:lnSpc>
              <a:spcBef>
                <a:spcPts val="0"/>
              </a:spcBef>
              <a:spcAft>
                <a:spcPts val="0"/>
              </a:spcAft>
              <a:buSzPts val="1600"/>
              <a:buChar char="●"/>
            </a:pPr>
            <a:r>
              <a:rPr lang="en" sz="1600"/>
              <a:t>An example of a sabermetric is a player’s Power Speed Number (PSN) developed by Bill James (eq. 1). This is a simple formula computing the harmonic mean of a player’s home runs (HR) and stolen bases (SB).</a:t>
            </a:r>
            <a:endParaRPr sz="10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 sz="1000">
                <a:solidFill>
                  <a:srgbClr val="000000"/>
                </a:solidFill>
                <a:latin typeface="Times New Roman"/>
                <a:ea typeface="Times New Roman"/>
                <a:cs typeface="Times New Roman"/>
                <a:sym typeface="Times New Roman"/>
              </a:rPr>
              <a:t> </a:t>
            </a:r>
            <a:endParaRPr sz="1400">
              <a:solidFill>
                <a:srgbClr val="000000"/>
              </a:solidFill>
              <a:latin typeface="Arial"/>
              <a:ea typeface="Arial"/>
              <a:cs typeface="Arial"/>
              <a:sym typeface="Arial"/>
            </a:endParaRPr>
          </a:p>
          <a:p>
            <a:pPr indent="0" lvl="0" marL="457200" rtl="0" algn="ctr">
              <a:spcBef>
                <a:spcPts val="0"/>
              </a:spcBef>
              <a:spcAft>
                <a:spcPts val="1200"/>
              </a:spcAft>
              <a:buNone/>
            </a:pPr>
            <a:r>
              <a:rPr lang="en" sz="1600"/>
              <a:t>PSN = (2 * HR * SB ) / HR + SB</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Collection and Processing</a:t>
            </a:r>
            <a:endParaRPr/>
          </a:p>
        </p:txBody>
      </p:sp>
      <p:sp>
        <p:nvSpPr>
          <p:cNvPr id="72" name="Google Shape;72;p15"/>
          <p:cNvSpPr txBox="1"/>
          <p:nvPr>
            <p:ph idx="1" type="body"/>
          </p:nvPr>
        </p:nvSpPr>
        <p:spPr>
          <a:xfrm>
            <a:off x="311700" y="1152475"/>
            <a:ext cx="43041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Aggregated </a:t>
            </a:r>
            <a:r>
              <a:rPr lang="en" sz="1600"/>
              <a:t>all value batting and value pitching statistics as well as sabermetric batting statistics</a:t>
            </a:r>
            <a:r>
              <a:rPr lang="en" sz="1600"/>
              <a:t> of all teams from 1911 through 2021 from </a:t>
            </a:r>
            <a:r>
              <a:rPr lang="en" sz="1600" u="sng">
                <a:solidFill>
                  <a:schemeClr val="hlink"/>
                </a:solidFill>
                <a:hlinkClick r:id="rId3"/>
              </a:rPr>
              <a:t>www.baseball-reference.com</a:t>
            </a:r>
            <a:r>
              <a:rPr lang="en" sz="1600"/>
              <a:t>.</a:t>
            </a:r>
            <a:endParaRPr sz="1600"/>
          </a:p>
          <a:p>
            <a:pPr indent="-330200" lvl="0" marL="457200" rtl="0" algn="l">
              <a:spcBef>
                <a:spcPts val="0"/>
              </a:spcBef>
              <a:spcAft>
                <a:spcPts val="0"/>
              </a:spcAft>
              <a:buSzPts val="1600"/>
              <a:buChar char="●"/>
            </a:pPr>
            <a:r>
              <a:rPr lang="en" sz="1600"/>
              <a:t>Sanitized and normalized the data using a Keras Normalization layer and then performed a principal component analysis with a Scikit-learn PCA decomposition to reduce the feature set.</a:t>
            </a:r>
            <a:endParaRPr sz="1600"/>
          </a:p>
        </p:txBody>
      </p:sp>
      <p:pic>
        <p:nvPicPr>
          <p:cNvPr id="73" name="Google Shape;73;p15"/>
          <p:cNvPicPr preferRelativeResize="0"/>
          <p:nvPr/>
        </p:nvPicPr>
        <p:blipFill>
          <a:blip r:embed="rId4">
            <a:alphaModFix/>
          </a:blip>
          <a:stretch>
            <a:fillRect/>
          </a:stretch>
        </p:blipFill>
        <p:spPr>
          <a:xfrm>
            <a:off x="4919371" y="1097300"/>
            <a:ext cx="3526606"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Architecture</a:t>
            </a:r>
            <a:endParaRPr/>
          </a:p>
        </p:txBody>
      </p:sp>
      <p:sp>
        <p:nvSpPr>
          <p:cNvPr id="79" name="Google Shape;79;p16"/>
          <p:cNvSpPr txBox="1"/>
          <p:nvPr>
            <p:ph idx="1" type="body"/>
          </p:nvPr>
        </p:nvSpPr>
        <p:spPr>
          <a:xfrm>
            <a:off x="311700" y="1152475"/>
            <a:ext cx="4656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PCR - Principal Component Regression</a:t>
            </a:r>
            <a:endParaRPr/>
          </a:p>
          <a:p>
            <a:pPr indent="-342900" lvl="0" marL="457200" rtl="0" algn="l">
              <a:spcBef>
                <a:spcPts val="0"/>
              </a:spcBef>
              <a:spcAft>
                <a:spcPts val="0"/>
              </a:spcAft>
              <a:buSzPts val="1800"/>
              <a:buChar char="●"/>
            </a:pPr>
            <a:r>
              <a:rPr lang="en"/>
              <a:t>Input Layer</a:t>
            </a:r>
            <a:endParaRPr/>
          </a:p>
          <a:p>
            <a:pPr indent="-317500" lvl="1" marL="914400" rtl="0" algn="l">
              <a:spcBef>
                <a:spcPts val="0"/>
              </a:spcBef>
              <a:spcAft>
                <a:spcPts val="0"/>
              </a:spcAft>
              <a:buSzPts val="1400"/>
              <a:buChar char="○"/>
            </a:pPr>
            <a:r>
              <a:rPr lang="en"/>
              <a:t>32 neurons, ReLU activation</a:t>
            </a:r>
            <a:endParaRPr/>
          </a:p>
          <a:p>
            <a:pPr indent="-342900" lvl="0" marL="457200" rtl="0" algn="l">
              <a:spcBef>
                <a:spcPts val="0"/>
              </a:spcBef>
              <a:spcAft>
                <a:spcPts val="0"/>
              </a:spcAft>
              <a:buSzPts val="1800"/>
              <a:buChar char="●"/>
            </a:pPr>
            <a:r>
              <a:rPr lang="en"/>
              <a:t>Hidden Layers</a:t>
            </a:r>
            <a:endParaRPr/>
          </a:p>
          <a:p>
            <a:pPr indent="-317500" lvl="1" marL="914400" rtl="0" algn="l">
              <a:spcBef>
                <a:spcPts val="0"/>
              </a:spcBef>
              <a:spcAft>
                <a:spcPts val="0"/>
              </a:spcAft>
              <a:buSzPts val="1400"/>
              <a:buChar char="○"/>
            </a:pPr>
            <a:r>
              <a:rPr lang="en"/>
              <a:t>32 neurons, ReLU activation</a:t>
            </a:r>
            <a:endParaRPr/>
          </a:p>
          <a:p>
            <a:pPr indent="-317500" lvl="1" marL="914400" rtl="0" algn="l">
              <a:spcBef>
                <a:spcPts val="0"/>
              </a:spcBef>
              <a:spcAft>
                <a:spcPts val="0"/>
              </a:spcAft>
              <a:buSzPts val="1400"/>
              <a:buChar char="○"/>
            </a:pPr>
            <a:r>
              <a:rPr lang="en"/>
              <a:t>32 neurons, ReLU activation</a:t>
            </a:r>
            <a:endParaRPr/>
          </a:p>
          <a:p>
            <a:pPr indent="-342900" lvl="0" marL="457200" rtl="0" algn="l">
              <a:spcBef>
                <a:spcPts val="0"/>
              </a:spcBef>
              <a:spcAft>
                <a:spcPts val="0"/>
              </a:spcAft>
              <a:buSzPts val="1800"/>
              <a:buChar char="●"/>
            </a:pPr>
            <a:r>
              <a:rPr lang="en"/>
              <a:t>Output Layer</a:t>
            </a:r>
            <a:endParaRPr/>
          </a:p>
          <a:p>
            <a:pPr indent="-317500" lvl="1" marL="914400" rtl="0" algn="l">
              <a:spcBef>
                <a:spcPts val="0"/>
              </a:spcBef>
              <a:spcAft>
                <a:spcPts val="0"/>
              </a:spcAft>
              <a:buSzPts val="1400"/>
              <a:buChar char="○"/>
            </a:pPr>
            <a:r>
              <a:rPr lang="en"/>
              <a:t>1 neuron, Linear activation</a:t>
            </a:r>
            <a:endParaRPr/>
          </a:p>
          <a:p>
            <a:pPr indent="0" lvl="0" marL="0" rtl="0" algn="l">
              <a:lnSpc>
                <a:spcPct val="100000"/>
              </a:lnSpc>
              <a:spcBef>
                <a:spcPts val="1200"/>
              </a:spcBef>
              <a:spcAft>
                <a:spcPts val="0"/>
              </a:spcAft>
              <a:buNone/>
            </a:pPr>
            <a:r>
              <a:rPr lang="en" sz="1700"/>
              <a:t>Loss: Mean Absolute Error</a:t>
            </a:r>
            <a:endParaRPr sz="1700"/>
          </a:p>
          <a:p>
            <a:pPr indent="0" lvl="0" marL="0" rtl="0" algn="l">
              <a:lnSpc>
                <a:spcPct val="100000"/>
              </a:lnSpc>
              <a:spcBef>
                <a:spcPts val="1200"/>
              </a:spcBef>
              <a:spcAft>
                <a:spcPts val="1200"/>
              </a:spcAft>
              <a:buNone/>
            </a:pPr>
            <a:r>
              <a:rPr lang="en" sz="1700"/>
              <a:t>Optimizer: Adam - LR = 0.001</a:t>
            </a:r>
            <a:endParaRPr sz="1700"/>
          </a:p>
        </p:txBody>
      </p:sp>
      <p:pic>
        <p:nvPicPr>
          <p:cNvPr id="80" name="Google Shape;80;p16"/>
          <p:cNvPicPr preferRelativeResize="0"/>
          <p:nvPr/>
        </p:nvPicPr>
        <p:blipFill>
          <a:blip r:embed="rId3">
            <a:alphaModFix/>
          </a:blip>
          <a:stretch>
            <a:fillRect/>
          </a:stretch>
        </p:blipFill>
        <p:spPr>
          <a:xfrm>
            <a:off x="4633125" y="1344675"/>
            <a:ext cx="3787874" cy="2840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Tuning and Training</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2100" lvl="0" marL="457200" rtl="0" algn="just">
              <a:lnSpc>
                <a:spcPct val="86363"/>
              </a:lnSpc>
              <a:spcBef>
                <a:spcPts val="0"/>
              </a:spcBef>
              <a:spcAft>
                <a:spcPts val="0"/>
              </a:spcAft>
              <a:buClr>
                <a:srgbClr val="000000"/>
              </a:buClr>
              <a:buSzPts val="1000"/>
              <a:buFont typeface="Times New Roman"/>
              <a:buChar char="●"/>
            </a:pPr>
            <a:r>
              <a:rPr lang="en" sz="1600"/>
              <a:t>We used Keras-Tuner to determine the optimal number of neurons for the input and hidden layers as well as the number of hidden layers. We also we able to tune the optimizer function, kernel initializer, and activation functions for each of the layers. The Adam optimizer was employed with a learning rate of 0.001. The loss function was set to mean squared error, and the batch size was set to 64, and the epochs were set to 100.</a:t>
            </a:r>
            <a:endParaRPr sz="1000">
              <a:solidFill>
                <a:srgbClr val="000000"/>
              </a:solidFill>
              <a:latin typeface="Times New Roman"/>
              <a:ea typeface="Times New Roman"/>
              <a:cs typeface="Times New Roman"/>
              <a:sym typeface="Times New Roman"/>
            </a:endParaRPr>
          </a:p>
          <a:p>
            <a:pPr indent="0" lvl="0" marL="0" rtl="0" algn="l">
              <a:spcBef>
                <a:spcPts val="600"/>
              </a:spcBef>
              <a:spcAft>
                <a:spcPts val="1200"/>
              </a:spcAft>
              <a:buNone/>
            </a:pPr>
            <a:r>
              <a:t/>
            </a:r>
            <a:endParaRPr/>
          </a:p>
        </p:txBody>
      </p:sp>
      <p:pic>
        <p:nvPicPr>
          <p:cNvPr id="87" name="Google Shape;87;p17"/>
          <p:cNvPicPr preferRelativeResize="0"/>
          <p:nvPr/>
        </p:nvPicPr>
        <p:blipFill>
          <a:blip r:embed="rId3">
            <a:alphaModFix/>
          </a:blip>
          <a:stretch>
            <a:fillRect/>
          </a:stretch>
        </p:blipFill>
        <p:spPr>
          <a:xfrm>
            <a:off x="520075" y="2673675"/>
            <a:ext cx="5194926" cy="1895201"/>
          </a:xfrm>
          <a:prstGeom prst="rect">
            <a:avLst/>
          </a:prstGeom>
          <a:noFill/>
          <a:ln>
            <a:noFill/>
          </a:ln>
        </p:spPr>
      </p:pic>
      <p:pic>
        <p:nvPicPr>
          <p:cNvPr id="88" name="Google Shape;88;p17"/>
          <p:cNvPicPr preferRelativeResize="0"/>
          <p:nvPr/>
        </p:nvPicPr>
        <p:blipFill>
          <a:blip r:embed="rId4">
            <a:alphaModFix/>
          </a:blip>
          <a:stretch>
            <a:fillRect/>
          </a:stretch>
        </p:blipFill>
        <p:spPr>
          <a:xfrm>
            <a:off x="5520707" y="2590600"/>
            <a:ext cx="3076169" cy="20613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94" name="Google Shape;94;p18"/>
          <p:cNvSpPr txBox="1"/>
          <p:nvPr>
            <p:ph idx="1" type="body"/>
          </p:nvPr>
        </p:nvSpPr>
        <p:spPr>
          <a:xfrm>
            <a:off x="311700" y="1152475"/>
            <a:ext cx="47760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One metric we have created for the intuitive digestion of our results is the mean game prediction difference (MGPD). This is the average absolute difference in correct game prediction for a team’s season. </a:t>
            </a:r>
            <a:endParaRPr sz="1600"/>
          </a:p>
          <a:p>
            <a:pPr indent="0" lvl="0" marL="0" rtl="0" algn="ctr">
              <a:spcBef>
                <a:spcPts val="1200"/>
              </a:spcBef>
              <a:spcAft>
                <a:spcPts val="1200"/>
              </a:spcAft>
              <a:buNone/>
            </a:pPr>
            <a:r>
              <a:rPr lang="en" sz="1600"/>
              <a:t>MGPD = G * MAE</a:t>
            </a:r>
            <a:endParaRPr sz="1600"/>
          </a:p>
        </p:txBody>
      </p:sp>
      <p:graphicFrame>
        <p:nvGraphicFramePr>
          <p:cNvPr id="95" name="Google Shape;95;p18"/>
          <p:cNvGraphicFramePr/>
          <p:nvPr/>
        </p:nvGraphicFramePr>
        <p:xfrm>
          <a:off x="1491438" y="3274650"/>
          <a:ext cx="3000000" cy="3000000"/>
        </p:xfrm>
        <a:graphic>
          <a:graphicData uri="http://schemas.openxmlformats.org/drawingml/2006/table">
            <a:tbl>
              <a:tblPr>
                <a:noFill/>
                <a:tableStyleId>{8A6BEB76-29EC-4D3D-9CA8-ABB151E95C0B}</a:tableStyleId>
              </a:tblPr>
              <a:tblGrid>
                <a:gridCol w="1718025"/>
                <a:gridCol w="698500"/>
              </a:tblGrid>
              <a:tr h="100000">
                <a:tc>
                  <a:txBody>
                    <a:bodyPr/>
                    <a:lstStyle/>
                    <a:p>
                      <a:pPr indent="0" lvl="0" marL="0" rtl="0" algn="ctr">
                        <a:lnSpc>
                          <a:spcPct val="100000"/>
                        </a:lnSpc>
                        <a:spcBef>
                          <a:spcPts val="0"/>
                        </a:spcBef>
                        <a:spcAft>
                          <a:spcPts val="0"/>
                        </a:spcAft>
                        <a:buNone/>
                      </a:pPr>
                      <a:r>
                        <a:rPr lang="en" sz="800">
                          <a:latin typeface="Times New Roman"/>
                          <a:ea typeface="Times New Roman"/>
                          <a:cs typeface="Times New Roman"/>
                          <a:sym typeface="Times New Roman"/>
                        </a:rPr>
                        <a:t>Metric</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00000"/>
                        </a:lnSpc>
                        <a:spcBef>
                          <a:spcPts val="0"/>
                        </a:spcBef>
                        <a:spcAft>
                          <a:spcPts val="0"/>
                        </a:spcAft>
                        <a:buNone/>
                      </a:pPr>
                      <a:r>
                        <a:rPr lang="en" sz="800">
                          <a:latin typeface="Times New Roman"/>
                          <a:ea typeface="Times New Roman"/>
                          <a:cs typeface="Times New Roman"/>
                          <a:sym typeface="Times New Roman"/>
                        </a:rPr>
                        <a:t>Value</a:t>
                      </a:r>
                      <a:endParaRPr sz="800">
                        <a:latin typeface="Times New Roman"/>
                        <a:ea typeface="Times New Roman"/>
                        <a:cs typeface="Times New Roman"/>
                        <a:sym typeface="Times New Roman"/>
                      </a:endParaRPr>
                    </a:p>
                  </a:txBody>
                  <a:tcPr marT="91425" marB="0" marR="0" marL="0"/>
                </a:tc>
              </a:tr>
              <a:tr h="100000">
                <a:tc>
                  <a:txBody>
                    <a:bodyPr/>
                    <a:lstStyle/>
                    <a:p>
                      <a:pPr indent="0" lvl="0" marL="0" rtl="0" algn="ctr">
                        <a:lnSpc>
                          <a:spcPct val="100000"/>
                        </a:lnSpc>
                        <a:spcBef>
                          <a:spcPts val="0"/>
                        </a:spcBef>
                        <a:spcAft>
                          <a:spcPts val="0"/>
                        </a:spcAft>
                        <a:buNone/>
                      </a:pPr>
                      <a:r>
                        <a:rPr b="1" lang="en" sz="800">
                          <a:latin typeface="Times New Roman"/>
                          <a:ea typeface="Times New Roman"/>
                          <a:cs typeface="Times New Roman"/>
                          <a:sym typeface="Times New Roman"/>
                        </a:rPr>
                        <a:t>Mean Squared Error</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00000"/>
                        </a:lnSpc>
                        <a:spcBef>
                          <a:spcPts val="0"/>
                        </a:spcBef>
                        <a:spcAft>
                          <a:spcPts val="0"/>
                        </a:spcAft>
                        <a:buNone/>
                      </a:pPr>
                      <a:r>
                        <a:rPr lang="en" sz="800">
                          <a:latin typeface="Times New Roman"/>
                          <a:ea typeface="Times New Roman"/>
                          <a:cs typeface="Times New Roman"/>
                          <a:sym typeface="Times New Roman"/>
                        </a:rPr>
                        <a:t>0. 00138769</a:t>
                      </a:r>
                      <a:endParaRPr sz="800">
                        <a:latin typeface="Times New Roman"/>
                        <a:ea typeface="Times New Roman"/>
                        <a:cs typeface="Times New Roman"/>
                        <a:sym typeface="Times New Roman"/>
                      </a:endParaRPr>
                    </a:p>
                  </a:txBody>
                  <a:tcPr marT="91425" marB="0" marR="0" marL="0"/>
                </a:tc>
              </a:tr>
              <a:tr h="100000">
                <a:tc>
                  <a:txBody>
                    <a:bodyPr/>
                    <a:lstStyle/>
                    <a:p>
                      <a:pPr indent="0" lvl="0" marL="0" rtl="0" algn="ctr">
                        <a:lnSpc>
                          <a:spcPct val="100000"/>
                        </a:lnSpc>
                        <a:spcBef>
                          <a:spcPts val="0"/>
                        </a:spcBef>
                        <a:spcAft>
                          <a:spcPts val="0"/>
                        </a:spcAft>
                        <a:buNone/>
                      </a:pPr>
                      <a:r>
                        <a:rPr b="1" lang="en" sz="800">
                          <a:latin typeface="Times New Roman"/>
                          <a:ea typeface="Times New Roman"/>
                          <a:cs typeface="Times New Roman"/>
                          <a:sym typeface="Times New Roman"/>
                        </a:rPr>
                        <a:t>Median Absolute Error</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00000"/>
                        </a:lnSpc>
                        <a:spcBef>
                          <a:spcPts val="0"/>
                        </a:spcBef>
                        <a:spcAft>
                          <a:spcPts val="0"/>
                        </a:spcAft>
                        <a:buNone/>
                      </a:pPr>
                      <a:r>
                        <a:rPr lang="en" sz="800">
                          <a:latin typeface="Times New Roman"/>
                          <a:ea typeface="Times New Roman"/>
                          <a:cs typeface="Times New Roman"/>
                          <a:sym typeface="Times New Roman"/>
                        </a:rPr>
                        <a:t>0. 02329364</a:t>
                      </a:r>
                      <a:endParaRPr sz="800">
                        <a:latin typeface="Times New Roman"/>
                        <a:ea typeface="Times New Roman"/>
                        <a:cs typeface="Times New Roman"/>
                        <a:sym typeface="Times New Roman"/>
                      </a:endParaRPr>
                    </a:p>
                  </a:txBody>
                  <a:tcPr marT="91425" marB="0" marR="0" marL="0"/>
                </a:tc>
              </a:tr>
              <a:tr h="100000">
                <a:tc>
                  <a:txBody>
                    <a:bodyPr/>
                    <a:lstStyle/>
                    <a:p>
                      <a:pPr indent="0" lvl="0" marL="0" rtl="0" algn="ctr">
                        <a:lnSpc>
                          <a:spcPct val="100000"/>
                        </a:lnSpc>
                        <a:spcBef>
                          <a:spcPts val="0"/>
                        </a:spcBef>
                        <a:spcAft>
                          <a:spcPts val="0"/>
                        </a:spcAft>
                        <a:buNone/>
                      </a:pPr>
                      <a:r>
                        <a:rPr b="1" lang="en" sz="800">
                          <a:latin typeface="Times New Roman"/>
                          <a:ea typeface="Times New Roman"/>
                          <a:cs typeface="Times New Roman"/>
                          <a:sym typeface="Times New Roman"/>
                        </a:rPr>
                        <a:t>W-L % Standard Deviation</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00000"/>
                        </a:lnSpc>
                        <a:spcBef>
                          <a:spcPts val="0"/>
                        </a:spcBef>
                        <a:spcAft>
                          <a:spcPts val="0"/>
                        </a:spcAft>
                        <a:buNone/>
                      </a:pPr>
                      <a:r>
                        <a:rPr lang="en" sz="800">
                          <a:latin typeface="Times New Roman"/>
                          <a:ea typeface="Times New Roman"/>
                          <a:cs typeface="Times New Roman"/>
                          <a:sym typeface="Times New Roman"/>
                        </a:rPr>
                        <a:t>0. 07911602</a:t>
                      </a:r>
                      <a:endParaRPr sz="800">
                        <a:latin typeface="Times New Roman"/>
                        <a:ea typeface="Times New Roman"/>
                        <a:cs typeface="Times New Roman"/>
                        <a:sym typeface="Times New Roman"/>
                      </a:endParaRPr>
                    </a:p>
                  </a:txBody>
                  <a:tcPr marT="91425" marB="0" marR="0" marL="0"/>
                </a:tc>
              </a:tr>
              <a:tr h="270700">
                <a:tc>
                  <a:txBody>
                    <a:bodyPr/>
                    <a:lstStyle/>
                    <a:p>
                      <a:pPr indent="0" lvl="0" marL="0" rtl="0" algn="ctr">
                        <a:lnSpc>
                          <a:spcPct val="100000"/>
                        </a:lnSpc>
                        <a:spcBef>
                          <a:spcPts val="0"/>
                        </a:spcBef>
                        <a:spcAft>
                          <a:spcPts val="0"/>
                        </a:spcAft>
                        <a:buNone/>
                      </a:pPr>
                      <a:r>
                        <a:rPr b="1" lang="en" sz="800">
                          <a:latin typeface="Times New Roman"/>
                          <a:ea typeface="Times New Roman"/>
                          <a:cs typeface="Times New Roman"/>
                          <a:sym typeface="Times New Roman"/>
                        </a:rPr>
                        <a:t>Mean Game Prediction Difference</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00000"/>
                        </a:lnSpc>
                        <a:spcBef>
                          <a:spcPts val="0"/>
                        </a:spcBef>
                        <a:spcAft>
                          <a:spcPts val="0"/>
                        </a:spcAft>
                        <a:buNone/>
                      </a:pPr>
                      <a:r>
                        <a:rPr lang="en" sz="800">
                          <a:latin typeface="Times New Roman"/>
                          <a:ea typeface="Times New Roman"/>
                          <a:cs typeface="Times New Roman"/>
                          <a:sym typeface="Times New Roman"/>
                        </a:rPr>
                        <a:t>4. 68578703</a:t>
                      </a:r>
                      <a:endParaRPr sz="800">
                        <a:latin typeface="Times New Roman"/>
                        <a:ea typeface="Times New Roman"/>
                        <a:cs typeface="Times New Roman"/>
                        <a:sym typeface="Times New Roman"/>
                      </a:endParaRPr>
                    </a:p>
                  </a:txBody>
                  <a:tcPr marT="91425" marB="0" marR="0" marL="0"/>
                </a:tc>
              </a:tr>
            </a:tbl>
          </a:graphicData>
        </a:graphic>
      </p:graphicFrame>
      <p:graphicFrame>
        <p:nvGraphicFramePr>
          <p:cNvPr id="96" name="Google Shape;96;p18"/>
          <p:cNvGraphicFramePr/>
          <p:nvPr/>
        </p:nvGraphicFramePr>
        <p:xfrm>
          <a:off x="5397550" y="697350"/>
          <a:ext cx="3000000" cy="3000000"/>
        </p:xfrm>
        <a:graphic>
          <a:graphicData uri="http://schemas.openxmlformats.org/drawingml/2006/table">
            <a:tbl>
              <a:tblPr>
                <a:noFill/>
                <a:tableStyleId>{8A6BEB76-29EC-4D3D-9CA8-ABB151E95C0B}</a:tableStyleId>
              </a:tblPr>
              <a:tblGrid>
                <a:gridCol w="1594850"/>
                <a:gridCol w="538750"/>
                <a:gridCol w="647700"/>
              </a:tblGrid>
              <a:tr h="200025">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Team (Season)</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Expected</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Predicted</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Boston Red Sox (2021)</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0.568</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0.551</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Florida Marlins (1998)</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0.494</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0.501</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Kansas City Monarchs (1948)</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0.660</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0.627</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Cleveland Indians (2000)</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0.556</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0.562</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New York Yankees (1977)</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0.617</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0.540</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Atlanta Braves (1969)</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0.574</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0.559</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New York Yankees (1936)</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0.667</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0.615</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Pittsburgh Rebels (1915)</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0.562</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0.563</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Texas Rangers (2006)</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0.494</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0.527</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Kansas City Athletics (1963)</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0.451</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0.438</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San Francisco Giants (1969)</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0.556</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0.552</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New York Mets (1992)</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0.444</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0.434</a:t>
                      </a:r>
                      <a:endParaRPr sz="800">
                        <a:latin typeface="Times New Roman"/>
                        <a:ea typeface="Times New Roman"/>
                        <a:cs typeface="Times New Roman"/>
                        <a:sym typeface="Times New Roman"/>
                      </a:endParaRPr>
                    </a:p>
                  </a:txBody>
                  <a:tcPr marT="91425" marB="0" marR="0" marL="0"/>
                </a:tc>
              </a:tr>
              <a:tr h="209550">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Birmingham Black Barons (1943)</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0.568</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0.557</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Philadelphia Phillies (1933)</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0.395</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0.426</a:t>
                      </a:r>
                      <a:endParaRPr sz="800">
                        <a:latin typeface="Times New Roman"/>
                        <a:ea typeface="Times New Roman"/>
                        <a:cs typeface="Times New Roman"/>
                        <a:sym typeface="Times New Roman"/>
                      </a:endParaRPr>
                    </a:p>
                  </a:txBody>
                  <a:tcPr marT="91425" marB="0" marR="0" marL="0"/>
                </a:tc>
              </a:tr>
              <a:tr h="200025">
                <a:tc>
                  <a:txBody>
                    <a:bodyPr/>
                    <a:lstStyle/>
                    <a:p>
                      <a:pPr indent="0" lvl="0" marL="0" rtl="0" algn="ctr">
                        <a:lnSpc>
                          <a:spcPct val="115000"/>
                        </a:lnSpc>
                        <a:spcBef>
                          <a:spcPts val="0"/>
                        </a:spcBef>
                        <a:spcAft>
                          <a:spcPts val="0"/>
                        </a:spcAft>
                        <a:buNone/>
                      </a:pPr>
                      <a:r>
                        <a:rPr b="1" lang="en" sz="800">
                          <a:latin typeface="Times New Roman"/>
                          <a:ea typeface="Times New Roman"/>
                          <a:cs typeface="Times New Roman"/>
                          <a:sym typeface="Times New Roman"/>
                        </a:rPr>
                        <a:t>Montreal Expos (1990)</a:t>
                      </a:r>
                      <a:endParaRPr b="1"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0.525</a:t>
                      </a:r>
                      <a:endParaRPr sz="800">
                        <a:latin typeface="Times New Roman"/>
                        <a:ea typeface="Times New Roman"/>
                        <a:cs typeface="Times New Roman"/>
                        <a:sym typeface="Times New Roman"/>
                      </a:endParaRPr>
                    </a:p>
                  </a:txBody>
                  <a:tcPr marT="91425" marB="0" marR="0" marL="0"/>
                </a:tc>
                <a:tc>
                  <a:txBody>
                    <a:bodyPr/>
                    <a:lstStyle/>
                    <a:p>
                      <a:pPr indent="0" lvl="0" marL="0" rtl="0" algn="ctr">
                        <a:lnSpc>
                          <a:spcPct val="115000"/>
                        </a:lnSpc>
                        <a:spcBef>
                          <a:spcPts val="0"/>
                        </a:spcBef>
                        <a:spcAft>
                          <a:spcPts val="0"/>
                        </a:spcAft>
                        <a:buNone/>
                      </a:pPr>
                      <a:r>
                        <a:rPr lang="en" sz="800">
                          <a:latin typeface="Times New Roman"/>
                          <a:ea typeface="Times New Roman"/>
                          <a:cs typeface="Times New Roman"/>
                          <a:sym typeface="Times New Roman"/>
                        </a:rPr>
                        <a:t>0.502</a:t>
                      </a:r>
                      <a:endParaRPr sz="800">
                        <a:latin typeface="Times New Roman"/>
                        <a:ea typeface="Times New Roman"/>
                        <a:cs typeface="Times New Roman"/>
                        <a:sym typeface="Times New Roman"/>
                      </a:endParaRPr>
                    </a:p>
                  </a:txBody>
                  <a:tcPr marT="91425" marB="0" marR="0" marL="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600"/>
              <a:t>Because the nature of this problem is so difficult, and our primary intention is to use this as a base indicator of hypothetical team performance in a genetic algorithm, we have declared any significant improvement above the W-L% standard deviation to be sufficiently effective.</a:t>
            </a:r>
            <a:endParaRPr/>
          </a:p>
        </p:txBody>
      </p:sp>
      <p:pic>
        <p:nvPicPr>
          <p:cNvPr id="103" name="Google Shape;103;p19"/>
          <p:cNvPicPr preferRelativeResize="0"/>
          <p:nvPr/>
        </p:nvPicPr>
        <p:blipFill>
          <a:blip r:embed="rId3">
            <a:alphaModFix/>
          </a:blip>
          <a:stretch>
            <a:fillRect/>
          </a:stretch>
        </p:blipFill>
        <p:spPr>
          <a:xfrm>
            <a:off x="2843875" y="2515288"/>
            <a:ext cx="3352800" cy="159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Future Work</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600"/>
              <a:t>We predicted the W-L% of MLB matches by collecting the match data of all teams from the 1911 to 2021 seasons and using an ANN prediction model.</a:t>
            </a:r>
            <a:endParaRPr sz="10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sz="1600"/>
              <a:t>The prediction model proposed in this study achieved high prediction performance and can thus be used to provide some reference information for fans, team managers, and baseball enthusiasts.</a:t>
            </a:r>
            <a:endParaRPr sz="10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sz="1600"/>
              <a:t>The proposed prediction models can also be used to predict game playoff outcomes since the model can basically predict who the best team should be, in contrast to the teams that have been experiencing some amount of luck.</a:t>
            </a:r>
            <a:endParaRPr sz="10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 sz="1600"/>
              <a:t>Future research should consider including traditional metrics or reducing the metrics size all together or construct a model to predict a teams win % based on the individual player statistics from its 26-man roster.</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228600" rtl="0" algn="l">
              <a:lnSpc>
                <a:spcPct val="81818"/>
              </a:lnSpc>
              <a:spcBef>
                <a:spcPts val="0"/>
              </a:spcBef>
              <a:spcAft>
                <a:spcPts val="0"/>
              </a:spcAft>
              <a:buNone/>
            </a:pPr>
            <a:r>
              <a:rPr lang="en" sz="1600"/>
              <a:t>[1] 	Kaan Koseler &amp; Matthew Stephan (2017) Machine Learning Applications in Baseball: A Systematic Literature Review, Applied Artificial Intelligence, 31:9-10, 745-763, DOI: </a:t>
            </a:r>
            <a:r>
              <a:rPr lang="en" sz="1600">
                <a:uFill>
                  <a:noFill/>
                </a:uFill>
                <a:hlinkClick r:id="rId3"/>
              </a:rPr>
              <a:t>10.1080/08839514.2018.1442991</a:t>
            </a:r>
            <a:endParaRPr sz="1600"/>
          </a:p>
          <a:p>
            <a:pPr indent="0" lvl="0" marL="228600" rtl="0" algn="l">
              <a:lnSpc>
                <a:spcPct val="81818"/>
              </a:lnSpc>
              <a:spcBef>
                <a:spcPts val="200"/>
              </a:spcBef>
              <a:spcAft>
                <a:spcPts val="0"/>
              </a:spcAft>
              <a:buNone/>
            </a:pPr>
            <a:r>
              <a:rPr lang="en" sz="1600"/>
              <a:t>[2] Soto Valero,C.(2016).Predicting Win-Loss outcomes in MLB regular season games – A comparative study using data mining methods. International Journal of Computer Science in Sport,15(2) 91-112.</a:t>
            </a:r>
            <a:r>
              <a:rPr lang="en" sz="1600">
                <a:uFill>
                  <a:noFill/>
                </a:uFill>
                <a:hlinkClick r:id="rId4"/>
              </a:rPr>
              <a:t> https://doi.org/10.1515/ijcss-2016-0007</a:t>
            </a:r>
            <a:endParaRPr sz="1600"/>
          </a:p>
          <a:p>
            <a:pPr indent="0" lvl="0" marL="228600" rtl="0" algn="l">
              <a:lnSpc>
                <a:spcPct val="81818"/>
              </a:lnSpc>
              <a:spcBef>
                <a:spcPts val="200"/>
              </a:spcBef>
              <a:spcAft>
                <a:spcPts val="0"/>
              </a:spcAft>
              <a:buNone/>
            </a:pPr>
            <a:r>
              <a:rPr lang="en" sz="1600"/>
              <a:t>[3] 	Tolbert, B.; Trafalis, T. Predicting Major League Baseball Championship Winners through Data Mining. Athens J. Sport. 2016, 3, 239–252.</a:t>
            </a:r>
            <a:r>
              <a:rPr lang="en" sz="1600">
                <a:uFill>
                  <a:noFill/>
                </a:uFill>
                <a:hlinkClick r:id="rId5"/>
              </a:rPr>
              <a:t> https://www.athensjournals.gr/sports/2016-3-4-1-Tolbert.pdf</a:t>
            </a:r>
            <a:endParaRPr sz="1600"/>
          </a:p>
          <a:p>
            <a:pPr indent="0" lvl="0" marL="228600" rtl="0" algn="l">
              <a:lnSpc>
                <a:spcPct val="81818"/>
              </a:lnSpc>
              <a:spcBef>
                <a:spcPts val="200"/>
              </a:spcBef>
              <a:spcAft>
                <a:spcPts val="0"/>
              </a:spcAft>
              <a:buNone/>
            </a:pPr>
            <a:r>
              <a:rPr lang="en" sz="1600"/>
              <a:t>[4] 	Huang, M.-L.; Li, Y.-Z. Use of Machine Learning and Deep Learning to Predict the Outcomes of Major League Baseball Matches. Appl. Sci. 2021, 11, 4499. https://doi.org/ 10.3390/app11104499</a:t>
            </a:r>
            <a:endParaRPr sz="1600"/>
          </a:p>
          <a:p>
            <a:pPr indent="0" lvl="0" marL="228600" rtl="0" algn="l">
              <a:lnSpc>
                <a:spcPct val="81818"/>
              </a:lnSpc>
              <a:spcBef>
                <a:spcPts val="200"/>
              </a:spcBef>
              <a:spcAft>
                <a:spcPts val="0"/>
              </a:spcAft>
              <a:buNone/>
            </a:pPr>
            <a:r>
              <a:rPr lang="en" sz="1600"/>
              <a:t>[5] S.-L. Team, “Sklearn Decomposition PCA,” Scikit-Learn. [Online]. Available: https://scikit-learn.org/stable/modules/generated/sklearn.decomposition.PCA.html.</a:t>
            </a:r>
            <a:endParaRPr sz="1600"/>
          </a:p>
          <a:p>
            <a:pPr indent="0" lvl="0" marL="228600" rtl="0" algn="l">
              <a:lnSpc>
                <a:spcPct val="81818"/>
              </a:lnSpc>
              <a:spcBef>
                <a:spcPts val="200"/>
              </a:spcBef>
              <a:spcAft>
                <a:spcPts val="0"/>
              </a:spcAft>
              <a:buNone/>
            </a:pPr>
            <a:r>
              <a:rPr lang="en" sz="1600"/>
              <a:t>[6] K. Team, “Keras: Layer Normalization Layer,” Keras. [Online]. Available: https://keras.io/api/layers/normalization_layers/layer_normalization/.</a:t>
            </a:r>
            <a:endParaRPr sz="1600"/>
          </a:p>
          <a:p>
            <a:pPr indent="0" lvl="0" marL="228600" rtl="0" algn="l">
              <a:lnSpc>
                <a:spcPct val="81818"/>
              </a:lnSpc>
              <a:spcBef>
                <a:spcPts val="200"/>
              </a:spcBef>
              <a:spcAft>
                <a:spcPts val="0"/>
              </a:spcAft>
              <a:buNone/>
            </a:pPr>
            <a:r>
              <a:rPr lang="en" sz="1600"/>
              <a:t>[7] 	J. Sobanski, “Fast and easy regression with Keras and tensorflow 2.3 ,” John Sobanski, 28-Nov-2020. [Online]. Available: https://john.soban.ski/fast-and-easy-regression-with-tensorflow-part-2.html.</a:t>
            </a:r>
            <a:endParaRPr sz="800">
              <a:solidFill>
                <a:srgbClr val="000000"/>
              </a:solidFill>
              <a:latin typeface="Times New Roman"/>
              <a:ea typeface="Times New Roman"/>
              <a:cs typeface="Times New Roman"/>
              <a:sym typeface="Times New Roman"/>
            </a:endParaRPr>
          </a:p>
          <a:p>
            <a:pPr indent="0" lvl="0" marL="0" rtl="0" algn="l">
              <a:spcBef>
                <a:spcPts val="200"/>
              </a:spcBef>
              <a:spcAft>
                <a:spcPts val="0"/>
              </a:spcAft>
              <a:buNone/>
            </a:pPr>
            <a:r>
              <a:t/>
            </a:r>
            <a:endParaRPr b="1" sz="1000">
              <a:solidFill>
                <a:srgbClr val="FF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