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956cca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956cca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956cca7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956cca7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3390/app11104499" TargetMode="External"/><Relationship Id="rId4" Type="http://schemas.openxmlformats.org/officeDocument/2006/relationships/hyperlink" Target="https://doi.org/10.1515/ijcss-2016-0007" TargetMode="External"/><Relationship Id="rId11" Type="http://schemas.openxmlformats.org/officeDocument/2006/relationships/hyperlink" Target="https://www.sciencedirect.com/science/article/pii/S1877050919322033?via%3Dihub" TargetMode="External"/><Relationship Id="rId10" Type="http://schemas.openxmlformats.org/officeDocument/2006/relationships/hyperlink" Target="https://www.sciencedirect.com/science/article/pii/S0305048318300215?via%3Dihub" TargetMode="External"/><Relationship Id="rId12" Type="http://schemas.openxmlformats.org/officeDocument/2006/relationships/hyperlink" Target="https://link.springer.com/article/10.1007/s00500-020-04823-w" TargetMode="External"/><Relationship Id="rId9" Type="http://schemas.openxmlformats.org/officeDocument/2006/relationships/hyperlink" Target="https://www.tandfonline.com/doi/full/10.1080/08839514.2018.1442991" TargetMode="External"/><Relationship Id="rId5" Type="http://schemas.openxmlformats.org/officeDocument/2006/relationships/hyperlink" Target="https://doi.org/10.1002/widm.1380" TargetMode="External"/><Relationship Id="rId6" Type="http://schemas.openxmlformats.org/officeDocument/2006/relationships/hyperlink" Target="https://www.airitilibrary.com/Publication/alDetailedMesh?DocID=15633470-201406-201407220001-201407220001-167-181" TargetMode="External"/><Relationship Id="rId7" Type="http://schemas.openxmlformats.org/officeDocument/2006/relationships/hyperlink" Target="http://cs229.stanford.edu/projects2013.html" TargetMode="External"/><Relationship Id="rId8" Type="http://schemas.openxmlformats.org/officeDocument/2006/relationships/hyperlink" Target="https://www.athensjournals.gr/sports/2016-3-4-1-Tolbert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aseball-reference.com/" TargetMode="External"/><Relationship Id="rId4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tensorflow.org/" TargetMode="External"/><Relationship Id="rId6" Type="http://schemas.openxmlformats.org/officeDocument/2006/relationships/hyperlink" Target="https://keras.io/" TargetMode="External"/><Relationship Id="rId7" Type="http://schemas.openxmlformats.org/officeDocument/2006/relationships/hyperlink" Target="https://towardsdatascience.com/building-your-own-artificial-neural-network-from-scratch-on-churn-modeling-dataset-using-keras-in-690782f7d0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Win % Prediction Literature Survey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 Donley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Conference and Journal Articles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12475" y="1152475"/>
            <a:ext cx="86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27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91">
                <a:solidFill>
                  <a:schemeClr val="dk1"/>
                </a:solidFill>
              </a:rPr>
              <a:t>Huang, M.-L.; Li, Y.-Z. Use of Machine Learning and Deep Learning to Predict the Outcomes of Major League Baseball Matches. Appl. Sci. 2021, 11, 4499.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https://doi.org/10.3390/app11104499</a:t>
            </a:r>
            <a:endParaRPr sz="1091">
              <a:solidFill>
                <a:schemeClr val="dk1"/>
              </a:solidFill>
            </a:endParaRPr>
          </a:p>
          <a:p>
            <a:pPr indent="-29273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91">
                <a:solidFill>
                  <a:schemeClr val="dk1"/>
                </a:solidFill>
              </a:rPr>
              <a:t>Soto Valero,C.(2016).Predicting Win-Loss outcomes in MLB regular season games – A comparative study using data mining methods. International Journal of Computer Science in Sport,15(2) 91-112.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https://doi.org/10.1515/ijcss-2016-0007</a:t>
            </a:r>
            <a:endParaRPr sz="1091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901"/>
              <a:buChar char="●"/>
            </a:pPr>
            <a:r>
              <a:rPr lang="en" sz="1091">
                <a:solidFill>
                  <a:schemeClr val="dk1"/>
                </a:solidFill>
              </a:rPr>
              <a:t>Horvat, T, Job, J. The use of machine learning in sport outcome prediction: A review. WIREs Data Mining Knowl Discov. 2020; 10:e1380.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https://doi.org/10.1002/widm.1380</a:t>
            </a:r>
            <a:endParaRPr sz="1091">
              <a:solidFill>
                <a:schemeClr val="dk1"/>
              </a:solidFill>
            </a:endParaRPr>
          </a:p>
          <a:p>
            <a:pPr indent="-29273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91">
                <a:solidFill>
                  <a:schemeClr val="dk1"/>
                </a:solidFill>
              </a:rPr>
              <a:t>Chen, C.-W. Construction of the Winner Predictive Model in Major League Baseball Games: Use of the Artificial Neural Networks. Sport. Exerc. Res. 2014, 16, 167–181.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https://www.airitilibrary.com/Publication/alDetailedMesh?DocID=15633470-201406-201407220001-201407220001-167-181</a:t>
            </a:r>
            <a:endParaRPr sz="1091">
              <a:solidFill>
                <a:schemeClr val="dk1"/>
              </a:solidFill>
            </a:endParaRPr>
          </a:p>
          <a:p>
            <a:pPr indent="-29273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91">
                <a:solidFill>
                  <a:schemeClr val="dk1"/>
                </a:solidFill>
              </a:rPr>
              <a:t>Jia, R.; Wong, C.; Zeng, D. Predicting the Major League Baseball Season. CS229 Machine Learning Final Project 2013. pp. 1–5. Available online: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http://cs229.stanford.edu/projects2013.html</a:t>
            </a:r>
            <a:endParaRPr sz="1091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901"/>
              <a:buChar char="●"/>
            </a:pPr>
            <a:r>
              <a:rPr lang="en" sz="1091">
                <a:solidFill>
                  <a:schemeClr val="dk1"/>
                </a:solidFill>
              </a:rPr>
              <a:t>Tolbert, B.; Trafalis, T. Predicting Major League Baseball Championship Winners through Data Mining. Athens J. Sport. 2016, 3, 239–252.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https://www.athensjournals.gr/sports/2016-3-4-1-Tolbert.pdf</a:t>
            </a:r>
            <a:endParaRPr sz="1091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901"/>
              <a:buChar char="●"/>
            </a:pPr>
            <a:r>
              <a:rPr lang="en" sz="1091">
                <a:solidFill>
                  <a:schemeClr val="dk1"/>
                </a:solidFill>
              </a:rPr>
              <a:t>Koseler, K.; Stephan, M. Machine Learning Applications in Baseball: A Systematic Literature Review. Appl. Artif. Intell. 2017, 31, 745–763.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https://www.tandfonline.com/doi/full/10.1080/08839514.2018.1442991</a:t>
            </a:r>
            <a:endParaRPr sz="1091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901"/>
              <a:buChar char="●"/>
            </a:pPr>
            <a:r>
              <a:rPr lang="en" sz="1091">
                <a:solidFill>
                  <a:schemeClr val="dk1"/>
                </a:solidFill>
              </a:rPr>
              <a:t>Elitzur, R. Data analytics effects in major league baseball. Omega 2020, 90, 102001.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https://www.sciencedirect.com/science/article/pii/S0305048318300215?via%3Dihub</a:t>
            </a:r>
            <a:endParaRPr sz="1091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901"/>
              <a:buChar char="●"/>
            </a:pPr>
            <a:r>
              <a:rPr lang="en" sz="1091">
                <a:solidFill>
                  <a:schemeClr val="dk1"/>
                </a:solidFill>
              </a:rPr>
              <a:t>Fialho, G.; Manhães, A.; Teixeira, J.P. Predicting Sports Results with Artificial Intelligence—A Proposal Framework for Soccer Games. Procedia Comput. Sci. 2019, 164, 131–136.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https://www.sciencedirect.com/science/article/pii/S1877050919322033?via%3Dihub</a:t>
            </a:r>
            <a:endParaRPr sz="1091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901"/>
              <a:buChar char="●"/>
            </a:pPr>
            <a:r>
              <a:rPr lang="en" sz="1091">
                <a:solidFill>
                  <a:schemeClr val="dk1"/>
                </a:solidFill>
              </a:rPr>
              <a:t>Li, H. Analysis on the construction of sports match prediction model using neural network. Soft Comput. 2020, 24, 8343–8353. </a:t>
            </a:r>
            <a:r>
              <a:rPr lang="en" sz="1091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https://link.springer.com/article/10.1007/s00500-020-04823-w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https://www.baseball-reference.com/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https://www.tensorflow.org/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https://keras.io/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https://towardsdatascience.com/building-your-own-artificial-neural-network-from-scratch-on-churn-modeling-dataset-using-keras-in-690782f7d051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