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55"/>
    <p:restoredTop sz="94643"/>
  </p:normalViewPr>
  <p:slideViewPr>
    <p:cSldViewPr snapToGrid="0" snapToObjects="1">
      <p:cViewPr varScale="1">
        <p:scale>
          <a:sx n="69" d="100"/>
          <a:sy n="69" d="100"/>
        </p:scale>
        <p:origin x="208" y="1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65384-5C6E-DC42-9322-F8DC046521DE}" type="datetimeFigureOut">
              <a:rPr lang="en-US" smtClean="0"/>
              <a:t>6/1/16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BD7D18-51B1-384E-A702-13A49D09C9BC}" type="slidenum">
              <a:rPr lang="en-US" smtClean="0"/>
              <a:t>‹#›</a:t>
            </a:fld>
            <a:endParaRPr lang="en-US"/>
          </a:p>
        </p:txBody>
      </p:sp>
    </p:spTree>
    <p:extLst>
      <p:ext uri="{BB962C8B-B14F-4D97-AF65-F5344CB8AC3E}">
        <p14:creationId xmlns:p14="http://schemas.microsoft.com/office/powerpoint/2010/main" val="740714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Seems to be a phenomenological basis</a:t>
            </a:r>
            <a:r>
              <a:rPr lang="en-US" baseline="0" dirty="0" smtClean="0"/>
              <a:t> for pushing </a:t>
            </a:r>
            <a:r>
              <a:rPr lang="en-US" baseline="0" dirty="0" err="1" smtClean="0"/>
              <a:t>Xenakis</a:t>
            </a:r>
            <a:r>
              <a:rPr lang="en-US" baseline="0" dirty="0" smtClean="0"/>
              <a:t> into working with stochastic procedures. </a:t>
            </a:r>
            <a:r>
              <a:rPr lang="en-US" baseline="0" dirty="0" err="1" smtClean="0"/>
              <a:t>Eg</a:t>
            </a:r>
            <a:r>
              <a:rPr lang="en-US" baseline="0" dirty="0" smtClean="0"/>
              <a:t>. People just hear a mass of notes in various registers. In effect, </a:t>
            </a:r>
            <a:r>
              <a:rPr lang="en-US" baseline="0" dirty="0" err="1" smtClean="0"/>
              <a:t>Xenakis</a:t>
            </a:r>
            <a:r>
              <a:rPr lang="en-US" baseline="0" dirty="0" smtClean="0"/>
              <a:t> is promoting a </a:t>
            </a:r>
            <a:r>
              <a:rPr lang="en-US" baseline="0" dirty="0" err="1" smtClean="0"/>
              <a:t>sonification</a:t>
            </a:r>
            <a:r>
              <a:rPr lang="en-US" baseline="0" dirty="0" smtClean="0"/>
              <a:t> approach to composition, namely one that is derived from physical mathematics. </a:t>
            </a:r>
            <a:endParaRPr lang="en-US" dirty="0"/>
          </a:p>
        </p:txBody>
      </p:sp>
      <p:sp>
        <p:nvSpPr>
          <p:cNvPr id="4" name="Slide Number Placeholder 3"/>
          <p:cNvSpPr>
            <a:spLocks noGrp="1"/>
          </p:cNvSpPr>
          <p:nvPr>
            <p:ph type="sldNum" sz="quarter" idx="10"/>
          </p:nvPr>
        </p:nvSpPr>
        <p:spPr/>
        <p:txBody>
          <a:bodyPr/>
          <a:lstStyle/>
          <a:p>
            <a:fld id="{96BD7D18-51B1-384E-A702-13A49D09C9BC}" type="slidenum">
              <a:rPr lang="en-US" smtClean="0"/>
              <a:t>5</a:t>
            </a:fld>
            <a:endParaRPr lang="en-US"/>
          </a:p>
        </p:txBody>
      </p:sp>
    </p:spTree>
    <p:extLst>
      <p:ext uri="{BB962C8B-B14F-4D97-AF65-F5344CB8AC3E}">
        <p14:creationId xmlns:p14="http://schemas.microsoft.com/office/powerpoint/2010/main" val="1347229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Emphasis</a:t>
            </a:r>
            <a:r>
              <a:rPr lang="en-US" baseline="0" dirty="0" smtClean="0"/>
              <a:t> on how </a:t>
            </a:r>
            <a:r>
              <a:rPr lang="en-US" baseline="0" dirty="0" err="1" smtClean="0"/>
              <a:t>Xenakis</a:t>
            </a:r>
            <a:r>
              <a:rPr lang="en-US" baseline="0" dirty="0" smtClean="0"/>
              <a:t> </a:t>
            </a:r>
            <a:r>
              <a:rPr lang="en-US" baseline="0" dirty="0" err="1" smtClean="0"/>
              <a:t>treates</a:t>
            </a:r>
            <a:r>
              <a:rPr lang="en-US" baseline="0" dirty="0" smtClean="0"/>
              <a:t> time: instrumental groups either play or don’t play. Binary distinction – because via Poisson PDF, the no-event category is the most likely to occur. </a:t>
            </a:r>
            <a:endParaRPr lang="en-US" dirty="0"/>
          </a:p>
        </p:txBody>
      </p:sp>
      <p:sp>
        <p:nvSpPr>
          <p:cNvPr id="4" name="Slide Number Placeholder 3"/>
          <p:cNvSpPr>
            <a:spLocks noGrp="1"/>
          </p:cNvSpPr>
          <p:nvPr>
            <p:ph type="sldNum" sz="quarter" idx="10"/>
          </p:nvPr>
        </p:nvSpPr>
        <p:spPr/>
        <p:txBody>
          <a:bodyPr/>
          <a:lstStyle/>
          <a:p>
            <a:fld id="{96BD7D18-51B1-384E-A702-13A49D09C9BC}" type="slidenum">
              <a:rPr lang="en-US" smtClean="0"/>
              <a:t>7</a:t>
            </a:fld>
            <a:endParaRPr lang="en-US"/>
          </a:p>
        </p:txBody>
      </p:sp>
    </p:spTree>
    <p:extLst>
      <p:ext uri="{BB962C8B-B14F-4D97-AF65-F5344CB8AC3E}">
        <p14:creationId xmlns:p14="http://schemas.microsoft.com/office/powerpoint/2010/main" val="220572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48000"/>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F9D86A-547D-3345-BDDF-4DE51FB69062}" type="datetimeFigureOut">
              <a:rPr lang="en-US" smtClean="0"/>
              <a:t>6/1/16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2DE85-93CA-2C40-B98F-4A5B71D76D6B}" type="slidenum">
              <a:rPr lang="en-US" smtClean="0"/>
              <a:t>‹#›</a:t>
            </a:fld>
            <a:endParaRPr lang="en-US"/>
          </a:p>
        </p:txBody>
      </p:sp>
    </p:spTree>
    <p:extLst>
      <p:ext uri="{BB962C8B-B14F-4D97-AF65-F5344CB8AC3E}">
        <p14:creationId xmlns:p14="http://schemas.microsoft.com/office/powerpoint/2010/main" val="610048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F9D86A-547D-3345-BDDF-4DE51FB69062}" type="datetimeFigureOut">
              <a:rPr lang="en-US" smtClean="0"/>
              <a:t>6/1/16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2DE85-93CA-2C40-B98F-4A5B71D76D6B}" type="slidenum">
              <a:rPr lang="en-US" smtClean="0"/>
              <a:t>‹#›</a:t>
            </a:fld>
            <a:endParaRPr lang="en-US"/>
          </a:p>
        </p:txBody>
      </p:sp>
    </p:spTree>
    <p:extLst>
      <p:ext uri="{BB962C8B-B14F-4D97-AF65-F5344CB8AC3E}">
        <p14:creationId xmlns:p14="http://schemas.microsoft.com/office/powerpoint/2010/main" val="16805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F9D86A-547D-3345-BDDF-4DE51FB69062}" type="datetimeFigureOut">
              <a:rPr lang="en-US" smtClean="0"/>
              <a:t>6/1/16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2DE85-93CA-2C40-B98F-4A5B71D76D6B}" type="slidenum">
              <a:rPr lang="en-US" smtClean="0"/>
              <a:t>‹#›</a:t>
            </a:fld>
            <a:endParaRPr lang="en-US"/>
          </a:p>
        </p:txBody>
      </p:sp>
    </p:spTree>
    <p:extLst>
      <p:ext uri="{BB962C8B-B14F-4D97-AF65-F5344CB8AC3E}">
        <p14:creationId xmlns:p14="http://schemas.microsoft.com/office/powerpoint/2010/main" val="562397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hasCustomPrompt="1"/>
          </p:nvPr>
        </p:nvSpPr>
        <p:spPr/>
        <p:txBody>
          <a:bodyPr/>
          <a:lstStyle>
            <a:lvl1pPr marL="228600" marR="0" indent="-228600" algn="l" defTabSz="914400" rtl="0" eaLnBrk="1" fontAlgn="auto" latinLnBrk="0" hangingPunct="1">
              <a:lnSpc>
                <a:spcPct val="90000"/>
              </a:lnSpc>
              <a:spcBef>
                <a:spcPts val="1000"/>
              </a:spcBef>
              <a:spcAft>
                <a:spcPts val="0"/>
              </a:spcAft>
              <a:buClrTx/>
              <a:buSzTx/>
              <a:buFont typeface="Arial"/>
              <a:buChar char="•"/>
              <a:tabLst/>
              <a:defRPr sz="1900" baseline="0"/>
            </a:lvl1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lang="en-US" dirty="0" smtClean="0"/>
              <a:t>Click to edit </a:t>
            </a:r>
            <a:r>
              <a:rPr lang="en-US" dirty="0" err="1" smtClean="0"/>
              <a:t>Ma</a:t>
            </a:r>
            <a:r>
              <a:rPr lang="en-US" dirty="0" err="1" smtClean="0"/>
              <a:t>Second</a:t>
            </a:r>
            <a:r>
              <a:rPr lang="en-US" dirty="0" smtClean="0"/>
              <a:t> level</a:t>
            </a:r>
          </a:p>
          <a:p>
            <a:pPr lvl="0"/>
            <a:r>
              <a:rPr lang="en-US" dirty="0" err="1" smtClean="0"/>
              <a:t>ster</a:t>
            </a:r>
            <a:r>
              <a:rPr lang="en-US" dirty="0" smtClean="0"/>
              <a:t> text styles</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5F9D86A-547D-3345-BDDF-4DE51FB69062}" type="datetimeFigureOut">
              <a:rPr lang="en-US" smtClean="0"/>
              <a:t>6/1/16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2DE85-93CA-2C40-B98F-4A5B71D76D6B}" type="slidenum">
              <a:rPr lang="en-US" smtClean="0"/>
              <a:t>‹#›</a:t>
            </a:fld>
            <a:endParaRPr lang="en-US"/>
          </a:p>
        </p:txBody>
      </p:sp>
    </p:spTree>
    <p:extLst>
      <p:ext uri="{BB962C8B-B14F-4D97-AF65-F5344CB8AC3E}">
        <p14:creationId xmlns:p14="http://schemas.microsoft.com/office/powerpoint/2010/main" val="1695035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F9D86A-547D-3345-BDDF-4DE51FB69062}" type="datetimeFigureOut">
              <a:rPr lang="en-US" smtClean="0"/>
              <a:t>6/1/16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2DE85-93CA-2C40-B98F-4A5B71D76D6B}" type="slidenum">
              <a:rPr lang="en-US" smtClean="0"/>
              <a:t>‹#›</a:t>
            </a:fld>
            <a:endParaRPr lang="en-US"/>
          </a:p>
        </p:txBody>
      </p:sp>
    </p:spTree>
    <p:extLst>
      <p:ext uri="{BB962C8B-B14F-4D97-AF65-F5344CB8AC3E}">
        <p14:creationId xmlns:p14="http://schemas.microsoft.com/office/powerpoint/2010/main" val="2093306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F9D86A-547D-3345-BDDF-4DE51FB69062}" type="datetimeFigureOut">
              <a:rPr lang="en-US" smtClean="0"/>
              <a:t>6/1/16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2DE85-93CA-2C40-B98F-4A5B71D76D6B}" type="slidenum">
              <a:rPr lang="en-US" smtClean="0"/>
              <a:t>‹#›</a:t>
            </a:fld>
            <a:endParaRPr lang="en-US"/>
          </a:p>
        </p:txBody>
      </p:sp>
    </p:spTree>
    <p:extLst>
      <p:ext uri="{BB962C8B-B14F-4D97-AF65-F5344CB8AC3E}">
        <p14:creationId xmlns:p14="http://schemas.microsoft.com/office/powerpoint/2010/main" val="2123156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F9D86A-547D-3345-BDDF-4DE51FB69062}" type="datetimeFigureOut">
              <a:rPr lang="en-US" smtClean="0"/>
              <a:t>6/1/16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2DE85-93CA-2C40-B98F-4A5B71D76D6B}" type="slidenum">
              <a:rPr lang="en-US" smtClean="0"/>
              <a:t>‹#›</a:t>
            </a:fld>
            <a:endParaRPr lang="en-US"/>
          </a:p>
        </p:txBody>
      </p:sp>
    </p:spTree>
    <p:extLst>
      <p:ext uri="{BB962C8B-B14F-4D97-AF65-F5344CB8AC3E}">
        <p14:creationId xmlns:p14="http://schemas.microsoft.com/office/powerpoint/2010/main" val="129928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F9D86A-547D-3345-BDDF-4DE51FB69062}" type="datetimeFigureOut">
              <a:rPr lang="en-US" smtClean="0"/>
              <a:t>6/1/16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2DE85-93CA-2C40-B98F-4A5B71D76D6B}" type="slidenum">
              <a:rPr lang="en-US" smtClean="0"/>
              <a:t>‹#›</a:t>
            </a:fld>
            <a:endParaRPr lang="en-US"/>
          </a:p>
        </p:txBody>
      </p:sp>
    </p:spTree>
    <p:extLst>
      <p:ext uri="{BB962C8B-B14F-4D97-AF65-F5344CB8AC3E}">
        <p14:creationId xmlns:p14="http://schemas.microsoft.com/office/powerpoint/2010/main" val="1482617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F9D86A-547D-3345-BDDF-4DE51FB69062}" type="datetimeFigureOut">
              <a:rPr lang="en-US" smtClean="0"/>
              <a:t>6/1/16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2DE85-93CA-2C40-B98F-4A5B71D76D6B}" type="slidenum">
              <a:rPr lang="en-US" smtClean="0"/>
              <a:t>‹#›</a:t>
            </a:fld>
            <a:endParaRPr lang="en-US"/>
          </a:p>
        </p:txBody>
      </p:sp>
    </p:spTree>
    <p:extLst>
      <p:ext uri="{BB962C8B-B14F-4D97-AF65-F5344CB8AC3E}">
        <p14:creationId xmlns:p14="http://schemas.microsoft.com/office/powerpoint/2010/main" val="1092204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F9D86A-547D-3345-BDDF-4DE51FB69062}" type="datetimeFigureOut">
              <a:rPr lang="en-US" smtClean="0"/>
              <a:t>6/1/16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2DE85-93CA-2C40-B98F-4A5B71D76D6B}" type="slidenum">
              <a:rPr lang="en-US" smtClean="0"/>
              <a:t>‹#›</a:t>
            </a:fld>
            <a:endParaRPr lang="en-US"/>
          </a:p>
        </p:txBody>
      </p:sp>
    </p:spTree>
    <p:extLst>
      <p:ext uri="{BB962C8B-B14F-4D97-AF65-F5344CB8AC3E}">
        <p14:creationId xmlns:p14="http://schemas.microsoft.com/office/powerpoint/2010/main" val="2144905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F9D86A-547D-3345-BDDF-4DE51FB69062}" type="datetimeFigureOut">
              <a:rPr lang="en-US" smtClean="0"/>
              <a:t>6/1/16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2DE85-93CA-2C40-B98F-4A5B71D76D6B}" type="slidenum">
              <a:rPr lang="en-US" smtClean="0"/>
              <a:t>‹#›</a:t>
            </a:fld>
            <a:endParaRPr lang="en-US"/>
          </a:p>
        </p:txBody>
      </p:sp>
    </p:spTree>
    <p:extLst>
      <p:ext uri="{BB962C8B-B14F-4D97-AF65-F5344CB8AC3E}">
        <p14:creationId xmlns:p14="http://schemas.microsoft.com/office/powerpoint/2010/main" val="17703072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9D86A-547D-3345-BDDF-4DE51FB69062}" type="datetimeFigureOut">
              <a:rPr lang="en-US" smtClean="0"/>
              <a:t>6/1/16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2DE85-93CA-2C40-B98F-4A5B71D76D6B}" type="slidenum">
              <a:rPr lang="en-US" smtClean="0"/>
              <a:t>‹#›</a:t>
            </a:fld>
            <a:endParaRPr lang="en-US"/>
          </a:p>
        </p:txBody>
      </p:sp>
    </p:spTree>
    <p:extLst>
      <p:ext uri="{BB962C8B-B14F-4D97-AF65-F5344CB8AC3E}">
        <p14:creationId xmlns:p14="http://schemas.microsoft.com/office/powerpoint/2010/main" val="1443106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baseline="0">
          <a:solidFill>
            <a:schemeClr val="tx1"/>
          </a:solidFill>
          <a:latin typeface="Avenir Light"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baseline="0">
          <a:solidFill>
            <a:schemeClr val="tx1"/>
          </a:solidFill>
          <a:latin typeface="Avenir Light"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chemeClr val="tx1"/>
          </a:solidFill>
          <a:latin typeface="Avenir Light"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chemeClr val="tx1"/>
          </a:solidFill>
          <a:latin typeface="Avenir Light"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chemeClr val="tx1"/>
          </a:solidFill>
          <a:latin typeface="Avenir Light"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chemeClr val="tx1"/>
          </a:solidFill>
          <a:latin typeface="Avenir Light"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on </a:t>
            </a:r>
            <a:r>
              <a:rPr lang="en-US" dirty="0" err="1" smtClean="0"/>
              <a:t>velcro</a:t>
            </a:r>
            <a:r>
              <a:rPr lang="en-US" dirty="0" smtClean="0"/>
              <a:t> and stochastics</a:t>
            </a:r>
            <a:endParaRPr lang="en-US" dirty="0" smtClean="0"/>
          </a:p>
        </p:txBody>
      </p:sp>
      <p:sp>
        <p:nvSpPr>
          <p:cNvPr id="3" name="Subtitle 2"/>
          <p:cNvSpPr>
            <a:spLocks noGrp="1"/>
          </p:cNvSpPr>
          <p:nvPr>
            <p:ph type="subTitle" idx="1"/>
          </p:nvPr>
        </p:nvSpPr>
        <p:spPr/>
        <p:txBody>
          <a:bodyPr/>
          <a:lstStyle/>
          <a:p>
            <a:endParaRPr lang="en-US" dirty="0" smtClean="0"/>
          </a:p>
          <a:p>
            <a:r>
              <a:rPr lang="en-US" dirty="0" smtClean="0"/>
              <a:t>Nolan Lem</a:t>
            </a:r>
          </a:p>
          <a:p>
            <a:r>
              <a:rPr lang="en-US" dirty="0" smtClean="0"/>
              <a:t>MUS305C</a:t>
            </a:r>
            <a:endParaRPr lang="en-US" dirty="0"/>
          </a:p>
        </p:txBody>
      </p:sp>
    </p:spTree>
    <p:extLst>
      <p:ext uri="{BB962C8B-B14F-4D97-AF65-F5344CB8AC3E}">
        <p14:creationId xmlns:p14="http://schemas.microsoft.com/office/powerpoint/2010/main" val="990427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”hooked velvet”, invention of </a:t>
            </a:r>
            <a:r>
              <a:rPr lang="en-US" dirty="0" err="1" smtClean="0"/>
              <a:t>velcro</a:t>
            </a:r>
            <a:r>
              <a:rPr lang="en-US" dirty="0" smtClean="0"/>
              <a:t> </a:t>
            </a:r>
            <a:endParaRPr lang="en-US" dirty="0"/>
          </a:p>
        </p:txBody>
      </p:sp>
      <p:sp>
        <p:nvSpPr>
          <p:cNvPr id="3" name="Content Placeholder 2"/>
          <p:cNvSpPr>
            <a:spLocks noGrp="1"/>
          </p:cNvSpPr>
          <p:nvPr>
            <p:ph idx="1"/>
          </p:nvPr>
        </p:nvSpPr>
        <p:spPr/>
        <p:txBody>
          <a:bodyPr/>
          <a:lstStyle/>
          <a:p>
            <a:r>
              <a:rPr lang="en-US" dirty="0" smtClean="0"/>
              <a:t>Georges de </a:t>
            </a:r>
            <a:r>
              <a:rPr lang="en-US" dirty="0" err="1" smtClean="0"/>
              <a:t>Mestral</a:t>
            </a:r>
            <a:r>
              <a:rPr lang="en-US" dirty="0" smtClean="0"/>
              <a:t> – Swiss inventor</a:t>
            </a:r>
            <a:r>
              <a:rPr lang="en-US" dirty="0"/>
              <a:t> </a:t>
            </a:r>
            <a:r>
              <a:rPr lang="en-US" dirty="0" smtClean="0"/>
              <a:t>&amp; engineer</a:t>
            </a:r>
            <a:endParaRPr lang="en-US" dirty="0"/>
          </a:p>
          <a:p>
            <a:r>
              <a:rPr lang="en-US" dirty="0" smtClean="0"/>
              <a:t> Out in the woods (1941) – discovers burrs becoming affixed to his trousers. </a:t>
            </a:r>
          </a:p>
          <a:p>
            <a:r>
              <a:rPr lang="en-US" dirty="0" smtClean="0"/>
              <a:t>Patents </a:t>
            </a:r>
            <a:r>
              <a:rPr lang="en-US" dirty="0" err="1" smtClean="0"/>
              <a:t>velcro</a:t>
            </a:r>
            <a:r>
              <a:rPr lang="en-US" dirty="0" smtClean="0"/>
              <a:t> in 1955, “velvet type fabric and method for producing the same”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086" y="3102964"/>
            <a:ext cx="5558913" cy="3183650"/>
          </a:xfrm>
          <a:prstGeom prst="rect">
            <a:avLst/>
          </a:prstGeom>
        </p:spPr>
      </p:pic>
      <p:sp>
        <p:nvSpPr>
          <p:cNvPr id="6" name="TextBox 5"/>
          <p:cNvSpPr txBox="1"/>
          <p:nvPr/>
        </p:nvSpPr>
        <p:spPr>
          <a:xfrm>
            <a:off x="3316543" y="6267470"/>
            <a:ext cx="5257800" cy="461665"/>
          </a:xfrm>
          <a:prstGeom prst="rect">
            <a:avLst/>
          </a:prstGeom>
          <a:noFill/>
        </p:spPr>
        <p:txBody>
          <a:bodyPr wrap="square" rtlCol="0">
            <a:spAutoFit/>
          </a:bodyPr>
          <a:lstStyle/>
          <a:p>
            <a:r>
              <a:rPr lang="en-US" sz="1200" dirty="0" err="1" smtClean="0"/>
              <a:t>Mestral</a:t>
            </a:r>
            <a:r>
              <a:rPr lang="en-US" sz="1200" dirty="0" smtClean="0"/>
              <a:t>, G. D, Velvet Type Fabric and Method of Producing the Same. </a:t>
            </a:r>
            <a:r>
              <a:rPr lang="en-US" sz="1200" dirty="0"/>
              <a:t>U.S. </a:t>
            </a:r>
            <a:r>
              <a:rPr lang="en-US" sz="1200" dirty="0" smtClean="0"/>
              <a:t>Patent 2,717,437</a:t>
            </a:r>
            <a:endParaRPr lang="en-US" sz="1200" dirty="0"/>
          </a:p>
        </p:txBody>
      </p:sp>
      <p:sp>
        <p:nvSpPr>
          <p:cNvPr id="7" name="TextBox 6"/>
          <p:cNvSpPr txBox="1"/>
          <p:nvPr/>
        </p:nvSpPr>
        <p:spPr>
          <a:xfrm>
            <a:off x="6520721" y="3102964"/>
            <a:ext cx="4833079" cy="2031325"/>
          </a:xfrm>
          <a:prstGeom prst="rect">
            <a:avLst/>
          </a:prstGeom>
          <a:noFill/>
        </p:spPr>
        <p:txBody>
          <a:bodyPr wrap="square" rtlCol="0">
            <a:spAutoFit/>
          </a:bodyPr>
          <a:lstStyle/>
          <a:p>
            <a:r>
              <a:rPr lang="en-US" dirty="0" smtClean="0">
                <a:latin typeface="Avenir Light" charset="0"/>
              </a:rPr>
              <a:t>+ Hook and Loop-Fastener design</a:t>
            </a:r>
          </a:p>
          <a:p>
            <a:endParaRPr lang="en-US" dirty="0" smtClean="0">
              <a:latin typeface="Avenir Light" charset="0"/>
            </a:endParaRPr>
          </a:p>
          <a:p>
            <a:r>
              <a:rPr lang="en-US" dirty="0" smtClean="0">
                <a:latin typeface="Avenir Light" charset="0"/>
              </a:rPr>
              <a:t>+ NASA begins using it in 1960s and then the medical industry. Only becomes household consumer product after several years on the market. </a:t>
            </a:r>
          </a:p>
          <a:p>
            <a:endParaRPr lang="en-US" dirty="0"/>
          </a:p>
        </p:txBody>
      </p:sp>
    </p:spTree>
    <p:extLst>
      <p:ext uri="{BB962C8B-B14F-4D97-AF65-F5344CB8AC3E}">
        <p14:creationId xmlns:p14="http://schemas.microsoft.com/office/powerpoint/2010/main" val="2012974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921"/>
            <a:ext cx="10515600" cy="1570767"/>
          </a:xfrm>
        </p:spPr>
        <p:txBody>
          <a:bodyPr/>
          <a:lstStyle/>
          <a:p>
            <a:r>
              <a:rPr lang="en-US" dirty="0" smtClean="0"/>
              <a:t>Velcro as sound object</a:t>
            </a:r>
            <a:endParaRPr lang="en-US" dirty="0"/>
          </a:p>
        </p:txBody>
      </p:sp>
      <p:sp>
        <p:nvSpPr>
          <p:cNvPr id="3" name="Content Placeholder 2"/>
          <p:cNvSpPr>
            <a:spLocks noGrp="1"/>
          </p:cNvSpPr>
          <p:nvPr>
            <p:ph idx="1"/>
          </p:nvPr>
        </p:nvSpPr>
        <p:spPr>
          <a:xfrm>
            <a:off x="838200" y="1259174"/>
            <a:ext cx="10515600" cy="4917789"/>
          </a:xfrm>
        </p:spPr>
        <p:txBody>
          <a:bodyPr/>
          <a:lstStyle/>
          <a:p>
            <a:r>
              <a:rPr lang="en-US" dirty="0" smtClean="0"/>
              <a:t>Since its introduction, the sound of </a:t>
            </a:r>
            <a:r>
              <a:rPr lang="en-US" dirty="0" err="1" smtClean="0"/>
              <a:t>velcro</a:t>
            </a:r>
            <a:r>
              <a:rPr lang="en-US" dirty="0" smtClean="0"/>
              <a:t> has provoked a wide-range of emotional reactions/responses </a:t>
            </a:r>
          </a:p>
          <a:p>
            <a:r>
              <a:rPr lang="en-US" dirty="0" smtClean="0"/>
              <a:t>ASMR community – ‘</a:t>
            </a:r>
            <a:r>
              <a:rPr lang="en-US" dirty="0" err="1" smtClean="0"/>
              <a:t>Velcrophilia</a:t>
            </a:r>
            <a:r>
              <a:rPr lang="en-US" dirty="0" smtClean="0"/>
              <a:t>’ </a:t>
            </a:r>
          </a:p>
          <a:p>
            <a:r>
              <a:rPr lang="en-US" dirty="0" smtClean="0"/>
              <a:t>Source of </a:t>
            </a:r>
            <a:r>
              <a:rPr lang="en-US" dirty="0" err="1" smtClean="0"/>
              <a:t>Acoustiphobia</a:t>
            </a:r>
            <a:r>
              <a:rPr lang="en-US" dirty="0" smtClean="0"/>
              <a:t> (fear of sounds) </a:t>
            </a:r>
          </a:p>
          <a:p>
            <a:r>
              <a:rPr lang="en-US" dirty="0" smtClean="0"/>
              <a:t>Manchester, NH 2008 – Velcro Sound Wave organized by Velcro Factory Workers in celebration of 50</a:t>
            </a:r>
            <a:r>
              <a:rPr lang="en-US" baseline="30000" dirty="0" smtClean="0"/>
              <a:t>th</a:t>
            </a:r>
            <a:r>
              <a:rPr lang="en-US" dirty="0" smtClean="0"/>
              <a:t> year Anniversary. 8” strips ripped apart in sequence. </a:t>
            </a:r>
          </a:p>
          <a:p>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338" y="3359463"/>
            <a:ext cx="4319042" cy="2817500"/>
          </a:xfrm>
          <a:prstGeom prst="rect">
            <a:avLst/>
          </a:prstGeom>
        </p:spPr>
      </p:pic>
      <p:sp>
        <p:nvSpPr>
          <p:cNvPr id="5" name="TextBox 4"/>
          <p:cNvSpPr txBox="1"/>
          <p:nvPr/>
        </p:nvSpPr>
        <p:spPr>
          <a:xfrm>
            <a:off x="1197338" y="6176963"/>
            <a:ext cx="5561351" cy="461665"/>
          </a:xfrm>
          <a:prstGeom prst="rect">
            <a:avLst/>
          </a:prstGeom>
          <a:noFill/>
        </p:spPr>
        <p:txBody>
          <a:bodyPr wrap="square" rtlCol="0">
            <a:spAutoFit/>
          </a:bodyPr>
          <a:lstStyle/>
          <a:p>
            <a:r>
              <a:rPr lang="en-US" sz="1200" dirty="0" smtClean="0">
                <a:latin typeface="Avenir Light" charset="0"/>
              </a:rPr>
              <a:t>Retrieved from: http://</a:t>
            </a:r>
            <a:r>
              <a:rPr lang="en-US" sz="1200" dirty="0" err="1" smtClean="0">
                <a:latin typeface="Avenir Light" charset="0"/>
              </a:rPr>
              <a:t>lubbockonline.com</a:t>
            </a:r>
            <a:r>
              <a:rPr lang="en-US" sz="1200" dirty="0" smtClean="0">
                <a:latin typeface="Avenir Light" charset="0"/>
              </a:rPr>
              <a:t>/stories/051508/liv_279222831.shtml#.V095AMcd7rI</a:t>
            </a:r>
            <a:endParaRPr lang="en-US" sz="1200" dirty="0">
              <a:latin typeface="Avenir Light"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0468" y="3385303"/>
            <a:ext cx="3809658" cy="2857244"/>
          </a:xfrm>
          <a:prstGeom prst="rect">
            <a:avLst/>
          </a:prstGeom>
        </p:spPr>
      </p:pic>
    </p:spTree>
    <p:extLst>
      <p:ext uri="{BB962C8B-B14F-4D97-AF65-F5344CB8AC3E}">
        <p14:creationId xmlns:p14="http://schemas.microsoft.com/office/powerpoint/2010/main" val="166349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Mechanics of Velcro Sound</a:t>
            </a:r>
            <a:endParaRPr lang="en-US" sz="3800" dirty="0"/>
          </a:p>
        </p:txBody>
      </p:sp>
      <p:sp>
        <p:nvSpPr>
          <p:cNvPr id="3" name="Content Placeholder 2"/>
          <p:cNvSpPr>
            <a:spLocks noGrp="1"/>
          </p:cNvSpPr>
          <p:nvPr>
            <p:ph idx="1"/>
          </p:nvPr>
        </p:nvSpPr>
        <p:spPr>
          <a:xfrm>
            <a:off x="838200" y="1399592"/>
            <a:ext cx="6029131" cy="5318449"/>
          </a:xfrm>
        </p:spPr>
        <p:txBody>
          <a:bodyPr>
            <a:normAutofit lnSpcReduction="10000"/>
          </a:bodyPr>
          <a:lstStyle/>
          <a:p>
            <a:r>
              <a:rPr lang="en-US" sz="2400" dirty="0" smtClean="0"/>
              <a:t>Hook and loop-fastener : strength of bond is a function of the number of fibers that become entangled and these attachments are a function of the density of the hooks and fasteners.</a:t>
            </a:r>
          </a:p>
          <a:p>
            <a:r>
              <a:rPr lang="en-US" sz="2400" dirty="0" smtClean="0"/>
              <a:t>Ripping-apart sound is acoustic consequence of these fibers becoming extricated by some external force. </a:t>
            </a:r>
          </a:p>
          <a:p>
            <a:r>
              <a:rPr lang="en-US" sz="2400" dirty="0" smtClean="0"/>
              <a:t>The sound and function of </a:t>
            </a:r>
            <a:r>
              <a:rPr lang="en-US" sz="2400" dirty="0" err="1" smtClean="0"/>
              <a:t>velcro</a:t>
            </a:r>
            <a:r>
              <a:rPr lang="en-US" sz="2400" dirty="0" smtClean="0"/>
              <a:t> is a result of statistical behaviors playing out in real-time.</a:t>
            </a:r>
          </a:p>
          <a:p>
            <a:r>
              <a:rPr lang="en-US" sz="2400" dirty="0" smtClean="0"/>
              <a:t>Sound materializes from the simple kinetics of the complementary fibers’ binary logic: to be or not to be, attached</a:t>
            </a:r>
            <a:r>
              <a:rPr lang="is-IS" sz="2400" dirty="0" smtClean="0"/>
              <a:t>…</a:t>
            </a:r>
            <a:r>
              <a:rPr lang="en-US" sz="2400" dirty="0"/>
              <a:t>t</a:t>
            </a:r>
            <a:r>
              <a:rPr lang="en-US" sz="2400" dirty="0" smtClean="0"/>
              <a:t>hat is the coin toss  </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611" y="1399592"/>
            <a:ext cx="5666389" cy="4016470"/>
          </a:xfrm>
          <a:prstGeom prst="rect">
            <a:avLst/>
          </a:prstGeom>
          <a:scene3d>
            <a:camera prst="orthographicFront">
              <a:rot lat="0" lon="0" rev="16200000"/>
            </a:camera>
            <a:lightRig rig="threePt" dir="t"/>
          </a:scene3d>
        </p:spPr>
      </p:pic>
    </p:spTree>
    <p:extLst>
      <p:ext uri="{BB962C8B-B14F-4D97-AF65-F5344CB8AC3E}">
        <p14:creationId xmlns:p14="http://schemas.microsoft.com/office/powerpoint/2010/main" val="1833258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7144"/>
          </a:xfrm>
        </p:spPr>
        <p:txBody>
          <a:bodyPr>
            <a:normAutofit/>
          </a:bodyPr>
          <a:lstStyle/>
          <a:p>
            <a:r>
              <a:rPr lang="en-US" sz="4000" dirty="0" smtClean="0"/>
              <a:t>Stochastic Music in 1950-60s </a:t>
            </a:r>
            <a:endParaRPr lang="en-US" sz="4000" dirty="0"/>
          </a:p>
        </p:txBody>
      </p:sp>
      <p:sp>
        <p:nvSpPr>
          <p:cNvPr id="3" name="Content Placeholder 2"/>
          <p:cNvSpPr>
            <a:spLocks noGrp="1"/>
          </p:cNvSpPr>
          <p:nvPr>
            <p:ph idx="1"/>
          </p:nvPr>
        </p:nvSpPr>
        <p:spPr>
          <a:xfrm>
            <a:off x="838200" y="1362270"/>
            <a:ext cx="10515600" cy="4814693"/>
          </a:xfrm>
        </p:spPr>
        <p:txBody>
          <a:bodyPr>
            <a:normAutofit/>
          </a:bodyPr>
          <a:lstStyle/>
          <a:p>
            <a:r>
              <a:rPr lang="en-US" sz="2500" dirty="0" err="1" smtClean="0"/>
              <a:t>Xenakis</a:t>
            </a:r>
            <a:r>
              <a:rPr lang="en-US" sz="2500" dirty="0" smtClean="0"/>
              <a:t>’ pens </a:t>
            </a:r>
            <a:r>
              <a:rPr lang="en-US" sz="2500" i="1" dirty="0" smtClean="0"/>
              <a:t>The Crisis of Serial Music in 1955  (</a:t>
            </a:r>
            <a:r>
              <a:rPr lang="en-US" sz="2500" dirty="0" smtClean="0"/>
              <a:t>probably around the same time de </a:t>
            </a:r>
            <a:r>
              <a:rPr lang="en-US" sz="2500" dirty="0" err="1" smtClean="0"/>
              <a:t>Mestral</a:t>
            </a:r>
            <a:r>
              <a:rPr lang="en-US" sz="2500" dirty="0" smtClean="0"/>
              <a:t> is filling his patent) and composes </a:t>
            </a:r>
            <a:r>
              <a:rPr lang="en-US" sz="2500" i="1" dirty="0" err="1" smtClean="0"/>
              <a:t>Achorripsis</a:t>
            </a:r>
            <a:r>
              <a:rPr lang="en-US" sz="2500" dirty="0" smtClean="0"/>
              <a:t> in 1957, his second piece using stochastic procedures. </a:t>
            </a:r>
            <a:endParaRPr lang="en-US" sz="2500" i="1" dirty="0" smtClean="0"/>
          </a:p>
          <a:p>
            <a:r>
              <a:rPr lang="en-US" i="1" dirty="0" smtClean="0"/>
              <a:t>“</a:t>
            </a:r>
            <a:r>
              <a:rPr lang="en-US" i="1" dirty="0"/>
              <a:t>Linear polyphony destroys itself by its very complexity; what one hears is in reality nothing but a mass of notes in various </a:t>
            </a:r>
            <a:r>
              <a:rPr lang="en-US" i="1" dirty="0" smtClean="0"/>
              <a:t>registers</a:t>
            </a:r>
            <a:r>
              <a:rPr lang="en-US" i="1" dirty="0"/>
              <a:t> </a:t>
            </a:r>
            <a:r>
              <a:rPr lang="en-US" i="1" dirty="0" smtClean="0"/>
              <a:t>[</a:t>
            </a:r>
            <a:r>
              <a:rPr lang="is-IS" i="1" dirty="0" smtClean="0"/>
              <a:t>…] </a:t>
            </a:r>
            <a:r>
              <a:rPr lang="en-US" i="1" dirty="0" smtClean="0"/>
              <a:t>when </a:t>
            </a:r>
            <a:r>
              <a:rPr lang="en-US" i="1" dirty="0"/>
              <a:t>linear combinations and their polyphonic </a:t>
            </a:r>
            <a:r>
              <a:rPr lang="en-US" i="1" dirty="0" err="1"/>
              <a:t>superpositions</a:t>
            </a:r>
            <a:r>
              <a:rPr lang="en-US" i="1" dirty="0"/>
              <a:t> no longer operate, what will count will be the statistical mean of isolated states and of transformations of sonic components at a given moment. The macroscopic effect can then be controlled by the mean of the movements of elements which we select. The result is the introduction of the notion of probability, which implies, in this particular case, combinatory calculus. Here, in a few words, is the possible escape route from the "linear category" in musical thought</a:t>
            </a:r>
            <a:r>
              <a:rPr lang="en-US" i="1" dirty="0" smtClean="0"/>
              <a:t>.” – I. </a:t>
            </a:r>
            <a:r>
              <a:rPr lang="en-US" i="1" dirty="0" err="1" smtClean="0"/>
              <a:t>Xenakis</a:t>
            </a:r>
            <a:r>
              <a:rPr lang="en-US" i="1" dirty="0" smtClean="0"/>
              <a:t>, The Crisis of Serial Music (1955)</a:t>
            </a:r>
          </a:p>
          <a:p>
            <a:r>
              <a:rPr lang="en-US" sz="2500" dirty="0" err="1" smtClean="0"/>
              <a:t>Xenakis</a:t>
            </a:r>
            <a:r>
              <a:rPr lang="en-US" sz="2500" dirty="0" smtClean="0"/>
              <a:t>’ frequently cites visual, spatial, or material references in his justification for stochastic procedures. </a:t>
            </a:r>
            <a:endParaRPr lang="en-US" sz="2500" dirty="0"/>
          </a:p>
        </p:txBody>
      </p:sp>
    </p:spTree>
    <p:extLst>
      <p:ext uri="{BB962C8B-B14F-4D97-AF65-F5344CB8AC3E}">
        <p14:creationId xmlns:p14="http://schemas.microsoft.com/office/powerpoint/2010/main" val="113221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Achorripsis</a:t>
            </a:r>
            <a:r>
              <a:rPr lang="en-US" dirty="0" smtClean="0"/>
              <a:t> (1957) and </a:t>
            </a:r>
            <a:r>
              <a:rPr lang="en-US" sz="4000" dirty="0" smtClean="0"/>
              <a:t>Poisson Distributions</a:t>
            </a:r>
            <a:endParaRPr lang="en-US" sz="4000" dirty="0"/>
          </a:p>
        </p:txBody>
      </p:sp>
      <p:sp>
        <p:nvSpPr>
          <p:cNvPr id="3" name="Content Placeholder 2"/>
          <p:cNvSpPr>
            <a:spLocks noGrp="1"/>
          </p:cNvSpPr>
          <p:nvPr>
            <p:ph idx="1"/>
          </p:nvPr>
        </p:nvSpPr>
        <p:spPr/>
        <p:txBody>
          <a:bodyPr/>
          <a:lstStyle/>
          <a:p>
            <a:r>
              <a:rPr lang="en-US" dirty="0" smtClean="0"/>
              <a:t>Draws from Poisson Distribution to parameterize the piece in terms of: </a:t>
            </a:r>
          </a:p>
          <a:p>
            <a:pPr lvl="1"/>
            <a:r>
              <a:rPr lang="en-US" dirty="0" smtClean="0"/>
              <a:t> density of sound events </a:t>
            </a:r>
          </a:p>
          <a:p>
            <a:pPr lvl="1"/>
            <a:r>
              <a:rPr lang="en-US" dirty="0" smtClean="0"/>
              <a:t> distribution of sound events by </a:t>
            </a:r>
            <a:r>
              <a:rPr lang="en-US" dirty="0" err="1" smtClean="0"/>
              <a:t>timbral</a:t>
            </a:r>
            <a:r>
              <a:rPr lang="en-US" dirty="0"/>
              <a:t> </a:t>
            </a:r>
            <a:r>
              <a:rPr lang="en-US" dirty="0" smtClean="0"/>
              <a:t>(instrument) category</a:t>
            </a:r>
          </a:p>
          <a:p>
            <a:pPr lvl="1"/>
            <a:r>
              <a:rPr lang="en-US" dirty="0" smtClean="0"/>
              <a:t> distribution of sound events over time</a:t>
            </a:r>
          </a:p>
          <a:p>
            <a:r>
              <a:rPr lang="en-US" dirty="0" smtClean="0"/>
              <a:t>Poisson Distribution expresses probability of given number of events occurring in a fixed interval of time. Conditions: Events must occur with an average rate and independent of past events. </a:t>
            </a:r>
          </a:p>
          <a:p>
            <a:endParaRPr lang="en-US" dirty="0" smtClean="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198" y="4771868"/>
            <a:ext cx="3403600" cy="749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5271" y="4001294"/>
            <a:ext cx="3394231" cy="2463550"/>
          </a:xfrm>
          <a:prstGeom prst="rect">
            <a:avLst/>
          </a:prstGeom>
        </p:spPr>
      </p:pic>
    </p:spTree>
    <p:extLst>
      <p:ext uri="{BB962C8B-B14F-4D97-AF65-F5344CB8AC3E}">
        <p14:creationId xmlns:p14="http://schemas.microsoft.com/office/powerpoint/2010/main" val="1928692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620" y="323356"/>
            <a:ext cx="10515600" cy="1325563"/>
          </a:xfrm>
        </p:spPr>
        <p:txBody>
          <a:bodyPr>
            <a:normAutofit/>
          </a:bodyPr>
          <a:lstStyle/>
          <a:p>
            <a:pPr algn="ctr"/>
            <a:r>
              <a:rPr lang="en-US" sz="3600" dirty="0" smtClean="0"/>
              <a:t>The </a:t>
            </a:r>
            <a:r>
              <a:rPr lang="en-US" sz="3600" dirty="0" err="1"/>
              <a:t>A</a:t>
            </a:r>
            <a:r>
              <a:rPr lang="en-US" sz="3600" dirty="0" err="1" smtClean="0"/>
              <a:t>chorripsis</a:t>
            </a:r>
            <a:r>
              <a:rPr lang="en-US" sz="3600" dirty="0" smtClean="0"/>
              <a:t> matrix </a:t>
            </a:r>
            <a:endParaRPr lang="en-US" sz="36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4202" y="1420865"/>
            <a:ext cx="8235221" cy="4985054"/>
          </a:xfrm>
        </p:spPr>
      </p:pic>
      <p:sp>
        <p:nvSpPr>
          <p:cNvPr id="5" name="TextBox 4"/>
          <p:cNvSpPr txBox="1"/>
          <p:nvPr/>
        </p:nvSpPr>
        <p:spPr>
          <a:xfrm>
            <a:off x="8859187" y="1648919"/>
            <a:ext cx="3102964" cy="4801314"/>
          </a:xfrm>
          <a:prstGeom prst="rect">
            <a:avLst/>
          </a:prstGeom>
          <a:noFill/>
        </p:spPr>
        <p:txBody>
          <a:bodyPr wrap="square" rtlCol="0">
            <a:spAutoFit/>
          </a:bodyPr>
          <a:lstStyle/>
          <a:p>
            <a:r>
              <a:rPr lang="en-US" dirty="0" smtClean="0">
                <a:latin typeface="+mj-lt"/>
              </a:rPr>
              <a:t>+ </a:t>
            </a:r>
            <a:r>
              <a:rPr lang="en-US" b="1" dirty="0" smtClean="0">
                <a:latin typeface="+mj-lt"/>
              </a:rPr>
              <a:t>columns</a:t>
            </a:r>
            <a:r>
              <a:rPr lang="en-US" dirty="0" smtClean="0">
                <a:latin typeface="+mj-lt"/>
              </a:rPr>
              <a:t>: </a:t>
            </a:r>
          </a:p>
          <a:p>
            <a:r>
              <a:rPr lang="en-US" dirty="0" smtClean="0">
                <a:latin typeface="+mj-lt"/>
              </a:rPr>
              <a:t>28 vertical strips= 15 s intervals </a:t>
            </a:r>
          </a:p>
          <a:p>
            <a:r>
              <a:rPr lang="en-US" dirty="0" smtClean="0">
                <a:latin typeface="+mj-lt"/>
              </a:rPr>
              <a:t>+ </a:t>
            </a:r>
            <a:r>
              <a:rPr lang="en-US" b="1" dirty="0" smtClean="0">
                <a:latin typeface="+mj-lt"/>
              </a:rPr>
              <a:t>rows</a:t>
            </a:r>
            <a:r>
              <a:rPr lang="en-US" dirty="0" smtClean="0">
                <a:latin typeface="+mj-lt"/>
              </a:rPr>
              <a:t>: </a:t>
            </a:r>
          </a:p>
          <a:p>
            <a:r>
              <a:rPr lang="en-US" dirty="0" smtClean="0">
                <a:latin typeface="+mj-lt"/>
              </a:rPr>
              <a:t>7 horizontal strips = instrumental category</a:t>
            </a:r>
          </a:p>
          <a:p>
            <a:endParaRPr lang="en-US" sz="2400" dirty="0">
              <a:latin typeface="+mj-lt"/>
            </a:endParaRPr>
          </a:p>
          <a:p>
            <a:r>
              <a:rPr lang="en-US" sz="2400" dirty="0" smtClean="0">
                <a:latin typeface="+mj-lt"/>
              </a:rPr>
              <a:t>In general, Poisson distributions account for organization vertically (time)and horizontally (timbre) and within each cell (density)</a:t>
            </a:r>
          </a:p>
          <a:p>
            <a:r>
              <a:rPr lang="en-US" sz="2400" dirty="0" smtClean="0">
                <a:latin typeface="+mj-lt"/>
              </a:rPr>
              <a:t> </a:t>
            </a:r>
            <a:endParaRPr lang="en-US" sz="2400" dirty="0">
              <a:latin typeface="+mj-lt"/>
            </a:endParaRPr>
          </a:p>
        </p:txBody>
      </p:sp>
    </p:spTree>
    <p:extLst>
      <p:ext uri="{BB962C8B-B14F-4D97-AF65-F5344CB8AC3E}">
        <p14:creationId xmlns:p14="http://schemas.microsoft.com/office/powerpoint/2010/main" val="1216555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668</Words>
  <Application>Microsoft Macintosh PowerPoint</Application>
  <PresentationFormat>Widescreen</PresentationFormat>
  <Paragraphs>46</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Avenir Light</vt:lpstr>
      <vt:lpstr>Calibri</vt:lpstr>
      <vt:lpstr>Calibri Light</vt:lpstr>
      <vt:lpstr>Arial</vt:lpstr>
      <vt:lpstr>Office Theme</vt:lpstr>
      <vt:lpstr>on velcro and stochastics</vt:lpstr>
      <vt:lpstr>”hooked velvet”, invention of velcro </vt:lpstr>
      <vt:lpstr>Velcro as sound object</vt:lpstr>
      <vt:lpstr>Mechanics of Velcro Sound</vt:lpstr>
      <vt:lpstr>Stochastic Music in 1950-60s </vt:lpstr>
      <vt:lpstr>Achorripsis (1957) and Poisson Distributions</vt:lpstr>
      <vt:lpstr>The Achorripsis matrix </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be or not to be, attached  </dc:title>
  <dc:creator>Nolan Vincent Lem</dc:creator>
  <cp:lastModifiedBy>Nolan Vincent Lem</cp:lastModifiedBy>
  <cp:revision>16</cp:revision>
  <dcterms:created xsi:type="dcterms:W3CDTF">2016-06-01T23:42:02Z</dcterms:created>
  <dcterms:modified xsi:type="dcterms:W3CDTF">2016-06-02T01:08:05Z</dcterms:modified>
</cp:coreProperties>
</file>