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628" r:id="rId2"/>
    <p:sldId id="1479" r:id="rId3"/>
    <p:sldId id="1471" r:id="rId4"/>
    <p:sldId id="1480" r:id="rId5"/>
    <p:sldId id="1472" r:id="rId6"/>
    <p:sldId id="722" r:id="rId7"/>
    <p:sldId id="1386" r:id="rId8"/>
    <p:sldId id="1482" r:id="rId9"/>
    <p:sldId id="1483" r:id="rId10"/>
    <p:sldId id="1387" r:id="rId11"/>
    <p:sldId id="1388" r:id="rId12"/>
    <p:sldId id="761" r:id="rId13"/>
    <p:sldId id="1468" r:id="rId14"/>
    <p:sldId id="1423" r:id="rId15"/>
    <p:sldId id="1407" r:id="rId16"/>
    <p:sldId id="1427" r:id="rId17"/>
    <p:sldId id="1408" r:id="rId18"/>
    <p:sldId id="1447" r:id="rId19"/>
    <p:sldId id="1409" r:id="rId20"/>
    <p:sldId id="1499" r:id="rId21"/>
    <p:sldId id="1406" r:id="rId22"/>
    <p:sldId id="777" r:id="rId23"/>
    <p:sldId id="815" r:id="rId24"/>
    <p:sldId id="817" r:id="rId25"/>
    <p:sldId id="1396" r:id="rId26"/>
    <p:sldId id="1492" r:id="rId27"/>
    <p:sldId id="1493" r:id="rId28"/>
    <p:sldId id="1446" r:id="rId29"/>
    <p:sldId id="1504" r:id="rId30"/>
    <p:sldId id="1103" r:id="rId31"/>
    <p:sldId id="1105" r:id="rId32"/>
    <p:sldId id="1495" r:id="rId33"/>
    <p:sldId id="770" r:id="rId34"/>
    <p:sldId id="1497" r:id="rId35"/>
    <p:sldId id="1496" r:id="rId36"/>
    <p:sldId id="1502" r:id="rId37"/>
    <p:sldId id="1503" r:id="rId38"/>
    <p:sldId id="1485" r:id="rId39"/>
    <p:sldId id="1488" r:id="rId40"/>
    <p:sldId id="1460" r:id="rId41"/>
    <p:sldId id="791" r:id="rId42"/>
    <p:sldId id="1501" r:id="rId43"/>
    <p:sldId id="1444" r:id="rId44"/>
    <p:sldId id="1500" r:id="rId45"/>
    <p:sldId id="1425" r:id="rId46"/>
    <p:sldId id="1490" r:id="rId47"/>
    <p:sldId id="1437" r:id="rId48"/>
    <p:sldId id="776" r:id="rId49"/>
    <p:sldId id="785" r:id="rId50"/>
    <p:sldId id="735" r:id="rId51"/>
    <p:sldId id="1397" r:id="rId52"/>
    <p:sldId id="728" r:id="rId53"/>
    <p:sldId id="736" r:id="rId54"/>
    <p:sldId id="743" r:id="rId55"/>
    <p:sldId id="74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t, Marco" initials="JM" lastIdx="1" clrIdx="0">
    <p:extLst>
      <p:ext uri="{19B8F6BF-5375-455C-9EA6-DF929625EA0E}">
        <p15:presenceInfo xmlns:p15="http://schemas.microsoft.com/office/powerpoint/2012/main" userId="Jost, Mar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3535FF"/>
    <a:srgbClr val="5B8ADD"/>
    <a:srgbClr val="FAA202"/>
    <a:srgbClr val="05F6F6"/>
    <a:srgbClr val="DEEBF7"/>
    <a:srgbClr val="FFF2CC"/>
    <a:srgbClr val="7F7F7F"/>
    <a:srgbClr val="FF6600"/>
    <a:srgbClr val="8AD3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69" autoAdjust="0"/>
    <p:restoredTop sz="87781" autoAdjust="0"/>
  </p:normalViewPr>
  <p:slideViewPr>
    <p:cSldViewPr snapToGrid="0">
      <p:cViewPr varScale="1">
        <p:scale>
          <a:sx n="141" d="100"/>
          <a:sy n="141" d="100"/>
        </p:scale>
        <p:origin x="25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4C3CE-7620-4880-B87F-EBB12F5E68D2}" type="datetimeFigureOut">
              <a:rPr lang="en-US" smtClean="0"/>
              <a:t>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DC4D7-2C51-4920-9662-57337AE12334}" type="slidenum">
              <a:rPr lang="en-US" smtClean="0"/>
              <a:t>‹#›</a:t>
            </a:fld>
            <a:endParaRPr lang="en-US"/>
          </a:p>
        </p:txBody>
      </p:sp>
    </p:spTree>
    <p:extLst>
      <p:ext uri="{BB962C8B-B14F-4D97-AF65-F5344CB8AC3E}">
        <p14:creationId xmlns:p14="http://schemas.microsoft.com/office/powerpoint/2010/main" val="169931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a:t>
            </a:fld>
            <a:endParaRPr lang="en-US"/>
          </a:p>
        </p:txBody>
      </p:sp>
    </p:spTree>
    <p:extLst>
      <p:ext uri="{BB962C8B-B14F-4D97-AF65-F5344CB8AC3E}">
        <p14:creationId xmlns:p14="http://schemas.microsoft.com/office/powerpoint/2010/main" val="4203694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p:txBody>
      </p:sp>
      <p:sp>
        <p:nvSpPr>
          <p:cNvPr id="4" name="Slide Number Placeholder 3"/>
          <p:cNvSpPr>
            <a:spLocks noGrp="1"/>
          </p:cNvSpPr>
          <p:nvPr>
            <p:ph type="sldNum" sz="quarter" idx="10"/>
          </p:nvPr>
        </p:nvSpPr>
        <p:spPr/>
        <p:txBody>
          <a:bodyPr/>
          <a:lstStyle/>
          <a:p>
            <a:fld id="{5C8DC4D7-2C51-4920-9662-57337AE12334}" type="slidenum">
              <a:rPr lang="en-US" smtClean="0"/>
              <a:t>12</a:t>
            </a:fld>
            <a:endParaRPr lang="en-US"/>
          </a:p>
        </p:txBody>
      </p:sp>
    </p:spTree>
    <p:extLst>
      <p:ext uri="{BB962C8B-B14F-4D97-AF65-F5344CB8AC3E}">
        <p14:creationId xmlns:p14="http://schemas.microsoft.com/office/powerpoint/2010/main" val="1314213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14</a:t>
            </a:fld>
            <a:endParaRPr lang="en-US"/>
          </a:p>
        </p:txBody>
      </p:sp>
    </p:spTree>
    <p:extLst>
      <p:ext uri="{BB962C8B-B14F-4D97-AF65-F5344CB8AC3E}">
        <p14:creationId xmlns:p14="http://schemas.microsoft.com/office/powerpoint/2010/main" val="1043013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15</a:t>
            </a:fld>
            <a:endParaRPr lang="en-US"/>
          </a:p>
        </p:txBody>
      </p:sp>
    </p:spTree>
    <p:extLst>
      <p:ext uri="{BB962C8B-B14F-4D97-AF65-F5344CB8AC3E}">
        <p14:creationId xmlns:p14="http://schemas.microsoft.com/office/powerpoint/2010/main" val="229595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CRISPR has made screens so much easier because we can readily do parts 1 and 3</a:t>
            </a:r>
          </a:p>
        </p:txBody>
      </p:sp>
      <p:sp>
        <p:nvSpPr>
          <p:cNvPr id="4" name="Slide Number Placeholder 3"/>
          <p:cNvSpPr>
            <a:spLocks noGrp="1"/>
          </p:cNvSpPr>
          <p:nvPr>
            <p:ph type="sldNum" sz="quarter" idx="5"/>
          </p:nvPr>
        </p:nvSpPr>
        <p:spPr/>
        <p:txBody>
          <a:bodyPr/>
          <a:lstStyle/>
          <a:p>
            <a:fld id="{5C8DC4D7-2C51-4920-9662-57337AE12334}" type="slidenum">
              <a:rPr lang="en-US" smtClean="0"/>
              <a:t>16</a:t>
            </a:fld>
            <a:endParaRPr lang="en-US"/>
          </a:p>
        </p:txBody>
      </p:sp>
    </p:spTree>
    <p:extLst>
      <p:ext uri="{BB962C8B-B14F-4D97-AF65-F5344CB8AC3E}">
        <p14:creationId xmlns:p14="http://schemas.microsoft.com/office/powerpoint/2010/main" val="4242536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17</a:t>
            </a:fld>
            <a:endParaRPr lang="en-US"/>
          </a:p>
        </p:txBody>
      </p:sp>
    </p:spTree>
    <p:extLst>
      <p:ext uri="{BB962C8B-B14F-4D97-AF65-F5344CB8AC3E}">
        <p14:creationId xmlns:p14="http://schemas.microsoft.com/office/powerpoint/2010/main" val="2811428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18</a:t>
            </a:fld>
            <a:endParaRPr lang="en-US"/>
          </a:p>
        </p:txBody>
      </p:sp>
    </p:spTree>
    <p:extLst>
      <p:ext uri="{BB962C8B-B14F-4D97-AF65-F5344CB8AC3E}">
        <p14:creationId xmlns:p14="http://schemas.microsoft.com/office/powerpoint/2010/main" val="3984410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19</a:t>
            </a:fld>
            <a:endParaRPr lang="en-US"/>
          </a:p>
        </p:txBody>
      </p:sp>
    </p:spTree>
    <p:extLst>
      <p:ext uri="{BB962C8B-B14F-4D97-AF65-F5344CB8AC3E}">
        <p14:creationId xmlns:p14="http://schemas.microsoft.com/office/powerpoint/2010/main" val="82125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20</a:t>
            </a:fld>
            <a:endParaRPr lang="en-US"/>
          </a:p>
        </p:txBody>
      </p:sp>
    </p:spTree>
    <p:extLst>
      <p:ext uri="{BB962C8B-B14F-4D97-AF65-F5344CB8AC3E}">
        <p14:creationId xmlns:p14="http://schemas.microsoft.com/office/powerpoint/2010/main" val="3604122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principles largely independent of Cas9 effector</a:t>
            </a:r>
          </a:p>
        </p:txBody>
      </p:sp>
      <p:sp>
        <p:nvSpPr>
          <p:cNvPr id="4" name="Slide Number Placeholder 3"/>
          <p:cNvSpPr>
            <a:spLocks noGrp="1"/>
          </p:cNvSpPr>
          <p:nvPr>
            <p:ph type="sldNum" sz="quarter" idx="5"/>
          </p:nvPr>
        </p:nvSpPr>
        <p:spPr/>
        <p:txBody>
          <a:bodyPr/>
          <a:lstStyle/>
          <a:p>
            <a:fld id="{5C8DC4D7-2C51-4920-9662-57337AE12334}" type="slidenum">
              <a:rPr lang="en-US" smtClean="0"/>
              <a:t>21</a:t>
            </a:fld>
            <a:endParaRPr lang="en-US"/>
          </a:p>
        </p:txBody>
      </p:sp>
    </p:spTree>
    <p:extLst>
      <p:ext uri="{BB962C8B-B14F-4D97-AF65-F5344CB8AC3E}">
        <p14:creationId xmlns:p14="http://schemas.microsoft.com/office/powerpoint/2010/main" val="595084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sgRNAs targeting essential genes will deplete during growth</a:t>
            </a:r>
          </a:p>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25</a:t>
            </a:fld>
            <a:endParaRPr lang="en-US"/>
          </a:p>
        </p:txBody>
      </p:sp>
    </p:spTree>
    <p:extLst>
      <p:ext uri="{BB962C8B-B14F-4D97-AF65-F5344CB8AC3E}">
        <p14:creationId xmlns:p14="http://schemas.microsoft.com/office/powerpoint/2010/main" val="3801902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4</a:t>
            </a:fld>
            <a:endParaRPr lang="en-US"/>
          </a:p>
        </p:txBody>
      </p:sp>
    </p:spTree>
    <p:extLst>
      <p:ext uri="{BB962C8B-B14F-4D97-AF65-F5344CB8AC3E}">
        <p14:creationId xmlns:p14="http://schemas.microsoft.com/office/powerpoint/2010/main" val="429646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28</a:t>
            </a:fld>
            <a:endParaRPr lang="en-US"/>
          </a:p>
        </p:txBody>
      </p:sp>
    </p:spTree>
    <p:extLst>
      <p:ext uri="{BB962C8B-B14F-4D97-AF65-F5344CB8AC3E}">
        <p14:creationId xmlns:p14="http://schemas.microsoft.com/office/powerpoint/2010/main" val="809337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C15orf57 turns out to be a regulator of clathrin-mediated endocytosis and specifically is required for endocytosis of transferrin</a:t>
            </a:r>
          </a:p>
        </p:txBody>
      </p:sp>
      <p:sp>
        <p:nvSpPr>
          <p:cNvPr id="4" name="Slide Number Placeholder 3"/>
          <p:cNvSpPr>
            <a:spLocks noGrp="1"/>
          </p:cNvSpPr>
          <p:nvPr>
            <p:ph type="sldNum" sz="quarter" idx="5"/>
          </p:nvPr>
        </p:nvSpPr>
        <p:spPr/>
        <p:txBody>
          <a:bodyPr/>
          <a:lstStyle/>
          <a:p>
            <a:fld id="{5C8DC4D7-2C51-4920-9662-57337AE12334}" type="slidenum">
              <a:rPr lang="en-US" smtClean="0"/>
              <a:t>29</a:t>
            </a:fld>
            <a:endParaRPr lang="en-US"/>
          </a:p>
        </p:txBody>
      </p:sp>
    </p:spTree>
    <p:extLst>
      <p:ext uri="{BB962C8B-B14F-4D97-AF65-F5344CB8AC3E}">
        <p14:creationId xmlns:p14="http://schemas.microsoft.com/office/powerpoint/2010/main" val="3382529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for drugs – mechanisms of action of drugs or of resistance to chemotherapeutics</a:t>
            </a:r>
          </a:p>
        </p:txBody>
      </p:sp>
      <p:sp>
        <p:nvSpPr>
          <p:cNvPr id="4" name="Slide Number Placeholder 3"/>
          <p:cNvSpPr>
            <a:spLocks noGrp="1"/>
          </p:cNvSpPr>
          <p:nvPr>
            <p:ph type="sldNum" sz="quarter" idx="5"/>
          </p:nvPr>
        </p:nvSpPr>
        <p:spPr/>
        <p:txBody>
          <a:bodyPr/>
          <a:lstStyle/>
          <a:p>
            <a:fld id="{5C8DC4D7-2C51-4920-9662-57337AE12334}" type="slidenum">
              <a:rPr lang="en-US" smtClean="0"/>
              <a:t>32</a:t>
            </a:fld>
            <a:endParaRPr lang="en-US"/>
          </a:p>
        </p:txBody>
      </p:sp>
    </p:spTree>
    <p:extLst>
      <p:ext uri="{BB962C8B-B14F-4D97-AF65-F5344CB8AC3E}">
        <p14:creationId xmlns:p14="http://schemas.microsoft.com/office/powerpoint/2010/main" val="1641277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33</a:t>
            </a:fld>
            <a:endParaRPr lang="en-US"/>
          </a:p>
        </p:txBody>
      </p:sp>
    </p:spTree>
    <p:extLst>
      <p:ext uri="{BB962C8B-B14F-4D97-AF65-F5344CB8AC3E}">
        <p14:creationId xmlns:p14="http://schemas.microsoft.com/office/powerpoint/2010/main" val="2080149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34</a:t>
            </a:fld>
            <a:endParaRPr lang="en-US"/>
          </a:p>
        </p:txBody>
      </p:sp>
    </p:spTree>
    <p:extLst>
      <p:ext uri="{BB962C8B-B14F-4D97-AF65-F5344CB8AC3E}">
        <p14:creationId xmlns:p14="http://schemas.microsoft.com/office/powerpoint/2010/main" val="1029341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for T-cells</a:t>
            </a:r>
          </a:p>
        </p:txBody>
      </p:sp>
      <p:sp>
        <p:nvSpPr>
          <p:cNvPr id="4" name="Slide Number Placeholder 3"/>
          <p:cNvSpPr>
            <a:spLocks noGrp="1"/>
          </p:cNvSpPr>
          <p:nvPr>
            <p:ph type="sldNum" sz="quarter" idx="5"/>
          </p:nvPr>
        </p:nvSpPr>
        <p:spPr/>
        <p:txBody>
          <a:bodyPr/>
          <a:lstStyle/>
          <a:p>
            <a:fld id="{5C8DC4D7-2C51-4920-9662-57337AE12334}" type="slidenum">
              <a:rPr lang="en-US" smtClean="0"/>
              <a:t>35</a:t>
            </a:fld>
            <a:endParaRPr lang="en-US"/>
          </a:p>
        </p:txBody>
      </p:sp>
    </p:spTree>
    <p:extLst>
      <p:ext uri="{BB962C8B-B14F-4D97-AF65-F5344CB8AC3E}">
        <p14:creationId xmlns:p14="http://schemas.microsoft.com/office/powerpoint/2010/main" val="1659324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CRISPR cutting suffers from non-specific toxicity, especially in genomically amplified regions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CRISPRi suffers from non-specific effects at bidirectional promoters (and potentially from false negatives for genes that are refractory to silencing)</a:t>
            </a:r>
          </a:p>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37</a:t>
            </a:fld>
            <a:endParaRPr lang="en-US"/>
          </a:p>
        </p:txBody>
      </p:sp>
    </p:spTree>
    <p:extLst>
      <p:ext uri="{BB962C8B-B14F-4D97-AF65-F5344CB8AC3E}">
        <p14:creationId xmlns:p14="http://schemas.microsoft.com/office/powerpoint/2010/main" val="1347780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synthetic lethality etc</a:t>
            </a:r>
          </a:p>
        </p:txBody>
      </p:sp>
      <p:sp>
        <p:nvSpPr>
          <p:cNvPr id="4" name="Slide Number Placeholder 3"/>
          <p:cNvSpPr>
            <a:spLocks noGrp="1"/>
          </p:cNvSpPr>
          <p:nvPr>
            <p:ph type="sldNum" sz="quarter" idx="5"/>
          </p:nvPr>
        </p:nvSpPr>
        <p:spPr/>
        <p:txBody>
          <a:bodyPr/>
          <a:lstStyle/>
          <a:p>
            <a:fld id="{5C8DC4D7-2C51-4920-9662-57337AE12334}" type="slidenum">
              <a:rPr lang="en-US" smtClean="0"/>
              <a:t>40</a:t>
            </a:fld>
            <a:endParaRPr lang="en-US"/>
          </a:p>
        </p:txBody>
      </p:sp>
    </p:spTree>
    <p:extLst>
      <p:ext uri="{BB962C8B-B14F-4D97-AF65-F5344CB8AC3E}">
        <p14:creationId xmlns:p14="http://schemas.microsoft.com/office/powerpoint/2010/main" val="794400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integrator is required for biogenesis of small nuclear RNAs (e.g. spliceosome components)</a:t>
            </a:r>
          </a:p>
          <a:p>
            <a:r>
              <a:rPr lang="en-US"/>
              <a:t>this revealed that integrator contains different modules that are functionally and biochemically somewhat distinct</a:t>
            </a:r>
          </a:p>
        </p:txBody>
      </p:sp>
      <p:sp>
        <p:nvSpPr>
          <p:cNvPr id="4" name="Slide Number Placeholder 3"/>
          <p:cNvSpPr>
            <a:spLocks noGrp="1"/>
          </p:cNvSpPr>
          <p:nvPr>
            <p:ph type="sldNum" sz="quarter" idx="5"/>
          </p:nvPr>
        </p:nvSpPr>
        <p:spPr/>
        <p:txBody>
          <a:bodyPr/>
          <a:lstStyle/>
          <a:p>
            <a:fld id="{5C8DC4D7-2C51-4920-9662-57337AE12334}" type="slidenum">
              <a:rPr lang="en-US" smtClean="0"/>
              <a:t>42</a:t>
            </a:fld>
            <a:endParaRPr lang="en-US"/>
          </a:p>
        </p:txBody>
      </p:sp>
    </p:spTree>
    <p:extLst>
      <p:ext uri="{BB962C8B-B14F-4D97-AF65-F5344CB8AC3E}">
        <p14:creationId xmlns:p14="http://schemas.microsoft.com/office/powerpoint/2010/main" val="470120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M. tuberculosis</a:t>
            </a:r>
            <a:r>
              <a:rPr lang="en-US" sz="1200" dirty="0"/>
              <a:t>: Rock et al., </a:t>
            </a:r>
            <a:r>
              <a:rPr lang="en-US" sz="1200" i="1" dirty="0"/>
              <a:t>Nature Microbiology</a:t>
            </a:r>
            <a:r>
              <a:rPr lang="en-US" sz="1200" dirty="0"/>
              <a:t> </a:t>
            </a:r>
            <a:r>
              <a:rPr lang="en-US" sz="1200" b="1" dirty="0"/>
              <a:t>2017</a:t>
            </a:r>
            <a:endParaRPr lang="en-US" sz="1200" i="1" dirty="0"/>
          </a:p>
          <a:p>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50</a:t>
            </a:fld>
            <a:endParaRPr lang="en-US"/>
          </a:p>
        </p:txBody>
      </p:sp>
    </p:spTree>
    <p:extLst>
      <p:ext uri="{BB962C8B-B14F-4D97-AF65-F5344CB8AC3E}">
        <p14:creationId xmlns:p14="http://schemas.microsoft.com/office/powerpoint/2010/main" val="1263402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5</a:t>
            </a:fld>
            <a:endParaRPr lang="en-US"/>
          </a:p>
        </p:txBody>
      </p:sp>
    </p:spTree>
    <p:extLst>
      <p:ext uri="{BB962C8B-B14F-4D97-AF65-F5344CB8AC3E}">
        <p14:creationId xmlns:p14="http://schemas.microsoft.com/office/powerpoint/2010/main" val="3943811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51</a:t>
            </a:fld>
            <a:endParaRPr lang="en-US"/>
          </a:p>
        </p:txBody>
      </p:sp>
    </p:spTree>
    <p:extLst>
      <p:ext uri="{BB962C8B-B14F-4D97-AF65-F5344CB8AC3E}">
        <p14:creationId xmlns:p14="http://schemas.microsoft.com/office/powerpoint/2010/main" val="963054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VP64 = four copies of VP16;</a:t>
            </a:r>
            <a:r>
              <a:rPr lang="en-US" baseline="0" dirty="0"/>
              <a:t> VP16 = herpes virus transcriptional activation domain</a:t>
            </a:r>
          </a:p>
          <a:p>
            <a:r>
              <a:rPr lang="en-US" baseline="0" dirty="0"/>
              <a:t>P65 = activation domain of P65</a:t>
            </a:r>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52</a:t>
            </a:fld>
            <a:endParaRPr lang="en-US"/>
          </a:p>
        </p:txBody>
      </p:sp>
    </p:spTree>
    <p:extLst>
      <p:ext uri="{BB962C8B-B14F-4D97-AF65-F5344CB8AC3E}">
        <p14:creationId xmlns:p14="http://schemas.microsoft.com/office/powerpoint/2010/main" val="249002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VP64 = 4 tandem copies of VP16</a:t>
            </a:r>
          </a:p>
          <a:p>
            <a:r>
              <a:rPr lang="en-US"/>
              <a:t>VP16 = herpes simplex viral protein 16</a:t>
            </a:r>
          </a:p>
        </p:txBody>
      </p:sp>
      <p:sp>
        <p:nvSpPr>
          <p:cNvPr id="4" name="Slide Number Placeholder 3"/>
          <p:cNvSpPr>
            <a:spLocks noGrp="1"/>
          </p:cNvSpPr>
          <p:nvPr>
            <p:ph type="sldNum" sz="quarter" idx="5"/>
          </p:nvPr>
        </p:nvSpPr>
        <p:spPr/>
        <p:txBody>
          <a:bodyPr/>
          <a:lstStyle/>
          <a:p>
            <a:fld id="{5C8DC4D7-2C51-4920-9662-57337AE12334}" type="slidenum">
              <a:rPr lang="en-US" smtClean="0"/>
              <a:t>53</a:t>
            </a:fld>
            <a:endParaRPr lang="en-US"/>
          </a:p>
        </p:txBody>
      </p:sp>
    </p:spTree>
    <p:extLst>
      <p:ext uri="{BB962C8B-B14F-4D97-AF65-F5344CB8AC3E}">
        <p14:creationId xmlns:p14="http://schemas.microsoft.com/office/powerpoint/2010/main" val="3474270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p65: RelA, transactivation domain of the nuclear form of NF-kB</a:t>
            </a:r>
          </a:p>
          <a:p>
            <a:r>
              <a:rPr lang="en-US"/>
              <a:t>hsf1 = heat shock factor 1</a:t>
            </a:r>
          </a:p>
        </p:txBody>
      </p:sp>
      <p:sp>
        <p:nvSpPr>
          <p:cNvPr id="4" name="Slide Number Placeholder 3"/>
          <p:cNvSpPr>
            <a:spLocks noGrp="1"/>
          </p:cNvSpPr>
          <p:nvPr>
            <p:ph type="sldNum" sz="quarter" idx="5"/>
          </p:nvPr>
        </p:nvSpPr>
        <p:spPr/>
        <p:txBody>
          <a:bodyPr/>
          <a:lstStyle/>
          <a:p>
            <a:fld id="{5C8DC4D7-2C51-4920-9662-57337AE12334}" type="slidenum">
              <a:rPr lang="en-US" smtClean="0"/>
              <a:t>54</a:t>
            </a:fld>
            <a:endParaRPr lang="en-US"/>
          </a:p>
        </p:txBody>
      </p:sp>
    </p:spTree>
    <p:extLst>
      <p:ext uri="{BB962C8B-B14F-4D97-AF65-F5344CB8AC3E}">
        <p14:creationId xmlns:p14="http://schemas.microsoft.com/office/powerpoint/2010/main" val="530308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p65: </a:t>
            </a:r>
            <a:r>
              <a:rPr lang="en-US" dirty="0" err="1"/>
              <a:t>RelA</a:t>
            </a:r>
            <a:r>
              <a:rPr lang="en-US" dirty="0"/>
              <a:t>, transactivation domain of the nuclear form of NF-kB</a:t>
            </a:r>
          </a:p>
          <a:p>
            <a:r>
              <a:rPr lang="en-US" dirty="0" err="1"/>
              <a:t>Rta</a:t>
            </a:r>
            <a:r>
              <a:rPr lang="en-US" dirty="0"/>
              <a:t>:</a:t>
            </a:r>
            <a:r>
              <a:rPr lang="en-US" baseline="0" dirty="0"/>
              <a:t> </a:t>
            </a:r>
            <a:r>
              <a:rPr lang="en-US" baseline="0" dirty="0" err="1"/>
              <a:t>Eppstein</a:t>
            </a:r>
            <a:r>
              <a:rPr lang="en-US" baseline="0" dirty="0"/>
              <a:t>-Barr virus R </a:t>
            </a:r>
            <a:r>
              <a:rPr lang="en-US" baseline="0" dirty="0" err="1"/>
              <a:t>transactivator</a:t>
            </a:r>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55</a:t>
            </a:fld>
            <a:endParaRPr lang="en-US"/>
          </a:p>
        </p:txBody>
      </p:sp>
    </p:spTree>
    <p:extLst>
      <p:ext uri="{BB962C8B-B14F-4D97-AF65-F5344CB8AC3E}">
        <p14:creationId xmlns:p14="http://schemas.microsoft.com/office/powerpoint/2010/main" val="27520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C8DC4D7-2C51-4920-9662-57337AE12334}" type="slidenum">
              <a:rPr lang="en-US" smtClean="0"/>
              <a:t>6</a:t>
            </a:fld>
            <a:endParaRPr lang="en-US"/>
          </a:p>
        </p:txBody>
      </p:sp>
    </p:spTree>
    <p:extLst>
      <p:ext uri="{BB962C8B-B14F-4D97-AF65-F5344CB8AC3E}">
        <p14:creationId xmlns:p14="http://schemas.microsoft.com/office/powerpoint/2010/main" val="359388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7</a:t>
            </a:fld>
            <a:endParaRPr lang="en-US"/>
          </a:p>
        </p:txBody>
      </p:sp>
    </p:spTree>
    <p:extLst>
      <p:ext uri="{BB962C8B-B14F-4D97-AF65-F5344CB8AC3E}">
        <p14:creationId xmlns:p14="http://schemas.microsoft.com/office/powerpoint/2010/main" val="4106626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8DC4D7-2C51-4920-9662-57337AE12334}" type="slidenum">
              <a:rPr lang="en-US" smtClean="0"/>
              <a:t>8</a:t>
            </a:fld>
            <a:endParaRPr lang="en-US"/>
          </a:p>
        </p:txBody>
      </p:sp>
    </p:spTree>
    <p:extLst>
      <p:ext uri="{BB962C8B-B14F-4D97-AF65-F5344CB8AC3E}">
        <p14:creationId xmlns:p14="http://schemas.microsoft.com/office/powerpoint/2010/main" val="686464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does this trigger knockout?</a:t>
            </a:r>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9</a:t>
            </a:fld>
            <a:endParaRPr lang="en-US"/>
          </a:p>
        </p:txBody>
      </p:sp>
    </p:spTree>
    <p:extLst>
      <p:ext uri="{BB962C8B-B14F-4D97-AF65-F5344CB8AC3E}">
        <p14:creationId xmlns:p14="http://schemas.microsoft.com/office/powerpoint/2010/main" val="256011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10</a:t>
            </a:fld>
            <a:endParaRPr lang="en-US"/>
          </a:p>
        </p:txBody>
      </p:sp>
    </p:spTree>
    <p:extLst>
      <p:ext uri="{BB962C8B-B14F-4D97-AF65-F5344CB8AC3E}">
        <p14:creationId xmlns:p14="http://schemas.microsoft.com/office/powerpoint/2010/main" val="265711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KRAB: Kruppel-associated box from Kox1, recruits transcriptional repressors through KAP-1;</a:t>
            </a:r>
            <a:r>
              <a:rPr lang="en-US" sz="1200" kern="1200" baseline="0">
                <a:solidFill>
                  <a:schemeClr val="tx1"/>
                </a:solidFill>
                <a:effectLst/>
                <a:latin typeface="+mn-lt"/>
                <a:ea typeface="+mn-ea"/>
                <a:cs typeface="+mn-cs"/>
              </a:rPr>
              <a:t> </a:t>
            </a:r>
            <a:r>
              <a:rPr lang="en-US" sz="1200" kern="1200">
                <a:solidFill>
                  <a:schemeClr val="tx1"/>
                </a:solidFill>
                <a:effectLst/>
                <a:latin typeface="+mn-lt"/>
                <a:ea typeface="+mn-ea"/>
                <a:cs typeface="+mn-cs"/>
              </a:rPr>
              <a:t>in particular histone deacetylases and histone lysine methyltransferases; trigger spread of heterochromatin</a:t>
            </a:r>
            <a:endParaRPr lang="en-US"/>
          </a:p>
          <a:p>
            <a:endParaRPr lang="en-US" dirty="0"/>
          </a:p>
        </p:txBody>
      </p:sp>
      <p:sp>
        <p:nvSpPr>
          <p:cNvPr id="4" name="Slide Number Placeholder 3"/>
          <p:cNvSpPr>
            <a:spLocks noGrp="1"/>
          </p:cNvSpPr>
          <p:nvPr>
            <p:ph type="sldNum" sz="quarter" idx="10"/>
          </p:nvPr>
        </p:nvSpPr>
        <p:spPr/>
        <p:txBody>
          <a:bodyPr/>
          <a:lstStyle/>
          <a:p>
            <a:fld id="{5C8DC4D7-2C51-4920-9662-57337AE12334}" type="slidenum">
              <a:rPr lang="en-US" smtClean="0"/>
              <a:t>11</a:t>
            </a:fld>
            <a:endParaRPr lang="en-US"/>
          </a:p>
        </p:txBody>
      </p:sp>
    </p:spTree>
    <p:extLst>
      <p:ext uri="{BB962C8B-B14F-4D97-AF65-F5344CB8AC3E}">
        <p14:creationId xmlns:p14="http://schemas.microsoft.com/office/powerpoint/2010/main" val="76771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15B93-F4F2-4016-AD61-E96EEFD26388}"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172244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15B93-F4F2-4016-AD61-E96EEFD26388}"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135929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15B93-F4F2-4016-AD61-E96EEFD26388}"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392899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82246"/>
            <a:ext cx="9144000" cy="1325563"/>
          </a:xfrm>
        </p:spPr>
        <p:txBody>
          <a:bodyPr>
            <a:normAutofit/>
          </a:bodyPr>
          <a:lstStyle>
            <a:lvl1pPr algn="ct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15B93-F4F2-4016-AD61-E96EEFD26388}"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142091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15B93-F4F2-4016-AD61-E96EEFD26388}"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6010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15B93-F4F2-4016-AD61-E96EEFD26388}"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393852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15B93-F4F2-4016-AD61-E96EEFD26388}"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26097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15B93-F4F2-4016-AD61-E96EEFD26388}"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83311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15B93-F4F2-4016-AD61-E96EEFD26388}"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355509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15B93-F4F2-4016-AD61-E96EEFD26388}"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16086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15B93-F4F2-4016-AD61-E96EEFD26388}"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03FF2-90A5-47F6-BB3D-DDAB316F7AC5}" type="slidenum">
              <a:rPr lang="en-US" smtClean="0"/>
              <a:t>‹#›</a:t>
            </a:fld>
            <a:endParaRPr lang="en-US"/>
          </a:p>
        </p:txBody>
      </p:sp>
    </p:spTree>
    <p:extLst>
      <p:ext uri="{BB962C8B-B14F-4D97-AF65-F5344CB8AC3E}">
        <p14:creationId xmlns:p14="http://schemas.microsoft.com/office/powerpoint/2010/main" val="240460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15B93-F4F2-4016-AD61-E96EEFD26388}" type="datetimeFigureOut">
              <a:rPr lang="en-US" smtClean="0"/>
              <a:t>1/9/2023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03FF2-90A5-47F6-BB3D-DDAB316F7AC5}" type="slidenum">
              <a:rPr lang="en-US" smtClean="0"/>
              <a:t>‹#›</a:t>
            </a:fld>
            <a:endParaRPr lang="en-US"/>
          </a:p>
        </p:txBody>
      </p:sp>
    </p:spTree>
    <p:extLst>
      <p:ext uri="{BB962C8B-B14F-4D97-AF65-F5344CB8AC3E}">
        <p14:creationId xmlns:p14="http://schemas.microsoft.com/office/powerpoint/2010/main" val="3619402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5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5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8" y="1297858"/>
            <a:ext cx="9144000" cy="1258274"/>
          </a:xfrm>
        </p:spPr>
        <p:txBody>
          <a:bodyPr>
            <a:noAutofit/>
          </a:bodyPr>
          <a:lstStyle/>
          <a:p>
            <a:r>
              <a:rPr lang="en-US" sz="3600"/>
              <a:t>Intro to CRISPR screens</a:t>
            </a:r>
            <a:endParaRPr lang="en-US" sz="3600" dirty="0"/>
          </a:p>
        </p:txBody>
      </p:sp>
      <p:sp>
        <p:nvSpPr>
          <p:cNvPr id="3" name="Subtitle 2"/>
          <p:cNvSpPr>
            <a:spLocks noGrp="1"/>
          </p:cNvSpPr>
          <p:nvPr>
            <p:ph type="subTitle" idx="1"/>
          </p:nvPr>
        </p:nvSpPr>
        <p:spPr>
          <a:xfrm>
            <a:off x="1138462" y="3082702"/>
            <a:ext cx="6858000" cy="1875378"/>
          </a:xfrm>
        </p:spPr>
        <p:txBody>
          <a:bodyPr>
            <a:normAutofit/>
          </a:bodyPr>
          <a:lstStyle/>
          <a:p>
            <a:r>
              <a:rPr lang="en-US"/>
              <a:t>Marco Jost</a:t>
            </a:r>
          </a:p>
          <a:p>
            <a:r>
              <a:rPr lang="en-US"/>
              <a:t>Assistant Professor of Microbiology</a:t>
            </a:r>
          </a:p>
          <a:p>
            <a:r>
              <a:rPr lang="en-US"/>
              <a:t>Genetics Bootcamp</a:t>
            </a:r>
          </a:p>
          <a:p>
            <a:r>
              <a:rPr lang="en-US"/>
              <a:t>01/09/2023</a:t>
            </a:r>
            <a:endParaRPr lang="en-US" dirty="0"/>
          </a:p>
        </p:txBody>
      </p:sp>
    </p:spTree>
    <p:extLst>
      <p:ext uri="{BB962C8B-B14F-4D97-AF65-F5344CB8AC3E}">
        <p14:creationId xmlns:p14="http://schemas.microsoft.com/office/powerpoint/2010/main" val="265563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9ACBC2-A8B9-4807-8CDB-ADD60F841389}"/>
              </a:ext>
            </a:extLst>
          </p:cNvPr>
          <p:cNvPicPr>
            <a:picLocks noChangeAspect="1"/>
          </p:cNvPicPr>
          <p:nvPr/>
        </p:nvPicPr>
        <p:blipFill rotWithShape="1">
          <a:blip r:embed="rId3"/>
          <a:srcRect r="69618" b="78907"/>
          <a:stretch/>
        </p:blipFill>
        <p:spPr>
          <a:xfrm>
            <a:off x="1008981" y="1504310"/>
            <a:ext cx="2236852" cy="900084"/>
          </a:xfrm>
          <a:prstGeom prst="rect">
            <a:avLst/>
          </a:prstGeom>
        </p:spPr>
      </p:pic>
      <p:grpSp>
        <p:nvGrpSpPr>
          <p:cNvPr id="8" name="Group 7">
            <a:extLst>
              <a:ext uri="{FF2B5EF4-FFF2-40B4-BE49-F238E27FC236}">
                <a16:creationId xmlns:a16="http://schemas.microsoft.com/office/drawing/2014/main" id="{CD82AFF8-DA3A-4E8D-B596-CC93367E8A9E}"/>
              </a:ext>
            </a:extLst>
          </p:cNvPr>
          <p:cNvGrpSpPr/>
          <p:nvPr/>
        </p:nvGrpSpPr>
        <p:grpSpPr>
          <a:xfrm>
            <a:off x="860124" y="2938035"/>
            <a:ext cx="2794497" cy="1070264"/>
            <a:chOff x="1663203" y="3543300"/>
            <a:chExt cx="2794497" cy="1070264"/>
          </a:xfrm>
        </p:grpSpPr>
        <p:pic>
          <p:nvPicPr>
            <p:cNvPr id="6" name="Picture 5">
              <a:extLst>
                <a:ext uri="{FF2B5EF4-FFF2-40B4-BE49-F238E27FC236}">
                  <a16:creationId xmlns:a16="http://schemas.microsoft.com/office/drawing/2014/main" id="{5A0D5C11-F358-4EC9-9D3D-A229C26D7C8C}"/>
                </a:ext>
              </a:extLst>
            </p:cNvPr>
            <p:cNvPicPr>
              <a:picLocks noChangeAspect="1"/>
            </p:cNvPicPr>
            <p:nvPr/>
          </p:nvPicPr>
          <p:blipFill rotWithShape="1">
            <a:blip r:embed="rId3"/>
            <a:srcRect t="30935" r="62044" b="45688"/>
            <a:stretch/>
          </p:blipFill>
          <p:spPr>
            <a:xfrm>
              <a:off x="1663203" y="3616036"/>
              <a:ext cx="2794497" cy="997528"/>
            </a:xfrm>
            <a:prstGeom prst="rect">
              <a:avLst/>
            </a:prstGeom>
          </p:spPr>
        </p:pic>
        <p:sp>
          <p:nvSpPr>
            <p:cNvPr id="7" name="Rectangle 6">
              <a:extLst>
                <a:ext uri="{FF2B5EF4-FFF2-40B4-BE49-F238E27FC236}">
                  <a16:creationId xmlns:a16="http://schemas.microsoft.com/office/drawing/2014/main" id="{11FEFA39-6C5E-4F8D-9B3E-C3C2A9F90CE4}"/>
                </a:ext>
              </a:extLst>
            </p:cNvPr>
            <p:cNvSpPr/>
            <p:nvPr/>
          </p:nvSpPr>
          <p:spPr>
            <a:xfrm>
              <a:off x="3054927" y="3543300"/>
              <a:ext cx="259773" cy="176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F7C47B50-8D2B-46AE-8506-559398970091}"/>
              </a:ext>
            </a:extLst>
          </p:cNvPr>
          <p:cNvPicPr>
            <a:picLocks noChangeAspect="1"/>
          </p:cNvPicPr>
          <p:nvPr/>
        </p:nvPicPr>
        <p:blipFill rotWithShape="1">
          <a:blip r:embed="rId3"/>
          <a:srcRect t="63479" r="60068"/>
          <a:stretch/>
        </p:blipFill>
        <p:spPr>
          <a:xfrm>
            <a:off x="860124" y="4380082"/>
            <a:ext cx="2939970" cy="1558431"/>
          </a:xfrm>
          <a:prstGeom prst="rect">
            <a:avLst/>
          </a:prstGeom>
        </p:spPr>
      </p:pic>
      <p:pic>
        <p:nvPicPr>
          <p:cNvPr id="10" name="Picture 9">
            <a:extLst>
              <a:ext uri="{FF2B5EF4-FFF2-40B4-BE49-F238E27FC236}">
                <a16:creationId xmlns:a16="http://schemas.microsoft.com/office/drawing/2014/main" id="{290552FB-F9FF-411C-98CB-6977B3FD3558}"/>
              </a:ext>
            </a:extLst>
          </p:cNvPr>
          <p:cNvPicPr>
            <a:picLocks noChangeAspect="1"/>
          </p:cNvPicPr>
          <p:nvPr/>
        </p:nvPicPr>
        <p:blipFill rotWithShape="1">
          <a:blip r:embed="rId3"/>
          <a:srcRect l="70014" b="77137"/>
          <a:stretch/>
        </p:blipFill>
        <p:spPr>
          <a:xfrm>
            <a:off x="5889892" y="1504310"/>
            <a:ext cx="2207699" cy="975617"/>
          </a:xfrm>
          <a:prstGeom prst="rect">
            <a:avLst/>
          </a:prstGeom>
        </p:spPr>
      </p:pic>
      <p:grpSp>
        <p:nvGrpSpPr>
          <p:cNvPr id="13" name="Group 12">
            <a:extLst>
              <a:ext uri="{FF2B5EF4-FFF2-40B4-BE49-F238E27FC236}">
                <a16:creationId xmlns:a16="http://schemas.microsoft.com/office/drawing/2014/main" id="{2B8B01AA-3FA8-4348-9428-55B500A653FA}"/>
              </a:ext>
            </a:extLst>
          </p:cNvPr>
          <p:cNvGrpSpPr/>
          <p:nvPr/>
        </p:nvGrpSpPr>
        <p:grpSpPr>
          <a:xfrm>
            <a:off x="5249033" y="2826409"/>
            <a:ext cx="2848558" cy="1096826"/>
            <a:chOff x="-2114268" y="3838353"/>
            <a:chExt cx="2848558" cy="1096826"/>
          </a:xfrm>
        </p:grpSpPr>
        <p:pic>
          <p:nvPicPr>
            <p:cNvPr id="11" name="Picture 10">
              <a:extLst>
                <a:ext uri="{FF2B5EF4-FFF2-40B4-BE49-F238E27FC236}">
                  <a16:creationId xmlns:a16="http://schemas.microsoft.com/office/drawing/2014/main" id="{4CBCDD19-E65E-4881-AB31-F542CA292C47}"/>
                </a:ext>
              </a:extLst>
            </p:cNvPr>
            <p:cNvPicPr>
              <a:picLocks noChangeAspect="1"/>
            </p:cNvPicPr>
            <p:nvPr/>
          </p:nvPicPr>
          <p:blipFill rotWithShape="1">
            <a:blip r:embed="rId3"/>
            <a:srcRect l="61309" t="28823" b="48782"/>
            <a:stretch/>
          </p:blipFill>
          <p:spPr>
            <a:xfrm>
              <a:off x="-2114268" y="3979513"/>
              <a:ext cx="2848558" cy="955666"/>
            </a:xfrm>
            <a:prstGeom prst="rect">
              <a:avLst/>
            </a:prstGeom>
          </p:spPr>
        </p:pic>
        <p:sp>
          <p:nvSpPr>
            <p:cNvPr id="12" name="Rectangle 11">
              <a:extLst>
                <a:ext uri="{FF2B5EF4-FFF2-40B4-BE49-F238E27FC236}">
                  <a16:creationId xmlns:a16="http://schemas.microsoft.com/office/drawing/2014/main" id="{7AED19BE-EC33-4508-BC47-F2AE36A9235C}"/>
                </a:ext>
              </a:extLst>
            </p:cNvPr>
            <p:cNvSpPr/>
            <p:nvPr/>
          </p:nvSpPr>
          <p:spPr>
            <a:xfrm>
              <a:off x="-1073888" y="3838353"/>
              <a:ext cx="249892" cy="393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38827A7-428C-482C-A279-FA0CA3A29D28}"/>
              </a:ext>
            </a:extLst>
          </p:cNvPr>
          <p:cNvGrpSpPr/>
          <p:nvPr/>
        </p:nvGrpSpPr>
        <p:grpSpPr>
          <a:xfrm>
            <a:off x="4783795" y="4156420"/>
            <a:ext cx="3313796" cy="1782093"/>
            <a:chOff x="5617755" y="4854224"/>
            <a:chExt cx="3313796" cy="1782093"/>
          </a:xfrm>
        </p:grpSpPr>
        <p:pic>
          <p:nvPicPr>
            <p:cNvPr id="14" name="Picture 13">
              <a:extLst>
                <a:ext uri="{FF2B5EF4-FFF2-40B4-BE49-F238E27FC236}">
                  <a16:creationId xmlns:a16="http://schemas.microsoft.com/office/drawing/2014/main" id="{256C3CD1-4CCF-4E81-B300-0D0FB889E6C1}"/>
                </a:ext>
              </a:extLst>
            </p:cNvPr>
            <p:cNvPicPr>
              <a:picLocks noChangeAspect="1"/>
            </p:cNvPicPr>
            <p:nvPr/>
          </p:nvPicPr>
          <p:blipFill rotWithShape="1">
            <a:blip r:embed="rId3"/>
            <a:srcRect l="54990" t="61101"/>
            <a:stretch/>
          </p:blipFill>
          <p:spPr>
            <a:xfrm>
              <a:off x="5617755" y="4976415"/>
              <a:ext cx="3313796" cy="1659902"/>
            </a:xfrm>
            <a:prstGeom prst="rect">
              <a:avLst/>
            </a:prstGeom>
          </p:spPr>
        </p:pic>
        <p:sp>
          <p:nvSpPr>
            <p:cNvPr id="15" name="Rectangle 14">
              <a:extLst>
                <a:ext uri="{FF2B5EF4-FFF2-40B4-BE49-F238E27FC236}">
                  <a16:creationId xmlns:a16="http://schemas.microsoft.com/office/drawing/2014/main" id="{912620E5-192F-461B-94A3-9A2E1E6DE7C8}"/>
                </a:ext>
              </a:extLst>
            </p:cNvPr>
            <p:cNvSpPr/>
            <p:nvPr/>
          </p:nvSpPr>
          <p:spPr>
            <a:xfrm>
              <a:off x="7134447" y="4854224"/>
              <a:ext cx="233916" cy="302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C9912A18-4845-47B6-9591-942B3991DB31}"/>
              </a:ext>
            </a:extLst>
          </p:cNvPr>
          <p:cNvSpPr txBox="1"/>
          <p:nvPr/>
        </p:nvSpPr>
        <p:spPr>
          <a:xfrm>
            <a:off x="6224226" y="6469004"/>
            <a:ext cx="2919774" cy="369332"/>
          </a:xfrm>
          <a:prstGeom prst="rect">
            <a:avLst/>
          </a:prstGeom>
          <a:noFill/>
        </p:spPr>
        <p:txBody>
          <a:bodyPr wrap="none" rtlCol="0">
            <a:spAutoFit/>
          </a:bodyPr>
          <a:lstStyle/>
          <a:p>
            <a:pPr algn="r"/>
            <a:r>
              <a:rPr lang="en-US" dirty="0"/>
              <a:t>Qi et al., </a:t>
            </a:r>
            <a:r>
              <a:rPr lang="en-US" i="1" dirty="0"/>
              <a:t>Cell</a:t>
            </a:r>
            <a:r>
              <a:rPr lang="en-US" dirty="0"/>
              <a:t> </a:t>
            </a:r>
            <a:r>
              <a:rPr lang="en-US" b="1" dirty="0"/>
              <a:t>2013</a:t>
            </a:r>
            <a:r>
              <a:rPr lang="en-US" dirty="0"/>
              <a:t>, </a:t>
            </a:r>
            <a:r>
              <a:rPr lang="en-US" i="1" dirty="0"/>
              <a:t>152</a:t>
            </a:r>
            <a:r>
              <a:rPr lang="en-US" dirty="0"/>
              <a:t>, 1173</a:t>
            </a:r>
          </a:p>
        </p:txBody>
      </p:sp>
      <p:cxnSp>
        <p:nvCxnSpPr>
          <p:cNvPr id="20" name="Straight Arrow Connector 19">
            <a:extLst>
              <a:ext uri="{FF2B5EF4-FFF2-40B4-BE49-F238E27FC236}">
                <a16:creationId xmlns:a16="http://schemas.microsoft.com/office/drawing/2014/main" id="{F815C052-7D8D-4C96-8569-724D4924315A}"/>
              </a:ext>
            </a:extLst>
          </p:cNvPr>
          <p:cNvCxnSpPr/>
          <p:nvPr/>
        </p:nvCxnSpPr>
        <p:spPr>
          <a:xfrm>
            <a:off x="2502561" y="2567155"/>
            <a:ext cx="0" cy="422015"/>
          </a:xfrm>
          <a:prstGeom prst="straightConnector1">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A67FDC-1AE9-459A-B14E-9BBBD0925C28}"/>
              </a:ext>
            </a:extLst>
          </p:cNvPr>
          <p:cNvCxnSpPr/>
          <p:nvPr/>
        </p:nvCxnSpPr>
        <p:spPr>
          <a:xfrm>
            <a:off x="2502561" y="3965767"/>
            <a:ext cx="0" cy="422015"/>
          </a:xfrm>
          <a:prstGeom prst="straightConnector1">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6C3D31-4D30-44D0-8909-22AE936C1049}"/>
              </a:ext>
            </a:extLst>
          </p:cNvPr>
          <p:cNvCxnSpPr/>
          <p:nvPr/>
        </p:nvCxnSpPr>
        <p:spPr>
          <a:xfrm>
            <a:off x="6625859" y="2567155"/>
            <a:ext cx="0" cy="422015"/>
          </a:xfrm>
          <a:prstGeom prst="straightConnector1">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828BE72-D212-4ADB-A214-EB0FD23B327D}"/>
              </a:ext>
            </a:extLst>
          </p:cNvPr>
          <p:cNvCxnSpPr/>
          <p:nvPr/>
        </p:nvCxnSpPr>
        <p:spPr>
          <a:xfrm>
            <a:off x="6625859" y="3965767"/>
            <a:ext cx="0" cy="422015"/>
          </a:xfrm>
          <a:prstGeom prst="straightConnector1">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800CCC-67FA-48FB-B62B-4EB9183892B0}"/>
              </a:ext>
            </a:extLst>
          </p:cNvPr>
          <p:cNvSpPr txBox="1"/>
          <p:nvPr/>
        </p:nvSpPr>
        <p:spPr>
          <a:xfrm>
            <a:off x="3451957" y="1817843"/>
            <a:ext cx="2170851" cy="369332"/>
          </a:xfrm>
          <a:prstGeom prst="rect">
            <a:avLst/>
          </a:prstGeom>
          <a:noFill/>
        </p:spPr>
        <p:txBody>
          <a:bodyPr wrap="none" rtlCol="0">
            <a:spAutoFit/>
          </a:bodyPr>
          <a:lstStyle/>
          <a:p>
            <a:pPr algn="ctr"/>
            <a:r>
              <a:rPr lang="en-US" b="1" dirty="0"/>
              <a:t>Cas9:sgRNA complex</a:t>
            </a:r>
          </a:p>
        </p:txBody>
      </p:sp>
      <p:sp>
        <p:nvSpPr>
          <p:cNvPr id="25" name="TextBox 24">
            <a:extLst>
              <a:ext uri="{FF2B5EF4-FFF2-40B4-BE49-F238E27FC236}">
                <a16:creationId xmlns:a16="http://schemas.microsoft.com/office/drawing/2014/main" id="{87BC7D62-0FE8-460F-8572-F29652D643BC}"/>
              </a:ext>
            </a:extLst>
          </p:cNvPr>
          <p:cNvSpPr txBox="1"/>
          <p:nvPr/>
        </p:nvSpPr>
        <p:spPr>
          <a:xfrm>
            <a:off x="3746941" y="3299787"/>
            <a:ext cx="1580882" cy="646331"/>
          </a:xfrm>
          <a:prstGeom prst="rect">
            <a:avLst/>
          </a:prstGeom>
          <a:noFill/>
        </p:spPr>
        <p:txBody>
          <a:bodyPr wrap="none" rtlCol="0">
            <a:spAutoFit/>
          </a:bodyPr>
          <a:lstStyle/>
          <a:p>
            <a:pPr algn="ctr"/>
            <a:r>
              <a:rPr lang="en-US" b="1" dirty="0" err="1"/>
              <a:t>sgRNA</a:t>
            </a:r>
            <a:r>
              <a:rPr lang="en-US" b="1" dirty="0"/>
              <a:t>-guided </a:t>
            </a:r>
          </a:p>
          <a:p>
            <a:pPr algn="ctr"/>
            <a:r>
              <a:rPr lang="en-US" b="1" dirty="0"/>
              <a:t>DNA binding</a:t>
            </a:r>
          </a:p>
        </p:txBody>
      </p:sp>
      <p:sp>
        <p:nvSpPr>
          <p:cNvPr id="26" name="Title 1">
            <a:extLst>
              <a:ext uri="{FF2B5EF4-FFF2-40B4-BE49-F238E27FC236}">
                <a16:creationId xmlns:a16="http://schemas.microsoft.com/office/drawing/2014/main" id="{75DB6D58-071C-49AB-8DD4-37E2B398A3C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A catalytically inactive mutant of Cas9 (dCas9) is </a:t>
            </a:r>
            <a:br>
              <a:rPr lang="en-US" dirty="0"/>
            </a:br>
            <a:r>
              <a:rPr lang="en-US" dirty="0"/>
              <a:t>a programmable DNA-binding protein</a:t>
            </a:r>
          </a:p>
        </p:txBody>
      </p:sp>
      <p:sp>
        <p:nvSpPr>
          <p:cNvPr id="27" name="TextBox 26">
            <a:extLst>
              <a:ext uri="{FF2B5EF4-FFF2-40B4-BE49-F238E27FC236}">
                <a16:creationId xmlns:a16="http://schemas.microsoft.com/office/drawing/2014/main" id="{D67F9FE3-7C1B-4257-A247-1DF73F2F078C}"/>
              </a:ext>
            </a:extLst>
          </p:cNvPr>
          <p:cNvSpPr txBox="1"/>
          <p:nvPr/>
        </p:nvSpPr>
        <p:spPr>
          <a:xfrm>
            <a:off x="0" y="6469004"/>
            <a:ext cx="3466525" cy="369332"/>
          </a:xfrm>
          <a:prstGeom prst="rect">
            <a:avLst/>
          </a:prstGeom>
          <a:noFill/>
        </p:spPr>
        <p:txBody>
          <a:bodyPr wrap="none" rtlCol="0">
            <a:spAutoFit/>
          </a:bodyPr>
          <a:lstStyle/>
          <a:p>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
        <p:nvSpPr>
          <p:cNvPr id="28" name="TextBox 27">
            <a:extLst>
              <a:ext uri="{FF2B5EF4-FFF2-40B4-BE49-F238E27FC236}">
                <a16:creationId xmlns:a16="http://schemas.microsoft.com/office/drawing/2014/main" id="{73DBE95F-F484-4D79-B35F-F212ED7D446F}"/>
              </a:ext>
            </a:extLst>
          </p:cNvPr>
          <p:cNvSpPr txBox="1"/>
          <p:nvPr/>
        </p:nvSpPr>
        <p:spPr>
          <a:xfrm>
            <a:off x="8053207" y="1475493"/>
            <a:ext cx="1244791" cy="1200329"/>
          </a:xfrm>
          <a:prstGeom prst="rect">
            <a:avLst/>
          </a:prstGeom>
          <a:noFill/>
        </p:spPr>
        <p:txBody>
          <a:bodyPr wrap="square" rtlCol="0">
            <a:spAutoFit/>
          </a:bodyPr>
          <a:lstStyle/>
          <a:p>
            <a:r>
              <a:rPr lang="en-US"/>
              <a:t>dCas9: D10A/ H840A </a:t>
            </a:r>
            <a:r>
              <a:rPr lang="en-US" dirty="0"/>
              <a:t>Cas9</a:t>
            </a:r>
          </a:p>
        </p:txBody>
      </p:sp>
    </p:spTree>
    <p:extLst>
      <p:ext uri="{BB962C8B-B14F-4D97-AF65-F5344CB8AC3E}">
        <p14:creationId xmlns:p14="http://schemas.microsoft.com/office/powerpoint/2010/main" val="119396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65934" y="1253522"/>
            <a:ext cx="5612131" cy="2791047"/>
          </a:xfrm>
          <a:prstGeom prst="rect">
            <a:avLst/>
          </a:prstGeom>
        </p:spPr>
      </p:pic>
      <p:sp>
        <p:nvSpPr>
          <p:cNvPr id="8" name="TextBox 7"/>
          <p:cNvSpPr txBox="1"/>
          <p:nvPr/>
        </p:nvSpPr>
        <p:spPr>
          <a:xfrm>
            <a:off x="344154" y="4033134"/>
            <a:ext cx="8455690" cy="1938992"/>
          </a:xfrm>
          <a:prstGeom prst="rect">
            <a:avLst/>
          </a:prstGeom>
          <a:noFill/>
        </p:spPr>
        <p:txBody>
          <a:bodyPr wrap="square" rtlCol="0">
            <a:spAutoFit/>
          </a:bodyPr>
          <a:lstStyle/>
          <a:p>
            <a:r>
              <a:rPr lang="en-US" sz="2400" dirty="0"/>
              <a:t>knockdown (</a:t>
            </a:r>
            <a:r>
              <a:rPr lang="en-US" sz="2400" b="1" dirty="0" err="1"/>
              <a:t>CRISPRi</a:t>
            </a:r>
            <a:r>
              <a:rPr lang="en-US" sz="2400" dirty="0"/>
              <a:t>): dCas9 fused </a:t>
            </a:r>
            <a:r>
              <a:rPr lang="en-US" sz="2400"/>
              <a:t>to transcriptional </a:t>
            </a:r>
            <a:r>
              <a:rPr lang="en-US" sz="2400" dirty="0"/>
              <a:t>repressor domain </a:t>
            </a:r>
            <a:r>
              <a:rPr lang="en-US" sz="2400"/>
              <a:t>(dCas9-KRAB / newest iteration: dCas9-Zim3)</a:t>
            </a:r>
            <a:endParaRPr lang="en-US" sz="2400" dirty="0"/>
          </a:p>
          <a:p>
            <a:endParaRPr lang="en-US" sz="2400" dirty="0"/>
          </a:p>
          <a:p>
            <a:r>
              <a:rPr lang="en-US" sz="2400" dirty="0"/>
              <a:t>overexpression (</a:t>
            </a:r>
            <a:r>
              <a:rPr lang="en-US" sz="2400" b="1" dirty="0" err="1"/>
              <a:t>CRISPRa</a:t>
            </a:r>
            <a:r>
              <a:rPr lang="en-US" sz="2400" dirty="0"/>
              <a:t>): dCas9 fused </a:t>
            </a:r>
            <a:r>
              <a:rPr lang="en-US" sz="2400"/>
              <a:t>to transcriptional activator domains (multiple flavors)</a:t>
            </a:r>
            <a:endParaRPr lang="en-US" sz="2400" dirty="0"/>
          </a:p>
        </p:txBody>
      </p:sp>
      <p:sp>
        <p:nvSpPr>
          <p:cNvPr id="9" name="Title 1"/>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Fusion proteins of dCas9 enable knockdown and overexpression of genes in mammalian cells</a:t>
            </a:r>
          </a:p>
        </p:txBody>
      </p:sp>
      <p:sp>
        <p:nvSpPr>
          <p:cNvPr id="3" name="Rectangle 2"/>
          <p:cNvSpPr/>
          <p:nvPr/>
        </p:nvSpPr>
        <p:spPr>
          <a:xfrm>
            <a:off x="5447154" y="6118074"/>
            <a:ext cx="3696846" cy="646331"/>
          </a:xfrm>
          <a:prstGeom prst="rect">
            <a:avLst/>
          </a:prstGeom>
        </p:spPr>
        <p:txBody>
          <a:bodyPr wrap="none">
            <a:spAutoFit/>
          </a:bodyPr>
          <a:lstStyle/>
          <a:p>
            <a:pPr algn="r"/>
            <a:r>
              <a:rPr lang="en-US"/>
              <a:t>Gilbert </a:t>
            </a:r>
            <a:r>
              <a:rPr lang="en-US" dirty="0"/>
              <a:t>et al., </a:t>
            </a:r>
            <a:r>
              <a:rPr lang="en-US" i="1" dirty="0"/>
              <a:t>Cell</a:t>
            </a:r>
            <a:r>
              <a:rPr lang="en-US" dirty="0"/>
              <a:t> </a:t>
            </a:r>
            <a:r>
              <a:rPr lang="en-US" b="1" dirty="0"/>
              <a:t>2013</a:t>
            </a:r>
            <a:r>
              <a:rPr lang="en-US" i="1" dirty="0"/>
              <a:t>, 154</a:t>
            </a:r>
            <a:r>
              <a:rPr lang="en-US" dirty="0"/>
              <a:t>, 442</a:t>
            </a:r>
          </a:p>
          <a:p>
            <a:pPr algn="r"/>
            <a:r>
              <a:rPr lang="en-US" dirty="0"/>
              <a:t>Tanenbaum et al., </a:t>
            </a:r>
            <a:r>
              <a:rPr lang="en-US" i="1" dirty="0"/>
              <a:t>Cell</a:t>
            </a:r>
            <a:r>
              <a:rPr lang="en-US" dirty="0"/>
              <a:t> </a:t>
            </a:r>
            <a:r>
              <a:rPr lang="en-US" b="1" dirty="0"/>
              <a:t>2014</a:t>
            </a:r>
            <a:r>
              <a:rPr lang="en-US" dirty="0"/>
              <a:t>, </a:t>
            </a:r>
            <a:r>
              <a:rPr lang="en-US" i="1" dirty="0"/>
              <a:t>159</a:t>
            </a:r>
            <a:r>
              <a:rPr lang="en-US" dirty="0"/>
              <a:t>, 635</a:t>
            </a:r>
          </a:p>
        </p:txBody>
      </p:sp>
    </p:spTree>
    <p:extLst>
      <p:ext uri="{BB962C8B-B14F-4D97-AF65-F5344CB8AC3E}">
        <p14:creationId xmlns:p14="http://schemas.microsoft.com/office/powerpoint/2010/main" val="765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2506"/>
            <a:ext cx="9144000" cy="3792987"/>
          </a:xfrm>
        </p:spPr>
        <p:txBody>
          <a:bodyPr>
            <a:normAutofit/>
          </a:bodyPr>
          <a:lstStyle/>
          <a:p>
            <a:r>
              <a:rPr lang="en-US">
                <a:latin typeface="+mn-lt"/>
              </a:rPr>
              <a:t>With CRISPR cutting, CRISPRi, and CRISPRa, we can knock out, knock down, or overexpress any </a:t>
            </a:r>
            <a:r>
              <a:rPr lang="en-US" dirty="0">
                <a:latin typeface="+mn-lt"/>
              </a:rPr>
              <a:t>gene in the </a:t>
            </a:r>
            <a:r>
              <a:rPr lang="en-US">
                <a:latin typeface="+mn-lt"/>
              </a:rPr>
              <a:t>human genome.</a:t>
            </a:r>
            <a:br>
              <a:rPr lang="en-US">
                <a:latin typeface="+mn-lt"/>
              </a:rPr>
            </a:br>
            <a:br>
              <a:rPr lang="en-US">
                <a:latin typeface="+mn-lt"/>
              </a:rPr>
            </a:br>
            <a:r>
              <a:rPr lang="en-US">
                <a:latin typeface="+mn-lt"/>
              </a:rPr>
              <a:t>This allows for very efficient genetic screens that can approach saturation.</a:t>
            </a:r>
            <a:endParaRPr lang="en-US" dirty="0">
              <a:latin typeface="+mn-lt"/>
            </a:endParaRPr>
          </a:p>
        </p:txBody>
      </p:sp>
      <p:sp>
        <p:nvSpPr>
          <p:cNvPr id="7" name="Title 1">
            <a:extLst>
              <a:ext uri="{FF2B5EF4-FFF2-40B4-BE49-F238E27FC236}">
                <a16:creationId xmlns:a16="http://schemas.microsoft.com/office/drawing/2014/main" id="{533C3BF5-4385-42B5-A4A6-0DFB55C0788B}"/>
              </a:ext>
            </a:extLst>
          </p:cNvPr>
          <p:cNvSpPr txBox="1">
            <a:spLocks/>
          </p:cNvSpPr>
          <p:nvPr/>
        </p:nvSpPr>
        <p:spPr>
          <a:xfrm>
            <a:off x="0" y="3356979"/>
            <a:ext cx="9144000" cy="1325563"/>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21517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8B701-3445-43B1-8CEB-948A530A9F2F}"/>
              </a:ext>
            </a:extLst>
          </p:cNvPr>
          <p:cNvSpPr>
            <a:spLocks noGrp="1"/>
          </p:cNvSpPr>
          <p:nvPr>
            <p:ph idx="1"/>
          </p:nvPr>
        </p:nvSpPr>
        <p:spPr>
          <a:xfrm>
            <a:off x="628650" y="1571625"/>
            <a:ext cx="7886700" cy="4338638"/>
          </a:xfrm>
        </p:spPr>
        <p:txBody>
          <a:bodyPr/>
          <a:lstStyle/>
          <a:p>
            <a:pPr marL="0" indent="0">
              <a:buNone/>
            </a:pPr>
            <a:r>
              <a:rPr lang="en-US"/>
              <a:t>For a CRISPR screen, we need to express sgRNAs targeting many different genes.</a:t>
            </a:r>
          </a:p>
          <a:p>
            <a:pPr marL="0" indent="0">
              <a:buNone/>
            </a:pPr>
            <a:r>
              <a:rPr lang="en-US"/>
              <a:t>We can do this in 2 main ways:</a:t>
            </a:r>
          </a:p>
          <a:p>
            <a:r>
              <a:rPr lang="en-US"/>
              <a:t>one sgRNA per well -&gt; arrayed screen</a:t>
            </a:r>
          </a:p>
          <a:p>
            <a:r>
              <a:rPr lang="en-US"/>
              <a:t>many different sgRNAs in a population of cells -&gt; pooled screen</a:t>
            </a:r>
          </a:p>
        </p:txBody>
      </p:sp>
    </p:spTree>
    <p:extLst>
      <p:ext uri="{BB962C8B-B14F-4D97-AF65-F5344CB8AC3E}">
        <p14:creationId xmlns:p14="http://schemas.microsoft.com/office/powerpoint/2010/main" val="263241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E2B20840-38D2-4935-8108-2D07F3424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08" y="2242661"/>
            <a:ext cx="7281184" cy="2680634"/>
          </a:xfrm>
          <a:prstGeom prst="rect">
            <a:avLst/>
          </a:prstGeom>
        </p:spPr>
      </p:pic>
      <p:sp>
        <p:nvSpPr>
          <p:cNvPr id="6" name="Title 1">
            <a:extLst>
              <a:ext uri="{FF2B5EF4-FFF2-40B4-BE49-F238E27FC236}">
                <a16:creationId xmlns:a16="http://schemas.microsoft.com/office/drawing/2014/main" id="{9010137E-7AC1-4AE0-ACDE-4F9C8E41F2FD}"/>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Principle of arrayed screens</a:t>
            </a:r>
            <a:endParaRPr lang="en-US" dirty="0"/>
          </a:p>
        </p:txBody>
      </p:sp>
      <p:sp>
        <p:nvSpPr>
          <p:cNvPr id="7" name="TextBox 6">
            <a:extLst>
              <a:ext uri="{FF2B5EF4-FFF2-40B4-BE49-F238E27FC236}">
                <a16:creationId xmlns:a16="http://schemas.microsoft.com/office/drawing/2014/main" id="{91C07623-B6E2-42ED-BB05-00D032414BAE}"/>
              </a:ext>
            </a:extLst>
          </p:cNvPr>
          <p:cNvSpPr txBox="1"/>
          <p:nvPr/>
        </p:nvSpPr>
        <p:spPr>
          <a:xfrm>
            <a:off x="468630" y="1045904"/>
            <a:ext cx="8206740" cy="707886"/>
          </a:xfrm>
          <a:prstGeom prst="rect">
            <a:avLst/>
          </a:prstGeom>
          <a:noFill/>
        </p:spPr>
        <p:txBody>
          <a:bodyPr wrap="square">
            <a:spAutoFit/>
          </a:bodyPr>
          <a:lstStyle/>
          <a:p>
            <a:pPr marL="0" lvl="1" algn="ctr"/>
            <a:r>
              <a:rPr lang="en-US" sz="2000"/>
              <a:t>Cells are grown in multi-well plates; each well contains a different sgRNA. Phenotypes are read out for each well.</a:t>
            </a:r>
          </a:p>
        </p:txBody>
      </p:sp>
    </p:spTree>
    <p:extLst>
      <p:ext uri="{BB962C8B-B14F-4D97-AF65-F5344CB8AC3E}">
        <p14:creationId xmlns:p14="http://schemas.microsoft.com/office/powerpoint/2010/main" val="351692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Principle of pooled screens</a:t>
            </a:r>
            <a:endParaRPr lang="en-US" dirty="0"/>
          </a:p>
        </p:txBody>
      </p:sp>
      <p:pic>
        <p:nvPicPr>
          <p:cNvPr id="26" name="Picture 25">
            <a:extLst>
              <a:ext uri="{FF2B5EF4-FFF2-40B4-BE49-F238E27FC236}">
                <a16:creationId xmlns:a16="http://schemas.microsoft.com/office/drawing/2014/main" id="{7EB60409-F9E9-4F46-AD9C-039805E3807C}"/>
              </a:ext>
            </a:extLst>
          </p:cNvPr>
          <p:cNvPicPr>
            <a:picLocks noChangeAspect="1"/>
          </p:cNvPicPr>
          <p:nvPr/>
        </p:nvPicPr>
        <p:blipFill rotWithShape="1">
          <a:blip r:embed="rId3">
            <a:extLst>
              <a:ext uri="{28A0092B-C50C-407E-A947-70E740481C1C}">
                <a14:useLocalDpi xmlns:a14="http://schemas.microsoft.com/office/drawing/2010/main" val="0"/>
              </a:ext>
            </a:extLst>
          </a:blip>
          <a:srcRect b="45812"/>
          <a:stretch/>
        </p:blipFill>
        <p:spPr>
          <a:xfrm>
            <a:off x="2127746" y="2241001"/>
            <a:ext cx="4616084" cy="2168974"/>
          </a:xfrm>
          <a:prstGeom prst="rect">
            <a:avLst/>
          </a:prstGeom>
        </p:spPr>
      </p:pic>
      <p:pic>
        <p:nvPicPr>
          <p:cNvPr id="27" name="Picture 26">
            <a:extLst>
              <a:ext uri="{FF2B5EF4-FFF2-40B4-BE49-F238E27FC236}">
                <a16:creationId xmlns:a16="http://schemas.microsoft.com/office/drawing/2014/main" id="{6F7BC31D-5BDF-4B48-97FE-CD39E76DFA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7746" y="2241001"/>
            <a:ext cx="2233336" cy="1667137"/>
          </a:xfrm>
          <a:prstGeom prst="rect">
            <a:avLst/>
          </a:prstGeom>
        </p:spPr>
      </p:pic>
      <p:sp>
        <p:nvSpPr>
          <p:cNvPr id="5" name="TextBox 4">
            <a:extLst>
              <a:ext uri="{FF2B5EF4-FFF2-40B4-BE49-F238E27FC236}">
                <a16:creationId xmlns:a16="http://schemas.microsoft.com/office/drawing/2014/main" id="{036859C9-F083-4301-B0FA-7F1605ACF686}"/>
              </a:ext>
            </a:extLst>
          </p:cNvPr>
          <p:cNvSpPr txBox="1"/>
          <p:nvPr/>
        </p:nvSpPr>
        <p:spPr>
          <a:xfrm>
            <a:off x="468630" y="1039976"/>
            <a:ext cx="8206740" cy="1015663"/>
          </a:xfrm>
          <a:prstGeom prst="rect">
            <a:avLst/>
          </a:prstGeom>
          <a:noFill/>
        </p:spPr>
        <p:txBody>
          <a:bodyPr wrap="square">
            <a:spAutoFit/>
          </a:bodyPr>
          <a:lstStyle/>
          <a:p>
            <a:pPr marL="0" lvl="1" algn="ctr"/>
            <a:r>
              <a:rPr lang="en-US" sz="2000"/>
              <a:t>Cells with many different sgRNAs are grown together in a single vessel.</a:t>
            </a:r>
          </a:p>
          <a:p>
            <a:pPr marL="0" lvl="1" algn="ctr"/>
            <a:r>
              <a:rPr lang="en-US" sz="2000"/>
              <a:t>Phenotypes are measured by quantifying abundances of cells expressing each individual sgRNA after application of a selective pressure.</a:t>
            </a:r>
          </a:p>
        </p:txBody>
      </p:sp>
    </p:spTree>
    <p:extLst>
      <p:ext uri="{BB962C8B-B14F-4D97-AF65-F5344CB8AC3E}">
        <p14:creationId xmlns:p14="http://schemas.microsoft.com/office/powerpoint/2010/main" val="194770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Principle of pooled screens</a:t>
            </a:r>
            <a:endParaRPr lang="en-US" dirty="0"/>
          </a:p>
        </p:txBody>
      </p:sp>
      <p:pic>
        <p:nvPicPr>
          <p:cNvPr id="5" name="Picture 4">
            <a:extLst>
              <a:ext uri="{FF2B5EF4-FFF2-40B4-BE49-F238E27FC236}">
                <a16:creationId xmlns:a16="http://schemas.microsoft.com/office/drawing/2014/main" id="{36EAD8F1-C8AA-4DF2-9199-5C6E49481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746" y="2241001"/>
            <a:ext cx="4616084" cy="4002702"/>
          </a:xfrm>
          <a:prstGeom prst="rect">
            <a:avLst/>
          </a:prstGeom>
        </p:spPr>
      </p:pic>
      <p:sp>
        <p:nvSpPr>
          <p:cNvPr id="6" name="TextBox 5">
            <a:extLst>
              <a:ext uri="{FF2B5EF4-FFF2-40B4-BE49-F238E27FC236}">
                <a16:creationId xmlns:a16="http://schemas.microsoft.com/office/drawing/2014/main" id="{9BBA7B5A-A9FA-4D18-AF30-1FE560361E70}"/>
              </a:ext>
            </a:extLst>
          </p:cNvPr>
          <p:cNvSpPr txBox="1"/>
          <p:nvPr/>
        </p:nvSpPr>
        <p:spPr>
          <a:xfrm>
            <a:off x="468630" y="1039976"/>
            <a:ext cx="8206740" cy="1015663"/>
          </a:xfrm>
          <a:prstGeom prst="rect">
            <a:avLst/>
          </a:prstGeom>
          <a:noFill/>
        </p:spPr>
        <p:txBody>
          <a:bodyPr wrap="square">
            <a:spAutoFit/>
          </a:bodyPr>
          <a:lstStyle/>
          <a:p>
            <a:pPr marL="0" lvl="1" algn="ctr"/>
            <a:r>
              <a:rPr lang="en-US" sz="2000"/>
              <a:t>Cells with many different sgRNAs are grown together in a single vessel. Phenotypes are measured by quantifying abundances of cells expressing each individual sgRNA after application of a selective pressure.</a:t>
            </a:r>
          </a:p>
        </p:txBody>
      </p:sp>
    </p:spTree>
    <p:extLst>
      <p:ext uri="{BB962C8B-B14F-4D97-AF65-F5344CB8AC3E}">
        <p14:creationId xmlns:p14="http://schemas.microsoft.com/office/powerpoint/2010/main" val="287797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Why CRISPR-based pooled screens are feasible</a:t>
            </a:r>
          </a:p>
        </p:txBody>
      </p:sp>
      <p:sp>
        <p:nvSpPr>
          <p:cNvPr id="11" name="Content Placeholder 2">
            <a:extLst>
              <a:ext uri="{FF2B5EF4-FFF2-40B4-BE49-F238E27FC236}">
                <a16:creationId xmlns:a16="http://schemas.microsoft.com/office/drawing/2014/main" id="{CB781E4A-43A1-4F79-A7B0-5F8E96E261A1}"/>
              </a:ext>
            </a:extLst>
          </p:cNvPr>
          <p:cNvSpPr txBox="1">
            <a:spLocks/>
          </p:cNvSpPr>
          <p:nvPr/>
        </p:nvSpPr>
        <p:spPr>
          <a:xfrm>
            <a:off x="6294120" y="984415"/>
            <a:ext cx="2707000" cy="5724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AutoNum type="arabicParenR"/>
            </a:pPr>
            <a:r>
              <a:rPr lang="en-US" sz="1800"/>
              <a:t>sgRNA sequence specifies which gene is perturbed</a:t>
            </a:r>
          </a:p>
        </p:txBody>
      </p:sp>
      <p:pic>
        <p:nvPicPr>
          <p:cNvPr id="14" name="Picture 13">
            <a:extLst>
              <a:ext uri="{FF2B5EF4-FFF2-40B4-BE49-F238E27FC236}">
                <a16:creationId xmlns:a16="http://schemas.microsoft.com/office/drawing/2014/main" id="{C6B6D38A-F65D-42AE-A6F2-101EAB7E6382}"/>
              </a:ext>
            </a:extLst>
          </p:cNvPr>
          <p:cNvPicPr>
            <a:picLocks noChangeAspect="1"/>
          </p:cNvPicPr>
          <p:nvPr/>
        </p:nvPicPr>
        <p:blipFill rotWithShape="1">
          <a:blip r:embed="rId3">
            <a:extLst>
              <a:ext uri="{28A0092B-C50C-407E-A947-70E740481C1C}">
                <a14:useLocalDpi xmlns:a14="http://schemas.microsoft.com/office/drawing/2010/main" val="0"/>
              </a:ext>
            </a:extLst>
          </a:blip>
          <a:srcRect t="-1529" b="-2"/>
          <a:stretch/>
        </p:blipFill>
        <p:spPr>
          <a:xfrm>
            <a:off x="2309742" y="2282729"/>
            <a:ext cx="3614144" cy="3181697"/>
          </a:xfrm>
          <a:prstGeom prst="rect">
            <a:avLst/>
          </a:prstGeom>
        </p:spPr>
      </p:pic>
    </p:spTree>
    <p:extLst>
      <p:ext uri="{BB962C8B-B14F-4D97-AF65-F5344CB8AC3E}">
        <p14:creationId xmlns:p14="http://schemas.microsoft.com/office/powerpoint/2010/main" val="1923864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7A145E2A-EFF3-49AD-93B7-2B820EA9359F}"/>
              </a:ext>
            </a:extLst>
          </p:cNvPr>
          <p:cNvPicPr>
            <a:picLocks noChangeAspect="1"/>
          </p:cNvPicPr>
          <p:nvPr/>
        </p:nvPicPr>
        <p:blipFill rotWithShape="1">
          <a:blip r:embed="rId3">
            <a:extLst>
              <a:ext uri="{28A0092B-C50C-407E-A947-70E740481C1C}">
                <a14:useLocalDpi xmlns:a14="http://schemas.microsoft.com/office/drawing/2010/main" val="0"/>
              </a:ext>
            </a:extLst>
          </a:blip>
          <a:srcRect b="16430"/>
          <a:stretch/>
        </p:blipFill>
        <p:spPr>
          <a:xfrm>
            <a:off x="142880" y="1346566"/>
            <a:ext cx="5775241" cy="3735573"/>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Why CRISPR-based pooled screens are feasible</a:t>
            </a:r>
          </a:p>
        </p:txBody>
      </p:sp>
      <p:sp>
        <p:nvSpPr>
          <p:cNvPr id="11" name="Content Placeholder 2">
            <a:extLst>
              <a:ext uri="{FF2B5EF4-FFF2-40B4-BE49-F238E27FC236}">
                <a16:creationId xmlns:a16="http://schemas.microsoft.com/office/drawing/2014/main" id="{CB781E4A-43A1-4F79-A7B0-5F8E96E261A1}"/>
              </a:ext>
            </a:extLst>
          </p:cNvPr>
          <p:cNvSpPr txBox="1">
            <a:spLocks/>
          </p:cNvSpPr>
          <p:nvPr/>
        </p:nvSpPr>
        <p:spPr>
          <a:xfrm>
            <a:off x="6294120" y="984415"/>
            <a:ext cx="2707000" cy="5724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AutoNum type="arabicParenR"/>
            </a:pPr>
            <a:r>
              <a:rPr lang="en-US" sz="1800"/>
              <a:t>sgRNA sequence specifies which gene is perturbed</a:t>
            </a:r>
          </a:p>
          <a:p>
            <a:pPr>
              <a:buFont typeface="Arial" panose="020B0604020202020204" pitchFamily="34" charset="0"/>
              <a:buAutoNum type="arabicParenR"/>
            </a:pPr>
            <a:r>
              <a:rPr lang="en-US" sz="1800"/>
              <a:t>we can synthesize sgRNAs targeting many (or all) genes in the genome</a:t>
            </a:r>
          </a:p>
          <a:p>
            <a:pPr>
              <a:buFont typeface="Arial" panose="020B0604020202020204" pitchFamily="34" charset="0"/>
              <a:buAutoNum type="arabicParenR"/>
            </a:pPr>
            <a:r>
              <a:rPr lang="en-US" sz="1800"/>
              <a:t>we can integrate constructs to stably express sgRNAs using lentivirus, such that each cell carries the identity of the perturbation in its genome (“barcode”)</a:t>
            </a:r>
          </a:p>
        </p:txBody>
      </p:sp>
      <p:pic>
        <p:nvPicPr>
          <p:cNvPr id="13" name="Picture 12">
            <a:extLst>
              <a:ext uri="{FF2B5EF4-FFF2-40B4-BE49-F238E27FC236}">
                <a16:creationId xmlns:a16="http://schemas.microsoft.com/office/drawing/2014/main" id="{825AC8BB-7E24-4725-A037-4B97B3E3F51A}"/>
              </a:ext>
            </a:extLst>
          </p:cNvPr>
          <p:cNvPicPr>
            <a:picLocks noChangeAspect="1"/>
          </p:cNvPicPr>
          <p:nvPr/>
        </p:nvPicPr>
        <p:blipFill rotWithShape="1">
          <a:blip r:embed="rId4">
            <a:extLst>
              <a:ext uri="{28A0092B-C50C-407E-A947-70E740481C1C}">
                <a14:useLocalDpi xmlns:a14="http://schemas.microsoft.com/office/drawing/2010/main" val="0"/>
              </a:ext>
            </a:extLst>
          </a:blip>
          <a:srcRect t="88426"/>
          <a:stretch/>
        </p:blipFill>
        <p:spPr>
          <a:xfrm>
            <a:off x="2309742" y="5101728"/>
            <a:ext cx="3614144" cy="362698"/>
          </a:xfrm>
          <a:prstGeom prst="rect">
            <a:avLst/>
          </a:prstGeom>
        </p:spPr>
      </p:pic>
    </p:spTree>
    <p:extLst>
      <p:ext uri="{BB962C8B-B14F-4D97-AF65-F5344CB8AC3E}">
        <p14:creationId xmlns:p14="http://schemas.microsoft.com/office/powerpoint/2010/main" val="15628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8B7607E-ED8A-4095-B8D8-7A2769A79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80" y="1346566"/>
            <a:ext cx="5775241" cy="4469963"/>
          </a:xfrm>
          <a:prstGeom prst="rect">
            <a:avLst/>
          </a:prstGeom>
        </p:spPr>
      </p:pic>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Why CRISPR-based pooled screens are feasible</a:t>
            </a:r>
          </a:p>
        </p:txBody>
      </p:sp>
      <p:sp>
        <p:nvSpPr>
          <p:cNvPr id="10" name="Content Placeholder 2">
            <a:extLst>
              <a:ext uri="{FF2B5EF4-FFF2-40B4-BE49-F238E27FC236}">
                <a16:creationId xmlns:a16="http://schemas.microsoft.com/office/drawing/2014/main" id="{D5C1387A-2DA1-4679-A860-294C460E4BEA}"/>
              </a:ext>
            </a:extLst>
          </p:cNvPr>
          <p:cNvSpPr txBox="1">
            <a:spLocks/>
          </p:cNvSpPr>
          <p:nvPr/>
        </p:nvSpPr>
        <p:spPr>
          <a:xfrm>
            <a:off x="6294120" y="984415"/>
            <a:ext cx="2707000" cy="57243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AutoNum type="arabicParenR"/>
            </a:pPr>
            <a:r>
              <a:rPr lang="en-US" sz="1800"/>
              <a:t>sgRNA sequence specifies which gene is perturbed</a:t>
            </a:r>
          </a:p>
          <a:p>
            <a:pPr>
              <a:buFont typeface="Arial" panose="020B0604020202020204" pitchFamily="34" charset="0"/>
              <a:buAutoNum type="arabicParenR"/>
            </a:pPr>
            <a:r>
              <a:rPr lang="en-US" sz="1800"/>
              <a:t>we can synthesize sgRNAs targeting many (or all) genes in the genome</a:t>
            </a:r>
          </a:p>
          <a:p>
            <a:pPr>
              <a:buFont typeface="Arial" panose="020B0604020202020204" pitchFamily="34" charset="0"/>
              <a:buAutoNum type="arabicParenR"/>
            </a:pPr>
            <a:r>
              <a:rPr lang="en-US" sz="1800"/>
              <a:t>we can integrate constructs to stably express sgRNAs using lentivirus, such that each cell carries the identity of the perturbation in its genome (“barcode”)</a:t>
            </a:r>
          </a:p>
          <a:p>
            <a:pPr>
              <a:buFont typeface="Arial" panose="020B0604020202020204" pitchFamily="34" charset="0"/>
              <a:buAutoNum type="arabicParenR"/>
            </a:pPr>
            <a:r>
              <a:rPr lang="en-US" sz="1800"/>
              <a:t>we can count the number of cells expressing each sgRNA in each population by deep sequencing</a:t>
            </a:r>
          </a:p>
        </p:txBody>
      </p:sp>
    </p:spTree>
    <p:extLst>
      <p:ext uri="{BB962C8B-B14F-4D97-AF65-F5344CB8AC3E}">
        <p14:creationId xmlns:p14="http://schemas.microsoft.com/office/powerpoint/2010/main" val="107486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930F-3C16-48FD-9A0E-4D1169AE6C40}"/>
              </a:ext>
            </a:extLst>
          </p:cNvPr>
          <p:cNvSpPr>
            <a:spLocks noGrp="1"/>
          </p:cNvSpPr>
          <p:nvPr>
            <p:ph type="title"/>
          </p:nvPr>
        </p:nvSpPr>
        <p:spPr/>
        <p:txBody>
          <a:bodyPr/>
          <a:lstStyle/>
          <a:p>
            <a:r>
              <a:rPr lang="en-US"/>
              <a:t>Agenda for today’s lecture</a:t>
            </a:r>
          </a:p>
        </p:txBody>
      </p:sp>
      <p:sp>
        <p:nvSpPr>
          <p:cNvPr id="3" name="Content Placeholder 2">
            <a:extLst>
              <a:ext uri="{FF2B5EF4-FFF2-40B4-BE49-F238E27FC236}">
                <a16:creationId xmlns:a16="http://schemas.microsoft.com/office/drawing/2014/main" id="{8996E63D-A65D-4866-B4BD-BFCA174AEB38}"/>
              </a:ext>
            </a:extLst>
          </p:cNvPr>
          <p:cNvSpPr>
            <a:spLocks noGrp="1"/>
          </p:cNvSpPr>
          <p:nvPr>
            <p:ph idx="1"/>
          </p:nvPr>
        </p:nvSpPr>
        <p:spPr/>
        <p:txBody>
          <a:bodyPr/>
          <a:lstStyle/>
          <a:p>
            <a:r>
              <a:rPr lang="en-US"/>
              <a:t>Principles of genetic screens</a:t>
            </a:r>
          </a:p>
          <a:p>
            <a:r>
              <a:rPr lang="en-US"/>
              <a:t>Why CRISPR has revolutionized genetic screens</a:t>
            </a:r>
          </a:p>
          <a:p>
            <a:r>
              <a:rPr lang="en-US"/>
              <a:t>CRISPR knockout, knockdown, and overexpression</a:t>
            </a:r>
          </a:p>
          <a:p>
            <a:r>
              <a:rPr lang="en-US"/>
              <a:t>Types of CRISPR screens</a:t>
            </a:r>
          </a:p>
          <a:p>
            <a:r>
              <a:rPr lang="en-US"/>
              <a:t>Selected applications of CRISPR screens</a:t>
            </a:r>
          </a:p>
        </p:txBody>
      </p:sp>
    </p:spTree>
    <p:extLst>
      <p:ext uri="{BB962C8B-B14F-4D97-AF65-F5344CB8AC3E}">
        <p14:creationId xmlns:p14="http://schemas.microsoft.com/office/powerpoint/2010/main" val="879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genome-wide pooled screens requires hundreds of millions of cells</a:t>
            </a:r>
            <a:endParaRPr lang="en-US" dirty="0"/>
          </a:p>
        </p:txBody>
      </p:sp>
      <p:sp>
        <p:nvSpPr>
          <p:cNvPr id="5" name="TextBox 4">
            <a:extLst>
              <a:ext uri="{FF2B5EF4-FFF2-40B4-BE49-F238E27FC236}">
                <a16:creationId xmlns:a16="http://schemas.microsoft.com/office/drawing/2014/main" id="{3F6F1FA2-3DF7-46F6-A5E6-3543DDCA2992}"/>
              </a:ext>
            </a:extLst>
          </p:cNvPr>
          <p:cNvSpPr txBox="1"/>
          <p:nvPr/>
        </p:nvSpPr>
        <p:spPr>
          <a:xfrm>
            <a:off x="1820312" y="2497233"/>
            <a:ext cx="980846" cy="400110"/>
          </a:xfrm>
          <a:prstGeom prst="rect">
            <a:avLst/>
          </a:prstGeom>
          <a:noFill/>
        </p:spPr>
        <p:txBody>
          <a:bodyPr wrap="none" rtlCol="0">
            <a:spAutoFit/>
          </a:bodyPr>
          <a:lstStyle/>
          <a:p>
            <a:pPr algn="r"/>
            <a:r>
              <a:rPr lang="en-US" sz="2000"/>
              <a:t># genes</a:t>
            </a:r>
          </a:p>
        </p:txBody>
      </p:sp>
      <p:sp>
        <p:nvSpPr>
          <p:cNvPr id="6" name="TextBox 5">
            <a:extLst>
              <a:ext uri="{FF2B5EF4-FFF2-40B4-BE49-F238E27FC236}">
                <a16:creationId xmlns:a16="http://schemas.microsoft.com/office/drawing/2014/main" id="{A41F73EB-67C8-4E65-95D0-2593F2FC052F}"/>
              </a:ext>
            </a:extLst>
          </p:cNvPr>
          <p:cNvSpPr txBox="1"/>
          <p:nvPr/>
        </p:nvSpPr>
        <p:spPr>
          <a:xfrm>
            <a:off x="3474253" y="2498883"/>
            <a:ext cx="898003" cy="400110"/>
          </a:xfrm>
          <a:prstGeom prst="rect">
            <a:avLst/>
          </a:prstGeom>
          <a:noFill/>
        </p:spPr>
        <p:txBody>
          <a:bodyPr wrap="none" rtlCol="0">
            <a:spAutoFit/>
          </a:bodyPr>
          <a:lstStyle/>
          <a:p>
            <a:r>
              <a:rPr lang="en-US" sz="2000"/>
              <a:t>20,000</a:t>
            </a:r>
          </a:p>
        </p:txBody>
      </p:sp>
      <p:sp>
        <p:nvSpPr>
          <p:cNvPr id="7" name="TextBox 6">
            <a:extLst>
              <a:ext uri="{FF2B5EF4-FFF2-40B4-BE49-F238E27FC236}">
                <a16:creationId xmlns:a16="http://schemas.microsoft.com/office/drawing/2014/main" id="{51AC94F8-E9DE-4A58-9BF4-1589E8A82F90}"/>
              </a:ext>
            </a:extLst>
          </p:cNvPr>
          <p:cNvSpPr txBox="1"/>
          <p:nvPr/>
        </p:nvSpPr>
        <p:spPr>
          <a:xfrm>
            <a:off x="677370" y="2845771"/>
            <a:ext cx="2123788" cy="400110"/>
          </a:xfrm>
          <a:prstGeom prst="rect">
            <a:avLst/>
          </a:prstGeom>
          <a:noFill/>
        </p:spPr>
        <p:txBody>
          <a:bodyPr wrap="none" rtlCol="0">
            <a:spAutoFit/>
          </a:bodyPr>
          <a:lstStyle/>
          <a:p>
            <a:pPr algn="r"/>
            <a:r>
              <a:rPr lang="en-US" sz="2000"/>
              <a:t># sgRNAs per gene</a:t>
            </a:r>
          </a:p>
        </p:txBody>
      </p:sp>
      <p:sp>
        <p:nvSpPr>
          <p:cNvPr id="8" name="TextBox 7">
            <a:extLst>
              <a:ext uri="{FF2B5EF4-FFF2-40B4-BE49-F238E27FC236}">
                <a16:creationId xmlns:a16="http://schemas.microsoft.com/office/drawing/2014/main" id="{3DB6371D-42DD-471F-A634-04F01347B6A8}"/>
              </a:ext>
            </a:extLst>
          </p:cNvPr>
          <p:cNvSpPr txBox="1"/>
          <p:nvPr/>
        </p:nvSpPr>
        <p:spPr>
          <a:xfrm>
            <a:off x="3474253" y="2845771"/>
            <a:ext cx="444352" cy="400110"/>
          </a:xfrm>
          <a:prstGeom prst="rect">
            <a:avLst/>
          </a:prstGeom>
          <a:noFill/>
        </p:spPr>
        <p:txBody>
          <a:bodyPr wrap="none" rtlCol="0">
            <a:spAutoFit/>
          </a:bodyPr>
          <a:lstStyle/>
          <a:p>
            <a:r>
              <a:rPr lang="en-US" sz="2000"/>
              <a:t>10</a:t>
            </a:r>
          </a:p>
        </p:txBody>
      </p:sp>
      <p:sp>
        <p:nvSpPr>
          <p:cNvPr id="9" name="TextBox 8">
            <a:extLst>
              <a:ext uri="{FF2B5EF4-FFF2-40B4-BE49-F238E27FC236}">
                <a16:creationId xmlns:a16="http://schemas.microsoft.com/office/drawing/2014/main" id="{52815C82-2C0F-4801-932B-EB148176A05F}"/>
              </a:ext>
            </a:extLst>
          </p:cNvPr>
          <p:cNvSpPr txBox="1"/>
          <p:nvPr/>
        </p:nvSpPr>
        <p:spPr>
          <a:xfrm>
            <a:off x="830747" y="3194308"/>
            <a:ext cx="1970411" cy="400110"/>
          </a:xfrm>
          <a:prstGeom prst="rect">
            <a:avLst/>
          </a:prstGeom>
          <a:noFill/>
        </p:spPr>
        <p:txBody>
          <a:bodyPr wrap="none" rtlCol="0">
            <a:spAutoFit/>
          </a:bodyPr>
          <a:lstStyle/>
          <a:p>
            <a:pPr algn="r"/>
            <a:r>
              <a:rPr lang="en-US" sz="2000"/>
              <a:t># cells per sgRNA</a:t>
            </a:r>
          </a:p>
        </p:txBody>
      </p:sp>
      <p:sp>
        <p:nvSpPr>
          <p:cNvPr id="10" name="TextBox 9">
            <a:extLst>
              <a:ext uri="{FF2B5EF4-FFF2-40B4-BE49-F238E27FC236}">
                <a16:creationId xmlns:a16="http://schemas.microsoft.com/office/drawing/2014/main" id="{61C4E733-5D9E-4992-B9BC-24DE1EF763C1}"/>
              </a:ext>
            </a:extLst>
          </p:cNvPr>
          <p:cNvSpPr txBox="1"/>
          <p:nvPr/>
        </p:nvSpPr>
        <p:spPr>
          <a:xfrm>
            <a:off x="3474253" y="3194308"/>
            <a:ext cx="768159" cy="400110"/>
          </a:xfrm>
          <a:prstGeom prst="rect">
            <a:avLst/>
          </a:prstGeom>
          <a:noFill/>
        </p:spPr>
        <p:txBody>
          <a:bodyPr wrap="none" rtlCol="0">
            <a:spAutoFit/>
          </a:bodyPr>
          <a:lstStyle/>
          <a:p>
            <a:r>
              <a:rPr lang="en-US" sz="2000"/>
              <a:t>1,000</a:t>
            </a:r>
          </a:p>
        </p:txBody>
      </p:sp>
      <p:sp>
        <p:nvSpPr>
          <p:cNvPr id="11" name="TextBox 10">
            <a:extLst>
              <a:ext uri="{FF2B5EF4-FFF2-40B4-BE49-F238E27FC236}">
                <a16:creationId xmlns:a16="http://schemas.microsoft.com/office/drawing/2014/main" id="{131E9553-4B44-418E-967D-52FF4097FF2D}"/>
              </a:ext>
            </a:extLst>
          </p:cNvPr>
          <p:cNvSpPr txBox="1"/>
          <p:nvPr/>
        </p:nvSpPr>
        <p:spPr>
          <a:xfrm>
            <a:off x="569649" y="3730546"/>
            <a:ext cx="2231509" cy="400110"/>
          </a:xfrm>
          <a:prstGeom prst="rect">
            <a:avLst/>
          </a:prstGeom>
          <a:noFill/>
        </p:spPr>
        <p:txBody>
          <a:bodyPr wrap="none" rtlCol="0">
            <a:spAutoFit/>
          </a:bodyPr>
          <a:lstStyle/>
          <a:p>
            <a:pPr algn="r"/>
            <a:r>
              <a:rPr lang="en-US" sz="2000"/>
              <a:t># cells in the screen</a:t>
            </a:r>
          </a:p>
        </p:txBody>
      </p:sp>
      <p:sp>
        <p:nvSpPr>
          <p:cNvPr id="13" name="TextBox 12">
            <a:extLst>
              <a:ext uri="{FF2B5EF4-FFF2-40B4-BE49-F238E27FC236}">
                <a16:creationId xmlns:a16="http://schemas.microsoft.com/office/drawing/2014/main" id="{B084EED3-FA6E-495E-8A07-189E0D5BE436}"/>
              </a:ext>
            </a:extLst>
          </p:cNvPr>
          <p:cNvSpPr txBox="1"/>
          <p:nvPr/>
        </p:nvSpPr>
        <p:spPr>
          <a:xfrm>
            <a:off x="3480412" y="3730546"/>
            <a:ext cx="1358064" cy="400110"/>
          </a:xfrm>
          <a:prstGeom prst="rect">
            <a:avLst/>
          </a:prstGeom>
          <a:noFill/>
        </p:spPr>
        <p:txBody>
          <a:bodyPr wrap="none" rtlCol="0">
            <a:spAutoFit/>
          </a:bodyPr>
          <a:lstStyle/>
          <a:p>
            <a:r>
              <a:rPr lang="en-US" sz="2000"/>
              <a:t>200 Million</a:t>
            </a:r>
          </a:p>
        </p:txBody>
      </p:sp>
      <p:sp>
        <p:nvSpPr>
          <p:cNvPr id="14" name="TextBox 13">
            <a:extLst>
              <a:ext uri="{FF2B5EF4-FFF2-40B4-BE49-F238E27FC236}">
                <a16:creationId xmlns:a16="http://schemas.microsoft.com/office/drawing/2014/main" id="{BBE9F118-C111-48D7-9C23-EA3D98CBC9ED}"/>
              </a:ext>
            </a:extLst>
          </p:cNvPr>
          <p:cNvSpPr txBox="1"/>
          <p:nvPr/>
        </p:nvSpPr>
        <p:spPr>
          <a:xfrm>
            <a:off x="5978221" y="2222376"/>
            <a:ext cx="1545616" cy="430887"/>
          </a:xfrm>
          <a:prstGeom prst="rect">
            <a:avLst/>
          </a:prstGeom>
          <a:noFill/>
        </p:spPr>
        <p:txBody>
          <a:bodyPr wrap="none" rtlCol="0">
            <a:spAutoFit/>
          </a:bodyPr>
          <a:lstStyle/>
          <a:p>
            <a:r>
              <a:rPr lang="en-US" sz="2200"/>
              <a:t>This is a lot!</a:t>
            </a:r>
          </a:p>
        </p:txBody>
      </p:sp>
      <p:pic>
        <p:nvPicPr>
          <p:cNvPr id="16" name="Picture 15">
            <a:extLst>
              <a:ext uri="{FF2B5EF4-FFF2-40B4-BE49-F238E27FC236}">
                <a16:creationId xmlns:a16="http://schemas.microsoft.com/office/drawing/2014/main" id="{027CAB90-AA35-4A3D-98D9-BA414376D5EF}"/>
              </a:ext>
            </a:extLst>
          </p:cNvPr>
          <p:cNvPicPr>
            <a:picLocks noChangeAspect="1"/>
          </p:cNvPicPr>
          <p:nvPr/>
        </p:nvPicPr>
        <p:blipFill>
          <a:blip r:embed="rId3"/>
          <a:stretch>
            <a:fillRect/>
          </a:stretch>
        </p:blipFill>
        <p:spPr>
          <a:xfrm>
            <a:off x="5373090" y="2731062"/>
            <a:ext cx="1574157" cy="1371600"/>
          </a:xfrm>
          <a:prstGeom prst="rect">
            <a:avLst/>
          </a:prstGeom>
        </p:spPr>
      </p:pic>
      <p:pic>
        <p:nvPicPr>
          <p:cNvPr id="18" name="Picture 17">
            <a:extLst>
              <a:ext uri="{FF2B5EF4-FFF2-40B4-BE49-F238E27FC236}">
                <a16:creationId xmlns:a16="http://schemas.microsoft.com/office/drawing/2014/main" id="{4D5A7408-839F-42F7-9193-6772AD3F8C47}"/>
              </a:ext>
            </a:extLst>
          </p:cNvPr>
          <p:cNvPicPr>
            <a:picLocks noChangeAspect="1"/>
          </p:cNvPicPr>
          <p:nvPr/>
        </p:nvPicPr>
        <p:blipFill>
          <a:blip r:embed="rId4"/>
          <a:stretch>
            <a:fillRect/>
          </a:stretch>
        </p:blipFill>
        <p:spPr>
          <a:xfrm>
            <a:off x="7231688" y="2613152"/>
            <a:ext cx="1342663" cy="1585732"/>
          </a:xfrm>
          <a:prstGeom prst="rect">
            <a:avLst/>
          </a:prstGeom>
        </p:spPr>
      </p:pic>
      <p:cxnSp>
        <p:nvCxnSpPr>
          <p:cNvPr id="20" name="Straight Connector 19">
            <a:extLst>
              <a:ext uri="{FF2B5EF4-FFF2-40B4-BE49-F238E27FC236}">
                <a16:creationId xmlns:a16="http://schemas.microsoft.com/office/drawing/2014/main" id="{56535DC7-7526-4346-9BAF-059FED572EAE}"/>
              </a:ext>
            </a:extLst>
          </p:cNvPr>
          <p:cNvCxnSpPr/>
          <p:nvPr/>
        </p:nvCxnSpPr>
        <p:spPr>
          <a:xfrm>
            <a:off x="569649" y="3675136"/>
            <a:ext cx="410556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49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2436-51AC-4975-BB07-8D8A32D02ADB}"/>
              </a:ext>
            </a:extLst>
          </p:cNvPr>
          <p:cNvSpPr>
            <a:spLocks noGrp="1"/>
          </p:cNvSpPr>
          <p:nvPr>
            <p:ph type="title"/>
          </p:nvPr>
        </p:nvSpPr>
        <p:spPr>
          <a:xfrm>
            <a:off x="0" y="0"/>
            <a:ext cx="9144000" cy="907414"/>
          </a:xfrm>
        </p:spPr>
        <p:txBody>
          <a:bodyPr/>
          <a:lstStyle/>
          <a:p>
            <a:r>
              <a:rPr lang="en-US"/>
              <a:t>Arrayed and pooled genetic screens</a:t>
            </a:r>
          </a:p>
        </p:txBody>
      </p:sp>
      <p:pic>
        <p:nvPicPr>
          <p:cNvPr id="9" name="Picture 8">
            <a:extLst>
              <a:ext uri="{FF2B5EF4-FFF2-40B4-BE49-F238E27FC236}">
                <a16:creationId xmlns:a16="http://schemas.microsoft.com/office/drawing/2014/main" id="{DAE06DC2-A9B2-40FA-8E11-D7F79BC4470E}"/>
              </a:ext>
            </a:extLst>
          </p:cNvPr>
          <p:cNvPicPr>
            <a:picLocks noChangeAspect="1"/>
          </p:cNvPicPr>
          <p:nvPr/>
        </p:nvPicPr>
        <p:blipFill>
          <a:blip r:embed="rId3"/>
          <a:stretch>
            <a:fillRect/>
          </a:stretch>
        </p:blipFill>
        <p:spPr>
          <a:xfrm>
            <a:off x="2277372" y="907414"/>
            <a:ext cx="4589255" cy="5236933"/>
          </a:xfrm>
          <a:prstGeom prst="rect">
            <a:avLst/>
          </a:prstGeom>
        </p:spPr>
      </p:pic>
      <p:sp>
        <p:nvSpPr>
          <p:cNvPr id="5" name="TextBox 4">
            <a:extLst>
              <a:ext uri="{FF2B5EF4-FFF2-40B4-BE49-F238E27FC236}">
                <a16:creationId xmlns:a16="http://schemas.microsoft.com/office/drawing/2014/main" id="{72D3EBEC-370A-4285-B60F-C5B5860FC03A}"/>
              </a:ext>
            </a:extLst>
          </p:cNvPr>
          <p:cNvSpPr txBox="1"/>
          <p:nvPr/>
        </p:nvSpPr>
        <p:spPr>
          <a:xfrm>
            <a:off x="3974634" y="6419533"/>
            <a:ext cx="5139870" cy="369332"/>
          </a:xfrm>
          <a:prstGeom prst="rect">
            <a:avLst/>
          </a:prstGeom>
          <a:noFill/>
        </p:spPr>
        <p:txBody>
          <a:bodyPr wrap="none" rtlCol="0">
            <a:spAutoFit/>
          </a:bodyPr>
          <a:lstStyle/>
          <a:p>
            <a:pPr algn="r"/>
            <a:r>
              <a:rPr lang="en-US"/>
              <a:t>Shalem </a:t>
            </a:r>
            <a:r>
              <a:rPr lang="en-US" dirty="0"/>
              <a:t>et al</a:t>
            </a:r>
            <a:r>
              <a:rPr lang="en-US"/>
              <a:t>., </a:t>
            </a:r>
            <a:r>
              <a:rPr lang="en-US" i="1"/>
              <a:t>Nature Reviews Genetics </a:t>
            </a:r>
            <a:r>
              <a:rPr lang="en-US" b="1"/>
              <a:t>2015</a:t>
            </a:r>
            <a:r>
              <a:rPr lang="en-US"/>
              <a:t>, </a:t>
            </a:r>
            <a:r>
              <a:rPr lang="en-US" i="1"/>
              <a:t>16</a:t>
            </a:r>
            <a:r>
              <a:rPr lang="en-US"/>
              <a:t>, 299</a:t>
            </a:r>
            <a:endParaRPr lang="en-US" dirty="0"/>
          </a:p>
        </p:txBody>
      </p:sp>
    </p:spTree>
    <p:extLst>
      <p:ext uri="{BB962C8B-B14F-4D97-AF65-F5344CB8AC3E}">
        <p14:creationId xmlns:p14="http://schemas.microsoft.com/office/powerpoint/2010/main" val="1057743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What types of phenotypes can we screen for?</a:t>
            </a:r>
            <a:endParaRPr lang="en-US" dirty="0"/>
          </a:p>
        </p:txBody>
      </p:sp>
      <p:sp>
        <p:nvSpPr>
          <p:cNvPr id="3" name="Content Placeholder 2"/>
          <p:cNvSpPr>
            <a:spLocks noGrp="1"/>
          </p:cNvSpPr>
          <p:nvPr>
            <p:ph idx="1"/>
          </p:nvPr>
        </p:nvSpPr>
        <p:spPr>
          <a:xfrm>
            <a:off x="628650" y="1507809"/>
            <a:ext cx="7886700" cy="4669154"/>
          </a:xfrm>
        </p:spPr>
        <p:txBody>
          <a:bodyPr>
            <a:noAutofit/>
          </a:bodyPr>
          <a:lstStyle/>
          <a:p>
            <a:pPr marL="0" indent="0">
              <a:spcBef>
                <a:spcPts val="500"/>
              </a:spcBef>
              <a:buNone/>
            </a:pPr>
            <a:r>
              <a:rPr lang="en-US" sz="1800"/>
              <a:t>Readily screenable phenotypes</a:t>
            </a:r>
            <a:endParaRPr lang="en-US" sz="1800" dirty="0"/>
          </a:p>
          <a:p>
            <a:pPr>
              <a:spcBef>
                <a:spcPts val="500"/>
              </a:spcBef>
            </a:pPr>
            <a:r>
              <a:rPr lang="en-US" sz="1800" dirty="0"/>
              <a:t>growth</a:t>
            </a:r>
          </a:p>
          <a:p>
            <a:pPr>
              <a:spcBef>
                <a:spcPts val="500"/>
              </a:spcBef>
            </a:pPr>
            <a:r>
              <a:rPr lang="en-US" sz="1800"/>
              <a:t>sensitivity to a chemical, biologic, or infectious agent</a:t>
            </a:r>
            <a:endParaRPr lang="en-US" sz="1800" dirty="0"/>
          </a:p>
          <a:p>
            <a:pPr>
              <a:spcBef>
                <a:spcPts val="500"/>
              </a:spcBef>
            </a:pPr>
            <a:r>
              <a:rPr lang="en-US" sz="1800" dirty="0"/>
              <a:t>induction of a biological response</a:t>
            </a:r>
          </a:p>
          <a:p>
            <a:pPr>
              <a:spcBef>
                <a:spcPts val="500"/>
              </a:spcBef>
            </a:pPr>
            <a:r>
              <a:rPr lang="en-US" sz="1800" dirty="0"/>
              <a:t>physical separation (migration, adhesion</a:t>
            </a:r>
            <a:r>
              <a:rPr lang="en-US" sz="1800"/>
              <a:t>, biofilm, ...)</a:t>
            </a:r>
          </a:p>
          <a:p>
            <a:pPr>
              <a:spcBef>
                <a:spcPts val="500"/>
              </a:spcBef>
            </a:pPr>
            <a:r>
              <a:rPr lang="en-US" sz="1800"/>
              <a:t>change in cell size or shape (sporulation, differentiation, …)</a:t>
            </a:r>
          </a:p>
          <a:p>
            <a:pPr>
              <a:spcBef>
                <a:spcPts val="500"/>
              </a:spcBef>
            </a:pPr>
            <a:endParaRPr lang="en-US" sz="1800"/>
          </a:p>
          <a:p>
            <a:pPr marL="0" indent="0">
              <a:spcBef>
                <a:spcPts val="500"/>
              </a:spcBef>
              <a:buNone/>
            </a:pPr>
            <a:r>
              <a:rPr lang="en-US" sz="1800"/>
              <a:t>More difficult</a:t>
            </a:r>
          </a:p>
          <a:p>
            <a:pPr>
              <a:spcBef>
                <a:spcPts val="500"/>
              </a:spcBef>
            </a:pPr>
            <a:r>
              <a:rPr lang="en-US" sz="1800"/>
              <a:t>transcriptional state</a:t>
            </a:r>
          </a:p>
          <a:p>
            <a:pPr>
              <a:spcBef>
                <a:spcPts val="500"/>
              </a:spcBef>
            </a:pPr>
            <a:r>
              <a:rPr lang="en-US" sz="1800"/>
              <a:t>complex aspects of cell morphology</a:t>
            </a:r>
          </a:p>
          <a:p>
            <a:pPr>
              <a:spcBef>
                <a:spcPts val="500"/>
              </a:spcBef>
            </a:pPr>
            <a:endParaRPr lang="en-US" sz="1800"/>
          </a:p>
          <a:p>
            <a:pPr marL="0" indent="0">
              <a:spcBef>
                <a:spcPts val="500"/>
              </a:spcBef>
              <a:buNone/>
            </a:pPr>
            <a:r>
              <a:rPr lang="en-US" sz="1800"/>
              <a:t>Essentially impossible with pooled screens but accessible with arrayed screens</a:t>
            </a:r>
          </a:p>
          <a:p>
            <a:pPr>
              <a:spcBef>
                <a:spcPts val="500"/>
              </a:spcBef>
            </a:pPr>
            <a:r>
              <a:rPr lang="en-US" sz="1800"/>
              <a:t>non-cell autonomous phenotypes (hormone secretion, cell-cell contacts)</a:t>
            </a:r>
          </a:p>
          <a:p>
            <a:pPr>
              <a:spcBef>
                <a:spcPts val="500"/>
              </a:spcBef>
            </a:pPr>
            <a:r>
              <a:rPr lang="en-US" sz="1800"/>
              <a:t>dynamic phenotypes</a:t>
            </a:r>
            <a:endParaRPr lang="en-US" sz="1800" dirty="0"/>
          </a:p>
        </p:txBody>
      </p:sp>
    </p:spTree>
    <p:extLst>
      <p:ext uri="{BB962C8B-B14F-4D97-AF65-F5344CB8AC3E}">
        <p14:creationId xmlns:p14="http://schemas.microsoft.com/office/powerpoint/2010/main" val="302222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pic>
        <p:nvPicPr>
          <p:cNvPr id="12" name="Picture 11">
            <a:extLst>
              <a:ext uri="{FF2B5EF4-FFF2-40B4-BE49-F238E27FC236}">
                <a16:creationId xmlns:a16="http://schemas.microsoft.com/office/drawing/2014/main" id="{DBDD3084-C50A-4BC6-A7D8-D10A6ADBA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69" y="1143002"/>
            <a:ext cx="7735572" cy="4460717"/>
          </a:xfrm>
          <a:prstGeom prst="rect">
            <a:avLst/>
          </a:prstGeom>
        </p:spPr>
      </p:pic>
      <p:sp>
        <p:nvSpPr>
          <p:cNvPr id="2" name="Rectangle 1">
            <a:extLst>
              <a:ext uri="{FF2B5EF4-FFF2-40B4-BE49-F238E27FC236}">
                <a16:creationId xmlns:a16="http://schemas.microsoft.com/office/drawing/2014/main" id="{5426B1B9-AF39-4D0C-86C3-E8993884631C}"/>
              </a:ext>
            </a:extLst>
          </p:cNvPr>
          <p:cNvSpPr/>
          <p:nvPr/>
        </p:nvSpPr>
        <p:spPr>
          <a:xfrm>
            <a:off x="5191760" y="2519680"/>
            <a:ext cx="3596640" cy="189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8493FE3-51D8-4B54-A018-C4AA80DD1C6D}"/>
              </a:ext>
            </a:extLst>
          </p:cNvPr>
          <p:cNvSpPr/>
          <p:nvPr/>
        </p:nvSpPr>
        <p:spPr>
          <a:xfrm>
            <a:off x="3058160" y="4356339"/>
            <a:ext cx="5963920" cy="131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994A0E2-7446-4FA8-9B1E-B4C9D14D42BF}"/>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Tree>
    <p:extLst>
      <p:ext uri="{BB962C8B-B14F-4D97-AF65-F5344CB8AC3E}">
        <p14:creationId xmlns:p14="http://schemas.microsoft.com/office/powerpoint/2010/main" val="425628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pic>
        <p:nvPicPr>
          <p:cNvPr id="12" name="Picture 11">
            <a:extLst>
              <a:ext uri="{FF2B5EF4-FFF2-40B4-BE49-F238E27FC236}">
                <a16:creationId xmlns:a16="http://schemas.microsoft.com/office/drawing/2014/main" id="{DBDD3084-C50A-4BC6-A7D8-D10A6ADBA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69" y="1143002"/>
            <a:ext cx="7735572" cy="4460717"/>
          </a:xfrm>
          <a:prstGeom prst="rect">
            <a:avLst/>
          </a:prstGeom>
        </p:spPr>
      </p:pic>
      <p:sp>
        <p:nvSpPr>
          <p:cNvPr id="2" name="Rectangle 1">
            <a:extLst>
              <a:ext uri="{FF2B5EF4-FFF2-40B4-BE49-F238E27FC236}">
                <a16:creationId xmlns:a16="http://schemas.microsoft.com/office/drawing/2014/main" id="{5426B1B9-AF39-4D0C-86C3-E8993884631C}"/>
              </a:ext>
            </a:extLst>
          </p:cNvPr>
          <p:cNvSpPr/>
          <p:nvPr/>
        </p:nvSpPr>
        <p:spPr>
          <a:xfrm>
            <a:off x="3210560" y="4356339"/>
            <a:ext cx="5209540" cy="1899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4EAF83D-B5A6-488A-9EF7-67D93D972240}"/>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
        <p:nvSpPr>
          <p:cNvPr id="7" name="Rectangle 6">
            <a:extLst>
              <a:ext uri="{FF2B5EF4-FFF2-40B4-BE49-F238E27FC236}">
                <a16:creationId xmlns:a16="http://schemas.microsoft.com/office/drawing/2014/main" id="{64A256A2-D66A-41E0-B500-029B144C8893}"/>
              </a:ext>
            </a:extLst>
          </p:cNvPr>
          <p:cNvSpPr/>
          <p:nvPr/>
        </p:nvSpPr>
        <p:spPr>
          <a:xfrm>
            <a:off x="6248400" y="3771900"/>
            <a:ext cx="1805940" cy="587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352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206DD3-1B05-423A-B6A9-BDC5518F661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pic>
        <p:nvPicPr>
          <p:cNvPr id="12" name="Picture 11">
            <a:extLst>
              <a:ext uri="{FF2B5EF4-FFF2-40B4-BE49-F238E27FC236}">
                <a16:creationId xmlns:a16="http://schemas.microsoft.com/office/drawing/2014/main" id="{DBDD3084-C50A-4BC6-A7D8-D10A6ADBA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69" y="1143002"/>
            <a:ext cx="7735572" cy="4460717"/>
          </a:xfrm>
          <a:prstGeom prst="rect">
            <a:avLst/>
          </a:prstGeom>
        </p:spPr>
      </p:pic>
      <p:grpSp>
        <p:nvGrpSpPr>
          <p:cNvPr id="14" name="Group 13">
            <a:extLst>
              <a:ext uri="{FF2B5EF4-FFF2-40B4-BE49-F238E27FC236}">
                <a16:creationId xmlns:a16="http://schemas.microsoft.com/office/drawing/2014/main" id="{F6FA4476-5D70-43F4-A949-FF6DE74C6032}"/>
              </a:ext>
            </a:extLst>
          </p:cNvPr>
          <p:cNvGrpSpPr/>
          <p:nvPr/>
        </p:nvGrpSpPr>
        <p:grpSpPr>
          <a:xfrm>
            <a:off x="5925725" y="958334"/>
            <a:ext cx="3113827" cy="369332"/>
            <a:chOff x="868680" y="5779406"/>
            <a:chExt cx="3113827" cy="369332"/>
          </a:xfrm>
        </p:grpSpPr>
        <p:sp>
          <p:nvSpPr>
            <p:cNvPr id="15" name="TextBox 14">
              <a:extLst>
                <a:ext uri="{FF2B5EF4-FFF2-40B4-BE49-F238E27FC236}">
                  <a16:creationId xmlns:a16="http://schemas.microsoft.com/office/drawing/2014/main" id="{E50BBDEB-B706-4829-AEF6-665762ADFD32}"/>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16" name="Straight Arrow Connector 15">
              <a:extLst>
                <a:ext uri="{FF2B5EF4-FFF2-40B4-BE49-F238E27FC236}">
                  <a16:creationId xmlns:a16="http://schemas.microsoft.com/office/drawing/2014/main" id="{1BECCCCF-E1AA-414A-9CDB-2608DAF55B4A}"/>
                </a:ext>
              </a:extLst>
            </p:cNvPr>
            <p:cNvCxnSpPr>
              <a:cxnSpLocks/>
            </p:cNvCxnSpPr>
            <p:nvPr/>
          </p:nvCxnSpPr>
          <p:spPr>
            <a:xfrm rot="16200000">
              <a:off x="3849441"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6DDF0BC6-2A92-4210-A860-B84B9CB4D167}"/>
              </a:ext>
            </a:extLst>
          </p:cNvPr>
          <p:cNvSpPr txBox="1"/>
          <p:nvPr/>
        </p:nvSpPr>
        <p:spPr>
          <a:xfrm>
            <a:off x="6409748" y="1251195"/>
            <a:ext cx="2145780" cy="369332"/>
          </a:xfrm>
          <a:prstGeom prst="rect">
            <a:avLst/>
          </a:prstGeom>
          <a:noFill/>
        </p:spPr>
        <p:txBody>
          <a:bodyPr wrap="none" rtlCol="0">
            <a:spAutoFit/>
          </a:bodyPr>
          <a:lstStyle/>
          <a:p>
            <a:pPr algn="ctr"/>
            <a:r>
              <a:rPr lang="en-US"/>
              <a:t>no impact on growth</a:t>
            </a:r>
            <a:endParaRPr lang="en-US" dirty="0"/>
          </a:p>
        </p:txBody>
      </p:sp>
      <p:cxnSp>
        <p:nvCxnSpPr>
          <p:cNvPr id="18" name="Straight Arrow Connector 17">
            <a:extLst>
              <a:ext uri="{FF2B5EF4-FFF2-40B4-BE49-F238E27FC236}">
                <a16:creationId xmlns:a16="http://schemas.microsoft.com/office/drawing/2014/main" id="{5F05D7C9-DE24-4B7B-B4ED-B3EB397AEC85}"/>
              </a:ext>
            </a:extLst>
          </p:cNvPr>
          <p:cNvCxnSpPr>
            <a:cxnSpLocks/>
          </p:cNvCxnSpPr>
          <p:nvPr/>
        </p:nvCxnSpPr>
        <p:spPr>
          <a:xfrm flipH="1">
            <a:off x="7178943" y="1691244"/>
            <a:ext cx="23133" cy="80770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0A6D6AE-14D5-41B4-8BA3-8505CEBD902B}"/>
              </a:ext>
            </a:extLst>
          </p:cNvPr>
          <p:cNvGrpSpPr/>
          <p:nvPr/>
        </p:nvGrpSpPr>
        <p:grpSpPr>
          <a:xfrm>
            <a:off x="4090377" y="1702095"/>
            <a:ext cx="2933304" cy="369332"/>
            <a:chOff x="868680" y="5779406"/>
            <a:chExt cx="2933304" cy="369332"/>
          </a:xfrm>
        </p:grpSpPr>
        <p:sp>
          <p:nvSpPr>
            <p:cNvPr id="21" name="TextBox 20">
              <a:extLst>
                <a:ext uri="{FF2B5EF4-FFF2-40B4-BE49-F238E27FC236}">
                  <a16:creationId xmlns:a16="http://schemas.microsoft.com/office/drawing/2014/main" id="{5A8249F4-0D7E-4DF8-84A0-C2D026110ACC}"/>
                </a:ext>
              </a:extLst>
            </p:cNvPr>
            <p:cNvSpPr txBox="1"/>
            <p:nvPr/>
          </p:nvSpPr>
          <p:spPr>
            <a:xfrm>
              <a:off x="868680" y="5779406"/>
              <a:ext cx="2933304" cy="369332"/>
            </a:xfrm>
            <a:prstGeom prst="rect">
              <a:avLst/>
            </a:prstGeom>
            <a:noFill/>
          </p:spPr>
          <p:txBody>
            <a:bodyPr wrap="none" rtlCol="0">
              <a:spAutoFit/>
            </a:bodyPr>
            <a:lstStyle/>
            <a:p>
              <a:r>
                <a:rPr lang="en-US" dirty="0" err="1"/>
                <a:t>sgRNA</a:t>
              </a:r>
              <a:r>
                <a:rPr lang="en-US" dirty="0"/>
                <a:t> </a:t>
              </a:r>
              <a:r>
                <a:rPr lang="en-US"/>
                <a:t>abundance (endpoint)</a:t>
              </a:r>
              <a:endParaRPr lang="en-US" dirty="0"/>
            </a:p>
          </p:txBody>
        </p:sp>
        <p:cxnSp>
          <p:nvCxnSpPr>
            <p:cNvPr id="22" name="Straight Arrow Connector 21">
              <a:extLst>
                <a:ext uri="{FF2B5EF4-FFF2-40B4-BE49-F238E27FC236}">
                  <a16:creationId xmlns:a16="http://schemas.microsoft.com/office/drawing/2014/main" id="{1B9014C8-3FC7-49CF-AA97-874741FB8CA2}"/>
                </a:ext>
              </a:extLst>
            </p:cNvPr>
            <p:cNvCxnSpPr/>
            <p:nvPr/>
          </p:nvCxnSpPr>
          <p:spPr>
            <a:xfrm>
              <a:off x="3724310"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B17C20B-DC06-4725-A9E8-7BAEF00C06EB}"/>
              </a:ext>
            </a:extLst>
          </p:cNvPr>
          <p:cNvSpPr txBox="1"/>
          <p:nvPr/>
        </p:nvSpPr>
        <p:spPr>
          <a:xfrm>
            <a:off x="4426623" y="1994956"/>
            <a:ext cx="2260812" cy="369332"/>
          </a:xfrm>
          <a:prstGeom prst="rect">
            <a:avLst/>
          </a:prstGeom>
          <a:noFill/>
        </p:spPr>
        <p:txBody>
          <a:bodyPr wrap="none" rtlCol="0">
            <a:spAutoFit/>
          </a:bodyPr>
          <a:lstStyle/>
          <a:p>
            <a:pPr algn="ctr"/>
            <a:r>
              <a:rPr lang="en-US"/>
              <a:t>detrimental to growth</a:t>
            </a:r>
            <a:endParaRPr lang="en-US" dirty="0"/>
          </a:p>
        </p:txBody>
      </p:sp>
      <p:cxnSp>
        <p:nvCxnSpPr>
          <p:cNvPr id="24" name="Straight Arrow Connector 23">
            <a:extLst>
              <a:ext uri="{FF2B5EF4-FFF2-40B4-BE49-F238E27FC236}">
                <a16:creationId xmlns:a16="http://schemas.microsoft.com/office/drawing/2014/main" id="{0677CC7E-A599-4F2C-A942-37F09C92C30F}"/>
              </a:ext>
            </a:extLst>
          </p:cNvPr>
          <p:cNvCxnSpPr>
            <a:cxnSpLocks/>
          </p:cNvCxnSpPr>
          <p:nvPr/>
        </p:nvCxnSpPr>
        <p:spPr>
          <a:xfrm>
            <a:off x="6502499" y="2327747"/>
            <a:ext cx="188390" cy="36221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6E483B2-2A03-4660-B1EA-ACC86DE7C3CB}"/>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
        <p:nvSpPr>
          <p:cNvPr id="2" name="Rectangle 1">
            <a:extLst>
              <a:ext uri="{FF2B5EF4-FFF2-40B4-BE49-F238E27FC236}">
                <a16:creationId xmlns:a16="http://schemas.microsoft.com/office/drawing/2014/main" id="{8624C1A8-6AAB-4B1A-9F7E-AC511DA5868C}"/>
              </a:ext>
            </a:extLst>
          </p:cNvPr>
          <p:cNvSpPr/>
          <p:nvPr/>
        </p:nvSpPr>
        <p:spPr>
          <a:xfrm>
            <a:off x="6294936" y="3771900"/>
            <a:ext cx="1759403" cy="587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94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739DB6-AEDC-4F82-809D-D5BCF778FDF9}"/>
              </a:ext>
            </a:extLst>
          </p:cNvPr>
          <p:cNvPicPr>
            <a:picLocks noChangeAspect="1"/>
          </p:cNvPicPr>
          <p:nvPr/>
        </p:nvPicPr>
        <p:blipFill>
          <a:blip r:embed="rId2"/>
          <a:stretch>
            <a:fillRect/>
          </a:stretch>
        </p:blipFill>
        <p:spPr>
          <a:xfrm>
            <a:off x="1613206" y="1985333"/>
            <a:ext cx="5917587" cy="3301042"/>
          </a:xfrm>
          <a:prstGeom prst="rect">
            <a:avLst/>
          </a:prstGeom>
        </p:spPr>
      </p:pic>
      <p:sp>
        <p:nvSpPr>
          <p:cNvPr id="6" name="Title 1">
            <a:extLst>
              <a:ext uri="{FF2B5EF4-FFF2-40B4-BE49-F238E27FC236}">
                <a16:creationId xmlns:a16="http://schemas.microsoft.com/office/drawing/2014/main" id="{58C2B3BA-6505-48B6-9E3F-D83FBD617D2D}"/>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Growth-based CRISPR screens identify genes essential for growth</a:t>
            </a:r>
            <a:endParaRPr lang="en-US" dirty="0"/>
          </a:p>
        </p:txBody>
      </p:sp>
      <p:sp>
        <p:nvSpPr>
          <p:cNvPr id="7" name="TextBox 6">
            <a:extLst>
              <a:ext uri="{FF2B5EF4-FFF2-40B4-BE49-F238E27FC236}">
                <a16:creationId xmlns:a16="http://schemas.microsoft.com/office/drawing/2014/main" id="{8DAF0B03-A416-4F36-BD7D-FA5070603498}"/>
              </a:ext>
            </a:extLst>
          </p:cNvPr>
          <p:cNvSpPr txBox="1"/>
          <p:nvPr/>
        </p:nvSpPr>
        <p:spPr>
          <a:xfrm>
            <a:off x="4840284" y="5916322"/>
            <a:ext cx="4189416" cy="923330"/>
          </a:xfrm>
          <a:prstGeom prst="rect">
            <a:avLst/>
          </a:prstGeom>
          <a:noFill/>
        </p:spPr>
        <p:txBody>
          <a:bodyPr wrap="none" rtlCol="0">
            <a:spAutoFit/>
          </a:bodyPr>
          <a:lstStyle/>
          <a:p>
            <a:pPr algn="r"/>
            <a:r>
              <a:rPr lang="en-US"/>
              <a:t>Shalem et al., </a:t>
            </a:r>
            <a:r>
              <a:rPr lang="en-US" i="1"/>
              <a:t>Science </a:t>
            </a:r>
            <a:r>
              <a:rPr lang="en-US" b="1"/>
              <a:t>2014</a:t>
            </a:r>
            <a:r>
              <a:rPr lang="en-US"/>
              <a:t>, </a:t>
            </a:r>
            <a:r>
              <a:rPr lang="en-US" i="1"/>
              <a:t>343</a:t>
            </a:r>
            <a:r>
              <a:rPr lang="en-US"/>
              <a:t>, 84</a:t>
            </a:r>
          </a:p>
          <a:p>
            <a:pPr algn="r"/>
            <a:r>
              <a:rPr lang="en-US"/>
              <a:t>Wang et al., </a:t>
            </a:r>
            <a:r>
              <a:rPr lang="en-US" i="1"/>
              <a:t>Science</a:t>
            </a:r>
            <a:r>
              <a:rPr lang="en-US"/>
              <a:t> </a:t>
            </a:r>
            <a:r>
              <a:rPr lang="en-US" b="1"/>
              <a:t>2014</a:t>
            </a:r>
            <a:r>
              <a:rPr lang="en-US"/>
              <a:t>, </a:t>
            </a:r>
            <a:r>
              <a:rPr lang="en-US" i="1"/>
              <a:t>343</a:t>
            </a:r>
            <a:r>
              <a:rPr lang="en-US"/>
              <a:t>, 80</a:t>
            </a:r>
          </a:p>
          <a:p>
            <a:pPr algn="r"/>
            <a:r>
              <a:rPr lang="en-US"/>
              <a:t>Gilbert</a:t>
            </a:r>
            <a:r>
              <a:rPr lang="en-US" dirty="0"/>
              <a:t>, </a:t>
            </a:r>
            <a:r>
              <a:rPr lang="en-US" dirty="0" err="1"/>
              <a:t>Horlbeck</a:t>
            </a:r>
            <a:r>
              <a:rPr lang="en-US" dirty="0"/>
              <a:t> et al., </a:t>
            </a:r>
            <a:r>
              <a:rPr lang="en-US" i="1" dirty="0"/>
              <a:t>Cell </a:t>
            </a:r>
            <a:r>
              <a:rPr lang="en-US" b="1" dirty="0"/>
              <a:t>2014</a:t>
            </a:r>
            <a:r>
              <a:rPr lang="en-US" dirty="0"/>
              <a:t>, </a:t>
            </a:r>
            <a:r>
              <a:rPr lang="en-US" i="1" dirty="0"/>
              <a:t>159</a:t>
            </a:r>
            <a:r>
              <a:rPr lang="en-US" dirty="0"/>
              <a:t>, 647</a:t>
            </a:r>
          </a:p>
        </p:txBody>
      </p:sp>
    </p:spTree>
    <p:extLst>
      <p:ext uri="{BB962C8B-B14F-4D97-AF65-F5344CB8AC3E}">
        <p14:creationId xmlns:p14="http://schemas.microsoft.com/office/powerpoint/2010/main" val="1570232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4BE585-E967-4D28-8B9C-B7A50A20E95E}"/>
              </a:ext>
            </a:extLst>
          </p:cNvPr>
          <p:cNvSpPr txBox="1"/>
          <p:nvPr/>
        </p:nvSpPr>
        <p:spPr>
          <a:xfrm>
            <a:off x="5639131" y="6193321"/>
            <a:ext cx="3504869" cy="646331"/>
          </a:xfrm>
          <a:prstGeom prst="rect">
            <a:avLst/>
          </a:prstGeom>
          <a:noFill/>
        </p:spPr>
        <p:txBody>
          <a:bodyPr wrap="none" rtlCol="0">
            <a:spAutoFit/>
          </a:bodyPr>
          <a:lstStyle/>
          <a:p>
            <a:pPr algn="r"/>
            <a:r>
              <a:rPr lang="en-US"/>
              <a:t>Behan et </a:t>
            </a:r>
            <a:r>
              <a:rPr lang="en-US" dirty="0"/>
              <a:t>al</a:t>
            </a:r>
            <a:r>
              <a:rPr lang="en-US"/>
              <a:t>., </a:t>
            </a:r>
            <a:r>
              <a:rPr lang="en-US" i="1"/>
              <a:t>Nature </a:t>
            </a:r>
            <a:r>
              <a:rPr lang="en-US" b="1"/>
              <a:t>2019</a:t>
            </a:r>
            <a:r>
              <a:rPr lang="en-US"/>
              <a:t>, </a:t>
            </a:r>
            <a:r>
              <a:rPr lang="en-US" i="1"/>
              <a:t>568</a:t>
            </a:r>
            <a:r>
              <a:rPr lang="en-US"/>
              <a:t>, 511</a:t>
            </a:r>
          </a:p>
          <a:p>
            <a:pPr algn="r"/>
            <a:r>
              <a:rPr lang="en-US"/>
              <a:t>Chan et al., </a:t>
            </a:r>
            <a:r>
              <a:rPr lang="en-US" i="1"/>
              <a:t>Nature </a:t>
            </a:r>
            <a:r>
              <a:rPr lang="en-US" b="1"/>
              <a:t>2019</a:t>
            </a:r>
            <a:r>
              <a:rPr lang="en-US"/>
              <a:t>, </a:t>
            </a:r>
            <a:r>
              <a:rPr lang="en-US" i="1"/>
              <a:t>568</a:t>
            </a:r>
            <a:r>
              <a:rPr lang="en-US"/>
              <a:t>, 551</a:t>
            </a:r>
          </a:p>
        </p:txBody>
      </p:sp>
      <p:pic>
        <p:nvPicPr>
          <p:cNvPr id="8" name="Picture 7">
            <a:extLst>
              <a:ext uri="{FF2B5EF4-FFF2-40B4-BE49-F238E27FC236}">
                <a16:creationId xmlns:a16="http://schemas.microsoft.com/office/drawing/2014/main" id="{3A05234D-196B-4530-AEAB-0F988883D449}"/>
              </a:ext>
            </a:extLst>
          </p:cNvPr>
          <p:cNvPicPr>
            <a:picLocks noChangeAspect="1"/>
          </p:cNvPicPr>
          <p:nvPr/>
        </p:nvPicPr>
        <p:blipFill>
          <a:blip r:embed="rId2"/>
          <a:stretch>
            <a:fillRect/>
          </a:stretch>
        </p:blipFill>
        <p:spPr>
          <a:xfrm>
            <a:off x="100969" y="2022707"/>
            <a:ext cx="8942062" cy="2663593"/>
          </a:xfrm>
          <a:prstGeom prst="rect">
            <a:avLst/>
          </a:prstGeom>
        </p:spPr>
      </p:pic>
      <p:sp>
        <p:nvSpPr>
          <p:cNvPr id="9" name="Title 1">
            <a:extLst>
              <a:ext uri="{FF2B5EF4-FFF2-40B4-BE49-F238E27FC236}">
                <a16:creationId xmlns:a16="http://schemas.microsoft.com/office/drawing/2014/main" id="{D798E84E-5DA4-47C1-97AA-6AA50014AC13}"/>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Comparing gene essentiality across cell types can identify cancer-specific vulnerabilities</a:t>
            </a:r>
            <a:endParaRPr lang="en-US" dirty="0"/>
          </a:p>
        </p:txBody>
      </p:sp>
      <p:sp>
        <p:nvSpPr>
          <p:cNvPr id="10" name="TextBox 9">
            <a:extLst>
              <a:ext uri="{FF2B5EF4-FFF2-40B4-BE49-F238E27FC236}">
                <a16:creationId xmlns:a16="http://schemas.microsoft.com/office/drawing/2014/main" id="{949D535C-39A4-4035-9305-D27FC941B0F5}"/>
              </a:ext>
            </a:extLst>
          </p:cNvPr>
          <p:cNvSpPr txBox="1"/>
          <p:nvPr/>
        </p:nvSpPr>
        <p:spPr>
          <a:xfrm>
            <a:off x="1657683" y="4825788"/>
            <a:ext cx="5828647" cy="646331"/>
          </a:xfrm>
          <a:prstGeom prst="rect">
            <a:avLst/>
          </a:prstGeom>
          <a:noFill/>
        </p:spPr>
        <p:txBody>
          <a:bodyPr wrap="none" rtlCol="0">
            <a:spAutoFit/>
          </a:bodyPr>
          <a:lstStyle/>
          <a:p>
            <a:pPr algn="ctr"/>
            <a:r>
              <a:rPr lang="en-US"/>
              <a:t>WRN is uniquely essential in microsatellite unstable cancers.</a:t>
            </a:r>
          </a:p>
          <a:p>
            <a:pPr algn="ctr"/>
            <a:r>
              <a:rPr lang="en-US"/>
              <a:t>WRN inhibitors are now in development in the clinic.</a:t>
            </a:r>
          </a:p>
        </p:txBody>
      </p:sp>
    </p:spTree>
    <p:extLst>
      <p:ext uri="{BB962C8B-B14F-4D97-AF65-F5344CB8AC3E}">
        <p14:creationId xmlns:p14="http://schemas.microsoft.com/office/powerpoint/2010/main" val="3421638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BBA7-0010-4009-8AC5-5EEBF5D776BA}"/>
              </a:ext>
            </a:extLst>
          </p:cNvPr>
          <p:cNvSpPr>
            <a:spLocks noGrp="1"/>
          </p:cNvSpPr>
          <p:nvPr>
            <p:ph type="title"/>
          </p:nvPr>
        </p:nvSpPr>
        <p:spPr/>
        <p:txBody>
          <a:bodyPr/>
          <a:lstStyle/>
          <a:p>
            <a:r>
              <a:rPr lang="en-US"/>
              <a:t>Clustering genes by patterns of essentiality can reveal functions of genes of unknown function</a:t>
            </a:r>
          </a:p>
        </p:txBody>
      </p:sp>
      <p:sp>
        <p:nvSpPr>
          <p:cNvPr id="6" name="TextBox 5">
            <a:extLst>
              <a:ext uri="{FF2B5EF4-FFF2-40B4-BE49-F238E27FC236}">
                <a16:creationId xmlns:a16="http://schemas.microsoft.com/office/drawing/2014/main" id="{2EF4DD21-EBCA-4DE1-83E8-D3357C95438B}"/>
              </a:ext>
            </a:extLst>
          </p:cNvPr>
          <p:cNvSpPr txBox="1"/>
          <p:nvPr/>
        </p:nvSpPr>
        <p:spPr>
          <a:xfrm>
            <a:off x="4542759" y="6125641"/>
            <a:ext cx="4552080" cy="369332"/>
          </a:xfrm>
          <a:prstGeom prst="rect">
            <a:avLst/>
          </a:prstGeom>
          <a:noFill/>
        </p:spPr>
        <p:txBody>
          <a:bodyPr wrap="none" rtlCol="0">
            <a:spAutoFit/>
          </a:bodyPr>
          <a:lstStyle/>
          <a:p>
            <a:pPr algn="r"/>
            <a:r>
              <a:rPr lang="en-US"/>
              <a:t>Wainberg et </a:t>
            </a:r>
            <a:r>
              <a:rPr lang="en-US" dirty="0"/>
              <a:t>al</a:t>
            </a:r>
            <a:r>
              <a:rPr lang="en-US"/>
              <a:t>., </a:t>
            </a:r>
            <a:r>
              <a:rPr lang="en-US" i="1"/>
              <a:t>Nature Genetics </a:t>
            </a:r>
            <a:r>
              <a:rPr lang="en-US" b="1"/>
              <a:t>2021</a:t>
            </a:r>
            <a:r>
              <a:rPr lang="en-US"/>
              <a:t>, </a:t>
            </a:r>
            <a:r>
              <a:rPr lang="en-US" i="1"/>
              <a:t>53</a:t>
            </a:r>
            <a:r>
              <a:rPr lang="en-US"/>
              <a:t>, 638</a:t>
            </a:r>
          </a:p>
        </p:txBody>
      </p:sp>
      <p:pic>
        <p:nvPicPr>
          <p:cNvPr id="9" name="Picture 8">
            <a:extLst>
              <a:ext uri="{FF2B5EF4-FFF2-40B4-BE49-F238E27FC236}">
                <a16:creationId xmlns:a16="http://schemas.microsoft.com/office/drawing/2014/main" id="{1C8C98B7-FD64-419D-ADD1-B90012CCFF29}"/>
              </a:ext>
            </a:extLst>
          </p:cNvPr>
          <p:cNvPicPr>
            <a:picLocks noChangeAspect="1"/>
          </p:cNvPicPr>
          <p:nvPr/>
        </p:nvPicPr>
        <p:blipFill>
          <a:blip r:embed="rId3"/>
          <a:stretch>
            <a:fillRect/>
          </a:stretch>
        </p:blipFill>
        <p:spPr>
          <a:xfrm>
            <a:off x="1879413" y="3823312"/>
            <a:ext cx="5385172" cy="2160330"/>
          </a:xfrm>
          <a:prstGeom prst="rect">
            <a:avLst/>
          </a:prstGeom>
        </p:spPr>
      </p:pic>
      <p:sp>
        <p:nvSpPr>
          <p:cNvPr id="10" name="TextBox 9">
            <a:extLst>
              <a:ext uri="{FF2B5EF4-FFF2-40B4-BE49-F238E27FC236}">
                <a16:creationId xmlns:a16="http://schemas.microsoft.com/office/drawing/2014/main" id="{FFF3EFF3-4AD0-45FF-A794-90A8EB89BC34}"/>
              </a:ext>
            </a:extLst>
          </p:cNvPr>
          <p:cNvSpPr txBox="1"/>
          <p:nvPr/>
        </p:nvSpPr>
        <p:spPr>
          <a:xfrm>
            <a:off x="261344" y="1402741"/>
            <a:ext cx="8621310" cy="369332"/>
          </a:xfrm>
          <a:prstGeom prst="rect">
            <a:avLst/>
          </a:prstGeom>
          <a:noFill/>
        </p:spPr>
        <p:txBody>
          <a:bodyPr wrap="square" rtlCol="0">
            <a:spAutoFit/>
          </a:bodyPr>
          <a:lstStyle/>
          <a:p>
            <a:pPr algn="ctr"/>
            <a:r>
              <a:rPr lang="en-US"/>
              <a:t>TMEM189 clusters with genes involved in plasmalogen biosynthesis.</a:t>
            </a:r>
          </a:p>
        </p:txBody>
      </p:sp>
      <p:pic>
        <p:nvPicPr>
          <p:cNvPr id="13" name="Picture 12">
            <a:extLst>
              <a:ext uri="{FF2B5EF4-FFF2-40B4-BE49-F238E27FC236}">
                <a16:creationId xmlns:a16="http://schemas.microsoft.com/office/drawing/2014/main" id="{A988A1C9-BE41-4499-8107-23A9FED9DEF1}"/>
              </a:ext>
            </a:extLst>
          </p:cNvPr>
          <p:cNvPicPr>
            <a:picLocks noChangeAspect="1"/>
          </p:cNvPicPr>
          <p:nvPr/>
        </p:nvPicPr>
        <p:blipFill>
          <a:blip r:embed="rId4"/>
          <a:stretch>
            <a:fillRect/>
          </a:stretch>
        </p:blipFill>
        <p:spPr>
          <a:xfrm>
            <a:off x="2684441" y="1772073"/>
            <a:ext cx="3775116" cy="1957757"/>
          </a:xfrm>
          <a:prstGeom prst="rect">
            <a:avLst/>
          </a:prstGeom>
        </p:spPr>
      </p:pic>
      <p:sp>
        <p:nvSpPr>
          <p:cNvPr id="8" name="TextBox 7">
            <a:extLst>
              <a:ext uri="{FF2B5EF4-FFF2-40B4-BE49-F238E27FC236}">
                <a16:creationId xmlns:a16="http://schemas.microsoft.com/office/drawing/2014/main" id="{1CBF26B4-FADD-4757-9BDC-4B47599EC93B}"/>
              </a:ext>
            </a:extLst>
          </p:cNvPr>
          <p:cNvSpPr txBox="1"/>
          <p:nvPr/>
        </p:nvSpPr>
        <p:spPr>
          <a:xfrm>
            <a:off x="861429" y="6409640"/>
            <a:ext cx="8233410" cy="369332"/>
          </a:xfrm>
          <a:prstGeom prst="rect">
            <a:avLst/>
          </a:prstGeom>
          <a:noFill/>
        </p:spPr>
        <p:txBody>
          <a:bodyPr wrap="square">
            <a:spAutoFit/>
          </a:bodyPr>
          <a:lstStyle/>
          <a:p>
            <a:pPr algn="r"/>
            <a:r>
              <a:rPr lang="en-US"/>
              <a:t>TMEM189 independently characterized in Gallego-Garcia et al., </a:t>
            </a:r>
            <a:r>
              <a:rPr lang="en-US" i="1"/>
              <a:t>Science </a:t>
            </a:r>
            <a:r>
              <a:rPr lang="en-US" b="1"/>
              <a:t>2019</a:t>
            </a:r>
            <a:r>
              <a:rPr lang="en-US" i="1"/>
              <a:t>, 366</a:t>
            </a:r>
            <a:r>
              <a:rPr lang="en-US"/>
              <a:t>, 128</a:t>
            </a:r>
            <a:endParaRPr lang="en-US" dirty="0"/>
          </a:p>
        </p:txBody>
      </p:sp>
    </p:spTree>
    <p:extLst>
      <p:ext uri="{BB962C8B-B14F-4D97-AF65-F5344CB8AC3E}">
        <p14:creationId xmlns:p14="http://schemas.microsoft.com/office/powerpoint/2010/main" val="21589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BBA7-0010-4009-8AC5-5EEBF5D776BA}"/>
              </a:ext>
            </a:extLst>
          </p:cNvPr>
          <p:cNvSpPr>
            <a:spLocks noGrp="1"/>
          </p:cNvSpPr>
          <p:nvPr>
            <p:ph type="title"/>
          </p:nvPr>
        </p:nvSpPr>
        <p:spPr/>
        <p:txBody>
          <a:bodyPr/>
          <a:lstStyle/>
          <a:p>
            <a:r>
              <a:rPr lang="en-US"/>
              <a:t>Clustering genes by patterns of essentiality can reveal functions of genes of unknown function</a:t>
            </a:r>
          </a:p>
        </p:txBody>
      </p:sp>
      <p:pic>
        <p:nvPicPr>
          <p:cNvPr id="5" name="Picture 4">
            <a:extLst>
              <a:ext uri="{FF2B5EF4-FFF2-40B4-BE49-F238E27FC236}">
                <a16:creationId xmlns:a16="http://schemas.microsoft.com/office/drawing/2014/main" id="{F2CB106E-7951-45B4-A4B5-32683F2BAED0}"/>
              </a:ext>
            </a:extLst>
          </p:cNvPr>
          <p:cNvPicPr>
            <a:picLocks noChangeAspect="1"/>
          </p:cNvPicPr>
          <p:nvPr/>
        </p:nvPicPr>
        <p:blipFill>
          <a:blip r:embed="rId3"/>
          <a:stretch>
            <a:fillRect/>
          </a:stretch>
        </p:blipFill>
        <p:spPr>
          <a:xfrm>
            <a:off x="676730" y="1716281"/>
            <a:ext cx="7790540" cy="3760594"/>
          </a:xfrm>
          <a:prstGeom prst="rect">
            <a:avLst/>
          </a:prstGeom>
        </p:spPr>
      </p:pic>
      <p:sp>
        <p:nvSpPr>
          <p:cNvPr id="6" name="TextBox 5">
            <a:extLst>
              <a:ext uri="{FF2B5EF4-FFF2-40B4-BE49-F238E27FC236}">
                <a16:creationId xmlns:a16="http://schemas.microsoft.com/office/drawing/2014/main" id="{2EF4DD21-EBCA-4DE1-83E8-D3357C95438B}"/>
              </a:ext>
            </a:extLst>
          </p:cNvPr>
          <p:cNvSpPr txBox="1"/>
          <p:nvPr/>
        </p:nvSpPr>
        <p:spPr>
          <a:xfrm>
            <a:off x="4542760" y="6439508"/>
            <a:ext cx="4552080" cy="369332"/>
          </a:xfrm>
          <a:prstGeom prst="rect">
            <a:avLst/>
          </a:prstGeom>
          <a:noFill/>
        </p:spPr>
        <p:txBody>
          <a:bodyPr wrap="none" rtlCol="0">
            <a:spAutoFit/>
          </a:bodyPr>
          <a:lstStyle/>
          <a:p>
            <a:pPr algn="r"/>
            <a:r>
              <a:rPr lang="en-US"/>
              <a:t>Wainberg et </a:t>
            </a:r>
            <a:r>
              <a:rPr lang="en-US" dirty="0"/>
              <a:t>al</a:t>
            </a:r>
            <a:r>
              <a:rPr lang="en-US"/>
              <a:t>., </a:t>
            </a:r>
            <a:r>
              <a:rPr lang="en-US" i="1"/>
              <a:t>Nature Genetics </a:t>
            </a:r>
            <a:r>
              <a:rPr lang="en-US" b="1"/>
              <a:t>2021</a:t>
            </a:r>
            <a:r>
              <a:rPr lang="en-US"/>
              <a:t>, </a:t>
            </a:r>
            <a:r>
              <a:rPr lang="en-US" i="1"/>
              <a:t>53</a:t>
            </a:r>
            <a:r>
              <a:rPr lang="en-US"/>
              <a:t>, 638</a:t>
            </a:r>
            <a:endParaRPr lang="en-US" dirty="0"/>
          </a:p>
        </p:txBody>
      </p:sp>
      <p:sp>
        <p:nvSpPr>
          <p:cNvPr id="3" name="TextBox 2">
            <a:extLst>
              <a:ext uri="{FF2B5EF4-FFF2-40B4-BE49-F238E27FC236}">
                <a16:creationId xmlns:a16="http://schemas.microsoft.com/office/drawing/2014/main" id="{7584DAA5-76B3-4BDB-9C37-815D8DBF7D58}"/>
              </a:ext>
            </a:extLst>
          </p:cNvPr>
          <p:cNvSpPr txBox="1"/>
          <p:nvPr/>
        </p:nvSpPr>
        <p:spPr>
          <a:xfrm>
            <a:off x="1116438" y="5685347"/>
            <a:ext cx="6911123" cy="369332"/>
          </a:xfrm>
          <a:prstGeom prst="rect">
            <a:avLst/>
          </a:prstGeom>
          <a:noFill/>
        </p:spPr>
        <p:txBody>
          <a:bodyPr wrap="none" rtlCol="0">
            <a:spAutoFit/>
          </a:bodyPr>
          <a:lstStyle/>
          <a:p>
            <a:r>
              <a:rPr lang="en-US"/>
              <a:t>C15orf57 clusters with genes involved in clathrin-mediated endocytosis.</a:t>
            </a:r>
          </a:p>
        </p:txBody>
      </p:sp>
    </p:spTree>
    <p:extLst>
      <p:ext uri="{BB962C8B-B14F-4D97-AF65-F5344CB8AC3E}">
        <p14:creationId xmlns:p14="http://schemas.microsoft.com/office/powerpoint/2010/main" val="223908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1AF3B-725C-4A44-813C-D8F83F2CD30F}"/>
              </a:ext>
            </a:extLst>
          </p:cNvPr>
          <p:cNvSpPr>
            <a:spLocks noGrp="1"/>
          </p:cNvSpPr>
          <p:nvPr>
            <p:ph idx="1"/>
          </p:nvPr>
        </p:nvSpPr>
        <p:spPr>
          <a:xfrm>
            <a:off x="628650" y="501228"/>
            <a:ext cx="7886700" cy="5919892"/>
          </a:xfrm>
        </p:spPr>
        <p:txBody>
          <a:bodyPr>
            <a:normAutofit/>
          </a:bodyPr>
          <a:lstStyle/>
          <a:p>
            <a:pPr marL="0" indent="0">
              <a:buNone/>
            </a:pPr>
            <a:r>
              <a:rPr lang="en-US"/>
              <a:t>What is a genetic screen?</a:t>
            </a:r>
          </a:p>
          <a:p>
            <a:pPr marL="0" indent="0">
              <a:buNone/>
            </a:pPr>
            <a:r>
              <a:rPr lang="en-US"/>
              <a:t>A genetic screen is a method to identify genetic bases for a phenotype of interest, by introducing genetic changes and asking how these changes affect the phenotype.</a:t>
            </a:r>
          </a:p>
          <a:p>
            <a:pPr marL="0" indent="0">
              <a:buNone/>
            </a:pPr>
            <a:endParaRPr lang="en-US"/>
          </a:p>
          <a:p>
            <a:pPr marL="0" indent="0">
              <a:buNone/>
            </a:pPr>
            <a:r>
              <a:rPr lang="en-US"/>
              <a:t>What does one need to perform a genetic screen?</a:t>
            </a:r>
          </a:p>
          <a:p>
            <a:pPr>
              <a:buFontTx/>
              <a:buChar char="-"/>
            </a:pPr>
            <a:r>
              <a:rPr lang="en-US"/>
              <a:t>a phenotype of interest that is readily observable</a:t>
            </a:r>
          </a:p>
          <a:p>
            <a:pPr>
              <a:buFontTx/>
              <a:buChar char="-"/>
            </a:pPr>
            <a:r>
              <a:rPr lang="en-US"/>
              <a:t>a way to introduce genetic changes (“genetic perturbations”)</a:t>
            </a:r>
          </a:p>
          <a:p>
            <a:pPr>
              <a:buFontTx/>
              <a:buChar char="-"/>
            </a:pPr>
            <a:r>
              <a:rPr lang="en-US"/>
              <a:t>a way to map which genes are perturbed in individuals that have the phenotype of interest</a:t>
            </a:r>
          </a:p>
          <a:p>
            <a:pPr marL="0" indent="0">
              <a:buNone/>
            </a:pPr>
            <a:endParaRPr lang="en-US"/>
          </a:p>
        </p:txBody>
      </p:sp>
    </p:spTree>
    <p:extLst>
      <p:ext uri="{BB962C8B-B14F-4D97-AF65-F5344CB8AC3E}">
        <p14:creationId xmlns:p14="http://schemas.microsoft.com/office/powerpoint/2010/main" val="326355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48"/>
            <a:ext cx="9144000" cy="1124652"/>
          </a:xfrm>
        </p:spPr>
        <p:txBody>
          <a:bodyPr>
            <a:normAutofit/>
          </a:bodyPr>
          <a:lstStyle/>
          <a:p>
            <a:r>
              <a:rPr lang="en-US"/>
              <a:t>CRISPR screens for sensitivity to a bioactive agent identify genes in the targeted pathway</a:t>
            </a:r>
            <a:endParaRPr lang="en-US" dirty="0"/>
          </a:p>
        </p:txBody>
      </p:sp>
      <p:pic>
        <p:nvPicPr>
          <p:cNvPr id="6" name="Picture 5">
            <a:extLst>
              <a:ext uri="{FF2B5EF4-FFF2-40B4-BE49-F238E27FC236}">
                <a16:creationId xmlns:a16="http://schemas.microsoft.com/office/drawing/2014/main" id="{EE4BB767-B4A6-4766-8A96-C4683332A98C}"/>
              </a:ext>
            </a:extLst>
          </p:cNvPr>
          <p:cNvPicPr>
            <a:picLocks noChangeAspect="1"/>
          </p:cNvPicPr>
          <p:nvPr/>
        </p:nvPicPr>
        <p:blipFill rotWithShape="1">
          <a:blip r:embed="rId2">
            <a:extLst>
              <a:ext uri="{28A0092B-C50C-407E-A947-70E740481C1C}">
                <a14:useLocalDpi xmlns:a14="http://schemas.microsoft.com/office/drawing/2010/main" val="0"/>
              </a:ext>
            </a:extLst>
          </a:blip>
          <a:srcRect r="36706"/>
          <a:stretch/>
        </p:blipFill>
        <p:spPr>
          <a:xfrm>
            <a:off x="691205" y="2118525"/>
            <a:ext cx="4696872" cy="3426143"/>
          </a:xfrm>
          <a:prstGeom prst="rect">
            <a:avLst/>
          </a:prstGeom>
        </p:spPr>
      </p:pic>
    </p:spTree>
    <p:extLst>
      <p:ext uri="{BB962C8B-B14F-4D97-AF65-F5344CB8AC3E}">
        <p14:creationId xmlns:p14="http://schemas.microsoft.com/office/powerpoint/2010/main" val="3452387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04CBB4-ECAD-4136-AEBF-1759814A1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5" y="2118525"/>
            <a:ext cx="7420676" cy="3426143"/>
          </a:xfrm>
          <a:prstGeom prst="rect">
            <a:avLst/>
          </a:prstGeom>
        </p:spPr>
      </p:pic>
      <p:sp>
        <p:nvSpPr>
          <p:cNvPr id="2" name="Title 1"/>
          <p:cNvSpPr>
            <a:spLocks noGrp="1"/>
          </p:cNvSpPr>
          <p:nvPr>
            <p:ph type="title"/>
          </p:nvPr>
        </p:nvSpPr>
        <p:spPr>
          <a:xfrm>
            <a:off x="0" y="18348"/>
            <a:ext cx="9144000" cy="1124652"/>
          </a:xfrm>
        </p:spPr>
        <p:txBody>
          <a:bodyPr>
            <a:normAutofit/>
          </a:bodyPr>
          <a:lstStyle/>
          <a:p>
            <a:r>
              <a:rPr lang="en-US"/>
              <a:t>CRISPR screens for sensitivity to a bioactive agent identify genes in the targeted pathway</a:t>
            </a:r>
            <a:endParaRPr lang="en-US" dirty="0"/>
          </a:p>
        </p:txBody>
      </p:sp>
      <p:grpSp>
        <p:nvGrpSpPr>
          <p:cNvPr id="3" name="Group 2">
            <a:extLst>
              <a:ext uri="{FF2B5EF4-FFF2-40B4-BE49-F238E27FC236}">
                <a16:creationId xmlns:a16="http://schemas.microsoft.com/office/drawing/2014/main" id="{13541E0A-96C2-4711-B708-714AA518A9CC}"/>
              </a:ext>
            </a:extLst>
          </p:cNvPr>
          <p:cNvGrpSpPr/>
          <p:nvPr/>
        </p:nvGrpSpPr>
        <p:grpSpPr>
          <a:xfrm>
            <a:off x="4156617" y="1944727"/>
            <a:ext cx="2770695" cy="369332"/>
            <a:chOff x="868680" y="5357261"/>
            <a:chExt cx="2770695" cy="369332"/>
          </a:xfrm>
        </p:grpSpPr>
        <p:sp>
          <p:nvSpPr>
            <p:cNvPr id="9" name="TextBox 8"/>
            <p:cNvSpPr txBox="1"/>
            <p:nvPr/>
          </p:nvSpPr>
          <p:spPr>
            <a:xfrm>
              <a:off x="868680" y="5357261"/>
              <a:ext cx="2770695" cy="369332"/>
            </a:xfrm>
            <a:prstGeom prst="rect">
              <a:avLst/>
            </a:prstGeom>
            <a:noFill/>
          </p:spPr>
          <p:txBody>
            <a:bodyPr wrap="none" rtlCol="0">
              <a:spAutoFit/>
            </a:bodyPr>
            <a:lstStyle/>
            <a:p>
              <a:r>
                <a:rPr lang="en-US" dirty="0" err="1"/>
                <a:t>sgRNA</a:t>
              </a:r>
              <a:r>
                <a:rPr lang="en-US" dirty="0"/>
                <a:t> abundance (treated)</a:t>
              </a:r>
            </a:p>
          </p:txBody>
        </p:sp>
        <p:cxnSp>
          <p:nvCxnSpPr>
            <p:cNvPr id="11" name="Straight Arrow Connector 10"/>
            <p:cNvCxnSpPr/>
            <p:nvPr/>
          </p:nvCxnSpPr>
          <p:spPr>
            <a:xfrm flipV="1">
              <a:off x="3599183" y="5408861"/>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4128949" y="2223810"/>
            <a:ext cx="2826030" cy="369332"/>
          </a:xfrm>
          <a:prstGeom prst="rect">
            <a:avLst/>
          </a:prstGeom>
          <a:noFill/>
        </p:spPr>
        <p:txBody>
          <a:bodyPr wrap="none" rtlCol="0">
            <a:spAutoFit/>
          </a:bodyPr>
          <a:lstStyle/>
          <a:p>
            <a:r>
              <a:rPr lang="en-US" dirty="0"/>
              <a:t>protected against treatment</a:t>
            </a:r>
          </a:p>
        </p:txBody>
      </p:sp>
      <p:grpSp>
        <p:nvGrpSpPr>
          <p:cNvPr id="4" name="Group 3">
            <a:extLst>
              <a:ext uri="{FF2B5EF4-FFF2-40B4-BE49-F238E27FC236}">
                <a16:creationId xmlns:a16="http://schemas.microsoft.com/office/drawing/2014/main" id="{B7D38134-2EE5-45A1-A733-FA543E80383B}"/>
              </a:ext>
            </a:extLst>
          </p:cNvPr>
          <p:cNvGrpSpPr/>
          <p:nvPr/>
        </p:nvGrpSpPr>
        <p:grpSpPr>
          <a:xfrm>
            <a:off x="6143625" y="1259735"/>
            <a:ext cx="2770695" cy="369332"/>
            <a:chOff x="868680" y="5779406"/>
            <a:chExt cx="2770695" cy="369332"/>
          </a:xfrm>
        </p:grpSpPr>
        <p:sp>
          <p:nvSpPr>
            <p:cNvPr id="15" name="TextBox 14"/>
            <p:cNvSpPr txBox="1"/>
            <p:nvPr/>
          </p:nvSpPr>
          <p:spPr>
            <a:xfrm>
              <a:off x="868680" y="5779406"/>
              <a:ext cx="2770695" cy="369332"/>
            </a:xfrm>
            <a:prstGeom prst="rect">
              <a:avLst/>
            </a:prstGeom>
            <a:noFill/>
          </p:spPr>
          <p:txBody>
            <a:bodyPr wrap="none" rtlCol="0">
              <a:spAutoFit/>
            </a:bodyPr>
            <a:lstStyle/>
            <a:p>
              <a:r>
                <a:rPr lang="en-US" dirty="0" err="1"/>
                <a:t>sgRNA</a:t>
              </a:r>
              <a:r>
                <a:rPr lang="en-US" dirty="0"/>
                <a:t> abundance (treated)</a:t>
              </a:r>
            </a:p>
          </p:txBody>
        </p:sp>
        <p:cxnSp>
          <p:nvCxnSpPr>
            <p:cNvPr id="16" name="Straight Arrow Connector 15"/>
            <p:cNvCxnSpPr/>
            <p:nvPr/>
          </p:nvCxnSpPr>
          <p:spPr>
            <a:xfrm>
              <a:off x="3599183" y="5831006"/>
              <a:ext cx="0" cy="266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6348329" y="1552596"/>
            <a:ext cx="2361287" cy="369332"/>
          </a:xfrm>
          <a:prstGeom prst="rect">
            <a:avLst/>
          </a:prstGeom>
          <a:noFill/>
        </p:spPr>
        <p:txBody>
          <a:bodyPr wrap="none" rtlCol="0">
            <a:spAutoFit/>
          </a:bodyPr>
          <a:lstStyle/>
          <a:p>
            <a:r>
              <a:rPr lang="en-US" dirty="0"/>
              <a:t>sensitized to treatment</a:t>
            </a:r>
          </a:p>
        </p:txBody>
      </p:sp>
      <p:cxnSp>
        <p:nvCxnSpPr>
          <p:cNvPr id="10" name="Straight Arrow Connector 9">
            <a:extLst>
              <a:ext uri="{FF2B5EF4-FFF2-40B4-BE49-F238E27FC236}">
                <a16:creationId xmlns:a16="http://schemas.microsoft.com/office/drawing/2014/main" id="{3871DFAA-87F4-4765-B250-BBB4B1C05F31}"/>
              </a:ext>
            </a:extLst>
          </p:cNvPr>
          <p:cNvCxnSpPr>
            <a:cxnSpLocks/>
          </p:cNvCxnSpPr>
          <p:nvPr/>
        </p:nvCxnSpPr>
        <p:spPr>
          <a:xfrm>
            <a:off x="6143625" y="2623642"/>
            <a:ext cx="518432" cy="64207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514ABD-E12A-4636-B754-00EBAD49F3A1}"/>
              </a:ext>
            </a:extLst>
          </p:cNvPr>
          <p:cNvCxnSpPr>
            <a:cxnSpLocks/>
          </p:cNvCxnSpPr>
          <p:nvPr/>
        </p:nvCxnSpPr>
        <p:spPr>
          <a:xfrm flipH="1">
            <a:off x="7396843" y="1992645"/>
            <a:ext cx="23133" cy="80770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661197E-FCD6-43EA-9133-6B1538C8F1BF}"/>
              </a:ext>
            </a:extLst>
          </p:cNvPr>
          <p:cNvSpPr/>
          <p:nvPr/>
        </p:nvSpPr>
        <p:spPr>
          <a:xfrm>
            <a:off x="5707380" y="3535680"/>
            <a:ext cx="436245"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317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E5CCE9-D88C-4FCA-BAE8-950228104C78}"/>
              </a:ext>
            </a:extLst>
          </p:cNvPr>
          <p:cNvPicPr>
            <a:picLocks noChangeAspect="1"/>
          </p:cNvPicPr>
          <p:nvPr/>
        </p:nvPicPr>
        <p:blipFill>
          <a:blip r:embed="rId3"/>
          <a:stretch>
            <a:fillRect/>
          </a:stretch>
        </p:blipFill>
        <p:spPr>
          <a:xfrm>
            <a:off x="3347836" y="1688268"/>
            <a:ext cx="5305828" cy="3230695"/>
          </a:xfrm>
          <a:prstGeom prst="rect">
            <a:avLst/>
          </a:prstGeom>
        </p:spPr>
      </p:pic>
      <p:sp>
        <p:nvSpPr>
          <p:cNvPr id="6" name="Title 1">
            <a:extLst>
              <a:ext uri="{FF2B5EF4-FFF2-40B4-BE49-F238E27FC236}">
                <a16:creationId xmlns:a16="http://schemas.microsoft.com/office/drawing/2014/main" id="{55641B03-86BA-4155-B512-577E5520389A}"/>
              </a:ext>
            </a:extLst>
          </p:cNvPr>
          <p:cNvSpPr>
            <a:spLocks noGrp="1"/>
          </p:cNvSpPr>
          <p:nvPr>
            <p:ph type="title"/>
          </p:nvPr>
        </p:nvSpPr>
        <p:spPr>
          <a:xfrm>
            <a:off x="0" y="18348"/>
            <a:ext cx="9144000" cy="1124652"/>
          </a:xfrm>
        </p:spPr>
        <p:txBody>
          <a:bodyPr>
            <a:normAutofit/>
          </a:bodyPr>
          <a:lstStyle/>
          <a:p>
            <a:r>
              <a:rPr lang="en-US"/>
              <a:t>CRISPR screens for sensitivity to a bioactive agent identify genes in the targeted pathway</a:t>
            </a:r>
            <a:endParaRPr lang="en-US" dirty="0"/>
          </a:p>
        </p:txBody>
      </p:sp>
      <p:sp>
        <p:nvSpPr>
          <p:cNvPr id="7" name="TextBox 6">
            <a:extLst>
              <a:ext uri="{FF2B5EF4-FFF2-40B4-BE49-F238E27FC236}">
                <a16:creationId xmlns:a16="http://schemas.microsoft.com/office/drawing/2014/main" id="{ECD51186-4326-4CE5-B04D-F77E92D8E20F}"/>
              </a:ext>
            </a:extLst>
          </p:cNvPr>
          <p:cNvSpPr txBox="1"/>
          <p:nvPr/>
        </p:nvSpPr>
        <p:spPr>
          <a:xfrm>
            <a:off x="279898" y="5300176"/>
            <a:ext cx="8584204" cy="923330"/>
          </a:xfrm>
          <a:prstGeom prst="rect">
            <a:avLst/>
          </a:prstGeom>
          <a:noFill/>
        </p:spPr>
        <p:txBody>
          <a:bodyPr wrap="square" rtlCol="0">
            <a:spAutoFit/>
          </a:bodyPr>
          <a:lstStyle/>
          <a:p>
            <a:pPr algn="ctr"/>
            <a:r>
              <a:rPr lang="en-US"/>
              <a:t>Knockout of oligosaccharyl transferase protects cells from Dengue virus infection.</a:t>
            </a:r>
          </a:p>
          <a:p>
            <a:pPr algn="ctr"/>
            <a:r>
              <a:rPr lang="en-US"/>
              <a:t>This turns out to be because assembly of the Dengue virus replication machinery requires OST, likely as a structural scaffold.</a:t>
            </a:r>
          </a:p>
        </p:txBody>
      </p:sp>
      <p:sp>
        <p:nvSpPr>
          <p:cNvPr id="8" name="TextBox 7">
            <a:extLst>
              <a:ext uri="{FF2B5EF4-FFF2-40B4-BE49-F238E27FC236}">
                <a16:creationId xmlns:a16="http://schemas.microsoft.com/office/drawing/2014/main" id="{08D48F85-7F74-4911-AA30-A124AE21B6AC}"/>
              </a:ext>
            </a:extLst>
          </p:cNvPr>
          <p:cNvSpPr txBox="1"/>
          <p:nvPr/>
        </p:nvSpPr>
        <p:spPr>
          <a:xfrm>
            <a:off x="4415161" y="6439508"/>
            <a:ext cx="4679679" cy="369332"/>
          </a:xfrm>
          <a:prstGeom prst="rect">
            <a:avLst/>
          </a:prstGeom>
          <a:noFill/>
        </p:spPr>
        <p:txBody>
          <a:bodyPr wrap="none" rtlCol="0">
            <a:spAutoFit/>
          </a:bodyPr>
          <a:lstStyle/>
          <a:p>
            <a:pPr algn="r"/>
            <a:r>
              <a:rPr lang="en-US"/>
              <a:t>Marceau, Puschnik et </a:t>
            </a:r>
            <a:r>
              <a:rPr lang="en-US" dirty="0"/>
              <a:t>al</a:t>
            </a:r>
            <a:r>
              <a:rPr lang="en-US"/>
              <a:t>., </a:t>
            </a:r>
            <a:r>
              <a:rPr lang="en-US" i="1"/>
              <a:t>Nature </a:t>
            </a:r>
            <a:r>
              <a:rPr lang="en-US" b="1"/>
              <a:t>2016</a:t>
            </a:r>
            <a:r>
              <a:rPr lang="en-US"/>
              <a:t>, </a:t>
            </a:r>
            <a:r>
              <a:rPr lang="en-US" i="1"/>
              <a:t>535</a:t>
            </a:r>
            <a:r>
              <a:rPr lang="en-US"/>
              <a:t>, 159</a:t>
            </a:r>
            <a:endParaRPr lang="en-US" dirty="0"/>
          </a:p>
        </p:txBody>
      </p:sp>
      <p:pic>
        <p:nvPicPr>
          <p:cNvPr id="14" name="Picture 13">
            <a:extLst>
              <a:ext uri="{FF2B5EF4-FFF2-40B4-BE49-F238E27FC236}">
                <a16:creationId xmlns:a16="http://schemas.microsoft.com/office/drawing/2014/main" id="{EAB4C0D7-FBA2-4CC9-937D-BEB9B4DBAF93}"/>
              </a:ext>
            </a:extLst>
          </p:cNvPr>
          <p:cNvPicPr>
            <a:picLocks noChangeAspect="1"/>
          </p:cNvPicPr>
          <p:nvPr/>
        </p:nvPicPr>
        <p:blipFill>
          <a:blip r:embed="rId4"/>
          <a:stretch>
            <a:fillRect/>
          </a:stretch>
        </p:blipFill>
        <p:spPr>
          <a:xfrm>
            <a:off x="828413" y="1305258"/>
            <a:ext cx="1543574" cy="3766657"/>
          </a:xfrm>
          <a:prstGeom prst="rect">
            <a:avLst/>
          </a:prstGeom>
        </p:spPr>
      </p:pic>
      <p:sp>
        <p:nvSpPr>
          <p:cNvPr id="15" name="Rectangle 14">
            <a:extLst>
              <a:ext uri="{FF2B5EF4-FFF2-40B4-BE49-F238E27FC236}">
                <a16:creationId xmlns:a16="http://schemas.microsoft.com/office/drawing/2014/main" id="{6DDCA68F-9F30-4D1A-833D-BD8B141127F8}"/>
              </a:ext>
            </a:extLst>
          </p:cNvPr>
          <p:cNvSpPr/>
          <p:nvPr/>
        </p:nvSpPr>
        <p:spPr>
          <a:xfrm>
            <a:off x="676275" y="4248150"/>
            <a:ext cx="1657350" cy="21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2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3D4E83-A915-4C76-8B8E-16EC0648F04C}"/>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CRISPR screens for the magnitude of biological responses can identify regulators of signaling pathways</a:t>
            </a:r>
            <a:endParaRPr lang="en-US" dirty="0"/>
          </a:p>
        </p:txBody>
      </p:sp>
      <p:pic>
        <p:nvPicPr>
          <p:cNvPr id="7" name="Picture 6" descr="A picture containing text&#10;&#10;Description automatically generated">
            <a:extLst>
              <a:ext uri="{FF2B5EF4-FFF2-40B4-BE49-F238E27FC236}">
                <a16:creationId xmlns:a16="http://schemas.microsoft.com/office/drawing/2014/main" id="{861B6A21-2604-4DE1-A69E-587AAE316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99" y="1473775"/>
            <a:ext cx="8854202" cy="2481700"/>
          </a:xfrm>
          <a:prstGeom prst="rect">
            <a:avLst/>
          </a:prstGeom>
        </p:spPr>
      </p:pic>
      <p:sp>
        <p:nvSpPr>
          <p:cNvPr id="8" name="Content Placeholder 2">
            <a:extLst>
              <a:ext uri="{FF2B5EF4-FFF2-40B4-BE49-F238E27FC236}">
                <a16:creationId xmlns:a16="http://schemas.microsoft.com/office/drawing/2014/main" id="{07C2CD7E-FE43-4DF8-BB47-B3CA77E17752}"/>
              </a:ext>
            </a:extLst>
          </p:cNvPr>
          <p:cNvSpPr>
            <a:spLocks noGrp="1"/>
          </p:cNvSpPr>
          <p:nvPr>
            <p:ph idx="1"/>
          </p:nvPr>
        </p:nvSpPr>
        <p:spPr>
          <a:xfrm>
            <a:off x="628650" y="4362450"/>
            <a:ext cx="7886700" cy="2033588"/>
          </a:xfrm>
        </p:spPr>
        <p:txBody>
          <a:bodyPr>
            <a:normAutofit/>
          </a:bodyPr>
          <a:lstStyle/>
          <a:p>
            <a:r>
              <a:rPr lang="en-US" sz="2200"/>
              <a:t>Possible approaches:</a:t>
            </a:r>
          </a:p>
          <a:p>
            <a:pPr lvl="1"/>
            <a:r>
              <a:rPr lang="en-US" sz="1800"/>
              <a:t>GFP fused to promoter of a gene of interest</a:t>
            </a:r>
          </a:p>
          <a:p>
            <a:pPr lvl="1"/>
            <a:r>
              <a:rPr lang="en-US" sz="1800"/>
              <a:t>Antibody stain for expression levels of a gene of interest</a:t>
            </a:r>
          </a:p>
          <a:p>
            <a:pPr lvl="1"/>
            <a:r>
              <a:rPr lang="en-US" sz="1800"/>
              <a:t>Fluorogenic small molecules e.g. for Ca</a:t>
            </a:r>
            <a:r>
              <a:rPr lang="en-US" sz="1800" baseline="30000"/>
              <a:t>2+</a:t>
            </a:r>
            <a:r>
              <a:rPr lang="en-US" sz="1800"/>
              <a:t> levels</a:t>
            </a:r>
          </a:p>
        </p:txBody>
      </p:sp>
    </p:spTree>
    <p:extLst>
      <p:ext uri="{BB962C8B-B14F-4D97-AF65-F5344CB8AC3E}">
        <p14:creationId xmlns:p14="http://schemas.microsoft.com/office/powerpoint/2010/main" val="370223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3D4E83-A915-4C76-8B8E-16EC0648F04C}"/>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CRISPR screens for the magnitude of biological responses can identify regulators of signaling pathways</a:t>
            </a:r>
            <a:endParaRPr lang="en-US" dirty="0"/>
          </a:p>
        </p:txBody>
      </p:sp>
      <p:pic>
        <p:nvPicPr>
          <p:cNvPr id="3" name="Picture 2">
            <a:extLst>
              <a:ext uri="{FF2B5EF4-FFF2-40B4-BE49-F238E27FC236}">
                <a16:creationId xmlns:a16="http://schemas.microsoft.com/office/drawing/2014/main" id="{745DE753-F6C8-45EB-B0B8-1F664EA5CAC8}"/>
              </a:ext>
            </a:extLst>
          </p:cNvPr>
          <p:cNvPicPr>
            <a:picLocks noChangeAspect="1"/>
          </p:cNvPicPr>
          <p:nvPr/>
        </p:nvPicPr>
        <p:blipFill>
          <a:blip r:embed="rId3"/>
          <a:stretch>
            <a:fillRect/>
          </a:stretch>
        </p:blipFill>
        <p:spPr>
          <a:xfrm>
            <a:off x="2283824" y="1463039"/>
            <a:ext cx="4576352" cy="4539615"/>
          </a:xfrm>
          <a:prstGeom prst="rect">
            <a:avLst/>
          </a:prstGeom>
        </p:spPr>
      </p:pic>
      <p:sp>
        <p:nvSpPr>
          <p:cNvPr id="6" name="TextBox 5">
            <a:extLst>
              <a:ext uri="{FF2B5EF4-FFF2-40B4-BE49-F238E27FC236}">
                <a16:creationId xmlns:a16="http://schemas.microsoft.com/office/drawing/2014/main" id="{BBA67047-BA11-424D-AA84-003CE59DA299}"/>
              </a:ext>
            </a:extLst>
          </p:cNvPr>
          <p:cNvSpPr txBox="1"/>
          <p:nvPr/>
        </p:nvSpPr>
        <p:spPr>
          <a:xfrm>
            <a:off x="5409216" y="6439508"/>
            <a:ext cx="3685624" cy="369332"/>
          </a:xfrm>
          <a:prstGeom prst="rect">
            <a:avLst/>
          </a:prstGeom>
          <a:noFill/>
        </p:spPr>
        <p:txBody>
          <a:bodyPr wrap="none" rtlCol="0">
            <a:spAutoFit/>
          </a:bodyPr>
          <a:lstStyle/>
          <a:p>
            <a:pPr algn="r"/>
            <a:r>
              <a:rPr lang="en-US"/>
              <a:t>Pusapati et </a:t>
            </a:r>
            <a:r>
              <a:rPr lang="en-US" dirty="0"/>
              <a:t>al</a:t>
            </a:r>
            <a:r>
              <a:rPr lang="en-US"/>
              <a:t>., </a:t>
            </a:r>
            <a:r>
              <a:rPr lang="en-US" i="1"/>
              <a:t>Dev Cell </a:t>
            </a:r>
            <a:r>
              <a:rPr lang="en-US" b="1"/>
              <a:t>2018</a:t>
            </a:r>
            <a:r>
              <a:rPr lang="en-US"/>
              <a:t>, </a:t>
            </a:r>
            <a:r>
              <a:rPr lang="en-US" i="1"/>
              <a:t>44</a:t>
            </a:r>
            <a:r>
              <a:rPr lang="en-US"/>
              <a:t>, 113</a:t>
            </a:r>
            <a:endParaRPr lang="en-US" dirty="0"/>
          </a:p>
        </p:txBody>
      </p:sp>
    </p:spTree>
    <p:extLst>
      <p:ext uri="{BB962C8B-B14F-4D97-AF65-F5344CB8AC3E}">
        <p14:creationId xmlns:p14="http://schemas.microsoft.com/office/powerpoint/2010/main" val="2747054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BBA7-0010-4009-8AC5-5EEBF5D776BA}"/>
              </a:ext>
            </a:extLst>
          </p:cNvPr>
          <p:cNvSpPr>
            <a:spLocks noGrp="1"/>
          </p:cNvSpPr>
          <p:nvPr>
            <p:ph type="title"/>
          </p:nvPr>
        </p:nvSpPr>
        <p:spPr/>
        <p:txBody>
          <a:bodyPr/>
          <a:lstStyle/>
          <a:p>
            <a:r>
              <a:rPr lang="en-US"/>
              <a:t>Screens in primary cells identify aspects of tissue-specific cell biology</a:t>
            </a:r>
          </a:p>
        </p:txBody>
      </p:sp>
      <p:sp>
        <p:nvSpPr>
          <p:cNvPr id="6" name="TextBox 5">
            <a:extLst>
              <a:ext uri="{FF2B5EF4-FFF2-40B4-BE49-F238E27FC236}">
                <a16:creationId xmlns:a16="http://schemas.microsoft.com/office/drawing/2014/main" id="{2EF4DD21-EBCA-4DE1-83E8-D3357C95438B}"/>
              </a:ext>
            </a:extLst>
          </p:cNvPr>
          <p:cNvSpPr txBox="1"/>
          <p:nvPr/>
        </p:nvSpPr>
        <p:spPr>
          <a:xfrm>
            <a:off x="4485373" y="6439508"/>
            <a:ext cx="4609467" cy="369332"/>
          </a:xfrm>
          <a:prstGeom prst="rect">
            <a:avLst/>
          </a:prstGeom>
          <a:noFill/>
        </p:spPr>
        <p:txBody>
          <a:bodyPr wrap="none" rtlCol="0">
            <a:spAutoFit/>
          </a:bodyPr>
          <a:lstStyle/>
          <a:p>
            <a:pPr algn="r"/>
            <a:r>
              <a:rPr lang="en-US"/>
              <a:t>Tian et </a:t>
            </a:r>
            <a:r>
              <a:rPr lang="en-US" dirty="0"/>
              <a:t>al</a:t>
            </a:r>
            <a:r>
              <a:rPr lang="en-US"/>
              <a:t>., </a:t>
            </a:r>
            <a:r>
              <a:rPr lang="en-US" i="1"/>
              <a:t>Nature Neuroscience </a:t>
            </a:r>
            <a:r>
              <a:rPr lang="en-US" b="1"/>
              <a:t>2021</a:t>
            </a:r>
            <a:r>
              <a:rPr lang="en-US"/>
              <a:t>, </a:t>
            </a:r>
            <a:r>
              <a:rPr lang="en-US" i="1"/>
              <a:t>24</a:t>
            </a:r>
            <a:r>
              <a:rPr lang="en-US"/>
              <a:t>, 1020</a:t>
            </a:r>
            <a:endParaRPr lang="en-US" dirty="0"/>
          </a:p>
        </p:txBody>
      </p:sp>
      <p:pic>
        <p:nvPicPr>
          <p:cNvPr id="4" name="Picture 3">
            <a:extLst>
              <a:ext uri="{FF2B5EF4-FFF2-40B4-BE49-F238E27FC236}">
                <a16:creationId xmlns:a16="http://schemas.microsoft.com/office/drawing/2014/main" id="{B169D750-B2BA-4CFB-A0FB-E17F9750449C}"/>
              </a:ext>
            </a:extLst>
          </p:cNvPr>
          <p:cNvPicPr>
            <a:picLocks noChangeAspect="1"/>
          </p:cNvPicPr>
          <p:nvPr/>
        </p:nvPicPr>
        <p:blipFill>
          <a:blip r:embed="rId3"/>
          <a:stretch>
            <a:fillRect/>
          </a:stretch>
        </p:blipFill>
        <p:spPr>
          <a:xfrm>
            <a:off x="2225405" y="2435316"/>
            <a:ext cx="4519936" cy="2175544"/>
          </a:xfrm>
          <a:prstGeom prst="rect">
            <a:avLst/>
          </a:prstGeom>
        </p:spPr>
      </p:pic>
      <p:sp>
        <p:nvSpPr>
          <p:cNvPr id="7" name="TextBox 6">
            <a:extLst>
              <a:ext uri="{FF2B5EF4-FFF2-40B4-BE49-F238E27FC236}">
                <a16:creationId xmlns:a16="http://schemas.microsoft.com/office/drawing/2014/main" id="{583DDEFC-FE87-4532-A5FA-C655E335D8C2}"/>
              </a:ext>
            </a:extLst>
          </p:cNvPr>
          <p:cNvSpPr txBox="1"/>
          <p:nvPr/>
        </p:nvSpPr>
        <p:spPr>
          <a:xfrm>
            <a:off x="1167992" y="5063790"/>
            <a:ext cx="3716792" cy="646331"/>
          </a:xfrm>
          <a:prstGeom prst="rect">
            <a:avLst/>
          </a:prstGeom>
          <a:noFill/>
        </p:spPr>
        <p:txBody>
          <a:bodyPr wrap="square" rtlCol="0">
            <a:spAutoFit/>
          </a:bodyPr>
          <a:lstStyle/>
          <a:p>
            <a:pPr algn="ctr"/>
            <a:r>
              <a:rPr lang="en-US"/>
              <a:t>Saposin is required for lipid and redox homeostasis in human neurons.</a:t>
            </a:r>
          </a:p>
        </p:txBody>
      </p:sp>
      <p:pic>
        <p:nvPicPr>
          <p:cNvPr id="8" name="Picture 7">
            <a:extLst>
              <a:ext uri="{FF2B5EF4-FFF2-40B4-BE49-F238E27FC236}">
                <a16:creationId xmlns:a16="http://schemas.microsoft.com/office/drawing/2014/main" id="{3092D974-8E41-415C-9201-7E69F00FA4E1}"/>
              </a:ext>
            </a:extLst>
          </p:cNvPr>
          <p:cNvPicPr>
            <a:picLocks noChangeAspect="1"/>
          </p:cNvPicPr>
          <p:nvPr/>
        </p:nvPicPr>
        <p:blipFill>
          <a:blip r:embed="rId4"/>
          <a:stretch>
            <a:fillRect/>
          </a:stretch>
        </p:blipFill>
        <p:spPr>
          <a:xfrm>
            <a:off x="4914899" y="4677438"/>
            <a:ext cx="2886761" cy="1767289"/>
          </a:xfrm>
          <a:prstGeom prst="rect">
            <a:avLst/>
          </a:prstGeom>
        </p:spPr>
      </p:pic>
      <p:pic>
        <p:nvPicPr>
          <p:cNvPr id="5" name="Picture 4">
            <a:extLst>
              <a:ext uri="{FF2B5EF4-FFF2-40B4-BE49-F238E27FC236}">
                <a16:creationId xmlns:a16="http://schemas.microsoft.com/office/drawing/2014/main" id="{091CD13F-4A3E-46F4-9297-2B0C338A5A3D}"/>
              </a:ext>
            </a:extLst>
          </p:cNvPr>
          <p:cNvPicPr>
            <a:picLocks noChangeAspect="1"/>
          </p:cNvPicPr>
          <p:nvPr/>
        </p:nvPicPr>
        <p:blipFill>
          <a:blip r:embed="rId5"/>
          <a:stretch>
            <a:fillRect/>
          </a:stretch>
        </p:blipFill>
        <p:spPr>
          <a:xfrm>
            <a:off x="1921079" y="1345999"/>
            <a:ext cx="5301842" cy="1040235"/>
          </a:xfrm>
          <a:prstGeom prst="rect">
            <a:avLst/>
          </a:prstGeom>
        </p:spPr>
      </p:pic>
    </p:spTree>
    <p:extLst>
      <p:ext uri="{BB962C8B-B14F-4D97-AF65-F5344CB8AC3E}">
        <p14:creationId xmlns:p14="http://schemas.microsoft.com/office/powerpoint/2010/main" val="201926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2AD9-F21E-4988-983D-AE847E42F6C4}"/>
              </a:ext>
            </a:extLst>
          </p:cNvPr>
          <p:cNvSpPr>
            <a:spLocks noGrp="1"/>
          </p:cNvSpPr>
          <p:nvPr>
            <p:ph type="title"/>
          </p:nvPr>
        </p:nvSpPr>
        <p:spPr/>
        <p:txBody>
          <a:bodyPr>
            <a:normAutofit/>
          </a:bodyPr>
          <a:lstStyle/>
          <a:p>
            <a:r>
              <a:rPr lang="en-US"/>
              <a:t>The value of different CRISPR modalities</a:t>
            </a:r>
          </a:p>
        </p:txBody>
      </p:sp>
      <p:sp>
        <p:nvSpPr>
          <p:cNvPr id="3" name="Content Placeholder 2">
            <a:extLst>
              <a:ext uri="{FF2B5EF4-FFF2-40B4-BE49-F238E27FC236}">
                <a16:creationId xmlns:a16="http://schemas.microsoft.com/office/drawing/2014/main" id="{C3E9E349-58F2-41DF-B188-B87727C57490}"/>
              </a:ext>
            </a:extLst>
          </p:cNvPr>
          <p:cNvSpPr>
            <a:spLocks noGrp="1"/>
          </p:cNvSpPr>
          <p:nvPr>
            <p:ph idx="1"/>
          </p:nvPr>
        </p:nvSpPr>
        <p:spPr>
          <a:xfrm>
            <a:off x="628650" y="1581784"/>
            <a:ext cx="7886700" cy="4681855"/>
          </a:xfrm>
        </p:spPr>
        <p:txBody>
          <a:bodyPr>
            <a:normAutofit/>
          </a:bodyPr>
          <a:lstStyle/>
          <a:p>
            <a:r>
              <a:rPr lang="en-US"/>
              <a:t>CRISPR knockout, knockdown, and overexpression can provide different and complementary information</a:t>
            </a:r>
          </a:p>
          <a:p>
            <a:endParaRPr lang="en-US"/>
          </a:p>
          <a:p>
            <a:r>
              <a:rPr lang="en-US"/>
              <a:t>overexpression is gain-of-function – very few other approaches are available to do this systematically</a:t>
            </a:r>
          </a:p>
          <a:p>
            <a:endParaRPr lang="en-US"/>
          </a:p>
          <a:p>
            <a:r>
              <a:rPr lang="en-US"/>
              <a:t>knockout and knockdown both confer loss-of-function, but have different strengths and weaknesses</a:t>
            </a:r>
          </a:p>
        </p:txBody>
      </p:sp>
    </p:spTree>
    <p:extLst>
      <p:ext uri="{BB962C8B-B14F-4D97-AF65-F5344CB8AC3E}">
        <p14:creationId xmlns:p14="http://schemas.microsoft.com/office/powerpoint/2010/main" val="344142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3"/>
            <a:ext cx="9144000" cy="772794"/>
          </a:xfrm>
        </p:spPr>
        <p:txBody>
          <a:bodyPr/>
          <a:lstStyle/>
          <a:p>
            <a:r>
              <a:rPr lang="en-US" dirty="0" err="1"/>
              <a:t>CRISPRi</a:t>
            </a:r>
            <a:r>
              <a:rPr lang="en-US" dirty="0"/>
              <a:t> or </a:t>
            </a:r>
            <a:r>
              <a:rPr lang="en-US"/>
              <a:t>CRISPR cutting, in brief</a:t>
            </a:r>
            <a:endParaRPr lang="en-US" dirty="0"/>
          </a:p>
        </p:txBody>
      </p:sp>
      <p:sp>
        <p:nvSpPr>
          <p:cNvPr id="3" name="TextBox 2">
            <a:extLst>
              <a:ext uri="{FF2B5EF4-FFF2-40B4-BE49-F238E27FC236}">
                <a16:creationId xmlns:a16="http://schemas.microsoft.com/office/drawing/2014/main" id="{3F5CDFA0-AE73-4613-AB53-9C88406A521C}"/>
              </a:ext>
            </a:extLst>
          </p:cNvPr>
          <p:cNvSpPr txBox="1"/>
          <p:nvPr/>
        </p:nvSpPr>
        <p:spPr>
          <a:xfrm>
            <a:off x="3663374" y="1341180"/>
            <a:ext cx="5381566" cy="1569660"/>
          </a:xfrm>
          <a:prstGeom prst="rect">
            <a:avLst/>
          </a:prstGeom>
          <a:noFill/>
        </p:spPr>
        <p:txBody>
          <a:bodyPr wrap="square" rtlCol="0">
            <a:spAutoFit/>
          </a:bodyPr>
          <a:lstStyle/>
          <a:p>
            <a:r>
              <a:rPr lang="en-US" sz="1600"/>
              <a:t>CRISPR cutting:</a:t>
            </a:r>
          </a:p>
          <a:p>
            <a:pPr marL="285750" indent="-285750">
              <a:buFont typeface="Arial" panose="020B0604020202020204" pitchFamily="34" charset="0"/>
              <a:buChar char="•"/>
            </a:pPr>
            <a:r>
              <a:rPr lang="en-US" sz="1600"/>
              <a:t>Cutting leads to a heterogeneous distribution of expression levels.</a:t>
            </a:r>
          </a:p>
          <a:p>
            <a:pPr marL="285750" indent="-285750">
              <a:buFont typeface="Arial" panose="020B0604020202020204" pitchFamily="34" charset="0"/>
              <a:buChar char="•"/>
            </a:pPr>
            <a:r>
              <a:rPr lang="en-US" sz="1600"/>
              <a:t>Cells with cutting in both alleles have complete loss of function. This enhances sensitivity for weak phenotypes. </a:t>
            </a:r>
          </a:p>
          <a:p>
            <a:pPr marL="285750" indent="-285750">
              <a:buFont typeface="Arial" panose="020B0604020202020204" pitchFamily="34" charset="0"/>
              <a:buChar char="•"/>
            </a:pPr>
            <a:r>
              <a:rPr lang="en-US" sz="1600"/>
              <a:t>But we cannot easily look at functions of essential genes.</a:t>
            </a:r>
          </a:p>
        </p:txBody>
      </p:sp>
      <p:pic>
        <p:nvPicPr>
          <p:cNvPr id="4" name="Picture 3">
            <a:extLst>
              <a:ext uri="{FF2B5EF4-FFF2-40B4-BE49-F238E27FC236}">
                <a16:creationId xmlns:a16="http://schemas.microsoft.com/office/drawing/2014/main" id="{5B0B88B2-9921-4FB6-BEB5-BA5F54EB030B}"/>
              </a:ext>
            </a:extLst>
          </p:cNvPr>
          <p:cNvPicPr>
            <a:picLocks noChangeAspect="1"/>
          </p:cNvPicPr>
          <p:nvPr/>
        </p:nvPicPr>
        <p:blipFill>
          <a:blip r:embed="rId3"/>
          <a:stretch>
            <a:fillRect/>
          </a:stretch>
        </p:blipFill>
        <p:spPr>
          <a:xfrm>
            <a:off x="217370" y="1577586"/>
            <a:ext cx="3257349" cy="3164438"/>
          </a:xfrm>
          <a:prstGeom prst="rect">
            <a:avLst/>
          </a:prstGeom>
        </p:spPr>
      </p:pic>
      <p:sp>
        <p:nvSpPr>
          <p:cNvPr id="5" name="TextBox 4">
            <a:extLst>
              <a:ext uri="{FF2B5EF4-FFF2-40B4-BE49-F238E27FC236}">
                <a16:creationId xmlns:a16="http://schemas.microsoft.com/office/drawing/2014/main" id="{2E1ACAEC-1974-4566-BE1B-CA44F2BCF68E}"/>
              </a:ext>
            </a:extLst>
          </p:cNvPr>
          <p:cNvSpPr txBox="1"/>
          <p:nvPr/>
        </p:nvSpPr>
        <p:spPr>
          <a:xfrm>
            <a:off x="0" y="5084449"/>
            <a:ext cx="3617651" cy="646331"/>
          </a:xfrm>
          <a:prstGeom prst="rect">
            <a:avLst/>
          </a:prstGeom>
          <a:noFill/>
        </p:spPr>
        <p:txBody>
          <a:bodyPr wrap="square" rtlCol="0">
            <a:spAutoFit/>
          </a:bodyPr>
          <a:lstStyle/>
          <a:p>
            <a:pPr algn="ctr"/>
            <a:r>
              <a:rPr lang="en-US"/>
              <a:t>Shalem </a:t>
            </a:r>
            <a:r>
              <a:rPr lang="en-US" dirty="0"/>
              <a:t>et al</a:t>
            </a:r>
            <a:r>
              <a:rPr lang="en-US"/>
              <a:t>., </a:t>
            </a:r>
            <a:r>
              <a:rPr lang="en-US" i="1"/>
              <a:t>Nature Reviews Genetics </a:t>
            </a:r>
            <a:r>
              <a:rPr lang="en-US" b="1"/>
              <a:t>2015</a:t>
            </a:r>
            <a:r>
              <a:rPr lang="en-US"/>
              <a:t>, </a:t>
            </a:r>
            <a:r>
              <a:rPr lang="en-US" i="1"/>
              <a:t>16</a:t>
            </a:r>
            <a:r>
              <a:rPr lang="en-US"/>
              <a:t>, 299</a:t>
            </a:r>
            <a:endParaRPr lang="en-US" dirty="0"/>
          </a:p>
        </p:txBody>
      </p:sp>
      <p:sp>
        <p:nvSpPr>
          <p:cNvPr id="8" name="TextBox 7">
            <a:extLst>
              <a:ext uri="{FF2B5EF4-FFF2-40B4-BE49-F238E27FC236}">
                <a16:creationId xmlns:a16="http://schemas.microsoft.com/office/drawing/2014/main" id="{5008D476-2A00-4473-9914-F02952B81175}"/>
              </a:ext>
            </a:extLst>
          </p:cNvPr>
          <p:cNvSpPr txBox="1"/>
          <p:nvPr/>
        </p:nvSpPr>
        <p:spPr>
          <a:xfrm>
            <a:off x="3663374" y="3030265"/>
            <a:ext cx="5381566" cy="2800767"/>
          </a:xfrm>
          <a:prstGeom prst="rect">
            <a:avLst/>
          </a:prstGeom>
          <a:noFill/>
        </p:spPr>
        <p:txBody>
          <a:bodyPr wrap="square" rtlCol="0">
            <a:spAutoFit/>
          </a:bodyPr>
          <a:lstStyle/>
          <a:p>
            <a:r>
              <a:rPr lang="en-US" sz="1600"/>
              <a:t>CRISPRi</a:t>
            </a:r>
          </a:p>
          <a:p>
            <a:pPr marL="285750" indent="-285750">
              <a:buFont typeface="Arial" panose="020B0604020202020204" pitchFamily="34" charset="0"/>
              <a:buChar char="•"/>
            </a:pPr>
            <a:r>
              <a:rPr lang="en-US" sz="1600"/>
              <a:t>Knockdown leads to a homogeneous distribution of expression levels.</a:t>
            </a:r>
          </a:p>
          <a:p>
            <a:pPr marL="285750" indent="-285750">
              <a:buFont typeface="Arial" panose="020B0604020202020204" pitchFamily="34" charset="0"/>
              <a:buChar char="•"/>
            </a:pPr>
            <a:r>
              <a:rPr lang="en-US" sz="1600"/>
              <a:t>Partial loss-of-function allows us to study roles of essential genes in a biological process. </a:t>
            </a:r>
          </a:p>
          <a:p>
            <a:pPr marL="285750" indent="-285750">
              <a:buFont typeface="Arial" panose="020B0604020202020204" pitchFamily="34" charset="0"/>
              <a:buChar char="•"/>
            </a:pPr>
            <a:r>
              <a:rPr lang="en-US" sz="1600"/>
              <a:t>But if knockdown is too weak, we will not detect any phenotype.</a:t>
            </a:r>
          </a:p>
          <a:p>
            <a:endParaRPr lang="en-US" sz="1600"/>
          </a:p>
          <a:p>
            <a:pPr marL="285750" indent="-285750">
              <a:buFont typeface="Arial" panose="020B0604020202020204" pitchFamily="34" charset="0"/>
              <a:buChar char="•"/>
            </a:pPr>
            <a:r>
              <a:rPr lang="en-US" sz="1600"/>
              <a:t>Note: CRISPRi is also titratable – with the right approach, we can deplete genes by 20%, 50%, and 80% and ask what happens. (Jost, Santos et al., Nature Biotech 2020)</a:t>
            </a:r>
          </a:p>
        </p:txBody>
      </p:sp>
    </p:spTree>
    <p:extLst>
      <p:ext uri="{BB962C8B-B14F-4D97-AF65-F5344CB8AC3E}">
        <p14:creationId xmlns:p14="http://schemas.microsoft.com/office/powerpoint/2010/main" val="308084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003B-9782-4A55-870E-6FF44F565BAC}"/>
              </a:ext>
            </a:extLst>
          </p:cNvPr>
          <p:cNvSpPr>
            <a:spLocks noGrp="1"/>
          </p:cNvSpPr>
          <p:nvPr>
            <p:ph type="title"/>
          </p:nvPr>
        </p:nvSpPr>
        <p:spPr/>
        <p:txBody>
          <a:bodyPr/>
          <a:lstStyle/>
          <a:p>
            <a:r>
              <a:rPr lang="en-US"/>
              <a:t>Review: applications of CRISPR screens</a:t>
            </a:r>
          </a:p>
        </p:txBody>
      </p:sp>
      <p:sp>
        <p:nvSpPr>
          <p:cNvPr id="3" name="Content Placeholder 2">
            <a:extLst>
              <a:ext uri="{FF2B5EF4-FFF2-40B4-BE49-F238E27FC236}">
                <a16:creationId xmlns:a16="http://schemas.microsoft.com/office/drawing/2014/main" id="{16C2D577-125F-4B0C-8ED2-C1BC08630093}"/>
              </a:ext>
            </a:extLst>
          </p:cNvPr>
          <p:cNvSpPr>
            <a:spLocks noGrp="1"/>
          </p:cNvSpPr>
          <p:nvPr>
            <p:ph idx="1"/>
          </p:nvPr>
        </p:nvSpPr>
        <p:spPr/>
        <p:txBody>
          <a:bodyPr>
            <a:normAutofit/>
          </a:bodyPr>
          <a:lstStyle/>
          <a:p>
            <a:r>
              <a:rPr lang="en-US" sz="2200"/>
              <a:t>identify genes essential for growth under specific conditions</a:t>
            </a:r>
          </a:p>
          <a:p>
            <a:r>
              <a:rPr lang="en-US" sz="2200"/>
              <a:t>define mechanisms of action of small molecules</a:t>
            </a:r>
          </a:p>
          <a:p>
            <a:r>
              <a:rPr lang="en-US" sz="2200"/>
              <a:t>identify genes that alter susceptibility to infectious agents</a:t>
            </a:r>
          </a:p>
          <a:p>
            <a:r>
              <a:rPr lang="en-US" sz="2200"/>
              <a:t>identify regulators of a signaling pathway</a:t>
            </a:r>
          </a:p>
          <a:p>
            <a:r>
              <a:rPr lang="en-US" sz="2200"/>
              <a:t>and many more</a:t>
            </a:r>
          </a:p>
          <a:p>
            <a:endParaRPr lang="en-US" sz="2200"/>
          </a:p>
        </p:txBody>
      </p:sp>
    </p:spTree>
    <p:extLst>
      <p:ext uri="{BB962C8B-B14F-4D97-AF65-F5344CB8AC3E}">
        <p14:creationId xmlns:p14="http://schemas.microsoft.com/office/powerpoint/2010/main" val="1156655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F99EF-B22A-42C8-8E73-1B7675F0AFB2}"/>
              </a:ext>
            </a:extLst>
          </p:cNvPr>
          <p:cNvSpPr>
            <a:spLocks noGrp="1"/>
          </p:cNvSpPr>
          <p:nvPr>
            <p:ph idx="1"/>
          </p:nvPr>
        </p:nvSpPr>
        <p:spPr>
          <a:xfrm>
            <a:off x="628650" y="552450"/>
            <a:ext cx="7886700" cy="6057900"/>
          </a:xfrm>
        </p:spPr>
        <p:txBody>
          <a:bodyPr>
            <a:normAutofit/>
          </a:bodyPr>
          <a:lstStyle/>
          <a:p>
            <a:pPr marL="0" indent="0">
              <a:buNone/>
            </a:pPr>
            <a:r>
              <a:rPr lang="en-US"/>
              <a:t>These screens generally produce a single “number” for each gene, i.e. their information content is low. Defining why a gene produces a given phenotype often requires extensive follow-up.</a:t>
            </a:r>
          </a:p>
          <a:p>
            <a:pPr marL="0" indent="0">
              <a:buNone/>
            </a:pPr>
            <a:endParaRPr lang="en-US"/>
          </a:p>
          <a:p>
            <a:pPr marL="0" indent="0">
              <a:buNone/>
            </a:pPr>
            <a:r>
              <a:rPr lang="en-US"/>
              <a:t>Methods to improve the information content of CRISPR screens expand biological insight. Examples:</a:t>
            </a:r>
          </a:p>
          <a:p>
            <a:r>
              <a:rPr lang="en-US"/>
              <a:t>Integrating data from multiple screens</a:t>
            </a:r>
          </a:p>
          <a:p>
            <a:r>
              <a:rPr lang="en-US"/>
              <a:t>Genetic interaction mapping</a:t>
            </a:r>
          </a:p>
          <a:p>
            <a:r>
              <a:rPr lang="en-US"/>
              <a:t>CRISPR screens with RNA-seq readout: perturb-seq</a:t>
            </a:r>
          </a:p>
          <a:p>
            <a:r>
              <a:rPr lang="en-US"/>
              <a:t>CRISPR screens with microscopy readout: pooled optical screens</a:t>
            </a:r>
          </a:p>
        </p:txBody>
      </p:sp>
    </p:spTree>
    <p:extLst>
      <p:ext uri="{BB962C8B-B14F-4D97-AF65-F5344CB8AC3E}">
        <p14:creationId xmlns:p14="http://schemas.microsoft.com/office/powerpoint/2010/main" val="90244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3491-3F5E-4759-8A41-B48A38881984}"/>
              </a:ext>
            </a:extLst>
          </p:cNvPr>
          <p:cNvSpPr>
            <a:spLocks noGrp="1"/>
          </p:cNvSpPr>
          <p:nvPr>
            <p:ph type="title"/>
          </p:nvPr>
        </p:nvSpPr>
        <p:spPr/>
        <p:txBody>
          <a:bodyPr/>
          <a:lstStyle/>
          <a:p>
            <a:r>
              <a:rPr lang="en-US"/>
              <a:t>Classical “forward genetic screens” were pioneered in bacteria, yeast, and small animals</a:t>
            </a:r>
          </a:p>
        </p:txBody>
      </p:sp>
      <p:sp>
        <p:nvSpPr>
          <p:cNvPr id="3" name="Content Placeholder 2">
            <a:extLst>
              <a:ext uri="{FF2B5EF4-FFF2-40B4-BE49-F238E27FC236}">
                <a16:creationId xmlns:a16="http://schemas.microsoft.com/office/drawing/2014/main" id="{87F892FE-656C-4A54-B40A-9A7BE19CD201}"/>
              </a:ext>
            </a:extLst>
          </p:cNvPr>
          <p:cNvSpPr>
            <a:spLocks noGrp="1"/>
          </p:cNvSpPr>
          <p:nvPr>
            <p:ph idx="1"/>
          </p:nvPr>
        </p:nvSpPr>
        <p:spPr>
          <a:xfrm>
            <a:off x="209550" y="1492740"/>
            <a:ext cx="8724900" cy="369332"/>
          </a:xfrm>
        </p:spPr>
        <p:txBody>
          <a:bodyPr>
            <a:normAutofit/>
          </a:bodyPr>
          <a:lstStyle/>
          <a:p>
            <a:pPr marL="0" indent="0" algn="ctr">
              <a:buNone/>
            </a:pPr>
            <a:r>
              <a:rPr lang="en-US" sz="2000"/>
              <a:t>forward genetics: introduce random mutations -&gt; test phenotypes -&gt; map genes</a:t>
            </a:r>
          </a:p>
        </p:txBody>
      </p:sp>
      <p:pic>
        <p:nvPicPr>
          <p:cNvPr id="5" name="Picture 4">
            <a:extLst>
              <a:ext uri="{FF2B5EF4-FFF2-40B4-BE49-F238E27FC236}">
                <a16:creationId xmlns:a16="http://schemas.microsoft.com/office/drawing/2014/main" id="{55678BB9-D44D-4501-A7D5-279BE66690AB}"/>
              </a:ext>
            </a:extLst>
          </p:cNvPr>
          <p:cNvPicPr>
            <a:picLocks noChangeAspect="1"/>
          </p:cNvPicPr>
          <p:nvPr/>
        </p:nvPicPr>
        <p:blipFill>
          <a:blip r:embed="rId3"/>
          <a:stretch>
            <a:fillRect/>
          </a:stretch>
        </p:blipFill>
        <p:spPr>
          <a:xfrm>
            <a:off x="2943381" y="1862072"/>
            <a:ext cx="3257238" cy="4454229"/>
          </a:xfrm>
          <a:prstGeom prst="rect">
            <a:avLst/>
          </a:prstGeom>
        </p:spPr>
      </p:pic>
      <p:sp>
        <p:nvSpPr>
          <p:cNvPr id="6" name="TextBox 5">
            <a:extLst>
              <a:ext uri="{FF2B5EF4-FFF2-40B4-BE49-F238E27FC236}">
                <a16:creationId xmlns:a16="http://schemas.microsoft.com/office/drawing/2014/main" id="{71D3811D-A0D5-40B9-93EF-18C4BFF4AA63}"/>
              </a:ext>
            </a:extLst>
          </p:cNvPr>
          <p:cNvSpPr txBox="1"/>
          <p:nvPr/>
        </p:nvSpPr>
        <p:spPr>
          <a:xfrm>
            <a:off x="3670406" y="6429027"/>
            <a:ext cx="5458354" cy="369332"/>
          </a:xfrm>
          <a:prstGeom prst="rect">
            <a:avLst/>
          </a:prstGeom>
          <a:noFill/>
        </p:spPr>
        <p:txBody>
          <a:bodyPr wrap="none" rtlCol="0">
            <a:spAutoFit/>
          </a:bodyPr>
          <a:lstStyle/>
          <a:p>
            <a:pPr algn="r"/>
            <a:r>
              <a:rPr lang="en-US"/>
              <a:t>Jones </a:t>
            </a:r>
            <a:r>
              <a:rPr lang="en-US" dirty="0"/>
              <a:t>et al</a:t>
            </a:r>
            <a:r>
              <a:rPr lang="en-US"/>
              <a:t>., </a:t>
            </a:r>
            <a:r>
              <a:rPr lang="en-US" i="1"/>
              <a:t>Nature Reviews Drug Discovery </a:t>
            </a:r>
            <a:r>
              <a:rPr lang="en-US" b="1"/>
              <a:t>2005</a:t>
            </a:r>
            <a:r>
              <a:rPr lang="en-US"/>
              <a:t>, </a:t>
            </a:r>
            <a:r>
              <a:rPr lang="en-US" i="1"/>
              <a:t>4</a:t>
            </a:r>
            <a:r>
              <a:rPr lang="en-US"/>
              <a:t>, 321</a:t>
            </a:r>
            <a:endParaRPr lang="en-US" dirty="0"/>
          </a:p>
        </p:txBody>
      </p:sp>
    </p:spTree>
    <p:extLst>
      <p:ext uri="{BB962C8B-B14F-4D97-AF65-F5344CB8AC3E}">
        <p14:creationId xmlns:p14="http://schemas.microsoft.com/office/powerpoint/2010/main" val="138788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7F25-DF4B-4C00-A645-A5054EBC2764}"/>
              </a:ext>
            </a:extLst>
          </p:cNvPr>
          <p:cNvSpPr>
            <a:spLocks noGrp="1"/>
          </p:cNvSpPr>
          <p:nvPr>
            <p:ph type="title"/>
          </p:nvPr>
        </p:nvSpPr>
        <p:spPr/>
        <p:txBody>
          <a:bodyPr>
            <a:normAutofit/>
          </a:bodyPr>
          <a:lstStyle/>
          <a:p>
            <a:r>
              <a:rPr lang="en-US"/>
              <a:t>Genetic interactions can provide deep information on gene function and pathway architecture</a:t>
            </a:r>
          </a:p>
        </p:txBody>
      </p:sp>
      <p:pic>
        <p:nvPicPr>
          <p:cNvPr id="5" name="Picture 4">
            <a:extLst>
              <a:ext uri="{FF2B5EF4-FFF2-40B4-BE49-F238E27FC236}">
                <a16:creationId xmlns:a16="http://schemas.microsoft.com/office/drawing/2014/main" id="{5ED947C5-F289-40EF-B357-9DEB37A92AF0}"/>
              </a:ext>
            </a:extLst>
          </p:cNvPr>
          <p:cNvPicPr>
            <a:picLocks noChangeAspect="1"/>
          </p:cNvPicPr>
          <p:nvPr/>
        </p:nvPicPr>
        <p:blipFill>
          <a:blip r:embed="rId3"/>
          <a:stretch>
            <a:fillRect/>
          </a:stretch>
        </p:blipFill>
        <p:spPr>
          <a:xfrm>
            <a:off x="439443" y="2490789"/>
            <a:ext cx="4378914" cy="2351353"/>
          </a:xfrm>
          <a:prstGeom prst="rect">
            <a:avLst/>
          </a:prstGeom>
        </p:spPr>
      </p:pic>
      <p:pic>
        <p:nvPicPr>
          <p:cNvPr id="8" name="Picture 7">
            <a:extLst>
              <a:ext uri="{FF2B5EF4-FFF2-40B4-BE49-F238E27FC236}">
                <a16:creationId xmlns:a16="http://schemas.microsoft.com/office/drawing/2014/main" id="{09AF57D0-3C88-4731-A144-C86A7D0FF42C}"/>
              </a:ext>
            </a:extLst>
          </p:cNvPr>
          <p:cNvPicPr>
            <a:picLocks noChangeAspect="1"/>
          </p:cNvPicPr>
          <p:nvPr/>
        </p:nvPicPr>
        <p:blipFill>
          <a:blip r:embed="rId4"/>
          <a:stretch>
            <a:fillRect/>
          </a:stretch>
        </p:blipFill>
        <p:spPr>
          <a:xfrm>
            <a:off x="4954398" y="2231947"/>
            <a:ext cx="3959604" cy="2869035"/>
          </a:xfrm>
          <a:prstGeom prst="rect">
            <a:avLst/>
          </a:prstGeom>
        </p:spPr>
      </p:pic>
      <p:sp>
        <p:nvSpPr>
          <p:cNvPr id="9" name="TextBox 8">
            <a:extLst>
              <a:ext uri="{FF2B5EF4-FFF2-40B4-BE49-F238E27FC236}">
                <a16:creationId xmlns:a16="http://schemas.microsoft.com/office/drawing/2014/main" id="{3B878351-40C2-47F8-B866-1965569A0947}"/>
              </a:ext>
            </a:extLst>
          </p:cNvPr>
          <p:cNvSpPr txBox="1"/>
          <p:nvPr/>
        </p:nvSpPr>
        <p:spPr>
          <a:xfrm>
            <a:off x="5662104" y="6439508"/>
            <a:ext cx="3432736" cy="369332"/>
          </a:xfrm>
          <a:prstGeom prst="rect">
            <a:avLst/>
          </a:prstGeom>
          <a:noFill/>
        </p:spPr>
        <p:txBody>
          <a:bodyPr wrap="none" rtlCol="0">
            <a:spAutoFit/>
          </a:bodyPr>
          <a:lstStyle/>
          <a:p>
            <a:pPr algn="r"/>
            <a:r>
              <a:rPr lang="en-US"/>
              <a:t>Horlbeck et </a:t>
            </a:r>
            <a:r>
              <a:rPr lang="en-US" dirty="0"/>
              <a:t>al</a:t>
            </a:r>
            <a:r>
              <a:rPr lang="en-US"/>
              <a:t>., </a:t>
            </a:r>
            <a:r>
              <a:rPr lang="en-US" i="1"/>
              <a:t>Cell </a:t>
            </a:r>
            <a:r>
              <a:rPr lang="en-US" b="1"/>
              <a:t>2018</a:t>
            </a:r>
            <a:r>
              <a:rPr lang="en-US"/>
              <a:t>, </a:t>
            </a:r>
            <a:r>
              <a:rPr lang="en-US" i="1"/>
              <a:t>174</a:t>
            </a:r>
            <a:r>
              <a:rPr lang="en-US"/>
              <a:t>, 953</a:t>
            </a:r>
            <a:endParaRPr lang="en-US" dirty="0"/>
          </a:p>
        </p:txBody>
      </p:sp>
    </p:spTree>
    <p:extLst>
      <p:ext uri="{BB962C8B-B14F-4D97-AF65-F5344CB8AC3E}">
        <p14:creationId xmlns:p14="http://schemas.microsoft.com/office/powerpoint/2010/main" val="301944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
            </a:r>
            <a:r>
              <a:rPr lang="en-US" dirty="0" err="1"/>
              <a:t>seq</a:t>
            </a:r>
            <a:r>
              <a:rPr lang="en-US" dirty="0"/>
              <a:t>: CRISPR-mediated screening with complex </a:t>
            </a:r>
            <a:r>
              <a:rPr lang="en-US"/>
              <a:t>single-cell phenotypes (scRNA-seq)</a:t>
            </a:r>
            <a:endParaRPr lang="en-US" dirty="0"/>
          </a:p>
        </p:txBody>
      </p:sp>
      <p:sp>
        <p:nvSpPr>
          <p:cNvPr id="7" name="TextBox 6"/>
          <p:cNvSpPr txBox="1"/>
          <p:nvPr/>
        </p:nvSpPr>
        <p:spPr>
          <a:xfrm>
            <a:off x="4670916" y="6211669"/>
            <a:ext cx="4473084" cy="646331"/>
          </a:xfrm>
          <a:prstGeom prst="rect">
            <a:avLst/>
          </a:prstGeom>
          <a:noFill/>
        </p:spPr>
        <p:txBody>
          <a:bodyPr wrap="none" rtlCol="0">
            <a:spAutoFit/>
          </a:bodyPr>
          <a:lstStyle/>
          <a:p>
            <a:pPr algn="r"/>
            <a:r>
              <a:rPr lang="en-US"/>
              <a:t>Dixit, Parnas et al., </a:t>
            </a:r>
            <a:r>
              <a:rPr lang="en-US" i="1"/>
              <a:t>Cell</a:t>
            </a:r>
            <a:r>
              <a:rPr lang="en-US"/>
              <a:t> </a:t>
            </a:r>
            <a:r>
              <a:rPr lang="en-US" b="1"/>
              <a:t>2016</a:t>
            </a:r>
            <a:r>
              <a:rPr lang="en-US"/>
              <a:t>, </a:t>
            </a:r>
            <a:r>
              <a:rPr lang="en-US" i="1"/>
              <a:t>167</a:t>
            </a:r>
            <a:r>
              <a:rPr lang="en-US"/>
              <a:t>, 1853</a:t>
            </a:r>
          </a:p>
          <a:p>
            <a:pPr algn="r"/>
            <a:r>
              <a:rPr lang="en-US"/>
              <a:t>Adamson</a:t>
            </a:r>
            <a:r>
              <a:rPr lang="en-US" dirty="0"/>
              <a:t>, Norman et </a:t>
            </a:r>
            <a:r>
              <a:rPr lang="en-US"/>
              <a:t>al., </a:t>
            </a:r>
            <a:r>
              <a:rPr lang="en-US" i="1" dirty="0"/>
              <a:t>Cell</a:t>
            </a:r>
            <a:r>
              <a:rPr lang="en-US" dirty="0"/>
              <a:t> </a:t>
            </a:r>
            <a:r>
              <a:rPr lang="en-US" b="1" dirty="0"/>
              <a:t>2016</a:t>
            </a:r>
            <a:r>
              <a:rPr lang="en-US" dirty="0"/>
              <a:t>, </a:t>
            </a:r>
            <a:r>
              <a:rPr lang="en-US" i="1" dirty="0"/>
              <a:t>167</a:t>
            </a:r>
            <a:r>
              <a:rPr lang="en-US" dirty="0"/>
              <a:t>, 1867</a:t>
            </a:r>
            <a:endParaRPr lang="en-US" i="1" dirty="0"/>
          </a:p>
        </p:txBody>
      </p:sp>
      <p:pic>
        <p:nvPicPr>
          <p:cNvPr id="4" name="Picture 3" descr="Diagram&#10;&#10;Description automatically generated with low confidence">
            <a:extLst>
              <a:ext uri="{FF2B5EF4-FFF2-40B4-BE49-F238E27FC236}">
                <a16:creationId xmlns:a16="http://schemas.microsoft.com/office/drawing/2014/main" id="{B178E053-69D1-4093-AFB6-BD2A0524B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14" y="2402584"/>
            <a:ext cx="7743450" cy="2584090"/>
          </a:xfrm>
          <a:prstGeom prst="rect">
            <a:avLst/>
          </a:prstGeom>
        </p:spPr>
      </p:pic>
    </p:spTree>
    <p:extLst>
      <p:ext uri="{BB962C8B-B14F-4D97-AF65-F5344CB8AC3E}">
        <p14:creationId xmlns:p14="http://schemas.microsoft.com/office/powerpoint/2010/main" val="415176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Perturb-</a:t>
            </a:r>
            <a:r>
              <a:rPr lang="en-US" dirty="0" err="1"/>
              <a:t>seq</a:t>
            </a:r>
            <a:r>
              <a:rPr lang="en-US" dirty="0"/>
              <a:t>: CRISPR-mediated screening with complex </a:t>
            </a:r>
            <a:r>
              <a:rPr lang="en-US"/>
              <a:t>single-cell phenotypes (scRNA-seq)</a:t>
            </a:r>
            <a:endParaRPr lang="en-US" dirty="0"/>
          </a:p>
        </p:txBody>
      </p:sp>
      <p:sp>
        <p:nvSpPr>
          <p:cNvPr id="6" name="TextBox 5">
            <a:extLst>
              <a:ext uri="{FF2B5EF4-FFF2-40B4-BE49-F238E27FC236}">
                <a16:creationId xmlns:a16="http://schemas.microsoft.com/office/drawing/2014/main" id="{13450115-BFAC-4C5F-9FE9-4F33FECD8CCA}"/>
              </a:ext>
            </a:extLst>
          </p:cNvPr>
          <p:cNvSpPr txBox="1"/>
          <p:nvPr/>
        </p:nvSpPr>
        <p:spPr>
          <a:xfrm>
            <a:off x="4999531" y="6488668"/>
            <a:ext cx="4144469" cy="369332"/>
          </a:xfrm>
          <a:prstGeom prst="rect">
            <a:avLst/>
          </a:prstGeom>
          <a:noFill/>
        </p:spPr>
        <p:txBody>
          <a:bodyPr wrap="none" rtlCol="0">
            <a:spAutoFit/>
          </a:bodyPr>
          <a:lstStyle/>
          <a:p>
            <a:pPr algn="r"/>
            <a:r>
              <a:rPr lang="en-US"/>
              <a:t>Replogle, Saunders et al., </a:t>
            </a:r>
            <a:r>
              <a:rPr lang="en-US" i="1"/>
              <a:t>Cell</a:t>
            </a:r>
            <a:r>
              <a:rPr lang="en-US"/>
              <a:t> </a:t>
            </a:r>
            <a:r>
              <a:rPr lang="en-US" b="1"/>
              <a:t>2022</a:t>
            </a:r>
            <a:r>
              <a:rPr lang="en-US"/>
              <a:t>, </a:t>
            </a:r>
            <a:r>
              <a:rPr lang="en-US" i="1"/>
              <a:t>185</a:t>
            </a:r>
            <a:r>
              <a:rPr lang="en-US"/>
              <a:t>, 1</a:t>
            </a:r>
            <a:endParaRPr lang="en-US" i="1" dirty="0"/>
          </a:p>
        </p:txBody>
      </p:sp>
      <p:pic>
        <p:nvPicPr>
          <p:cNvPr id="5" name="Picture 4">
            <a:extLst>
              <a:ext uri="{FF2B5EF4-FFF2-40B4-BE49-F238E27FC236}">
                <a16:creationId xmlns:a16="http://schemas.microsoft.com/office/drawing/2014/main" id="{800A6903-7A44-40AB-AA9C-37472BA1AEB8}"/>
              </a:ext>
            </a:extLst>
          </p:cNvPr>
          <p:cNvPicPr>
            <a:picLocks noChangeAspect="1"/>
          </p:cNvPicPr>
          <p:nvPr/>
        </p:nvPicPr>
        <p:blipFill>
          <a:blip r:embed="rId3"/>
          <a:stretch>
            <a:fillRect/>
          </a:stretch>
        </p:blipFill>
        <p:spPr>
          <a:xfrm>
            <a:off x="2359272" y="1507809"/>
            <a:ext cx="4425455" cy="3374874"/>
          </a:xfrm>
          <a:prstGeom prst="rect">
            <a:avLst/>
          </a:prstGeom>
        </p:spPr>
      </p:pic>
      <p:sp>
        <p:nvSpPr>
          <p:cNvPr id="9" name="TextBox 8">
            <a:extLst>
              <a:ext uri="{FF2B5EF4-FFF2-40B4-BE49-F238E27FC236}">
                <a16:creationId xmlns:a16="http://schemas.microsoft.com/office/drawing/2014/main" id="{6B6E0401-134A-4C43-AEE2-AA2FC155DA0C}"/>
              </a:ext>
            </a:extLst>
          </p:cNvPr>
          <p:cNvSpPr txBox="1"/>
          <p:nvPr/>
        </p:nvSpPr>
        <p:spPr>
          <a:xfrm>
            <a:off x="279897" y="5059976"/>
            <a:ext cx="8584204" cy="923330"/>
          </a:xfrm>
          <a:prstGeom prst="rect">
            <a:avLst/>
          </a:prstGeom>
          <a:noFill/>
        </p:spPr>
        <p:txBody>
          <a:bodyPr wrap="square" rtlCol="0">
            <a:spAutoFit/>
          </a:bodyPr>
          <a:lstStyle/>
          <a:p>
            <a:pPr algn="ctr"/>
            <a:r>
              <a:rPr lang="en-US"/>
              <a:t>C7orf26 is a novel component of the integrator complex.</a:t>
            </a:r>
          </a:p>
          <a:p>
            <a:pPr algn="ctr"/>
            <a:r>
              <a:rPr lang="en-US"/>
              <a:t>Knockdown of different components of the integrator complex leads to different transcriptional phenotypes.</a:t>
            </a:r>
          </a:p>
        </p:txBody>
      </p:sp>
    </p:spTree>
    <p:extLst>
      <p:ext uri="{BB962C8B-B14F-4D97-AF65-F5344CB8AC3E}">
        <p14:creationId xmlns:p14="http://schemas.microsoft.com/office/powerpoint/2010/main" val="4098232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Pooled optical screens: </a:t>
            </a:r>
            <a:r>
              <a:rPr lang="en-US" dirty="0"/>
              <a:t>CRISPR-mediated screening with complex </a:t>
            </a:r>
            <a:r>
              <a:rPr lang="en-US"/>
              <a:t>single-cell phenotypes (microscopy)</a:t>
            </a:r>
            <a:endParaRPr lang="en-US" dirty="0"/>
          </a:p>
        </p:txBody>
      </p:sp>
      <p:sp>
        <p:nvSpPr>
          <p:cNvPr id="7" name="TextBox 6"/>
          <p:cNvSpPr txBox="1"/>
          <p:nvPr/>
        </p:nvSpPr>
        <p:spPr>
          <a:xfrm>
            <a:off x="5118346" y="6488668"/>
            <a:ext cx="4025654" cy="369332"/>
          </a:xfrm>
          <a:prstGeom prst="rect">
            <a:avLst/>
          </a:prstGeom>
          <a:noFill/>
        </p:spPr>
        <p:txBody>
          <a:bodyPr wrap="none" rtlCol="0">
            <a:spAutoFit/>
          </a:bodyPr>
          <a:lstStyle/>
          <a:p>
            <a:pPr algn="r"/>
            <a:r>
              <a:rPr lang="en-US"/>
              <a:t>Feldman, Singh et al., </a:t>
            </a:r>
            <a:r>
              <a:rPr lang="en-US" i="1"/>
              <a:t>Cell</a:t>
            </a:r>
            <a:r>
              <a:rPr lang="en-US"/>
              <a:t> </a:t>
            </a:r>
            <a:r>
              <a:rPr lang="en-US" b="1"/>
              <a:t>2019</a:t>
            </a:r>
            <a:r>
              <a:rPr lang="en-US"/>
              <a:t>, </a:t>
            </a:r>
            <a:r>
              <a:rPr lang="en-US" i="1"/>
              <a:t>179</a:t>
            </a:r>
            <a:r>
              <a:rPr lang="en-US"/>
              <a:t>, 787</a:t>
            </a:r>
            <a:endParaRPr lang="en-US" i="1" dirty="0"/>
          </a:p>
        </p:txBody>
      </p:sp>
      <p:pic>
        <p:nvPicPr>
          <p:cNvPr id="4" name="Picture 3">
            <a:extLst>
              <a:ext uri="{FF2B5EF4-FFF2-40B4-BE49-F238E27FC236}">
                <a16:creationId xmlns:a16="http://schemas.microsoft.com/office/drawing/2014/main" id="{9BE659AF-18F4-43F4-979F-EBC16CB32018}"/>
              </a:ext>
            </a:extLst>
          </p:cNvPr>
          <p:cNvPicPr>
            <a:picLocks noChangeAspect="1"/>
          </p:cNvPicPr>
          <p:nvPr/>
        </p:nvPicPr>
        <p:blipFill>
          <a:blip r:embed="rId2"/>
          <a:stretch>
            <a:fillRect/>
          </a:stretch>
        </p:blipFill>
        <p:spPr>
          <a:xfrm>
            <a:off x="2155331" y="1507809"/>
            <a:ext cx="4833338" cy="4840843"/>
          </a:xfrm>
          <a:prstGeom prst="rect">
            <a:avLst/>
          </a:prstGeom>
        </p:spPr>
      </p:pic>
    </p:spTree>
    <p:extLst>
      <p:ext uri="{BB962C8B-B14F-4D97-AF65-F5344CB8AC3E}">
        <p14:creationId xmlns:p14="http://schemas.microsoft.com/office/powerpoint/2010/main" val="1546177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CCF0-BB0E-4945-B6C8-19C53C02BD3C}"/>
              </a:ext>
            </a:extLst>
          </p:cNvPr>
          <p:cNvSpPr>
            <a:spLocks noGrp="1"/>
          </p:cNvSpPr>
          <p:nvPr>
            <p:ph type="title"/>
          </p:nvPr>
        </p:nvSpPr>
        <p:spPr/>
        <p:txBody>
          <a:bodyPr/>
          <a:lstStyle/>
          <a:p>
            <a:r>
              <a:rPr lang="en-US"/>
              <a:t>Topics not covered</a:t>
            </a:r>
          </a:p>
        </p:txBody>
      </p:sp>
      <p:sp>
        <p:nvSpPr>
          <p:cNvPr id="3" name="Content Placeholder 2">
            <a:extLst>
              <a:ext uri="{FF2B5EF4-FFF2-40B4-BE49-F238E27FC236}">
                <a16:creationId xmlns:a16="http://schemas.microsoft.com/office/drawing/2014/main" id="{E33E50B0-FA7B-48BF-AAAE-BA18C85BB499}"/>
              </a:ext>
            </a:extLst>
          </p:cNvPr>
          <p:cNvSpPr>
            <a:spLocks noGrp="1"/>
          </p:cNvSpPr>
          <p:nvPr>
            <p:ph idx="1"/>
          </p:nvPr>
        </p:nvSpPr>
        <p:spPr/>
        <p:txBody>
          <a:bodyPr/>
          <a:lstStyle/>
          <a:p>
            <a:r>
              <a:rPr lang="en-US"/>
              <a:t>how CRISPR enables interrogation of the non-coding genome</a:t>
            </a:r>
          </a:p>
          <a:p>
            <a:r>
              <a:rPr lang="en-US"/>
              <a:t>how CRISPR-mediated saturation mutagenesis, base editing, and prime editing allow for amino acid-specific dissection of protein function</a:t>
            </a:r>
          </a:p>
          <a:p>
            <a:r>
              <a:rPr lang="en-US"/>
              <a:t>in vivo screens using CRISPR</a:t>
            </a:r>
          </a:p>
          <a:p>
            <a:r>
              <a:rPr lang="en-US"/>
              <a:t>genetic interaction mapping</a:t>
            </a:r>
          </a:p>
          <a:p>
            <a:r>
              <a:rPr lang="en-US"/>
              <a:t>and many others</a:t>
            </a:r>
          </a:p>
        </p:txBody>
      </p:sp>
    </p:spTree>
    <p:extLst>
      <p:ext uri="{BB962C8B-B14F-4D97-AF65-F5344CB8AC3E}">
        <p14:creationId xmlns:p14="http://schemas.microsoft.com/office/powerpoint/2010/main" val="3301961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E473-7011-47C9-ACF1-AFB685DF0D0F}"/>
              </a:ext>
            </a:extLst>
          </p:cNvPr>
          <p:cNvSpPr>
            <a:spLocks noGrp="1"/>
          </p:cNvSpPr>
          <p:nvPr>
            <p:ph type="title"/>
          </p:nvPr>
        </p:nvSpPr>
        <p:spPr/>
        <p:txBody>
          <a:bodyPr/>
          <a:lstStyle/>
          <a:p>
            <a:r>
              <a:rPr lang="en-US"/>
              <a:t>Useful resources</a:t>
            </a:r>
          </a:p>
        </p:txBody>
      </p:sp>
      <p:sp>
        <p:nvSpPr>
          <p:cNvPr id="3" name="Content Placeholder 2">
            <a:extLst>
              <a:ext uri="{FF2B5EF4-FFF2-40B4-BE49-F238E27FC236}">
                <a16:creationId xmlns:a16="http://schemas.microsoft.com/office/drawing/2014/main" id="{FEE357B3-6C80-4D98-A025-105FFA6C3318}"/>
              </a:ext>
            </a:extLst>
          </p:cNvPr>
          <p:cNvSpPr>
            <a:spLocks noGrp="1"/>
          </p:cNvSpPr>
          <p:nvPr>
            <p:ph idx="1"/>
          </p:nvPr>
        </p:nvSpPr>
        <p:spPr>
          <a:xfrm>
            <a:off x="628650" y="1438275"/>
            <a:ext cx="7886700" cy="4738688"/>
          </a:xfrm>
        </p:spPr>
        <p:txBody>
          <a:bodyPr>
            <a:normAutofit/>
          </a:bodyPr>
          <a:lstStyle/>
          <a:p>
            <a:pPr marL="0" indent="0">
              <a:lnSpc>
                <a:spcPct val="100000"/>
              </a:lnSpc>
              <a:spcBef>
                <a:spcPts val="0"/>
              </a:spcBef>
              <a:buNone/>
            </a:pPr>
            <a:r>
              <a:rPr lang="en-US" sz="2000"/>
              <a:t>Literature:</a:t>
            </a:r>
          </a:p>
          <a:p>
            <a:pPr marL="0" indent="0">
              <a:lnSpc>
                <a:spcPct val="100000"/>
              </a:lnSpc>
              <a:spcBef>
                <a:spcPts val="0"/>
              </a:spcBef>
              <a:buNone/>
            </a:pPr>
            <a:r>
              <a:rPr lang="en-US" sz="2000"/>
              <a:t>Jinek et al. Science 2012</a:t>
            </a:r>
          </a:p>
          <a:p>
            <a:pPr marL="0" indent="0">
              <a:lnSpc>
                <a:spcPct val="100000"/>
              </a:lnSpc>
              <a:spcBef>
                <a:spcPts val="0"/>
              </a:spcBef>
              <a:buNone/>
            </a:pPr>
            <a:r>
              <a:rPr lang="en-US" sz="2000"/>
              <a:t>Gilbert, Horlbeck et al. Cell 2014</a:t>
            </a:r>
          </a:p>
          <a:p>
            <a:pPr marL="0" indent="0">
              <a:lnSpc>
                <a:spcPct val="100000"/>
              </a:lnSpc>
              <a:spcBef>
                <a:spcPts val="0"/>
              </a:spcBef>
              <a:buNone/>
            </a:pPr>
            <a:r>
              <a:rPr lang="en-US" sz="2000"/>
              <a:t>Doench. Nature Reviews Genetics 2017</a:t>
            </a:r>
          </a:p>
          <a:p>
            <a:pPr marL="0" indent="0">
              <a:lnSpc>
                <a:spcPct val="100000"/>
              </a:lnSpc>
              <a:spcBef>
                <a:spcPts val="0"/>
              </a:spcBef>
              <a:buNone/>
            </a:pPr>
            <a:r>
              <a:rPr lang="en-US" sz="2000"/>
              <a:t>Jost and Weissman. ACS Chemical Biology 2017</a:t>
            </a:r>
          </a:p>
          <a:p>
            <a:pPr marL="0" indent="0">
              <a:lnSpc>
                <a:spcPct val="100000"/>
              </a:lnSpc>
              <a:spcBef>
                <a:spcPts val="0"/>
              </a:spcBef>
              <a:buNone/>
            </a:pPr>
            <a:r>
              <a:rPr lang="en-US" sz="2000"/>
              <a:t>Kampmann. ACS Chemical Biology 2018</a:t>
            </a:r>
          </a:p>
          <a:p>
            <a:pPr marL="0" indent="0">
              <a:lnSpc>
                <a:spcPct val="100000"/>
              </a:lnSpc>
              <a:spcBef>
                <a:spcPts val="0"/>
              </a:spcBef>
              <a:buNone/>
            </a:pPr>
            <a:r>
              <a:rPr lang="en-US" sz="2000"/>
              <a:t>Hanna and Doench. Nature Biotech 2020</a:t>
            </a:r>
          </a:p>
          <a:p>
            <a:pPr marL="0" indent="0">
              <a:lnSpc>
                <a:spcPct val="100000"/>
              </a:lnSpc>
              <a:spcBef>
                <a:spcPts val="0"/>
              </a:spcBef>
              <a:buNone/>
            </a:pPr>
            <a:r>
              <a:rPr lang="en-US" sz="2000"/>
              <a:t>Przybyla and Gilbert. Nature Reviews Genetics 2021</a:t>
            </a:r>
          </a:p>
          <a:p>
            <a:pPr marL="0" indent="0">
              <a:lnSpc>
                <a:spcPct val="100000"/>
              </a:lnSpc>
              <a:spcBef>
                <a:spcPts val="0"/>
              </a:spcBef>
              <a:buNone/>
            </a:pPr>
            <a:endParaRPr lang="en-US" sz="2000"/>
          </a:p>
          <a:p>
            <a:pPr marL="0" indent="0">
              <a:lnSpc>
                <a:spcPct val="100000"/>
              </a:lnSpc>
              <a:spcBef>
                <a:spcPts val="0"/>
              </a:spcBef>
              <a:buNone/>
            </a:pPr>
            <a:r>
              <a:rPr lang="en-US" sz="2000"/>
              <a:t>Other resources:</a:t>
            </a:r>
          </a:p>
          <a:p>
            <a:pPr marL="0" indent="0">
              <a:lnSpc>
                <a:spcPct val="100000"/>
              </a:lnSpc>
              <a:spcBef>
                <a:spcPts val="0"/>
              </a:spcBef>
              <a:buNone/>
            </a:pPr>
            <a:r>
              <a:rPr lang="en-US" sz="2000"/>
              <a:t>Videos from Innovative Genomics Institute (IGI) CRISPR workshops: https://innovativegenomics.org/crispr-workshop-video-collection/</a:t>
            </a:r>
          </a:p>
        </p:txBody>
      </p:sp>
    </p:spTree>
    <p:extLst>
      <p:ext uri="{BB962C8B-B14F-4D97-AF65-F5344CB8AC3E}">
        <p14:creationId xmlns:p14="http://schemas.microsoft.com/office/powerpoint/2010/main" val="4010168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34A6-1825-4987-A7C0-2066B2D756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575420-0213-4DA9-B5B7-CF68423C67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1494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80B0-70E1-47B4-A30D-420870AA6E4A}"/>
              </a:ext>
            </a:extLst>
          </p:cNvPr>
          <p:cNvSpPr>
            <a:spLocks noGrp="1"/>
          </p:cNvSpPr>
          <p:nvPr>
            <p:ph type="title"/>
          </p:nvPr>
        </p:nvSpPr>
        <p:spPr/>
        <p:txBody>
          <a:bodyPr/>
          <a:lstStyle/>
          <a:p>
            <a:r>
              <a:rPr lang="en-US"/>
              <a:t>Workflow of a screen</a:t>
            </a:r>
          </a:p>
        </p:txBody>
      </p:sp>
      <p:sp>
        <p:nvSpPr>
          <p:cNvPr id="3" name="Content Placeholder 2">
            <a:extLst>
              <a:ext uri="{FF2B5EF4-FFF2-40B4-BE49-F238E27FC236}">
                <a16:creationId xmlns:a16="http://schemas.microsoft.com/office/drawing/2014/main" id="{F9D11842-2796-446F-90E1-91294A1916C3}"/>
              </a:ext>
            </a:extLst>
          </p:cNvPr>
          <p:cNvSpPr>
            <a:spLocks noGrp="1"/>
          </p:cNvSpPr>
          <p:nvPr>
            <p:ph idx="1"/>
          </p:nvPr>
        </p:nvSpPr>
        <p:spPr>
          <a:xfrm>
            <a:off x="628650" y="1507809"/>
            <a:ext cx="7886700" cy="4669154"/>
          </a:xfrm>
        </p:spPr>
        <p:txBody>
          <a:bodyPr/>
          <a:lstStyle/>
          <a:p>
            <a:pPr marL="0" indent="0">
              <a:spcBef>
                <a:spcPts val="500"/>
              </a:spcBef>
              <a:buNone/>
            </a:pPr>
            <a:r>
              <a:rPr lang="en-US"/>
              <a:t>1) identify biological question and establish screen design</a:t>
            </a:r>
          </a:p>
          <a:p>
            <a:pPr marL="0" indent="0">
              <a:spcBef>
                <a:spcPts val="500"/>
              </a:spcBef>
              <a:buNone/>
            </a:pPr>
            <a:r>
              <a:rPr lang="en-US"/>
              <a:t>2) validate cell model</a:t>
            </a:r>
          </a:p>
          <a:p>
            <a:pPr marL="0" indent="0">
              <a:spcBef>
                <a:spcPts val="500"/>
              </a:spcBef>
              <a:buNone/>
            </a:pPr>
            <a:r>
              <a:rPr lang="en-US"/>
              <a:t>3) select/generate sgRNA library</a:t>
            </a:r>
          </a:p>
          <a:p>
            <a:pPr marL="0" lvl="1" indent="0">
              <a:buNone/>
            </a:pPr>
            <a:r>
              <a:rPr lang="en-US" sz="2800"/>
              <a:t>4) transduce cells with sgRNA library</a:t>
            </a:r>
          </a:p>
          <a:p>
            <a:pPr marL="0" lvl="1" indent="0">
              <a:buNone/>
            </a:pPr>
            <a:r>
              <a:rPr lang="en-US" sz="2800"/>
              <a:t>5) apply selective pressure</a:t>
            </a:r>
          </a:p>
          <a:p>
            <a:pPr marL="0" lvl="1" indent="0">
              <a:buNone/>
            </a:pPr>
            <a:r>
              <a:rPr lang="en-US" sz="2800"/>
              <a:t>6) harvest samples before and after pressure</a:t>
            </a:r>
          </a:p>
          <a:p>
            <a:pPr marL="0" lvl="1" indent="0">
              <a:buNone/>
            </a:pPr>
            <a:r>
              <a:rPr lang="en-US" sz="2800"/>
              <a:t>7) count sgRNAs by next-gen sequencing</a:t>
            </a:r>
          </a:p>
          <a:p>
            <a:pPr marL="0" lvl="1" indent="0">
              <a:buNone/>
            </a:pPr>
            <a:r>
              <a:rPr lang="en-US" sz="2800"/>
              <a:t>8) analyze data and identify hits</a:t>
            </a:r>
          </a:p>
        </p:txBody>
      </p:sp>
    </p:spTree>
    <p:extLst>
      <p:ext uri="{BB962C8B-B14F-4D97-AF65-F5344CB8AC3E}">
        <p14:creationId xmlns:p14="http://schemas.microsoft.com/office/powerpoint/2010/main" val="1580160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3"/>
            <a:ext cx="9144000" cy="772794"/>
          </a:xfrm>
        </p:spPr>
        <p:txBody>
          <a:bodyPr/>
          <a:lstStyle/>
          <a:p>
            <a:r>
              <a:rPr lang="en-US" dirty="0" err="1"/>
              <a:t>CRISPRi</a:t>
            </a:r>
            <a:r>
              <a:rPr lang="en-US" dirty="0"/>
              <a:t> or CRISPR cutting?</a:t>
            </a:r>
          </a:p>
        </p:txBody>
      </p:sp>
      <p:graphicFrame>
        <p:nvGraphicFramePr>
          <p:cNvPr id="4" name="Table 3"/>
          <p:cNvGraphicFramePr>
            <a:graphicFrameLocks noGrp="1"/>
          </p:cNvGraphicFramePr>
          <p:nvPr/>
        </p:nvGraphicFramePr>
        <p:xfrm>
          <a:off x="0" y="629922"/>
          <a:ext cx="9144000" cy="6379831"/>
        </p:xfrm>
        <a:graphic>
          <a:graphicData uri="http://schemas.openxmlformats.org/drawingml/2006/table">
            <a:tbl>
              <a:tblPr firstRow="1" bandRow="1">
                <a:tableStyleId>{5C22544A-7EE6-4342-B048-85BDC9FD1C3A}</a:tableStyleId>
              </a:tblPr>
              <a:tblGrid>
                <a:gridCol w="1699260">
                  <a:extLst>
                    <a:ext uri="{9D8B030D-6E8A-4147-A177-3AD203B41FA5}">
                      <a16:colId xmlns:a16="http://schemas.microsoft.com/office/drawing/2014/main" val="3088153244"/>
                    </a:ext>
                  </a:extLst>
                </a:gridCol>
                <a:gridCol w="3462020">
                  <a:extLst>
                    <a:ext uri="{9D8B030D-6E8A-4147-A177-3AD203B41FA5}">
                      <a16:colId xmlns:a16="http://schemas.microsoft.com/office/drawing/2014/main" val="136400583"/>
                    </a:ext>
                  </a:extLst>
                </a:gridCol>
                <a:gridCol w="3982720">
                  <a:extLst>
                    <a:ext uri="{9D8B030D-6E8A-4147-A177-3AD203B41FA5}">
                      <a16:colId xmlns:a16="http://schemas.microsoft.com/office/drawing/2014/main" val="1291068849"/>
                    </a:ext>
                  </a:extLst>
                </a:gridCol>
              </a:tblGrid>
              <a:tr h="334335">
                <a:tc>
                  <a:txBody>
                    <a:bodyPr/>
                    <a:lstStyle/>
                    <a:p>
                      <a:endParaRPr lang="en-US"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dirty="0" err="1">
                          <a:solidFill>
                            <a:schemeClr val="tx1"/>
                          </a:solidFill>
                        </a:rPr>
                        <a:t>CRISPRi</a:t>
                      </a:r>
                      <a:endParaRPr lang="en-US"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CRISPR cutting</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4420872"/>
                  </a:ext>
                </a:extLst>
              </a:tr>
              <a:tr h="835837">
                <a:tc>
                  <a:txBody>
                    <a:bodyPr/>
                    <a:lstStyle/>
                    <a:p>
                      <a:r>
                        <a:rPr lang="en-US" dirty="0">
                          <a:solidFill>
                            <a:schemeClr val="tx1"/>
                          </a:solidFill>
                        </a:rPr>
                        <a:t>Mechanism of gene disruption</a:t>
                      </a:r>
                    </a:p>
                  </a:txBody>
                  <a:tcPr>
                    <a:lnT w="12700" cap="flat" cmpd="sng" algn="ctr">
                      <a:solidFill>
                        <a:schemeClr val="tx1"/>
                      </a:solidFill>
                      <a:prstDash val="solid"/>
                      <a:round/>
                      <a:headEnd type="none" w="med" len="med"/>
                      <a:tailEnd type="none" w="med" len="med"/>
                    </a:lnT>
                    <a:noFill/>
                  </a:tcPr>
                </a:tc>
                <a:tc>
                  <a:txBody>
                    <a:bodyPr/>
                    <a:lstStyle/>
                    <a:p>
                      <a:r>
                        <a:rPr lang="en-US" dirty="0">
                          <a:solidFill>
                            <a:schemeClr val="tx1"/>
                          </a:solidFill>
                        </a:rPr>
                        <a:t>Transcriptional repression resulting in partial or nearly complete loss-of-function</a:t>
                      </a:r>
                    </a:p>
                  </a:txBody>
                  <a:tcPr>
                    <a:lnT w="12700" cap="flat" cmpd="sng" algn="ctr">
                      <a:solidFill>
                        <a:schemeClr val="tx1"/>
                      </a:solidFill>
                      <a:prstDash val="solid"/>
                      <a:round/>
                      <a:headEnd type="none" w="med" len="med"/>
                      <a:tailEnd type="none" w="med" len="med"/>
                    </a:lnT>
                    <a:noFill/>
                  </a:tcPr>
                </a:tc>
                <a:tc>
                  <a:txBody>
                    <a:bodyPr/>
                    <a:lstStyle/>
                    <a:p>
                      <a:r>
                        <a:rPr lang="en-US" dirty="0">
                          <a:solidFill>
                            <a:schemeClr val="tx1"/>
                          </a:solidFill>
                        </a:rPr>
                        <a:t>Frame-shift</a:t>
                      </a:r>
                      <a:r>
                        <a:rPr lang="en-US" baseline="0" dirty="0">
                          <a:solidFill>
                            <a:schemeClr val="tx1"/>
                          </a:solidFill>
                        </a:rPr>
                        <a:t> or other loss-of-function </a:t>
                      </a:r>
                      <a:r>
                        <a:rPr lang="en-US" baseline="0" dirty="0" err="1">
                          <a:solidFill>
                            <a:schemeClr val="tx1"/>
                          </a:solidFill>
                        </a:rPr>
                        <a:t>indel</a:t>
                      </a:r>
                      <a:r>
                        <a:rPr lang="en-US" baseline="0" dirty="0">
                          <a:solidFill>
                            <a:schemeClr val="tx1"/>
                          </a:solidFill>
                        </a:rPr>
                        <a:t> resulting in complete loss of function</a:t>
                      </a:r>
                      <a:endParaRPr lang="en-US" dirty="0">
                        <a:solidFill>
                          <a:schemeClr val="tx1"/>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61718818"/>
                  </a:ext>
                </a:extLst>
              </a:tr>
              <a:tr h="835837">
                <a:tc>
                  <a:txBody>
                    <a:bodyPr/>
                    <a:lstStyle/>
                    <a:p>
                      <a:r>
                        <a:rPr lang="en-US" dirty="0">
                          <a:solidFill>
                            <a:schemeClr val="tx1"/>
                          </a:solidFill>
                        </a:rPr>
                        <a:t>Behavior</a:t>
                      </a:r>
                      <a:r>
                        <a:rPr lang="en-US" baseline="0" dirty="0">
                          <a:solidFill>
                            <a:schemeClr val="tx1"/>
                          </a:solidFill>
                        </a:rPr>
                        <a:t> across population</a:t>
                      </a:r>
                      <a:endParaRPr lang="en-US" dirty="0">
                        <a:solidFill>
                          <a:schemeClr val="tx1"/>
                        </a:solidFill>
                      </a:endParaRPr>
                    </a:p>
                  </a:txBody>
                  <a:tcPr>
                    <a:noFill/>
                  </a:tcPr>
                </a:tc>
                <a:tc>
                  <a:txBody>
                    <a:bodyPr/>
                    <a:lstStyle/>
                    <a:p>
                      <a:r>
                        <a:rPr lang="en-US" dirty="0">
                          <a:solidFill>
                            <a:schemeClr val="tx1"/>
                          </a:solidFill>
                        </a:rPr>
                        <a:t>Usually homogeneous</a:t>
                      </a:r>
                    </a:p>
                  </a:txBody>
                  <a:tcPr>
                    <a:noFill/>
                  </a:tcPr>
                </a:tc>
                <a:tc>
                  <a:txBody>
                    <a:bodyPr/>
                    <a:lstStyle/>
                    <a:p>
                      <a:r>
                        <a:rPr lang="en-US" dirty="0">
                          <a:solidFill>
                            <a:schemeClr val="tx1"/>
                          </a:solidFill>
                        </a:rPr>
                        <a:t>Heterogeneity</a:t>
                      </a:r>
                      <a:r>
                        <a:rPr lang="en-US" baseline="0" dirty="0">
                          <a:solidFill>
                            <a:schemeClr val="tx1"/>
                          </a:solidFill>
                        </a:rPr>
                        <a:t> resulting from repair mechanisms and incomplete cutting of alleles </a:t>
                      </a:r>
                      <a:endParaRPr lang="en-US" dirty="0">
                        <a:solidFill>
                          <a:schemeClr val="tx1"/>
                        </a:solidFill>
                      </a:endParaRPr>
                    </a:p>
                  </a:txBody>
                  <a:tcPr>
                    <a:noFill/>
                  </a:tcPr>
                </a:tc>
                <a:extLst>
                  <a:ext uri="{0D108BD9-81ED-4DB2-BD59-A6C34878D82A}">
                    <a16:rowId xmlns:a16="http://schemas.microsoft.com/office/drawing/2014/main" val="1203380397"/>
                  </a:ext>
                </a:extLst>
              </a:tr>
              <a:tr h="1086588">
                <a:tc>
                  <a:txBody>
                    <a:bodyPr/>
                    <a:lstStyle/>
                    <a:p>
                      <a:r>
                        <a:rPr lang="en-US" dirty="0">
                          <a:solidFill>
                            <a:schemeClr val="tx1"/>
                          </a:solidFill>
                        </a:rPr>
                        <a:t>Behavior with essential genes</a:t>
                      </a:r>
                    </a:p>
                  </a:txBody>
                  <a:tcPr>
                    <a:noFill/>
                  </a:tcPr>
                </a:tc>
                <a:tc>
                  <a:txBody>
                    <a:bodyPr/>
                    <a:lstStyle/>
                    <a:p>
                      <a:r>
                        <a:rPr lang="en-US" dirty="0">
                          <a:solidFill>
                            <a:schemeClr val="tx1"/>
                          </a:solidFill>
                        </a:rPr>
                        <a:t>Enables study of phenotypes resulting from partial loss-of-function</a:t>
                      </a:r>
                      <a:r>
                        <a:rPr lang="en-US" baseline="0" dirty="0">
                          <a:solidFill>
                            <a:schemeClr val="tx1"/>
                          </a:solidFill>
                        </a:rPr>
                        <a:t> or reduced expression</a:t>
                      </a:r>
                      <a:endParaRPr lang="en-US" dirty="0">
                        <a:solidFill>
                          <a:schemeClr val="tx1"/>
                        </a:solidFill>
                      </a:endParaRPr>
                    </a:p>
                  </a:txBody>
                  <a:tcPr>
                    <a:noFill/>
                  </a:tcPr>
                </a:tc>
                <a:tc>
                  <a:txBody>
                    <a:bodyPr/>
                    <a:lstStyle/>
                    <a:p>
                      <a:r>
                        <a:rPr lang="en-US" dirty="0">
                          <a:solidFill>
                            <a:schemeClr val="tx1"/>
                          </a:solidFill>
                        </a:rPr>
                        <a:t>Homozygous loss-of-function is lethal; heterozygous editing can lead to partial loss-of-function but suffers from heterogeneity</a:t>
                      </a:r>
                    </a:p>
                  </a:txBody>
                  <a:tcPr>
                    <a:noFill/>
                  </a:tcPr>
                </a:tc>
                <a:extLst>
                  <a:ext uri="{0D108BD9-81ED-4DB2-BD59-A6C34878D82A}">
                    <a16:rowId xmlns:a16="http://schemas.microsoft.com/office/drawing/2014/main" val="2184798162"/>
                  </a:ext>
                </a:extLst>
              </a:tr>
              <a:tr h="585086">
                <a:tc>
                  <a:txBody>
                    <a:bodyPr/>
                    <a:lstStyle/>
                    <a:p>
                      <a:r>
                        <a:rPr lang="en-US" dirty="0">
                          <a:solidFill>
                            <a:schemeClr val="tx1"/>
                          </a:solidFill>
                        </a:rPr>
                        <a:t>Reversibility</a:t>
                      </a:r>
                    </a:p>
                  </a:txBody>
                  <a:tcPr>
                    <a:noFill/>
                  </a:tcPr>
                </a:tc>
                <a:tc>
                  <a:txBody>
                    <a:bodyPr/>
                    <a:lstStyle/>
                    <a:p>
                      <a:r>
                        <a:rPr lang="en-US" dirty="0">
                          <a:solidFill>
                            <a:schemeClr val="tx1"/>
                          </a:solidFill>
                        </a:rPr>
                        <a:t>Reversible</a:t>
                      </a:r>
                    </a:p>
                  </a:txBody>
                  <a:tcPr>
                    <a:noFill/>
                  </a:tcPr>
                </a:tc>
                <a:tc>
                  <a:txBody>
                    <a:bodyPr/>
                    <a:lstStyle/>
                    <a:p>
                      <a:r>
                        <a:rPr lang="en-US" dirty="0">
                          <a:solidFill>
                            <a:schemeClr val="tx1"/>
                          </a:solidFill>
                        </a:rPr>
                        <a:t>Irreversible; can generate clonal deletion lines</a:t>
                      </a:r>
                    </a:p>
                  </a:txBody>
                  <a:tcPr>
                    <a:noFill/>
                  </a:tcPr>
                </a:tc>
                <a:extLst>
                  <a:ext uri="{0D108BD9-81ED-4DB2-BD59-A6C34878D82A}">
                    <a16:rowId xmlns:a16="http://schemas.microsoft.com/office/drawing/2014/main" val="3434664200"/>
                  </a:ext>
                </a:extLst>
              </a:tr>
              <a:tr h="585086">
                <a:tc>
                  <a:txBody>
                    <a:bodyPr/>
                    <a:lstStyle/>
                    <a:p>
                      <a:r>
                        <a:rPr lang="en-US" dirty="0" err="1">
                          <a:solidFill>
                            <a:schemeClr val="tx1"/>
                          </a:solidFill>
                        </a:rPr>
                        <a:t>Titrability</a:t>
                      </a:r>
                      <a:endParaRPr lang="en-US" dirty="0">
                        <a:solidFill>
                          <a:schemeClr val="tx1"/>
                        </a:solidFill>
                      </a:endParaRPr>
                    </a:p>
                  </a:txBody>
                  <a:tcPr>
                    <a:noFill/>
                  </a:tcPr>
                </a:tc>
                <a:tc>
                  <a:txBody>
                    <a:bodyPr/>
                    <a:lstStyle/>
                    <a:p>
                      <a:r>
                        <a:rPr lang="en-US" dirty="0">
                          <a:solidFill>
                            <a:schemeClr val="tx1"/>
                          </a:solidFill>
                        </a:rPr>
                        <a:t>Titratable knockdown</a:t>
                      </a:r>
                      <a:r>
                        <a:rPr lang="en-US" baseline="0" dirty="0">
                          <a:solidFill>
                            <a:schemeClr val="tx1"/>
                          </a:solidFill>
                        </a:rPr>
                        <a:t> by modulating </a:t>
                      </a:r>
                      <a:r>
                        <a:rPr lang="en-US" baseline="0" dirty="0" err="1">
                          <a:solidFill>
                            <a:schemeClr val="tx1"/>
                          </a:solidFill>
                        </a:rPr>
                        <a:t>sgRNA</a:t>
                      </a:r>
                      <a:r>
                        <a:rPr lang="en-US" baseline="0" dirty="0">
                          <a:solidFill>
                            <a:schemeClr val="tx1"/>
                          </a:solidFill>
                        </a:rPr>
                        <a:t> strength</a:t>
                      </a:r>
                      <a:endParaRPr lang="en-US" dirty="0">
                        <a:solidFill>
                          <a:schemeClr val="tx1"/>
                        </a:solidFill>
                      </a:endParaRPr>
                    </a:p>
                  </a:txBody>
                  <a:tcPr>
                    <a:noFill/>
                  </a:tcPr>
                </a:tc>
                <a:tc>
                  <a:txBody>
                    <a:bodyPr/>
                    <a:lstStyle/>
                    <a:p>
                      <a:r>
                        <a:rPr lang="en-US" dirty="0">
                          <a:solidFill>
                            <a:schemeClr val="tx1"/>
                          </a:solidFill>
                        </a:rPr>
                        <a:t>Difficult</a:t>
                      </a:r>
                    </a:p>
                  </a:txBody>
                  <a:tcPr>
                    <a:noFill/>
                  </a:tcPr>
                </a:tc>
                <a:extLst>
                  <a:ext uri="{0D108BD9-81ED-4DB2-BD59-A6C34878D82A}">
                    <a16:rowId xmlns:a16="http://schemas.microsoft.com/office/drawing/2014/main" val="1132183821"/>
                  </a:ext>
                </a:extLst>
              </a:tr>
              <a:tr h="835837">
                <a:tc>
                  <a:txBody>
                    <a:bodyPr/>
                    <a:lstStyle/>
                    <a:p>
                      <a:r>
                        <a:rPr lang="en-US" dirty="0" err="1">
                          <a:solidFill>
                            <a:schemeClr val="tx1"/>
                          </a:solidFill>
                        </a:rPr>
                        <a:t>sgRNA</a:t>
                      </a:r>
                      <a:r>
                        <a:rPr lang="en-US" dirty="0">
                          <a:solidFill>
                            <a:schemeClr val="tx1"/>
                          </a:solidFill>
                        </a:rPr>
                        <a:t> targeting</a:t>
                      </a:r>
                    </a:p>
                  </a:txBody>
                  <a:tcPr>
                    <a:noFill/>
                  </a:tcPr>
                </a:tc>
                <a:tc>
                  <a:txBody>
                    <a:bodyPr/>
                    <a:lstStyle/>
                    <a:p>
                      <a:r>
                        <a:rPr lang="en-US" dirty="0">
                          <a:solidFill>
                            <a:schemeClr val="tx1"/>
                          </a:solidFill>
                        </a:rPr>
                        <a:t>Near transcription start site</a:t>
                      </a:r>
                    </a:p>
                  </a:txBody>
                  <a:tcPr>
                    <a:noFill/>
                  </a:tcPr>
                </a:tc>
                <a:tc>
                  <a:txBody>
                    <a:bodyPr/>
                    <a:lstStyle/>
                    <a:p>
                      <a:r>
                        <a:rPr lang="en-US" dirty="0">
                          <a:solidFill>
                            <a:schemeClr val="tx1"/>
                          </a:solidFill>
                        </a:rPr>
                        <a:t>Usually first exon;</a:t>
                      </a:r>
                      <a:r>
                        <a:rPr lang="en-US" baseline="0" dirty="0">
                          <a:solidFill>
                            <a:schemeClr val="tx1"/>
                          </a:solidFill>
                        </a:rPr>
                        <a:t> ideally conserved/functionally relevant region</a:t>
                      </a:r>
                      <a:endParaRPr lang="en-US" dirty="0">
                        <a:solidFill>
                          <a:schemeClr val="tx1"/>
                        </a:solidFill>
                      </a:endParaRPr>
                    </a:p>
                  </a:txBody>
                  <a:tcPr>
                    <a:noFill/>
                  </a:tcPr>
                </a:tc>
                <a:extLst>
                  <a:ext uri="{0D108BD9-81ED-4DB2-BD59-A6C34878D82A}">
                    <a16:rowId xmlns:a16="http://schemas.microsoft.com/office/drawing/2014/main" val="2313164719"/>
                  </a:ext>
                </a:extLst>
              </a:tr>
              <a:tr h="880554">
                <a:tc>
                  <a:txBody>
                    <a:bodyPr/>
                    <a:lstStyle/>
                    <a:p>
                      <a:r>
                        <a:rPr lang="en-US" dirty="0">
                          <a:solidFill>
                            <a:schemeClr val="tx1"/>
                          </a:solidFill>
                        </a:rPr>
                        <a:t>Non-specific effects</a:t>
                      </a:r>
                    </a:p>
                  </a:txBody>
                  <a:tcPr>
                    <a:noFill/>
                  </a:tcPr>
                </a:tc>
                <a:tc>
                  <a:txBody>
                    <a:bodyPr/>
                    <a:lstStyle/>
                    <a:p>
                      <a:r>
                        <a:rPr lang="en-US" dirty="0">
                          <a:solidFill>
                            <a:schemeClr val="tx1"/>
                          </a:solidFill>
                        </a:rPr>
                        <a:t>At bi-directional promoters</a:t>
                      </a:r>
                    </a:p>
                  </a:txBody>
                  <a:tcPr>
                    <a:noFill/>
                  </a:tcPr>
                </a:tc>
                <a:tc>
                  <a:txBody>
                    <a:bodyPr/>
                    <a:lstStyle/>
                    <a:p>
                      <a:r>
                        <a:rPr lang="en-US" dirty="0">
                          <a:solidFill>
                            <a:schemeClr val="tx1"/>
                          </a:solidFill>
                        </a:rPr>
                        <a:t>Gene-independent toxicity when</a:t>
                      </a:r>
                      <a:r>
                        <a:rPr lang="en-US" baseline="0" dirty="0">
                          <a:solidFill>
                            <a:schemeClr val="tx1"/>
                          </a:solidFill>
                        </a:rPr>
                        <a:t> targeting amplified regions</a:t>
                      </a:r>
                      <a:endParaRPr lang="en-US" dirty="0">
                        <a:solidFill>
                          <a:schemeClr val="tx1"/>
                        </a:solidFill>
                      </a:endParaRPr>
                    </a:p>
                  </a:txBody>
                  <a:tcPr>
                    <a:noFill/>
                  </a:tcPr>
                </a:tc>
                <a:extLst>
                  <a:ext uri="{0D108BD9-81ED-4DB2-BD59-A6C34878D82A}">
                    <a16:rowId xmlns:a16="http://schemas.microsoft.com/office/drawing/2014/main" val="3027343354"/>
                  </a:ext>
                </a:extLst>
              </a:tr>
            </a:tbl>
          </a:graphicData>
        </a:graphic>
      </p:graphicFrame>
    </p:spTree>
    <p:extLst>
      <p:ext uri="{BB962C8B-B14F-4D97-AF65-F5344CB8AC3E}">
        <p14:creationId xmlns:p14="http://schemas.microsoft.com/office/powerpoint/2010/main" val="3984803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Pairing genetic screens enhances information content</a:t>
            </a:r>
            <a:endParaRPr lang="en-US" dirty="0"/>
          </a:p>
        </p:txBody>
      </p:sp>
      <p:pic>
        <p:nvPicPr>
          <p:cNvPr id="4" name="Picture 3"/>
          <p:cNvPicPr>
            <a:picLocks noChangeAspect="1"/>
          </p:cNvPicPr>
          <p:nvPr/>
        </p:nvPicPr>
        <p:blipFill>
          <a:blip r:embed="rId2"/>
          <a:stretch>
            <a:fillRect/>
          </a:stretch>
        </p:blipFill>
        <p:spPr>
          <a:xfrm>
            <a:off x="1529736" y="1632924"/>
            <a:ext cx="4932050" cy="4976726"/>
          </a:xfrm>
          <a:prstGeom prst="rect">
            <a:avLst/>
          </a:prstGeom>
        </p:spPr>
      </p:pic>
      <p:sp>
        <p:nvSpPr>
          <p:cNvPr id="5" name="TextBox 4"/>
          <p:cNvSpPr txBox="1"/>
          <p:nvPr/>
        </p:nvSpPr>
        <p:spPr>
          <a:xfrm>
            <a:off x="2200471" y="1391804"/>
            <a:ext cx="2922723" cy="369332"/>
          </a:xfrm>
          <a:prstGeom prst="rect">
            <a:avLst/>
          </a:prstGeom>
          <a:noFill/>
        </p:spPr>
        <p:txBody>
          <a:bodyPr wrap="none" rtlCol="0">
            <a:spAutoFit/>
          </a:bodyPr>
          <a:lstStyle/>
          <a:p>
            <a:r>
              <a:rPr lang="en-US" dirty="0"/>
              <a:t>knockdown slows cell growth</a:t>
            </a:r>
          </a:p>
        </p:txBody>
      </p:sp>
      <p:sp>
        <p:nvSpPr>
          <p:cNvPr id="6" name="Rectangle 5"/>
          <p:cNvSpPr/>
          <p:nvPr/>
        </p:nvSpPr>
        <p:spPr>
          <a:xfrm>
            <a:off x="2810933" y="2278380"/>
            <a:ext cx="1701800" cy="112606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3661832" y="1770986"/>
            <a:ext cx="1" cy="4142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38197" y="3793886"/>
            <a:ext cx="1915886" cy="646331"/>
          </a:xfrm>
          <a:prstGeom prst="rect">
            <a:avLst/>
          </a:prstGeom>
          <a:noFill/>
        </p:spPr>
        <p:txBody>
          <a:bodyPr wrap="square" rtlCol="0">
            <a:spAutoFit/>
          </a:bodyPr>
          <a:lstStyle/>
          <a:p>
            <a:pPr algn="ctr"/>
            <a:r>
              <a:rPr lang="en-US" dirty="0"/>
              <a:t>overexpression slows cell growth</a:t>
            </a:r>
          </a:p>
        </p:txBody>
      </p:sp>
      <p:sp>
        <p:nvSpPr>
          <p:cNvPr id="10" name="Rectangle 9"/>
          <p:cNvSpPr/>
          <p:nvPr/>
        </p:nvSpPr>
        <p:spPr>
          <a:xfrm>
            <a:off x="4685437" y="3209713"/>
            <a:ext cx="1701800" cy="171600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6489641" y="4117052"/>
            <a:ext cx="520701" cy="84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05488" y="6429672"/>
            <a:ext cx="4189352" cy="369332"/>
          </a:xfrm>
          <a:prstGeom prst="rect">
            <a:avLst/>
          </a:prstGeom>
          <a:noFill/>
        </p:spPr>
        <p:txBody>
          <a:bodyPr wrap="none" rtlCol="0">
            <a:spAutoFit/>
          </a:bodyPr>
          <a:lstStyle/>
          <a:p>
            <a:pPr algn="r"/>
            <a:r>
              <a:rPr lang="en-US" dirty="0"/>
              <a:t>Gilbert, </a:t>
            </a:r>
            <a:r>
              <a:rPr lang="en-US" dirty="0" err="1"/>
              <a:t>Horlbeck</a:t>
            </a:r>
            <a:r>
              <a:rPr lang="en-US" dirty="0"/>
              <a:t> et al., </a:t>
            </a:r>
            <a:r>
              <a:rPr lang="en-US" i="1" dirty="0"/>
              <a:t>Cell </a:t>
            </a:r>
            <a:r>
              <a:rPr lang="en-US" b="1" dirty="0"/>
              <a:t>2014</a:t>
            </a:r>
            <a:r>
              <a:rPr lang="en-US" dirty="0"/>
              <a:t>, </a:t>
            </a:r>
            <a:r>
              <a:rPr lang="en-US" i="1" dirty="0"/>
              <a:t>159</a:t>
            </a:r>
            <a:r>
              <a:rPr lang="en-US" dirty="0"/>
              <a:t>, 647</a:t>
            </a:r>
            <a:endParaRPr lang="en-US" i="1" dirty="0"/>
          </a:p>
        </p:txBody>
      </p:sp>
    </p:spTree>
    <p:extLst>
      <p:ext uri="{BB962C8B-B14F-4D97-AF65-F5344CB8AC3E}">
        <p14:creationId xmlns:p14="http://schemas.microsoft.com/office/powerpoint/2010/main" val="14859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1A97-B6FA-4D51-B8CD-16583790FC7C}"/>
              </a:ext>
            </a:extLst>
          </p:cNvPr>
          <p:cNvSpPr>
            <a:spLocks noGrp="1"/>
          </p:cNvSpPr>
          <p:nvPr>
            <p:ph type="title"/>
          </p:nvPr>
        </p:nvSpPr>
        <p:spPr/>
        <p:txBody>
          <a:bodyPr/>
          <a:lstStyle/>
          <a:p>
            <a:r>
              <a:rPr lang="en-US"/>
              <a:t>Sequence-based genetic reagents allow for</a:t>
            </a:r>
            <a:br>
              <a:rPr lang="en-US"/>
            </a:br>
            <a:r>
              <a:rPr lang="en-US"/>
              <a:t>“reverse genetic screens”</a:t>
            </a:r>
          </a:p>
        </p:txBody>
      </p:sp>
      <p:sp>
        <p:nvSpPr>
          <p:cNvPr id="4" name="Content Placeholder 2">
            <a:extLst>
              <a:ext uri="{FF2B5EF4-FFF2-40B4-BE49-F238E27FC236}">
                <a16:creationId xmlns:a16="http://schemas.microsoft.com/office/drawing/2014/main" id="{89D7FB79-8FAB-4335-99B9-2D6A79722646}"/>
              </a:ext>
            </a:extLst>
          </p:cNvPr>
          <p:cNvSpPr txBox="1">
            <a:spLocks/>
          </p:cNvSpPr>
          <p:nvPr/>
        </p:nvSpPr>
        <p:spPr>
          <a:xfrm>
            <a:off x="7620" y="1389785"/>
            <a:ext cx="9136380" cy="1616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2000"/>
              <a:t>reverse genetics: perturb defined genes -&gt; measure phenotypes</a:t>
            </a:r>
          </a:p>
          <a:p>
            <a:pPr marL="0" indent="0" algn="ctr">
              <a:lnSpc>
                <a:spcPct val="100000"/>
              </a:lnSpc>
              <a:spcBef>
                <a:spcPts val="0"/>
              </a:spcBef>
              <a:buFont typeface="Arial" panose="020B0604020202020204" pitchFamily="34" charset="0"/>
              <a:buNone/>
            </a:pPr>
            <a:endParaRPr lang="en-US" sz="1600"/>
          </a:p>
          <a:p>
            <a:pPr marL="0" indent="0" algn="ctr">
              <a:lnSpc>
                <a:spcPct val="100000"/>
              </a:lnSpc>
              <a:spcBef>
                <a:spcPts val="0"/>
              </a:spcBef>
              <a:buFont typeface="Arial" panose="020B0604020202020204" pitchFamily="34" charset="0"/>
              <a:buNone/>
            </a:pPr>
            <a:r>
              <a:rPr lang="en-US" sz="2000"/>
              <a:t>Sequence-based genetic reagents that are also scalable/programmable allow for genome-scale genetic screens.</a:t>
            </a:r>
          </a:p>
          <a:p>
            <a:pPr marL="0" indent="0" algn="ctr">
              <a:lnSpc>
                <a:spcPct val="100000"/>
              </a:lnSpc>
              <a:spcBef>
                <a:spcPts val="0"/>
              </a:spcBef>
              <a:buFont typeface="Arial" panose="020B0604020202020204" pitchFamily="34" charset="0"/>
              <a:buNone/>
            </a:pPr>
            <a:r>
              <a:rPr lang="en-US" sz="2000"/>
              <a:t>The first such method was RNA interference (RNAi).</a:t>
            </a:r>
          </a:p>
        </p:txBody>
      </p:sp>
      <p:pic>
        <p:nvPicPr>
          <p:cNvPr id="6" name="Picture 5">
            <a:extLst>
              <a:ext uri="{FF2B5EF4-FFF2-40B4-BE49-F238E27FC236}">
                <a16:creationId xmlns:a16="http://schemas.microsoft.com/office/drawing/2014/main" id="{A4915042-A5FF-43C7-B3EB-458AF7AA36C2}"/>
              </a:ext>
            </a:extLst>
          </p:cNvPr>
          <p:cNvPicPr>
            <a:picLocks noChangeAspect="1"/>
          </p:cNvPicPr>
          <p:nvPr/>
        </p:nvPicPr>
        <p:blipFill>
          <a:blip r:embed="rId3"/>
          <a:stretch>
            <a:fillRect/>
          </a:stretch>
        </p:blipFill>
        <p:spPr>
          <a:xfrm>
            <a:off x="2789826" y="2945045"/>
            <a:ext cx="3564348" cy="3367480"/>
          </a:xfrm>
          <a:prstGeom prst="rect">
            <a:avLst/>
          </a:prstGeom>
        </p:spPr>
      </p:pic>
      <p:sp>
        <p:nvSpPr>
          <p:cNvPr id="8" name="TextBox 7">
            <a:extLst>
              <a:ext uri="{FF2B5EF4-FFF2-40B4-BE49-F238E27FC236}">
                <a16:creationId xmlns:a16="http://schemas.microsoft.com/office/drawing/2014/main" id="{F5254215-7B14-4088-8655-E7F8ED4FA5F0}"/>
              </a:ext>
            </a:extLst>
          </p:cNvPr>
          <p:cNvSpPr txBox="1"/>
          <p:nvPr/>
        </p:nvSpPr>
        <p:spPr>
          <a:xfrm>
            <a:off x="2883203" y="6429027"/>
            <a:ext cx="6245557" cy="369332"/>
          </a:xfrm>
          <a:prstGeom prst="rect">
            <a:avLst/>
          </a:prstGeom>
          <a:noFill/>
        </p:spPr>
        <p:txBody>
          <a:bodyPr wrap="none" rtlCol="0">
            <a:spAutoFit/>
          </a:bodyPr>
          <a:lstStyle/>
          <a:p>
            <a:pPr algn="r"/>
            <a:r>
              <a:rPr lang="en-US"/>
              <a:t>Mohr </a:t>
            </a:r>
            <a:r>
              <a:rPr lang="en-US" dirty="0"/>
              <a:t>et al</a:t>
            </a:r>
            <a:r>
              <a:rPr lang="en-US"/>
              <a:t>., </a:t>
            </a:r>
            <a:r>
              <a:rPr lang="en-US" i="1"/>
              <a:t>Nature Reviews Molecular Cell Biology </a:t>
            </a:r>
            <a:r>
              <a:rPr lang="en-US" b="1"/>
              <a:t>2014</a:t>
            </a:r>
            <a:r>
              <a:rPr lang="en-US"/>
              <a:t>, </a:t>
            </a:r>
            <a:r>
              <a:rPr lang="en-US" i="1"/>
              <a:t>15</a:t>
            </a:r>
            <a:r>
              <a:rPr lang="en-US"/>
              <a:t>, 591</a:t>
            </a:r>
            <a:endParaRPr lang="en-US" dirty="0"/>
          </a:p>
        </p:txBody>
      </p:sp>
    </p:spTree>
    <p:extLst>
      <p:ext uri="{BB962C8B-B14F-4D97-AF65-F5344CB8AC3E}">
        <p14:creationId xmlns:p14="http://schemas.microsoft.com/office/powerpoint/2010/main" val="226852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758"/>
            <a:ext cx="9144000" cy="1325563"/>
          </a:xfrm>
        </p:spPr>
        <p:txBody>
          <a:bodyPr/>
          <a:lstStyle/>
          <a:p>
            <a:r>
              <a:rPr lang="en-US" dirty="0"/>
              <a:t>dCas9 efficiently blocks transcription in bacteria</a:t>
            </a:r>
          </a:p>
        </p:txBody>
      </p:sp>
      <p:pic>
        <p:nvPicPr>
          <p:cNvPr id="4" name="Picture 3"/>
          <p:cNvPicPr>
            <a:picLocks noChangeAspect="1"/>
          </p:cNvPicPr>
          <p:nvPr/>
        </p:nvPicPr>
        <p:blipFill>
          <a:blip r:embed="rId3"/>
          <a:stretch>
            <a:fillRect/>
          </a:stretch>
        </p:blipFill>
        <p:spPr>
          <a:xfrm>
            <a:off x="727940" y="2304468"/>
            <a:ext cx="3617353" cy="2706550"/>
          </a:xfrm>
          <a:prstGeom prst="rect">
            <a:avLst/>
          </a:prstGeom>
        </p:spPr>
      </p:pic>
      <p:pic>
        <p:nvPicPr>
          <p:cNvPr id="7" name="Picture 6"/>
          <p:cNvPicPr>
            <a:picLocks noChangeAspect="1"/>
          </p:cNvPicPr>
          <p:nvPr/>
        </p:nvPicPr>
        <p:blipFill>
          <a:blip r:embed="rId4"/>
          <a:stretch>
            <a:fillRect/>
          </a:stretch>
        </p:blipFill>
        <p:spPr>
          <a:xfrm>
            <a:off x="5296239" y="2274570"/>
            <a:ext cx="2876395" cy="2766346"/>
          </a:xfrm>
          <a:prstGeom prst="rect">
            <a:avLst/>
          </a:prstGeom>
        </p:spPr>
      </p:pic>
      <p:sp>
        <p:nvSpPr>
          <p:cNvPr id="9" name="TextBox 8"/>
          <p:cNvSpPr txBox="1"/>
          <p:nvPr/>
        </p:nvSpPr>
        <p:spPr>
          <a:xfrm>
            <a:off x="952500" y="1570519"/>
            <a:ext cx="2972673" cy="646331"/>
          </a:xfrm>
          <a:prstGeom prst="rect">
            <a:avLst/>
          </a:prstGeom>
          <a:noFill/>
        </p:spPr>
        <p:txBody>
          <a:bodyPr wrap="none" rtlCol="0">
            <a:spAutoFit/>
          </a:bodyPr>
          <a:lstStyle/>
          <a:p>
            <a:pPr algn="ctr"/>
            <a:r>
              <a:rPr lang="en-US" dirty="0"/>
              <a:t>initial demonstration in </a:t>
            </a:r>
            <a:r>
              <a:rPr lang="en-US" i="1" dirty="0"/>
              <a:t>E. coli</a:t>
            </a:r>
          </a:p>
          <a:p>
            <a:pPr algn="ctr"/>
            <a:r>
              <a:rPr lang="en-US" dirty="0"/>
              <a:t>Qi et al., </a:t>
            </a:r>
            <a:r>
              <a:rPr lang="en-US" i="1" dirty="0"/>
              <a:t>Cell</a:t>
            </a:r>
            <a:r>
              <a:rPr lang="en-US" dirty="0"/>
              <a:t> </a:t>
            </a:r>
            <a:r>
              <a:rPr lang="en-US" b="1" dirty="0"/>
              <a:t>2013</a:t>
            </a:r>
            <a:r>
              <a:rPr lang="en-US" dirty="0"/>
              <a:t>, </a:t>
            </a:r>
            <a:r>
              <a:rPr lang="en-US" i="1" dirty="0"/>
              <a:t>152</a:t>
            </a:r>
            <a:r>
              <a:rPr lang="en-US" dirty="0"/>
              <a:t>, 1173 </a:t>
            </a:r>
          </a:p>
        </p:txBody>
      </p:sp>
      <p:sp>
        <p:nvSpPr>
          <p:cNvPr id="10" name="TextBox 9"/>
          <p:cNvSpPr txBox="1"/>
          <p:nvPr/>
        </p:nvSpPr>
        <p:spPr>
          <a:xfrm>
            <a:off x="4784704" y="1565488"/>
            <a:ext cx="3899465" cy="646331"/>
          </a:xfrm>
          <a:prstGeom prst="rect">
            <a:avLst/>
          </a:prstGeom>
          <a:noFill/>
        </p:spPr>
        <p:txBody>
          <a:bodyPr wrap="none" rtlCol="0">
            <a:spAutoFit/>
          </a:bodyPr>
          <a:lstStyle/>
          <a:p>
            <a:pPr algn="ctr"/>
            <a:r>
              <a:rPr lang="en-US" dirty="0"/>
              <a:t>optimized inducible system in </a:t>
            </a:r>
            <a:r>
              <a:rPr lang="en-US" i="1" dirty="0"/>
              <a:t>B. subtilis</a:t>
            </a:r>
          </a:p>
          <a:p>
            <a:pPr algn="ctr"/>
            <a:r>
              <a:rPr lang="en-US" dirty="0"/>
              <a:t>Peters et al., </a:t>
            </a:r>
            <a:r>
              <a:rPr lang="en-US" i="1" dirty="0"/>
              <a:t>Cell</a:t>
            </a:r>
            <a:r>
              <a:rPr lang="en-US" dirty="0"/>
              <a:t> </a:t>
            </a:r>
            <a:r>
              <a:rPr lang="en-US" b="1" dirty="0"/>
              <a:t>2016</a:t>
            </a:r>
            <a:endParaRPr lang="en-US" dirty="0"/>
          </a:p>
        </p:txBody>
      </p:sp>
      <p:sp>
        <p:nvSpPr>
          <p:cNvPr id="12" name="TextBox 11"/>
          <p:cNvSpPr txBox="1"/>
          <p:nvPr/>
        </p:nvSpPr>
        <p:spPr>
          <a:xfrm>
            <a:off x="461483" y="5455920"/>
            <a:ext cx="8221032" cy="923330"/>
          </a:xfrm>
          <a:prstGeom prst="rect">
            <a:avLst/>
          </a:prstGeom>
          <a:noFill/>
        </p:spPr>
        <p:txBody>
          <a:bodyPr wrap="none" rtlCol="0">
            <a:spAutoFit/>
          </a:bodyPr>
          <a:lstStyle/>
          <a:p>
            <a:pPr algn="ctr"/>
            <a:r>
              <a:rPr lang="en-US" dirty="0"/>
              <a:t>With appropriate engineering of dCas9, </a:t>
            </a:r>
            <a:r>
              <a:rPr lang="en-US" dirty="0" err="1"/>
              <a:t>CRISPRi</a:t>
            </a:r>
            <a:r>
              <a:rPr lang="en-US" dirty="0"/>
              <a:t> works in almost any bacterial </a:t>
            </a:r>
            <a:r>
              <a:rPr lang="en-US"/>
              <a:t>species.</a:t>
            </a:r>
          </a:p>
          <a:p>
            <a:pPr algn="ctr"/>
            <a:endParaRPr lang="en-US" dirty="0"/>
          </a:p>
          <a:p>
            <a:pPr algn="ctr"/>
            <a:r>
              <a:rPr lang="en-US" dirty="0"/>
              <a:t>But in human cells, dCas9 alone only mediates </a:t>
            </a:r>
            <a:r>
              <a:rPr lang="en-US" dirty="0">
                <a:latin typeface="Arial" panose="020B0604020202020204" pitchFamily="34" charset="0"/>
                <a:cs typeface="Arial" panose="020B0604020202020204" pitchFamily="34" charset="0"/>
              </a:rPr>
              <a:t>~</a:t>
            </a:r>
            <a:r>
              <a:rPr lang="en-US" dirty="0"/>
              <a:t>50% transcriptional repression.</a:t>
            </a:r>
          </a:p>
        </p:txBody>
      </p:sp>
    </p:spTree>
    <p:extLst>
      <p:ext uri="{BB962C8B-B14F-4D97-AF65-F5344CB8AC3E}">
        <p14:creationId xmlns:p14="http://schemas.microsoft.com/office/powerpoint/2010/main" val="313002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Fusions of dCas9 and KRAB domains mediate strong gene knockdown</a:t>
            </a:r>
            <a:endParaRPr lang="en-US" dirty="0"/>
          </a:p>
        </p:txBody>
      </p:sp>
      <p:sp>
        <p:nvSpPr>
          <p:cNvPr id="6" name="TextBox 5"/>
          <p:cNvSpPr txBox="1"/>
          <p:nvPr/>
        </p:nvSpPr>
        <p:spPr>
          <a:xfrm>
            <a:off x="673932" y="5451489"/>
            <a:ext cx="3240374" cy="369332"/>
          </a:xfrm>
          <a:prstGeom prst="rect">
            <a:avLst/>
          </a:prstGeom>
          <a:noFill/>
        </p:spPr>
        <p:txBody>
          <a:bodyPr wrap="none" rtlCol="0">
            <a:spAutoFit/>
          </a:bodyPr>
          <a:lstStyle/>
          <a:p>
            <a:pPr algn="ctr"/>
            <a:r>
              <a:rPr lang="en-US" dirty="0"/>
              <a:t>Gilbert et al., </a:t>
            </a:r>
            <a:r>
              <a:rPr lang="en-US" i="1" dirty="0"/>
              <a:t>Cell </a:t>
            </a:r>
            <a:r>
              <a:rPr lang="en-US" b="1" dirty="0"/>
              <a:t>2013</a:t>
            </a:r>
            <a:r>
              <a:rPr lang="en-US" dirty="0"/>
              <a:t>, </a:t>
            </a:r>
            <a:r>
              <a:rPr lang="en-US" i="1" dirty="0"/>
              <a:t>154</a:t>
            </a:r>
            <a:r>
              <a:rPr lang="en-US" dirty="0"/>
              <a:t>, 442</a:t>
            </a:r>
          </a:p>
        </p:txBody>
      </p:sp>
      <p:pic>
        <p:nvPicPr>
          <p:cNvPr id="5" name="Picture 4">
            <a:extLst>
              <a:ext uri="{FF2B5EF4-FFF2-40B4-BE49-F238E27FC236}">
                <a16:creationId xmlns:a16="http://schemas.microsoft.com/office/drawing/2014/main" id="{AA9763A4-7906-4EE4-8BC2-117F6F783E20}"/>
              </a:ext>
            </a:extLst>
          </p:cNvPr>
          <p:cNvPicPr>
            <a:picLocks noChangeAspect="1"/>
          </p:cNvPicPr>
          <p:nvPr/>
        </p:nvPicPr>
        <p:blipFill>
          <a:blip r:embed="rId3"/>
          <a:stretch>
            <a:fillRect/>
          </a:stretch>
        </p:blipFill>
        <p:spPr>
          <a:xfrm>
            <a:off x="4819390" y="2686258"/>
            <a:ext cx="3744175" cy="2620923"/>
          </a:xfrm>
          <a:prstGeom prst="rect">
            <a:avLst/>
          </a:prstGeom>
        </p:spPr>
      </p:pic>
      <p:sp>
        <p:nvSpPr>
          <p:cNvPr id="8" name="TextBox 7">
            <a:extLst>
              <a:ext uri="{FF2B5EF4-FFF2-40B4-BE49-F238E27FC236}">
                <a16:creationId xmlns:a16="http://schemas.microsoft.com/office/drawing/2014/main" id="{C592560F-D309-470F-8CAD-44CF4F488DDF}"/>
              </a:ext>
            </a:extLst>
          </p:cNvPr>
          <p:cNvSpPr txBox="1"/>
          <p:nvPr/>
        </p:nvSpPr>
        <p:spPr>
          <a:xfrm>
            <a:off x="4769709" y="5451489"/>
            <a:ext cx="3843536" cy="646331"/>
          </a:xfrm>
          <a:prstGeom prst="rect">
            <a:avLst/>
          </a:prstGeom>
          <a:noFill/>
        </p:spPr>
        <p:txBody>
          <a:bodyPr wrap="square" rtlCol="0">
            <a:spAutoFit/>
          </a:bodyPr>
          <a:lstStyle/>
          <a:p>
            <a:pPr algn="ctr"/>
            <a:r>
              <a:rPr lang="en-US"/>
              <a:t>Alerasool </a:t>
            </a:r>
            <a:r>
              <a:rPr lang="en-US" dirty="0"/>
              <a:t>et al</a:t>
            </a:r>
            <a:r>
              <a:rPr lang="en-US"/>
              <a:t>., </a:t>
            </a:r>
            <a:r>
              <a:rPr lang="en-US" i="1"/>
              <a:t>Nature Methods </a:t>
            </a:r>
            <a:r>
              <a:rPr lang="en-US" b="1"/>
              <a:t>2020</a:t>
            </a:r>
            <a:r>
              <a:rPr lang="en-US"/>
              <a:t>, </a:t>
            </a:r>
            <a:r>
              <a:rPr lang="en-US" i="1"/>
              <a:t>17</a:t>
            </a:r>
            <a:r>
              <a:rPr lang="en-US"/>
              <a:t>, 1093</a:t>
            </a:r>
            <a:endParaRPr lang="en-US" dirty="0"/>
          </a:p>
        </p:txBody>
      </p:sp>
      <p:pic>
        <p:nvPicPr>
          <p:cNvPr id="10" name="Picture 9">
            <a:extLst>
              <a:ext uri="{FF2B5EF4-FFF2-40B4-BE49-F238E27FC236}">
                <a16:creationId xmlns:a16="http://schemas.microsoft.com/office/drawing/2014/main" id="{D98CFB24-0CBC-4464-99C4-F48A2D5438E4}"/>
              </a:ext>
            </a:extLst>
          </p:cNvPr>
          <p:cNvPicPr>
            <a:picLocks noChangeAspect="1"/>
          </p:cNvPicPr>
          <p:nvPr/>
        </p:nvPicPr>
        <p:blipFill>
          <a:blip r:embed="rId4"/>
          <a:stretch>
            <a:fillRect/>
          </a:stretch>
        </p:blipFill>
        <p:spPr>
          <a:xfrm>
            <a:off x="520039" y="2814000"/>
            <a:ext cx="3548161" cy="2365439"/>
          </a:xfrm>
          <a:prstGeom prst="rect">
            <a:avLst/>
          </a:prstGeom>
        </p:spPr>
      </p:pic>
      <p:sp>
        <p:nvSpPr>
          <p:cNvPr id="11" name="TextBox 10">
            <a:extLst>
              <a:ext uri="{FF2B5EF4-FFF2-40B4-BE49-F238E27FC236}">
                <a16:creationId xmlns:a16="http://schemas.microsoft.com/office/drawing/2014/main" id="{A6ABF71D-ED08-4CE3-BD01-74F2668FFE08}"/>
              </a:ext>
            </a:extLst>
          </p:cNvPr>
          <p:cNvSpPr txBox="1"/>
          <p:nvPr/>
        </p:nvSpPr>
        <p:spPr>
          <a:xfrm>
            <a:off x="210250" y="1936382"/>
            <a:ext cx="4167739" cy="646331"/>
          </a:xfrm>
          <a:prstGeom prst="rect">
            <a:avLst/>
          </a:prstGeom>
          <a:noFill/>
        </p:spPr>
        <p:txBody>
          <a:bodyPr wrap="square" rtlCol="0">
            <a:spAutoFit/>
          </a:bodyPr>
          <a:lstStyle/>
          <a:p>
            <a:pPr algn="ctr"/>
            <a:r>
              <a:rPr lang="en-US"/>
              <a:t>original construct contains KRAB from Kox1 in a dCas9-BFP-KRAB(Kox1) fusion</a:t>
            </a:r>
          </a:p>
        </p:txBody>
      </p:sp>
      <p:sp>
        <p:nvSpPr>
          <p:cNvPr id="12" name="TextBox 11">
            <a:extLst>
              <a:ext uri="{FF2B5EF4-FFF2-40B4-BE49-F238E27FC236}">
                <a16:creationId xmlns:a16="http://schemas.microsoft.com/office/drawing/2014/main" id="{2C0C2A89-831E-4727-ACDB-0740F09B606B}"/>
              </a:ext>
            </a:extLst>
          </p:cNvPr>
          <p:cNvSpPr txBox="1"/>
          <p:nvPr/>
        </p:nvSpPr>
        <p:spPr>
          <a:xfrm>
            <a:off x="4413598" y="1936383"/>
            <a:ext cx="4555759" cy="646331"/>
          </a:xfrm>
          <a:prstGeom prst="rect">
            <a:avLst/>
          </a:prstGeom>
          <a:noFill/>
        </p:spPr>
        <p:txBody>
          <a:bodyPr wrap="square" rtlCol="0">
            <a:spAutoFit/>
          </a:bodyPr>
          <a:lstStyle/>
          <a:p>
            <a:pPr algn="ctr"/>
            <a:r>
              <a:rPr lang="en-US"/>
              <a:t>Recent work suggests that KRAB from Zim3 outperforms KRAB from Kox1</a:t>
            </a:r>
          </a:p>
        </p:txBody>
      </p:sp>
    </p:spTree>
    <p:extLst>
      <p:ext uri="{BB962C8B-B14F-4D97-AF65-F5344CB8AC3E}">
        <p14:creationId xmlns:p14="http://schemas.microsoft.com/office/powerpoint/2010/main" val="225718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10"/>
            <a:ext cx="9144000" cy="1325563"/>
          </a:xfrm>
        </p:spPr>
        <p:txBody>
          <a:bodyPr/>
          <a:lstStyle/>
          <a:p>
            <a:r>
              <a:rPr lang="en-US"/>
              <a:t>CRISPRa comes in multiple flavors</a:t>
            </a:r>
            <a:endParaRPr lang="en-US" dirty="0"/>
          </a:p>
        </p:txBody>
      </p:sp>
      <p:pic>
        <p:nvPicPr>
          <p:cNvPr id="4" name="Picture 3"/>
          <p:cNvPicPr>
            <a:picLocks noChangeAspect="1"/>
          </p:cNvPicPr>
          <p:nvPr/>
        </p:nvPicPr>
        <p:blipFill>
          <a:blip r:embed="rId3"/>
          <a:stretch>
            <a:fillRect/>
          </a:stretch>
        </p:blipFill>
        <p:spPr>
          <a:xfrm>
            <a:off x="0" y="1173517"/>
            <a:ext cx="9144000" cy="4227717"/>
          </a:xfrm>
          <a:prstGeom prst="rect">
            <a:avLst/>
          </a:prstGeom>
        </p:spPr>
      </p:pic>
      <p:sp>
        <p:nvSpPr>
          <p:cNvPr id="5" name="TextBox 4"/>
          <p:cNvSpPr txBox="1"/>
          <p:nvPr/>
        </p:nvSpPr>
        <p:spPr>
          <a:xfrm>
            <a:off x="5011222" y="6429672"/>
            <a:ext cx="4083618" cy="369332"/>
          </a:xfrm>
          <a:prstGeom prst="rect">
            <a:avLst/>
          </a:prstGeom>
          <a:noFill/>
        </p:spPr>
        <p:txBody>
          <a:bodyPr wrap="none" rtlCol="0">
            <a:spAutoFit/>
          </a:bodyPr>
          <a:lstStyle/>
          <a:p>
            <a:pPr algn="r"/>
            <a:r>
              <a:rPr lang="en-US" dirty="0"/>
              <a:t>Chavez et al., </a:t>
            </a:r>
            <a:r>
              <a:rPr lang="en-US" i="1" dirty="0"/>
              <a:t>Nat. Methods </a:t>
            </a:r>
            <a:r>
              <a:rPr lang="en-US" b="1" dirty="0"/>
              <a:t>2016</a:t>
            </a:r>
            <a:r>
              <a:rPr lang="en-US" dirty="0"/>
              <a:t>, </a:t>
            </a:r>
            <a:r>
              <a:rPr lang="en-US" i="1" dirty="0"/>
              <a:t>13</a:t>
            </a:r>
            <a:r>
              <a:rPr lang="en-US" dirty="0"/>
              <a:t>, 563</a:t>
            </a:r>
            <a:endParaRPr lang="en-US" i="1" dirty="0"/>
          </a:p>
        </p:txBody>
      </p:sp>
      <p:sp>
        <p:nvSpPr>
          <p:cNvPr id="6" name="Rectangle 5"/>
          <p:cNvSpPr/>
          <p:nvPr/>
        </p:nvSpPr>
        <p:spPr>
          <a:xfrm>
            <a:off x="88491" y="3421629"/>
            <a:ext cx="2281330" cy="197628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00864" y="1311092"/>
            <a:ext cx="4783394" cy="203188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73393" y="5486400"/>
            <a:ext cx="7541342" cy="830997"/>
          </a:xfrm>
          <a:prstGeom prst="rect">
            <a:avLst/>
          </a:prstGeom>
          <a:noFill/>
        </p:spPr>
        <p:txBody>
          <a:bodyPr wrap="square" rtlCol="0">
            <a:spAutoFit/>
          </a:bodyPr>
          <a:lstStyle/>
          <a:p>
            <a:pPr algn="ctr"/>
            <a:r>
              <a:rPr lang="en-US" sz="2400" dirty="0"/>
              <a:t>Best </a:t>
            </a:r>
            <a:r>
              <a:rPr lang="en-US" sz="2400" dirty="0" err="1"/>
              <a:t>CRISPRa</a:t>
            </a:r>
            <a:r>
              <a:rPr lang="en-US" sz="2400" dirty="0"/>
              <a:t> </a:t>
            </a:r>
            <a:r>
              <a:rPr lang="en-US" sz="2400"/>
              <a:t>activity achieved </a:t>
            </a:r>
            <a:r>
              <a:rPr lang="en-US" sz="2400" dirty="0"/>
              <a:t>by delivering multiple transcriptional activators</a:t>
            </a:r>
          </a:p>
        </p:txBody>
      </p:sp>
    </p:spTree>
    <p:extLst>
      <p:ext uri="{BB962C8B-B14F-4D97-AF65-F5344CB8AC3E}">
        <p14:creationId xmlns:p14="http://schemas.microsoft.com/office/powerpoint/2010/main" val="273297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242"/>
            <a:ext cx="9144000" cy="1325563"/>
          </a:xfrm>
        </p:spPr>
        <p:txBody>
          <a:bodyPr/>
          <a:lstStyle/>
          <a:p>
            <a:r>
              <a:rPr lang="en-US" dirty="0" err="1"/>
              <a:t>CRISPRa</a:t>
            </a:r>
            <a:r>
              <a:rPr lang="en-US" dirty="0"/>
              <a:t> using </a:t>
            </a:r>
            <a:r>
              <a:rPr lang="en-US" dirty="0" err="1"/>
              <a:t>SunTag</a:t>
            </a:r>
            <a:endParaRPr lang="en-US" dirty="0"/>
          </a:p>
        </p:txBody>
      </p:sp>
      <p:sp>
        <p:nvSpPr>
          <p:cNvPr id="3" name="Content Placeholder 2"/>
          <p:cNvSpPr>
            <a:spLocks noGrp="1"/>
          </p:cNvSpPr>
          <p:nvPr>
            <p:ph idx="1"/>
          </p:nvPr>
        </p:nvSpPr>
        <p:spPr>
          <a:xfrm flipH="1">
            <a:off x="4886632" y="2193469"/>
            <a:ext cx="3942736" cy="2636901"/>
          </a:xfrm>
        </p:spPr>
        <p:txBody>
          <a:bodyPr>
            <a:normAutofit/>
          </a:bodyPr>
          <a:lstStyle/>
          <a:p>
            <a:r>
              <a:rPr lang="en-US" sz="2400" dirty="0"/>
              <a:t>co-express 2 components:</a:t>
            </a:r>
          </a:p>
          <a:p>
            <a:r>
              <a:rPr lang="en-US" sz="2400"/>
              <a:t>dCas9-SunTag</a:t>
            </a:r>
            <a:r>
              <a:rPr lang="en-US" sz="2400" baseline="-25000"/>
              <a:t>10x</a:t>
            </a:r>
            <a:r>
              <a:rPr lang="en-US" sz="2400"/>
              <a:t> </a:t>
            </a:r>
            <a:r>
              <a:rPr lang="en-US" sz="2400" dirty="0"/>
              <a:t>fusion (</a:t>
            </a:r>
            <a:r>
              <a:rPr lang="en-US" sz="2400" dirty="0" err="1"/>
              <a:t>SunTag</a:t>
            </a:r>
            <a:r>
              <a:rPr lang="en-US" sz="2400" dirty="0"/>
              <a:t> = repeats of an epitope tag)</a:t>
            </a:r>
          </a:p>
          <a:p>
            <a:r>
              <a:rPr lang="en-US" sz="2400" dirty="0"/>
              <a:t>cognate </a:t>
            </a:r>
            <a:r>
              <a:rPr lang="en-US" sz="2400" dirty="0" err="1"/>
              <a:t>scFV</a:t>
            </a:r>
            <a:r>
              <a:rPr lang="en-US" sz="2400" dirty="0"/>
              <a:t> fused to VP64</a:t>
            </a:r>
          </a:p>
        </p:txBody>
      </p:sp>
      <p:pic>
        <p:nvPicPr>
          <p:cNvPr id="4" name="Picture 3"/>
          <p:cNvPicPr>
            <a:picLocks noChangeAspect="1"/>
          </p:cNvPicPr>
          <p:nvPr/>
        </p:nvPicPr>
        <p:blipFill rotWithShape="1">
          <a:blip r:embed="rId3"/>
          <a:srcRect t="54338" r="73871"/>
          <a:stretch/>
        </p:blipFill>
        <p:spPr>
          <a:xfrm>
            <a:off x="314632" y="1675234"/>
            <a:ext cx="4257368" cy="3439841"/>
          </a:xfrm>
          <a:prstGeom prst="rect">
            <a:avLst/>
          </a:prstGeom>
        </p:spPr>
      </p:pic>
      <p:sp>
        <p:nvSpPr>
          <p:cNvPr id="5" name="TextBox 4"/>
          <p:cNvSpPr txBox="1"/>
          <p:nvPr/>
        </p:nvSpPr>
        <p:spPr>
          <a:xfrm>
            <a:off x="5417595" y="6169278"/>
            <a:ext cx="3696909" cy="646331"/>
          </a:xfrm>
          <a:prstGeom prst="rect">
            <a:avLst/>
          </a:prstGeom>
          <a:noFill/>
        </p:spPr>
        <p:txBody>
          <a:bodyPr wrap="none" rtlCol="0">
            <a:spAutoFit/>
          </a:bodyPr>
          <a:lstStyle/>
          <a:p>
            <a:pPr algn="r"/>
            <a:r>
              <a:rPr lang="en-US" dirty="0"/>
              <a:t>Tanenbaum et al., </a:t>
            </a:r>
            <a:r>
              <a:rPr lang="en-US" i="1" dirty="0"/>
              <a:t>Cell </a:t>
            </a:r>
            <a:r>
              <a:rPr lang="en-US" b="1" dirty="0"/>
              <a:t>2014</a:t>
            </a:r>
            <a:r>
              <a:rPr lang="en-US" dirty="0"/>
              <a:t>, </a:t>
            </a:r>
            <a:r>
              <a:rPr lang="en-US" i="1" dirty="0"/>
              <a:t>159</a:t>
            </a:r>
            <a:r>
              <a:rPr lang="en-US" dirty="0"/>
              <a:t>, 635</a:t>
            </a:r>
          </a:p>
          <a:p>
            <a:pPr algn="r"/>
            <a:r>
              <a:rPr lang="en-US" dirty="0"/>
              <a:t>Gilbert et al., </a:t>
            </a:r>
            <a:r>
              <a:rPr lang="en-US" i="1" dirty="0"/>
              <a:t>Cell </a:t>
            </a:r>
            <a:r>
              <a:rPr lang="en-US" b="1" dirty="0"/>
              <a:t>2014</a:t>
            </a:r>
            <a:r>
              <a:rPr lang="en-US" dirty="0"/>
              <a:t>, </a:t>
            </a:r>
            <a:r>
              <a:rPr lang="en-US" i="1" dirty="0"/>
              <a:t>159</a:t>
            </a:r>
            <a:r>
              <a:rPr lang="en-US" dirty="0"/>
              <a:t>, 647</a:t>
            </a:r>
          </a:p>
        </p:txBody>
      </p:sp>
    </p:spTree>
    <p:extLst>
      <p:ext uri="{BB962C8B-B14F-4D97-AF65-F5344CB8AC3E}">
        <p14:creationId xmlns:p14="http://schemas.microsoft.com/office/powerpoint/2010/main" val="1753188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CRISPRa</a:t>
            </a:r>
            <a:r>
              <a:rPr lang="en-US" dirty="0"/>
              <a:t> using SAM (synergistic activation mediator)</a:t>
            </a:r>
          </a:p>
        </p:txBody>
      </p:sp>
      <p:sp>
        <p:nvSpPr>
          <p:cNvPr id="7" name="TextBox 6"/>
          <p:cNvSpPr txBox="1"/>
          <p:nvPr/>
        </p:nvSpPr>
        <p:spPr>
          <a:xfrm>
            <a:off x="5090794" y="6429672"/>
            <a:ext cx="4004046" cy="369332"/>
          </a:xfrm>
          <a:prstGeom prst="rect">
            <a:avLst/>
          </a:prstGeom>
          <a:noFill/>
        </p:spPr>
        <p:txBody>
          <a:bodyPr wrap="none" rtlCol="0">
            <a:spAutoFit/>
          </a:bodyPr>
          <a:lstStyle/>
          <a:p>
            <a:pPr algn="r"/>
            <a:r>
              <a:rPr lang="en-US" dirty="0" err="1"/>
              <a:t>Konermann</a:t>
            </a:r>
            <a:r>
              <a:rPr lang="en-US" dirty="0"/>
              <a:t> et al., </a:t>
            </a:r>
            <a:r>
              <a:rPr lang="en-US" i="1" dirty="0"/>
              <a:t>Nature </a:t>
            </a:r>
            <a:r>
              <a:rPr lang="en-US" b="1" dirty="0"/>
              <a:t>2015</a:t>
            </a:r>
            <a:r>
              <a:rPr lang="en-US" dirty="0"/>
              <a:t>, </a:t>
            </a:r>
            <a:r>
              <a:rPr lang="en-US" i="1" dirty="0"/>
              <a:t>517</a:t>
            </a:r>
            <a:r>
              <a:rPr lang="en-US" dirty="0"/>
              <a:t>, 583</a:t>
            </a:r>
            <a:endParaRPr lang="en-US" i="1" dirty="0"/>
          </a:p>
        </p:txBody>
      </p:sp>
      <p:grpSp>
        <p:nvGrpSpPr>
          <p:cNvPr id="11" name="Group 10">
            <a:extLst>
              <a:ext uri="{FF2B5EF4-FFF2-40B4-BE49-F238E27FC236}">
                <a16:creationId xmlns:a16="http://schemas.microsoft.com/office/drawing/2014/main" id="{E4E52C9F-DCFF-4693-BE7C-F80440E81ABD}"/>
              </a:ext>
            </a:extLst>
          </p:cNvPr>
          <p:cNvGrpSpPr>
            <a:grpSpLocks noChangeAspect="1"/>
          </p:cNvGrpSpPr>
          <p:nvPr/>
        </p:nvGrpSpPr>
        <p:grpSpPr>
          <a:xfrm>
            <a:off x="45600" y="1598093"/>
            <a:ext cx="4526400" cy="3661814"/>
            <a:chOff x="628650" y="1507809"/>
            <a:chExt cx="3130837" cy="2748883"/>
          </a:xfrm>
        </p:grpSpPr>
        <p:pic>
          <p:nvPicPr>
            <p:cNvPr id="12" name="Picture 11">
              <a:extLst>
                <a:ext uri="{FF2B5EF4-FFF2-40B4-BE49-F238E27FC236}">
                  <a16:creationId xmlns:a16="http://schemas.microsoft.com/office/drawing/2014/main" id="{6C9D1EB2-5346-4D97-9118-1713A5AA4277}"/>
                </a:ext>
              </a:extLst>
            </p:cNvPr>
            <p:cNvPicPr>
              <a:picLocks noChangeAspect="1"/>
            </p:cNvPicPr>
            <p:nvPr/>
          </p:nvPicPr>
          <p:blipFill rotWithShape="1">
            <a:blip r:embed="rId3"/>
            <a:srcRect l="46344" r="26022" b="47522"/>
            <a:stretch/>
          </p:blipFill>
          <p:spPr>
            <a:xfrm>
              <a:off x="628650" y="1507809"/>
              <a:ext cx="3130837" cy="2748883"/>
            </a:xfrm>
            <a:prstGeom prst="rect">
              <a:avLst/>
            </a:prstGeom>
          </p:spPr>
        </p:pic>
        <p:sp>
          <p:nvSpPr>
            <p:cNvPr id="13" name="Rectangle 12">
              <a:extLst>
                <a:ext uri="{FF2B5EF4-FFF2-40B4-BE49-F238E27FC236}">
                  <a16:creationId xmlns:a16="http://schemas.microsoft.com/office/drawing/2014/main" id="{7EE923E9-E245-4334-92B0-FF5F1D65D5AD}"/>
                </a:ext>
              </a:extLst>
            </p:cNvPr>
            <p:cNvSpPr/>
            <p:nvPr/>
          </p:nvSpPr>
          <p:spPr>
            <a:xfrm>
              <a:off x="3208020" y="3733800"/>
              <a:ext cx="426720" cy="175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a:extLst>
              <a:ext uri="{FF2B5EF4-FFF2-40B4-BE49-F238E27FC236}">
                <a16:creationId xmlns:a16="http://schemas.microsoft.com/office/drawing/2014/main" id="{6208EF6E-261C-4DB7-9823-457F743608AE}"/>
              </a:ext>
            </a:extLst>
          </p:cNvPr>
          <p:cNvSpPr txBox="1">
            <a:spLocks/>
          </p:cNvSpPr>
          <p:nvPr/>
        </p:nvSpPr>
        <p:spPr>
          <a:xfrm flipH="1">
            <a:off x="4886632" y="2193469"/>
            <a:ext cx="4059248" cy="2500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express </a:t>
            </a:r>
            <a:r>
              <a:rPr lang="en-US" sz="2400" dirty="0" err="1"/>
              <a:t>sgRNA</a:t>
            </a:r>
            <a:r>
              <a:rPr lang="en-US" sz="2400" dirty="0"/>
              <a:t> with modified constant region (contains 2 MS2BP aptamers)</a:t>
            </a:r>
          </a:p>
          <a:p>
            <a:r>
              <a:rPr lang="en-US" sz="2400" dirty="0"/>
              <a:t>co-express dCas9-VP64 and MS2BP-p65-hsf1</a:t>
            </a:r>
          </a:p>
        </p:txBody>
      </p:sp>
    </p:spTree>
    <p:extLst>
      <p:ext uri="{BB962C8B-B14F-4D97-AF65-F5344CB8AC3E}">
        <p14:creationId xmlns:p14="http://schemas.microsoft.com/office/powerpoint/2010/main" val="203743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CRISPRa</a:t>
            </a:r>
            <a:r>
              <a:rPr lang="en-US" dirty="0"/>
              <a:t> using VPR (</a:t>
            </a:r>
            <a:r>
              <a:rPr lang="en-US" u="sng" dirty="0"/>
              <a:t>V</a:t>
            </a:r>
            <a:r>
              <a:rPr lang="en-US" dirty="0"/>
              <a:t>P64, </a:t>
            </a:r>
            <a:r>
              <a:rPr lang="en-US" u="sng" dirty="0"/>
              <a:t>p</a:t>
            </a:r>
            <a:r>
              <a:rPr lang="en-US" dirty="0"/>
              <a:t>65, </a:t>
            </a:r>
            <a:r>
              <a:rPr lang="en-US" u="sng" dirty="0"/>
              <a:t>R</a:t>
            </a:r>
            <a:r>
              <a:rPr lang="en-US" dirty="0"/>
              <a:t>TA)</a:t>
            </a:r>
          </a:p>
        </p:txBody>
      </p:sp>
      <p:sp>
        <p:nvSpPr>
          <p:cNvPr id="4" name="TextBox 3"/>
          <p:cNvSpPr txBox="1"/>
          <p:nvPr/>
        </p:nvSpPr>
        <p:spPr>
          <a:xfrm>
            <a:off x="5011222" y="6429672"/>
            <a:ext cx="4083618" cy="369332"/>
          </a:xfrm>
          <a:prstGeom prst="rect">
            <a:avLst/>
          </a:prstGeom>
          <a:noFill/>
        </p:spPr>
        <p:txBody>
          <a:bodyPr wrap="none" rtlCol="0">
            <a:spAutoFit/>
          </a:bodyPr>
          <a:lstStyle/>
          <a:p>
            <a:pPr algn="r"/>
            <a:r>
              <a:rPr lang="en-US" dirty="0"/>
              <a:t>Chavez et al., </a:t>
            </a:r>
            <a:r>
              <a:rPr lang="en-US" i="1" dirty="0"/>
              <a:t>Nat. Methods </a:t>
            </a:r>
            <a:r>
              <a:rPr lang="en-US" b="1" dirty="0"/>
              <a:t>2015</a:t>
            </a:r>
            <a:r>
              <a:rPr lang="en-US" dirty="0"/>
              <a:t>, </a:t>
            </a:r>
            <a:r>
              <a:rPr lang="en-US" i="1" dirty="0"/>
              <a:t>12</a:t>
            </a:r>
            <a:r>
              <a:rPr lang="en-US" dirty="0"/>
              <a:t>, 326</a:t>
            </a:r>
            <a:endParaRPr lang="en-US" i="1" dirty="0"/>
          </a:p>
        </p:txBody>
      </p:sp>
      <p:pic>
        <p:nvPicPr>
          <p:cNvPr id="8" name="Picture 7">
            <a:extLst>
              <a:ext uri="{FF2B5EF4-FFF2-40B4-BE49-F238E27FC236}">
                <a16:creationId xmlns:a16="http://schemas.microsoft.com/office/drawing/2014/main" id="{AF539581-1704-42D7-93A1-66B49981E713}"/>
              </a:ext>
            </a:extLst>
          </p:cNvPr>
          <p:cNvPicPr>
            <a:picLocks noChangeAspect="1"/>
          </p:cNvPicPr>
          <p:nvPr/>
        </p:nvPicPr>
        <p:blipFill rotWithShape="1">
          <a:blip r:embed="rId3"/>
          <a:srcRect l="23583" r="52501" b="51313"/>
          <a:stretch/>
        </p:blipFill>
        <p:spPr>
          <a:xfrm>
            <a:off x="477390" y="1575803"/>
            <a:ext cx="3914257" cy="3684104"/>
          </a:xfrm>
          <a:prstGeom prst="rect">
            <a:avLst/>
          </a:prstGeom>
        </p:spPr>
      </p:pic>
      <p:sp>
        <p:nvSpPr>
          <p:cNvPr id="9" name="Content Placeholder 2">
            <a:extLst>
              <a:ext uri="{FF2B5EF4-FFF2-40B4-BE49-F238E27FC236}">
                <a16:creationId xmlns:a16="http://schemas.microsoft.com/office/drawing/2014/main" id="{0C44838A-0598-4311-9113-6CC764C8CD70}"/>
              </a:ext>
            </a:extLst>
          </p:cNvPr>
          <p:cNvSpPr txBox="1">
            <a:spLocks/>
          </p:cNvSpPr>
          <p:nvPr/>
        </p:nvSpPr>
        <p:spPr>
          <a:xfrm flipH="1">
            <a:off x="4886632" y="2193469"/>
            <a:ext cx="3929708" cy="1707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express single dCas9-VPR construct</a:t>
            </a:r>
          </a:p>
        </p:txBody>
      </p:sp>
    </p:spTree>
    <p:extLst>
      <p:ext uri="{BB962C8B-B14F-4D97-AF65-F5344CB8AC3E}">
        <p14:creationId xmlns:p14="http://schemas.microsoft.com/office/powerpoint/2010/main" val="386183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570"/>
            <a:ext cx="9144000" cy="994172"/>
          </a:xfrm>
        </p:spPr>
        <p:txBody>
          <a:bodyPr>
            <a:normAutofit/>
          </a:bodyPr>
          <a:lstStyle/>
          <a:p>
            <a:pPr algn="ctr"/>
            <a:r>
              <a:rPr lang="en-US" dirty="0"/>
              <a:t>CRISPR/</a:t>
            </a:r>
            <a:r>
              <a:rPr lang="en-US" dirty="0" err="1"/>
              <a:t>Cas</a:t>
            </a:r>
            <a:r>
              <a:rPr lang="en-US" dirty="0"/>
              <a:t>: an adaptive bacterial (and archaeal) immune system</a:t>
            </a:r>
          </a:p>
        </p:txBody>
      </p:sp>
      <p:pic>
        <p:nvPicPr>
          <p:cNvPr id="3" name="Picture 2"/>
          <p:cNvPicPr>
            <a:picLocks noChangeAspect="1"/>
          </p:cNvPicPr>
          <p:nvPr/>
        </p:nvPicPr>
        <p:blipFill>
          <a:blip r:embed="rId3"/>
          <a:stretch>
            <a:fillRect/>
          </a:stretch>
        </p:blipFill>
        <p:spPr>
          <a:xfrm>
            <a:off x="1944015" y="1086078"/>
            <a:ext cx="5255970" cy="4813276"/>
          </a:xfrm>
          <a:prstGeom prst="rect">
            <a:avLst/>
          </a:prstGeom>
        </p:spPr>
      </p:pic>
      <p:sp>
        <p:nvSpPr>
          <p:cNvPr id="5" name="TextBox 4"/>
          <p:cNvSpPr txBox="1"/>
          <p:nvPr/>
        </p:nvSpPr>
        <p:spPr>
          <a:xfrm>
            <a:off x="5980333" y="6439508"/>
            <a:ext cx="3114507" cy="369332"/>
          </a:xfrm>
          <a:prstGeom prst="rect">
            <a:avLst/>
          </a:prstGeom>
          <a:noFill/>
        </p:spPr>
        <p:txBody>
          <a:bodyPr wrap="none" rtlCol="0">
            <a:spAutoFit/>
          </a:bodyPr>
          <a:lstStyle/>
          <a:p>
            <a:pPr algn="r"/>
            <a:r>
              <a:rPr lang="en-US" dirty="0"/>
              <a:t>Wright et al., </a:t>
            </a:r>
            <a:r>
              <a:rPr lang="en-US" i="1" dirty="0"/>
              <a:t>Cell</a:t>
            </a:r>
            <a:r>
              <a:rPr lang="en-US" dirty="0"/>
              <a:t> </a:t>
            </a:r>
            <a:r>
              <a:rPr lang="en-US" b="1" dirty="0"/>
              <a:t>2016</a:t>
            </a:r>
            <a:r>
              <a:rPr lang="en-US" dirty="0"/>
              <a:t>, </a:t>
            </a:r>
            <a:r>
              <a:rPr lang="en-US" i="1" dirty="0"/>
              <a:t>164</a:t>
            </a:r>
            <a:r>
              <a:rPr lang="en-US" dirty="0"/>
              <a:t>, 29</a:t>
            </a:r>
          </a:p>
        </p:txBody>
      </p:sp>
      <p:sp>
        <p:nvSpPr>
          <p:cNvPr id="4" name="TextBox 3"/>
          <p:cNvSpPr txBox="1"/>
          <p:nvPr/>
        </p:nvSpPr>
        <p:spPr>
          <a:xfrm>
            <a:off x="1322070" y="5899354"/>
            <a:ext cx="6499860" cy="646331"/>
          </a:xfrm>
          <a:prstGeom prst="rect">
            <a:avLst/>
          </a:prstGeom>
          <a:noFill/>
        </p:spPr>
        <p:txBody>
          <a:bodyPr wrap="square" rtlCol="0">
            <a:spAutoFit/>
          </a:bodyPr>
          <a:lstStyle/>
          <a:p>
            <a:pPr algn="ctr"/>
            <a:r>
              <a:rPr lang="en-US" dirty="0"/>
              <a:t>CRISPR: clustered </a:t>
            </a:r>
            <a:r>
              <a:rPr lang="en-US"/>
              <a:t>regularly-interspaced short palindromic </a:t>
            </a:r>
            <a:r>
              <a:rPr lang="en-US" dirty="0"/>
              <a:t>repeats</a:t>
            </a:r>
          </a:p>
          <a:p>
            <a:pPr algn="ctr"/>
            <a:r>
              <a:rPr lang="en-US" dirty="0" err="1"/>
              <a:t>Cas</a:t>
            </a:r>
            <a:r>
              <a:rPr lang="en-US" dirty="0"/>
              <a:t>: CRISPR-associated</a:t>
            </a:r>
          </a:p>
        </p:txBody>
      </p:sp>
      <p:cxnSp>
        <p:nvCxnSpPr>
          <p:cNvPr id="7" name="Straight Arrow Connector 6"/>
          <p:cNvCxnSpPr/>
          <p:nvPr/>
        </p:nvCxnSpPr>
        <p:spPr>
          <a:xfrm flipH="1">
            <a:off x="6204155" y="4414684"/>
            <a:ext cx="1140543" cy="5014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44696" y="4208206"/>
            <a:ext cx="1020729" cy="369332"/>
          </a:xfrm>
          <a:prstGeom prst="rect">
            <a:avLst/>
          </a:prstGeom>
          <a:noFill/>
        </p:spPr>
        <p:txBody>
          <a:bodyPr wrap="none" rtlCol="0">
            <a:spAutoFit/>
          </a:bodyPr>
          <a:lstStyle/>
          <a:p>
            <a:r>
              <a:rPr lang="en-US" dirty="0"/>
              <a:t>e.g. Cas9</a:t>
            </a:r>
          </a:p>
        </p:txBody>
      </p:sp>
    </p:spTree>
    <p:extLst>
      <p:ext uri="{BB962C8B-B14F-4D97-AF65-F5344CB8AC3E}">
        <p14:creationId xmlns:p14="http://schemas.microsoft.com/office/powerpoint/2010/main" val="185136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9ACBC2-A8B9-4807-8CDB-ADD60F841389}"/>
              </a:ext>
            </a:extLst>
          </p:cNvPr>
          <p:cNvPicPr>
            <a:picLocks noChangeAspect="1"/>
          </p:cNvPicPr>
          <p:nvPr/>
        </p:nvPicPr>
        <p:blipFill rotWithShape="1">
          <a:blip r:embed="rId3"/>
          <a:srcRect r="69618" b="78907"/>
          <a:stretch/>
        </p:blipFill>
        <p:spPr>
          <a:xfrm>
            <a:off x="1008981" y="1504310"/>
            <a:ext cx="2236852" cy="900084"/>
          </a:xfrm>
          <a:prstGeom prst="rect">
            <a:avLst/>
          </a:prstGeom>
        </p:spPr>
      </p:pic>
      <p:grpSp>
        <p:nvGrpSpPr>
          <p:cNvPr id="8" name="Group 7">
            <a:extLst>
              <a:ext uri="{FF2B5EF4-FFF2-40B4-BE49-F238E27FC236}">
                <a16:creationId xmlns:a16="http://schemas.microsoft.com/office/drawing/2014/main" id="{CD82AFF8-DA3A-4E8D-B596-CC93367E8A9E}"/>
              </a:ext>
            </a:extLst>
          </p:cNvPr>
          <p:cNvGrpSpPr/>
          <p:nvPr/>
        </p:nvGrpSpPr>
        <p:grpSpPr>
          <a:xfrm>
            <a:off x="860124" y="2938035"/>
            <a:ext cx="2794497" cy="1070264"/>
            <a:chOff x="1663203" y="3543300"/>
            <a:chExt cx="2794497" cy="1070264"/>
          </a:xfrm>
        </p:grpSpPr>
        <p:pic>
          <p:nvPicPr>
            <p:cNvPr id="6" name="Picture 5">
              <a:extLst>
                <a:ext uri="{FF2B5EF4-FFF2-40B4-BE49-F238E27FC236}">
                  <a16:creationId xmlns:a16="http://schemas.microsoft.com/office/drawing/2014/main" id="{5A0D5C11-F358-4EC9-9D3D-A229C26D7C8C}"/>
                </a:ext>
              </a:extLst>
            </p:cNvPr>
            <p:cNvPicPr>
              <a:picLocks noChangeAspect="1"/>
            </p:cNvPicPr>
            <p:nvPr/>
          </p:nvPicPr>
          <p:blipFill rotWithShape="1">
            <a:blip r:embed="rId3"/>
            <a:srcRect t="30935" r="62044" b="45688"/>
            <a:stretch/>
          </p:blipFill>
          <p:spPr>
            <a:xfrm>
              <a:off x="1663203" y="3616036"/>
              <a:ext cx="2794497" cy="997528"/>
            </a:xfrm>
            <a:prstGeom prst="rect">
              <a:avLst/>
            </a:prstGeom>
          </p:spPr>
        </p:pic>
        <p:sp>
          <p:nvSpPr>
            <p:cNvPr id="7" name="Rectangle 6">
              <a:extLst>
                <a:ext uri="{FF2B5EF4-FFF2-40B4-BE49-F238E27FC236}">
                  <a16:creationId xmlns:a16="http://schemas.microsoft.com/office/drawing/2014/main" id="{11FEFA39-6C5E-4F8D-9B3E-C3C2A9F90CE4}"/>
                </a:ext>
              </a:extLst>
            </p:cNvPr>
            <p:cNvSpPr/>
            <p:nvPr/>
          </p:nvSpPr>
          <p:spPr>
            <a:xfrm>
              <a:off x="3054927" y="3543300"/>
              <a:ext cx="259773" cy="176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F7C47B50-8D2B-46AE-8506-559398970091}"/>
              </a:ext>
            </a:extLst>
          </p:cNvPr>
          <p:cNvPicPr>
            <a:picLocks noChangeAspect="1"/>
          </p:cNvPicPr>
          <p:nvPr/>
        </p:nvPicPr>
        <p:blipFill rotWithShape="1">
          <a:blip r:embed="rId3"/>
          <a:srcRect t="63479" r="60068"/>
          <a:stretch/>
        </p:blipFill>
        <p:spPr>
          <a:xfrm>
            <a:off x="860124" y="4380082"/>
            <a:ext cx="2939970" cy="1558431"/>
          </a:xfrm>
          <a:prstGeom prst="rect">
            <a:avLst/>
          </a:prstGeom>
        </p:spPr>
      </p:pic>
      <p:cxnSp>
        <p:nvCxnSpPr>
          <p:cNvPr id="20" name="Straight Arrow Connector 19">
            <a:extLst>
              <a:ext uri="{FF2B5EF4-FFF2-40B4-BE49-F238E27FC236}">
                <a16:creationId xmlns:a16="http://schemas.microsoft.com/office/drawing/2014/main" id="{F815C052-7D8D-4C96-8569-724D4924315A}"/>
              </a:ext>
            </a:extLst>
          </p:cNvPr>
          <p:cNvCxnSpPr/>
          <p:nvPr/>
        </p:nvCxnSpPr>
        <p:spPr>
          <a:xfrm>
            <a:off x="2502561" y="2567155"/>
            <a:ext cx="0" cy="422015"/>
          </a:xfrm>
          <a:prstGeom prst="straightConnector1">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A67FDC-1AE9-459A-B14E-9BBBD0925C28}"/>
              </a:ext>
            </a:extLst>
          </p:cNvPr>
          <p:cNvCxnSpPr/>
          <p:nvPr/>
        </p:nvCxnSpPr>
        <p:spPr>
          <a:xfrm>
            <a:off x="2502561" y="3965767"/>
            <a:ext cx="0" cy="422015"/>
          </a:xfrm>
          <a:prstGeom prst="straightConnector1">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800CCC-67FA-48FB-B62B-4EB9183892B0}"/>
              </a:ext>
            </a:extLst>
          </p:cNvPr>
          <p:cNvSpPr txBox="1"/>
          <p:nvPr/>
        </p:nvSpPr>
        <p:spPr>
          <a:xfrm>
            <a:off x="3451957" y="1817843"/>
            <a:ext cx="2170851" cy="369332"/>
          </a:xfrm>
          <a:prstGeom prst="rect">
            <a:avLst/>
          </a:prstGeom>
          <a:noFill/>
        </p:spPr>
        <p:txBody>
          <a:bodyPr wrap="none" rtlCol="0">
            <a:spAutoFit/>
          </a:bodyPr>
          <a:lstStyle/>
          <a:p>
            <a:pPr algn="ctr"/>
            <a:r>
              <a:rPr lang="en-US" b="1" dirty="0"/>
              <a:t>Cas9:sgRNA complex</a:t>
            </a:r>
          </a:p>
        </p:txBody>
      </p:sp>
      <p:sp>
        <p:nvSpPr>
          <p:cNvPr id="25" name="TextBox 24">
            <a:extLst>
              <a:ext uri="{FF2B5EF4-FFF2-40B4-BE49-F238E27FC236}">
                <a16:creationId xmlns:a16="http://schemas.microsoft.com/office/drawing/2014/main" id="{87BC7D62-0FE8-460F-8572-F29652D643BC}"/>
              </a:ext>
            </a:extLst>
          </p:cNvPr>
          <p:cNvSpPr txBox="1"/>
          <p:nvPr/>
        </p:nvSpPr>
        <p:spPr>
          <a:xfrm>
            <a:off x="3746941" y="3299787"/>
            <a:ext cx="1580882" cy="646331"/>
          </a:xfrm>
          <a:prstGeom prst="rect">
            <a:avLst/>
          </a:prstGeom>
          <a:noFill/>
        </p:spPr>
        <p:txBody>
          <a:bodyPr wrap="none" rtlCol="0">
            <a:spAutoFit/>
          </a:bodyPr>
          <a:lstStyle/>
          <a:p>
            <a:pPr algn="ctr"/>
            <a:r>
              <a:rPr lang="en-US" b="1" dirty="0" err="1"/>
              <a:t>sgRNA</a:t>
            </a:r>
            <a:r>
              <a:rPr lang="en-US" b="1" dirty="0"/>
              <a:t>-guided </a:t>
            </a:r>
          </a:p>
          <a:p>
            <a:pPr algn="ctr"/>
            <a:r>
              <a:rPr lang="en-US" b="1" dirty="0"/>
              <a:t>DNA binding</a:t>
            </a:r>
          </a:p>
        </p:txBody>
      </p:sp>
      <p:sp>
        <p:nvSpPr>
          <p:cNvPr id="26" name="Title 1">
            <a:extLst>
              <a:ext uri="{FF2B5EF4-FFF2-40B4-BE49-F238E27FC236}">
                <a16:creationId xmlns:a16="http://schemas.microsoft.com/office/drawing/2014/main" id="{75DB6D58-071C-49AB-8DD4-37E2B398A3C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Cas9 is a programmable nuclease</a:t>
            </a:r>
          </a:p>
        </p:txBody>
      </p:sp>
      <p:sp>
        <p:nvSpPr>
          <p:cNvPr id="14" name="TextBox 13">
            <a:extLst>
              <a:ext uri="{FF2B5EF4-FFF2-40B4-BE49-F238E27FC236}">
                <a16:creationId xmlns:a16="http://schemas.microsoft.com/office/drawing/2014/main" id="{19E6FCA8-8E11-436B-B075-F8DE6B6AAC35}"/>
              </a:ext>
            </a:extLst>
          </p:cNvPr>
          <p:cNvSpPr txBox="1"/>
          <p:nvPr/>
        </p:nvSpPr>
        <p:spPr>
          <a:xfrm>
            <a:off x="0" y="6469004"/>
            <a:ext cx="3466525" cy="369332"/>
          </a:xfrm>
          <a:prstGeom prst="rect">
            <a:avLst/>
          </a:prstGeom>
          <a:noFill/>
        </p:spPr>
        <p:txBody>
          <a:bodyPr wrap="none" rtlCol="0">
            <a:spAutoFit/>
          </a:bodyPr>
          <a:lstStyle/>
          <a:p>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Tree>
    <p:extLst>
      <p:ext uri="{BB962C8B-B14F-4D97-AF65-F5344CB8AC3E}">
        <p14:creationId xmlns:p14="http://schemas.microsoft.com/office/powerpoint/2010/main" val="247604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59234"/>
          <a:stretch/>
        </p:blipFill>
        <p:spPr>
          <a:xfrm>
            <a:off x="15240" y="2421408"/>
            <a:ext cx="4009703" cy="2675232"/>
          </a:xfrm>
          <a:prstGeom prst="rect">
            <a:avLst/>
          </a:prstGeom>
        </p:spPr>
      </p:pic>
      <p:sp>
        <p:nvSpPr>
          <p:cNvPr id="5" name="TextBox 4"/>
          <p:cNvSpPr txBox="1"/>
          <p:nvPr/>
        </p:nvSpPr>
        <p:spPr>
          <a:xfrm>
            <a:off x="5715132" y="6429027"/>
            <a:ext cx="3413628" cy="369332"/>
          </a:xfrm>
          <a:prstGeom prst="rect">
            <a:avLst/>
          </a:prstGeom>
          <a:noFill/>
        </p:spPr>
        <p:txBody>
          <a:bodyPr wrap="none" rtlCol="0">
            <a:spAutoFit/>
          </a:bodyPr>
          <a:lstStyle/>
          <a:p>
            <a:pPr algn="r"/>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
        <p:nvSpPr>
          <p:cNvPr id="12" name="Title 1"/>
          <p:cNvSpPr>
            <a:spLocks noGrp="1"/>
          </p:cNvSpPr>
          <p:nvPr>
            <p:ph type="title"/>
          </p:nvPr>
        </p:nvSpPr>
        <p:spPr>
          <a:xfrm>
            <a:off x="0" y="182246"/>
            <a:ext cx="9144000" cy="1325563"/>
          </a:xfrm>
        </p:spPr>
        <p:txBody>
          <a:bodyPr>
            <a:normAutofit/>
          </a:bodyPr>
          <a:lstStyle/>
          <a:p>
            <a:r>
              <a:rPr lang="en-US"/>
              <a:t>Cas9 is targeted by sequence complementarity to a bound guide RNA</a:t>
            </a:r>
            <a:endParaRPr lang="en-US" dirty="0"/>
          </a:p>
        </p:txBody>
      </p:sp>
      <p:sp>
        <p:nvSpPr>
          <p:cNvPr id="3" name="TextBox 2">
            <a:extLst>
              <a:ext uri="{FF2B5EF4-FFF2-40B4-BE49-F238E27FC236}">
                <a16:creationId xmlns:a16="http://schemas.microsoft.com/office/drawing/2014/main" id="{3C411803-E268-4A95-9522-1ED7F5C94E3D}"/>
              </a:ext>
            </a:extLst>
          </p:cNvPr>
          <p:cNvSpPr txBox="1"/>
          <p:nvPr/>
        </p:nvSpPr>
        <p:spPr>
          <a:xfrm>
            <a:off x="4019550" y="2421408"/>
            <a:ext cx="5109210"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Key features of Cas9:</a:t>
            </a:r>
          </a:p>
          <a:p>
            <a:pPr marL="285750" indent="-285750">
              <a:buFont typeface="Arial" panose="020B0604020202020204" pitchFamily="34" charset="0"/>
              <a:buChar char="•"/>
              <a:defRPr/>
            </a:pPr>
            <a:r>
              <a:rPr lang="en-US"/>
              <a:t>Programmability: sequence of the RNA determines what DNA sequence Cas9 binds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Nuclease activity: Cas9 introduces a double-strand DNA break</a:t>
            </a:r>
          </a:p>
          <a:p>
            <a:pPr marL="285750" indent="-285750">
              <a:buFont typeface="Arial" panose="020B0604020202020204" pitchFamily="34" charset="0"/>
              <a:buChar char="•"/>
              <a:defRPr/>
            </a:pPr>
            <a:r>
              <a:rPr lang="en-US"/>
              <a:t>Simplicity: a single protein contains all activities; a single RNA is sufficient to guide Cas9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a:defRPr/>
            </a:pPr>
            <a:r>
              <a:rPr lang="en-US"/>
              <a:t>Cas9 is a highly and easily programmable nuclease.</a:t>
            </a:r>
          </a:p>
        </p:txBody>
      </p:sp>
      <p:sp>
        <p:nvSpPr>
          <p:cNvPr id="6" name="TextBox 5">
            <a:extLst>
              <a:ext uri="{FF2B5EF4-FFF2-40B4-BE49-F238E27FC236}">
                <a16:creationId xmlns:a16="http://schemas.microsoft.com/office/drawing/2014/main" id="{20CE4365-5260-4705-AF5E-E6C3DD544DCB}"/>
              </a:ext>
            </a:extLst>
          </p:cNvPr>
          <p:cNvSpPr txBox="1"/>
          <p:nvPr/>
        </p:nvSpPr>
        <p:spPr>
          <a:xfrm>
            <a:off x="2438400" y="2727960"/>
            <a:ext cx="1222322" cy="369332"/>
          </a:xfrm>
          <a:prstGeom prst="rect">
            <a:avLst/>
          </a:prstGeom>
          <a:noFill/>
        </p:spPr>
        <p:txBody>
          <a:bodyPr wrap="none" rtlCol="0">
            <a:spAutoFit/>
          </a:bodyPr>
          <a:lstStyle/>
          <a:p>
            <a:r>
              <a:rPr lang="en-US"/>
              <a:t>DNA target</a:t>
            </a:r>
          </a:p>
        </p:txBody>
      </p:sp>
    </p:spTree>
    <p:extLst>
      <p:ext uri="{BB962C8B-B14F-4D97-AF65-F5344CB8AC3E}">
        <p14:creationId xmlns:p14="http://schemas.microsoft.com/office/powerpoint/2010/main" val="168410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9ACBC2-A8B9-4807-8CDB-ADD60F841389}"/>
              </a:ext>
            </a:extLst>
          </p:cNvPr>
          <p:cNvPicPr>
            <a:picLocks noChangeAspect="1"/>
          </p:cNvPicPr>
          <p:nvPr/>
        </p:nvPicPr>
        <p:blipFill rotWithShape="1">
          <a:blip r:embed="rId3"/>
          <a:srcRect r="69618" b="78907"/>
          <a:stretch/>
        </p:blipFill>
        <p:spPr>
          <a:xfrm>
            <a:off x="1008981" y="1504310"/>
            <a:ext cx="2236852" cy="900084"/>
          </a:xfrm>
          <a:prstGeom prst="rect">
            <a:avLst/>
          </a:prstGeom>
        </p:spPr>
      </p:pic>
      <p:grpSp>
        <p:nvGrpSpPr>
          <p:cNvPr id="8" name="Group 7">
            <a:extLst>
              <a:ext uri="{FF2B5EF4-FFF2-40B4-BE49-F238E27FC236}">
                <a16:creationId xmlns:a16="http://schemas.microsoft.com/office/drawing/2014/main" id="{CD82AFF8-DA3A-4E8D-B596-CC93367E8A9E}"/>
              </a:ext>
            </a:extLst>
          </p:cNvPr>
          <p:cNvGrpSpPr/>
          <p:nvPr/>
        </p:nvGrpSpPr>
        <p:grpSpPr>
          <a:xfrm>
            <a:off x="860124" y="2938035"/>
            <a:ext cx="2794497" cy="1070264"/>
            <a:chOff x="1663203" y="3543300"/>
            <a:chExt cx="2794497" cy="1070264"/>
          </a:xfrm>
        </p:grpSpPr>
        <p:pic>
          <p:nvPicPr>
            <p:cNvPr id="6" name="Picture 5">
              <a:extLst>
                <a:ext uri="{FF2B5EF4-FFF2-40B4-BE49-F238E27FC236}">
                  <a16:creationId xmlns:a16="http://schemas.microsoft.com/office/drawing/2014/main" id="{5A0D5C11-F358-4EC9-9D3D-A229C26D7C8C}"/>
                </a:ext>
              </a:extLst>
            </p:cNvPr>
            <p:cNvPicPr>
              <a:picLocks noChangeAspect="1"/>
            </p:cNvPicPr>
            <p:nvPr/>
          </p:nvPicPr>
          <p:blipFill rotWithShape="1">
            <a:blip r:embed="rId3"/>
            <a:srcRect t="30935" r="62044" b="45688"/>
            <a:stretch/>
          </p:blipFill>
          <p:spPr>
            <a:xfrm>
              <a:off x="1663203" y="3616036"/>
              <a:ext cx="2794497" cy="997528"/>
            </a:xfrm>
            <a:prstGeom prst="rect">
              <a:avLst/>
            </a:prstGeom>
          </p:spPr>
        </p:pic>
        <p:sp>
          <p:nvSpPr>
            <p:cNvPr id="7" name="Rectangle 6">
              <a:extLst>
                <a:ext uri="{FF2B5EF4-FFF2-40B4-BE49-F238E27FC236}">
                  <a16:creationId xmlns:a16="http://schemas.microsoft.com/office/drawing/2014/main" id="{11FEFA39-6C5E-4F8D-9B3E-C3C2A9F90CE4}"/>
                </a:ext>
              </a:extLst>
            </p:cNvPr>
            <p:cNvSpPr/>
            <p:nvPr/>
          </p:nvSpPr>
          <p:spPr>
            <a:xfrm>
              <a:off x="3054927" y="3543300"/>
              <a:ext cx="259773" cy="176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F7C47B50-8D2B-46AE-8506-559398970091}"/>
              </a:ext>
            </a:extLst>
          </p:cNvPr>
          <p:cNvPicPr>
            <a:picLocks noChangeAspect="1"/>
          </p:cNvPicPr>
          <p:nvPr/>
        </p:nvPicPr>
        <p:blipFill rotWithShape="1">
          <a:blip r:embed="rId3"/>
          <a:srcRect t="63479" r="60068"/>
          <a:stretch/>
        </p:blipFill>
        <p:spPr>
          <a:xfrm>
            <a:off x="860124" y="4380082"/>
            <a:ext cx="2939970" cy="1558431"/>
          </a:xfrm>
          <a:prstGeom prst="rect">
            <a:avLst/>
          </a:prstGeom>
        </p:spPr>
      </p:pic>
      <p:cxnSp>
        <p:nvCxnSpPr>
          <p:cNvPr id="20" name="Straight Arrow Connector 19">
            <a:extLst>
              <a:ext uri="{FF2B5EF4-FFF2-40B4-BE49-F238E27FC236}">
                <a16:creationId xmlns:a16="http://schemas.microsoft.com/office/drawing/2014/main" id="{F815C052-7D8D-4C96-8569-724D4924315A}"/>
              </a:ext>
            </a:extLst>
          </p:cNvPr>
          <p:cNvCxnSpPr/>
          <p:nvPr/>
        </p:nvCxnSpPr>
        <p:spPr>
          <a:xfrm>
            <a:off x="2502561" y="2567155"/>
            <a:ext cx="0" cy="422015"/>
          </a:xfrm>
          <a:prstGeom prst="straightConnector1">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A67FDC-1AE9-459A-B14E-9BBBD0925C28}"/>
              </a:ext>
            </a:extLst>
          </p:cNvPr>
          <p:cNvCxnSpPr/>
          <p:nvPr/>
        </p:nvCxnSpPr>
        <p:spPr>
          <a:xfrm>
            <a:off x="2502561" y="3965767"/>
            <a:ext cx="0" cy="422015"/>
          </a:xfrm>
          <a:prstGeom prst="straightConnector1">
            <a:avLst/>
          </a:prstGeom>
          <a:ln w="317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800CCC-67FA-48FB-B62B-4EB9183892B0}"/>
              </a:ext>
            </a:extLst>
          </p:cNvPr>
          <p:cNvSpPr txBox="1"/>
          <p:nvPr/>
        </p:nvSpPr>
        <p:spPr>
          <a:xfrm>
            <a:off x="3451957" y="1817843"/>
            <a:ext cx="2170851" cy="369332"/>
          </a:xfrm>
          <a:prstGeom prst="rect">
            <a:avLst/>
          </a:prstGeom>
          <a:noFill/>
        </p:spPr>
        <p:txBody>
          <a:bodyPr wrap="none" rtlCol="0">
            <a:spAutoFit/>
          </a:bodyPr>
          <a:lstStyle/>
          <a:p>
            <a:pPr algn="ctr"/>
            <a:r>
              <a:rPr lang="en-US" b="1" dirty="0"/>
              <a:t>Cas9:sgRNA complex</a:t>
            </a:r>
          </a:p>
        </p:txBody>
      </p:sp>
      <p:sp>
        <p:nvSpPr>
          <p:cNvPr id="25" name="TextBox 24">
            <a:extLst>
              <a:ext uri="{FF2B5EF4-FFF2-40B4-BE49-F238E27FC236}">
                <a16:creationId xmlns:a16="http://schemas.microsoft.com/office/drawing/2014/main" id="{87BC7D62-0FE8-460F-8572-F29652D643BC}"/>
              </a:ext>
            </a:extLst>
          </p:cNvPr>
          <p:cNvSpPr txBox="1"/>
          <p:nvPr/>
        </p:nvSpPr>
        <p:spPr>
          <a:xfrm>
            <a:off x="3746941" y="3299787"/>
            <a:ext cx="1580882" cy="646331"/>
          </a:xfrm>
          <a:prstGeom prst="rect">
            <a:avLst/>
          </a:prstGeom>
          <a:noFill/>
        </p:spPr>
        <p:txBody>
          <a:bodyPr wrap="none" rtlCol="0">
            <a:spAutoFit/>
          </a:bodyPr>
          <a:lstStyle/>
          <a:p>
            <a:pPr algn="ctr"/>
            <a:r>
              <a:rPr lang="en-US" b="1" dirty="0" err="1"/>
              <a:t>sgRNA</a:t>
            </a:r>
            <a:r>
              <a:rPr lang="en-US" b="1" dirty="0"/>
              <a:t>-guided </a:t>
            </a:r>
          </a:p>
          <a:p>
            <a:pPr algn="ctr"/>
            <a:r>
              <a:rPr lang="en-US" b="1" dirty="0"/>
              <a:t>DNA binding</a:t>
            </a:r>
          </a:p>
        </p:txBody>
      </p:sp>
      <p:sp>
        <p:nvSpPr>
          <p:cNvPr id="26" name="Title 1">
            <a:extLst>
              <a:ext uri="{FF2B5EF4-FFF2-40B4-BE49-F238E27FC236}">
                <a16:creationId xmlns:a16="http://schemas.microsoft.com/office/drawing/2014/main" id="{75DB6D58-071C-49AB-8DD4-37E2B398A3C0}"/>
              </a:ext>
            </a:extLst>
          </p:cNvPr>
          <p:cNvSpPr txBox="1">
            <a:spLocks/>
          </p:cNvSpPr>
          <p:nvPr/>
        </p:nvSpPr>
        <p:spPr>
          <a:xfrm>
            <a:off x="0" y="18348"/>
            <a:ext cx="9144000" cy="11246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Cas9 is a programmable nuclease</a:t>
            </a:r>
          </a:p>
        </p:txBody>
      </p:sp>
      <p:sp>
        <p:nvSpPr>
          <p:cNvPr id="14" name="TextBox 13">
            <a:extLst>
              <a:ext uri="{FF2B5EF4-FFF2-40B4-BE49-F238E27FC236}">
                <a16:creationId xmlns:a16="http://schemas.microsoft.com/office/drawing/2014/main" id="{19E6FCA8-8E11-436B-B075-F8DE6B6AAC35}"/>
              </a:ext>
            </a:extLst>
          </p:cNvPr>
          <p:cNvSpPr txBox="1"/>
          <p:nvPr/>
        </p:nvSpPr>
        <p:spPr>
          <a:xfrm>
            <a:off x="0" y="6469004"/>
            <a:ext cx="3466525" cy="369332"/>
          </a:xfrm>
          <a:prstGeom prst="rect">
            <a:avLst/>
          </a:prstGeom>
          <a:noFill/>
        </p:spPr>
        <p:txBody>
          <a:bodyPr wrap="none" rtlCol="0">
            <a:spAutoFit/>
          </a:bodyPr>
          <a:lstStyle/>
          <a:p>
            <a:r>
              <a:rPr lang="en-US" dirty="0" err="1"/>
              <a:t>Jinek</a:t>
            </a:r>
            <a:r>
              <a:rPr lang="en-US" dirty="0"/>
              <a:t> et al., </a:t>
            </a:r>
            <a:r>
              <a:rPr lang="en-US" i="1" dirty="0"/>
              <a:t>Science </a:t>
            </a:r>
            <a:r>
              <a:rPr lang="en-US" b="1" dirty="0"/>
              <a:t>2012</a:t>
            </a:r>
            <a:r>
              <a:rPr lang="en-US" dirty="0"/>
              <a:t>, </a:t>
            </a:r>
            <a:r>
              <a:rPr lang="en-US" i="1" dirty="0"/>
              <a:t>337</a:t>
            </a:r>
            <a:r>
              <a:rPr lang="en-US" dirty="0"/>
              <a:t>, 816</a:t>
            </a:r>
          </a:p>
        </p:txBody>
      </p:sp>
      <p:sp>
        <p:nvSpPr>
          <p:cNvPr id="2" name="TextBox 1">
            <a:extLst>
              <a:ext uri="{FF2B5EF4-FFF2-40B4-BE49-F238E27FC236}">
                <a16:creationId xmlns:a16="http://schemas.microsoft.com/office/drawing/2014/main" id="{8A686E78-2F25-4947-B7B3-2E9BA66ACC08}"/>
              </a:ext>
            </a:extLst>
          </p:cNvPr>
          <p:cNvSpPr txBox="1"/>
          <p:nvPr/>
        </p:nvSpPr>
        <p:spPr>
          <a:xfrm>
            <a:off x="4206240" y="4559132"/>
            <a:ext cx="4290060" cy="1200329"/>
          </a:xfrm>
          <a:prstGeom prst="rect">
            <a:avLst/>
          </a:prstGeom>
          <a:noFill/>
        </p:spPr>
        <p:txBody>
          <a:bodyPr wrap="square" rtlCol="0">
            <a:spAutoFit/>
          </a:bodyPr>
          <a:lstStyle/>
          <a:p>
            <a:r>
              <a:rPr lang="en-US"/>
              <a:t>This is generally called “CRISPR cutting” or “CRISPR nuclease (CRISPRn)”.</a:t>
            </a:r>
          </a:p>
          <a:p>
            <a:r>
              <a:rPr lang="en-US"/>
              <a:t>In mammalian cells, CRISPR cutting often leads to knockout of the targeted gene.</a:t>
            </a:r>
          </a:p>
        </p:txBody>
      </p:sp>
    </p:spTree>
    <p:extLst>
      <p:ext uri="{BB962C8B-B14F-4D97-AF65-F5344CB8AC3E}">
        <p14:creationId xmlns:p14="http://schemas.microsoft.com/office/powerpoint/2010/main" val="14081918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26972</TotalTime>
  <Words>2769</Words>
  <Application>Microsoft Office PowerPoint</Application>
  <PresentationFormat>On-screen Show (4:3)</PresentationFormat>
  <Paragraphs>351</Paragraphs>
  <Slides>55</Slides>
  <Notes>34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Intro to CRISPR screens</vt:lpstr>
      <vt:lpstr>Agenda for today’s lecture</vt:lpstr>
      <vt:lpstr>PowerPoint Presentation</vt:lpstr>
      <vt:lpstr>Classical “forward genetic screens” were pioneered in bacteria, yeast, and small animals</vt:lpstr>
      <vt:lpstr>Sequence-based genetic reagents allow for “reverse genetic screens”</vt:lpstr>
      <vt:lpstr>CRISPR/Cas: an adaptive bacterial (and archaeal) immune system</vt:lpstr>
      <vt:lpstr>PowerPoint Presentation</vt:lpstr>
      <vt:lpstr>Cas9 is targeted by sequence complementarity to a bound guide RNA</vt:lpstr>
      <vt:lpstr>PowerPoint Presentation</vt:lpstr>
      <vt:lpstr>PowerPoint Presentation</vt:lpstr>
      <vt:lpstr>PowerPoint Presentation</vt:lpstr>
      <vt:lpstr>With CRISPR cutting, CRISPRi, and CRISPRa, we can knock out, knock down, or overexpress any gene in the human genome.  This allows for very efficient genetic screens that can approach saturation.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genome-wide pooled screens requires hundreds of millions of cells</vt:lpstr>
      <vt:lpstr>Arrayed and pooled genetic screens</vt:lpstr>
      <vt:lpstr>What types of phenotypes can we screen for?</vt:lpstr>
      <vt:lpstr>PowerPoint Presentation</vt:lpstr>
      <vt:lpstr>PowerPoint Presentation</vt:lpstr>
      <vt:lpstr>PowerPoint Presentation</vt:lpstr>
      <vt:lpstr>PowerPoint Presentation</vt:lpstr>
      <vt:lpstr>PowerPoint Presentation</vt:lpstr>
      <vt:lpstr>Clustering genes by patterns of essentiality can reveal functions of genes of unknown function</vt:lpstr>
      <vt:lpstr>Clustering genes by patterns of essentiality can reveal functions of genes of unknown function</vt:lpstr>
      <vt:lpstr>CRISPR screens for sensitivity to a bioactive agent identify genes in the targeted pathway</vt:lpstr>
      <vt:lpstr>CRISPR screens for sensitivity to a bioactive agent identify genes in the targeted pathway</vt:lpstr>
      <vt:lpstr>CRISPR screens for sensitivity to a bioactive agent identify genes in the targeted pathway</vt:lpstr>
      <vt:lpstr>PowerPoint Presentation</vt:lpstr>
      <vt:lpstr>PowerPoint Presentation</vt:lpstr>
      <vt:lpstr>Screens in primary cells identify aspects of tissue-specific cell biology</vt:lpstr>
      <vt:lpstr>The value of different CRISPR modalities</vt:lpstr>
      <vt:lpstr>CRISPRi or CRISPR cutting, in brief</vt:lpstr>
      <vt:lpstr>Review: applications of CRISPR screens</vt:lpstr>
      <vt:lpstr>PowerPoint Presentation</vt:lpstr>
      <vt:lpstr>Genetic interactions can provide deep information on gene function and pathway architecture</vt:lpstr>
      <vt:lpstr>Perturb-seq: CRISPR-mediated screening with complex single-cell phenotypes (scRNA-seq)</vt:lpstr>
      <vt:lpstr>Perturb-seq: CRISPR-mediated screening with complex single-cell phenotypes (scRNA-seq)</vt:lpstr>
      <vt:lpstr>Pooled optical screens: CRISPR-mediated screening with complex single-cell phenotypes (microscopy)</vt:lpstr>
      <vt:lpstr>Topics not covered</vt:lpstr>
      <vt:lpstr>Useful resources</vt:lpstr>
      <vt:lpstr>PowerPoint Presentation</vt:lpstr>
      <vt:lpstr>Workflow of a screen</vt:lpstr>
      <vt:lpstr>CRISPRi or CRISPR cutting?</vt:lpstr>
      <vt:lpstr>Pairing genetic screens enhances information content</vt:lpstr>
      <vt:lpstr>dCas9 efficiently blocks transcription in bacteria</vt:lpstr>
      <vt:lpstr>Fusions of dCas9 and KRAB domains mediate strong gene knockdown</vt:lpstr>
      <vt:lpstr>CRISPRa comes in multiple flavors</vt:lpstr>
      <vt:lpstr>CRISPRa using SunTag</vt:lpstr>
      <vt:lpstr>CRISPRa using SAM (synergistic activation mediator)</vt:lpstr>
      <vt:lpstr>CRISPRa using VPR (VP64, p65, RTA)</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Jost</dc:creator>
  <cp:lastModifiedBy>Jost, Marco</cp:lastModifiedBy>
  <cp:revision>1481</cp:revision>
  <dcterms:created xsi:type="dcterms:W3CDTF">2016-01-05T07:15:13Z</dcterms:created>
  <dcterms:modified xsi:type="dcterms:W3CDTF">2023-01-09T16:10:55Z</dcterms:modified>
</cp:coreProperties>
</file>