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628" r:id="rId2"/>
    <p:sldId id="1479" r:id="rId3"/>
    <p:sldId id="1471" r:id="rId4"/>
    <p:sldId id="1480" r:id="rId5"/>
    <p:sldId id="1472" r:id="rId6"/>
    <p:sldId id="722" r:id="rId7"/>
    <p:sldId id="1930" r:id="rId8"/>
    <p:sldId id="1482" r:id="rId9"/>
    <p:sldId id="1931" r:id="rId10"/>
    <p:sldId id="1932" r:id="rId11"/>
    <p:sldId id="1388" r:id="rId12"/>
    <p:sldId id="761" r:id="rId13"/>
    <p:sldId id="1468" r:id="rId14"/>
    <p:sldId id="1423" r:id="rId15"/>
    <p:sldId id="1407" r:id="rId16"/>
    <p:sldId id="1427" r:id="rId17"/>
    <p:sldId id="1408" r:id="rId18"/>
    <p:sldId id="1447" r:id="rId19"/>
    <p:sldId id="1409" r:id="rId20"/>
    <p:sldId id="1406" r:id="rId21"/>
    <p:sldId id="1499" r:id="rId22"/>
    <p:sldId id="1934" r:id="rId23"/>
    <p:sldId id="777" r:id="rId24"/>
    <p:sldId id="815" r:id="rId25"/>
    <p:sldId id="817" r:id="rId26"/>
    <p:sldId id="1396" r:id="rId27"/>
    <p:sldId id="1492" r:id="rId28"/>
    <p:sldId id="1493" r:id="rId29"/>
    <p:sldId id="1103" r:id="rId30"/>
    <p:sldId id="1105" r:id="rId31"/>
    <p:sldId id="1495" r:id="rId32"/>
    <p:sldId id="1935" r:id="rId33"/>
    <p:sldId id="770" r:id="rId34"/>
    <p:sldId id="1488" r:id="rId35"/>
    <p:sldId id="1446" r:id="rId36"/>
    <p:sldId id="791" r:id="rId37"/>
    <p:sldId id="1933" r:id="rId38"/>
    <p:sldId id="1501" r:id="rId39"/>
    <p:sldId id="1444" r:id="rId40"/>
    <p:sldId id="1502" r:id="rId41"/>
    <p:sldId id="1500" r:id="rId42"/>
    <p:sldId id="1425" r:id="rId4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t, Marco" initials="JM" lastIdx="1" clrIdx="0">
    <p:extLst>
      <p:ext uri="{19B8F6BF-5375-455C-9EA6-DF929625EA0E}">
        <p15:presenceInfo xmlns:p15="http://schemas.microsoft.com/office/powerpoint/2012/main" userId="Jost, Mar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3535FF"/>
    <a:srgbClr val="5B8ADD"/>
    <a:srgbClr val="FAA202"/>
    <a:srgbClr val="05F6F6"/>
    <a:srgbClr val="DEEBF7"/>
    <a:srgbClr val="FFF2CC"/>
    <a:srgbClr val="7F7F7F"/>
    <a:srgbClr val="FF6600"/>
    <a:srgbClr val="8AD3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94" autoAdjust="0"/>
    <p:restoredTop sz="90271" autoAdjust="0"/>
  </p:normalViewPr>
  <p:slideViewPr>
    <p:cSldViewPr snapToGrid="0">
      <p:cViewPr>
        <p:scale>
          <a:sx n="102" d="100"/>
          <a:sy n="102" d="100"/>
        </p:scale>
        <p:origin x="19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0434C3CE-7620-4880-B87F-EBB12F5E68D2}" type="datetimeFigureOut">
              <a:rPr lang="en-US" smtClean="0"/>
              <a:t>1/15/25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C8DC4D7-2C51-4920-9662-57337AE12334}" type="slidenum">
              <a:rPr lang="en-US" smtClean="0"/>
              <a:t>‹#›</a:t>
            </a:fld>
            <a:endParaRPr lang="en-US"/>
          </a:p>
        </p:txBody>
      </p:sp>
    </p:spTree>
    <p:extLst>
      <p:ext uri="{BB962C8B-B14F-4D97-AF65-F5344CB8AC3E}">
        <p14:creationId xmlns:p14="http://schemas.microsoft.com/office/powerpoint/2010/main" val="1699318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2</a:t>
            </a:fld>
            <a:endParaRPr lang="en-US"/>
          </a:p>
        </p:txBody>
      </p:sp>
    </p:spTree>
    <p:extLst>
      <p:ext uri="{BB962C8B-B14F-4D97-AF65-F5344CB8AC3E}">
        <p14:creationId xmlns:p14="http://schemas.microsoft.com/office/powerpoint/2010/main" val="2789911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14</a:t>
            </a:fld>
            <a:endParaRPr lang="en-US"/>
          </a:p>
        </p:txBody>
      </p:sp>
    </p:spTree>
    <p:extLst>
      <p:ext uri="{BB962C8B-B14F-4D97-AF65-F5344CB8AC3E}">
        <p14:creationId xmlns:p14="http://schemas.microsoft.com/office/powerpoint/2010/main" val="1043013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15</a:t>
            </a:fld>
            <a:endParaRPr lang="en-US"/>
          </a:p>
        </p:txBody>
      </p:sp>
    </p:spTree>
    <p:extLst>
      <p:ext uri="{BB962C8B-B14F-4D97-AF65-F5344CB8AC3E}">
        <p14:creationId xmlns:p14="http://schemas.microsoft.com/office/powerpoint/2010/main" val="2295957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16</a:t>
            </a:fld>
            <a:endParaRPr lang="en-US"/>
          </a:p>
        </p:txBody>
      </p:sp>
    </p:spTree>
    <p:extLst>
      <p:ext uri="{BB962C8B-B14F-4D97-AF65-F5344CB8AC3E}">
        <p14:creationId xmlns:p14="http://schemas.microsoft.com/office/powerpoint/2010/main" val="4242536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17</a:t>
            </a:fld>
            <a:endParaRPr lang="en-US"/>
          </a:p>
        </p:txBody>
      </p:sp>
    </p:spTree>
    <p:extLst>
      <p:ext uri="{BB962C8B-B14F-4D97-AF65-F5344CB8AC3E}">
        <p14:creationId xmlns:p14="http://schemas.microsoft.com/office/powerpoint/2010/main" val="2811428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18</a:t>
            </a:fld>
            <a:endParaRPr lang="en-US"/>
          </a:p>
        </p:txBody>
      </p:sp>
    </p:spTree>
    <p:extLst>
      <p:ext uri="{BB962C8B-B14F-4D97-AF65-F5344CB8AC3E}">
        <p14:creationId xmlns:p14="http://schemas.microsoft.com/office/powerpoint/2010/main" val="3984410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19</a:t>
            </a:fld>
            <a:endParaRPr lang="en-US"/>
          </a:p>
        </p:txBody>
      </p:sp>
    </p:spTree>
    <p:extLst>
      <p:ext uri="{BB962C8B-B14F-4D97-AF65-F5344CB8AC3E}">
        <p14:creationId xmlns:p14="http://schemas.microsoft.com/office/powerpoint/2010/main" val="82125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20</a:t>
            </a:fld>
            <a:endParaRPr lang="en-US"/>
          </a:p>
        </p:txBody>
      </p:sp>
    </p:spTree>
    <p:extLst>
      <p:ext uri="{BB962C8B-B14F-4D97-AF65-F5344CB8AC3E}">
        <p14:creationId xmlns:p14="http://schemas.microsoft.com/office/powerpoint/2010/main" val="595084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21</a:t>
            </a:fld>
            <a:endParaRPr lang="en-US"/>
          </a:p>
        </p:txBody>
      </p:sp>
    </p:spTree>
    <p:extLst>
      <p:ext uri="{BB962C8B-B14F-4D97-AF65-F5344CB8AC3E}">
        <p14:creationId xmlns:p14="http://schemas.microsoft.com/office/powerpoint/2010/main" val="737541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26</a:t>
            </a:fld>
            <a:endParaRPr lang="en-US"/>
          </a:p>
        </p:txBody>
      </p:sp>
    </p:spTree>
    <p:extLst>
      <p:ext uri="{BB962C8B-B14F-4D97-AF65-F5344CB8AC3E}">
        <p14:creationId xmlns:p14="http://schemas.microsoft.com/office/powerpoint/2010/main" val="3801902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r>
              <a:rPr lang="en-US"/>
              <a:t>OST is responsible for N-linked glycosylation</a:t>
            </a:r>
          </a:p>
          <a:p>
            <a:r>
              <a:rPr lang="en-US"/>
              <a:t>Might think that Dengue requires this</a:t>
            </a:r>
          </a:p>
          <a:p>
            <a:r>
              <a:rPr lang="en-US"/>
              <a:t>But no, catalytic activity of OST not required!</a:t>
            </a:r>
          </a:p>
        </p:txBody>
      </p:sp>
      <p:sp>
        <p:nvSpPr>
          <p:cNvPr id="4" name="Slide Number Placeholder 3"/>
          <p:cNvSpPr>
            <a:spLocks noGrp="1"/>
          </p:cNvSpPr>
          <p:nvPr>
            <p:ph type="sldNum" sz="quarter" idx="5"/>
          </p:nvPr>
        </p:nvSpPr>
        <p:spPr/>
        <p:txBody>
          <a:bodyPr/>
          <a:lstStyle/>
          <a:p>
            <a:fld id="{5C8DC4D7-2C51-4920-9662-57337AE12334}" type="slidenum">
              <a:rPr lang="en-US" smtClean="0"/>
              <a:t>31</a:t>
            </a:fld>
            <a:endParaRPr lang="en-US"/>
          </a:p>
        </p:txBody>
      </p:sp>
    </p:spTree>
    <p:extLst>
      <p:ext uri="{BB962C8B-B14F-4D97-AF65-F5344CB8AC3E}">
        <p14:creationId xmlns:p14="http://schemas.microsoft.com/office/powerpoint/2010/main" val="164127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3</a:t>
            </a:fld>
            <a:endParaRPr lang="en-US"/>
          </a:p>
        </p:txBody>
      </p:sp>
    </p:spTree>
    <p:extLst>
      <p:ext uri="{BB962C8B-B14F-4D97-AF65-F5344CB8AC3E}">
        <p14:creationId xmlns:p14="http://schemas.microsoft.com/office/powerpoint/2010/main" val="4203694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Genome wide vs genome scale </a:t>
            </a:r>
          </a:p>
        </p:txBody>
      </p:sp>
      <p:sp>
        <p:nvSpPr>
          <p:cNvPr id="4" name="Slide Number Placeholder 3"/>
          <p:cNvSpPr>
            <a:spLocks noGrp="1"/>
          </p:cNvSpPr>
          <p:nvPr>
            <p:ph type="sldNum" sz="quarter" idx="5"/>
          </p:nvPr>
        </p:nvSpPr>
        <p:spPr/>
        <p:txBody>
          <a:bodyPr/>
          <a:lstStyle/>
          <a:p>
            <a:fld id="{5C8DC4D7-2C51-4920-9662-57337AE12334}" type="slidenum">
              <a:rPr lang="en-US" smtClean="0"/>
              <a:t>32</a:t>
            </a:fld>
            <a:endParaRPr lang="en-US"/>
          </a:p>
        </p:txBody>
      </p:sp>
    </p:spTree>
    <p:extLst>
      <p:ext uri="{BB962C8B-B14F-4D97-AF65-F5344CB8AC3E}">
        <p14:creationId xmlns:p14="http://schemas.microsoft.com/office/powerpoint/2010/main" val="387706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33</a:t>
            </a:fld>
            <a:endParaRPr lang="en-US"/>
          </a:p>
        </p:txBody>
      </p:sp>
    </p:spTree>
    <p:extLst>
      <p:ext uri="{BB962C8B-B14F-4D97-AF65-F5344CB8AC3E}">
        <p14:creationId xmlns:p14="http://schemas.microsoft.com/office/powerpoint/2010/main" val="2080149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35</a:t>
            </a:fld>
            <a:endParaRPr lang="en-US"/>
          </a:p>
        </p:txBody>
      </p:sp>
    </p:spTree>
    <p:extLst>
      <p:ext uri="{BB962C8B-B14F-4D97-AF65-F5344CB8AC3E}">
        <p14:creationId xmlns:p14="http://schemas.microsoft.com/office/powerpoint/2010/main" val="2524180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r>
              <a:rPr lang="en-US"/>
              <a:t>integrator is required for biogenesis of small nuclear RNAs (e.g. spliceosome components)</a:t>
            </a:r>
          </a:p>
          <a:p>
            <a:r>
              <a:rPr lang="en-US"/>
              <a:t>this revealed that integrator contains different modules that are functionally and biochemically somewhat distinct</a:t>
            </a:r>
          </a:p>
        </p:txBody>
      </p:sp>
      <p:sp>
        <p:nvSpPr>
          <p:cNvPr id="4" name="Slide Number Placeholder 3"/>
          <p:cNvSpPr>
            <a:spLocks noGrp="1"/>
          </p:cNvSpPr>
          <p:nvPr>
            <p:ph type="sldNum" sz="quarter" idx="5"/>
          </p:nvPr>
        </p:nvSpPr>
        <p:spPr/>
        <p:txBody>
          <a:bodyPr/>
          <a:lstStyle/>
          <a:p>
            <a:fld id="{5C8DC4D7-2C51-4920-9662-57337AE12334}" type="slidenum">
              <a:rPr lang="en-US" smtClean="0"/>
              <a:t>38</a:t>
            </a:fld>
            <a:endParaRPr lang="en-US"/>
          </a:p>
        </p:txBody>
      </p:sp>
    </p:spTree>
    <p:extLst>
      <p:ext uri="{BB962C8B-B14F-4D97-AF65-F5344CB8AC3E}">
        <p14:creationId xmlns:p14="http://schemas.microsoft.com/office/powerpoint/2010/main" val="470120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40</a:t>
            </a:fld>
            <a:endParaRPr lang="en-US"/>
          </a:p>
        </p:txBody>
      </p:sp>
    </p:spTree>
    <p:extLst>
      <p:ext uri="{BB962C8B-B14F-4D97-AF65-F5344CB8AC3E}">
        <p14:creationId xmlns:p14="http://schemas.microsoft.com/office/powerpoint/2010/main" val="115437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41</a:t>
            </a:fld>
            <a:endParaRPr lang="en-US"/>
          </a:p>
        </p:txBody>
      </p:sp>
    </p:spTree>
    <p:extLst>
      <p:ext uri="{BB962C8B-B14F-4D97-AF65-F5344CB8AC3E}">
        <p14:creationId xmlns:p14="http://schemas.microsoft.com/office/powerpoint/2010/main" val="252737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4</a:t>
            </a:fld>
            <a:endParaRPr lang="en-US"/>
          </a:p>
        </p:txBody>
      </p:sp>
    </p:spTree>
    <p:extLst>
      <p:ext uri="{BB962C8B-B14F-4D97-AF65-F5344CB8AC3E}">
        <p14:creationId xmlns:p14="http://schemas.microsoft.com/office/powerpoint/2010/main" val="42964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5</a:t>
            </a:fld>
            <a:endParaRPr lang="en-US"/>
          </a:p>
        </p:txBody>
      </p:sp>
    </p:spTree>
    <p:extLst>
      <p:ext uri="{BB962C8B-B14F-4D97-AF65-F5344CB8AC3E}">
        <p14:creationId xmlns:p14="http://schemas.microsoft.com/office/powerpoint/2010/main" val="3943811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C8DC4D7-2C51-4920-9662-57337AE12334}" type="slidenum">
              <a:rPr lang="en-US" smtClean="0"/>
              <a:t>6</a:t>
            </a:fld>
            <a:endParaRPr lang="en-US"/>
          </a:p>
        </p:txBody>
      </p:sp>
    </p:spTree>
    <p:extLst>
      <p:ext uri="{BB962C8B-B14F-4D97-AF65-F5344CB8AC3E}">
        <p14:creationId xmlns:p14="http://schemas.microsoft.com/office/powerpoint/2010/main" val="359388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8</a:t>
            </a:fld>
            <a:endParaRPr lang="en-US"/>
          </a:p>
        </p:txBody>
      </p:sp>
    </p:spTree>
    <p:extLst>
      <p:ext uri="{BB962C8B-B14F-4D97-AF65-F5344CB8AC3E}">
        <p14:creationId xmlns:p14="http://schemas.microsoft.com/office/powerpoint/2010/main" val="686464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DC4D7-2C51-4920-9662-57337AE12334}" type="slidenum">
              <a:rPr lang="en-US" smtClean="0"/>
              <a:t>10</a:t>
            </a:fld>
            <a:endParaRPr lang="en-US"/>
          </a:p>
        </p:txBody>
      </p:sp>
    </p:spTree>
    <p:extLst>
      <p:ext uri="{BB962C8B-B14F-4D97-AF65-F5344CB8AC3E}">
        <p14:creationId xmlns:p14="http://schemas.microsoft.com/office/powerpoint/2010/main" val="55186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KRAB: Kruppel-associated box from Kox1, recruits transcriptional repressors through KAP-1;</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in particular histone deacetylases and histone lysine methyltransferases; trigger spread of heterochromatin</a:t>
            </a:r>
            <a:endParaRPr lang="en-US"/>
          </a:p>
          <a:p>
            <a:endParaRPr lang="en-US" dirty="0"/>
          </a:p>
        </p:txBody>
      </p:sp>
      <p:sp>
        <p:nvSpPr>
          <p:cNvPr id="4" name="Slide Number Placeholder 3"/>
          <p:cNvSpPr>
            <a:spLocks noGrp="1"/>
          </p:cNvSpPr>
          <p:nvPr>
            <p:ph type="sldNum" sz="quarter" idx="10"/>
          </p:nvPr>
        </p:nvSpPr>
        <p:spPr/>
        <p:txBody>
          <a:bodyPr/>
          <a:lstStyle/>
          <a:p>
            <a:fld id="{5C8DC4D7-2C51-4920-9662-57337AE12334}" type="slidenum">
              <a:rPr lang="en-US" smtClean="0"/>
              <a:t>11</a:t>
            </a:fld>
            <a:endParaRPr lang="en-US"/>
          </a:p>
        </p:txBody>
      </p:sp>
    </p:spTree>
    <p:extLst>
      <p:ext uri="{BB962C8B-B14F-4D97-AF65-F5344CB8AC3E}">
        <p14:creationId xmlns:p14="http://schemas.microsoft.com/office/powerpoint/2010/main" val="767713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p:txBody>
      </p:sp>
      <p:sp>
        <p:nvSpPr>
          <p:cNvPr id="4" name="Slide Number Placeholder 3"/>
          <p:cNvSpPr>
            <a:spLocks noGrp="1"/>
          </p:cNvSpPr>
          <p:nvPr>
            <p:ph type="sldNum" sz="quarter" idx="10"/>
          </p:nvPr>
        </p:nvSpPr>
        <p:spPr/>
        <p:txBody>
          <a:bodyPr/>
          <a:lstStyle/>
          <a:p>
            <a:fld id="{5C8DC4D7-2C51-4920-9662-57337AE12334}" type="slidenum">
              <a:rPr lang="en-US" smtClean="0"/>
              <a:t>12</a:t>
            </a:fld>
            <a:endParaRPr lang="en-US"/>
          </a:p>
        </p:txBody>
      </p:sp>
    </p:spTree>
    <p:extLst>
      <p:ext uri="{BB962C8B-B14F-4D97-AF65-F5344CB8AC3E}">
        <p14:creationId xmlns:p14="http://schemas.microsoft.com/office/powerpoint/2010/main" val="1314213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115B93-F4F2-4016-AD61-E96EEFD26388}"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1722442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15B93-F4F2-4016-AD61-E96EEFD26388}"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135929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15B93-F4F2-4016-AD61-E96EEFD26388}"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392899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2248"/>
            <a:ext cx="9144000" cy="1325563"/>
          </a:xfrm>
        </p:spPr>
        <p:txBody>
          <a:bodyPr>
            <a:normAutofit/>
          </a:bodyPr>
          <a:lstStyle>
            <a:lvl1pPr algn="ct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15B93-F4F2-4016-AD61-E96EEFD26388}"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142091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15B93-F4F2-4016-AD61-E96EEFD26388}"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60108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115B93-F4F2-4016-AD61-E96EEFD26388}" type="datetimeFigureOut">
              <a:rPr lang="en-US" smtClean="0"/>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393852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115B93-F4F2-4016-AD61-E96EEFD26388}" type="datetimeFigureOut">
              <a:rPr lang="en-US" smtClean="0"/>
              <a:t>1/15/25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26097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15B93-F4F2-4016-AD61-E96EEFD26388}" type="datetimeFigureOut">
              <a:rPr lang="en-US" smtClean="0"/>
              <a:t>1/15/25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83311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15B93-F4F2-4016-AD61-E96EEFD26388}" type="datetimeFigureOut">
              <a:rPr lang="en-US" smtClean="0"/>
              <a:t>1/15/25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355509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15B93-F4F2-4016-AD61-E96EEFD26388}" type="datetimeFigureOut">
              <a:rPr lang="en-US" smtClean="0"/>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16086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15B93-F4F2-4016-AD61-E96EEFD26388}" type="datetimeFigureOut">
              <a:rPr lang="en-US" smtClean="0"/>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40460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15B93-F4F2-4016-AD61-E96EEFD26388}" type="datetimeFigureOut">
              <a:rPr lang="en-US" smtClean="0"/>
              <a:t>1/15/25</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03FF2-90A5-47F6-BB3D-DDAB316F7AC5}" type="slidenum">
              <a:rPr lang="en-US" smtClean="0"/>
              <a:t>‹#›</a:t>
            </a:fld>
            <a:endParaRPr lang="en-US"/>
          </a:p>
        </p:txBody>
      </p:sp>
    </p:spTree>
    <p:extLst>
      <p:ext uri="{BB962C8B-B14F-4D97-AF65-F5344CB8AC3E}">
        <p14:creationId xmlns:p14="http://schemas.microsoft.com/office/powerpoint/2010/main" val="3619402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web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8" y="1297858"/>
            <a:ext cx="9144000" cy="1258274"/>
          </a:xfrm>
        </p:spPr>
        <p:txBody>
          <a:bodyPr>
            <a:noAutofit/>
          </a:bodyPr>
          <a:lstStyle/>
          <a:p>
            <a:r>
              <a:rPr lang="en-US" sz="3600"/>
              <a:t>CRISPR-mediated genetic screens:</a:t>
            </a:r>
            <a:br>
              <a:rPr lang="en-US" sz="3600"/>
            </a:br>
            <a:r>
              <a:rPr lang="en-US" sz="3600"/>
              <a:t>principles and applications</a:t>
            </a:r>
            <a:endParaRPr lang="en-US" sz="3600" dirty="0"/>
          </a:p>
        </p:txBody>
      </p:sp>
      <p:sp>
        <p:nvSpPr>
          <p:cNvPr id="3" name="Subtitle 2"/>
          <p:cNvSpPr>
            <a:spLocks noGrp="1"/>
          </p:cNvSpPr>
          <p:nvPr>
            <p:ph type="subTitle" idx="1"/>
          </p:nvPr>
        </p:nvSpPr>
        <p:spPr>
          <a:xfrm>
            <a:off x="1138462" y="3082702"/>
            <a:ext cx="6858000" cy="1875378"/>
          </a:xfrm>
        </p:spPr>
        <p:txBody>
          <a:bodyPr>
            <a:normAutofit/>
          </a:bodyPr>
          <a:lstStyle/>
          <a:p>
            <a:r>
              <a:rPr lang="en-US" dirty="0"/>
              <a:t>Nolan Maier</a:t>
            </a:r>
          </a:p>
          <a:p>
            <a:r>
              <a:rPr lang="en-US" dirty="0"/>
              <a:t>2025 Genetics Bootcamp</a:t>
            </a:r>
          </a:p>
        </p:txBody>
      </p:sp>
    </p:spTree>
    <p:extLst>
      <p:ext uri="{BB962C8B-B14F-4D97-AF65-F5344CB8AC3E}">
        <p14:creationId xmlns:p14="http://schemas.microsoft.com/office/powerpoint/2010/main" val="265563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C9912A18-4845-47B6-9591-942B3991DB31}"/>
              </a:ext>
            </a:extLst>
          </p:cNvPr>
          <p:cNvSpPr txBox="1"/>
          <p:nvPr/>
        </p:nvSpPr>
        <p:spPr>
          <a:xfrm>
            <a:off x="6224226" y="6469004"/>
            <a:ext cx="2919774" cy="369332"/>
          </a:xfrm>
          <a:prstGeom prst="rect">
            <a:avLst/>
          </a:prstGeom>
          <a:noFill/>
        </p:spPr>
        <p:txBody>
          <a:bodyPr wrap="none" rtlCol="0">
            <a:spAutoFit/>
          </a:bodyPr>
          <a:lstStyle/>
          <a:p>
            <a:pPr algn="r"/>
            <a:r>
              <a:rPr lang="en-US" dirty="0"/>
              <a:t>Qi et al., </a:t>
            </a:r>
            <a:r>
              <a:rPr lang="en-US" i="1" dirty="0"/>
              <a:t>Cell</a:t>
            </a:r>
            <a:r>
              <a:rPr lang="en-US" dirty="0"/>
              <a:t> </a:t>
            </a:r>
            <a:r>
              <a:rPr lang="en-US" b="1" dirty="0"/>
              <a:t>2013</a:t>
            </a:r>
            <a:r>
              <a:rPr lang="en-US" dirty="0"/>
              <a:t>, </a:t>
            </a:r>
            <a:r>
              <a:rPr lang="en-US" i="1" dirty="0"/>
              <a:t>152</a:t>
            </a:r>
            <a:r>
              <a:rPr lang="en-US"/>
              <a:t>, 1173</a:t>
            </a:r>
          </a:p>
        </p:txBody>
      </p:sp>
      <p:sp>
        <p:nvSpPr>
          <p:cNvPr id="26" name="Title 1">
            <a:extLst>
              <a:ext uri="{FF2B5EF4-FFF2-40B4-BE49-F238E27FC236}">
                <a16:creationId xmlns:a16="http://schemas.microsoft.com/office/drawing/2014/main" id="{75DB6D58-071C-49AB-8DD4-37E2B398A3C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A catalytically inactive mutant of Cas9 (dCas9) is </a:t>
            </a:r>
            <a:br>
              <a:rPr lang="en-US"/>
            </a:br>
            <a:r>
              <a:rPr lang="en-US"/>
              <a:t>a programmable DNA-binding protein</a:t>
            </a:r>
            <a:endParaRPr lang="en-US" dirty="0"/>
          </a:p>
        </p:txBody>
      </p:sp>
      <p:sp>
        <p:nvSpPr>
          <p:cNvPr id="27" name="TextBox 26">
            <a:extLst>
              <a:ext uri="{FF2B5EF4-FFF2-40B4-BE49-F238E27FC236}">
                <a16:creationId xmlns:a16="http://schemas.microsoft.com/office/drawing/2014/main" id="{D67F9FE3-7C1B-4257-A247-1DF73F2F078C}"/>
              </a:ext>
            </a:extLst>
          </p:cNvPr>
          <p:cNvSpPr txBox="1"/>
          <p:nvPr/>
        </p:nvSpPr>
        <p:spPr>
          <a:xfrm>
            <a:off x="2" y="6469004"/>
            <a:ext cx="3466525" cy="369332"/>
          </a:xfrm>
          <a:prstGeom prst="rect">
            <a:avLst/>
          </a:prstGeom>
          <a:noFill/>
        </p:spPr>
        <p:txBody>
          <a:bodyPr wrap="none" rtlCol="0">
            <a:spAutoFit/>
          </a:bodyPr>
          <a:lstStyle/>
          <a:p>
            <a:r>
              <a:rPr lang="en-US" dirty="0" err="1"/>
              <a:t>Jinek</a:t>
            </a:r>
            <a:r>
              <a:rPr lang="en-US" dirty="0"/>
              <a:t> et al., </a:t>
            </a:r>
            <a:r>
              <a:rPr lang="en-US" i="1" dirty="0"/>
              <a:t>Science </a:t>
            </a:r>
            <a:r>
              <a:rPr lang="en-US" b="1" dirty="0"/>
              <a:t>2012</a:t>
            </a:r>
            <a:r>
              <a:rPr lang="en-US" dirty="0"/>
              <a:t>, </a:t>
            </a:r>
            <a:r>
              <a:rPr lang="en-US" i="1" dirty="0"/>
              <a:t>337</a:t>
            </a:r>
            <a:r>
              <a:rPr lang="en-US" dirty="0"/>
              <a:t>, 816</a:t>
            </a:r>
          </a:p>
        </p:txBody>
      </p:sp>
      <p:pic>
        <p:nvPicPr>
          <p:cNvPr id="2" name="Picture 1" descr="A picture containing background pattern&#10;&#10;Description automatically generated">
            <a:extLst>
              <a:ext uri="{FF2B5EF4-FFF2-40B4-BE49-F238E27FC236}">
                <a16:creationId xmlns:a16="http://schemas.microsoft.com/office/drawing/2014/main" id="{831C63E5-C891-57E2-DBA4-EC5DD87242A0}"/>
              </a:ext>
            </a:extLst>
          </p:cNvPr>
          <p:cNvPicPr>
            <a:picLocks noChangeAspect="1"/>
          </p:cNvPicPr>
          <p:nvPr/>
        </p:nvPicPr>
        <p:blipFill rotWithShape="1">
          <a:blip r:embed="rId3">
            <a:extLst>
              <a:ext uri="{28A0092B-C50C-407E-A947-70E740481C1C}">
                <a14:useLocalDpi xmlns:a14="http://schemas.microsoft.com/office/drawing/2010/main" val="0"/>
              </a:ext>
            </a:extLst>
          </a:blip>
          <a:srcRect l="47714" t="54881"/>
          <a:stretch/>
        </p:blipFill>
        <p:spPr>
          <a:xfrm>
            <a:off x="4784834" y="4035974"/>
            <a:ext cx="4122210" cy="2126084"/>
          </a:xfrm>
          <a:prstGeom prst="rect">
            <a:avLst/>
          </a:prstGeom>
        </p:spPr>
      </p:pic>
      <p:pic>
        <p:nvPicPr>
          <p:cNvPr id="33" name="Picture 32" descr="A picture containing background pattern&#10;&#10;Description automatically generated">
            <a:extLst>
              <a:ext uri="{FF2B5EF4-FFF2-40B4-BE49-F238E27FC236}">
                <a16:creationId xmlns:a16="http://schemas.microsoft.com/office/drawing/2014/main" id="{1C624B73-605B-F5C8-7B57-EE5E95968C2A}"/>
              </a:ext>
            </a:extLst>
          </p:cNvPr>
          <p:cNvPicPr>
            <a:picLocks noChangeAspect="1"/>
          </p:cNvPicPr>
          <p:nvPr/>
        </p:nvPicPr>
        <p:blipFill rotWithShape="1">
          <a:blip r:embed="rId3">
            <a:extLst>
              <a:ext uri="{28A0092B-C50C-407E-A947-70E740481C1C}">
                <a14:useLocalDpi xmlns:a14="http://schemas.microsoft.com/office/drawing/2010/main" val="0"/>
              </a:ext>
            </a:extLst>
          </a:blip>
          <a:srcRect r="44587" b="79915"/>
          <a:stretch/>
        </p:blipFill>
        <p:spPr>
          <a:xfrm>
            <a:off x="1023154" y="1449946"/>
            <a:ext cx="4368655" cy="946414"/>
          </a:xfrm>
          <a:prstGeom prst="rect">
            <a:avLst/>
          </a:prstGeom>
        </p:spPr>
      </p:pic>
      <p:pic>
        <p:nvPicPr>
          <p:cNvPr id="34" name="Picture 33" descr="A picture containing background pattern&#10;&#10;Description automatically generated">
            <a:extLst>
              <a:ext uri="{FF2B5EF4-FFF2-40B4-BE49-F238E27FC236}">
                <a16:creationId xmlns:a16="http://schemas.microsoft.com/office/drawing/2014/main" id="{F5F1BD52-A93F-DA3F-5935-5E6AE9E007AE}"/>
              </a:ext>
            </a:extLst>
          </p:cNvPr>
          <p:cNvPicPr>
            <a:picLocks noChangeAspect="1"/>
          </p:cNvPicPr>
          <p:nvPr/>
        </p:nvPicPr>
        <p:blipFill rotWithShape="1">
          <a:blip r:embed="rId3">
            <a:extLst>
              <a:ext uri="{28A0092B-C50C-407E-A947-70E740481C1C}">
                <a14:useLocalDpi xmlns:a14="http://schemas.microsoft.com/office/drawing/2010/main" val="0"/>
              </a:ext>
            </a:extLst>
          </a:blip>
          <a:srcRect t="18914" r="44587" b="46290"/>
          <a:stretch/>
        </p:blipFill>
        <p:spPr>
          <a:xfrm>
            <a:off x="1023154" y="2341180"/>
            <a:ext cx="4368655" cy="1639614"/>
          </a:xfrm>
          <a:prstGeom prst="rect">
            <a:avLst/>
          </a:prstGeom>
        </p:spPr>
      </p:pic>
      <p:pic>
        <p:nvPicPr>
          <p:cNvPr id="35" name="Picture 34" descr="A picture containing background pattern&#10;&#10;Description automatically generated">
            <a:extLst>
              <a:ext uri="{FF2B5EF4-FFF2-40B4-BE49-F238E27FC236}">
                <a16:creationId xmlns:a16="http://schemas.microsoft.com/office/drawing/2014/main" id="{EB46D21D-360C-9FAF-D1FB-598FF3986269}"/>
              </a:ext>
            </a:extLst>
          </p:cNvPr>
          <p:cNvPicPr>
            <a:picLocks noChangeAspect="1"/>
          </p:cNvPicPr>
          <p:nvPr/>
        </p:nvPicPr>
        <p:blipFill rotWithShape="1">
          <a:blip r:embed="rId3">
            <a:extLst>
              <a:ext uri="{28A0092B-C50C-407E-A947-70E740481C1C}">
                <a14:useLocalDpi xmlns:a14="http://schemas.microsoft.com/office/drawing/2010/main" val="0"/>
              </a:ext>
            </a:extLst>
          </a:blip>
          <a:srcRect t="53709" r="56686"/>
          <a:stretch/>
        </p:blipFill>
        <p:spPr>
          <a:xfrm>
            <a:off x="1023154" y="3980794"/>
            <a:ext cx="3414841" cy="2181264"/>
          </a:xfrm>
          <a:prstGeom prst="rect">
            <a:avLst/>
          </a:prstGeom>
        </p:spPr>
      </p:pic>
      <p:pic>
        <p:nvPicPr>
          <p:cNvPr id="36" name="Picture 35" descr="A picture containing background pattern&#10;&#10;Description automatically generated">
            <a:extLst>
              <a:ext uri="{FF2B5EF4-FFF2-40B4-BE49-F238E27FC236}">
                <a16:creationId xmlns:a16="http://schemas.microsoft.com/office/drawing/2014/main" id="{05B5D864-EFAC-0255-C329-C97924A7B115}"/>
              </a:ext>
            </a:extLst>
          </p:cNvPr>
          <p:cNvPicPr>
            <a:picLocks noChangeAspect="1"/>
          </p:cNvPicPr>
          <p:nvPr/>
        </p:nvPicPr>
        <p:blipFill rotWithShape="1">
          <a:blip r:embed="rId3">
            <a:extLst>
              <a:ext uri="{28A0092B-C50C-407E-A947-70E740481C1C}">
                <a14:useLocalDpi xmlns:a14="http://schemas.microsoft.com/office/drawing/2010/main" val="0"/>
              </a:ext>
            </a:extLst>
          </a:blip>
          <a:srcRect l="62812" b="79915"/>
          <a:stretch/>
        </p:blipFill>
        <p:spPr>
          <a:xfrm>
            <a:off x="5975132" y="1449946"/>
            <a:ext cx="2931913" cy="946415"/>
          </a:xfrm>
          <a:prstGeom prst="rect">
            <a:avLst/>
          </a:prstGeom>
        </p:spPr>
      </p:pic>
      <p:pic>
        <p:nvPicPr>
          <p:cNvPr id="37" name="Picture 36" descr="A picture containing background pattern&#10;&#10;Description automatically generated">
            <a:extLst>
              <a:ext uri="{FF2B5EF4-FFF2-40B4-BE49-F238E27FC236}">
                <a16:creationId xmlns:a16="http://schemas.microsoft.com/office/drawing/2014/main" id="{52CFBFD3-590B-F030-95F8-C640EBA04EEC}"/>
              </a:ext>
            </a:extLst>
          </p:cNvPr>
          <p:cNvPicPr>
            <a:picLocks noChangeAspect="1"/>
          </p:cNvPicPr>
          <p:nvPr/>
        </p:nvPicPr>
        <p:blipFill rotWithShape="1">
          <a:blip r:embed="rId3">
            <a:extLst>
              <a:ext uri="{28A0092B-C50C-407E-A947-70E740481C1C}">
                <a14:useLocalDpi xmlns:a14="http://schemas.microsoft.com/office/drawing/2010/main" val="0"/>
              </a:ext>
            </a:extLst>
          </a:blip>
          <a:srcRect l="59812" t="20084" b="45120"/>
          <a:stretch/>
        </p:blipFill>
        <p:spPr>
          <a:xfrm>
            <a:off x="5738648" y="2396361"/>
            <a:ext cx="3168396" cy="1639615"/>
          </a:xfrm>
          <a:prstGeom prst="rect">
            <a:avLst/>
          </a:prstGeom>
        </p:spPr>
      </p:pic>
    </p:spTree>
    <p:extLst>
      <p:ext uri="{BB962C8B-B14F-4D97-AF65-F5344CB8AC3E}">
        <p14:creationId xmlns:p14="http://schemas.microsoft.com/office/powerpoint/2010/main" val="4195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65936" y="1253524"/>
            <a:ext cx="5612131" cy="2791047"/>
          </a:xfrm>
          <a:prstGeom prst="rect">
            <a:avLst/>
          </a:prstGeom>
        </p:spPr>
      </p:pic>
      <p:sp>
        <p:nvSpPr>
          <p:cNvPr id="8" name="TextBox 7"/>
          <p:cNvSpPr txBox="1"/>
          <p:nvPr/>
        </p:nvSpPr>
        <p:spPr>
          <a:xfrm>
            <a:off x="344154" y="4033134"/>
            <a:ext cx="8455690" cy="1938992"/>
          </a:xfrm>
          <a:prstGeom prst="rect">
            <a:avLst/>
          </a:prstGeom>
          <a:noFill/>
        </p:spPr>
        <p:txBody>
          <a:bodyPr wrap="square" rtlCol="0">
            <a:spAutoFit/>
          </a:bodyPr>
          <a:lstStyle/>
          <a:p>
            <a:r>
              <a:rPr lang="en-US" sz="2400" dirty="0"/>
              <a:t>knockdown (</a:t>
            </a:r>
            <a:r>
              <a:rPr lang="en-US" sz="2400" b="1" dirty="0" err="1"/>
              <a:t>CRISPRi</a:t>
            </a:r>
            <a:r>
              <a:rPr lang="en-US" sz="2400" dirty="0"/>
              <a:t>): dCas9 fused </a:t>
            </a:r>
            <a:r>
              <a:rPr lang="en-US" sz="2400"/>
              <a:t>to transcriptional </a:t>
            </a:r>
            <a:r>
              <a:rPr lang="en-US" sz="2400" dirty="0"/>
              <a:t>repressor domain </a:t>
            </a:r>
            <a:r>
              <a:rPr lang="en-US" sz="2400"/>
              <a:t>(dCas9-KRAB / newest iteration: dCas9-Zim3)</a:t>
            </a:r>
            <a:endParaRPr lang="en-US" sz="2400" dirty="0"/>
          </a:p>
          <a:p>
            <a:endParaRPr lang="en-US" sz="2400" dirty="0"/>
          </a:p>
          <a:p>
            <a:r>
              <a:rPr lang="en-US" sz="2400" dirty="0"/>
              <a:t>overexpression (</a:t>
            </a:r>
            <a:r>
              <a:rPr lang="en-US" sz="2400" b="1" dirty="0" err="1"/>
              <a:t>CRISPRa</a:t>
            </a:r>
            <a:r>
              <a:rPr lang="en-US" sz="2400" dirty="0"/>
              <a:t>): dCas9 fused </a:t>
            </a:r>
            <a:r>
              <a:rPr lang="en-US" sz="2400"/>
              <a:t>to transcriptional activator domains (multiple flavors)</a:t>
            </a:r>
            <a:endParaRPr lang="en-US" sz="2400" dirty="0"/>
          </a:p>
        </p:txBody>
      </p:sp>
      <p:sp>
        <p:nvSpPr>
          <p:cNvPr id="9" name="Title 1"/>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Fusion proteins of dCas9 enable knockdown and overexpression of genes in mammalian cells</a:t>
            </a:r>
          </a:p>
        </p:txBody>
      </p:sp>
      <p:sp>
        <p:nvSpPr>
          <p:cNvPr id="3" name="Rectangle 2"/>
          <p:cNvSpPr/>
          <p:nvPr/>
        </p:nvSpPr>
        <p:spPr>
          <a:xfrm>
            <a:off x="5447154" y="6118076"/>
            <a:ext cx="3696846" cy="646331"/>
          </a:xfrm>
          <a:prstGeom prst="rect">
            <a:avLst/>
          </a:prstGeom>
        </p:spPr>
        <p:txBody>
          <a:bodyPr wrap="none">
            <a:spAutoFit/>
          </a:bodyPr>
          <a:lstStyle/>
          <a:p>
            <a:pPr algn="r"/>
            <a:r>
              <a:rPr lang="en-US"/>
              <a:t>Gilbert </a:t>
            </a:r>
            <a:r>
              <a:rPr lang="en-US" dirty="0"/>
              <a:t>et al., </a:t>
            </a:r>
            <a:r>
              <a:rPr lang="en-US" i="1" dirty="0"/>
              <a:t>Cell</a:t>
            </a:r>
            <a:r>
              <a:rPr lang="en-US" dirty="0"/>
              <a:t> </a:t>
            </a:r>
            <a:r>
              <a:rPr lang="en-US" b="1" dirty="0"/>
              <a:t>2013</a:t>
            </a:r>
            <a:r>
              <a:rPr lang="en-US" i="1" dirty="0"/>
              <a:t>, 154</a:t>
            </a:r>
            <a:r>
              <a:rPr lang="en-US" dirty="0"/>
              <a:t>, 442</a:t>
            </a:r>
          </a:p>
          <a:p>
            <a:pPr algn="r"/>
            <a:r>
              <a:rPr lang="en-US" dirty="0"/>
              <a:t>Tanenbaum et al., </a:t>
            </a:r>
            <a:r>
              <a:rPr lang="en-US" i="1" dirty="0"/>
              <a:t>Cell</a:t>
            </a:r>
            <a:r>
              <a:rPr lang="en-US" dirty="0"/>
              <a:t> </a:t>
            </a:r>
            <a:r>
              <a:rPr lang="en-US" b="1" dirty="0"/>
              <a:t>2014</a:t>
            </a:r>
            <a:r>
              <a:rPr lang="en-US" dirty="0"/>
              <a:t>, </a:t>
            </a:r>
            <a:r>
              <a:rPr lang="en-US" i="1" dirty="0"/>
              <a:t>159</a:t>
            </a:r>
            <a:r>
              <a:rPr lang="en-US" dirty="0"/>
              <a:t>, 635</a:t>
            </a:r>
          </a:p>
        </p:txBody>
      </p:sp>
    </p:spTree>
    <p:extLst>
      <p:ext uri="{BB962C8B-B14F-4D97-AF65-F5344CB8AC3E}">
        <p14:creationId xmlns:p14="http://schemas.microsoft.com/office/powerpoint/2010/main" val="7654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2508"/>
            <a:ext cx="9144000" cy="3792987"/>
          </a:xfrm>
        </p:spPr>
        <p:txBody>
          <a:bodyPr>
            <a:normAutofit/>
          </a:bodyPr>
          <a:lstStyle/>
          <a:p>
            <a:r>
              <a:rPr lang="en-US">
                <a:latin typeface="+mn-lt"/>
              </a:rPr>
              <a:t>With CRISPR cutting, CRISPRi, and CRISPRa, one can knock out, knock down, or overexpress any </a:t>
            </a:r>
            <a:r>
              <a:rPr lang="en-US" dirty="0">
                <a:latin typeface="+mn-lt"/>
              </a:rPr>
              <a:t>gene in the </a:t>
            </a:r>
            <a:r>
              <a:rPr lang="en-US">
                <a:latin typeface="+mn-lt"/>
              </a:rPr>
              <a:t>human genome.</a:t>
            </a:r>
            <a:br>
              <a:rPr lang="en-US">
                <a:latin typeface="+mn-lt"/>
              </a:rPr>
            </a:br>
            <a:br>
              <a:rPr lang="en-US">
                <a:latin typeface="+mn-lt"/>
              </a:rPr>
            </a:br>
            <a:r>
              <a:rPr lang="en-US">
                <a:latin typeface="+mn-lt"/>
              </a:rPr>
              <a:t>This allows for very efficient genetic screens that can approach saturation.</a:t>
            </a:r>
            <a:endParaRPr lang="en-US" dirty="0">
              <a:latin typeface="+mn-lt"/>
            </a:endParaRPr>
          </a:p>
        </p:txBody>
      </p:sp>
      <p:sp>
        <p:nvSpPr>
          <p:cNvPr id="7" name="Title 1">
            <a:extLst>
              <a:ext uri="{FF2B5EF4-FFF2-40B4-BE49-F238E27FC236}">
                <a16:creationId xmlns:a16="http://schemas.microsoft.com/office/drawing/2014/main" id="{533C3BF5-4385-42B5-A4A6-0DFB55C0788B}"/>
              </a:ext>
            </a:extLst>
          </p:cNvPr>
          <p:cNvSpPr txBox="1">
            <a:spLocks/>
          </p:cNvSpPr>
          <p:nvPr/>
        </p:nvSpPr>
        <p:spPr>
          <a:xfrm>
            <a:off x="0" y="3356981"/>
            <a:ext cx="9144000" cy="1325563"/>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21517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8B701-3445-43B1-8CEB-948A530A9F2F}"/>
              </a:ext>
            </a:extLst>
          </p:cNvPr>
          <p:cNvSpPr>
            <a:spLocks noGrp="1"/>
          </p:cNvSpPr>
          <p:nvPr>
            <p:ph idx="1"/>
          </p:nvPr>
        </p:nvSpPr>
        <p:spPr>
          <a:xfrm>
            <a:off x="628650" y="1571625"/>
            <a:ext cx="7886700" cy="4338638"/>
          </a:xfrm>
        </p:spPr>
        <p:txBody>
          <a:bodyPr/>
          <a:lstStyle/>
          <a:p>
            <a:pPr marL="0" indent="0">
              <a:buNone/>
            </a:pPr>
            <a:r>
              <a:rPr lang="en-US"/>
              <a:t>For a CRISPR screen in human cells, we need to introduce a Cas9 effector as well as sgRNAs targeting many different genes.</a:t>
            </a:r>
          </a:p>
          <a:p>
            <a:pPr marL="0" indent="0">
              <a:buNone/>
            </a:pPr>
            <a:r>
              <a:rPr lang="en-US"/>
              <a:t>We can do this in 2 main ways:</a:t>
            </a:r>
          </a:p>
          <a:p>
            <a:r>
              <a:rPr lang="en-US"/>
              <a:t>one sgRNA per well -&gt; arrayed screen</a:t>
            </a:r>
          </a:p>
          <a:p>
            <a:r>
              <a:rPr lang="en-US"/>
              <a:t>many different sgRNAs in a population of cells -&gt; pooled screen</a:t>
            </a:r>
          </a:p>
        </p:txBody>
      </p:sp>
    </p:spTree>
    <p:extLst>
      <p:ext uri="{BB962C8B-B14F-4D97-AF65-F5344CB8AC3E}">
        <p14:creationId xmlns:p14="http://schemas.microsoft.com/office/powerpoint/2010/main" val="263241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10137E-7AC1-4AE0-ACDE-4F9C8E41F2FD}"/>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Principle of arrayed screens</a:t>
            </a:r>
            <a:endParaRPr lang="en-US" dirty="0"/>
          </a:p>
        </p:txBody>
      </p:sp>
      <p:sp>
        <p:nvSpPr>
          <p:cNvPr id="7" name="TextBox 6">
            <a:extLst>
              <a:ext uri="{FF2B5EF4-FFF2-40B4-BE49-F238E27FC236}">
                <a16:creationId xmlns:a16="http://schemas.microsoft.com/office/drawing/2014/main" id="{91C07623-B6E2-42ED-BB05-00D032414BAE}"/>
              </a:ext>
            </a:extLst>
          </p:cNvPr>
          <p:cNvSpPr txBox="1"/>
          <p:nvPr/>
        </p:nvSpPr>
        <p:spPr>
          <a:xfrm>
            <a:off x="468630" y="1045904"/>
            <a:ext cx="8206740" cy="707886"/>
          </a:xfrm>
          <a:prstGeom prst="rect">
            <a:avLst/>
          </a:prstGeom>
          <a:noFill/>
        </p:spPr>
        <p:txBody>
          <a:bodyPr wrap="square">
            <a:spAutoFit/>
          </a:bodyPr>
          <a:lstStyle/>
          <a:p>
            <a:pPr marL="0" lvl="1" algn="ctr"/>
            <a:r>
              <a:rPr lang="en-US" sz="2000"/>
              <a:t>Cells are grown in multi-well plates; each well contains a different sgRNA. Phenotypes are read out for each well.</a:t>
            </a:r>
          </a:p>
        </p:txBody>
      </p:sp>
      <p:pic>
        <p:nvPicPr>
          <p:cNvPr id="3" name="Picture 2" descr="A white rectangular object with different colored squares&#10;&#10;Description automatically generated">
            <a:extLst>
              <a:ext uri="{FF2B5EF4-FFF2-40B4-BE49-F238E27FC236}">
                <a16:creationId xmlns:a16="http://schemas.microsoft.com/office/drawing/2014/main" id="{6371220B-1258-EEC3-B206-CE6918B8F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51" y="2382010"/>
            <a:ext cx="8762701" cy="2532890"/>
          </a:xfrm>
          <a:prstGeom prst="rect">
            <a:avLst/>
          </a:prstGeom>
        </p:spPr>
      </p:pic>
    </p:spTree>
    <p:extLst>
      <p:ext uri="{BB962C8B-B14F-4D97-AF65-F5344CB8AC3E}">
        <p14:creationId xmlns:p14="http://schemas.microsoft.com/office/powerpoint/2010/main" val="351692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Principle of pooled screens</a:t>
            </a:r>
            <a:endParaRPr lang="en-US" dirty="0"/>
          </a:p>
        </p:txBody>
      </p:sp>
      <p:pic>
        <p:nvPicPr>
          <p:cNvPr id="26" name="Picture 25">
            <a:extLst>
              <a:ext uri="{FF2B5EF4-FFF2-40B4-BE49-F238E27FC236}">
                <a16:creationId xmlns:a16="http://schemas.microsoft.com/office/drawing/2014/main" id="{7EB60409-F9E9-4F46-AD9C-039805E3807C}"/>
              </a:ext>
            </a:extLst>
          </p:cNvPr>
          <p:cNvPicPr>
            <a:picLocks noChangeAspect="1"/>
          </p:cNvPicPr>
          <p:nvPr/>
        </p:nvPicPr>
        <p:blipFill rotWithShape="1">
          <a:blip r:embed="rId3">
            <a:extLst>
              <a:ext uri="{28A0092B-C50C-407E-A947-70E740481C1C}">
                <a14:useLocalDpi xmlns:a14="http://schemas.microsoft.com/office/drawing/2010/main" val="0"/>
              </a:ext>
            </a:extLst>
          </a:blip>
          <a:srcRect b="45812"/>
          <a:stretch/>
        </p:blipFill>
        <p:spPr>
          <a:xfrm>
            <a:off x="2127746" y="2241001"/>
            <a:ext cx="4616084" cy="2168974"/>
          </a:xfrm>
          <a:prstGeom prst="rect">
            <a:avLst/>
          </a:prstGeom>
        </p:spPr>
      </p:pic>
      <p:pic>
        <p:nvPicPr>
          <p:cNvPr id="27" name="Picture 26">
            <a:extLst>
              <a:ext uri="{FF2B5EF4-FFF2-40B4-BE49-F238E27FC236}">
                <a16:creationId xmlns:a16="http://schemas.microsoft.com/office/drawing/2014/main" id="{6F7BC31D-5BDF-4B48-97FE-CD39E76DFA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7746" y="2241003"/>
            <a:ext cx="2233336" cy="1667137"/>
          </a:xfrm>
          <a:prstGeom prst="rect">
            <a:avLst/>
          </a:prstGeom>
        </p:spPr>
      </p:pic>
      <p:sp>
        <p:nvSpPr>
          <p:cNvPr id="5" name="TextBox 4">
            <a:extLst>
              <a:ext uri="{FF2B5EF4-FFF2-40B4-BE49-F238E27FC236}">
                <a16:creationId xmlns:a16="http://schemas.microsoft.com/office/drawing/2014/main" id="{036859C9-F083-4301-B0FA-7F1605ACF686}"/>
              </a:ext>
            </a:extLst>
          </p:cNvPr>
          <p:cNvSpPr txBox="1"/>
          <p:nvPr/>
        </p:nvSpPr>
        <p:spPr>
          <a:xfrm>
            <a:off x="468630" y="1039978"/>
            <a:ext cx="8206740" cy="1015663"/>
          </a:xfrm>
          <a:prstGeom prst="rect">
            <a:avLst/>
          </a:prstGeom>
          <a:noFill/>
        </p:spPr>
        <p:txBody>
          <a:bodyPr wrap="square">
            <a:spAutoFit/>
          </a:bodyPr>
          <a:lstStyle/>
          <a:p>
            <a:pPr marL="0" lvl="1" algn="ctr"/>
            <a:r>
              <a:rPr lang="en-US" sz="2000"/>
              <a:t>Cells with many different sgRNAs are grown together in a single vessel.</a:t>
            </a:r>
          </a:p>
          <a:p>
            <a:pPr marL="0" lvl="1" algn="ctr"/>
            <a:r>
              <a:rPr lang="en-US" sz="2000"/>
              <a:t>Phenotypes are measured by quantifying abundances of cells expressing each individual sgRNA after application of a selective pressure.</a:t>
            </a:r>
          </a:p>
        </p:txBody>
      </p:sp>
    </p:spTree>
    <p:extLst>
      <p:ext uri="{BB962C8B-B14F-4D97-AF65-F5344CB8AC3E}">
        <p14:creationId xmlns:p14="http://schemas.microsoft.com/office/powerpoint/2010/main" val="194770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EAD8F1-C8AA-4DF2-9199-5C6E49481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746" y="2241001"/>
            <a:ext cx="4616084" cy="4002702"/>
          </a:xfrm>
          <a:prstGeom prst="rect">
            <a:avLst/>
          </a:prstGeom>
        </p:spPr>
      </p:pic>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Principle of pooled screens</a:t>
            </a:r>
            <a:endParaRPr lang="en-US" dirty="0"/>
          </a:p>
        </p:txBody>
      </p:sp>
      <p:sp>
        <p:nvSpPr>
          <p:cNvPr id="6" name="TextBox 5">
            <a:extLst>
              <a:ext uri="{FF2B5EF4-FFF2-40B4-BE49-F238E27FC236}">
                <a16:creationId xmlns:a16="http://schemas.microsoft.com/office/drawing/2014/main" id="{9BBA7B5A-A9FA-4D18-AF30-1FE560361E70}"/>
              </a:ext>
            </a:extLst>
          </p:cNvPr>
          <p:cNvSpPr txBox="1"/>
          <p:nvPr/>
        </p:nvSpPr>
        <p:spPr>
          <a:xfrm>
            <a:off x="468630" y="1039978"/>
            <a:ext cx="8206740" cy="1015663"/>
          </a:xfrm>
          <a:prstGeom prst="rect">
            <a:avLst/>
          </a:prstGeom>
          <a:noFill/>
        </p:spPr>
        <p:txBody>
          <a:bodyPr wrap="square">
            <a:spAutoFit/>
          </a:bodyPr>
          <a:lstStyle/>
          <a:p>
            <a:pPr marL="0" lvl="1" algn="ctr"/>
            <a:r>
              <a:rPr lang="en-US" sz="2000"/>
              <a:t>Cells with many different sgRNAs are grown together in a single vessel. Phenotypes are measured by quantifying abundances of cells expressing each individual sgRNA after application of a selective pressure.</a:t>
            </a:r>
          </a:p>
        </p:txBody>
      </p:sp>
    </p:spTree>
    <p:extLst>
      <p:ext uri="{BB962C8B-B14F-4D97-AF65-F5344CB8AC3E}">
        <p14:creationId xmlns:p14="http://schemas.microsoft.com/office/powerpoint/2010/main" val="287797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6B6D38A-F65D-42AE-A6F2-101EAB7E6382}"/>
              </a:ext>
            </a:extLst>
          </p:cNvPr>
          <p:cNvPicPr>
            <a:picLocks noChangeAspect="1"/>
          </p:cNvPicPr>
          <p:nvPr/>
        </p:nvPicPr>
        <p:blipFill rotWithShape="1">
          <a:blip r:embed="rId3">
            <a:extLst>
              <a:ext uri="{28A0092B-C50C-407E-A947-70E740481C1C}">
                <a14:useLocalDpi xmlns:a14="http://schemas.microsoft.com/office/drawing/2010/main" val="0"/>
              </a:ext>
            </a:extLst>
          </a:blip>
          <a:srcRect t="-1529" b="-2"/>
          <a:stretch/>
        </p:blipFill>
        <p:spPr>
          <a:xfrm>
            <a:off x="2309742" y="2282731"/>
            <a:ext cx="3614144" cy="3181697"/>
          </a:xfrm>
          <a:prstGeom prst="rect">
            <a:avLst/>
          </a:prstGeom>
        </p:spPr>
      </p:pic>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Why CRISPR-based pooled screens are feasible</a:t>
            </a:r>
          </a:p>
        </p:txBody>
      </p:sp>
      <p:sp>
        <p:nvSpPr>
          <p:cNvPr id="11" name="Content Placeholder 2">
            <a:extLst>
              <a:ext uri="{FF2B5EF4-FFF2-40B4-BE49-F238E27FC236}">
                <a16:creationId xmlns:a16="http://schemas.microsoft.com/office/drawing/2014/main" id="{CB781E4A-43A1-4F79-A7B0-5F8E96E261A1}"/>
              </a:ext>
            </a:extLst>
          </p:cNvPr>
          <p:cNvSpPr txBox="1">
            <a:spLocks/>
          </p:cNvSpPr>
          <p:nvPr/>
        </p:nvSpPr>
        <p:spPr>
          <a:xfrm>
            <a:off x="6294120" y="984417"/>
            <a:ext cx="2707000" cy="57243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AutoNum type="arabicParenR"/>
            </a:pPr>
            <a:r>
              <a:rPr lang="en-US" sz="1800"/>
              <a:t>sgRNA sequence specifies which gene is perturbed</a:t>
            </a:r>
          </a:p>
        </p:txBody>
      </p:sp>
    </p:spTree>
    <p:extLst>
      <p:ext uri="{BB962C8B-B14F-4D97-AF65-F5344CB8AC3E}">
        <p14:creationId xmlns:p14="http://schemas.microsoft.com/office/powerpoint/2010/main" val="1923864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7A145E2A-EFF3-49AD-93B7-2B820EA9359F}"/>
              </a:ext>
            </a:extLst>
          </p:cNvPr>
          <p:cNvPicPr>
            <a:picLocks noChangeAspect="1"/>
          </p:cNvPicPr>
          <p:nvPr/>
        </p:nvPicPr>
        <p:blipFill rotWithShape="1">
          <a:blip r:embed="rId3">
            <a:extLst>
              <a:ext uri="{28A0092B-C50C-407E-A947-70E740481C1C}">
                <a14:useLocalDpi xmlns:a14="http://schemas.microsoft.com/office/drawing/2010/main" val="0"/>
              </a:ext>
            </a:extLst>
          </a:blip>
          <a:srcRect b="16430"/>
          <a:stretch/>
        </p:blipFill>
        <p:spPr>
          <a:xfrm>
            <a:off x="142882" y="1346568"/>
            <a:ext cx="5775241" cy="3735573"/>
          </a:xfrm>
          <a:prstGeom prst="rect">
            <a:avLst/>
          </a:prstGeom>
        </p:spPr>
      </p:pic>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Why CRISPR-based pooled screens are feasible</a:t>
            </a:r>
          </a:p>
        </p:txBody>
      </p:sp>
      <p:sp>
        <p:nvSpPr>
          <p:cNvPr id="11" name="Content Placeholder 2">
            <a:extLst>
              <a:ext uri="{FF2B5EF4-FFF2-40B4-BE49-F238E27FC236}">
                <a16:creationId xmlns:a16="http://schemas.microsoft.com/office/drawing/2014/main" id="{CB781E4A-43A1-4F79-A7B0-5F8E96E261A1}"/>
              </a:ext>
            </a:extLst>
          </p:cNvPr>
          <p:cNvSpPr txBox="1">
            <a:spLocks/>
          </p:cNvSpPr>
          <p:nvPr/>
        </p:nvSpPr>
        <p:spPr>
          <a:xfrm>
            <a:off x="6294120" y="984417"/>
            <a:ext cx="2707000" cy="57243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AutoNum type="arabicParenR"/>
            </a:pPr>
            <a:r>
              <a:rPr lang="en-US" sz="1800"/>
              <a:t>sgRNA sequence specifies which gene is perturbed</a:t>
            </a:r>
          </a:p>
          <a:p>
            <a:pPr>
              <a:buFont typeface="Arial" panose="020B0604020202020204" pitchFamily="34" charset="0"/>
              <a:buAutoNum type="arabicParenR"/>
            </a:pPr>
            <a:r>
              <a:rPr lang="en-US" sz="1800"/>
              <a:t>we can synthesize sgRNAs targeting many (or all) genes in the genome</a:t>
            </a:r>
          </a:p>
          <a:p>
            <a:pPr>
              <a:buFont typeface="Arial" panose="020B0604020202020204" pitchFamily="34" charset="0"/>
              <a:buAutoNum type="arabicParenR"/>
            </a:pPr>
            <a:r>
              <a:rPr lang="en-US" sz="1800"/>
              <a:t>we can integrate constructs to stably express sgRNAs using lentivirus, such that each cell carries the identity of the perturbation in its genome (“barcode”)</a:t>
            </a:r>
          </a:p>
        </p:txBody>
      </p:sp>
      <p:pic>
        <p:nvPicPr>
          <p:cNvPr id="13" name="Picture 12">
            <a:extLst>
              <a:ext uri="{FF2B5EF4-FFF2-40B4-BE49-F238E27FC236}">
                <a16:creationId xmlns:a16="http://schemas.microsoft.com/office/drawing/2014/main" id="{825AC8BB-7E24-4725-A037-4B97B3E3F51A}"/>
              </a:ext>
            </a:extLst>
          </p:cNvPr>
          <p:cNvPicPr>
            <a:picLocks noChangeAspect="1"/>
          </p:cNvPicPr>
          <p:nvPr/>
        </p:nvPicPr>
        <p:blipFill rotWithShape="1">
          <a:blip r:embed="rId4">
            <a:extLst>
              <a:ext uri="{28A0092B-C50C-407E-A947-70E740481C1C}">
                <a14:useLocalDpi xmlns:a14="http://schemas.microsoft.com/office/drawing/2010/main" val="0"/>
              </a:ext>
            </a:extLst>
          </a:blip>
          <a:srcRect t="88426"/>
          <a:stretch/>
        </p:blipFill>
        <p:spPr>
          <a:xfrm>
            <a:off x="2309742" y="5101728"/>
            <a:ext cx="3614144" cy="362698"/>
          </a:xfrm>
          <a:prstGeom prst="rect">
            <a:avLst/>
          </a:prstGeom>
        </p:spPr>
      </p:pic>
    </p:spTree>
    <p:extLst>
      <p:ext uri="{BB962C8B-B14F-4D97-AF65-F5344CB8AC3E}">
        <p14:creationId xmlns:p14="http://schemas.microsoft.com/office/powerpoint/2010/main" val="15628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8B7607E-ED8A-4095-B8D8-7A2769A79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82" y="1346568"/>
            <a:ext cx="5775241" cy="4469963"/>
          </a:xfrm>
          <a:prstGeom prst="rect">
            <a:avLst/>
          </a:prstGeom>
        </p:spPr>
      </p:pic>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Why CRISPR-based pooled screens are feasible</a:t>
            </a:r>
          </a:p>
        </p:txBody>
      </p:sp>
      <p:sp>
        <p:nvSpPr>
          <p:cNvPr id="10" name="Content Placeholder 2">
            <a:extLst>
              <a:ext uri="{FF2B5EF4-FFF2-40B4-BE49-F238E27FC236}">
                <a16:creationId xmlns:a16="http://schemas.microsoft.com/office/drawing/2014/main" id="{D5C1387A-2DA1-4679-A860-294C460E4BEA}"/>
              </a:ext>
            </a:extLst>
          </p:cNvPr>
          <p:cNvSpPr txBox="1">
            <a:spLocks/>
          </p:cNvSpPr>
          <p:nvPr/>
        </p:nvSpPr>
        <p:spPr>
          <a:xfrm>
            <a:off x="6294120" y="984417"/>
            <a:ext cx="2707000" cy="57243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AutoNum type="arabicParenR"/>
            </a:pPr>
            <a:r>
              <a:rPr lang="en-US" sz="1800"/>
              <a:t>sgRNA sequence specifies which gene is perturbed</a:t>
            </a:r>
          </a:p>
          <a:p>
            <a:pPr>
              <a:buFont typeface="Arial" panose="020B0604020202020204" pitchFamily="34" charset="0"/>
              <a:buAutoNum type="arabicParenR"/>
            </a:pPr>
            <a:r>
              <a:rPr lang="en-US" sz="1800"/>
              <a:t>we can synthesize sgRNAs targeting many (or all) genes in the genome</a:t>
            </a:r>
          </a:p>
          <a:p>
            <a:pPr>
              <a:buFont typeface="Arial" panose="020B0604020202020204" pitchFamily="34" charset="0"/>
              <a:buAutoNum type="arabicParenR"/>
            </a:pPr>
            <a:r>
              <a:rPr lang="en-US" sz="1800"/>
              <a:t>we can integrate constructs to stably express sgRNAs using lentivirus, such that each cell carries the identity of the perturbation in its genome (“barcode”)</a:t>
            </a:r>
          </a:p>
          <a:p>
            <a:pPr>
              <a:buFont typeface="Arial" panose="020B0604020202020204" pitchFamily="34" charset="0"/>
              <a:buAutoNum type="arabicParenR"/>
            </a:pPr>
            <a:r>
              <a:rPr lang="en-US" sz="1800"/>
              <a:t>we can count the number of cells expressing each sgRNA in each population by deep sequencing</a:t>
            </a:r>
          </a:p>
        </p:txBody>
      </p:sp>
    </p:spTree>
    <p:extLst>
      <p:ext uri="{BB962C8B-B14F-4D97-AF65-F5344CB8AC3E}">
        <p14:creationId xmlns:p14="http://schemas.microsoft.com/office/powerpoint/2010/main" val="107486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930F-3C16-48FD-9A0E-4D1169AE6C40}"/>
              </a:ext>
            </a:extLst>
          </p:cNvPr>
          <p:cNvSpPr>
            <a:spLocks noGrp="1"/>
          </p:cNvSpPr>
          <p:nvPr>
            <p:ph type="title"/>
          </p:nvPr>
        </p:nvSpPr>
        <p:spPr/>
        <p:txBody>
          <a:bodyPr/>
          <a:lstStyle/>
          <a:p>
            <a:r>
              <a:rPr lang="en-US"/>
              <a:t>Agenda for today’s lecture</a:t>
            </a:r>
          </a:p>
        </p:txBody>
      </p:sp>
      <p:sp>
        <p:nvSpPr>
          <p:cNvPr id="3" name="Content Placeholder 2">
            <a:extLst>
              <a:ext uri="{FF2B5EF4-FFF2-40B4-BE49-F238E27FC236}">
                <a16:creationId xmlns:a16="http://schemas.microsoft.com/office/drawing/2014/main" id="{8996E63D-A65D-4866-B4BD-BFCA174AEB38}"/>
              </a:ext>
            </a:extLst>
          </p:cNvPr>
          <p:cNvSpPr>
            <a:spLocks noGrp="1"/>
          </p:cNvSpPr>
          <p:nvPr>
            <p:ph idx="1"/>
          </p:nvPr>
        </p:nvSpPr>
        <p:spPr/>
        <p:txBody>
          <a:bodyPr/>
          <a:lstStyle/>
          <a:p>
            <a:r>
              <a:rPr lang="en-US"/>
              <a:t>Principles of genetic screens</a:t>
            </a:r>
          </a:p>
          <a:p>
            <a:r>
              <a:rPr lang="en-US"/>
              <a:t>Why CRISPR has revolutionized genetic screens</a:t>
            </a:r>
          </a:p>
          <a:p>
            <a:r>
              <a:rPr lang="en-US"/>
              <a:t>CRISPR knockout, knockdown, and overexpression</a:t>
            </a:r>
          </a:p>
          <a:p>
            <a:r>
              <a:rPr lang="en-US"/>
              <a:t>Selected applications of CRISPR screens</a:t>
            </a:r>
          </a:p>
        </p:txBody>
      </p:sp>
    </p:spTree>
    <p:extLst>
      <p:ext uri="{BB962C8B-B14F-4D97-AF65-F5344CB8AC3E}">
        <p14:creationId xmlns:p14="http://schemas.microsoft.com/office/powerpoint/2010/main" val="879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2436-51AC-4975-BB07-8D8A32D02ADB}"/>
              </a:ext>
            </a:extLst>
          </p:cNvPr>
          <p:cNvSpPr>
            <a:spLocks noGrp="1"/>
          </p:cNvSpPr>
          <p:nvPr>
            <p:ph type="title"/>
          </p:nvPr>
        </p:nvSpPr>
        <p:spPr>
          <a:xfrm>
            <a:off x="0" y="0"/>
            <a:ext cx="9144000" cy="907414"/>
          </a:xfrm>
        </p:spPr>
        <p:txBody>
          <a:bodyPr/>
          <a:lstStyle/>
          <a:p>
            <a:r>
              <a:rPr lang="en-US"/>
              <a:t>Arrayed and pooled genetic screens</a:t>
            </a:r>
          </a:p>
        </p:txBody>
      </p:sp>
      <p:pic>
        <p:nvPicPr>
          <p:cNvPr id="4" name="Picture 3" descr="A diagram of a cell division&#10;&#10;Description automatically generated">
            <a:extLst>
              <a:ext uri="{FF2B5EF4-FFF2-40B4-BE49-F238E27FC236}">
                <a16:creationId xmlns:a16="http://schemas.microsoft.com/office/drawing/2014/main" id="{D2C79B6D-2970-4217-6B4A-B2DF1E0E0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 y="1144414"/>
            <a:ext cx="9120227" cy="4329286"/>
          </a:xfrm>
          <a:prstGeom prst="rect">
            <a:avLst/>
          </a:prstGeom>
        </p:spPr>
      </p:pic>
      <p:sp>
        <p:nvSpPr>
          <p:cNvPr id="6" name="TextBox 5">
            <a:extLst>
              <a:ext uri="{FF2B5EF4-FFF2-40B4-BE49-F238E27FC236}">
                <a16:creationId xmlns:a16="http://schemas.microsoft.com/office/drawing/2014/main" id="{F89B470F-3C53-0F4F-1976-F17BB3FAA4D4}"/>
              </a:ext>
            </a:extLst>
          </p:cNvPr>
          <p:cNvSpPr txBox="1"/>
          <p:nvPr/>
        </p:nvSpPr>
        <p:spPr>
          <a:xfrm>
            <a:off x="5930900" y="6488668"/>
            <a:ext cx="3183604" cy="369332"/>
          </a:xfrm>
          <a:prstGeom prst="rect">
            <a:avLst/>
          </a:prstGeom>
          <a:noFill/>
        </p:spPr>
        <p:txBody>
          <a:bodyPr wrap="square" rtlCol="0">
            <a:spAutoFit/>
          </a:bodyPr>
          <a:lstStyle/>
          <a:p>
            <a:r>
              <a:rPr lang="en-US" dirty="0"/>
              <a:t>Yang et al., 2024 Int. J. Mol. Sci.</a:t>
            </a:r>
          </a:p>
        </p:txBody>
      </p:sp>
    </p:spTree>
    <p:extLst>
      <p:ext uri="{BB962C8B-B14F-4D97-AF65-F5344CB8AC3E}">
        <p14:creationId xmlns:p14="http://schemas.microsoft.com/office/powerpoint/2010/main" val="1057743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genome-wide pooled screens requires hundreds of millions of cells</a:t>
            </a:r>
            <a:endParaRPr lang="en-US" dirty="0"/>
          </a:p>
        </p:txBody>
      </p:sp>
      <p:sp>
        <p:nvSpPr>
          <p:cNvPr id="5" name="TextBox 4">
            <a:extLst>
              <a:ext uri="{FF2B5EF4-FFF2-40B4-BE49-F238E27FC236}">
                <a16:creationId xmlns:a16="http://schemas.microsoft.com/office/drawing/2014/main" id="{3F6F1FA2-3DF7-46F6-A5E6-3543DDCA2992}"/>
              </a:ext>
            </a:extLst>
          </p:cNvPr>
          <p:cNvSpPr txBox="1"/>
          <p:nvPr/>
        </p:nvSpPr>
        <p:spPr>
          <a:xfrm>
            <a:off x="1820312" y="2497233"/>
            <a:ext cx="980846" cy="400110"/>
          </a:xfrm>
          <a:prstGeom prst="rect">
            <a:avLst/>
          </a:prstGeom>
          <a:noFill/>
        </p:spPr>
        <p:txBody>
          <a:bodyPr wrap="none" rtlCol="0">
            <a:spAutoFit/>
          </a:bodyPr>
          <a:lstStyle/>
          <a:p>
            <a:pPr algn="r"/>
            <a:r>
              <a:rPr lang="en-US" sz="2000"/>
              <a:t># genes</a:t>
            </a:r>
          </a:p>
        </p:txBody>
      </p:sp>
      <p:sp>
        <p:nvSpPr>
          <p:cNvPr id="6" name="TextBox 5">
            <a:extLst>
              <a:ext uri="{FF2B5EF4-FFF2-40B4-BE49-F238E27FC236}">
                <a16:creationId xmlns:a16="http://schemas.microsoft.com/office/drawing/2014/main" id="{A41F73EB-67C8-4E65-95D0-2593F2FC052F}"/>
              </a:ext>
            </a:extLst>
          </p:cNvPr>
          <p:cNvSpPr txBox="1"/>
          <p:nvPr/>
        </p:nvSpPr>
        <p:spPr>
          <a:xfrm>
            <a:off x="3474255" y="2498883"/>
            <a:ext cx="898003" cy="400110"/>
          </a:xfrm>
          <a:prstGeom prst="rect">
            <a:avLst/>
          </a:prstGeom>
          <a:noFill/>
        </p:spPr>
        <p:txBody>
          <a:bodyPr wrap="none" rtlCol="0">
            <a:spAutoFit/>
          </a:bodyPr>
          <a:lstStyle/>
          <a:p>
            <a:r>
              <a:rPr lang="en-US" sz="2000"/>
              <a:t>20,000</a:t>
            </a:r>
          </a:p>
        </p:txBody>
      </p:sp>
      <p:sp>
        <p:nvSpPr>
          <p:cNvPr id="7" name="TextBox 6">
            <a:extLst>
              <a:ext uri="{FF2B5EF4-FFF2-40B4-BE49-F238E27FC236}">
                <a16:creationId xmlns:a16="http://schemas.microsoft.com/office/drawing/2014/main" id="{51AC94F8-E9DE-4A58-9BF4-1589E8A82F90}"/>
              </a:ext>
            </a:extLst>
          </p:cNvPr>
          <p:cNvSpPr txBox="1"/>
          <p:nvPr/>
        </p:nvSpPr>
        <p:spPr>
          <a:xfrm>
            <a:off x="677370" y="2845771"/>
            <a:ext cx="2123788" cy="400110"/>
          </a:xfrm>
          <a:prstGeom prst="rect">
            <a:avLst/>
          </a:prstGeom>
          <a:noFill/>
        </p:spPr>
        <p:txBody>
          <a:bodyPr wrap="none" rtlCol="0">
            <a:spAutoFit/>
          </a:bodyPr>
          <a:lstStyle/>
          <a:p>
            <a:pPr algn="r"/>
            <a:r>
              <a:rPr lang="en-US" sz="2000"/>
              <a:t># sgRNAs per gene</a:t>
            </a:r>
          </a:p>
        </p:txBody>
      </p:sp>
      <p:sp>
        <p:nvSpPr>
          <p:cNvPr id="8" name="TextBox 7">
            <a:extLst>
              <a:ext uri="{FF2B5EF4-FFF2-40B4-BE49-F238E27FC236}">
                <a16:creationId xmlns:a16="http://schemas.microsoft.com/office/drawing/2014/main" id="{3DB6371D-42DD-471F-A634-04F01347B6A8}"/>
              </a:ext>
            </a:extLst>
          </p:cNvPr>
          <p:cNvSpPr txBox="1"/>
          <p:nvPr/>
        </p:nvSpPr>
        <p:spPr>
          <a:xfrm>
            <a:off x="3474253" y="2845771"/>
            <a:ext cx="444352" cy="400110"/>
          </a:xfrm>
          <a:prstGeom prst="rect">
            <a:avLst/>
          </a:prstGeom>
          <a:noFill/>
        </p:spPr>
        <p:txBody>
          <a:bodyPr wrap="none" rtlCol="0">
            <a:spAutoFit/>
          </a:bodyPr>
          <a:lstStyle/>
          <a:p>
            <a:r>
              <a:rPr lang="en-US" sz="2000"/>
              <a:t>10</a:t>
            </a:r>
          </a:p>
        </p:txBody>
      </p:sp>
      <p:sp>
        <p:nvSpPr>
          <p:cNvPr id="9" name="TextBox 8">
            <a:extLst>
              <a:ext uri="{FF2B5EF4-FFF2-40B4-BE49-F238E27FC236}">
                <a16:creationId xmlns:a16="http://schemas.microsoft.com/office/drawing/2014/main" id="{52815C82-2C0F-4801-932B-EB148176A05F}"/>
              </a:ext>
            </a:extLst>
          </p:cNvPr>
          <p:cNvSpPr txBox="1"/>
          <p:nvPr/>
        </p:nvSpPr>
        <p:spPr>
          <a:xfrm>
            <a:off x="830749" y="3194308"/>
            <a:ext cx="1970411" cy="400110"/>
          </a:xfrm>
          <a:prstGeom prst="rect">
            <a:avLst/>
          </a:prstGeom>
          <a:noFill/>
        </p:spPr>
        <p:txBody>
          <a:bodyPr wrap="none" rtlCol="0">
            <a:spAutoFit/>
          </a:bodyPr>
          <a:lstStyle/>
          <a:p>
            <a:pPr algn="r"/>
            <a:r>
              <a:rPr lang="en-US" sz="2000"/>
              <a:t># cells per sgRNA</a:t>
            </a:r>
          </a:p>
        </p:txBody>
      </p:sp>
      <p:sp>
        <p:nvSpPr>
          <p:cNvPr id="10" name="TextBox 9">
            <a:extLst>
              <a:ext uri="{FF2B5EF4-FFF2-40B4-BE49-F238E27FC236}">
                <a16:creationId xmlns:a16="http://schemas.microsoft.com/office/drawing/2014/main" id="{61C4E733-5D9E-4992-B9BC-24DE1EF763C1}"/>
              </a:ext>
            </a:extLst>
          </p:cNvPr>
          <p:cNvSpPr txBox="1"/>
          <p:nvPr/>
        </p:nvSpPr>
        <p:spPr>
          <a:xfrm>
            <a:off x="3474255" y="3194308"/>
            <a:ext cx="768159" cy="400110"/>
          </a:xfrm>
          <a:prstGeom prst="rect">
            <a:avLst/>
          </a:prstGeom>
          <a:noFill/>
        </p:spPr>
        <p:txBody>
          <a:bodyPr wrap="none" rtlCol="0">
            <a:spAutoFit/>
          </a:bodyPr>
          <a:lstStyle/>
          <a:p>
            <a:r>
              <a:rPr lang="en-US" sz="2000"/>
              <a:t>1,000</a:t>
            </a:r>
          </a:p>
        </p:txBody>
      </p:sp>
      <p:sp>
        <p:nvSpPr>
          <p:cNvPr id="11" name="TextBox 10">
            <a:extLst>
              <a:ext uri="{FF2B5EF4-FFF2-40B4-BE49-F238E27FC236}">
                <a16:creationId xmlns:a16="http://schemas.microsoft.com/office/drawing/2014/main" id="{131E9553-4B44-418E-967D-52FF4097FF2D}"/>
              </a:ext>
            </a:extLst>
          </p:cNvPr>
          <p:cNvSpPr txBox="1"/>
          <p:nvPr/>
        </p:nvSpPr>
        <p:spPr>
          <a:xfrm>
            <a:off x="569651" y="3730546"/>
            <a:ext cx="2231509" cy="400110"/>
          </a:xfrm>
          <a:prstGeom prst="rect">
            <a:avLst/>
          </a:prstGeom>
          <a:noFill/>
        </p:spPr>
        <p:txBody>
          <a:bodyPr wrap="none" rtlCol="0">
            <a:spAutoFit/>
          </a:bodyPr>
          <a:lstStyle/>
          <a:p>
            <a:pPr algn="r"/>
            <a:r>
              <a:rPr lang="en-US" sz="2000"/>
              <a:t># cells in the screen</a:t>
            </a:r>
          </a:p>
        </p:txBody>
      </p:sp>
      <p:sp>
        <p:nvSpPr>
          <p:cNvPr id="13" name="TextBox 12">
            <a:extLst>
              <a:ext uri="{FF2B5EF4-FFF2-40B4-BE49-F238E27FC236}">
                <a16:creationId xmlns:a16="http://schemas.microsoft.com/office/drawing/2014/main" id="{B084EED3-FA6E-495E-8A07-189E0D5BE436}"/>
              </a:ext>
            </a:extLst>
          </p:cNvPr>
          <p:cNvSpPr txBox="1"/>
          <p:nvPr/>
        </p:nvSpPr>
        <p:spPr>
          <a:xfrm>
            <a:off x="3480412" y="3730546"/>
            <a:ext cx="1358064" cy="400110"/>
          </a:xfrm>
          <a:prstGeom prst="rect">
            <a:avLst/>
          </a:prstGeom>
          <a:noFill/>
        </p:spPr>
        <p:txBody>
          <a:bodyPr wrap="none" rtlCol="0">
            <a:spAutoFit/>
          </a:bodyPr>
          <a:lstStyle/>
          <a:p>
            <a:r>
              <a:rPr lang="en-US" sz="2000"/>
              <a:t>200 Million</a:t>
            </a:r>
          </a:p>
        </p:txBody>
      </p:sp>
      <p:sp>
        <p:nvSpPr>
          <p:cNvPr id="14" name="TextBox 13">
            <a:extLst>
              <a:ext uri="{FF2B5EF4-FFF2-40B4-BE49-F238E27FC236}">
                <a16:creationId xmlns:a16="http://schemas.microsoft.com/office/drawing/2014/main" id="{BBE9F118-C111-48D7-9C23-EA3D98CBC9ED}"/>
              </a:ext>
            </a:extLst>
          </p:cNvPr>
          <p:cNvSpPr txBox="1"/>
          <p:nvPr/>
        </p:nvSpPr>
        <p:spPr>
          <a:xfrm>
            <a:off x="5978221" y="2222378"/>
            <a:ext cx="1545616" cy="430887"/>
          </a:xfrm>
          <a:prstGeom prst="rect">
            <a:avLst/>
          </a:prstGeom>
          <a:noFill/>
        </p:spPr>
        <p:txBody>
          <a:bodyPr wrap="none" rtlCol="0">
            <a:spAutoFit/>
          </a:bodyPr>
          <a:lstStyle/>
          <a:p>
            <a:r>
              <a:rPr lang="en-US" sz="2200"/>
              <a:t>This is a lot!</a:t>
            </a:r>
          </a:p>
        </p:txBody>
      </p:sp>
      <p:pic>
        <p:nvPicPr>
          <p:cNvPr id="16" name="Picture 15">
            <a:extLst>
              <a:ext uri="{FF2B5EF4-FFF2-40B4-BE49-F238E27FC236}">
                <a16:creationId xmlns:a16="http://schemas.microsoft.com/office/drawing/2014/main" id="{027CAB90-AA35-4A3D-98D9-BA414376D5EF}"/>
              </a:ext>
            </a:extLst>
          </p:cNvPr>
          <p:cNvPicPr>
            <a:picLocks noChangeAspect="1"/>
          </p:cNvPicPr>
          <p:nvPr/>
        </p:nvPicPr>
        <p:blipFill>
          <a:blip r:embed="rId3"/>
          <a:stretch>
            <a:fillRect/>
          </a:stretch>
        </p:blipFill>
        <p:spPr>
          <a:xfrm>
            <a:off x="5373092" y="2731062"/>
            <a:ext cx="1574157" cy="1371600"/>
          </a:xfrm>
          <a:prstGeom prst="rect">
            <a:avLst/>
          </a:prstGeom>
        </p:spPr>
      </p:pic>
      <p:pic>
        <p:nvPicPr>
          <p:cNvPr id="18" name="Picture 17">
            <a:extLst>
              <a:ext uri="{FF2B5EF4-FFF2-40B4-BE49-F238E27FC236}">
                <a16:creationId xmlns:a16="http://schemas.microsoft.com/office/drawing/2014/main" id="{4D5A7408-839F-42F7-9193-6772AD3F8C47}"/>
              </a:ext>
            </a:extLst>
          </p:cNvPr>
          <p:cNvPicPr>
            <a:picLocks noChangeAspect="1"/>
          </p:cNvPicPr>
          <p:nvPr/>
        </p:nvPicPr>
        <p:blipFill>
          <a:blip r:embed="rId4"/>
          <a:stretch>
            <a:fillRect/>
          </a:stretch>
        </p:blipFill>
        <p:spPr>
          <a:xfrm>
            <a:off x="7231690" y="2613152"/>
            <a:ext cx="1342663" cy="1585732"/>
          </a:xfrm>
          <a:prstGeom prst="rect">
            <a:avLst/>
          </a:prstGeom>
        </p:spPr>
      </p:pic>
      <p:cxnSp>
        <p:nvCxnSpPr>
          <p:cNvPr id="20" name="Straight Connector 19">
            <a:extLst>
              <a:ext uri="{FF2B5EF4-FFF2-40B4-BE49-F238E27FC236}">
                <a16:creationId xmlns:a16="http://schemas.microsoft.com/office/drawing/2014/main" id="{56535DC7-7526-4346-9BAF-059FED572EAE}"/>
              </a:ext>
            </a:extLst>
          </p:cNvPr>
          <p:cNvCxnSpPr/>
          <p:nvPr/>
        </p:nvCxnSpPr>
        <p:spPr>
          <a:xfrm>
            <a:off x="569651" y="3675136"/>
            <a:ext cx="410556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3"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78F8-2701-581D-EB61-6AD18DF8D634}"/>
              </a:ext>
            </a:extLst>
          </p:cNvPr>
          <p:cNvSpPr>
            <a:spLocks noGrp="1"/>
          </p:cNvSpPr>
          <p:nvPr>
            <p:ph type="title"/>
          </p:nvPr>
        </p:nvSpPr>
        <p:spPr/>
        <p:txBody>
          <a:bodyPr/>
          <a:lstStyle/>
          <a:p>
            <a:r>
              <a:rPr lang="en-US" dirty="0"/>
              <a:t>Whole genome arrayed CRISPR screens can be logistically challenging… </a:t>
            </a:r>
          </a:p>
        </p:txBody>
      </p:sp>
      <p:pic>
        <p:nvPicPr>
          <p:cNvPr id="5" name="Content Placeholder 4" descr="A close-up of a screen&#10;&#10;Description automatically generated">
            <a:extLst>
              <a:ext uri="{FF2B5EF4-FFF2-40B4-BE49-F238E27FC236}">
                <a16:creationId xmlns:a16="http://schemas.microsoft.com/office/drawing/2014/main" id="{72AC19F5-F109-5182-3D86-EB9533F2E0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150" y="3892121"/>
            <a:ext cx="7251700" cy="1447800"/>
          </a:xfrm>
        </p:spPr>
      </p:pic>
      <p:pic>
        <p:nvPicPr>
          <p:cNvPr id="7" name="Picture 6" descr="A screenshot of a computer&#10;&#10;Description automatically generated">
            <a:extLst>
              <a:ext uri="{FF2B5EF4-FFF2-40B4-BE49-F238E27FC236}">
                <a16:creationId xmlns:a16="http://schemas.microsoft.com/office/drawing/2014/main" id="{1E05E987-06AB-68EB-AAA1-E1BB67894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518079"/>
            <a:ext cx="7772400" cy="1910921"/>
          </a:xfrm>
          <a:prstGeom prst="rect">
            <a:avLst/>
          </a:prstGeom>
        </p:spPr>
      </p:pic>
      <p:sp>
        <p:nvSpPr>
          <p:cNvPr id="8" name="TextBox 7">
            <a:extLst>
              <a:ext uri="{FF2B5EF4-FFF2-40B4-BE49-F238E27FC236}">
                <a16:creationId xmlns:a16="http://schemas.microsoft.com/office/drawing/2014/main" id="{CEDCC2F7-9E89-34F4-2A51-E969776247F0}"/>
              </a:ext>
            </a:extLst>
          </p:cNvPr>
          <p:cNvSpPr txBox="1"/>
          <p:nvPr/>
        </p:nvSpPr>
        <p:spPr>
          <a:xfrm>
            <a:off x="3321423" y="5080000"/>
            <a:ext cx="3590365" cy="416859"/>
          </a:xfrm>
          <a:prstGeom prst="rect">
            <a:avLst/>
          </a:prstGeom>
          <a:noFill/>
          <a:ln w="28575">
            <a:solidFill>
              <a:srgbClr val="FF0000"/>
            </a:solidFill>
          </a:ln>
        </p:spPr>
        <p:txBody>
          <a:bodyPr wrap="square" rtlCol="0">
            <a:spAutoFit/>
          </a:bodyPr>
          <a:lstStyle/>
          <a:p>
            <a:endParaRPr lang="en-US" dirty="0"/>
          </a:p>
        </p:txBody>
      </p:sp>
      <p:sp>
        <p:nvSpPr>
          <p:cNvPr id="3" name="TextBox 2">
            <a:extLst>
              <a:ext uri="{FF2B5EF4-FFF2-40B4-BE49-F238E27FC236}">
                <a16:creationId xmlns:a16="http://schemas.microsoft.com/office/drawing/2014/main" id="{6C9B3EFA-AB3C-54C8-DF13-A796A08812EE}"/>
              </a:ext>
            </a:extLst>
          </p:cNvPr>
          <p:cNvSpPr txBox="1"/>
          <p:nvPr/>
        </p:nvSpPr>
        <p:spPr>
          <a:xfrm>
            <a:off x="946150" y="5749447"/>
            <a:ext cx="7251700" cy="646331"/>
          </a:xfrm>
          <a:prstGeom prst="rect">
            <a:avLst/>
          </a:prstGeom>
          <a:noFill/>
        </p:spPr>
        <p:txBody>
          <a:bodyPr wrap="square" rtlCol="0">
            <a:spAutoFit/>
          </a:bodyPr>
          <a:lstStyle/>
          <a:p>
            <a:r>
              <a:rPr lang="en-US" dirty="0"/>
              <a:t>976 assay plates = 374,784 individual wells </a:t>
            </a:r>
          </a:p>
          <a:p>
            <a:r>
              <a:rPr lang="en-US" dirty="0"/>
              <a:t>30,000 cells/well = 11,243,520,000 cells </a:t>
            </a:r>
          </a:p>
        </p:txBody>
      </p:sp>
      <p:pic>
        <p:nvPicPr>
          <p:cNvPr id="10" name="Graphic 9" descr="Surprised face outline with solid fill">
            <a:extLst>
              <a:ext uri="{FF2B5EF4-FFF2-40B4-BE49-F238E27FC236}">
                <a16:creationId xmlns:a16="http://schemas.microsoft.com/office/drawing/2014/main" id="{AD894F95-9973-626C-89D6-5ACEB26FD1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189" y="5632911"/>
            <a:ext cx="914400" cy="914400"/>
          </a:xfrm>
          <a:prstGeom prst="rect">
            <a:avLst/>
          </a:prstGeom>
        </p:spPr>
      </p:pic>
    </p:spTree>
    <p:extLst>
      <p:ext uri="{BB962C8B-B14F-4D97-AF65-F5344CB8AC3E}">
        <p14:creationId xmlns:p14="http://schemas.microsoft.com/office/powerpoint/2010/main" val="268392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Types of phenotypes that can we screen for</a:t>
            </a:r>
            <a:br>
              <a:rPr lang="en-US"/>
            </a:br>
            <a:r>
              <a:rPr lang="en-US"/>
              <a:t>in a pooled screen</a:t>
            </a:r>
            <a:endParaRPr lang="en-US" dirty="0"/>
          </a:p>
        </p:txBody>
      </p:sp>
      <p:sp>
        <p:nvSpPr>
          <p:cNvPr id="3" name="Content Placeholder 2"/>
          <p:cNvSpPr>
            <a:spLocks noGrp="1"/>
          </p:cNvSpPr>
          <p:nvPr>
            <p:ph idx="1"/>
          </p:nvPr>
        </p:nvSpPr>
        <p:spPr>
          <a:xfrm>
            <a:off x="628650" y="1507809"/>
            <a:ext cx="7886700" cy="4669154"/>
          </a:xfrm>
        </p:spPr>
        <p:txBody>
          <a:bodyPr>
            <a:noAutofit/>
          </a:bodyPr>
          <a:lstStyle/>
          <a:p>
            <a:pPr marL="0" indent="0">
              <a:spcBef>
                <a:spcPts val="500"/>
              </a:spcBef>
              <a:buNone/>
            </a:pPr>
            <a:r>
              <a:rPr lang="en-US" sz="1800"/>
              <a:t>Readily screenable phenotypes</a:t>
            </a:r>
            <a:endParaRPr lang="en-US" sz="1800" dirty="0"/>
          </a:p>
          <a:p>
            <a:pPr>
              <a:spcBef>
                <a:spcPts val="500"/>
              </a:spcBef>
            </a:pPr>
            <a:r>
              <a:rPr lang="en-US" sz="1800" dirty="0"/>
              <a:t>growth</a:t>
            </a:r>
          </a:p>
          <a:p>
            <a:pPr>
              <a:spcBef>
                <a:spcPts val="500"/>
              </a:spcBef>
            </a:pPr>
            <a:r>
              <a:rPr lang="en-US" sz="1800"/>
              <a:t>sensitivity to a chemical, biologic, or infectious agent</a:t>
            </a:r>
            <a:endParaRPr lang="en-US" sz="1800" dirty="0"/>
          </a:p>
          <a:p>
            <a:pPr>
              <a:spcBef>
                <a:spcPts val="500"/>
              </a:spcBef>
            </a:pPr>
            <a:r>
              <a:rPr lang="en-US" sz="1800" dirty="0"/>
              <a:t>induction of a biological response</a:t>
            </a:r>
          </a:p>
          <a:p>
            <a:pPr>
              <a:spcBef>
                <a:spcPts val="500"/>
              </a:spcBef>
            </a:pPr>
            <a:r>
              <a:rPr lang="en-US" sz="1800" dirty="0"/>
              <a:t>physical separation (migration, adhesion</a:t>
            </a:r>
            <a:r>
              <a:rPr lang="en-US" sz="1800"/>
              <a:t>, biofilm, ...)</a:t>
            </a:r>
          </a:p>
          <a:p>
            <a:pPr>
              <a:spcBef>
                <a:spcPts val="500"/>
              </a:spcBef>
            </a:pPr>
            <a:r>
              <a:rPr lang="en-US" sz="1800"/>
              <a:t>change in cell size or shape (sporulation, differentiation, …)</a:t>
            </a:r>
          </a:p>
          <a:p>
            <a:pPr>
              <a:spcBef>
                <a:spcPts val="500"/>
              </a:spcBef>
            </a:pPr>
            <a:endParaRPr lang="en-US" sz="1800"/>
          </a:p>
          <a:p>
            <a:pPr marL="0" indent="0">
              <a:spcBef>
                <a:spcPts val="500"/>
              </a:spcBef>
              <a:buNone/>
            </a:pPr>
            <a:r>
              <a:rPr lang="en-US" sz="1800"/>
              <a:t>More difficult</a:t>
            </a:r>
          </a:p>
          <a:p>
            <a:pPr>
              <a:spcBef>
                <a:spcPts val="500"/>
              </a:spcBef>
            </a:pPr>
            <a:r>
              <a:rPr lang="en-US" sz="1800"/>
              <a:t>transcriptional state</a:t>
            </a:r>
          </a:p>
          <a:p>
            <a:pPr>
              <a:spcBef>
                <a:spcPts val="500"/>
              </a:spcBef>
            </a:pPr>
            <a:r>
              <a:rPr lang="en-US" sz="1800"/>
              <a:t>complex aspects of cell morphology</a:t>
            </a:r>
          </a:p>
          <a:p>
            <a:pPr>
              <a:spcBef>
                <a:spcPts val="500"/>
              </a:spcBef>
            </a:pPr>
            <a:endParaRPr lang="en-US" sz="1800"/>
          </a:p>
          <a:p>
            <a:pPr marL="0" indent="0">
              <a:spcBef>
                <a:spcPts val="500"/>
              </a:spcBef>
              <a:buNone/>
            </a:pPr>
            <a:r>
              <a:rPr lang="en-US" sz="1800"/>
              <a:t>Essentially impossible with pooled screens but accessible with arrayed screens</a:t>
            </a:r>
          </a:p>
          <a:p>
            <a:pPr>
              <a:spcBef>
                <a:spcPts val="500"/>
              </a:spcBef>
            </a:pPr>
            <a:r>
              <a:rPr lang="en-US" sz="1800"/>
              <a:t>non-cell autonomous phenotypes (hormone secretion, cell-cell contacts)</a:t>
            </a:r>
          </a:p>
          <a:p>
            <a:pPr>
              <a:spcBef>
                <a:spcPts val="500"/>
              </a:spcBef>
            </a:pPr>
            <a:r>
              <a:rPr lang="en-US" sz="1800"/>
              <a:t>dynamic phenotypes</a:t>
            </a:r>
            <a:endParaRPr lang="en-US" sz="1800" dirty="0"/>
          </a:p>
        </p:txBody>
      </p:sp>
    </p:spTree>
    <p:extLst>
      <p:ext uri="{BB962C8B-B14F-4D97-AF65-F5344CB8AC3E}">
        <p14:creationId xmlns:p14="http://schemas.microsoft.com/office/powerpoint/2010/main" val="302222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Growth-based CRISPR screens identify genes essential for growth</a:t>
            </a:r>
            <a:endParaRPr lang="en-US" dirty="0"/>
          </a:p>
        </p:txBody>
      </p:sp>
      <p:pic>
        <p:nvPicPr>
          <p:cNvPr id="12" name="Picture 11">
            <a:extLst>
              <a:ext uri="{FF2B5EF4-FFF2-40B4-BE49-F238E27FC236}">
                <a16:creationId xmlns:a16="http://schemas.microsoft.com/office/drawing/2014/main" id="{DBDD3084-C50A-4BC6-A7D8-D10A6ADBA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69" y="1143004"/>
            <a:ext cx="7735572" cy="4460717"/>
          </a:xfrm>
          <a:prstGeom prst="rect">
            <a:avLst/>
          </a:prstGeom>
        </p:spPr>
      </p:pic>
      <p:sp>
        <p:nvSpPr>
          <p:cNvPr id="2" name="Rectangle 1">
            <a:extLst>
              <a:ext uri="{FF2B5EF4-FFF2-40B4-BE49-F238E27FC236}">
                <a16:creationId xmlns:a16="http://schemas.microsoft.com/office/drawing/2014/main" id="{5426B1B9-AF39-4D0C-86C3-E8993884631C}"/>
              </a:ext>
            </a:extLst>
          </p:cNvPr>
          <p:cNvSpPr/>
          <p:nvPr/>
        </p:nvSpPr>
        <p:spPr>
          <a:xfrm>
            <a:off x="5191760" y="2519680"/>
            <a:ext cx="3596640" cy="1899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8493FE3-51D8-4B54-A018-C4AA80DD1C6D}"/>
              </a:ext>
            </a:extLst>
          </p:cNvPr>
          <p:cNvSpPr/>
          <p:nvPr/>
        </p:nvSpPr>
        <p:spPr>
          <a:xfrm>
            <a:off x="3058160" y="4356339"/>
            <a:ext cx="5963920" cy="1310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4994A0E2-7446-4FA8-9B1E-B4C9D14D42BF}"/>
              </a:ext>
            </a:extLst>
          </p:cNvPr>
          <p:cNvSpPr txBox="1"/>
          <p:nvPr/>
        </p:nvSpPr>
        <p:spPr>
          <a:xfrm>
            <a:off x="4840284" y="5916322"/>
            <a:ext cx="4189416" cy="923330"/>
          </a:xfrm>
          <a:prstGeom prst="rect">
            <a:avLst/>
          </a:prstGeom>
          <a:noFill/>
        </p:spPr>
        <p:txBody>
          <a:bodyPr wrap="none" rtlCol="0">
            <a:spAutoFit/>
          </a:bodyPr>
          <a:lstStyle/>
          <a:p>
            <a:pPr algn="r"/>
            <a:r>
              <a:rPr lang="en-US"/>
              <a:t>Shalem et al., </a:t>
            </a:r>
            <a:r>
              <a:rPr lang="en-US" i="1"/>
              <a:t>Science </a:t>
            </a:r>
            <a:r>
              <a:rPr lang="en-US" b="1"/>
              <a:t>2014</a:t>
            </a:r>
            <a:r>
              <a:rPr lang="en-US"/>
              <a:t>, </a:t>
            </a:r>
            <a:r>
              <a:rPr lang="en-US" i="1"/>
              <a:t>343</a:t>
            </a:r>
            <a:r>
              <a:rPr lang="en-US"/>
              <a:t>, 84</a:t>
            </a:r>
          </a:p>
          <a:p>
            <a:pPr algn="r"/>
            <a:r>
              <a:rPr lang="en-US"/>
              <a:t>Wang et al., </a:t>
            </a:r>
            <a:r>
              <a:rPr lang="en-US" i="1"/>
              <a:t>Science</a:t>
            </a:r>
            <a:r>
              <a:rPr lang="en-US"/>
              <a:t> </a:t>
            </a:r>
            <a:r>
              <a:rPr lang="en-US" b="1"/>
              <a:t>2014</a:t>
            </a:r>
            <a:r>
              <a:rPr lang="en-US"/>
              <a:t>, </a:t>
            </a:r>
            <a:r>
              <a:rPr lang="en-US" i="1"/>
              <a:t>343</a:t>
            </a:r>
            <a:r>
              <a:rPr lang="en-US"/>
              <a:t>, 80</a:t>
            </a:r>
          </a:p>
          <a:p>
            <a:pPr algn="r"/>
            <a:r>
              <a:rPr lang="en-US"/>
              <a:t>Gilbert</a:t>
            </a:r>
            <a:r>
              <a:rPr lang="en-US" dirty="0"/>
              <a:t>, </a:t>
            </a:r>
            <a:r>
              <a:rPr lang="en-US" dirty="0" err="1"/>
              <a:t>Horlbeck</a:t>
            </a:r>
            <a:r>
              <a:rPr lang="en-US" dirty="0"/>
              <a:t> et al., </a:t>
            </a:r>
            <a:r>
              <a:rPr lang="en-US" i="1" dirty="0"/>
              <a:t>Cell </a:t>
            </a:r>
            <a:r>
              <a:rPr lang="en-US" b="1" dirty="0"/>
              <a:t>2014</a:t>
            </a:r>
            <a:r>
              <a:rPr lang="en-US" dirty="0"/>
              <a:t>, </a:t>
            </a:r>
            <a:r>
              <a:rPr lang="en-US" i="1" dirty="0"/>
              <a:t>159</a:t>
            </a:r>
            <a:r>
              <a:rPr lang="en-US" dirty="0"/>
              <a:t>, 647</a:t>
            </a:r>
          </a:p>
        </p:txBody>
      </p:sp>
    </p:spTree>
    <p:extLst>
      <p:ext uri="{BB962C8B-B14F-4D97-AF65-F5344CB8AC3E}">
        <p14:creationId xmlns:p14="http://schemas.microsoft.com/office/powerpoint/2010/main" val="4256286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Growth-based CRISPR screens identify genes essential for growth</a:t>
            </a:r>
            <a:endParaRPr lang="en-US" dirty="0"/>
          </a:p>
        </p:txBody>
      </p:sp>
      <p:pic>
        <p:nvPicPr>
          <p:cNvPr id="12" name="Picture 11">
            <a:extLst>
              <a:ext uri="{FF2B5EF4-FFF2-40B4-BE49-F238E27FC236}">
                <a16:creationId xmlns:a16="http://schemas.microsoft.com/office/drawing/2014/main" id="{DBDD3084-C50A-4BC6-A7D8-D10A6ADBA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69" y="1143004"/>
            <a:ext cx="7735572" cy="4460717"/>
          </a:xfrm>
          <a:prstGeom prst="rect">
            <a:avLst/>
          </a:prstGeom>
        </p:spPr>
      </p:pic>
      <p:sp>
        <p:nvSpPr>
          <p:cNvPr id="2" name="Rectangle 1">
            <a:extLst>
              <a:ext uri="{FF2B5EF4-FFF2-40B4-BE49-F238E27FC236}">
                <a16:creationId xmlns:a16="http://schemas.microsoft.com/office/drawing/2014/main" id="{5426B1B9-AF39-4D0C-86C3-E8993884631C}"/>
              </a:ext>
            </a:extLst>
          </p:cNvPr>
          <p:cNvSpPr/>
          <p:nvPr/>
        </p:nvSpPr>
        <p:spPr>
          <a:xfrm>
            <a:off x="3210560" y="4356339"/>
            <a:ext cx="5209540" cy="1899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4EAF83D-B5A6-488A-9EF7-67D93D972240}"/>
              </a:ext>
            </a:extLst>
          </p:cNvPr>
          <p:cNvSpPr txBox="1"/>
          <p:nvPr/>
        </p:nvSpPr>
        <p:spPr>
          <a:xfrm>
            <a:off x="4840284" y="5916322"/>
            <a:ext cx="4189416" cy="923330"/>
          </a:xfrm>
          <a:prstGeom prst="rect">
            <a:avLst/>
          </a:prstGeom>
          <a:noFill/>
        </p:spPr>
        <p:txBody>
          <a:bodyPr wrap="none" rtlCol="0">
            <a:spAutoFit/>
          </a:bodyPr>
          <a:lstStyle/>
          <a:p>
            <a:pPr algn="r"/>
            <a:r>
              <a:rPr lang="en-US"/>
              <a:t>Shalem et al., </a:t>
            </a:r>
            <a:r>
              <a:rPr lang="en-US" i="1"/>
              <a:t>Science </a:t>
            </a:r>
            <a:r>
              <a:rPr lang="en-US" b="1"/>
              <a:t>2014</a:t>
            </a:r>
            <a:r>
              <a:rPr lang="en-US"/>
              <a:t>, </a:t>
            </a:r>
            <a:r>
              <a:rPr lang="en-US" i="1"/>
              <a:t>343</a:t>
            </a:r>
            <a:r>
              <a:rPr lang="en-US"/>
              <a:t>, 84</a:t>
            </a:r>
          </a:p>
          <a:p>
            <a:pPr algn="r"/>
            <a:r>
              <a:rPr lang="en-US"/>
              <a:t>Wang et al., </a:t>
            </a:r>
            <a:r>
              <a:rPr lang="en-US" i="1"/>
              <a:t>Science</a:t>
            </a:r>
            <a:r>
              <a:rPr lang="en-US"/>
              <a:t> </a:t>
            </a:r>
            <a:r>
              <a:rPr lang="en-US" b="1"/>
              <a:t>2014</a:t>
            </a:r>
            <a:r>
              <a:rPr lang="en-US"/>
              <a:t>, </a:t>
            </a:r>
            <a:r>
              <a:rPr lang="en-US" i="1"/>
              <a:t>343</a:t>
            </a:r>
            <a:r>
              <a:rPr lang="en-US"/>
              <a:t>, 80</a:t>
            </a:r>
          </a:p>
          <a:p>
            <a:pPr algn="r"/>
            <a:r>
              <a:rPr lang="en-US"/>
              <a:t>Gilbert</a:t>
            </a:r>
            <a:r>
              <a:rPr lang="en-US" dirty="0"/>
              <a:t>, </a:t>
            </a:r>
            <a:r>
              <a:rPr lang="en-US" dirty="0" err="1"/>
              <a:t>Horlbeck</a:t>
            </a:r>
            <a:r>
              <a:rPr lang="en-US" dirty="0"/>
              <a:t> et al., </a:t>
            </a:r>
            <a:r>
              <a:rPr lang="en-US" i="1" dirty="0"/>
              <a:t>Cell </a:t>
            </a:r>
            <a:r>
              <a:rPr lang="en-US" b="1" dirty="0"/>
              <a:t>2014</a:t>
            </a:r>
            <a:r>
              <a:rPr lang="en-US" dirty="0"/>
              <a:t>, </a:t>
            </a:r>
            <a:r>
              <a:rPr lang="en-US" i="1" dirty="0"/>
              <a:t>159</a:t>
            </a:r>
            <a:r>
              <a:rPr lang="en-US" dirty="0"/>
              <a:t>, 647</a:t>
            </a:r>
          </a:p>
        </p:txBody>
      </p:sp>
      <p:grpSp>
        <p:nvGrpSpPr>
          <p:cNvPr id="16" name="Group 15">
            <a:extLst>
              <a:ext uri="{FF2B5EF4-FFF2-40B4-BE49-F238E27FC236}">
                <a16:creationId xmlns:a16="http://schemas.microsoft.com/office/drawing/2014/main" id="{F909618D-C699-2879-3ADF-41529573938C}"/>
              </a:ext>
            </a:extLst>
          </p:cNvPr>
          <p:cNvGrpSpPr/>
          <p:nvPr/>
        </p:nvGrpSpPr>
        <p:grpSpPr>
          <a:xfrm>
            <a:off x="5925727" y="958334"/>
            <a:ext cx="3113827" cy="369332"/>
            <a:chOff x="868680" y="5779406"/>
            <a:chExt cx="3113827" cy="369332"/>
          </a:xfrm>
        </p:grpSpPr>
        <p:sp>
          <p:nvSpPr>
            <p:cNvPr id="17" name="TextBox 16">
              <a:extLst>
                <a:ext uri="{FF2B5EF4-FFF2-40B4-BE49-F238E27FC236}">
                  <a16:creationId xmlns:a16="http://schemas.microsoft.com/office/drawing/2014/main" id="{B24F5B21-183A-A7DB-54C7-91AAF5943FE1}"/>
                </a:ext>
              </a:extLst>
            </p:cNvPr>
            <p:cNvSpPr txBox="1"/>
            <p:nvPr/>
          </p:nvSpPr>
          <p:spPr>
            <a:xfrm>
              <a:off x="868680" y="5779406"/>
              <a:ext cx="2933304" cy="369332"/>
            </a:xfrm>
            <a:prstGeom prst="rect">
              <a:avLst/>
            </a:prstGeom>
            <a:noFill/>
          </p:spPr>
          <p:txBody>
            <a:bodyPr wrap="none" rtlCol="0">
              <a:spAutoFit/>
            </a:bodyPr>
            <a:lstStyle/>
            <a:p>
              <a:r>
                <a:rPr lang="en-US" dirty="0" err="1"/>
                <a:t>sgRNA</a:t>
              </a:r>
              <a:r>
                <a:rPr lang="en-US" dirty="0"/>
                <a:t> </a:t>
              </a:r>
              <a:r>
                <a:rPr lang="en-US"/>
                <a:t>abundance (endpoint)</a:t>
              </a:r>
              <a:endParaRPr lang="en-US" dirty="0"/>
            </a:p>
          </p:txBody>
        </p:sp>
        <p:cxnSp>
          <p:nvCxnSpPr>
            <p:cNvPr id="18" name="Straight Arrow Connector 17">
              <a:extLst>
                <a:ext uri="{FF2B5EF4-FFF2-40B4-BE49-F238E27FC236}">
                  <a16:creationId xmlns:a16="http://schemas.microsoft.com/office/drawing/2014/main" id="{A83BC564-24B8-2E33-C6BB-794B9348B559}"/>
                </a:ext>
              </a:extLst>
            </p:cNvPr>
            <p:cNvCxnSpPr>
              <a:cxnSpLocks/>
            </p:cNvCxnSpPr>
            <p:nvPr/>
          </p:nvCxnSpPr>
          <p:spPr>
            <a:xfrm rot="16200000">
              <a:off x="3849441" y="5831006"/>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3F6856F2-11AD-728D-5087-4771F6A9E6A7}"/>
              </a:ext>
            </a:extLst>
          </p:cNvPr>
          <p:cNvSpPr txBox="1"/>
          <p:nvPr/>
        </p:nvSpPr>
        <p:spPr>
          <a:xfrm>
            <a:off x="6409748" y="1251195"/>
            <a:ext cx="2145780" cy="369332"/>
          </a:xfrm>
          <a:prstGeom prst="rect">
            <a:avLst/>
          </a:prstGeom>
          <a:noFill/>
        </p:spPr>
        <p:txBody>
          <a:bodyPr wrap="none" rtlCol="0">
            <a:spAutoFit/>
          </a:bodyPr>
          <a:lstStyle/>
          <a:p>
            <a:pPr algn="ctr"/>
            <a:r>
              <a:rPr lang="en-US"/>
              <a:t>no impact on growth</a:t>
            </a:r>
            <a:endParaRPr lang="en-US" dirty="0"/>
          </a:p>
        </p:txBody>
      </p:sp>
      <p:cxnSp>
        <p:nvCxnSpPr>
          <p:cNvPr id="20" name="Straight Arrow Connector 19">
            <a:extLst>
              <a:ext uri="{FF2B5EF4-FFF2-40B4-BE49-F238E27FC236}">
                <a16:creationId xmlns:a16="http://schemas.microsoft.com/office/drawing/2014/main" id="{00D4BB30-E7F4-898C-6935-C79660EF4C07}"/>
              </a:ext>
            </a:extLst>
          </p:cNvPr>
          <p:cNvCxnSpPr>
            <a:cxnSpLocks/>
          </p:cNvCxnSpPr>
          <p:nvPr/>
        </p:nvCxnSpPr>
        <p:spPr>
          <a:xfrm flipH="1">
            <a:off x="7178945" y="1691246"/>
            <a:ext cx="23133" cy="80770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E16DD97C-72D4-3A8E-38AE-71727FF90577}"/>
              </a:ext>
            </a:extLst>
          </p:cNvPr>
          <p:cNvGrpSpPr/>
          <p:nvPr/>
        </p:nvGrpSpPr>
        <p:grpSpPr>
          <a:xfrm>
            <a:off x="4090377" y="1702095"/>
            <a:ext cx="2933304" cy="369332"/>
            <a:chOff x="868680" y="5779406"/>
            <a:chExt cx="2933304" cy="369332"/>
          </a:xfrm>
        </p:grpSpPr>
        <p:sp>
          <p:nvSpPr>
            <p:cNvPr id="22" name="TextBox 21">
              <a:extLst>
                <a:ext uri="{FF2B5EF4-FFF2-40B4-BE49-F238E27FC236}">
                  <a16:creationId xmlns:a16="http://schemas.microsoft.com/office/drawing/2014/main" id="{F00D46AE-AD0D-E475-3DB0-FA224799EE49}"/>
                </a:ext>
              </a:extLst>
            </p:cNvPr>
            <p:cNvSpPr txBox="1"/>
            <p:nvPr/>
          </p:nvSpPr>
          <p:spPr>
            <a:xfrm>
              <a:off x="868680" y="5779406"/>
              <a:ext cx="2933304" cy="369332"/>
            </a:xfrm>
            <a:prstGeom prst="rect">
              <a:avLst/>
            </a:prstGeom>
            <a:noFill/>
          </p:spPr>
          <p:txBody>
            <a:bodyPr wrap="none" rtlCol="0">
              <a:spAutoFit/>
            </a:bodyPr>
            <a:lstStyle/>
            <a:p>
              <a:r>
                <a:rPr lang="en-US" dirty="0" err="1"/>
                <a:t>sgRNA</a:t>
              </a:r>
              <a:r>
                <a:rPr lang="en-US" dirty="0"/>
                <a:t> </a:t>
              </a:r>
              <a:r>
                <a:rPr lang="en-US"/>
                <a:t>abundance (endpoint)</a:t>
              </a:r>
              <a:endParaRPr lang="en-US" dirty="0"/>
            </a:p>
          </p:txBody>
        </p:sp>
        <p:cxnSp>
          <p:nvCxnSpPr>
            <p:cNvPr id="23" name="Straight Arrow Connector 22">
              <a:extLst>
                <a:ext uri="{FF2B5EF4-FFF2-40B4-BE49-F238E27FC236}">
                  <a16:creationId xmlns:a16="http://schemas.microsoft.com/office/drawing/2014/main" id="{5992001A-2D70-86D0-4EB4-2A47476BBF9F}"/>
                </a:ext>
              </a:extLst>
            </p:cNvPr>
            <p:cNvCxnSpPr/>
            <p:nvPr/>
          </p:nvCxnSpPr>
          <p:spPr>
            <a:xfrm>
              <a:off x="3724310" y="5831006"/>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741D2D7B-A9EB-E423-142D-79D509717F1A}"/>
              </a:ext>
            </a:extLst>
          </p:cNvPr>
          <p:cNvSpPr txBox="1"/>
          <p:nvPr/>
        </p:nvSpPr>
        <p:spPr>
          <a:xfrm>
            <a:off x="4426623" y="1994956"/>
            <a:ext cx="2260812" cy="369332"/>
          </a:xfrm>
          <a:prstGeom prst="rect">
            <a:avLst/>
          </a:prstGeom>
          <a:noFill/>
        </p:spPr>
        <p:txBody>
          <a:bodyPr wrap="none" rtlCol="0">
            <a:spAutoFit/>
          </a:bodyPr>
          <a:lstStyle/>
          <a:p>
            <a:pPr algn="ctr"/>
            <a:r>
              <a:rPr lang="en-US"/>
              <a:t>detrimental to growth</a:t>
            </a:r>
            <a:endParaRPr lang="en-US" dirty="0"/>
          </a:p>
        </p:txBody>
      </p:sp>
      <p:cxnSp>
        <p:nvCxnSpPr>
          <p:cNvPr id="25" name="Straight Arrow Connector 24">
            <a:extLst>
              <a:ext uri="{FF2B5EF4-FFF2-40B4-BE49-F238E27FC236}">
                <a16:creationId xmlns:a16="http://schemas.microsoft.com/office/drawing/2014/main" id="{4C86B5CE-4824-5793-86B2-79CD564A8A69}"/>
              </a:ext>
            </a:extLst>
          </p:cNvPr>
          <p:cNvCxnSpPr>
            <a:cxnSpLocks/>
          </p:cNvCxnSpPr>
          <p:nvPr/>
        </p:nvCxnSpPr>
        <p:spPr>
          <a:xfrm>
            <a:off x="6502499" y="2327747"/>
            <a:ext cx="188390" cy="36221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35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Growth-based CRISPR screens identify genes essential for growth</a:t>
            </a:r>
            <a:endParaRPr lang="en-US" dirty="0"/>
          </a:p>
        </p:txBody>
      </p:sp>
      <p:pic>
        <p:nvPicPr>
          <p:cNvPr id="12" name="Picture 11">
            <a:extLst>
              <a:ext uri="{FF2B5EF4-FFF2-40B4-BE49-F238E27FC236}">
                <a16:creationId xmlns:a16="http://schemas.microsoft.com/office/drawing/2014/main" id="{DBDD3084-C50A-4BC6-A7D8-D10A6ADBA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69" y="1143004"/>
            <a:ext cx="7735572" cy="4460717"/>
          </a:xfrm>
          <a:prstGeom prst="rect">
            <a:avLst/>
          </a:prstGeom>
        </p:spPr>
      </p:pic>
      <p:grpSp>
        <p:nvGrpSpPr>
          <p:cNvPr id="14" name="Group 13">
            <a:extLst>
              <a:ext uri="{FF2B5EF4-FFF2-40B4-BE49-F238E27FC236}">
                <a16:creationId xmlns:a16="http://schemas.microsoft.com/office/drawing/2014/main" id="{F6FA4476-5D70-43F4-A949-FF6DE74C6032}"/>
              </a:ext>
            </a:extLst>
          </p:cNvPr>
          <p:cNvGrpSpPr/>
          <p:nvPr/>
        </p:nvGrpSpPr>
        <p:grpSpPr>
          <a:xfrm>
            <a:off x="5925727" y="958334"/>
            <a:ext cx="3113827" cy="369332"/>
            <a:chOff x="868680" y="5779406"/>
            <a:chExt cx="3113827" cy="369332"/>
          </a:xfrm>
        </p:grpSpPr>
        <p:sp>
          <p:nvSpPr>
            <p:cNvPr id="15" name="TextBox 14">
              <a:extLst>
                <a:ext uri="{FF2B5EF4-FFF2-40B4-BE49-F238E27FC236}">
                  <a16:creationId xmlns:a16="http://schemas.microsoft.com/office/drawing/2014/main" id="{E50BBDEB-B706-4829-AEF6-665762ADFD32}"/>
                </a:ext>
              </a:extLst>
            </p:cNvPr>
            <p:cNvSpPr txBox="1"/>
            <p:nvPr/>
          </p:nvSpPr>
          <p:spPr>
            <a:xfrm>
              <a:off x="868680" y="5779406"/>
              <a:ext cx="2933304" cy="369332"/>
            </a:xfrm>
            <a:prstGeom prst="rect">
              <a:avLst/>
            </a:prstGeom>
            <a:noFill/>
          </p:spPr>
          <p:txBody>
            <a:bodyPr wrap="none" rtlCol="0">
              <a:spAutoFit/>
            </a:bodyPr>
            <a:lstStyle/>
            <a:p>
              <a:r>
                <a:rPr lang="en-US" dirty="0" err="1"/>
                <a:t>sgRNA</a:t>
              </a:r>
              <a:r>
                <a:rPr lang="en-US" dirty="0"/>
                <a:t> </a:t>
              </a:r>
              <a:r>
                <a:rPr lang="en-US"/>
                <a:t>abundance (endpoint)</a:t>
              </a:r>
              <a:endParaRPr lang="en-US" dirty="0"/>
            </a:p>
          </p:txBody>
        </p:sp>
        <p:cxnSp>
          <p:nvCxnSpPr>
            <p:cNvPr id="16" name="Straight Arrow Connector 15">
              <a:extLst>
                <a:ext uri="{FF2B5EF4-FFF2-40B4-BE49-F238E27FC236}">
                  <a16:creationId xmlns:a16="http://schemas.microsoft.com/office/drawing/2014/main" id="{1BECCCCF-E1AA-414A-9CDB-2608DAF55B4A}"/>
                </a:ext>
              </a:extLst>
            </p:cNvPr>
            <p:cNvCxnSpPr>
              <a:cxnSpLocks/>
            </p:cNvCxnSpPr>
            <p:nvPr/>
          </p:nvCxnSpPr>
          <p:spPr>
            <a:xfrm rot="16200000">
              <a:off x="3849441" y="5831006"/>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DDF0BC6-2A92-4210-A860-B84B9CB4D167}"/>
              </a:ext>
            </a:extLst>
          </p:cNvPr>
          <p:cNvSpPr txBox="1"/>
          <p:nvPr/>
        </p:nvSpPr>
        <p:spPr>
          <a:xfrm>
            <a:off x="6409748" y="1251195"/>
            <a:ext cx="2145780" cy="369332"/>
          </a:xfrm>
          <a:prstGeom prst="rect">
            <a:avLst/>
          </a:prstGeom>
          <a:noFill/>
        </p:spPr>
        <p:txBody>
          <a:bodyPr wrap="none" rtlCol="0">
            <a:spAutoFit/>
          </a:bodyPr>
          <a:lstStyle/>
          <a:p>
            <a:pPr algn="ctr"/>
            <a:r>
              <a:rPr lang="en-US"/>
              <a:t>no impact on growth</a:t>
            </a:r>
            <a:endParaRPr lang="en-US" dirty="0"/>
          </a:p>
        </p:txBody>
      </p:sp>
      <p:cxnSp>
        <p:nvCxnSpPr>
          <p:cNvPr id="18" name="Straight Arrow Connector 17">
            <a:extLst>
              <a:ext uri="{FF2B5EF4-FFF2-40B4-BE49-F238E27FC236}">
                <a16:creationId xmlns:a16="http://schemas.microsoft.com/office/drawing/2014/main" id="{5F05D7C9-DE24-4B7B-B4ED-B3EB397AEC85}"/>
              </a:ext>
            </a:extLst>
          </p:cNvPr>
          <p:cNvCxnSpPr>
            <a:cxnSpLocks/>
          </p:cNvCxnSpPr>
          <p:nvPr/>
        </p:nvCxnSpPr>
        <p:spPr>
          <a:xfrm flipH="1">
            <a:off x="7178945" y="1691246"/>
            <a:ext cx="23133" cy="80770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0A6D6AE-14D5-41B4-8BA3-8505CEBD902B}"/>
              </a:ext>
            </a:extLst>
          </p:cNvPr>
          <p:cNvGrpSpPr/>
          <p:nvPr/>
        </p:nvGrpSpPr>
        <p:grpSpPr>
          <a:xfrm>
            <a:off x="4090377" y="1702095"/>
            <a:ext cx="2933304" cy="369332"/>
            <a:chOff x="868680" y="5779406"/>
            <a:chExt cx="2933304" cy="369332"/>
          </a:xfrm>
        </p:grpSpPr>
        <p:sp>
          <p:nvSpPr>
            <p:cNvPr id="21" name="TextBox 20">
              <a:extLst>
                <a:ext uri="{FF2B5EF4-FFF2-40B4-BE49-F238E27FC236}">
                  <a16:creationId xmlns:a16="http://schemas.microsoft.com/office/drawing/2014/main" id="{5A8249F4-0D7E-4DF8-84A0-C2D026110ACC}"/>
                </a:ext>
              </a:extLst>
            </p:cNvPr>
            <p:cNvSpPr txBox="1"/>
            <p:nvPr/>
          </p:nvSpPr>
          <p:spPr>
            <a:xfrm>
              <a:off x="868680" y="5779406"/>
              <a:ext cx="2933304" cy="369332"/>
            </a:xfrm>
            <a:prstGeom prst="rect">
              <a:avLst/>
            </a:prstGeom>
            <a:noFill/>
          </p:spPr>
          <p:txBody>
            <a:bodyPr wrap="none" rtlCol="0">
              <a:spAutoFit/>
            </a:bodyPr>
            <a:lstStyle/>
            <a:p>
              <a:r>
                <a:rPr lang="en-US" dirty="0" err="1"/>
                <a:t>sgRNA</a:t>
              </a:r>
              <a:r>
                <a:rPr lang="en-US" dirty="0"/>
                <a:t> </a:t>
              </a:r>
              <a:r>
                <a:rPr lang="en-US"/>
                <a:t>abundance (endpoint)</a:t>
              </a:r>
              <a:endParaRPr lang="en-US" dirty="0"/>
            </a:p>
          </p:txBody>
        </p:sp>
        <p:cxnSp>
          <p:nvCxnSpPr>
            <p:cNvPr id="22" name="Straight Arrow Connector 21">
              <a:extLst>
                <a:ext uri="{FF2B5EF4-FFF2-40B4-BE49-F238E27FC236}">
                  <a16:creationId xmlns:a16="http://schemas.microsoft.com/office/drawing/2014/main" id="{1B9014C8-3FC7-49CF-AA97-874741FB8CA2}"/>
                </a:ext>
              </a:extLst>
            </p:cNvPr>
            <p:cNvCxnSpPr/>
            <p:nvPr/>
          </p:nvCxnSpPr>
          <p:spPr>
            <a:xfrm>
              <a:off x="3724310" y="5831006"/>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EB17C20B-DC06-4725-A9E8-7BAEF00C06EB}"/>
              </a:ext>
            </a:extLst>
          </p:cNvPr>
          <p:cNvSpPr txBox="1"/>
          <p:nvPr/>
        </p:nvSpPr>
        <p:spPr>
          <a:xfrm>
            <a:off x="4426623" y="1994956"/>
            <a:ext cx="2260812" cy="369332"/>
          </a:xfrm>
          <a:prstGeom prst="rect">
            <a:avLst/>
          </a:prstGeom>
          <a:noFill/>
        </p:spPr>
        <p:txBody>
          <a:bodyPr wrap="none" rtlCol="0">
            <a:spAutoFit/>
          </a:bodyPr>
          <a:lstStyle/>
          <a:p>
            <a:pPr algn="ctr"/>
            <a:r>
              <a:rPr lang="en-US"/>
              <a:t>detrimental to growth</a:t>
            </a:r>
            <a:endParaRPr lang="en-US" dirty="0"/>
          </a:p>
        </p:txBody>
      </p:sp>
      <p:cxnSp>
        <p:nvCxnSpPr>
          <p:cNvPr id="24" name="Straight Arrow Connector 23">
            <a:extLst>
              <a:ext uri="{FF2B5EF4-FFF2-40B4-BE49-F238E27FC236}">
                <a16:creationId xmlns:a16="http://schemas.microsoft.com/office/drawing/2014/main" id="{0677CC7E-A599-4F2C-A942-37F09C92C30F}"/>
              </a:ext>
            </a:extLst>
          </p:cNvPr>
          <p:cNvCxnSpPr>
            <a:cxnSpLocks/>
          </p:cNvCxnSpPr>
          <p:nvPr/>
        </p:nvCxnSpPr>
        <p:spPr>
          <a:xfrm>
            <a:off x="6502499" y="2327747"/>
            <a:ext cx="188390" cy="36221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6E483B2-2A03-4660-B1EA-ACC86DE7C3CB}"/>
              </a:ext>
            </a:extLst>
          </p:cNvPr>
          <p:cNvSpPr txBox="1"/>
          <p:nvPr/>
        </p:nvSpPr>
        <p:spPr>
          <a:xfrm>
            <a:off x="4840284" y="5916322"/>
            <a:ext cx="4189416" cy="923330"/>
          </a:xfrm>
          <a:prstGeom prst="rect">
            <a:avLst/>
          </a:prstGeom>
          <a:noFill/>
        </p:spPr>
        <p:txBody>
          <a:bodyPr wrap="none" rtlCol="0">
            <a:spAutoFit/>
          </a:bodyPr>
          <a:lstStyle/>
          <a:p>
            <a:pPr algn="r"/>
            <a:r>
              <a:rPr lang="en-US"/>
              <a:t>Shalem et al., </a:t>
            </a:r>
            <a:r>
              <a:rPr lang="en-US" i="1"/>
              <a:t>Science </a:t>
            </a:r>
            <a:r>
              <a:rPr lang="en-US" b="1"/>
              <a:t>2014</a:t>
            </a:r>
            <a:r>
              <a:rPr lang="en-US"/>
              <a:t>, </a:t>
            </a:r>
            <a:r>
              <a:rPr lang="en-US" i="1"/>
              <a:t>343</a:t>
            </a:r>
            <a:r>
              <a:rPr lang="en-US"/>
              <a:t>, 84</a:t>
            </a:r>
          </a:p>
          <a:p>
            <a:pPr algn="r"/>
            <a:r>
              <a:rPr lang="en-US"/>
              <a:t>Wang et al., </a:t>
            </a:r>
            <a:r>
              <a:rPr lang="en-US" i="1"/>
              <a:t>Science</a:t>
            </a:r>
            <a:r>
              <a:rPr lang="en-US"/>
              <a:t> </a:t>
            </a:r>
            <a:r>
              <a:rPr lang="en-US" b="1"/>
              <a:t>2014</a:t>
            </a:r>
            <a:r>
              <a:rPr lang="en-US"/>
              <a:t>, </a:t>
            </a:r>
            <a:r>
              <a:rPr lang="en-US" i="1"/>
              <a:t>343</a:t>
            </a:r>
            <a:r>
              <a:rPr lang="en-US"/>
              <a:t>, 80</a:t>
            </a:r>
          </a:p>
          <a:p>
            <a:pPr algn="r"/>
            <a:r>
              <a:rPr lang="en-US"/>
              <a:t>Gilbert</a:t>
            </a:r>
            <a:r>
              <a:rPr lang="en-US" dirty="0"/>
              <a:t>, </a:t>
            </a:r>
            <a:r>
              <a:rPr lang="en-US" dirty="0" err="1"/>
              <a:t>Horlbeck</a:t>
            </a:r>
            <a:r>
              <a:rPr lang="en-US" dirty="0"/>
              <a:t> et al., </a:t>
            </a:r>
            <a:r>
              <a:rPr lang="en-US" i="1" dirty="0"/>
              <a:t>Cell </a:t>
            </a:r>
            <a:r>
              <a:rPr lang="en-US" b="1" dirty="0"/>
              <a:t>2014</a:t>
            </a:r>
            <a:r>
              <a:rPr lang="en-US" dirty="0"/>
              <a:t>, </a:t>
            </a:r>
            <a:r>
              <a:rPr lang="en-US" i="1" dirty="0"/>
              <a:t>159</a:t>
            </a:r>
            <a:r>
              <a:rPr lang="en-US" dirty="0"/>
              <a:t>, 647</a:t>
            </a:r>
          </a:p>
        </p:txBody>
      </p:sp>
    </p:spTree>
    <p:extLst>
      <p:ext uri="{BB962C8B-B14F-4D97-AF65-F5344CB8AC3E}">
        <p14:creationId xmlns:p14="http://schemas.microsoft.com/office/powerpoint/2010/main" val="684940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739DB6-AEDC-4F82-809D-D5BCF778FDF9}"/>
              </a:ext>
            </a:extLst>
          </p:cNvPr>
          <p:cNvPicPr>
            <a:picLocks noChangeAspect="1"/>
          </p:cNvPicPr>
          <p:nvPr/>
        </p:nvPicPr>
        <p:blipFill>
          <a:blip r:embed="rId2"/>
          <a:stretch>
            <a:fillRect/>
          </a:stretch>
        </p:blipFill>
        <p:spPr>
          <a:xfrm>
            <a:off x="1613208" y="1985333"/>
            <a:ext cx="5917587" cy="3301042"/>
          </a:xfrm>
          <a:prstGeom prst="rect">
            <a:avLst/>
          </a:prstGeom>
        </p:spPr>
      </p:pic>
      <p:sp>
        <p:nvSpPr>
          <p:cNvPr id="6" name="Title 1">
            <a:extLst>
              <a:ext uri="{FF2B5EF4-FFF2-40B4-BE49-F238E27FC236}">
                <a16:creationId xmlns:a16="http://schemas.microsoft.com/office/drawing/2014/main" id="{58C2B3BA-6505-48B6-9E3F-D83FBD617D2D}"/>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Growth-based CRISPR screens identify genes essential for growth</a:t>
            </a:r>
            <a:endParaRPr lang="en-US" dirty="0"/>
          </a:p>
        </p:txBody>
      </p:sp>
      <p:sp>
        <p:nvSpPr>
          <p:cNvPr id="7" name="TextBox 6">
            <a:extLst>
              <a:ext uri="{FF2B5EF4-FFF2-40B4-BE49-F238E27FC236}">
                <a16:creationId xmlns:a16="http://schemas.microsoft.com/office/drawing/2014/main" id="{8DAF0B03-A416-4F36-BD7D-FA5070603498}"/>
              </a:ext>
            </a:extLst>
          </p:cNvPr>
          <p:cNvSpPr txBox="1"/>
          <p:nvPr/>
        </p:nvSpPr>
        <p:spPr>
          <a:xfrm>
            <a:off x="4840284" y="5916322"/>
            <a:ext cx="4189416" cy="923330"/>
          </a:xfrm>
          <a:prstGeom prst="rect">
            <a:avLst/>
          </a:prstGeom>
          <a:noFill/>
        </p:spPr>
        <p:txBody>
          <a:bodyPr wrap="none" rtlCol="0">
            <a:spAutoFit/>
          </a:bodyPr>
          <a:lstStyle/>
          <a:p>
            <a:pPr algn="r"/>
            <a:r>
              <a:rPr lang="en-US" dirty="0"/>
              <a:t>Shalem et al., </a:t>
            </a:r>
            <a:r>
              <a:rPr lang="en-US" i="1" dirty="0"/>
              <a:t>Science </a:t>
            </a:r>
            <a:r>
              <a:rPr lang="en-US" b="1" dirty="0"/>
              <a:t>2014</a:t>
            </a:r>
            <a:r>
              <a:rPr lang="en-US" dirty="0"/>
              <a:t>, </a:t>
            </a:r>
            <a:r>
              <a:rPr lang="en-US" i="1" dirty="0"/>
              <a:t>343</a:t>
            </a:r>
            <a:r>
              <a:rPr lang="en-US" dirty="0"/>
              <a:t>, 84</a:t>
            </a:r>
          </a:p>
          <a:p>
            <a:pPr algn="r"/>
            <a:r>
              <a:rPr lang="en-US" dirty="0"/>
              <a:t>Wang et al., </a:t>
            </a:r>
            <a:r>
              <a:rPr lang="en-US" i="1" dirty="0"/>
              <a:t>Science</a:t>
            </a:r>
            <a:r>
              <a:rPr lang="en-US" dirty="0"/>
              <a:t> </a:t>
            </a:r>
            <a:r>
              <a:rPr lang="en-US" b="1" dirty="0"/>
              <a:t>2014</a:t>
            </a:r>
            <a:r>
              <a:rPr lang="en-US" dirty="0"/>
              <a:t>, </a:t>
            </a:r>
            <a:r>
              <a:rPr lang="en-US" i="1" dirty="0"/>
              <a:t>343</a:t>
            </a:r>
            <a:r>
              <a:rPr lang="en-US" dirty="0"/>
              <a:t>, 80</a:t>
            </a:r>
          </a:p>
          <a:p>
            <a:pPr algn="r"/>
            <a:r>
              <a:rPr lang="en-US" dirty="0"/>
              <a:t>Gilbert, </a:t>
            </a:r>
            <a:r>
              <a:rPr lang="en-US" dirty="0" err="1"/>
              <a:t>Horlbeck</a:t>
            </a:r>
            <a:r>
              <a:rPr lang="en-US" dirty="0"/>
              <a:t> et al., </a:t>
            </a:r>
            <a:r>
              <a:rPr lang="en-US" i="1" dirty="0"/>
              <a:t>Cell </a:t>
            </a:r>
            <a:r>
              <a:rPr lang="en-US" b="1" dirty="0"/>
              <a:t>2014</a:t>
            </a:r>
            <a:r>
              <a:rPr lang="en-US" dirty="0"/>
              <a:t>, </a:t>
            </a:r>
            <a:r>
              <a:rPr lang="en-US" i="1" dirty="0"/>
              <a:t>159</a:t>
            </a:r>
            <a:r>
              <a:rPr lang="en-US" dirty="0"/>
              <a:t>, 647</a:t>
            </a:r>
          </a:p>
        </p:txBody>
      </p:sp>
    </p:spTree>
    <p:extLst>
      <p:ext uri="{BB962C8B-B14F-4D97-AF65-F5344CB8AC3E}">
        <p14:creationId xmlns:p14="http://schemas.microsoft.com/office/powerpoint/2010/main" val="1570232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4BE585-E967-4D28-8B9C-B7A50A20E95E}"/>
              </a:ext>
            </a:extLst>
          </p:cNvPr>
          <p:cNvSpPr txBox="1"/>
          <p:nvPr/>
        </p:nvSpPr>
        <p:spPr>
          <a:xfrm>
            <a:off x="5639133" y="6193323"/>
            <a:ext cx="3504869" cy="646331"/>
          </a:xfrm>
          <a:prstGeom prst="rect">
            <a:avLst/>
          </a:prstGeom>
          <a:noFill/>
        </p:spPr>
        <p:txBody>
          <a:bodyPr wrap="none" rtlCol="0">
            <a:spAutoFit/>
          </a:bodyPr>
          <a:lstStyle/>
          <a:p>
            <a:pPr algn="r"/>
            <a:r>
              <a:rPr lang="en-US" dirty="0"/>
              <a:t>Behan et al., </a:t>
            </a:r>
            <a:r>
              <a:rPr lang="en-US" i="1" dirty="0"/>
              <a:t>Nature </a:t>
            </a:r>
            <a:r>
              <a:rPr lang="en-US" b="1" dirty="0"/>
              <a:t>2019</a:t>
            </a:r>
            <a:r>
              <a:rPr lang="en-US" dirty="0"/>
              <a:t>, </a:t>
            </a:r>
            <a:r>
              <a:rPr lang="en-US" i="1" dirty="0"/>
              <a:t>568</a:t>
            </a:r>
            <a:r>
              <a:rPr lang="en-US" dirty="0"/>
              <a:t>, 511</a:t>
            </a:r>
          </a:p>
          <a:p>
            <a:pPr algn="r"/>
            <a:r>
              <a:rPr lang="en-US" dirty="0"/>
              <a:t>Chan et al., </a:t>
            </a:r>
            <a:r>
              <a:rPr lang="en-US" i="1" dirty="0"/>
              <a:t>Nature </a:t>
            </a:r>
            <a:r>
              <a:rPr lang="en-US" b="1" dirty="0"/>
              <a:t>2019</a:t>
            </a:r>
            <a:r>
              <a:rPr lang="en-US" dirty="0"/>
              <a:t>, </a:t>
            </a:r>
            <a:r>
              <a:rPr lang="en-US" i="1" dirty="0"/>
              <a:t>568</a:t>
            </a:r>
            <a:r>
              <a:rPr lang="en-US" dirty="0"/>
              <a:t>, 551</a:t>
            </a:r>
          </a:p>
        </p:txBody>
      </p:sp>
      <p:pic>
        <p:nvPicPr>
          <p:cNvPr id="8" name="Picture 7">
            <a:extLst>
              <a:ext uri="{FF2B5EF4-FFF2-40B4-BE49-F238E27FC236}">
                <a16:creationId xmlns:a16="http://schemas.microsoft.com/office/drawing/2014/main" id="{3A05234D-196B-4530-AEAB-0F988883D449}"/>
              </a:ext>
            </a:extLst>
          </p:cNvPr>
          <p:cNvPicPr>
            <a:picLocks noChangeAspect="1"/>
          </p:cNvPicPr>
          <p:nvPr/>
        </p:nvPicPr>
        <p:blipFill>
          <a:blip r:embed="rId2"/>
          <a:stretch>
            <a:fillRect/>
          </a:stretch>
        </p:blipFill>
        <p:spPr>
          <a:xfrm>
            <a:off x="100969" y="2022709"/>
            <a:ext cx="8942062" cy="2663593"/>
          </a:xfrm>
          <a:prstGeom prst="rect">
            <a:avLst/>
          </a:prstGeom>
        </p:spPr>
      </p:pic>
      <p:sp>
        <p:nvSpPr>
          <p:cNvPr id="9" name="Title 1">
            <a:extLst>
              <a:ext uri="{FF2B5EF4-FFF2-40B4-BE49-F238E27FC236}">
                <a16:creationId xmlns:a16="http://schemas.microsoft.com/office/drawing/2014/main" id="{D798E84E-5DA4-47C1-97AA-6AA50014AC13}"/>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Comparing gene essentiality across cell types identifies cancer-specific vulnerabilities</a:t>
            </a:r>
            <a:endParaRPr lang="en-US" dirty="0"/>
          </a:p>
        </p:txBody>
      </p:sp>
      <p:sp>
        <p:nvSpPr>
          <p:cNvPr id="10" name="TextBox 9">
            <a:extLst>
              <a:ext uri="{FF2B5EF4-FFF2-40B4-BE49-F238E27FC236}">
                <a16:creationId xmlns:a16="http://schemas.microsoft.com/office/drawing/2014/main" id="{949D535C-39A4-4035-9305-D27FC941B0F5}"/>
              </a:ext>
            </a:extLst>
          </p:cNvPr>
          <p:cNvSpPr txBox="1"/>
          <p:nvPr/>
        </p:nvSpPr>
        <p:spPr>
          <a:xfrm>
            <a:off x="1657685" y="4825790"/>
            <a:ext cx="5828647" cy="646331"/>
          </a:xfrm>
          <a:prstGeom prst="rect">
            <a:avLst/>
          </a:prstGeom>
          <a:noFill/>
        </p:spPr>
        <p:txBody>
          <a:bodyPr wrap="none" rtlCol="0">
            <a:spAutoFit/>
          </a:bodyPr>
          <a:lstStyle/>
          <a:p>
            <a:pPr algn="ctr"/>
            <a:r>
              <a:rPr lang="en-US"/>
              <a:t>WRN is uniquely essential in microsatellite unstable cancers.</a:t>
            </a:r>
          </a:p>
          <a:p>
            <a:pPr algn="ctr"/>
            <a:r>
              <a:rPr lang="en-US"/>
              <a:t>WRN inhibitors are now in development in the clinic.</a:t>
            </a:r>
          </a:p>
        </p:txBody>
      </p:sp>
    </p:spTree>
    <p:extLst>
      <p:ext uri="{BB962C8B-B14F-4D97-AF65-F5344CB8AC3E}">
        <p14:creationId xmlns:p14="http://schemas.microsoft.com/office/powerpoint/2010/main" val="772838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48"/>
            <a:ext cx="9144000" cy="1124652"/>
          </a:xfrm>
        </p:spPr>
        <p:txBody>
          <a:bodyPr>
            <a:normAutofit/>
          </a:bodyPr>
          <a:lstStyle/>
          <a:p>
            <a:r>
              <a:rPr lang="en-US"/>
              <a:t>CRISPR screens for sensitivity to a bioactive agent identify genes in the targeted pathway</a:t>
            </a:r>
            <a:endParaRPr lang="en-US" dirty="0"/>
          </a:p>
        </p:txBody>
      </p:sp>
      <p:pic>
        <p:nvPicPr>
          <p:cNvPr id="6" name="Picture 5">
            <a:extLst>
              <a:ext uri="{FF2B5EF4-FFF2-40B4-BE49-F238E27FC236}">
                <a16:creationId xmlns:a16="http://schemas.microsoft.com/office/drawing/2014/main" id="{EE4BB767-B4A6-4766-8A96-C4683332A98C}"/>
              </a:ext>
            </a:extLst>
          </p:cNvPr>
          <p:cNvPicPr>
            <a:picLocks noChangeAspect="1"/>
          </p:cNvPicPr>
          <p:nvPr/>
        </p:nvPicPr>
        <p:blipFill rotWithShape="1">
          <a:blip r:embed="rId2">
            <a:extLst>
              <a:ext uri="{28A0092B-C50C-407E-A947-70E740481C1C}">
                <a14:useLocalDpi xmlns:a14="http://schemas.microsoft.com/office/drawing/2010/main" val="0"/>
              </a:ext>
            </a:extLst>
          </a:blip>
          <a:srcRect r="36706"/>
          <a:stretch/>
        </p:blipFill>
        <p:spPr>
          <a:xfrm>
            <a:off x="691205" y="2118527"/>
            <a:ext cx="4696872" cy="3426143"/>
          </a:xfrm>
          <a:prstGeom prst="rect">
            <a:avLst/>
          </a:prstGeom>
        </p:spPr>
      </p:pic>
    </p:spTree>
    <p:extLst>
      <p:ext uri="{BB962C8B-B14F-4D97-AF65-F5344CB8AC3E}">
        <p14:creationId xmlns:p14="http://schemas.microsoft.com/office/powerpoint/2010/main" val="3452387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1AF3B-725C-4A44-813C-D8F83F2CD30F}"/>
              </a:ext>
            </a:extLst>
          </p:cNvPr>
          <p:cNvSpPr>
            <a:spLocks noGrp="1"/>
          </p:cNvSpPr>
          <p:nvPr>
            <p:ph idx="1"/>
          </p:nvPr>
        </p:nvSpPr>
        <p:spPr>
          <a:xfrm>
            <a:off x="628650" y="501228"/>
            <a:ext cx="7886700" cy="5919892"/>
          </a:xfrm>
        </p:spPr>
        <p:txBody>
          <a:bodyPr>
            <a:normAutofit/>
          </a:bodyPr>
          <a:lstStyle/>
          <a:p>
            <a:pPr marL="0" indent="0">
              <a:buNone/>
            </a:pPr>
            <a:r>
              <a:rPr lang="en-US"/>
              <a:t>What is a genetic screen?</a:t>
            </a:r>
          </a:p>
          <a:p>
            <a:pPr marL="0" indent="0">
              <a:buNone/>
            </a:pPr>
            <a:r>
              <a:rPr lang="en-US"/>
              <a:t>A genetic screen is a method to identify genetic bases for a phenotype of interest, by introducing genetic changes and asking how these changes affect the phenotype.</a:t>
            </a:r>
          </a:p>
          <a:p>
            <a:pPr marL="0" indent="0">
              <a:buNone/>
            </a:pPr>
            <a:endParaRPr lang="en-US"/>
          </a:p>
          <a:p>
            <a:pPr marL="0" indent="0">
              <a:buNone/>
            </a:pPr>
            <a:r>
              <a:rPr lang="en-US"/>
              <a:t>What does one need to perform a genetic screen?</a:t>
            </a:r>
          </a:p>
          <a:p>
            <a:pPr>
              <a:buFontTx/>
              <a:buChar char="-"/>
            </a:pPr>
            <a:r>
              <a:rPr lang="en-US"/>
              <a:t>a phenotype of interest that is readily observable</a:t>
            </a:r>
          </a:p>
          <a:p>
            <a:pPr>
              <a:buFontTx/>
              <a:buChar char="-"/>
            </a:pPr>
            <a:r>
              <a:rPr lang="en-US"/>
              <a:t>a way to introduce genetic changes (“genetic perturbations”)</a:t>
            </a:r>
          </a:p>
          <a:p>
            <a:pPr>
              <a:buFontTx/>
              <a:buChar char="-"/>
            </a:pPr>
            <a:r>
              <a:rPr lang="en-US"/>
              <a:t>a way to map which genes are perturbed in individuals that have the phenotype of interest</a:t>
            </a:r>
          </a:p>
          <a:p>
            <a:pPr marL="0" indent="0">
              <a:buNone/>
            </a:pPr>
            <a:endParaRPr lang="en-US"/>
          </a:p>
        </p:txBody>
      </p:sp>
    </p:spTree>
    <p:extLst>
      <p:ext uri="{BB962C8B-B14F-4D97-AF65-F5344CB8AC3E}">
        <p14:creationId xmlns:p14="http://schemas.microsoft.com/office/powerpoint/2010/main" val="326355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04CBB4-ECAD-4136-AEBF-1759814A1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5" y="2118527"/>
            <a:ext cx="7420676" cy="3426143"/>
          </a:xfrm>
          <a:prstGeom prst="rect">
            <a:avLst/>
          </a:prstGeom>
        </p:spPr>
      </p:pic>
      <p:sp>
        <p:nvSpPr>
          <p:cNvPr id="2" name="Title 1"/>
          <p:cNvSpPr>
            <a:spLocks noGrp="1"/>
          </p:cNvSpPr>
          <p:nvPr>
            <p:ph type="title"/>
          </p:nvPr>
        </p:nvSpPr>
        <p:spPr>
          <a:xfrm>
            <a:off x="0" y="18348"/>
            <a:ext cx="9144000" cy="1124652"/>
          </a:xfrm>
        </p:spPr>
        <p:txBody>
          <a:bodyPr>
            <a:normAutofit/>
          </a:bodyPr>
          <a:lstStyle/>
          <a:p>
            <a:r>
              <a:rPr lang="en-US"/>
              <a:t>CRISPR screens for sensitivity to a bioactive agent identify genes in the targeted pathway</a:t>
            </a:r>
            <a:endParaRPr lang="en-US" dirty="0"/>
          </a:p>
        </p:txBody>
      </p:sp>
      <p:grpSp>
        <p:nvGrpSpPr>
          <p:cNvPr id="3" name="Group 2">
            <a:extLst>
              <a:ext uri="{FF2B5EF4-FFF2-40B4-BE49-F238E27FC236}">
                <a16:creationId xmlns:a16="http://schemas.microsoft.com/office/drawing/2014/main" id="{13541E0A-96C2-4711-B708-714AA518A9CC}"/>
              </a:ext>
            </a:extLst>
          </p:cNvPr>
          <p:cNvGrpSpPr/>
          <p:nvPr/>
        </p:nvGrpSpPr>
        <p:grpSpPr>
          <a:xfrm>
            <a:off x="4156619" y="1944727"/>
            <a:ext cx="2770695" cy="369332"/>
            <a:chOff x="868680" y="5357261"/>
            <a:chExt cx="2770695" cy="369332"/>
          </a:xfrm>
        </p:grpSpPr>
        <p:sp>
          <p:nvSpPr>
            <p:cNvPr id="9" name="TextBox 8"/>
            <p:cNvSpPr txBox="1"/>
            <p:nvPr/>
          </p:nvSpPr>
          <p:spPr>
            <a:xfrm>
              <a:off x="868680" y="5357261"/>
              <a:ext cx="2770695" cy="369332"/>
            </a:xfrm>
            <a:prstGeom prst="rect">
              <a:avLst/>
            </a:prstGeom>
            <a:noFill/>
          </p:spPr>
          <p:txBody>
            <a:bodyPr wrap="none" rtlCol="0">
              <a:spAutoFit/>
            </a:bodyPr>
            <a:lstStyle/>
            <a:p>
              <a:r>
                <a:rPr lang="en-US" dirty="0" err="1"/>
                <a:t>sgRNA</a:t>
              </a:r>
              <a:r>
                <a:rPr lang="en-US" dirty="0"/>
                <a:t> abundance (treated)</a:t>
              </a:r>
            </a:p>
          </p:txBody>
        </p:sp>
        <p:cxnSp>
          <p:nvCxnSpPr>
            <p:cNvPr id="11" name="Straight Arrow Connector 10"/>
            <p:cNvCxnSpPr/>
            <p:nvPr/>
          </p:nvCxnSpPr>
          <p:spPr>
            <a:xfrm flipV="1">
              <a:off x="3599183" y="5408861"/>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4128949" y="2223810"/>
            <a:ext cx="2826030" cy="369332"/>
          </a:xfrm>
          <a:prstGeom prst="rect">
            <a:avLst/>
          </a:prstGeom>
          <a:noFill/>
        </p:spPr>
        <p:txBody>
          <a:bodyPr wrap="none" rtlCol="0">
            <a:spAutoFit/>
          </a:bodyPr>
          <a:lstStyle/>
          <a:p>
            <a:r>
              <a:rPr lang="en-US" dirty="0"/>
              <a:t>protected against treatment</a:t>
            </a:r>
          </a:p>
        </p:txBody>
      </p:sp>
      <p:grpSp>
        <p:nvGrpSpPr>
          <p:cNvPr id="4" name="Group 3">
            <a:extLst>
              <a:ext uri="{FF2B5EF4-FFF2-40B4-BE49-F238E27FC236}">
                <a16:creationId xmlns:a16="http://schemas.microsoft.com/office/drawing/2014/main" id="{B7D38134-2EE5-45A1-A733-FA543E80383B}"/>
              </a:ext>
            </a:extLst>
          </p:cNvPr>
          <p:cNvGrpSpPr/>
          <p:nvPr/>
        </p:nvGrpSpPr>
        <p:grpSpPr>
          <a:xfrm>
            <a:off x="6143627" y="1259735"/>
            <a:ext cx="2770695" cy="369332"/>
            <a:chOff x="868680" y="5779406"/>
            <a:chExt cx="2770695" cy="369332"/>
          </a:xfrm>
        </p:grpSpPr>
        <p:sp>
          <p:nvSpPr>
            <p:cNvPr id="15" name="TextBox 14"/>
            <p:cNvSpPr txBox="1"/>
            <p:nvPr/>
          </p:nvSpPr>
          <p:spPr>
            <a:xfrm>
              <a:off x="868680" y="5779406"/>
              <a:ext cx="2770695" cy="369332"/>
            </a:xfrm>
            <a:prstGeom prst="rect">
              <a:avLst/>
            </a:prstGeom>
            <a:noFill/>
          </p:spPr>
          <p:txBody>
            <a:bodyPr wrap="none" rtlCol="0">
              <a:spAutoFit/>
            </a:bodyPr>
            <a:lstStyle/>
            <a:p>
              <a:r>
                <a:rPr lang="en-US" dirty="0" err="1"/>
                <a:t>sgRNA</a:t>
              </a:r>
              <a:r>
                <a:rPr lang="en-US" dirty="0"/>
                <a:t> abundance (treated)</a:t>
              </a:r>
            </a:p>
          </p:txBody>
        </p:sp>
        <p:cxnSp>
          <p:nvCxnSpPr>
            <p:cNvPr id="16" name="Straight Arrow Connector 15"/>
            <p:cNvCxnSpPr/>
            <p:nvPr/>
          </p:nvCxnSpPr>
          <p:spPr>
            <a:xfrm>
              <a:off x="3599183" y="5831006"/>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6348331" y="1552596"/>
            <a:ext cx="2361287" cy="369332"/>
          </a:xfrm>
          <a:prstGeom prst="rect">
            <a:avLst/>
          </a:prstGeom>
          <a:noFill/>
        </p:spPr>
        <p:txBody>
          <a:bodyPr wrap="none" rtlCol="0">
            <a:spAutoFit/>
          </a:bodyPr>
          <a:lstStyle/>
          <a:p>
            <a:r>
              <a:rPr lang="en-US" dirty="0"/>
              <a:t>sensitized to treatment</a:t>
            </a:r>
          </a:p>
        </p:txBody>
      </p:sp>
      <p:cxnSp>
        <p:nvCxnSpPr>
          <p:cNvPr id="10" name="Straight Arrow Connector 9">
            <a:extLst>
              <a:ext uri="{FF2B5EF4-FFF2-40B4-BE49-F238E27FC236}">
                <a16:creationId xmlns:a16="http://schemas.microsoft.com/office/drawing/2014/main" id="{3871DFAA-87F4-4765-B250-BBB4B1C05F31}"/>
              </a:ext>
            </a:extLst>
          </p:cNvPr>
          <p:cNvCxnSpPr>
            <a:cxnSpLocks/>
          </p:cNvCxnSpPr>
          <p:nvPr/>
        </p:nvCxnSpPr>
        <p:spPr>
          <a:xfrm>
            <a:off x="6143625" y="2623642"/>
            <a:ext cx="518432" cy="64207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E514ABD-E12A-4636-B754-00EBAD49F3A1}"/>
              </a:ext>
            </a:extLst>
          </p:cNvPr>
          <p:cNvCxnSpPr>
            <a:cxnSpLocks/>
          </p:cNvCxnSpPr>
          <p:nvPr/>
        </p:nvCxnSpPr>
        <p:spPr>
          <a:xfrm flipH="1">
            <a:off x="7396845" y="1992647"/>
            <a:ext cx="23133" cy="80770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661197E-FCD6-43EA-9133-6B1538C8F1BF}"/>
              </a:ext>
            </a:extLst>
          </p:cNvPr>
          <p:cNvSpPr/>
          <p:nvPr/>
        </p:nvSpPr>
        <p:spPr>
          <a:xfrm>
            <a:off x="5707382" y="3535680"/>
            <a:ext cx="436245"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317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E5CCE9-D88C-4FCA-BAE8-950228104C78}"/>
              </a:ext>
            </a:extLst>
          </p:cNvPr>
          <p:cNvPicPr>
            <a:picLocks noChangeAspect="1"/>
          </p:cNvPicPr>
          <p:nvPr/>
        </p:nvPicPr>
        <p:blipFill>
          <a:blip r:embed="rId3"/>
          <a:stretch>
            <a:fillRect/>
          </a:stretch>
        </p:blipFill>
        <p:spPr>
          <a:xfrm>
            <a:off x="3347836" y="1688270"/>
            <a:ext cx="5305828" cy="3230695"/>
          </a:xfrm>
          <a:prstGeom prst="rect">
            <a:avLst/>
          </a:prstGeom>
        </p:spPr>
      </p:pic>
      <p:sp>
        <p:nvSpPr>
          <p:cNvPr id="6" name="Title 1">
            <a:extLst>
              <a:ext uri="{FF2B5EF4-FFF2-40B4-BE49-F238E27FC236}">
                <a16:creationId xmlns:a16="http://schemas.microsoft.com/office/drawing/2014/main" id="{55641B03-86BA-4155-B512-577E5520389A}"/>
              </a:ext>
            </a:extLst>
          </p:cNvPr>
          <p:cNvSpPr>
            <a:spLocks noGrp="1"/>
          </p:cNvSpPr>
          <p:nvPr>
            <p:ph type="title"/>
          </p:nvPr>
        </p:nvSpPr>
        <p:spPr>
          <a:xfrm>
            <a:off x="0" y="18348"/>
            <a:ext cx="9144000" cy="1124652"/>
          </a:xfrm>
        </p:spPr>
        <p:txBody>
          <a:bodyPr>
            <a:normAutofit/>
          </a:bodyPr>
          <a:lstStyle/>
          <a:p>
            <a:r>
              <a:rPr lang="en-US"/>
              <a:t>CRISPR screens for sensitivity to a bioactive agent identify genes in the targeted pathway</a:t>
            </a:r>
            <a:endParaRPr lang="en-US" dirty="0"/>
          </a:p>
        </p:txBody>
      </p:sp>
      <p:sp>
        <p:nvSpPr>
          <p:cNvPr id="7" name="TextBox 6">
            <a:extLst>
              <a:ext uri="{FF2B5EF4-FFF2-40B4-BE49-F238E27FC236}">
                <a16:creationId xmlns:a16="http://schemas.microsoft.com/office/drawing/2014/main" id="{ECD51186-4326-4CE5-B04D-F77E92D8E20F}"/>
              </a:ext>
            </a:extLst>
          </p:cNvPr>
          <p:cNvSpPr txBox="1"/>
          <p:nvPr/>
        </p:nvSpPr>
        <p:spPr>
          <a:xfrm>
            <a:off x="279898" y="5300176"/>
            <a:ext cx="8584204" cy="923330"/>
          </a:xfrm>
          <a:prstGeom prst="rect">
            <a:avLst/>
          </a:prstGeom>
          <a:noFill/>
        </p:spPr>
        <p:txBody>
          <a:bodyPr wrap="square" rtlCol="0">
            <a:spAutoFit/>
          </a:bodyPr>
          <a:lstStyle/>
          <a:p>
            <a:pPr algn="ctr"/>
            <a:r>
              <a:rPr lang="en-US"/>
              <a:t>Knockout of oligosaccharyl transferase protects cells from Dengue virus infection.</a:t>
            </a:r>
          </a:p>
          <a:p>
            <a:pPr algn="ctr"/>
            <a:r>
              <a:rPr lang="en-US"/>
              <a:t>This turns out to be because assembly of the Dengue virus replication machinery requires OST, likely as a structural scaffold.</a:t>
            </a:r>
          </a:p>
        </p:txBody>
      </p:sp>
      <p:sp>
        <p:nvSpPr>
          <p:cNvPr id="8" name="TextBox 7">
            <a:extLst>
              <a:ext uri="{FF2B5EF4-FFF2-40B4-BE49-F238E27FC236}">
                <a16:creationId xmlns:a16="http://schemas.microsoft.com/office/drawing/2014/main" id="{08D48F85-7F74-4911-AA30-A124AE21B6AC}"/>
              </a:ext>
            </a:extLst>
          </p:cNvPr>
          <p:cNvSpPr txBox="1"/>
          <p:nvPr/>
        </p:nvSpPr>
        <p:spPr>
          <a:xfrm>
            <a:off x="4415163" y="6439508"/>
            <a:ext cx="4679679" cy="369332"/>
          </a:xfrm>
          <a:prstGeom prst="rect">
            <a:avLst/>
          </a:prstGeom>
          <a:noFill/>
        </p:spPr>
        <p:txBody>
          <a:bodyPr wrap="none" rtlCol="0">
            <a:spAutoFit/>
          </a:bodyPr>
          <a:lstStyle/>
          <a:p>
            <a:pPr algn="r"/>
            <a:r>
              <a:rPr lang="en-US" dirty="0"/>
              <a:t>Marceau, </a:t>
            </a:r>
            <a:r>
              <a:rPr lang="en-US" dirty="0" err="1"/>
              <a:t>Puschnik</a:t>
            </a:r>
            <a:r>
              <a:rPr lang="en-US" dirty="0"/>
              <a:t> et al., </a:t>
            </a:r>
            <a:r>
              <a:rPr lang="en-US" i="1" dirty="0"/>
              <a:t>Nature </a:t>
            </a:r>
            <a:r>
              <a:rPr lang="en-US" b="1" dirty="0"/>
              <a:t>2016</a:t>
            </a:r>
            <a:r>
              <a:rPr lang="en-US" dirty="0"/>
              <a:t>, </a:t>
            </a:r>
            <a:r>
              <a:rPr lang="en-US" i="1" dirty="0"/>
              <a:t>535</a:t>
            </a:r>
            <a:r>
              <a:rPr lang="en-US" dirty="0"/>
              <a:t>, 159</a:t>
            </a:r>
          </a:p>
        </p:txBody>
      </p:sp>
      <p:pic>
        <p:nvPicPr>
          <p:cNvPr id="14" name="Picture 13">
            <a:extLst>
              <a:ext uri="{FF2B5EF4-FFF2-40B4-BE49-F238E27FC236}">
                <a16:creationId xmlns:a16="http://schemas.microsoft.com/office/drawing/2014/main" id="{EAB4C0D7-FBA2-4CC9-937D-BEB9B4DBAF93}"/>
              </a:ext>
            </a:extLst>
          </p:cNvPr>
          <p:cNvPicPr>
            <a:picLocks noChangeAspect="1"/>
          </p:cNvPicPr>
          <p:nvPr/>
        </p:nvPicPr>
        <p:blipFill>
          <a:blip r:embed="rId4"/>
          <a:stretch>
            <a:fillRect/>
          </a:stretch>
        </p:blipFill>
        <p:spPr>
          <a:xfrm>
            <a:off x="828413" y="1305260"/>
            <a:ext cx="1543574" cy="3766657"/>
          </a:xfrm>
          <a:prstGeom prst="rect">
            <a:avLst/>
          </a:prstGeom>
        </p:spPr>
      </p:pic>
      <p:sp>
        <p:nvSpPr>
          <p:cNvPr id="15" name="Rectangle 14">
            <a:extLst>
              <a:ext uri="{FF2B5EF4-FFF2-40B4-BE49-F238E27FC236}">
                <a16:creationId xmlns:a16="http://schemas.microsoft.com/office/drawing/2014/main" id="{6DDCA68F-9F30-4D1A-833D-BD8B141127F8}"/>
              </a:ext>
            </a:extLst>
          </p:cNvPr>
          <p:cNvSpPr/>
          <p:nvPr/>
        </p:nvSpPr>
        <p:spPr>
          <a:xfrm>
            <a:off x="676275" y="4248152"/>
            <a:ext cx="1657350" cy="219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725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983E-252F-62FF-9791-05206123F5B6}"/>
              </a:ext>
            </a:extLst>
          </p:cNvPr>
          <p:cNvSpPr>
            <a:spLocks noGrp="1"/>
          </p:cNvSpPr>
          <p:nvPr>
            <p:ph type="title"/>
          </p:nvPr>
        </p:nvSpPr>
        <p:spPr>
          <a:xfrm>
            <a:off x="0" y="63648"/>
            <a:ext cx="9144000" cy="1325563"/>
          </a:xfrm>
        </p:spPr>
        <p:txBody>
          <a:bodyPr/>
          <a:lstStyle/>
          <a:p>
            <a:r>
              <a:rPr lang="en-US" dirty="0"/>
              <a:t>CRISPR overexpression can identify genes contributing to proliferation</a:t>
            </a:r>
          </a:p>
        </p:txBody>
      </p:sp>
      <p:pic>
        <p:nvPicPr>
          <p:cNvPr id="9" name="Content Placeholder 8">
            <a:extLst>
              <a:ext uri="{FF2B5EF4-FFF2-40B4-BE49-F238E27FC236}">
                <a16:creationId xmlns:a16="http://schemas.microsoft.com/office/drawing/2014/main" id="{A78C5928-A4CD-AE8A-42D3-6C27DAD6B6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6864" y="1507811"/>
            <a:ext cx="7510272" cy="4746075"/>
          </a:xfrm>
        </p:spPr>
      </p:pic>
      <p:sp>
        <p:nvSpPr>
          <p:cNvPr id="10" name="TextBox 9">
            <a:extLst>
              <a:ext uri="{FF2B5EF4-FFF2-40B4-BE49-F238E27FC236}">
                <a16:creationId xmlns:a16="http://schemas.microsoft.com/office/drawing/2014/main" id="{CB812642-B54E-E887-CC62-158E1AA35BB5}"/>
              </a:ext>
            </a:extLst>
          </p:cNvPr>
          <p:cNvSpPr txBox="1"/>
          <p:nvPr/>
        </p:nvSpPr>
        <p:spPr>
          <a:xfrm>
            <a:off x="5815584" y="6491086"/>
            <a:ext cx="3877056" cy="369332"/>
          </a:xfrm>
          <a:prstGeom prst="rect">
            <a:avLst/>
          </a:prstGeom>
          <a:noFill/>
        </p:spPr>
        <p:txBody>
          <a:bodyPr wrap="square" rtlCol="0">
            <a:spAutoFit/>
          </a:bodyPr>
          <a:lstStyle/>
          <a:p>
            <a:r>
              <a:rPr lang="en-US" dirty="0" err="1"/>
              <a:t>Legut</a:t>
            </a:r>
            <a:r>
              <a:rPr lang="en-US" dirty="0"/>
              <a:t> et al., </a:t>
            </a:r>
            <a:r>
              <a:rPr lang="en-US" i="1" dirty="0"/>
              <a:t>Nature</a:t>
            </a:r>
            <a:r>
              <a:rPr lang="en-US" b="1" dirty="0"/>
              <a:t> 2022</a:t>
            </a:r>
            <a:r>
              <a:rPr lang="en-US" dirty="0"/>
              <a:t>, </a:t>
            </a:r>
            <a:r>
              <a:rPr lang="en-US" i="0" dirty="0">
                <a:solidFill>
                  <a:srgbClr val="222222"/>
                </a:solidFill>
                <a:effectLst/>
                <a:latin typeface="-apple-system"/>
              </a:rPr>
              <a:t>603</a:t>
            </a:r>
            <a:r>
              <a:rPr lang="en-US" b="0" i="0" dirty="0">
                <a:solidFill>
                  <a:srgbClr val="222222"/>
                </a:solidFill>
                <a:effectLst/>
                <a:latin typeface="-apple-system"/>
              </a:rPr>
              <a:t>, 728</a:t>
            </a:r>
            <a:endParaRPr lang="en-US" dirty="0"/>
          </a:p>
        </p:txBody>
      </p:sp>
    </p:spTree>
    <p:extLst>
      <p:ext uri="{BB962C8B-B14F-4D97-AF65-F5344CB8AC3E}">
        <p14:creationId xmlns:p14="http://schemas.microsoft.com/office/powerpoint/2010/main" val="1750321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A3D4E83-A915-4C76-8B8E-16EC0648F04C}"/>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CRISPR screens for the magnitude of biological responses can identify regulators of signaling pathways</a:t>
            </a:r>
            <a:endParaRPr lang="en-US" dirty="0"/>
          </a:p>
        </p:txBody>
      </p:sp>
      <p:pic>
        <p:nvPicPr>
          <p:cNvPr id="7" name="Picture 6" descr="A picture containing text&#10;&#10;Description automatically generated">
            <a:extLst>
              <a:ext uri="{FF2B5EF4-FFF2-40B4-BE49-F238E27FC236}">
                <a16:creationId xmlns:a16="http://schemas.microsoft.com/office/drawing/2014/main" id="{861B6A21-2604-4DE1-A69E-587AAE316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99" y="1473775"/>
            <a:ext cx="8854202" cy="2481700"/>
          </a:xfrm>
          <a:prstGeom prst="rect">
            <a:avLst/>
          </a:prstGeom>
        </p:spPr>
      </p:pic>
    </p:spTree>
    <p:extLst>
      <p:ext uri="{BB962C8B-B14F-4D97-AF65-F5344CB8AC3E}">
        <p14:creationId xmlns:p14="http://schemas.microsoft.com/office/powerpoint/2010/main" val="3702234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F99EF-B22A-42C8-8E73-1B7675F0AFB2}"/>
              </a:ext>
            </a:extLst>
          </p:cNvPr>
          <p:cNvSpPr>
            <a:spLocks noGrp="1"/>
          </p:cNvSpPr>
          <p:nvPr>
            <p:ph idx="1"/>
          </p:nvPr>
        </p:nvSpPr>
        <p:spPr>
          <a:xfrm>
            <a:off x="628650" y="552450"/>
            <a:ext cx="7886700" cy="6057900"/>
          </a:xfrm>
        </p:spPr>
        <p:txBody>
          <a:bodyPr>
            <a:normAutofit/>
          </a:bodyPr>
          <a:lstStyle/>
          <a:p>
            <a:pPr marL="0" indent="0">
              <a:buNone/>
            </a:pPr>
            <a:r>
              <a:rPr lang="en-US" dirty="0"/>
              <a:t>These screens generally produce a single “number” for each gene, i.e. their information content is low. Defining why a gene produces a given phenotype often requires extensive follow-up.</a:t>
            </a:r>
          </a:p>
          <a:p>
            <a:pPr marL="0" indent="0">
              <a:buNone/>
            </a:pPr>
            <a:endParaRPr lang="en-US" dirty="0"/>
          </a:p>
          <a:p>
            <a:pPr marL="0" indent="0">
              <a:buNone/>
            </a:pPr>
            <a:r>
              <a:rPr lang="en-US" dirty="0"/>
              <a:t>Methods to improve the information content of CRISPR screens expand biological insight. Examples:</a:t>
            </a:r>
          </a:p>
          <a:p>
            <a:r>
              <a:rPr lang="en-US" dirty="0"/>
              <a:t>Integrating data from multiple screens</a:t>
            </a:r>
          </a:p>
          <a:p>
            <a:r>
              <a:rPr lang="en-US" dirty="0"/>
              <a:t>Genetic interaction mapping</a:t>
            </a:r>
          </a:p>
          <a:p>
            <a:r>
              <a:rPr lang="en-US" dirty="0"/>
              <a:t>High-content readouts:</a:t>
            </a:r>
          </a:p>
          <a:p>
            <a:pPr lvl="1"/>
            <a:r>
              <a:rPr lang="en-US" dirty="0"/>
              <a:t>CRISPR screens with RNA-seq readout (perturb-seq)</a:t>
            </a:r>
          </a:p>
          <a:p>
            <a:pPr lvl="1"/>
            <a:r>
              <a:rPr lang="en-US" dirty="0"/>
              <a:t>CRISPR screens with microscopy readout (pooled optical screens)</a:t>
            </a:r>
          </a:p>
        </p:txBody>
      </p:sp>
    </p:spTree>
    <p:extLst>
      <p:ext uri="{BB962C8B-B14F-4D97-AF65-F5344CB8AC3E}">
        <p14:creationId xmlns:p14="http://schemas.microsoft.com/office/powerpoint/2010/main" val="90244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BBA7-0010-4009-8AC5-5EEBF5D776BA}"/>
              </a:ext>
            </a:extLst>
          </p:cNvPr>
          <p:cNvSpPr>
            <a:spLocks noGrp="1"/>
          </p:cNvSpPr>
          <p:nvPr>
            <p:ph type="title"/>
          </p:nvPr>
        </p:nvSpPr>
        <p:spPr/>
        <p:txBody>
          <a:bodyPr/>
          <a:lstStyle/>
          <a:p>
            <a:r>
              <a:rPr lang="en-US"/>
              <a:t>Clustering genes by patterns of essentiality reveals functions of genes of unknown function</a:t>
            </a:r>
          </a:p>
        </p:txBody>
      </p:sp>
      <p:sp>
        <p:nvSpPr>
          <p:cNvPr id="6" name="TextBox 5">
            <a:extLst>
              <a:ext uri="{FF2B5EF4-FFF2-40B4-BE49-F238E27FC236}">
                <a16:creationId xmlns:a16="http://schemas.microsoft.com/office/drawing/2014/main" id="{2EF4DD21-EBCA-4DE1-83E8-D3357C95438B}"/>
              </a:ext>
            </a:extLst>
          </p:cNvPr>
          <p:cNvSpPr txBox="1"/>
          <p:nvPr/>
        </p:nvSpPr>
        <p:spPr>
          <a:xfrm>
            <a:off x="4542759" y="6125641"/>
            <a:ext cx="4552080" cy="369332"/>
          </a:xfrm>
          <a:prstGeom prst="rect">
            <a:avLst/>
          </a:prstGeom>
          <a:noFill/>
        </p:spPr>
        <p:txBody>
          <a:bodyPr wrap="none" rtlCol="0">
            <a:spAutoFit/>
          </a:bodyPr>
          <a:lstStyle/>
          <a:p>
            <a:pPr algn="r"/>
            <a:r>
              <a:rPr lang="en-US"/>
              <a:t>Wainberg et </a:t>
            </a:r>
            <a:r>
              <a:rPr lang="en-US" dirty="0"/>
              <a:t>al</a:t>
            </a:r>
            <a:r>
              <a:rPr lang="en-US"/>
              <a:t>., </a:t>
            </a:r>
            <a:r>
              <a:rPr lang="en-US" i="1"/>
              <a:t>Nature Genetics </a:t>
            </a:r>
            <a:r>
              <a:rPr lang="en-US" b="1"/>
              <a:t>2021</a:t>
            </a:r>
            <a:r>
              <a:rPr lang="en-US"/>
              <a:t>, </a:t>
            </a:r>
            <a:r>
              <a:rPr lang="en-US" i="1"/>
              <a:t>53</a:t>
            </a:r>
            <a:r>
              <a:rPr lang="en-US"/>
              <a:t>, 638</a:t>
            </a:r>
          </a:p>
        </p:txBody>
      </p:sp>
      <p:pic>
        <p:nvPicPr>
          <p:cNvPr id="9" name="Picture 8">
            <a:extLst>
              <a:ext uri="{FF2B5EF4-FFF2-40B4-BE49-F238E27FC236}">
                <a16:creationId xmlns:a16="http://schemas.microsoft.com/office/drawing/2014/main" id="{1C8C98B7-FD64-419D-ADD1-B90012CCFF29}"/>
              </a:ext>
            </a:extLst>
          </p:cNvPr>
          <p:cNvPicPr>
            <a:picLocks noChangeAspect="1"/>
          </p:cNvPicPr>
          <p:nvPr/>
        </p:nvPicPr>
        <p:blipFill>
          <a:blip r:embed="rId3"/>
          <a:stretch>
            <a:fillRect/>
          </a:stretch>
        </p:blipFill>
        <p:spPr>
          <a:xfrm>
            <a:off x="1879413" y="3823312"/>
            <a:ext cx="5385172" cy="2160330"/>
          </a:xfrm>
          <a:prstGeom prst="rect">
            <a:avLst/>
          </a:prstGeom>
        </p:spPr>
      </p:pic>
      <p:sp>
        <p:nvSpPr>
          <p:cNvPr id="10" name="TextBox 9">
            <a:extLst>
              <a:ext uri="{FF2B5EF4-FFF2-40B4-BE49-F238E27FC236}">
                <a16:creationId xmlns:a16="http://schemas.microsoft.com/office/drawing/2014/main" id="{FFF3EFF3-4AD0-45FF-A794-90A8EB89BC34}"/>
              </a:ext>
            </a:extLst>
          </p:cNvPr>
          <p:cNvSpPr txBox="1"/>
          <p:nvPr/>
        </p:nvSpPr>
        <p:spPr>
          <a:xfrm>
            <a:off x="261344" y="1402741"/>
            <a:ext cx="8621310" cy="369332"/>
          </a:xfrm>
          <a:prstGeom prst="rect">
            <a:avLst/>
          </a:prstGeom>
          <a:noFill/>
        </p:spPr>
        <p:txBody>
          <a:bodyPr wrap="square" rtlCol="0">
            <a:spAutoFit/>
          </a:bodyPr>
          <a:lstStyle/>
          <a:p>
            <a:pPr algn="ctr"/>
            <a:r>
              <a:rPr lang="en-US"/>
              <a:t>TMEM189 clusters with genes involved in plasmalogen biosynthesis.</a:t>
            </a:r>
          </a:p>
        </p:txBody>
      </p:sp>
      <p:pic>
        <p:nvPicPr>
          <p:cNvPr id="13" name="Picture 12">
            <a:extLst>
              <a:ext uri="{FF2B5EF4-FFF2-40B4-BE49-F238E27FC236}">
                <a16:creationId xmlns:a16="http://schemas.microsoft.com/office/drawing/2014/main" id="{A988A1C9-BE41-4499-8107-23A9FED9DEF1}"/>
              </a:ext>
            </a:extLst>
          </p:cNvPr>
          <p:cNvPicPr>
            <a:picLocks noChangeAspect="1"/>
          </p:cNvPicPr>
          <p:nvPr/>
        </p:nvPicPr>
        <p:blipFill>
          <a:blip r:embed="rId4"/>
          <a:stretch>
            <a:fillRect/>
          </a:stretch>
        </p:blipFill>
        <p:spPr>
          <a:xfrm>
            <a:off x="2684441" y="1772075"/>
            <a:ext cx="3775116" cy="1957757"/>
          </a:xfrm>
          <a:prstGeom prst="rect">
            <a:avLst/>
          </a:prstGeom>
        </p:spPr>
      </p:pic>
      <p:sp>
        <p:nvSpPr>
          <p:cNvPr id="8" name="TextBox 7">
            <a:extLst>
              <a:ext uri="{FF2B5EF4-FFF2-40B4-BE49-F238E27FC236}">
                <a16:creationId xmlns:a16="http://schemas.microsoft.com/office/drawing/2014/main" id="{1CBF26B4-FADD-4757-9BDC-4B47599EC93B}"/>
              </a:ext>
            </a:extLst>
          </p:cNvPr>
          <p:cNvSpPr txBox="1"/>
          <p:nvPr/>
        </p:nvSpPr>
        <p:spPr>
          <a:xfrm>
            <a:off x="861429" y="6409640"/>
            <a:ext cx="8233410" cy="369332"/>
          </a:xfrm>
          <a:prstGeom prst="rect">
            <a:avLst/>
          </a:prstGeom>
          <a:noFill/>
        </p:spPr>
        <p:txBody>
          <a:bodyPr wrap="square">
            <a:spAutoFit/>
          </a:bodyPr>
          <a:lstStyle/>
          <a:p>
            <a:pPr algn="r"/>
            <a:r>
              <a:rPr lang="en-US"/>
              <a:t>TMEM189 independently characterized in Gallego-Garcia et al., </a:t>
            </a:r>
            <a:r>
              <a:rPr lang="en-US" i="1"/>
              <a:t>Science </a:t>
            </a:r>
            <a:r>
              <a:rPr lang="en-US" b="1"/>
              <a:t>2019</a:t>
            </a:r>
            <a:r>
              <a:rPr lang="en-US" i="1"/>
              <a:t>, 366</a:t>
            </a:r>
            <a:r>
              <a:rPr lang="en-US"/>
              <a:t>, 128</a:t>
            </a:r>
            <a:endParaRPr lang="en-US" dirty="0"/>
          </a:p>
        </p:txBody>
      </p:sp>
    </p:spTree>
    <p:extLst>
      <p:ext uri="{BB962C8B-B14F-4D97-AF65-F5344CB8AC3E}">
        <p14:creationId xmlns:p14="http://schemas.microsoft.com/office/powerpoint/2010/main" val="154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Perturb-</a:t>
            </a:r>
            <a:r>
              <a:rPr lang="en-US" dirty="0" err="1"/>
              <a:t>seq</a:t>
            </a:r>
            <a:r>
              <a:rPr lang="en-US" dirty="0"/>
              <a:t>: CRISPR-mediated screening with complex </a:t>
            </a:r>
            <a:r>
              <a:rPr lang="en-US"/>
              <a:t>single-cell phenotypes (scRNA-seq)</a:t>
            </a:r>
            <a:endParaRPr lang="en-US" dirty="0"/>
          </a:p>
        </p:txBody>
      </p:sp>
      <p:sp>
        <p:nvSpPr>
          <p:cNvPr id="7" name="TextBox 6"/>
          <p:cNvSpPr txBox="1"/>
          <p:nvPr/>
        </p:nvSpPr>
        <p:spPr>
          <a:xfrm>
            <a:off x="453481" y="6211671"/>
            <a:ext cx="8690521" cy="646331"/>
          </a:xfrm>
          <a:prstGeom prst="rect">
            <a:avLst/>
          </a:prstGeom>
          <a:noFill/>
        </p:spPr>
        <p:txBody>
          <a:bodyPr wrap="none" rtlCol="0">
            <a:spAutoFit/>
          </a:bodyPr>
          <a:lstStyle/>
          <a:p>
            <a:pPr algn="r"/>
            <a:r>
              <a:rPr lang="en-US"/>
              <a:t>Adamson, Norman et al., </a:t>
            </a:r>
            <a:r>
              <a:rPr lang="en-US" i="1"/>
              <a:t>Cell </a:t>
            </a:r>
            <a:r>
              <a:rPr lang="en-US" b="1"/>
              <a:t>2016</a:t>
            </a:r>
            <a:r>
              <a:rPr lang="en-US"/>
              <a:t>, </a:t>
            </a:r>
            <a:r>
              <a:rPr lang="en-US" i="1"/>
              <a:t>167</a:t>
            </a:r>
            <a:r>
              <a:rPr lang="en-US"/>
              <a:t>, 1867; Dixit, Parnas et al., </a:t>
            </a:r>
            <a:r>
              <a:rPr lang="en-US" i="1"/>
              <a:t>Cell</a:t>
            </a:r>
            <a:r>
              <a:rPr lang="en-US"/>
              <a:t> </a:t>
            </a:r>
            <a:r>
              <a:rPr lang="en-US" b="1"/>
              <a:t>2016</a:t>
            </a:r>
            <a:r>
              <a:rPr lang="en-US"/>
              <a:t>, </a:t>
            </a:r>
            <a:r>
              <a:rPr lang="en-US" i="1"/>
              <a:t>167</a:t>
            </a:r>
            <a:r>
              <a:rPr lang="en-US"/>
              <a:t>, 1853;</a:t>
            </a:r>
          </a:p>
          <a:p>
            <a:pPr algn="r"/>
            <a:r>
              <a:rPr lang="en-US"/>
              <a:t>Jaitlin, Weiner, Yofe et al., </a:t>
            </a:r>
            <a:r>
              <a:rPr lang="en-US" i="1"/>
              <a:t>Cell</a:t>
            </a:r>
            <a:r>
              <a:rPr lang="en-US"/>
              <a:t> </a:t>
            </a:r>
            <a:r>
              <a:rPr lang="en-US" b="1"/>
              <a:t>2016</a:t>
            </a:r>
            <a:r>
              <a:rPr lang="en-US"/>
              <a:t>, </a:t>
            </a:r>
            <a:r>
              <a:rPr lang="en-US" i="1"/>
              <a:t>167</a:t>
            </a:r>
            <a:r>
              <a:rPr lang="en-US"/>
              <a:t>, 1883; Datlinger et al, </a:t>
            </a:r>
            <a:r>
              <a:rPr lang="en-US" i="1"/>
              <a:t>Nat. Methods</a:t>
            </a:r>
            <a:r>
              <a:rPr lang="en-US"/>
              <a:t> </a:t>
            </a:r>
            <a:r>
              <a:rPr lang="en-US" b="1"/>
              <a:t>2017</a:t>
            </a:r>
            <a:r>
              <a:rPr lang="en-US"/>
              <a:t>, </a:t>
            </a:r>
            <a:r>
              <a:rPr lang="en-US" i="1"/>
              <a:t>14</a:t>
            </a:r>
            <a:r>
              <a:rPr lang="en-US"/>
              <a:t>, 297</a:t>
            </a:r>
            <a:endParaRPr lang="en-US" dirty="0"/>
          </a:p>
        </p:txBody>
      </p:sp>
      <p:pic>
        <p:nvPicPr>
          <p:cNvPr id="4" name="Picture 3" descr="Diagram&#10;&#10;Description automatically generated with low confidence">
            <a:extLst>
              <a:ext uri="{FF2B5EF4-FFF2-40B4-BE49-F238E27FC236}">
                <a16:creationId xmlns:a16="http://schemas.microsoft.com/office/drawing/2014/main" id="{B178E053-69D1-4093-AFB6-BD2A0524B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14" y="2402584"/>
            <a:ext cx="7743450" cy="2584090"/>
          </a:xfrm>
          <a:prstGeom prst="rect">
            <a:avLst/>
          </a:prstGeom>
        </p:spPr>
      </p:pic>
    </p:spTree>
    <p:extLst>
      <p:ext uri="{BB962C8B-B14F-4D97-AF65-F5344CB8AC3E}">
        <p14:creationId xmlns:p14="http://schemas.microsoft.com/office/powerpoint/2010/main" val="415176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Perturb-</a:t>
            </a:r>
            <a:r>
              <a:rPr lang="en-US" dirty="0" err="1"/>
              <a:t>seq</a:t>
            </a:r>
            <a:r>
              <a:rPr lang="en-US" dirty="0"/>
              <a:t>: CRISPR-mediated screening with complex </a:t>
            </a:r>
            <a:r>
              <a:rPr lang="en-US"/>
              <a:t>single-cell phenotypes (scRNA-seq)</a:t>
            </a:r>
            <a:endParaRPr lang="en-US" dirty="0"/>
          </a:p>
        </p:txBody>
      </p:sp>
      <p:sp>
        <p:nvSpPr>
          <p:cNvPr id="7" name="TextBox 6"/>
          <p:cNvSpPr txBox="1"/>
          <p:nvPr/>
        </p:nvSpPr>
        <p:spPr>
          <a:xfrm>
            <a:off x="453481" y="6211671"/>
            <a:ext cx="8690521" cy="646331"/>
          </a:xfrm>
          <a:prstGeom prst="rect">
            <a:avLst/>
          </a:prstGeom>
          <a:noFill/>
        </p:spPr>
        <p:txBody>
          <a:bodyPr wrap="none" rtlCol="0">
            <a:spAutoFit/>
          </a:bodyPr>
          <a:lstStyle/>
          <a:p>
            <a:pPr algn="r"/>
            <a:r>
              <a:rPr lang="en-US"/>
              <a:t>Adamson, Norman et al., </a:t>
            </a:r>
            <a:r>
              <a:rPr lang="en-US" i="1"/>
              <a:t>Cell </a:t>
            </a:r>
            <a:r>
              <a:rPr lang="en-US" b="1"/>
              <a:t>2016</a:t>
            </a:r>
            <a:r>
              <a:rPr lang="en-US"/>
              <a:t>, </a:t>
            </a:r>
            <a:r>
              <a:rPr lang="en-US" i="1"/>
              <a:t>167</a:t>
            </a:r>
            <a:r>
              <a:rPr lang="en-US"/>
              <a:t>, 1867; Dixit, Parnas et al., </a:t>
            </a:r>
            <a:r>
              <a:rPr lang="en-US" i="1"/>
              <a:t>Cell</a:t>
            </a:r>
            <a:r>
              <a:rPr lang="en-US"/>
              <a:t> </a:t>
            </a:r>
            <a:r>
              <a:rPr lang="en-US" b="1"/>
              <a:t>2016</a:t>
            </a:r>
            <a:r>
              <a:rPr lang="en-US"/>
              <a:t>, </a:t>
            </a:r>
            <a:r>
              <a:rPr lang="en-US" i="1"/>
              <a:t>167</a:t>
            </a:r>
            <a:r>
              <a:rPr lang="en-US"/>
              <a:t>, 1853;</a:t>
            </a:r>
          </a:p>
          <a:p>
            <a:pPr algn="r"/>
            <a:r>
              <a:rPr lang="en-US"/>
              <a:t>Jaitlin, Weiner, Yofe et al., </a:t>
            </a:r>
            <a:r>
              <a:rPr lang="en-US" i="1"/>
              <a:t>Cell</a:t>
            </a:r>
            <a:r>
              <a:rPr lang="en-US"/>
              <a:t> </a:t>
            </a:r>
            <a:r>
              <a:rPr lang="en-US" b="1"/>
              <a:t>2016</a:t>
            </a:r>
            <a:r>
              <a:rPr lang="en-US"/>
              <a:t>, </a:t>
            </a:r>
            <a:r>
              <a:rPr lang="en-US" i="1"/>
              <a:t>167</a:t>
            </a:r>
            <a:r>
              <a:rPr lang="en-US"/>
              <a:t>, 1883; Datlinger et al, </a:t>
            </a:r>
            <a:r>
              <a:rPr lang="en-US" i="1"/>
              <a:t>Nat. Methods</a:t>
            </a:r>
            <a:r>
              <a:rPr lang="en-US"/>
              <a:t> </a:t>
            </a:r>
            <a:r>
              <a:rPr lang="en-US" b="1"/>
              <a:t>2017</a:t>
            </a:r>
            <a:r>
              <a:rPr lang="en-US"/>
              <a:t>, </a:t>
            </a:r>
            <a:r>
              <a:rPr lang="en-US" i="1"/>
              <a:t>14</a:t>
            </a:r>
            <a:r>
              <a:rPr lang="en-US"/>
              <a:t>, 297</a:t>
            </a:r>
            <a:endParaRPr lang="en-US" dirty="0"/>
          </a:p>
        </p:txBody>
      </p:sp>
      <p:pic>
        <p:nvPicPr>
          <p:cNvPr id="8" name="Picture 7">
            <a:extLst>
              <a:ext uri="{FF2B5EF4-FFF2-40B4-BE49-F238E27FC236}">
                <a16:creationId xmlns:a16="http://schemas.microsoft.com/office/drawing/2014/main" id="{0BB48DF3-CD3E-1CB6-5D32-10588E4B4518}"/>
              </a:ext>
            </a:extLst>
          </p:cNvPr>
          <p:cNvPicPr>
            <a:picLocks noChangeAspect="1"/>
          </p:cNvPicPr>
          <p:nvPr/>
        </p:nvPicPr>
        <p:blipFill>
          <a:blip r:embed="rId2"/>
          <a:stretch>
            <a:fillRect/>
          </a:stretch>
        </p:blipFill>
        <p:spPr>
          <a:xfrm>
            <a:off x="0" y="1507811"/>
            <a:ext cx="9144000" cy="4640317"/>
          </a:xfrm>
          <a:prstGeom prst="rect">
            <a:avLst/>
          </a:prstGeom>
        </p:spPr>
      </p:pic>
    </p:spTree>
    <p:extLst>
      <p:ext uri="{BB962C8B-B14F-4D97-AF65-F5344CB8AC3E}">
        <p14:creationId xmlns:p14="http://schemas.microsoft.com/office/powerpoint/2010/main" val="2761675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Perturb-</a:t>
            </a:r>
            <a:r>
              <a:rPr lang="en-US" dirty="0" err="1"/>
              <a:t>seq</a:t>
            </a:r>
            <a:r>
              <a:rPr lang="en-US" dirty="0"/>
              <a:t>: CRISPR-mediated screening with complex </a:t>
            </a:r>
            <a:r>
              <a:rPr lang="en-US"/>
              <a:t>single-cell phenotypes (scRNA-seq)</a:t>
            </a:r>
            <a:endParaRPr lang="en-US" dirty="0"/>
          </a:p>
        </p:txBody>
      </p:sp>
      <p:sp>
        <p:nvSpPr>
          <p:cNvPr id="6" name="TextBox 5">
            <a:extLst>
              <a:ext uri="{FF2B5EF4-FFF2-40B4-BE49-F238E27FC236}">
                <a16:creationId xmlns:a16="http://schemas.microsoft.com/office/drawing/2014/main" id="{13450115-BFAC-4C5F-9FE9-4F33FECD8CCA}"/>
              </a:ext>
            </a:extLst>
          </p:cNvPr>
          <p:cNvSpPr txBox="1"/>
          <p:nvPr/>
        </p:nvSpPr>
        <p:spPr>
          <a:xfrm>
            <a:off x="4999533" y="6488668"/>
            <a:ext cx="4144469" cy="369332"/>
          </a:xfrm>
          <a:prstGeom prst="rect">
            <a:avLst/>
          </a:prstGeom>
          <a:noFill/>
        </p:spPr>
        <p:txBody>
          <a:bodyPr wrap="none" rtlCol="0">
            <a:spAutoFit/>
          </a:bodyPr>
          <a:lstStyle/>
          <a:p>
            <a:pPr algn="r"/>
            <a:r>
              <a:rPr lang="en-US"/>
              <a:t>Replogle, Saunders et al., </a:t>
            </a:r>
            <a:r>
              <a:rPr lang="en-US" i="1"/>
              <a:t>Cell</a:t>
            </a:r>
            <a:r>
              <a:rPr lang="en-US"/>
              <a:t> </a:t>
            </a:r>
            <a:r>
              <a:rPr lang="en-US" b="1"/>
              <a:t>2022</a:t>
            </a:r>
            <a:r>
              <a:rPr lang="en-US"/>
              <a:t>, </a:t>
            </a:r>
            <a:r>
              <a:rPr lang="en-US" i="1"/>
              <a:t>185</a:t>
            </a:r>
            <a:r>
              <a:rPr lang="en-US"/>
              <a:t>, 1</a:t>
            </a:r>
            <a:endParaRPr lang="en-US" i="1" dirty="0"/>
          </a:p>
        </p:txBody>
      </p:sp>
      <p:pic>
        <p:nvPicPr>
          <p:cNvPr id="5" name="Picture 4">
            <a:extLst>
              <a:ext uri="{FF2B5EF4-FFF2-40B4-BE49-F238E27FC236}">
                <a16:creationId xmlns:a16="http://schemas.microsoft.com/office/drawing/2014/main" id="{800A6903-7A44-40AB-AA9C-37472BA1AEB8}"/>
              </a:ext>
            </a:extLst>
          </p:cNvPr>
          <p:cNvPicPr>
            <a:picLocks noChangeAspect="1"/>
          </p:cNvPicPr>
          <p:nvPr/>
        </p:nvPicPr>
        <p:blipFill>
          <a:blip r:embed="rId3"/>
          <a:stretch>
            <a:fillRect/>
          </a:stretch>
        </p:blipFill>
        <p:spPr>
          <a:xfrm>
            <a:off x="2359274" y="1507809"/>
            <a:ext cx="4425455" cy="3374874"/>
          </a:xfrm>
          <a:prstGeom prst="rect">
            <a:avLst/>
          </a:prstGeom>
        </p:spPr>
      </p:pic>
      <p:sp>
        <p:nvSpPr>
          <p:cNvPr id="9" name="TextBox 8">
            <a:extLst>
              <a:ext uri="{FF2B5EF4-FFF2-40B4-BE49-F238E27FC236}">
                <a16:creationId xmlns:a16="http://schemas.microsoft.com/office/drawing/2014/main" id="{6B6E0401-134A-4C43-AEE2-AA2FC155DA0C}"/>
              </a:ext>
            </a:extLst>
          </p:cNvPr>
          <p:cNvSpPr txBox="1"/>
          <p:nvPr/>
        </p:nvSpPr>
        <p:spPr>
          <a:xfrm>
            <a:off x="279897" y="5059976"/>
            <a:ext cx="8584204" cy="923330"/>
          </a:xfrm>
          <a:prstGeom prst="rect">
            <a:avLst/>
          </a:prstGeom>
          <a:noFill/>
        </p:spPr>
        <p:txBody>
          <a:bodyPr wrap="square" rtlCol="0">
            <a:spAutoFit/>
          </a:bodyPr>
          <a:lstStyle/>
          <a:p>
            <a:pPr algn="ctr"/>
            <a:r>
              <a:rPr lang="en-US"/>
              <a:t>C7orf26 is a novel component of the integrator complex.</a:t>
            </a:r>
          </a:p>
          <a:p>
            <a:pPr algn="ctr"/>
            <a:r>
              <a:rPr lang="en-US"/>
              <a:t>Knockdown of different components of the integrator complex leads to different transcriptional phenotypes.</a:t>
            </a:r>
          </a:p>
        </p:txBody>
      </p:sp>
    </p:spTree>
    <p:extLst>
      <p:ext uri="{BB962C8B-B14F-4D97-AF65-F5344CB8AC3E}">
        <p14:creationId xmlns:p14="http://schemas.microsoft.com/office/powerpoint/2010/main" val="4098232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Pooled optical screens: </a:t>
            </a:r>
            <a:r>
              <a:rPr lang="en-US" dirty="0"/>
              <a:t>CRISPR-mediated screening with complex </a:t>
            </a:r>
            <a:r>
              <a:rPr lang="en-US"/>
              <a:t>single-cell phenotypes (microscopy)</a:t>
            </a:r>
            <a:endParaRPr lang="en-US" dirty="0"/>
          </a:p>
        </p:txBody>
      </p:sp>
      <p:sp>
        <p:nvSpPr>
          <p:cNvPr id="7" name="TextBox 6"/>
          <p:cNvSpPr txBox="1"/>
          <p:nvPr/>
        </p:nvSpPr>
        <p:spPr>
          <a:xfrm>
            <a:off x="5118346" y="6488668"/>
            <a:ext cx="4025654" cy="369332"/>
          </a:xfrm>
          <a:prstGeom prst="rect">
            <a:avLst/>
          </a:prstGeom>
          <a:noFill/>
        </p:spPr>
        <p:txBody>
          <a:bodyPr wrap="none" rtlCol="0">
            <a:spAutoFit/>
          </a:bodyPr>
          <a:lstStyle/>
          <a:p>
            <a:pPr algn="r"/>
            <a:r>
              <a:rPr lang="en-US"/>
              <a:t>Feldman, Singh et al., </a:t>
            </a:r>
            <a:r>
              <a:rPr lang="en-US" i="1"/>
              <a:t>Cell</a:t>
            </a:r>
            <a:r>
              <a:rPr lang="en-US"/>
              <a:t> </a:t>
            </a:r>
            <a:r>
              <a:rPr lang="en-US" b="1"/>
              <a:t>2019</a:t>
            </a:r>
            <a:r>
              <a:rPr lang="en-US"/>
              <a:t>, </a:t>
            </a:r>
            <a:r>
              <a:rPr lang="en-US" i="1"/>
              <a:t>179</a:t>
            </a:r>
            <a:r>
              <a:rPr lang="en-US"/>
              <a:t>, 787</a:t>
            </a:r>
            <a:endParaRPr lang="en-US" i="1" dirty="0"/>
          </a:p>
        </p:txBody>
      </p:sp>
      <p:pic>
        <p:nvPicPr>
          <p:cNvPr id="4" name="Picture 3">
            <a:extLst>
              <a:ext uri="{FF2B5EF4-FFF2-40B4-BE49-F238E27FC236}">
                <a16:creationId xmlns:a16="http://schemas.microsoft.com/office/drawing/2014/main" id="{9BE659AF-18F4-43F4-979F-EBC16CB32018}"/>
              </a:ext>
            </a:extLst>
          </p:cNvPr>
          <p:cNvPicPr>
            <a:picLocks noChangeAspect="1"/>
          </p:cNvPicPr>
          <p:nvPr/>
        </p:nvPicPr>
        <p:blipFill>
          <a:blip r:embed="rId2"/>
          <a:stretch>
            <a:fillRect/>
          </a:stretch>
        </p:blipFill>
        <p:spPr>
          <a:xfrm>
            <a:off x="2155331" y="1507811"/>
            <a:ext cx="4833338" cy="4840843"/>
          </a:xfrm>
          <a:prstGeom prst="rect">
            <a:avLst/>
          </a:prstGeom>
        </p:spPr>
      </p:pic>
    </p:spTree>
    <p:extLst>
      <p:ext uri="{BB962C8B-B14F-4D97-AF65-F5344CB8AC3E}">
        <p14:creationId xmlns:p14="http://schemas.microsoft.com/office/powerpoint/2010/main" val="154617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491-3F5E-4759-8A41-B48A38881984}"/>
              </a:ext>
            </a:extLst>
          </p:cNvPr>
          <p:cNvSpPr>
            <a:spLocks noGrp="1"/>
          </p:cNvSpPr>
          <p:nvPr>
            <p:ph type="title"/>
          </p:nvPr>
        </p:nvSpPr>
        <p:spPr/>
        <p:txBody>
          <a:bodyPr/>
          <a:lstStyle/>
          <a:p>
            <a:r>
              <a:rPr lang="en-US"/>
              <a:t>Classical “forward genetic screens” were pioneered in bacteria, yeast, and small animals</a:t>
            </a:r>
          </a:p>
        </p:txBody>
      </p:sp>
      <p:sp>
        <p:nvSpPr>
          <p:cNvPr id="3" name="Content Placeholder 2">
            <a:extLst>
              <a:ext uri="{FF2B5EF4-FFF2-40B4-BE49-F238E27FC236}">
                <a16:creationId xmlns:a16="http://schemas.microsoft.com/office/drawing/2014/main" id="{87F892FE-656C-4A54-B40A-9A7BE19CD201}"/>
              </a:ext>
            </a:extLst>
          </p:cNvPr>
          <p:cNvSpPr>
            <a:spLocks noGrp="1"/>
          </p:cNvSpPr>
          <p:nvPr>
            <p:ph idx="1"/>
          </p:nvPr>
        </p:nvSpPr>
        <p:spPr>
          <a:xfrm>
            <a:off x="209550" y="1492740"/>
            <a:ext cx="8724900" cy="369332"/>
          </a:xfrm>
        </p:spPr>
        <p:txBody>
          <a:bodyPr>
            <a:normAutofit/>
          </a:bodyPr>
          <a:lstStyle/>
          <a:p>
            <a:pPr marL="0" indent="0" algn="ctr">
              <a:buNone/>
            </a:pPr>
            <a:r>
              <a:rPr lang="en-US" sz="2000"/>
              <a:t>forward genetics: introduce random mutations -&gt; test phenotypes -&gt; map genes</a:t>
            </a:r>
          </a:p>
        </p:txBody>
      </p:sp>
      <p:pic>
        <p:nvPicPr>
          <p:cNvPr id="5" name="Picture 4">
            <a:extLst>
              <a:ext uri="{FF2B5EF4-FFF2-40B4-BE49-F238E27FC236}">
                <a16:creationId xmlns:a16="http://schemas.microsoft.com/office/drawing/2014/main" id="{55678BB9-D44D-4501-A7D5-279BE66690AB}"/>
              </a:ext>
            </a:extLst>
          </p:cNvPr>
          <p:cNvPicPr>
            <a:picLocks noChangeAspect="1"/>
          </p:cNvPicPr>
          <p:nvPr/>
        </p:nvPicPr>
        <p:blipFill>
          <a:blip r:embed="rId3"/>
          <a:stretch>
            <a:fillRect/>
          </a:stretch>
        </p:blipFill>
        <p:spPr>
          <a:xfrm>
            <a:off x="2943381" y="1862074"/>
            <a:ext cx="3257238" cy="4454229"/>
          </a:xfrm>
          <a:prstGeom prst="rect">
            <a:avLst/>
          </a:prstGeom>
        </p:spPr>
      </p:pic>
      <p:sp>
        <p:nvSpPr>
          <p:cNvPr id="6" name="TextBox 5">
            <a:extLst>
              <a:ext uri="{FF2B5EF4-FFF2-40B4-BE49-F238E27FC236}">
                <a16:creationId xmlns:a16="http://schemas.microsoft.com/office/drawing/2014/main" id="{71D3811D-A0D5-40B9-93EF-18C4BFF4AA63}"/>
              </a:ext>
            </a:extLst>
          </p:cNvPr>
          <p:cNvSpPr txBox="1"/>
          <p:nvPr/>
        </p:nvSpPr>
        <p:spPr>
          <a:xfrm>
            <a:off x="3670406" y="6429027"/>
            <a:ext cx="5458354" cy="369332"/>
          </a:xfrm>
          <a:prstGeom prst="rect">
            <a:avLst/>
          </a:prstGeom>
          <a:noFill/>
        </p:spPr>
        <p:txBody>
          <a:bodyPr wrap="none" rtlCol="0">
            <a:spAutoFit/>
          </a:bodyPr>
          <a:lstStyle/>
          <a:p>
            <a:pPr algn="r"/>
            <a:r>
              <a:rPr lang="en-US"/>
              <a:t>Jones </a:t>
            </a:r>
            <a:r>
              <a:rPr lang="en-US" dirty="0"/>
              <a:t>et al</a:t>
            </a:r>
            <a:r>
              <a:rPr lang="en-US"/>
              <a:t>., </a:t>
            </a:r>
            <a:r>
              <a:rPr lang="en-US" i="1"/>
              <a:t>Nature Reviews Drug Discovery </a:t>
            </a:r>
            <a:r>
              <a:rPr lang="en-US" b="1"/>
              <a:t>2005</a:t>
            </a:r>
            <a:r>
              <a:rPr lang="en-US"/>
              <a:t>, </a:t>
            </a:r>
            <a:r>
              <a:rPr lang="en-US" i="1"/>
              <a:t>4</a:t>
            </a:r>
            <a:r>
              <a:rPr lang="en-US"/>
              <a:t>, 321</a:t>
            </a:r>
            <a:endParaRPr lang="en-US" dirty="0"/>
          </a:p>
        </p:txBody>
      </p:sp>
    </p:spTree>
    <p:extLst>
      <p:ext uri="{BB962C8B-B14F-4D97-AF65-F5344CB8AC3E}">
        <p14:creationId xmlns:p14="http://schemas.microsoft.com/office/powerpoint/2010/main" val="138788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2AD9-F21E-4988-983D-AE847E42F6C4}"/>
              </a:ext>
            </a:extLst>
          </p:cNvPr>
          <p:cNvSpPr>
            <a:spLocks noGrp="1"/>
          </p:cNvSpPr>
          <p:nvPr>
            <p:ph type="title"/>
          </p:nvPr>
        </p:nvSpPr>
        <p:spPr/>
        <p:txBody>
          <a:bodyPr>
            <a:normAutofit/>
          </a:bodyPr>
          <a:lstStyle/>
          <a:p>
            <a:r>
              <a:rPr lang="en-US"/>
              <a:t>The value of different CRISPR modalities</a:t>
            </a:r>
          </a:p>
        </p:txBody>
      </p:sp>
      <p:sp>
        <p:nvSpPr>
          <p:cNvPr id="3" name="Content Placeholder 2">
            <a:extLst>
              <a:ext uri="{FF2B5EF4-FFF2-40B4-BE49-F238E27FC236}">
                <a16:creationId xmlns:a16="http://schemas.microsoft.com/office/drawing/2014/main" id="{C3E9E349-58F2-41DF-B188-B87727C57490}"/>
              </a:ext>
            </a:extLst>
          </p:cNvPr>
          <p:cNvSpPr>
            <a:spLocks noGrp="1"/>
          </p:cNvSpPr>
          <p:nvPr>
            <p:ph idx="1"/>
          </p:nvPr>
        </p:nvSpPr>
        <p:spPr>
          <a:xfrm>
            <a:off x="628650" y="1581786"/>
            <a:ext cx="7886700" cy="4681855"/>
          </a:xfrm>
        </p:spPr>
        <p:txBody>
          <a:bodyPr>
            <a:normAutofit/>
          </a:bodyPr>
          <a:lstStyle/>
          <a:p>
            <a:r>
              <a:rPr lang="en-US"/>
              <a:t>CRISPR knockout, knockdown, and overexpression can provide different and complementary information</a:t>
            </a:r>
          </a:p>
          <a:p>
            <a:endParaRPr lang="en-US"/>
          </a:p>
          <a:p>
            <a:r>
              <a:rPr lang="en-US"/>
              <a:t>overexpression is gain-of-function – very few other approaches are available to do this systematically</a:t>
            </a:r>
          </a:p>
          <a:p>
            <a:endParaRPr lang="en-US"/>
          </a:p>
          <a:p>
            <a:r>
              <a:rPr lang="en-US"/>
              <a:t>knockout and knockdown both confer loss-of-function, but have different strengths and weaknesses</a:t>
            </a:r>
          </a:p>
        </p:txBody>
      </p:sp>
    </p:spTree>
    <p:extLst>
      <p:ext uri="{BB962C8B-B14F-4D97-AF65-F5344CB8AC3E}">
        <p14:creationId xmlns:p14="http://schemas.microsoft.com/office/powerpoint/2010/main" val="304058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CCF0-BB0E-4945-B6C8-19C53C02BD3C}"/>
              </a:ext>
            </a:extLst>
          </p:cNvPr>
          <p:cNvSpPr>
            <a:spLocks noGrp="1"/>
          </p:cNvSpPr>
          <p:nvPr>
            <p:ph type="title"/>
          </p:nvPr>
        </p:nvSpPr>
        <p:spPr/>
        <p:txBody>
          <a:bodyPr/>
          <a:lstStyle/>
          <a:p>
            <a:r>
              <a:rPr lang="en-US"/>
              <a:t>Topics not covered</a:t>
            </a:r>
          </a:p>
        </p:txBody>
      </p:sp>
      <p:sp>
        <p:nvSpPr>
          <p:cNvPr id="3" name="Content Placeholder 2">
            <a:extLst>
              <a:ext uri="{FF2B5EF4-FFF2-40B4-BE49-F238E27FC236}">
                <a16:creationId xmlns:a16="http://schemas.microsoft.com/office/drawing/2014/main" id="{E33E50B0-FA7B-48BF-AAAE-BA18C85BB499}"/>
              </a:ext>
            </a:extLst>
          </p:cNvPr>
          <p:cNvSpPr>
            <a:spLocks noGrp="1"/>
          </p:cNvSpPr>
          <p:nvPr>
            <p:ph idx="1"/>
          </p:nvPr>
        </p:nvSpPr>
        <p:spPr/>
        <p:txBody>
          <a:bodyPr/>
          <a:lstStyle/>
          <a:p>
            <a:r>
              <a:rPr lang="en-US" dirty="0"/>
              <a:t>sgRNA design</a:t>
            </a:r>
          </a:p>
          <a:p>
            <a:r>
              <a:rPr lang="en-US" dirty="0"/>
              <a:t>how CRISPR enables interrogation of the non-coding genome</a:t>
            </a:r>
          </a:p>
          <a:p>
            <a:r>
              <a:rPr lang="en-US" dirty="0"/>
              <a:t>CRISPR-mediated saturation mutagenesis, base editing, and prime editing and applications in amino acid-specific dissection of protein function</a:t>
            </a:r>
          </a:p>
          <a:p>
            <a:r>
              <a:rPr lang="en-US" dirty="0"/>
              <a:t>in vivo screens using CRISPR</a:t>
            </a:r>
          </a:p>
          <a:p>
            <a:r>
              <a:rPr lang="en-US"/>
              <a:t>and </a:t>
            </a:r>
            <a:r>
              <a:rPr lang="en-US" dirty="0"/>
              <a:t>many others</a:t>
            </a:r>
          </a:p>
        </p:txBody>
      </p:sp>
    </p:spTree>
    <p:extLst>
      <p:ext uri="{BB962C8B-B14F-4D97-AF65-F5344CB8AC3E}">
        <p14:creationId xmlns:p14="http://schemas.microsoft.com/office/powerpoint/2010/main" val="3301961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E473-7011-47C9-ACF1-AFB685DF0D0F}"/>
              </a:ext>
            </a:extLst>
          </p:cNvPr>
          <p:cNvSpPr>
            <a:spLocks noGrp="1"/>
          </p:cNvSpPr>
          <p:nvPr>
            <p:ph type="title"/>
          </p:nvPr>
        </p:nvSpPr>
        <p:spPr/>
        <p:txBody>
          <a:bodyPr/>
          <a:lstStyle/>
          <a:p>
            <a:r>
              <a:rPr lang="en-US"/>
              <a:t>Useful resources</a:t>
            </a:r>
          </a:p>
        </p:txBody>
      </p:sp>
      <p:sp>
        <p:nvSpPr>
          <p:cNvPr id="3" name="Content Placeholder 2">
            <a:extLst>
              <a:ext uri="{FF2B5EF4-FFF2-40B4-BE49-F238E27FC236}">
                <a16:creationId xmlns:a16="http://schemas.microsoft.com/office/drawing/2014/main" id="{FEE357B3-6C80-4D98-A025-105FFA6C3318}"/>
              </a:ext>
            </a:extLst>
          </p:cNvPr>
          <p:cNvSpPr>
            <a:spLocks noGrp="1"/>
          </p:cNvSpPr>
          <p:nvPr>
            <p:ph idx="1"/>
          </p:nvPr>
        </p:nvSpPr>
        <p:spPr>
          <a:xfrm>
            <a:off x="628650" y="1438275"/>
            <a:ext cx="7886700" cy="4738688"/>
          </a:xfrm>
        </p:spPr>
        <p:txBody>
          <a:bodyPr>
            <a:normAutofit/>
          </a:bodyPr>
          <a:lstStyle/>
          <a:p>
            <a:pPr marL="0" indent="0">
              <a:lnSpc>
                <a:spcPct val="100000"/>
              </a:lnSpc>
              <a:spcBef>
                <a:spcPts val="0"/>
              </a:spcBef>
              <a:buNone/>
            </a:pPr>
            <a:r>
              <a:rPr lang="en-US" sz="2000"/>
              <a:t>Literature:</a:t>
            </a:r>
          </a:p>
          <a:p>
            <a:pPr marL="0" indent="0">
              <a:lnSpc>
                <a:spcPct val="100000"/>
              </a:lnSpc>
              <a:spcBef>
                <a:spcPts val="0"/>
              </a:spcBef>
              <a:buNone/>
            </a:pPr>
            <a:r>
              <a:rPr lang="en-US" sz="2000"/>
              <a:t>Jinek et al. Science 2012</a:t>
            </a:r>
          </a:p>
          <a:p>
            <a:pPr marL="0" indent="0">
              <a:lnSpc>
                <a:spcPct val="100000"/>
              </a:lnSpc>
              <a:spcBef>
                <a:spcPts val="0"/>
              </a:spcBef>
              <a:buNone/>
            </a:pPr>
            <a:r>
              <a:rPr lang="en-US" sz="2000"/>
              <a:t>Gilbert, Horlbeck et al. Cell 2014</a:t>
            </a:r>
          </a:p>
          <a:p>
            <a:pPr marL="0" indent="0">
              <a:lnSpc>
                <a:spcPct val="100000"/>
              </a:lnSpc>
              <a:spcBef>
                <a:spcPts val="0"/>
              </a:spcBef>
              <a:buNone/>
            </a:pPr>
            <a:r>
              <a:rPr lang="en-US" sz="2000"/>
              <a:t>Doench. Nature Reviews Genetics 2017</a:t>
            </a:r>
          </a:p>
          <a:p>
            <a:pPr marL="0" indent="0">
              <a:lnSpc>
                <a:spcPct val="100000"/>
              </a:lnSpc>
              <a:spcBef>
                <a:spcPts val="0"/>
              </a:spcBef>
              <a:buNone/>
            </a:pPr>
            <a:r>
              <a:rPr lang="en-US" sz="2000"/>
              <a:t>Jost and Weissman. ACS Chemical Biology 2017</a:t>
            </a:r>
          </a:p>
          <a:p>
            <a:pPr marL="0" indent="0">
              <a:lnSpc>
                <a:spcPct val="100000"/>
              </a:lnSpc>
              <a:spcBef>
                <a:spcPts val="0"/>
              </a:spcBef>
              <a:buNone/>
            </a:pPr>
            <a:r>
              <a:rPr lang="en-US" sz="2000"/>
              <a:t>Kampmann. ACS Chemical Biology 2018</a:t>
            </a:r>
          </a:p>
          <a:p>
            <a:pPr marL="0" indent="0">
              <a:lnSpc>
                <a:spcPct val="100000"/>
              </a:lnSpc>
              <a:spcBef>
                <a:spcPts val="0"/>
              </a:spcBef>
              <a:buNone/>
            </a:pPr>
            <a:r>
              <a:rPr lang="en-US" sz="2000"/>
              <a:t>Hanna and Doench. Nature Biotech 2020</a:t>
            </a:r>
          </a:p>
          <a:p>
            <a:pPr marL="0" indent="0">
              <a:lnSpc>
                <a:spcPct val="100000"/>
              </a:lnSpc>
              <a:spcBef>
                <a:spcPts val="0"/>
              </a:spcBef>
              <a:buNone/>
            </a:pPr>
            <a:r>
              <a:rPr lang="en-US" sz="2000"/>
              <a:t>Przybyla and Gilbert. Nature Reviews Genetics 2021</a:t>
            </a:r>
          </a:p>
          <a:p>
            <a:pPr marL="0" indent="0">
              <a:lnSpc>
                <a:spcPct val="100000"/>
              </a:lnSpc>
              <a:spcBef>
                <a:spcPts val="0"/>
              </a:spcBef>
              <a:buNone/>
            </a:pPr>
            <a:endParaRPr lang="en-US" sz="2000"/>
          </a:p>
          <a:p>
            <a:pPr marL="0" indent="0">
              <a:lnSpc>
                <a:spcPct val="100000"/>
              </a:lnSpc>
              <a:spcBef>
                <a:spcPts val="0"/>
              </a:spcBef>
              <a:buNone/>
            </a:pPr>
            <a:r>
              <a:rPr lang="en-US" sz="2000"/>
              <a:t>Other resources:</a:t>
            </a:r>
          </a:p>
          <a:p>
            <a:pPr marL="0" indent="0">
              <a:lnSpc>
                <a:spcPct val="100000"/>
              </a:lnSpc>
              <a:spcBef>
                <a:spcPts val="0"/>
              </a:spcBef>
              <a:buNone/>
            </a:pPr>
            <a:r>
              <a:rPr lang="en-US" sz="2000"/>
              <a:t>Videos from Innovative Genomics Institute (IGI) CRISPR workshops: https://innovativegenomics.org/crispr-workshop-video-collection/</a:t>
            </a:r>
          </a:p>
        </p:txBody>
      </p:sp>
    </p:spTree>
    <p:extLst>
      <p:ext uri="{BB962C8B-B14F-4D97-AF65-F5344CB8AC3E}">
        <p14:creationId xmlns:p14="http://schemas.microsoft.com/office/powerpoint/2010/main" val="401016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1A97-B6FA-4D51-B8CD-16583790FC7C}"/>
              </a:ext>
            </a:extLst>
          </p:cNvPr>
          <p:cNvSpPr>
            <a:spLocks noGrp="1"/>
          </p:cNvSpPr>
          <p:nvPr>
            <p:ph type="title"/>
          </p:nvPr>
        </p:nvSpPr>
        <p:spPr/>
        <p:txBody>
          <a:bodyPr/>
          <a:lstStyle/>
          <a:p>
            <a:r>
              <a:rPr lang="en-US"/>
              <a:t>Sequence-based genetic reagents allow for</a:t>
            </a:r>
            <a:br>
              <a:rPr lang="en-US"/>
            </a:br>
            <a:r>
              <a:rPr lang="en-US"/>
              <a:t>“reverse genetic screens”</a:t>
            </a:r>
          </a:p>
        </p:txBody>
      </p:sp>
      <p:sp>
        <p:nvSpPr>
          <p:cNvPr id="4" name="Content Placeholder 2">
            <a:extLst>
              <a:ext uri="{FF2B5EF4-FFF2-40B4-BE49-F238E27FC236}">
                <a16:creationId xmlns:a16="http://schemas.microsoft.com/office/drawing/2014/main" id="{89D7FB79-8FAB-4335-99B9-2D6A79722646}"/>
              </a:ext>
            </a:extLst>
          </p:cNvPr>
          <p:cNvSpPr txBox="1">
            <a:spLocks/>
          </p:cNvSpPr>
          <p:nvPr/>
        </p:nvSpPr>
        <p:spPr>
          <a:xfrm>
            <a:off x="7620" y="1389785"/>
            <a:ext cx="9136380" cy="12715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2000"/>
              <a:t>reverse genetics: perturb defined genes -&gt; measure phenotypes</a:t>
            </a:r>
          </a:p>
          <a:p>
            <a:pPr marL="0" indent="0" algn="ctr">
              <a:lnSpc>
                <a:spcPct val="100000"/>
              </a:lnSpc>
              <a:spcBef>
                <a:spcPts val="0"/>
              </a:spcBef>
              <a:buNone/>
            </a:pPr>
            <a:endParaRPr lang="en-US" sz="1600"/>
          </a:p>
          <a:p>
            <a:pPr marL="0" indent="0" algn="ctr">
              <a:lnSpc>
                <a:spcPct val="100000"/>
              </a:lnSpc>
              <a:spcBef>
                <a:spcPts val="0"/>
              </a:spcBef>
              <a:buNone/>
            </a:pPr>
            <a:r>
              <a:rPr lang="en-US" sz="2000"/>
              <a:t>Sequence-based genetic reagents that are also scalable/programmable allow for genome-scale genetic screens.</a:t>
            </a:r>
          </a:p>
        </p:txBody>
      </p:sp>
      <p:pic>
        <p:nvPicPr>
          <p:cNvPr id="6" name="Picture 5">
            <a:extLst>
              <a:ext uri="{FF2B5EF4-FFF2-40B4-BE49-F238E27FC236}">
                <a16:creationId xmlns:a16="http://schemas.microsoft.com/office/drawing/2014/main" id="{A4915042-A5FF-43C7-B3EB-458AF7AA36C2}"/>
              </a:ext>
            </a:extLst>
          </p:cNvPr>
          <p:cNvPicPr>
            <a:picLocks noChangeAspect="1"/>
          </p:cNvPicPr>
          <p:nvPr/>
        </p:nvPicPr>
        <p:blipFill>
          <a:blip r:embed="rId3"/>
          <a:stretch>
            <a:fillRect/>
          </a:stretch>
        </p:blipFill>
        <p:spPr>
          <a:xfrm>
            <a:off x="2802967" y="3125003"/>
            <a:ext cx="3538069" cy="3342653"/>
          </a:xfrm>
          <a:prstGeom prst="rect">
            <a:avLst/>
          </a:prstGeom>
        </p:spPr>
      </p:pic>
      <p:sp>
        <p:nvSpPr>
          <p:cNvPr id="8" name="TextBox 7">
            <a:extLst>
              <a:ext uri="{FF2B5EF4-FFF2-40B4-BE49-F238E27FC236}">
                <a16:creationId xmlns:a16="http://schemas.microsoft.com/office/drawing/2014/main" id="{F5254215-7B14-4088-8655-E7F8ED4FA5F0}"/>
              </a:ext>
            </a:extLst>
          </p:cNvPr>
          <p:cNvSpPr txBox="1"/>
          <p:nvPr/>
        </p:nvSpPr>
        <p:spPr>
          <a:xfrm>
            <a:off x="2883205" y="6429027"/>
            <a:ext cx="6245557" cy="369332"/>
          </a:xfrm>
          <a:prstGeom prst="rect">
            <a:avLst/>
          </a:prstGeom>
          <a:noFill/>
        </p:spPr>
        <p:txBody>
          <a:bodyPr wrap="none" rtlCol="0">
            <a:spAutoFit/>
          </a:bodyPr>
          <a:lstStyle/>
          <a:p>
            <a:pPr algn="r"/>
            <a:r>
              <a:rPr lang="en-US"/>
              <a:t>Mohr </a:t>
            </a:r>
            <a:r>
              <a:rPr lang="en-US" dirty="0"/>
              <a:t>et al</a:t>
            </a:r>
            <a:r>
              <a:rPr lang="en-US"/>
              <a:t>., </a:t>
            </a:r>
            <a:r>
              <a:rPr lang="en-US" i="1"/>
              <a:t>Nature Reviews Molecular Cell Biology </a:t>
            </a:r>
            <a:r>
              <a:rPr lang="en-US" b="1"/>
              <a:t>2014</a:t>
            </a:r>
            <a:r>
              <a:rPr lang="en-US"/>
              <a:t>, </a:t>
            </a:r>
            <a:r>
              <a:rPr lang="en-US" i="1"/>
              <a:t>15</a:t>
            </a:r>
            <a:r>
              <a:rPr lang="en-US"/>
              <a:t>, 591</a:t>
            </a:r>
            <a:endParaRPr lang="en-US" dirty="0"/>
          </a:p>
        </p:txBody>
      </p:sp>
      <p:sp>
        <p:nvSpPr>
          <p:cNvPr id="5" name="TextBox 4">
            <a:extLst>
              <a:ext uri="{FF2B5EF4-FFF2-40B4-BE49-F238E27FC236}">
                <a16:creationId xmlns:a16="http://schemas.microsoft.com/office/drawing/2014/main" id="{A0F3DEB8-4D3D-5C5A-AE96-7D546BA81857}"/>
              </a:ext>
            </a:extLst>
          </p:cNvPr>
          <p:cNvSpPr txBox="1"/>
          <p:nvPr/>
        </p:nvSpPr>
        <p:spPr>
          <a:xfrm>
            <a:off x="1484194" y="2771176"/>
            <a:ext cx="6175612" cy="369332"/>
          </a:xfrm>
          <a:prstGeom prst="rect">
            <a:avLst/>
          </a:prstGeom>
          <a:noFill/>
        </p:spPr>
        <p:txBody>
          <a:bodyPr wrap="square">
            <a:spAutoFit/>
          </a:bodyPr>
          <a:lstStyle/>
          <a:p>
            <a:pPr algn="ctr"/>
            <a:r>
              <a:rPr lang="en-US"/>
              <a:t>The first method to enable this was RNA interference (RNAi).</a:t>
            </a:r>
          </a:p>
        </p:txBody>
      </p:sp>
    </p:spTree>
    <p:extLst>
      <p:ext uri="{BB962C8B-B14F-4D97-AF65-F5344CB8AC3E}">
        <p14:creationId xmlns:p14="http://schemas.microsoft.com/office/powerpoint/2010/main" val="226852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570"/>
            <a:ext cx="9144000" cy="994172"/>
          </a:xfrm>
        </p:spPr>
        <p:txBody>
          <a:bodyPr>
            <a:normAutofit/>
          </a:bodyPr>
          <a:lstStyle/>
          <a:p>
            <a:pPr algn="ctr"/>
            <a:r>
              <a:rPr lang="en-US" dirty="0"/>
              <a:t>CRISPR/</a:t>
            </a:r>
            <a:r>
              <a:rPr lang="en-US" dirty="0" err="1"/>
              <a:t>Cas</a:t>
            </a:r>
            <a:r>
              <a:rPr lang="en-US" dirty="0"/>
              <a:t>: an adaptive bacterial (and archaeal) immune system</a:t>
            </a:r>
          </a:p>
        </p:txBody>
      </p:sp>
      <p:pic>
        <p:nvPicPr>
          <p:cNvPr id="3" name="Picture 2"/>
          <p:cNvPicPr>
            <a:picLocks noChangeAspect="1"/>
          </p:cNvPicPr>
          <p:nvPr/>
        </p:nvPicPr>
        <p:blipFill>
          <a:blip r:embed="rId3"/>
          <a:stretch>
            <a:fillRect/>
          </a:stretch>
        </p:blipFill>
        <p:spPr>
          <a:xfrm>
            <a:off x="1944015" y="1086078"/>
            <a:ext cx="5255970" cy="4813276"/>
          </a:xfrm>
          <a:prstGeom prst="rect">
            <a:avLst/>
          </a:prstGeom>
        </p:spPr>
      </p:pic>
      <p:sp>
        <p:nvSpPr>
          <p:cNvPr id="5" name="TextBox 4"/>
          <p:cNvSpPr txBox="1"/>
          <p:nvPr/>
        </p:nvSpPr>
        <p:spPr>
          <a:xfrm>
            <a:off x="5980335" y="6439508"/>
            <a:ext cx="3114507" cy="369332"/>
          </a:xfrm>
          <a:prstGeom prst="rect">
            <a:avLst/>
          </a:prstGeom>
          <a:noFill/>
        </p:spPr>
        <p:txBody>
          <a:bodyPr wrap="none" rtlCol="0">
            <a:spAutoFit/>
          </a:bodyPr>
          <a:lstStyle/>
          <a:p>
            <a:pPr algn="r"/>
            <a:r>
              <a:rPr lang="en-US" dirty="0"/>
              <a:t>Wright et al., </a:t>
            </a:r>
            <a:r>
              <a:rPr lang="en-US" i="1" dirty="0"/>
              <a:t>Cell</a:t>
            </a:r>
            <a:r>
              <a:rPr lang="en-US" dirty="0"/>
              <a:t> </a:t>
            </a:r>
            <a:r>
              <a:rPr lang="en-US" b="1" dirty="0"/>
              <a:t>2016</a:t>
            </a:r>
            <a:r>
              <a:rPr lang="en-US" dirty="0"/>
              <a:t>, </a:t>
            </a:r>
            <a:r>
              <a:rPr lang="en-US" i="1" dirty="0"/>
              <a:t>164</a:t>
            </a:r>
            <a:r>
              <a:rPr lang="en-US" dirty="0"/>
              <a:t>, 29</a:t>
            </a:r>
          </a:p>
        </p:txBody>
      </p:sp>
      <p:sp>
        <p:nvSpPr>
          <p:cNvPr id="4" name="TextBox 3"/>
          <p:cNvSpPr txBox="1"/>
          <p:nvPr/>
        </p:nvSpPr>
        <p:spPr>
          <a:xfrm>
            <a:off x="1322070" y="5899356"/>
            <a:ext cx="6499860" cy="646331"/>
          </a:xfrm>
          <a:prstGeom prst="rect">
            <a:avLst/>
          </a:prstGeom>
          <a:noFill/>
        </p:spPr>
        <p:txBody>
          <a:bodyPr wrap="square" rtlCol="0">
            <a:spAutoFit/>
          </a:bodyPr>
          <a:lstStyle/>
          <a:p>
            <a:pPr algn="ctr"/>
            <a:r>
              <a:rPr lang="en-US" dirty="0"/>
              <a:t>CRISPR: clustered </a:t>
            </a:r>
            <a:r>
              <a:rPr lang="en-US"/>
              <a:t>regularly-interspaced short palindromic </a:t>
            </a:r>
            <a:r>
              <a:rPr lang="en-US" dirty="0"/>
              <a:t>repeats</a:t>
            </a:r>
          </a:p>
          <a:p>
            <a:pPr algn="ctr"/>
            <a:r>
              <a:rPr lang="en-US" dirty="0" err="1"/>
              <a:t>Cas</a:t>
            </a:r>
            <a:r>
              <a:rPr lang="en-US" dirty="0"/>
              <a:t>: CRISPR-associated</a:t>
            </a:r>
          </a:p>
        </p:txBody>
      </p:sp>
      <p:cxnSp>
        <p:nvCxnSpPr>
          <p:cNvPr id="7" name="Straight Arrow Connector 6"/>
          <p:cNvCxnSpPr/>
          <p:nvPr/>
        </p:nvCxnSpPr>
        <p:spPr>
          <a:xfrm flipH="1">
            <a:off x="6204157" y="4414686"/>
            <a:ext cx="1140543" cy="5014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44698" y="4187734"/>
            <a:ext cx="1020729" cy="369332"/>
          </a:xfrm>
          <a:prstGeom prst="rect">
            <a:avLst/>
          </a:prstGeom>
          <a:noFill/>
        </p:spPr>
        <p:txBody>
          <a:bodyPr wrap="none" rtlCol="0">
            <a:spAutoFit/>
          </a:bodyPr>
          <a:lstStyle/>
          <a:p>
            <a:r>
              <a:rPr lang="en-US" dirty="0"/>
              <a:t>e.g. Cas9</a:t>
            </a:r>
          </a:p>
        </p:txBody>
      </p:sp>
    </p:spTree>
    <p:extLst>
      <p:ext uri="{BB962C8B-B14F-4D97-AF65-F5344CB8AC3E}">
        <p14:creationId xmlns:p14="http://schemas.microsoft.com/office/powerpoint/2010/main" val="185136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background pattern&#10;&#10;Description automatically generated">
            <a:extLst>
              <a:ext uri="{FF2B5EF4-FFF2-40B4-BE49-F238E27FC236}">
                <a16:creationId xmlns:a16="http://schemas.microsoft.com/office/drawing/2014/main" id="{43321A92-4A4A-CD79-5BB4-9850E0A7CEFB}"/>
              </a:ext>
            </a:extLst>
          </p:cNvPr>
          <p:cNvPicPr>
            <a:picLocks noChangeAspect="1"/>
          </p:cNvPicPr>
          <p:nvPr/>
        </p:nvPicPr>
        <p:blipFill rotWithShape="1">
          <a:blip r:embed="rId2">
            <a:extLst>
              <a:ext uri="{28A0092B-C50C-407E-A947-70E740481C1C}">
                <a14:useLocalDpi xmlns:a14="http://schemas.microsoft.com/office/drawing/2010/main" val="0"/>
              </a:ext>
            </a:extLst>
          </a:blip>
          <a:srcRect r="44587" b="79915"/>
          <a:stretch/>
        </p:blipFill>
        <p:spPr>
          <a:xfrm>
            <a:off x="1023154" y="1449946"/>
            <a:ext cx="4368655" cy="946414"/>
          </a:xfrm>
          <a:prstGeom prst="rect">
            <a:avLst/>
          </a:prstGeom>
        </p:spPr>
      </p:pic>
      <p:pic>
        <p:nvPicPr>
          <p:cNvPr id="10" name="Picture 9" descr="A picture containing background pattern&#10;&#10;Description automatically generated">
            <a:extLst>
              <a:ext uri="{FF2B5EF4-FFF2-40B4-BE49-F238E27FC236}">
                <a16:creationId xmlns:a16="http://schemas.microsoft.com/office/drawing/2014/main" id="{6D52E7A5-5DFC-E3F9-E5A0-CF802DF1CB4D}"/>
              </a:ext>
            </a:extLst>
          </p:cNvPr>
          <p:cNvPicPr>
            <a:picLocks noChangeAspect="1"/>
          </p:cNvPicPr>
          <p:nvPr/>
        </p:nvPicPr>
        <p:blipFill rotWithShape="1">
          <a:blip r:embed="rId2">
            <a:extLst>
              <a:ext uri="{28A0092B-C50C-407E-A947-70E740481C1C}">
                <a14:useLocalDpi xmlns:a14="http://schemas.microsoft.com/office/drawing/2010/main" val="0"/>
              </a:ext>
            </a:extLst>
          </a:blip>
          <a:srcRect t="18914" r="44587" b="46290"/>
          <a:stretch/>
        </p:blipFill>
        <p:spPr>
          <a:xfrm>
            <a:off x="1023154" y="2341180"/>
            <a:ext cx="4368655" cy="1639614"/>
          </a:xfrm>
          <a:prstGeom prst="rect">
            <a:avLst/>
          </a:prstGeom>
        </p:spPr>
      </p:pic>
      <p:pic>
        <p:nvPicPr>
          <p:cNvPr id="11" name="Picture 10" descr="A picture containing background pattern&#10;&#10;Description automatically generated">
            <a:extLst>
              <a:ext uri="{FF2B5EF4-FFF2-40B4-BE49-F238E27FC236}">
                <a16:creationId xmlns:a16="http://schemas.microsoft.com/office/drawing/2014/main" id="{FECDAF0B-9BBB-063A-527C-0EAA11DF951F}"/>
              </a:ext>
            </a:extLst>
          </p:cNvPr>
          <p:cNvPicPr>
            <a:picLocks noChangeAspect="1"/>
          </p:cNvPicPr>
          <p:nvPr/>
        </p:nvPicPr>
        <p:blipFill rotWithShape="1">
          <a:blip r:embed="rId2">
            <a:extLst>
              <a:ext uri="{28A0092B-C50C-407E-A947-70E740481C1C}">
                <a14:useLocalDpi xmlns:a14="http://schemas.microsoft.com/office/drawing/2010/main" val="0"/>
              </a:ext>
            </a:extLst>
          </a:blip>
          <a:srcRect t="53709" r="56686"/>
          <a:stretch/>
        </p:blipFill>
        <p:spPr>
          <a:xfrm>
            <a:off x="1023154" y="3980794"/>
            <a:ext cx="3414841" cy="2181264"/>
          </a:xfrm>
          <a:prstGeom prst="rect">
            <a:avLst/>
          </a:prstGeom>
        </p:spPr>
      </p:pic>
      <p:sp>
        <p:nvSpPr>
          <p:cNvPr id="12" name="TextBox 11">
            <a:extLst>
              <a:ext uri="{FF2B5EF4-FFF2-40B4-BE49-F238E27FC236}">
                <a16:creationId xmlns:a16="http://schemas.microsoft.com/office/drawing/2014/main" id="{1EE7A236-0A34-93C3-5BBD-728519BFAD9D}"/>
              </a:ext>
            </a:extLst>
          </p:cNvPr>
          <p:cNvSpPr txBox="1"/>
          <p:nvPr/>
        </p:nvSpPr>
        <p:spPr>
          <a:xfrm>
            <a:off x="2" y="6469004"/>
            <a:ext cx="3466525" cy="369332"/>
          </a:xfrm>
          <a:prstGeom prst="rect">
            <a:avLst/>
          </a:prstGeom>
          <a:noFill/>
        </p:spPr>
        <p:txBody>
          <a:bodyPr wrap="none" rtlCol="0">
            <a:spAutoFit/>
          </a:bodyPr>
          <a:lstStyle/>
          <a:p>
            <a:r>
              <a:rPr lang="en-US" dirty="0" err="1"/>
              <a:t>Jinek</a:t>
            </a:r>
            <a:r>
              <a:rPr lang="en-US" dirty="0"/>
              <a:t> et al., </a:t>
            </a:r>
            <a:r>
              <a:rPr lang="en-US" i="1" dirty="0"/>
              <a:t>Science </a:t>
            </a:r>
            <a:r>
              <a:rPr lang="en-US" b="1" dirty="0"/>
              <a:t>2012</a:t>
            </a:r>
            <a:r>
              <a:rPr lang="en-US" dirty="0"/>
              <a:t>, </a:t>
            </a:r>
            <a:r>
              <a:rPr lang="en-US" i="1" dirty="0"/>
              <a:t>337</a:t>
            </a:r>
            <a:r>
              <a:rPr lang="en-US" dirty="0"/>
              <a:t>, 816</a:t>
            </a:r>
          </a:p>
        </p:txBody>
      </p:sp>
      <p:sp>
        <p:nvSpPr>
          <p:cNvPr id="13" name="Title 1">
            <a:extLst>
              <a:ext uri="{FF2B5EF4-FFF2-40B4-BE49-F238E27FC236}">
                <a16:creationId xmlns:a16="http://schemas.microsoft.com/office/drawing/2014/main" id="{2B87268C-C2A9-37E7-E197-FA14558DA235}"/>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Cas9 is a programmable nuclease</a:t>
            </a:r>
            <a:endParaRPr lang="en-US" dirty="0"/>
          </a:p>
        </p:txBody>
      </p:sp>
      <p:sp>
        <p:nvSpPr>
          <p:cNvPr id="2" name="TextBox 1">
            <a:extLst>
              <a:ext uri="{FF2B5EF4-FFF2-40B4-BE49-F238E27FC236}">
                <a16:creationId xmlns:a16="http://schemas.microsoft.com/office/drawing/2014/main" id="{918EEFAA-AB70-647E-BC8E-D1D6D6F8BAD2}"/>
              </a:ext>
            </a:extLst>
          </p:cNvPr>
          <p:cNvSpPr txBox="1"/>
          <p:nvPr/>
        </p:nvSpPr>
        <p:spPr>
          <a:xfrm>
            <a:off x="5882640" y="1473030"/>
            <a:ext cx="3078480" cy="923330"/>
          </a:xfrm>
          <a:prstGeom prst="rect">
            <a:avLst/>
          </a:prstGeom>
          <a:noFill/>
        </p:spPr>
        <p:txBody>
          <a:bodyPr wrap="square" rtlCol="0">
            <a:spAutoFit/>
          </a:bodyPr>
          <a:lstStyle/>
          <a:p>
            <a:pPr algn="ctr"/>
            <a:r>
              <a:rPr lang="en-US"/>
              <a:t>Cas9 usually from </a:t>
            </a:r>
            <a:r>
              <a:rPr lang="en-US" i="1"/>
              <a:t>Streptococcus pyogenes</a:t>
            </a:r>
            <a:r>
              <a:rPr lang="en-US"/>
              <a:t> (SpCas9)</a:t>
            </a:r>
            <a:endParaRPr lang="en-US" i="1"/>
          </a:p>
        </p:txBody>
      </p:sp>
    </p:spTree>
    <p:extLst>
      <p:ext uri="{BB962C8B-B14F-4D97-AF65-F5344CB8AC3E}">
        <p14:creationId xmlns:p14="http://schemas.microsoft.com/office/powerpoint/2010/main" val="312714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59234"/>
          <a:stretch/>
        </p:blipFill>
        <p:spPr>
          <a:xfrm>
            <a:off x="15242" y="2421408"/>
            <a:ext cx="4009703" cy="2675232"/>
          </a:xfrm>
          <a:prstGeom prst="rect">
            <a:avLst/>
          </a:prstGeom>
        </p:spPr>
      </p:pic>
      <p:sp>
        <p:nvSpPr>
          <p:cNvPr id="5" name="TextBox 4"/>
          <p:cNvSpPr txBox="1"/>
          <p:nvPr/>
        </p:nvSpPr>
        <p:spPr>
          <a:xfrm>
            <a:off x="5715132" y="6429027"/>
            <a:ext cx="3413628" cy="369332"/>
          </a:xfrm>
          <a:prstGeom prst="rect">
            <a:avLst/>
          </a:prstGeom>
          <a:noFill/>
        </p:spPr>
        <p:txBody>
          <a:bodyPr wrap="none" rtlCol="0">
            <a:spAutoFit/>
          </a:bodyPr>
          <a:lstStyle/>
          <a:p>
            <a:pPr algn="r"/>
            <a:r>
              <a:rPr lang="en-US" dirty="0" err="1"/>
              <a:t>Jinek</a:t>
            </a:r>
            <a:r>
              <a:rPr lang="en-US" dirty="0"/>
              <a:t> et al., </a:t>
            </a:r>
            <a:r>
              <a:rPr lang="en-US" i="1" dirty="0"/>
              <a:t>Science </a:t>
            </a:r>
            <a:r>
              <a:rPr lang="en-US" b="1" dirty="0"/>
              <a:t>2012</a:t>
            </a:r>
            <a:r>
              <a:rPr lang="en-US" dirty="0"/>
              <a:t>, </a:t>
            </a:r>
            <a:r>
              <a:rPr lang="en-US" i="1" dirty="0"/>
              <a:t>337</a:t>
            </a:r>
            <a:r>
              <a:rPr lang="en-US" dirty="0"/>
              <a:t>, 816</a:t>
            </a:r>
          </a:p>
        </p:txBody>
      </p:sp>
      <p:sp>
        <p:nvSpPr>
          <p:cNvPr id="12" name="Title 1"/>
          <p:cNvSpPr>
            <a:spLocks noGrp="1"/>
          </p:cNvSpPr>
          <p:nvPr>
            <p:ph type="title"/>
          </p:nvPr>
        </p:nvSpPr>
        <p:spPr>
          <a:xfrm>
            <a:off x="0" y="182248"/>
            <a:ext cx="9144000" cy="1325563"/>
          </a:xfrm>
        </p:spPr>
        <p:txBody>
          <a:bodyPr>
            <a:normAutofit/>
          </a:bodyPr>
          <a:lstStyle/>
          <a:p>
            <a:r>
              <a:rPr lang="en-US"/>
              <a:t>Cas9 is targeted by sequence complementarity to a bound guide RNA</a:t>
            </a:r>
            <a:endParaRPr lang="en-US" dirty="0"/>
          </a:p>
        </p:txBody>
      </p:sp>
      <p:sp>
        <p:nvSpPr>
          <p:cNvPr id="3" name="TextBox 2">
            <a:extLst>
              <a:ext uri="{FF2B5EF4-FFF2-40B4-BE49-F238E27FC236}">
                <a16:creationId xmlns:a16="http://schemas.microsoft.com/office/drawing/2014/main" id="{3C411803-E268-4A95-9522-1ED7F5C94E3D}"/>
              </a:ext>
            </a:extLst>
          </p:cNvPr>
          <p:cNvSpPr txBox="1"/>
          <p:nvPr/>
        </p:nvSpPr>
        <p:spPr>
          <a:xfrm>
            <a:off x="4019550" y="2421410"/>
            <a:ext cx="5109210" cy="2585323"/>
          </a:xfrm>
          <a:prstGeom prst="rect">
            <a:avLst/>
          </a:prstGeom>
          <a:noFill/>
        </p:spPr>
        <p:txBody>
          <a:bodyPr wrap="square" rtlCol="0">
            <a:spAutoFit/>
          </a:bodyPr>
          <a:lstStyle/>
          <a:p>
            <a:pPr>
              <a:defRPr/>
            </a:pPr>
            <a:r>
              <a:rPr lang="en-US"/>
              <a:t>Key features of Cas9:</a:t>
            </a:r>
          </a:p>
          <a:p>
            <a:pPr marL="285750" indent="-285750">
              <a:buFont typeface="Arial" panose="020B0604020202020204" pitchFamily="34" charset="0"/>
              <a:buChar char="•"/>
              <a:defRPr/>
            </a:pPr>
            <a:r>
              <a:rPr lang="en-US"/>
              <a:t>Programmability: sequence of the RNA determines what DNA sequence Cas9 binds</a:t>
            </a:r>
          </a:p>
          <a:p>
            <a:pPr marL="285750" indent="-285750">
              <a:buFont typeface="Arial" panose="020B0604020202020204" pitchFamily="34" charset="0"/>
              <a:buChar char="•"/>
              <a:defRPr/>
            </a:pPr>
            <a:r>
              <a:rPr lang="en-US"/>
              <a:t>Nuclease activity: Cas9 introduces a double-strand DNA break</a:t>
            </a:r>
          </a:p>
          <a:p>
            <a:pPr marL="285750" indent="-285750">
              <a:buFont typeface="Arial" panose="020B0604020202020204" pitchFamily="34" charset="0"/>
              <a:buChar char="•"/>
              <a:defRPr/>
            </a:pPr>
            <a:r>
              <a:rPr lang="en-US"/>
              <a:t>Simplicity: a single protein contains all activities; a single RNA is sufficient to guide Cas9</a:t>
            </a:r>
          </a:p>
          <a:p>
            <a:pPr>
              <a:defRPr/>
            </a:pPr>
            <a:endParaRPr lang="en-US"/>
          </a:p>
          <a:p>
            <a:pPr>
              <a:defRPr/>
            </a:pPr>
            <a:r>
              <a:rPr lang="en-US"/>
              <a:t>Cas9 is a highly and easily programmable nuclease.</a:t>
            </a:r>
          </a:p>
        </p:txBody>
      </p:sp>
      <p:sp>
        <p:nvSpPr>
          <p:cNvPr id="6" name="TextBox 5">
            <a:extLst>
              <a:ext uri="{FF2B5EF4-FFF2-40B4-BE49-F238E27FC236}">
                <a16:creationId xmlns:a16="http://schemas.microsoft.com/office/drawing/2014/main" id="{20CE4365-5260-4705-AF5E-E6C3DD544DCB}"/>
              </a:ext>
            </a:extLst>
          </p:cNvPr>
          <p:cNvSpPr txBox="1"/>
          <p:nvPr/>
        </p:nvSpPr>
        <p:spPr>
          <a:xfrm>
            <a:off x="2438400" y="2727960"/>
            <a:ext cx="1222322" cy="369332"/>
          </a:xfrm>
          <a:prstGeom prst="rect">
            <a:avLst/>
          </a:prstGeom>
          <a:noFill/>
        </p:spPr>
        <p:txBody>
          <a:bodyPr wrap="none" rtlCol="0">
            <a:spAutoFit/>
          </a:bodyPr>
          <a:lstStyle/>
          <a:p>
            <a:r>
              <a:rPr lang="en-US"/>
              <a:t>DNA target</a:t>
            </a:r>
          </a:p>
        </p:txBody>
      </p:sp>
    </p:spTree>
    <p:extLst>
      <p:ext uri="{BB962C8B-B14F-4D97-AF65-F5344CB8AC3E}">
        <p14:creationId xmlns:p14="http://schemas.microsoft.com/office/powerpoint/2010/main" val="168410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background pattern&#10;&#10;Description automatically generated">
            <a:extLst>
              <a:ext uri="{FF2B5EF4-FFF2-40B4-BE49-F238E27FC236}">
                <a16:creationId xmlns:a16="http://schemas.microsoft.com/office/drawing/2014/main" id="{43321A92-4A4A-CD79-5BB4-9850E0A7CEFB}"/>
              </a:ext>
            </a:extLst>
          </p:cNvPr>
          <p:cNvPicPr>
            <a:picLocks noChangeAspect="1"/>
          </p:cNvPicPr>
          <p:nvPr/>
        </p:nvPicPr>
        <p:blipFill rotWithShape="1">
          <a:blip r:embed="rId2">
            <a:extLst>
              <a:ext uri="{28A0092B-C50C-407E-A947-70E740481C1C}">
                <a14:useLocalDpi xmlns:a14="http://schemas.microsoft.com/office/drawing/2010/main" val="0"/>
              </a:ext>
            </a:extLst>
          </a:blip>
          <a:srcRect r="44587" b="79915"/>
          <a:stretch/>
        </p:blipFill>
        <p:spPr>
          <a:xfrm>
            <a:off x="1023154" y="1449946"/>
            <a:ext cx="4368655" cy="946414"/>
          </a:xfrm>
          <a:prstGeom prst="rect">
            <a:avLst/>
          </a:prstGeom>
        </p:spPr>
      </p:pic>
      <p:pic>
        <p:nvPicPr>
          <p:cNvPr id="10" name="Picture 9" descr="A picture containing background pattern&#10;&#10;Description automatically generated">
            <a:extLst>
              <a:ext uri="{FF2B5EF4-FFF2-40B4-BE49-F238E27FC236}">
                <a16:creationId xmlns:a16="http://schemas.microsoft.com/office/drawing/2014/main" id="{6D52E7A5-5DFC-E3F9-E5A0-CF802DF1CB4D}"/>
              </a:ext>
            </a:extLst>
          </p:cNvPr>
          <p:cNvPicPr>
            <a:picLocks noChangeAspect="1"/>
          </p:cNvPicPr>
          <p:nvPr/>
        </p:nvPicPr>
        <p:blipFill rotWithShape="1">
          <a:blip r:embed="rId2">
            <a:extLst>
              <a:ext uri="{28A0092B-C50C-407E-A947-70E740481C1C}">
                <a14:useLocalDpi xmlns:a14="http://schemas.microsoft.com/office/drawing/2010/main" val="0"/>
              </a:ext>
            </a:extLst>
          </a:blip>
          <a:srcRect t="18914" r="44587" b="46290"/>
          <a:stretch/>
        </p:blipFill>
        <p:spPr>
          <a:xfrm>
            <a:off x="1023154" y="2341180"/>
            <a:ext cx="4368655" cy="1639614"/>
          </a:xfrm>
          <a:prstGeom prst="rect">
            <a:avLst/>
          </a:prstGeom>
        </p:spPr>
      </p:pic>
      <p:pic>
        <p:nvPicPr>
          <p:cNvPr id="11" name="Picture 10" descr="A picture containing background pattern&#10;&#10;Description automatically generated">
            <a:extLst>
              <a:ext uri="{FF2B5EF4-FFF2-40B4-BE49-F238E27FC236}">
                <a16:creationId xmlns:a16="http://schemas.microsoft.com/office/drawing/2014/main" id="{FECDAF0B-9BBB-063A-527C-0EAA11DF951F}"/>
              </a:ext>
            </a:extLst>
          </p:cNvPr>
          <p:cNvPicPr>
            <a:picLocks noChangeAspect="1"/>
          </p:cNvPicPr>
          <p:nvPr/>
        </p:nvPicPr>
        <p:blipFill rotWithShape="1">
          <a:blip r:embed="rId2">
            <a:extLst>
              <a:ext uri="{28A0092B-C50C-407E-A947-70E740481C1C}">
                <a14:useLocalDpi xmlns:a14="http://schemas.microsoft.com/office/drawing/2010/main" val="0"/>
              </a:ext>
            </a:extLst>
          </a:blip>
          <a:srcRect t="53709" r="56686"/>
          <a:stretch/>
        </p:blipFill>
        <p:spPr>
          <a:xfrm>
            <a:off x="1023154" y="3980794"/>
            <a:ext cx="3414841" cy="2181264"/>
          </a:xfrm>
          <a:prstGeom prst="rect">
            <a:avLst/>
          </a:prstGeom>
        </p:spPr>
      </p:pic>
      <p:sp>
        <p:nvSpPr>
          <p:cNvPr id="12" name="TextBox 11">
            <a:extLst>
              <a:ext uri="{FF2B5EF4-FFF2-40B4-BE49-F238E27FC236}">
                <a16:creationId xmlns:a16="http://schemas.microsoft.com/office/drawing/2014/main" id="{1EE7A236-0A34-93C3-5BBD-728519BFAD9D}"/>
              </a:ext>
            </a:extLst>
          </p:cNvPr>
          <p:cNvSpPr txBox="1"/>
          <p:nvPr/>
        </p:nvSpPr>
        <p:spPr>
          <a:xfrm>
            <a:off x="2" y="6469004"/>
            <a:ext cx="3466525" cy="369332"/>
          </a:xfrm>
          <a:prstGeom prst="rect">
            <a:avLst/>
          </a:prstGeom>
          <a:noFill/>
        </p:spPr>
        <p:txBody>
          <a:bodyPr wrap="none" rtlCol="0">
            <a:spAutoFit/>
          </a:bodyPr>
          <a:lstStyle/>
          <a:p>
            <a:r>
              <a:rPr lang="en-US" dirty="0" err="1"/>
              <a:t>Jinek</a:t>
            </a:r>
            <a:r>
              <a:rPr lang="en-US" dirty="0"/>
              <a:t> et al., </a:t>
            </a:r>
            <a:r>
              <a:rPr lang="en-US" i="1" dirty="0"/>
              <a:t>Science </a:t>
            </a:r>
            <a:r>
              <a:rPr lang="en-US" b="1" dirty="0"/>
              <a:t>2012</a:t>
            </a:r>
            <a:r>
              <a:rPr lang="en-US" dirty="0"/>
              <a:t>, </a:t>
            </a:r>
            <a:r>
              <a:rPr lang="en-US" i="1" dirty="0"/>
              <a:t>337</a:t>
            </a:r>
            <a:r>
              <a:rPr lang="en-US" dirty="0"/>
              <a:t>, 816</a:t>
            </a:r>
          </a:p>
        </p:txBody>
      </p:sp>
      <p:sp>
        <p:nvSpPr>
          <p:cNvPr id="13" name="Title 1">
            <a:extLst>
              <a:ext uri="{FF2B5EF4-FFF2-40B4-BE49-F238E27FC236}">
                <a16:creationId xmlns:a16="http://schemas.microsoft.com/office/drawing/2014/main" id="{2B87268C-C2A9-37E7-E197-FA14558DA235}"/>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Cas9 is a programmable nuclease</a:t>
            </a:r>
            <a:endParaRPr lang="en-US" dirty="0"/>
          </a:p>
        </p:txBody>
      </p:sp>
      <p:sp>
        <p:nvSpPr>
          <p:cNvPr id="2" name="TextBox 1">
            <a:extLst>
              <a:ext uri="{FF2B5EF4-FFF2-40B4-BE49-F238E27FC236}">
                <a16:creationId xmlns:a16="http://schemas.microsoft.com/office/drawing/2014/main" id="{BC8FC980-C984-54EA-1031-5DF6134C2AF8}"/>
              </a:ext>
            </a:extLst>
          </p:cNvPr>
          <p:cNvSpPr txBox="1"/>
          <p:nvPr/>
        </p:nvSpPr>
        <p:spPr>
          <a:xfrm>
            <a:off x="4639377" y="4607261"/>
            <a:ext cx="4290060" cy="1200329"/>
          </a:xfrm>
          <a:prstGeom prst="rect">
            <a:avLst/>
          </a:prstGeom>
          <a:noFill/>
        </p:spPr>
        <p:txBody>
          <a:bodyPr wrap="square" rtlCol="0">
            <a:spAutoFit/>
          </a:bodyPr>
          <a:lstStyle/>
          <a:p>
            <a:r>
              <a:rPr lang="en-US"/>
              <a:t>This is generally called “CRISPR cutting” or “CRISPR nuclease (CRISPRn)”.</a:t>
            </a:r>
          </a:p>
          <a:p>
            <a:r>
              <a:rPr lang="en-US"/>
              <a:t>In mammalian cells, CRISPR cutting often leads to knockout of the targeted gene.</a:t>
            </a:r>
          </a:p>
        </p:txBody>
      </p:sp>
    </p:spTree>
    <p:extLst>
      <p:ext uri="{BB962C8B-B14F-4D97-AF65-F5344CB8AC3E}">
        <p14:creationId xmlns:p14="http://schemas.microsoft.com/office/powerpoint/2010/main" val="41938756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32508</TotalTime>
  <Words>1963</Words>
  <Application>Microsoft Macintosh PowerPoint</Application>
  <PresentationFormat>On-screen Show (4:3)</PresentationFormat>
  <Paragraphs>229</Paragraphs>
  <Slides>42</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-apple-system</vt:lpstr>
      <vt:lpstr>Arial</vt:lpstr>
      <vt:lpstr>Calibri</vt:lpstr>
      <vt:lpstr>Calibri Light</vt:lpstr>
      <vt:lpstr>Office Theme</vt:lpstr>
      <vt:lpstr>CRISPR-mediated genetic screens: principles and applications</vt:lpstr>
      <vt:lpstr>Agenda for today’s lecture</vt:lpstr>
      <vt:lpstr>PowerPoint Presentation</vt:lpstr>
      <vt:lpstr>Classical “forward genetic screens” were pioneered in bacteria, yeast, and small animals</vt:lpstr>
      <vt:lpstr>Sequence-based genetic reagents allow for “reverse genetic screens”</vt:lpstr>
      <vt:lpstr>CRISPR/Cas: an adaptive bacterial (and archaeal) immune system</vt:lpstr>
      <vt:lpstr>PowerPoint Presentation</vt:lpstr>
      <vt:lpstr>Cas9 is targeted by sequence complementarity to a bound guide RNA</vt:lpstr>
      <vt:lpstr>PowerPoint Presentation</vt:lpstr>
      <vt:lpstr>PowerPoint Presentation</vt:lpstr>
      <vt:lpstr>PowerPoint Presentation</vt:lpstr>
      <vt:lpstr>With CRISPR cutting, CRISPRi, and CRISPRa, one can knock out, knock down, or overexpress any gene in the human genome.  This allows for very efficient genetic screens that can approach saturation.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Arrayed and pooled genetic screens</vt:lpstr>
      <vt:lpstr>A genome-wide pooled screens requires hundreds of millions of cells</vt:lpstr>
      <vt:lpstr>Whole genome arrayed CRISPR screens can be logistically challenging… </vt:lpstr>
      <vt:lpstr>Types of phenotypes that can we screen for in a pooled screen</vt:lpstr>
      <vt:lpstr>PowerPoint Presentation</vt:lpstr>
      <vt:lpstr>PowerPoint Presentation</vt:lpstr>
      <vt:lpstr>PowerPoint Presentation</vt:lpstr>
      <vt:lpstr>PowerPoint Presentation</vt:lpstr>
      <vt:lpstr>PowerPoint Presentation</vt:lpstr>
      <vt:lpstr>CRISPR screens for sensitivity to a bioactive agent identify genes in the targeted pathway</vt:lpstr>
      <vt:lpstr>CRISPR screens for sensitivity to a bioactive agent identify genes in the targeted pathway</vt:lpstr>
      <vt:lpstr>CRISPR screens for sensitivity to a bioactive agent identify genes in the targeted pathway</vt:lpstr>
      <vt:lpstr>CRISPR overexpression can identify genes contributing to proliferation</vt:lpstr>
      <vt:lpstr>PowerPoint Presentation</vt:lpstr>
      <vt:lpstr>PowerPoint Presentation</vt:lpstr>
      <vt:lpstr>Clustering genes by patterns of essentiality reveals functions of genes of unknown function</vt:lpstr>
      <vt:lpstr>Perturb-seq: CRISPR-mediated screening with complex single-cell phenotypes (scRNA-seq)</vt:lpstr>
      <vt:lpstr>Perturb-seq: CRISPR-mediated screening with complex single-cell phenotypes (scRNA-seq)</vt:lpstr>
      <vt:lpstr>Perturb-seq: CRISPR-mediated screening with complex single-cell phenotypes (scRNA-seq)</vt:lpstr>
      <vt:lpstr>Pooled optical screens: CRISPR-mediated screening with complex single-cell phenotypes (microscopy)</vt:lpstr>
      <vt:lpstr>The value of different CRISPR modalities</vt:lpstr>
      <vt:lpstr>Topics not covered</vt:lpstr>
      <vt:lpstr>Useful resources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Jost</dc:creator>
  <cp:lastModifiedBy>Russell, Baylee</cp:lastModifiedBy>
  <cp:revision>1522</cp:revision>
  <cp:lastPrinted>2025-01-14T13:47:07Z</cp:lastPrinted>
  <dcterms:created xsi:type="dcterms:W3CDTF">2016-01-05T07:15:13Z</dcterms:created>
  <dcterms:modified xsi:type="dcterms:W3CDTF">2025-01-15T13:22:20Z</dcterms:modified>
</cp:coreProperties>
</file>