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89B017-B8EA-4DD6-9FE8-728A892B3D27}" v="44" dt="2025-10-18T01:35:49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P" userId="38e241c694f97010" providerId="LiveId" clId="{E9DFBA6D-EEF0-484D-B943-026B960A0C0C}"/>
    <pc:docChg chg="undo custSel addSld delSld modSld">
      <pc:chgData name="Nolan P" userId="38e241c694f97010" providerId="LiveId" clId="{E9DFBA6D-EEF0-484D-B943-026B960A0C0C}" dt="2025-10-20T03:46:46.346" v="856" actId="13822"/>
      <pc:docMkLst>
        <pc:docMk/>
      </pc:docMkLst>
      <pc:sldChg chg="modSp mod">
        <pc:chgData name="Nolan P" userId="38e241c694f97010" providerId="LiveId" clId="{E9DFBA6D-EEF0-484D-B943-026B960A0C0C}" dt="2025-10-17T01:50:41.167" v="21" actId="1076"/>
        <pc:sldMkLst>
          <pc:docMk/>
          <pc:sldMk cId="3356772306" sldId="256"/>
        </pc:sldMkLst>
        <pc:spChg chg="mod">
          <ac:chgData name="Nolan P" userId="38e241c694f97010" providerId="LiveId" clId="{E9DFBA6D-EEF0-484D-B943-026B960A0C0C}" dt="2025-10-17T01:50:41.167" v="21" actId="1076"/>
          <ac:spMkLst>
            <pc:docMk/>
            <pc:sldMk cId="3356772306" sldId="256"/>
            <ac:spMk id="2" creationId="{24F57BAF-1F0C-D077-CA14-ADAAADAF2C48}"/>
          </ac:spMkLst>
        </pc:spChg>
      </pc:sldChg>
      <pc:sldChg chg="addSp delSp modSp mod">
        <pc:chgData name="Nolan P" userId="38e241c694f97010" providerId="LiveId" clId="{E9DFBA6D-EEF0-484D-B943-026B960A0C0C}" dt="2025-10-20T03:46:46.346" v="856" actId="13822"/>
        <pc:sldMkLst>
          <pc:docMk/>
          <pc:sldMk cId="1054697522" sldId="260"/>
        </pc:sldMkLst>
        <pc:spChg chg="add mod">
          <ac:chgData name="Nolan P" userId="38e241c694f97010" providerId="LiveId" clId="{E9DFBA6D-EEF0-484D-B943-026B960A0C0C}" dt="2025-10-20T03:46:46.346" v="856" actId="13822"/>
          <ac:spMkLst>
            <pc:docMk/>
            <pc:sldMk cId="1054697522" sldId="260"/>
            <ac:spMk id="9" creationId="{F75FFE62-E007-BCC4-5016-DCFF44487510}"/>
          </ac:spMkLst>
        </pc:spChg>
        <pc:spChg chg="add mod">
          <ac:chgData name="Nolan P" userId="38e241c694f97010" providerId="LiveId" clId="{E9DFBA6D-EEF0-484D-B943-026B960A0C0C}" dt="2025-10-18T01:35:47.022" v="854"/>
          <ac:spMkLst>
            <pc:docMk/>
            <pc:sldMk cId="1054697522" sldId="260"/>
            <ac:spMk id="12" creationId="{4AC58901-F8AF-D03E-9465-D67CA655167F}"/>
          </ac:spMkLst>
        </pc:spChg>
        <pc:picChg chg="add mod">
          <ac:chgData name="Nolan P" userId="38e241c694f97010" providerId="LiveId" clId="{E9DFBA6D-EEF0-484D-B943-026B960A0C0C}" dt="2025-10-17T20:04:52.281" v="853" actId="1076"/>
          <ac:picMkLst>
            <pc:docMk/>
            <pc:sldMk cId="1054697522" sldId="260"/>
            <ac:picMk id="11" creationId="{08CC5E60-1A1B-17D3-B764-6E952C4D771F}"/>
          </ac:picMkLst>
        </pc:picChg>
      </pc:sldChg>
      <pc:sldChg chg="addSp delSp modSp mod">
        <pc:chgData name="Nolan P" userId="38e241c694f97010" providerId="LiveId" clId="{E9DFBA6D-EEF0-484D-B943-026B960A0C0C}" dt="2025-10-18T01:35:49.178" v="855"/>
        <pc:sldMkLst>
          <pc:docMk/>
          <pc:sldMk cId="4273463941" sldId="263"/>
        </pc:sldMkLst>
        <pc:spChg chg="add mod">
          <ac:chgData name="Nolan P" userId="38e241c694f97010" providerId="LiveId" clId="{E9DFBA6D-EEF0-484D-B943-026B960A0C0C}" dt="2025-10-17T19:36:10.805" v="344" actId="113"/>
          <ac:spMkLst>
            <pc:docMk/>
            <pc:sldMk cId="4273463941" sldId="263"/>
            <ac:spMk id="16" creationId="{6683444D-49DF-5C64-D43F-A71F8FB2CCF9}"/>
          </ac:spMkLst>
        </pc:spChg>
        <pc:spChg chg="add mod">
          <ac:chgData name="Nolan P" userId="38e241c694f97010" providerId="LiveId" clId="{E9DFBA6D-EEF0-484D-B943-026B960A0C0C}" dt="2025-10-17T19:36:15.275" v="345" actId="113"/>
          <ac:spMkLst>
            <pc:docMk/>
            <pc:sldMk cId="4273463941" sldId="263"/>
            <ac:spMk id="20" creationId="{9B4B3C13-9CB6-EB9F-A2CF-0F8E157B0E07}"/>
          </ac:spMkLst>
        </pc:spChg>
        <pc:spChg chg="add mod">
          <ac:chgData name="Nolan P" userId="38e241c694f97010" providerId="LiveId" clId="{E9DFBA6D-EEF0-484D-B943-026B960A0C0C}" dt="2025-10-17T19:38:26.499" v="352" actId="1076"/>
          <ac:spMkLst>
            <pc:docMk/>
            <pc:sldMk cId="4273463941" sldId="263"/>
            <ac:spMk id="21" creationId="{579F2309-040A-759B-2FAB-4829235C2874}"/>
          </ac:spMkLst>
        </pc:spChg>
        <pc:spChg chg="add mod">
          <ac:chgData name="Nolan P" userId="38e241c694f97010" providerId="LiveId" clId="{E9DFBA6D-EEF0-484D-B943-026B960A0C0C}" dt="2025-10-17T19:35:17.497" v="339" actId="1076"/>
          <ac:spMkLst>
            <pc:docMk/>
            <pc:sldMk cId="4273463941" sldId="263"/>
            <ac:spMk id="22" creationId="{096FDCCD-A8BF-6D55-0F7A-128C9A13D144}"/>
          </ac:spMkLst>
        </pc:spChg>
        <pc:spChg chg="add mod">
          <ac:chgData name="Nolan P" userId="38e241c694f97010" providerId="LiveId" clId="{E9DFBA6D-EEF0-484D-B943-026B960A0C0C}" dt="2025-10-17T19:38:10.986" v="350" actId="1076"/>
          <ac:spMkLst>
            <pc:docMk/>
            <pc:sldMk cId="4273463941" sldId="263"/>
            <ac:spMk id="25" creationId="{F865CCFD-13F2-5161-DEAE-C8D61B60DB95}"/>
          </ac:spMkLst>
        </pc:spChg>
        <pc:spChg chg="add mod">
          <ac:chgData name="Nolan P" userId="38e241c694f97010" providerId="LiveId" clId="{E9DFBA6D-EEF0-484D-B943-026B960A0C0C}" dt="2025-10-17T19:35:33.753" v="342" actId="1076"/>
          <ac:spMkLst>
            <pc:docMk/>
            <pc:sldMk cId="4273463941" sldId="263"/>
            <ac:spMk id="26" creationId="{342ED39A-DF67-9D42-8F23-5BEC2BA34ADF}"/>
          </ac:spMkLst>
        </pc:spChg>
        <pc:spChg chg="add mod">
          <ac:chgData name="Nolan P" userId="38e241c694f97010" providerId="LiveId" clId="{E9DFBA6D-EEF0-484D-B943-026B960A0C0C}" dt="2025-10-18T01:35:49.178" v="855"/>
          <ac:spMkLst>
            <pc:docMk/>
            <pc:sldMk cId="4273463941" sldId="263"/>
            <ac:spMk id="27" creationId="{4887408E-05C9-486A-AB40-176B59084D37}"/>
          </ac:spMkLst>
        </pc:spChg>
        <pc:picChg chg="add mod modCrop">
          <ac:chgData name="Nolan P" userId="38e241c694f97010" providerId="LiveId" clId="{E9DFBA6D-EEF0-484D-B943-026B960A0C0C}" dt="2025-10-17T19:26:08.828" v="285" actId="1076"/>
          <ac:picMkLst>
            <pc:docMk/>
            <pc:sldMk cId="4273463941" sldId="263"/>
            <ac:picMk id="8" creationId="{10933A4F-1467-AF20-F408-748768DBD770}"/>
          </ac:picMkLst>
        </pc:picChg>
        <pc:picChg chg="add mod modCrop">
          <ac:chgData name="Nolan P" userId="38e241c694f97010" providerId="LiveId" clId="{E9DFBA6D-EEF0-484D-B943-026B960A0C0C}" dt="2025-10-17T19:26:23.782" v="289" actId="1076"/>
          <ac:picMkLst>
            <pc:docMk/>
            <pc:sldMk cId="4273463941" sldId="263"/>
            <ac:picMk id="15" creationId="{CDD76BC0-5666-77EC-BB3C-421AD231CF5C}"/>
          </ac:picMkLst>
        </pc:picChg>
        <pc:cxnChg chg="add del mod">
          <ac:chgData name="Nolan P" userId="38e241c694f97010" providerId="LiveId" clId="{E9DFBA6D-EEF0-484D-B943-026B960A0C0C}" dt="2025-10-17T19:24:42.554" v="216" actId="478"/>
          <ac:cxnSpMkLst>
            <pc:docMk/>
            <pc:sldMk cId="4273463941" sldId="263"/>
            <ac:cxnSpMk id="10" creationId="{E05A30A9-B5B5-8C89-F30D-7BCF9C26C124}"/>
          </ac:cxnSpMkLst>
        </pc:cxnChg>
        <pc:cxnChg chg="add mod">
          <ac:chgData name="Nolan P" userId="38e241c694f97010" providerId="LiveId" clId="{E9DFBA6D-EEF0-484D-B943-026B960A0C0C}" dt="2025-10-17T19:24:57.172" v="219" actId="14100"/>
          <ac:cxnSpMkLst>
            <pc:docMk/>
            <pc:sldMk cId="4273463941" sldId="263"/>
            <ac:cxnSpMk id="13" creationId="{F7859013-C469-76AD-1AF0-090E7DC1B2D7}"/>
          </ac:cxnSpMkLst>
        </pc:cxnChg>
      </pc:sldChg>
      <pc:sldChg chg="add del">
        <pc:chgData name="Nolan P" userId="38e241c694f97010" providerId="LiveId" clId="{E9DFBA6D-EEF0-484D-B943-026B960A0C0C}" dt="2025-10-17T19:35:51.375" v="343" actId="47"/>
        <pc:sldMkLst>
          <pc:docMk/>
          <pc:sldMk cId="386375546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DB749-AF11-4DA7-A475-B3C1034FE5CA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F86DE9-4678-48AA-B7DD-09048EDDF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6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2A7B-BE69-BA2E-9AE4-142CCED2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4D8F6-2F97-AA01-E946-C7C4F049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C0A18-78C0-AA63-D225-CFC2F23F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3D79-BD5B-61F4-78EF-037129A1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77E44-325B-576D-2283-FC2B64F0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71C5-5414-8077-2C6D-AB3ECC07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38A3-681A-E9BA-8190-32CD662E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C912-D353-B5B3-CBBB-EB322A0B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B5A5A-0823-5EBF-B722-1372DE88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E283-C0E7-3324-6335-6D2CCE1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2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43FC1-FA37-4F23-9339-573DC0DD1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BFC3D-F992-2FBB-046E-DBC2974AC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D0EA5-E10F-31A6-A683-8DF96E5A6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331E7-625C-E780-B056-5996BFE1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651C6-2FFE-186E-EBA1-2836B80D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9570-8AC1-2233-D2CD-264C0716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F29C9-D9AF-852E-2048-4EDC5126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3253-0D28-3700-62C0-F62B5D5F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E3D4-14EB-767F-2794-B22D36CD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0AA55-D835-A1A5-D413-E916C199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133C-DCFC-C4DC-1B71-3D454B40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E9706-ACDA-A695-ECB2-9479ACA6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A6A6-F9E3-C4EE-98BE-0C42C204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8C64-706E-CB4B-9ACC-61253FBA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F559-42CB-8EA3-0947-69F4100A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D809-F73C-F0F4-1251-619107CA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FD93-7FCF-C819-4355-CEEEBE948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F51F-9C00-F064-C6D7-1B072156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2A131-A314-8B3F-BAF1-1452D00F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540F-E1C8-9EE4-A727-7086DD8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99287-A724-132C-320D-1E61882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140D-D31E-2674-7C31-129DBEA16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AFC5-3F46-C486-9E9F-57CF77B45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A7150-D314-F955-7297-54E8E932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8CE9F-3408-A66A-D7B7-CBF3DB259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39A9C-3E3A-38CB-0FE1-D8A6C0A55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82155-8AFA-BF98-2BD0-7FDB022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75E0C-0AF8-7764-4CD8-568AB3F92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25C4A8-B830-9D97-4F58-36274DAA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1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491F-105A-8D4E-1B8D-CA2A6F2C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C3FB8-7AFC-03B0-DAAB-26E163F9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1FFF-DE45-8124-1539-936257A3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1E3A9-17D5-4793-3EAD-E6DDDA27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0E5E7-AC4E-5178-80B8-19D56943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53D4A-50A8-5730-F380-0FBA223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8604-FACC-BF7D-041E-557DB958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38D2-FD48-2066-235D-693169CF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3591-B7F1-371D-346E-4950E256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D93F1-77DF-10D1-D580-2E225E58A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E7C62-3EBF-9346-859D-107EE7B5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A670C-E5F0-2522-20D3-08080D00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91CD2-9346-7979-1992-B89C7BB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F7B5-B82B-1E0F-89AC-9FAD84C7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F5215-B5B0-F775-B96C-252C6A295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FA1A-029F-ED09-96DD-5283B7578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B3793-EB2E-6972-4533-329C083B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BA4D-8ED0-21F7-5D9D-BF14B0F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DC3B4-37A0-ED09-FB59-1CAD4975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B1A3E-A344-054D-4CB2-22CEC8A1E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DDE31-5B91-6E4B-5ADD-003741A7C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A999-0328-B812-64E9-6880D762B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273F1-01FD-4C62-8910-4854613B278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9E5BD-3B8C-86D8-E5A8-D2A461AB8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0998E-E307-EB02-1E82-975A8854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B0793-A17D-4025-AE5B-D5875D8D2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57BAF-1F0C-D077-CA14-ADAAADAF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024" y="1289658"/>
            <a:ext cx="6403110" cy="2308324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Indiana Pacers 2024-25 Offseason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A37F-0631-D652-1726-3BC3E0D7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6147335" cy="1594507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Nolan Popp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1A958F-B13C-493F-9379-F8B2A8E2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FB5EAED-0736-41E4-9FF1-75ABE9B8F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A11F6D4-9A5C-47E6-8FE1-23C1050E98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76DBB23-7826-41BB-B874-141EA54613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3AD90C-3309-4439-99A6-B9EE5E85B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A3E9337-6002-4002-B793-055F19307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A6D3F49-18AE-475F-915A-DF73EF064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9" name="Picture 8" descr="A logo of a basketball player&#10;&#10;AI-generated content may be incorrect.">
            <a:extLst>
              <a:ext uri="{FF2B5EF4-FFF2-40B4-BE49-F238E27FC236}">
                <a16:creationId xmlns:a16="http://schemas.microsoft.com/office/drawing/2014/main" id="{A6D039F2-95B0-A37B-A760-481D37B63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54" y="4033182"/>
            <a:ext cx="894463" cy="1987200"/>
          </a:xfrm>
          <a:prstGeom prst="rect">
            <a:avLst/>
          </a:prstGeom>
        </p:spPr>
      </p:pic>
      <p:pic>
        <p:nvPicPr>
          <p:cNvPr id="5" name="Picture 4" descr="A logo of a basketball team&#10;&#10;AI-generated content may be incorrect.">
            <a:extLst>
              <a:ext uri="{FF2B5EF4-FFF2-40B4-BE49-F238E27FC236}">
                <a16:creationId xmlns:a16="http://schemas.microsoft.com/office/drawing/2014/main" id="{2144F6C5-CD4F-FAA7-6A3B-F4510734C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356" y="1208364"/>
            <a:ext cx="1987200" cy="19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7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837A-A332-6892-67CF-99660FF0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347CF2-16D1-B0D0-CE83-44FC9A61ABA4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DD020-2153-688C-2417-F021BF93DA85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29850-542B-BCC8-9069-E0484004A068}"/>
              </a:ext>
            </a:extLst>
          </p:cNvPr>
          <p:cNvSpPr txBox="1"/>
          <p:nvPr/>
        </p:nvSpPr>
        <p:spPr>
          <a:xfrm>
            <a:off x="8321962" y="3506668"/>
            <a:ext cx="323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Assists (+9.3%) </a:t>
            </a:r>
            <a:r>
              <a:rPr lang="en-US" sz="1400" dirty="0"/>
              <a:t>– </a:t>
            </a:r>
            <a:r>
              <a:rPr lang="en-US" sz="1200" dirty="0"/>
              <a:t>The Pacers are 9.3% above the league average in assists, showing strong ball movement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97C10-0EC5-A8A6-35CC-27A60550B097}"/>
              </a:ext>
            </a:extLst>
          </p:cNvPr>
          <p:cNvSpPr txBox="1"/>
          <p:nvPr/>
        </p:nvSpPr>
        <p:spPr>
          <a:xfrm>
            <a:off x="8321962" y="2644894"/>
            <a:ext cx="32327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Blocks (+13.2%) </a:t>
            </a:r>
            <a:r>
              <a:rPr lang="en-US" sz="1400" dirty="0"/>
              <a:t>– </a:t>
            </a:r>
            <a:r>
              <a:rPr lang="en-US" sz="1200" dirty="0"/>
              <a:t>The Pacers average 13.2% more blocks than the league average, reflecting their active rim contests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96E849-6611-64A9-C3AE-59F57159D582}"/>
              </a:ext>
            </a:extLst>
          </p:cNvPr>
          <p:cNvSpPr txBox="1"/>
          <p:nvPr/>
        </p:nvSpPr>
        <p:spPr>
          <a:xfrm>
            <a:off x="8321962" y="4368791"/>
            <a:ext cx="323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Turnovers (-7.5%) </a:t>
            </a:r>
            <a:r>
              <a:rPr lang="en-US" sz="1400" dirty="0"/>
              <a:t>– </a:t>
            </a:r>
            <a:r>
              <a:rPr lang="en-US" sz="1200" dirty="0"/>
              <a:t>The Pacers commit one fewer turnover per game than the league average, highlighting their strong ball security and smart decision making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7AB19-871D-8300-3693-293F7127C14E}"/>
              </a:ext>
            </a:extLst>
          </p:cNvPr>
          <p:cNvSpPr txBox="1"/>
          <p:nvPr/>
        </p:nvSpPr>
        <p:spPr>
          <a:xfrm>
            <a:off x="193964" y="6463426"/>
            <a:ext cx="157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hoopR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NBA Data </a:t>
            </a:r>
          </a:p>
        </p:txBody>
      </p:sp>
      <p:pic>
        <p:nvPicPr>
          <p:cNvPr id="12" name="Picture 11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66260616-E44D-204F-099D-CD7AF075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1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3F8A-E79E-556A-423C-C8D7A2487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11C594-6706-5DE8-F318-18953EE5553C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7FD80-2281-4339-1FF2-CB5237EF6DB4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81A1-C2EA-8ED4-96C9-ABC7E825A009}"/>
              </a:ext>
            </a:extLst>
          </p:cNvPr>
          <p:cNvSpPr txBox="1"/>
          <p:nvPr/>
        </p:nvSpPr>
        <p:spPr>
          <a:xfrm>
            <a:off x="8321962" y="3506668"/>
            <a:ext cx="3232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Defensive Rebounds (-0.9%) </a:t>
            </a:r>
            <a:r>
              <a:rPr lang="en-US" sz="1400" dirty="0"/>
              <a:t>– </a:t>
            </a:r>
            <a:r>
              <a:rPr lang="en-US" sz="1200" dirty="0"/>
              <a:t>The Pacers average 0.9% fewer defensive rebounds than the league average, reinforcing their ongoing struggle to secure rebounds on both ends of the floor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FF30A-6E2D-5AC6-DDE6-884E2C667C13}"/>
              </a:ext>
            </a:extLst>
          </p:cNvPr>
          <p:cNvSpPr txBox="1"/>
          <p:nvPr/>
        </p:nvSpPr>
        <p:spPr>
          <a:xfrm>
            <a:off x="8321962" y="2489558"/>
            <a:ext cx="323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Offensive Rebounds (-20.3%) </a:t>
            </a:r>
            <a:r>
              <a:rPr lang="en-US" sz="1400" dirty="0"/>
              <a:t>– </a:t>
            </a:r>
            <a:r>
              <a:rPr lang="en-US" sz="1200" dirty="0"/>
              <a:t>The Pacers grab 20.3% fewer offensive rebounds than the league average, which limits second chance opportunities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08CE7-E9A8-6082-8B26-25496CEF65BA}"/>
              </a:ext>
            </a:extLst>
          </p:cNvPr>
          <p:cNvSpPr txBox="1"/>
          <p:nvPr/>
        </p:nvSpPr>
        <p:spPr>
          <a:xfrm>
            <a:off x="8321962" y="4710817"/>
            <a:ext cx="3232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Opponent Points Allowed (+0.9%) </a:t>
            </a:r>
            <a:r>
              <a:rPr lang="en-US" sz="1400" dirty="0"/>
              <a:t>– </a:t>
            </a:r>
            <a:r>
              <a:rPr lang="en-US" sz="1200" dirty="0"/>
              <a:t>Indiana allows 0.9% more points than the league average, suggesting that the defense remains as an area for improvement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19083-28F5-EA84-F897-3FF674736D78}"/>
              </a:ext>
            </a:extLst>
          </p:cNvPr>
          <p:cNvSpPr txBox="1"/>
          <p:nvPr/>
        </p:nvSpPr>
        <p:spPr>
          <a:xfrm>
            <a:off x="193964" y="6463426"/>
            <a:ext cx="157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hoopR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NBA Data </a:t>
            </a:r>
          </a:p>
        </p:txBody>
      </p:sp>
      <p:pic>
        <p:nvPicPr>
          <p:cNvPr id="11" name="Picture 10" descr="A graph of a number of yellow and white bars&#10;&#10;AI-generated content may be incorrect.">
            <a:extLst>
              <a:ext uri="{FF2B5EF4-FFF2-40B4-BE49-F238E27FC236}">
                <a16:creationId xmlns:a16="http://schemas.microsoft.com/office/drawing/2014/main" id="{EED6DC9E-B273-41DE-65D6-6A3D5BAF8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5B48-E5F8-2DC1-6066-A08E55F65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36E740-A5A7-674E-CB8E-C15B5A471E5E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F08B46-1158-A3F7-6BE6-C1F9874B9C1B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FFE62-E007-BCC4-5016-DCFF44487510}"/>
              </a:ext>
            </a:extLst>
          </p:cNvPr>
          <p:cNvSpPr txBox="1"/>
          <p:nvPr/>
        </p:nvSpPr>
        <p:spPr>
          <a:xfrm>
            <a:off x="8848436" y="2367171"/>
            <a:ext cx="3158836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Total Score Calculation:</a:t>
            </a:r>
          </a:p>
          <a:p>
            <a:endParaRPr lang="en-US" dirty="0"/>
          </a:p>
          <a:p>
            <a:r>
              <a:rPr lang="en-US" sz="1200" dirty="0"/>
              <a:t>Rebounding = RPG + Reb/36</a:t>
            </a:r>
          </a:p>
          <a:p>
            <a:endParaRPr lang="en-US" sz="1200" dirty="0"/>
          </a:p>
          <a:p>
            <a:r>
              <a:rPr lang="en-US" sz="1200" dirty="0"/>
              <a:t>Defense = Stocks + Plus/Minus</a:t>
            </a:r>
          </a:p>
          <a:p>
            <a:endParaRPr lang="en-US" sz="1200" dirty="0"/>
          </a:p>
          <a:p>
            <a:r>
              <a:rPr lang="en-US" sz="1200" dirty="0"/>
              <a:t>Higher Score = Elite Rebounding &amp; Defensive Versatility</a:t>
            </a:r>
          </a:p>
          <a:p>
            <a:endParaRPr lang="en-US" sz="1200" dirty="0"/>
          </a:p>
          <a:p>
            <a:r>
              <a:rPr lang="en-US" sz="1200" dirty="0"/>
              <a:t>Target Range = 20 - 32 MPG</a:t>
            </a:r>
            <a:endParaRPr lang="en-US" dirty="0"/>
          </a:p>
        </p:txBody>
      </p:sp>
      <p:pic>
        <p:nvPicPr>
          <p:cNvPr id="11" name="Picture 10" descr="A screen shot of a white sheet&#10;&#10;AI-generated content may be incorrect.">
            <a:extLst>
              <a:ext uri="{FF2B5EF4-FFF2-40B4-BE49-F238E27FC236}">
                <a16:creationId xmlns:a16="http://schemas.microsoft.com/office/drawing/2014/main" id="{08CC5E60-1A1B-17D3-B764-6E952C4D7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360"/>
            <a:ext cx="8373952" cy="5687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C58901-F8AF-D03E-9465-D67CA655167F}"/>
              </a:ext>
            </a:extLst>
          </p:cNvPr>
          <p:cNvSpPr txBox="1"/>
          <p:nvPr/>
        </p:nvSpPr>
        <p:spPr>
          <a:xfrm>
            <a:off x="193964" y="6463426"/>
            <a:ext cx="157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hoopR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NBA Data </a:t>
            </a:r>
          </a:p>
        </p:txBody>
      </p:sp>
    </p:spTree>
    <p:extLst>
      <p:ext uri="{BB962C8B-B14F-4D97-AF65-F5344CB8AC3E}">
        <p14:creationId xmlns:p14="http://schemas.microsoft.com/office/powerpoint/2010/main" val="105469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1CB7C-3F47-8CCC-ECE0-3A6CB57F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29A46-A7DD-1713-391B-4EB76BA339FF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5115C-EAF8-D9B8-CC37-D41B5DCB8B91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933A4F-1467-AF20-F408-748768DB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1" r="28363" b="51324"/>
          <a:stretch>
            <a:fillRect/>
          </a:stretch>
        </p:blipFill>
        <p:spPr>
          <a:xfrm>
            <a:off x="1336689" y="1757792"/>
            <a:ext cx="3291834" cy="25843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5A30A9-B5B5-8C89-F30D-7BCF9C26C124}"/>
              </a:ext>
            </a:extLst>
          </p:cNvPr>
          <p:cNvCxnSpPr/>
          <p:nvPr/>
        </p:nvCxnSpPr>
        <p:spPr>
          <a:xfrm>
            <a:off x="0" y="133502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59013-C469-76AD-1AF0-090E7DC1B2D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542925"/>
            <a:ext cx="0" cy="5772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D76BC0-5666-77EC-BB3C-421AD231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29" t="-827" r="28163" b="52485"/>
          <a:stretch>
            <a:fillRect/>
          </a:stretch>
        </p:blipFill>
        <p:spPr>
          <a:xfrm>
            <a:off x="7432690" y="1685300"/>
            <a:ext cx="3422621" cy="26568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83444D-49DF-5C64-D43F-A71F8FB2CCF9}"/>
              </a:ext>
            </a:extLst>
          </p:cNvPr>
          <p:cNvSpPr txBox="1"/>
          <p:nvPr/>
        </p:nvSpPr>
        <p:spPr>
          <a:xfrm>
            <a:off x="713876" y="771772"/>
            <a:ext cx="458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 Jerome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Undervalued Scoring Guard (CLE)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B3C13-9CB6-EB9F-A2CF-0F8E157B0E07}"/>
              </a:ext>
            </a:extLst>
          </p:cNvPr>
          <p:cNvSpPr txBox="1"/>
          <p:nvPr/>
        </p:nvSpPr>
        <p:spPr>
          <a:xfrm>
            <a:off x="6781524" y="769195"/>
            <a:ext cx="472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Kevon Looney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Undervalued Defensive Big (GS)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F2309-040A-759B-2FAB-4829235C2874}"/>
              </a:ext>
            </a:extLst>
          </p:cNvPr>
          <p:cNvSpPr txBox="1"/>
          <p:nvPr/>
        </p:nvSpPr>
        <p:spPr>
          <a:xfrm>
            <a:off x="1011100" y="4563546"/>
            <a:ext cx="42856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+7.8 </a:t>
            </a:r>
            <a:r>
              <a:rPr lang="en-US" sz="1400" dirty="0"/>
              <a:t>TS% above league average, showing elite shooting efficiency and shot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22.6</a:t>
            </a:r>
            <a:r>
              <a:rPr lang="en-US" sz="1400" dirty="0"/>
              <a:t> points per 36 minutes, well above the league average (16.3), indicating strong scoring impact in limited minutes.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FDCCD-A8BF-6D55-0F7A-128C9A13D144}"/>
              </a:ext>
            </a:extLst>
          </p:cNvPr>
          <p:cNvSpPr txBox="1"/>
          <p:nvPr/>
        </p:nvSpPr>
        <p:spPr>
          <a:xfrm>
            <a:off x="512338" y="1103187"/>
            <a:ext cx="478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(Filtered for players averaging 15–28 minutes, 20+ games, and a positive plus/minus)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65CCFD-13F2-5161-DEAE-C8D61B60DB95}"/>
              </a:ext>
            </a:extLst>
          </p:cNvPr>
          <p:cNvSpPr txBox="1"/>
          <p:nvPr/>
        </p:nvSpPr>
        <p:spPr>
          <a:xfrm>
            <a:off x="7001164" y="4535566"/>
            <a:ext cx="42856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+8.5 </a:t>
            </a:r>
            <a:r>
              <a:rPr lang="en-US" sz="1400" dirty="0"/>
              <a:t>rebounds per 36 minutes above league average, ranking among the NBA’s most productive rebounders per minute.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Adds </a:t>
            </a:r>
            <a:r>
              <a:rPr lang="en-US" sz="1400" b="1" dirty="0"/>
              <a:t>+0.4 </a:t>
            </a:r>
            <a:r>
              <a:rPr lang="en-US" sz="1400" dirty="0"/>
              <a:t>blocks and </a:t>
            </a:r>
            <a:r>
              <a:rPr lang="en-US" sz="1400" b="1" dirty="0"/>
              <a:t>+0.3 </a:t>
            </a:r>
            <a:r>
              <a:rPr lang="en-US" sz="1400" dirty="0"/>
              <a:t>steals per 36 minutes, showing consistent defensive activity across rotations.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2ED39A-DF67-9D42-8F23-5BEC2BA34ADF}"/>
              </a:ext>
            </a:extLst>
          </p:cNvPr>
          <p:cNvSpPr txBox="1"/>
          <p:nvPr/>
        </p:nvSpPr>
        <p:spPr>
          <a:xfrm>
            <a:off x="6751780" y="1100525"/>
            <a:ext cx="4784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(Filtered for players averaging 15–28 minutes, 20+ games, and a positive plus/minus)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7408E-05C9-486A-AB40-176B59084D37}"/>
              </a:ext>
            </a:extLst>
          </p:cNvPr>
          <p:cNvSpPr txBox="1"/>
          <p:nvPr/>
        </p:nvSpPr>
        <p:spPr>
          <a:xfrm>
            <a:off x="193964" y="6463426"/>
            <a:ext cx="1570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hoopR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NBA Data </a:t>
            </a:r>
          </a:p>
        </p:txBody>
      </p:sp>
    </p:spTree>
    <p:extLst>
      <p:ext uri="{BB962C8B-B14F-4D97-AF65-F5344CB8AC3E}">
        <p14:creationId xmlns:p14="http://schemas.microsoft.com/office/powerpoint/2010/main" val="42734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347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Indiana Pacers 2024-25 Offseason Evaluation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Nolan P</dc:creator>
  <cp:lastModifiedBy>Nolan P</cp:lastModifiedBy>
  <cp:revision>1</cp:revision>
  <dcterms:created xsi:type="dcterms:W3CDTF">2025-10-16T17:12:25Z</dcterms:created>
  <dcterms:modified xsi:type="dcterms:W3CDTF">2025-10-20T03:46:55Z</dcterms:modified>
</cp:coreProperties>
</file>